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05"/>
  </p:notesMasterIdLst>
  <p:handoutMasterIdLst>
    <p:handoutMasterId r:id="rId106"/>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406"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75" r:id="rId73"/>
    <p:sldId id="376" r:id="rId74"/>
    <p:sldId id="377" r:id="rId75"/>
    <p:sldId id="378" r:id="rId76"/>
    <p:sldId id="379" r:id="rId77"/>
    <p:sldId id="380" r:id="rId78"/>
    <p:sldId id="381" r:id="rId79"/>
    <p:sldId id="382" r:id="rId80"/>
    <p:sldId id="383" r:id="rId81"/>
    <p:sldId id="384" r:id="rId82"/>
    <p:sldId id="385" r:id="rId83"/>
    <p:sldId id="386" r:id="rId84"/>
    <p:sldId id="387" r:id="rId85"/>
    <p:sldId id="388" r:id="rId86"/>
    <p:sldId id="389" r:id="rId87"/>
    <p:sldId id="390" r:id="rId88"/>
    <p:sldId id="391" r:id="rId89"/>
    <p:sldId id="392" r:id="rId90"/>
    <p:sldId id="393" r:id="rId91"/>
    <p:sldId id="394" r:id="rId92"/>
    <p:sldId id="395" r:id="rId93"/>
    <p:sldId id="396" r:id="rId94"/>
    <p:sldId id="397" r:id="rId95"/>
    <p:sldId id="398" r:id="rId96"/>
    <p:sldId id="399" r:id="rId97"/>
    <p:sldId id="400" r:id="rId98"/>
    <p:sldId id="401" r:id="rId99"/>
    <p:sldId id="402" r:id="rId100"/>
    <p:sldId id="403" r:id="rId101"/>
    <p:sldId id="404" r:id="rId102"/>
    <p:sldId id="405" r:id="rId103"/>
    <p:sldId id="305" r:id="rId10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97" autoAdjust="0"/>
    <p:restoredTop sz="41423" autoAdjust="0"/>
  </p:normalViewPr>
  <p:slideViewPr>
    <p:cSldViewPr snapToGrid="0" snapToObjects="1">
      <p:cViewPr varScale="1">
        <p:scale>
          <a:sx n="70" d="100"/>
          <a:sy n="70" d="100"/>
        </p:scale>
        <p:origin x="1170" y="54"/>
      </p:cViewPr>
      <p:guideLst>
        <p:guide orient="horz" pos="2160"/>
        <p:guide pos="2880"/>
      </p:guideLst>
    </p:cSldViewPr>
  </p:slideViewPr>
  <p:outlineViewPr>
    <p:cViewPr>
      <p:scale>
        <a:sx n="33" d="100"/>
        <a:sy n="33" d="100"/>
      </p:scale>
      <p:origin x="0" y="-5887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commentAuthors" Target="commentAuthor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2/7/2018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dirty="0" smtClean="0">
                <a:ea typeface="ＭＳ Ｐゴシック" panose="020B0600070205080204" pitchFamily="34" charset="-128"/>
              </a:rPr>
              <a:t>Assign the associated section of MyBRADYLab and review student scores.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Review the chapter material in the Instructor Resources, which includes Student Handouts, PowerPoint slides and the MyTest Program.</a:t>
            </a:r>
            <a:endParaRPr lang="en-US" altLang="en-US" sz="2000" dirty="0" smtClean="0">
              <a:ea typeface="ＭＳ Ｐゴシック" panose="020B0600070205080204" pitchFamily="34" charset="-128"/>
            </a:endParaRPr>
          </a:p>
          <a:p>
            <a:pPr>
              <a:buFont typeface="Arial" panose="020B0604020202020204" pitchFamily="34" charset="0"/>
              <a:buNone/>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211138" lvl="1" indent="-211138">
              <a:buFont typeface="Arial" panose="020B0604020202020204" pitchFamily="34" charset="0"/>
              <a:buChar char="•"/>
              <a:defRPr/>
            </a:pPr>
            <a:r>
              <a:rPr lang="en-US" altLang="en-US" dirty="0" smtClean="0">
                <a:ea typeface="ＭＳ Ｐゴシック" panose="020B0600070205080204" pitchFamily="34" charset="-128"/>
              </a:rPr>
              <a:t>Make copies of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211138" lvl="1" indent="-211138">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211138" lvl="1" indent="-211138">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a:t>
            </a: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First, look at the patient and determine whether they look to be in respiratory distress; second, assess their mental status and pay attention to their speech pattern. The respiratory rate is then assessed by observing the patient’s chest rise and fall. If you encounter a patient with a respiratory rate of 8 who is alert, oriented, and able to answer your questions without gasping for a breath or showing a struggle to breathe, 8 may be their normal respiratory rate, and no intervention is necessary. On the other hand, if the patient has their eyes closed, needs to be aroused with verbal stimuli, appears fatigued, appears to be struggling to breathe, or speaks only a couple of words before gasping for a breath, you would consider assisting the patient’s ventilation.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0601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Look at the respiratory rate in relation to the presentation of the patient. If you encounter a patient with a respiratory rate of 8 who is alert, oriented, and able to answer your questions without gasping for a breath or showing a struggle to breathe, 8 may be their normal respiratory rate, and no intervention is necessary.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Count the breaths in 30 seconds and multiply by two. A breath is one inhalation + one exhalation.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Keep in mind that the resting respiratory rate of the elderly is typically higher, with an average of 20 breaths per minute.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89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normal ranges for respirations per minute for pediatrics, according to the American Heart Association and American Academy of Pediatrics </a:t>
            </a:r>
            <a:r>
              <a:rPr lang="en-US" altLang="en-US" i="1">
                <a:solidFill>
                  <a:prstClr val="black"/>
                </a:solidFill>
                <a:latin typeface="Calibri"/>
                <a:ea typeface="ＭＳ Ｐゴシック" panose="020B0600070205080204" pitchFamily="34" charset="-128"/>
              </a:rPr>
              <a:t>Pediatric Advanced Life Support </a:t>
            </a:r>
            <a:r>
              <a:rPr lang="en-US" altLang="en-US">
                <a:solidFill>
                  <a:prstClr val="black"/>
                </a:solidFill>
                <a:latin typeface="Calibri"/>
                <a:ea typeface="ＭＳ Ｐゴシック" panose="020B0600070205080204" pitchFamily="34" charset="-128"/>
              </a:rPr>
              <a:t>2016, and for adults are shown in Table 11-1.</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3440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knows you are counting, it can influence the rate. Instead, pretend to check the radial pulse and cross the patient’s arm over the lower chest while counting respirations.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9827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Determining quality of respiration, or breathing, is as important as determining rate. It tells you the volume of air moving in and out of the lungs with each breath, the volume per minute, and how well it is moving. If either the respiratory rate or the tidal volume is found to be inadequate, then the patient’s respiratory status is inadequate and positive pressure ventilation must be initiated.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can assess the quality of respiration while you are counting the rate. Explain the various abnormal respiratory qualities.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3593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Verdana" charset="0"/>
                <a:ea typeface="ＭＳ Ｐゴシック" charset="-128"/>
              </a:rPr>
              <a:t>An abnormal regularity (pattern) in a patient with an altered mental status is a serious concern.</a:t>
            </a:r>
          </a:p>
          <a:p>
            <a:pPr lvl="0" eaLnBrk="0" fontAlgn="base" hangingPunct="0">
              <a:spcBef>
                <a:spcPct val="30000"/>
              </a:spcBef>
              <a:spcAft>
                <a:spcPct val="0"/>
              </a:spcAft>
              <a:defRPr/>
            </a:pPr>
            <a:r>
              <a:rPr lang="en-US" altLang="en-US" dirty="0">
                <a:solidFill>
                  <a:prstClr val="black"/>
                </a:solidFill>
                <a:latin typeface="Calibri"/>
                <a:ea typeface="ＭＳ Ｐゴシック" charset="-128"/>
              </a:rPr>
              <a:t>Abnormal respiratory patterns include the following (explain differences to the students):</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Cheyne Stokes- The respiratory rate and tidal volume gradually increase and gradually decrease followed by a period of apnea for up to ten seconds. The pattern then repeats itself.</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Biot - Similar to Cheyne Stokes except that the tidal volume doesn’t change, but the respiratory pattern is interrupted by a period of apnea. </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Apneustic - Is characterized by prolonged periods of inhalation.</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Ataxic - An irregularly irregular pattern of rate and tidal volume.</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Agonal - Long periods of apnea with a gasping breath interposed.</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Kussmaul - A rapid respiratory rate with a deep and labored tidal volume.</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Central neurogenic hyperventilation - A sustained deep and rapid respiratory rate of at least 25 breaths per minute but with a regular pattern.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0909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Spend time in class as a group listening to examples of various types of labored and noisy respirations.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7898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Explain how taking the pulse provides a measurement of heart rate and an assessment of pulse quality and rhythm.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6399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Carotid artery- The pulses can be found </a:t>
            </a:r>
            <a:r>
              <a:rPr lang="en-US" i="1" dirty="0">
                <a:solidFill>
                  <a:prstClr val="black"/>
                </a:solidFill>
                <a:latin typeface="Calibri"/>
                <a:ea typeface="ＭＳ Ｐゴシック" charset="-128"/>
              </a:rPr>
              <a:t>on either side of the neck in the groove between the trachea and the muscle mass.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Femoral artery- The pulses can be found </a:t>
            </a:r>
            <a:r>
              <a:rPr lang="en-US" i="1" dirty="0">
                <a:solidFill>
                  <a:prstClr val="black"/>
                </a:solidFill>
                <a:latin typeface="Calibri"/>
                <a:ea typeface="ＭＳ Ｐゴシック" charset="-128"/>
              </a:rPr>
              <a:t>in the crease between the lower abdomen and the upper thigh (groin).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Radial artery- The pulses can be found </a:t>
            </a:r>
            <a:r>
              <a:rPr lang="en-US" i="1" dirty="0">
                <a:solidFill>
                  <a:prstClr val="black"/>
                </a:solidFill>
                <a:latin typeface="Calibri"/>
                <a:ea typeface="ＭＳ Ｐゴシック" charset="-128"/>
              </a:rPr>
              <a:t>proximal to the thumb on the palmar surface of the wrist.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Brachial artery- The pulses can be found </a:t>
            </a:r>
            <a:r>
              <a:rPr lang="en-US" i="1" dirty="0">
                <a:solidFill>
                  <a:prstClr val="black"/>
                </a:solidFill>
                <a:latin typeface="Calibri"/>
                <a:ea typeface="ＭＳ Ｐゴシック" charset="-128"/>
              </a:rPr>
              <a:t>on the medial aspect of the arm, midway between the shoulder and the elbow between the biceps and triceps muscles.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Popliteal artery- The pulses can be found </a:t>
            </a:r>
            <a:r>
              <a:rPr lang="en-US" i="1" dirty="0">
                <a:solidFill>
                  <a:prstClr val="black"/>
                </a:solidFill>
                <a:latin typeface="Calibri"/>
                <a:ea typeface="ＭＳ Ｐゴシック" charset="-128"/>
              </a:rPr>
              <a:t>in the crease behind the knee. </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Posterior tibial artery- The pulses can be found </a:t>
            </a:r>
            <a:r>
              <a:rPr lang="en-US" i="1" dirty="0">
                <a:solidFill>
                  <a:prstClr val="black"/>
                </a:solidFill>
                <a:latin typeface="Calibri"/>
                <a:ea typeface="ＭＳ Ｐゴシック" charset="-128"/>
              </a:rPr>
              <a:t>behind the medial malleolus (ankle bone).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Dorsalis pedis artery- The pulses can be found </a:t>
            </a:r>
            <a:r>
              <a:rPr lang="en-US" i="1" dirty="0">
                <a:solidFill>
                  <a:prstClr val="black"/>
                </a:solidFill>
                <a:latin typeface="Calibri"/>
                <a:ea typeface="ＭＳ Ｐゴシック" charset="-128"/>
              </a:rPr>
              <a:t>on the top of the foot on the great-toe side.</a:t>
            </a: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Have students locate their radial, brachial, carotid, and dorsalis pedis pulses.</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095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palpating the carotid pulse, take care not to compress too hard, which may impede circulation to the brain. Never assess the carotid pulse on both sides at the same time, and avoid excessive pressure in elderly patients.</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should the carotid pulse be assessed?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389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0648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practice locating and assessing the pulse.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7116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practice locating and assessing the brachial pulse.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0135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practice locating and assessing the carotid pulse.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3427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the adult patient, a heart rate greater than 100 bpm is termed tachycardia and a heart rate less than 60 bpm is called bradycardia. Any adult heart rate that is less than 45 beats per minute or greater than 130 beats per minute is typically an indication of a serious illness or injury. A heart rate less than 100 beats per minute in the neonate is neonatal bradycardia.</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6509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heart rate must be considered in relation to the patient’s presentation and assessment findings. A heart rate that falls within the limits of 60–100 bpm could be considered abnormal for some patients, whereas a heart rate falling outside of these limits could be considered normal. As an example, a resting heart rate of 42 bpm is obtained for a 34-year-old male patient who injured his ankle. The patient appears to be physically fit and presents as alert, oriented, and showing no signs of poor perfusion. Although the heart rate is only 42 bpm and would be reported as bradycardic, it would not be cause for alarm based on the patient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another example, a heart rate of 92 bpm in an elderly patient at rest would be considered normal; however, a heart rate of 92 bpm in a 20-year-old at rest may be a cause for concern, even though it falls within the definition of a normal range and is not tachycardic.</a:t>
            </a:r>
          </a:p>
          <a:p>
            <a:pPr lvl="1" eaLnBrk="0" fontAlgn="base" hangingPunct="0">
              <a:spcBef>
                <a:spcPct val="30000"/>
              </a:spcBef>
              <a:spcAft>
                <a:spcPct val="0"/>
              </a:spcAft>
            </a:pP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9447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normal ranges for heart rate per minute, which is determined by feeling the pulse, for pediatrics (according to the American Heart Association and American Academy of Pediatrics </a:t>
            </a:r>
            <a:r>
              <a:rPr lang="en-US" altLang="en-US" i="1">
                <a:solidFill>
                  <a:prstClr val="black"/>
                </a:solidFill>
                <a:latin typeface="Calibri"/>
                <a:ea typeface="ＭＳ Ｐゴシック" panose="020B0600070205080204" pitchFamily="34" charset="-128"/>
              </a:rPr>
              <a:t>Pediatric Advanced Life Support </a:t>
            </a:r>
            <a:r>
              <a:rPr lang="en-US" altLang="en-US">
                <a:solidFill>
                  <a:prstClr val="black"/>
                </a:solidFill>
                <a:latin typeface="Calibri"/>
                <a:ea typeface="ＭＳ Ｐゴシック" panose="020B0600070205080204" pitchFamily="34" charset="-128"/>
              </a:rPr>
              <a:t>2016) and adults are listed in Table 11-3.</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78421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charset="-128"/>
              </a:rPr>
              <a:t>To take the pulse rate:</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Position the patient. He should be sitting or lying down.</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Using the tips of two or three fingers, palpate the artery (feel it gently). Avoid using your thumb, because it has a prominent pulse of its own.</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Count the number of beats in a 30-second period. Then, multiply by two. An irregular pulse should be taken for a full minute.</a:t>
            </a:r>
          </a:p>
          <a:p>
            <a:pPr lvl="0" eaLnBrk="0" fontAlgn="base" hangingPunct="0">
              <a:spcBef>
                <a:spcPct val="30000"/>
              </a:spcBef>
              <a:spcAft>
                <a:spcPct val="0"/>
              </a:spcAft>
              <a:defRPr/>
            </a:pPr>
            <a:endParaRPr lang="en-US" altLang="en-US">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The pulse can help you gauge the patient’s condition. For example, a rapid pulse may indicate shock (hypoperfusion). Absence of a pulse indicates that the heart has stopped beating, the blood pressure is extremely low, or the artery has been blocked or injured. Absence of a pulse in a single extremity may indicate obstruction to the artery in that extremity and may be associated with bone or joint injuries.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6000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Calibri"/>
                <a:ea typeface="ＭＳ Ｐゴシック" charset="-128"/>
              </a:rPr>
              <a:t>Pulse characteristics are defined as follows:</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Strong pulse- Refers to a pulse that is both full and normally strong. A “bounding” pulse is one that is abnormally strong.</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Weak pulse- Is a pulse that doesn’t feel full or may be difficult to find and palpate. A weak pulse may also be quite rapid. The general term for a weak, rapid pulse is “thready.”</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Regular pulse- Is usually a normal pulse that occurs at regular intervals with a smooth rhythm.</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Irregular pulse. This pulse occurs at irregular intervals, which may indicate a cardiac disease. An irregular pulse can be regularly irregular or irregularly irregular. A regularly irregular pulse is one in which the irregular beat occurs at a regular interval and has a pattern. An example is an abnormal beat that occurs early after each fourth regular beat. An irregularly irregular pulse has no predictable pattern and presents as a chaotic rhythm.</a:t>
            </a:r>
          </a:p>
          <a:p>
            <a:pPr lvl="0" eaLnBrk="0" fontAlgn="base" hangingPunct="0">
              <a:spcBef>
                <a:spcPct val="30000"/>
              </a:spcBef>
              <a:spcAft>
                <a:spcPct val="0"/>
              </a:spcAft>
              <a:defRPr/>
            </a:pPr>
            <a:endParaRPr lang="en-US" altLang="en-US" dirty="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2607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quality of the pulse can be characterized as strong or weak, the rhythm regular or irregular, see Table 11-4.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5951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practice obtaining skin temperature.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4289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2299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practice obtaining and evaluating a capillary refill.</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4214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Paleness, or pallor- This may be a sign of extreme vasoconstriction, blood loss, or both. It may indicate shock (hypoperfusion), heart attack, fright, anemia, fainting, or emotional distress. Pale, cool, and clammy skin may be an early skin sign of inadequate oxygenation, hypoxia, and hypoxemia.</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Blue-gray color, or cyanosis- This indicates inadequate oxygenation or poor perfusion. It often appears first in the fingertips and around the mouth, which is referred to as circumoral cyanosis. It can indicate conditions such as suffocation, inadequate respirations, hypoxia, hypoxemia, heart attack, or poisoning. Cyanosis always indicates a serious problem but often is seen very late.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Red color, or flushing- This may be a sign of heat exposure, peripheral vasodilation, or a very late finding in carbon monoxide poisoning.</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Yellow color, or jaundice- This may indicate liver disease.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Mottling- This is a discoloration similar to cyanosis; however, it occurs as a blotchy pattern. Mottled skin may be seen in some shock patients or patients with blood pooling in the extremities for a long period of time.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1769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Changes in skin temperature over a period of time, or different temperatures in various parts of the body, can be significant. For example, circulatory problems can result in a cold foot, whereas an isolated “hot” area may indicate a localized infection.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8537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Direct sympathetic nervous stimulation and circulating epinephrine and norepinephrine will cause the vessels in the skin to constrict, shunting the warm, red blood away from the skin, which causes the skin to become cool and pale. The nerves and alpha properties of epinephrine and norepinephrine will stimulate the sweat glands, making the skin clammy (moist) or making the patient diaphoretic.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2535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time it takes for compressed capillaries to fill up again with blood is called capillary refill time. It is a more reliable sign in infants and younger children than in older children or adults, because younger children usually have very little existing disease that might affect the perfusion in the capillaries.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942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appearance and condition of the skin is another important indicator of the body’s perfusion status. In assessing the skin, you should check color, temperature, condition, and capillary refill.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9677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Size - Pupils that are dilated (large) may indicate the use of certain drugs, including LSD, amphetamines, atropine, and cocaine. Pupils that are constricted (small) may indicate a central nervous system disorder, the use of narcotics, glaucoma medications, or a brightly lit environment.</a:t>
            </a:r>
          </a:p>
          <a:p>
            <a:pPr marL="171450" lvl="0" indent="-171450" eaLnBrk="0" fontAlgn="base" hangingPunct="0">
              <a:spcBef>
                <a:spcPct val="30000"/>
              </a:spcBef>
              <a:spcAft>
                <a:spcPct val="0"/>
              </a:spcAft>
              <a:buFont typeface="Arial" charset="0"/>
              <a:buChar char="•"/>
              <a:defRPr/>
            </a:pPr>
            <a:endParaRPr lang="en-US" altLang="en-US">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Equality - Pupils of unequal size may indicate a stroke, head injury, an artificial eye, disease of the eye, use of certain eye drops, or injury to the eye or nerve that controls the pupil. Some people normally have unequal pupils; if it is a normal condition, however, the pupils remain reactive to light and the size difference is not great (62 mm). This condition is termed anisocoria. It may be due to a congenital defect or an ophthalmic injury. Many patients with a difference of 1 mm or less between pupil sizes are simply considered normal without underlying disease or injury.</a:t>
            </a:r>
          </a:p>
          <a:p>
            <a:pPr marL="171450" lvl="0" indent="-171450" eaLnBrk="0" fontAlgn="base" hangingPunct="0">
              <a:spcBef>
                <a:spcPct val="30000"/>
              </a:spcBef>
              <a:spcAft>
                <a:spcPct val="0"/>
              </a:spcAft>
              <a:buFont typeface="Arial" charset="0"/>
              <a:buChar char="•"/>
              <a:defRPr/>
            </a:pPr>
            <a:endParaRPr lang="en-US" altLang="en-US">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Reactivity - Reactivity refers to the pupil changing in size in response to light shined in the eye. The pupils, which are normally midsize, constrict when light is shined in them. The pupils dilate when shaded or in a dark environment. Both pupils have the same response, even when the light is shined in only one eye. This is called a consensual reflex. For example, you shine a light in the right eye and the right and left pupil constrict simultaneously. Pupils that remain midsize may indicate cranial nerve damage.</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0876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practice using a penlight to obtain pupillary findings.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83865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 assess the pupils, briefly shine a penlight into the patient’s eyes (Table 11-6 and Figure 11-7).</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48770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the left ventricle of the heart contracts, it ejects blood into the aorta and throughout the arteries of the body. The pressure that is exerted on the walls of the arteries by the blood flowing through them is referred to as the blood pressure. The blood pressure normally includes two readings: the systolic blood pressure and the diastolic blood pressure measured in millimeters of mercury (mmHg).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6562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7278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dirty="0">
                <a:solidFill>
                  <a:prstClr val="black"/>
                </a:solidFill>
                <a:latin typeface="Calibri"/>
                <a:ea typeface="ＭＳ Ｐゴシック" charset="-128"/>
              </a:rPr>
              <a:t>Blood pressures vary widely for different patients (Table 11-7). A normal systolic blood pressure in an adult is less than 120 mmHg. A normal diastolic blood pressure is less than 80. Quick guidelines to determine whether the systolic blood pressure falls within a normal range are as follows (Table 11-8).</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sz="1100" dirty="0">
                <a:solidFill>
                  <a:prstClr val="black"/>
                </a:solidFill>
                <a:latin typeface="Calibri"/>
                <a:ea typeface="ＭＳ Ｐゴシック" charset="-128"/>
              </a:rPr>
              <a:t>Adult - In the adult patient at rest, the normal systolic blood pressure is 120 mmHg or less. A systolic blood pressure that is 121–139 mmHg would be considered prehypertension (high blood pressure). A systolic blood pressure of 140 mmHg or greater is systolic hypertension. The normal adult diastolic blood pressure is 80 mmHg or less. Any diastolic blood pressure between 81–89 mmHg is considered prehypertension. Any adult diastolic blood pressure greater than 90 mmHg is referred to as diastolic hypertension.</a:t>
            </a:r>
          </a:p>
          <a:p>
            <a:pPr marL="171450" lvl="0" indent="-171450" eaLnBrk="0" fontAlgn="base" hangingPunct="0">
              <a:spcBef>
                <a:spcPct val="30000"/>
              </a:spcBef>
              <a:spcAft>
                <a:spcPct val="0"/>
              </a:spcAft>
              <a:buFont typeface="Arial" charset="0"/>
              <a:buChar char="•"/>
              <a:defRPr/>
            </a:pPr>
            <a:endParaRPr lang="en-US" sz="1100"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sz="1100" dirty="0">
                <a:solidFill>
                  <a:prstClr val="black"/>
                </a:solidFill>
                <a:latin typeface="Calibri"/>
                <a:ea typeface="ＭＳ Ｐゴシック" charset="-128"/>
              </a:rPr>
              <a:t>Child or adolescent greater than age 10 years - Children greater than 10 years of age would have a minimum systolic blood pressure of 90 mmHg. A blood pressure less than the minimum expected blood pressure would be a possible indication of shock.</a:t>
            </a:r>
          </a:p>
          <a:p>
            <a:pPr marL="171450" lvl="0" indent="-171450" eaLnBrk="0" fontAlgn="base" hangingPunct="0">
              <a:spcBef>
                <a:spcPct val="30000"/>
              </a:spcBef>
              <a:spcAft>
                <a:spcPct val="0"/>
              </a:spcAft>
              <a:buFont typeface="Arial" charset="0"/>
              <a:buChar char="•"/>
              <a:defRPr/>
            </a:pPr>
            <a:endParaRPr lang="en-US" sz="1100"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sz="1100" dirty="0">
                <a:solidFill>
                  <a:prstClr val="black"/>
                </a:solidFill>
                <a:latin typeface="Calibri"/>
                <a:ea typeface="ＭＳ Ｐゴシック" charset="-128"/>
              </a:rPr>
              <a:t>Child age 1–10 years - In children 1–10 years of age, the lower limit of a normal systolic blood pressure would be calculated by taking 70 + (2 * years in age). The lower limit of a normal systolic blood pressure in the 6-year-old would be 82 mmHg (70 + (2 * 6 years) = 82). As a rough estimation, the diastolic blood pressure is normally two-thirds the systolic blood pressure. As an example, a child with a systolic blood pressure of 90 mmHg would have an expected diastolic blood pressure of 60 mmHg.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72096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Blood pressures vary widely for different patients (Table 11-7). A normal systolic blood pressure in an adult is less than 120 mmHg. A normal diastolic blood pressure is less than 80. Quick guidelines to determine whether the systolic blood pressure falls within a normal range are as follows (Table 11-8).</a:t>
            </a:r>
          </a:p>
          <a:p>
            <a:pPr>
              <a:defRPr/>
            </a:pPr>
            <a:endParaRPr lang="en-US" dirty="0" smtClean="0"/>
          </a:p>
          <a:p>
            <a:pPr marL="171450" indent="-171450">
              <a:buFont typeface="Arial" charset="0"/>
              <a:buChar char="•"/>
              <a:defRPr/>
            </a:pPr>
            <a:r>
              <a:rPr lang="en-US" dirty="0" smtClean="0"/>
              <a:t>Adult - In the adult patient at rest, the normal systolic blood pressure is 120 mmHg or less. A systolic blood pressure that is 121–139 mmHg would be considered prehypertension (high blood pressure). A systolic blood pressure of 140 mmHg or greater is systolic hypertension. The normal adult diastolic blood pressure is 80 mmHg or less. Any diastolic blood pressure between 81–89 mmHg is considered prehypertension. Any adult diastolic blood pressure greater than 90 mmHg is referred to as diastolic hypertension.</a:t>
            </a:r>
          </a:p>
          <a:p>
            <a:pPr marL="171450" indent="-171450">
              <a:buFont typeface="Arial" charset="0"/>
              <a:buChar char="•"/>
              <a:defRPr/>
            </a:pPr>
            <a:endParaRPr lang="en-US" dirty="0" smtClean="0"/>
          </a:p>
          <a:p>
            <a:pPr marL="171450" indent="-171450">
              <a:buFont typeface="Arial" charset="0"/>
              <a:buChar char="•"/>
              <a:defRPr/>
            </a:pPr>
            <a:r>
              <a:rPr lang="en-US" dirty="0" smtClean="0"/>
              <a:t>Child or adolescent greater than age 10 years - Children greater than 10 years of age would have a minimum systolic blood pressure of 90 mmHg. A blood pressure less than the minimum expected blood pressure would be a possible indication of shock.</a:t>
            </a:r>
          </a:p>
          <a:p>
            <a:pPr marL="171450" indent="-171450">
              <a:buFont typeface="Arial" charset="0"/>
              <a:buChar char="•"/>
              <a:defRPr/>
            </a:pPr>
            <a:endParaRPr lang="en-US" dirty="0" smtClean="0"/>
          </a:p>
          <a:p>
            <a:pPr marL="171450" indent="-171450">
              <a:buFont typeface="Arial" charset="0"/>
              <a:buChar char="•"/>
              <a:defRPr/>
            </a:pPr>
            <a:r>
              <a:rPr lang="en-US" dirty="0" smtClean="0"/>
              <a:t>Child age 1–10 years - In children 1–10 years of age, the lower limit of a normal systolic blood pressure would be calculated by taking 70 + (2 * years in age). The lower limit of a normal systolic blood pressure in the 6-year-old would be 82 mmHg (70 + (2 * 6 years) = 82). As a rough estimation, the diastolic blood pressure is normally two-thirds the systolic blood pressure. As an example, a child with a systolic blood pressure of 90 mmHg would have an expected diastolic blood pressure of 60 mmHg.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6827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example, if the patient’s blood pressure is 124/80, the pulse pressure would be 44 mmHg (124 - 80 = 44 mmHg). If the pulse pressure is less than 25 percent of the systolic blood pressure, it would be considered a narrow pulse pressure. If the pulse pressure is greater than 50 percent of the systolic blood pressure, it would be considered a widened pulse pressure.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Using the example just given, a narrow pulse pressure would be less than 31 mmHg (124 * .25 = 31 mmHg) and a widened pulse pressure would be greater than 62 mmHg (124 * .50 = 62 mmHg).</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expected vital signs for adults?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pairs of students assess each others' pulse, breathing, blood pressure, and pupils and record the values on a piece of paper.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9113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low blood pressure indicates that there is not enough pressure in the arteries to keep the organs supplied with an adequate amount of blood. In an adult patient, a systolic blood pressure of less than 90 mmHg is typically considered to be low, although this is somewhat variable and should be considered in the context of the patient’s condition.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High blood pressure, also known as hypertension, can result from a variety of causes. The abnormally high blood pressure can cause damage to the heart and blood vessels, leading to heart damage and failure, stroke, ruptured blood vessels, and kidney disease.</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It is difficult to assess blood pressure in infants and children less than three years of age. Therefore, the EMT may need to rely on the skin temperature, color, and condition; the patient’s mental status; and quality and location of pulses to determine the perfusion status.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304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800">
                <a:solidFill>
                  <a:prstClr val="black"/>
                </a:solidFill>
                <a:latin typeface="Calibri"/>
                <a:ea typeface="ＭＳ Ｐゴシック" charset="-128"/>
              </a:rPr>
              <a:t>To assess blood pressure by auscultation:</a:t>
            </a:r>
          </a:p>
          <a:p>
            <a:pPr marL="228600" lvl="0" indent="-228600" eaLnBrk="0" fontAlgn="base" hangingPunct="0">
              <a:spcBef>
                <a:spcPct val="30000"/>
              </a:spcBef>
              <a:spcAft>
                <a:spcPct val="0"/>
              </a:spcAft>
              <a:buFont typeface="+mj-lt"/>
              <a:buAutoNum type="arabicPeriod"/>
              <a:defRPr/>
            </a:pPr>
            <a:r>
              <a:rPr lang="en-US" sz="800">
                <a:solidFill>
                  <a:prstClr val="black"/>
                </a:solidFill>
                <a:latin typeface="Calibri"/>
                <a:ea typeface="ＭＳ Ｐゴシック" charset="-128"/>
              </a:rPr>
              <a:t>Choose the proper size sphygmomanometer cuff. It should completely encircle the patient’s bare arm about one inch above the antecubital space and should cover two-thirds of the upper arm. Its bladder should be centered over the brachial artery, and cover half the arm’s circumference. The cuff should fit snugly, but you should still be able to place one finger easily under its bottom edge.</a:t>
            </a:r>
          </a:p>
          <a:p>
            <a:pPr marL="228600" lvl="0" indent="-228600" eaLnBrk="0" fontAlgn="base" hangingPunct="0">
              <a:spcBef>
                <a:spcPct val="30000"/>
              </a:spcBef>
              <a:spcAft>
                <a:spcPct val="0"/>
              </a:spcAft>
              <a:buFont typeface="+mj-lt"/>
              <a:buAutoNum type="arabicPeriod"/>
              <a:defRPr/>
            </a:pPr>
            <a:r>
              <a:rPr lang="en-US" sz="800">
                <a:solidFill>
                  <a:prstClr val="black"/>
                </a:solidFill>
                <a:latin typeface="Calibri"/>
                <a:ea typeface="ＭＳ Ｐゴシック" charset="-128"/>
              </a:rPr>
              <a:t>Position the arm. If the patient is seated, position the arm so that the brachial artery at the antecubital fossa is at the level of the heart, if the patient is standing, position the arm at the mid-chest level. Regardless if standing or sitting, do not allow the patient to support their own arm by holding it up. The strain on the arm may change the blood pressure reading.</a:t>
            </a:r>
          </a:p>
          <a:p>
            <a:pPr marL="228600" lvl="0" indent="-228600" eaLnBrk="0" fontAlgn="base" hangingPunct="0">
              <a:spcBef>
                <a:spcPct val="30000"/>
              </a:spcBef>
              <a:spcAft>
                <a:spcPct val="0"/>
              </a:spcAft>
              <a:buFont typeface="+mj-lt"/>
              <a:buAutoNum type="arabicPeriod"/>
              <a:defRPr/>
            </a:pPr>
            <a:r>
              <a:rPr lang="en-US" sz="800">
                <a:solidFill>
                  <a:prstClr val="black"/>
                </a:solidFill>
                <a:latin typeface="Calibri"/>
                <a:ea typeface="ＭＳ Ｐゴシック" charset="-128"/>
              </a:rPr>
              <a:t>Palpate the radial pulse. Inflate the cuff rapidly to 70 mmHg and then increase by 10-mmHg increments until the radial pulse is no longer felt. Note the number on the dial and deflate the cuff.</a:t>
            </a:r>
          </a:p>
          <a:p>
            <a:pPr marL="228600" lvl="0" indent="-228600" eaLnBrk="0" fontAlgn="base" hangingPunct="0">
              <a:spcBef>
                <a:spcPct val="30000"/>
              </a:spcBef>
              <a:spcAft>
                <a:spcPct val="0"/>
              </a:spcAft>
              <a:buFont typeface="+mj-lt"/>
              <a:buAutoNum type="arabicPeriod"/>
              <a:defRPr/>
            </a:pPr>
            <a:r>
              <a:rPr lang="en-US" sz="800">
                <a:solidFill>
                  <a:prstClr val="black"/>
                </a:solidFill>
                <a:latin typeface="Calibri"/>
                <a:ea typeface="ＭＳ Ｐゴシック" charset="-128"/>
              </a:rPr>
              <a:t>Place the stethoscope in your ears with the earpieces facing forward. Locate the brachial artery on the medial (inner) aspect of the antecubital fossa (front of the elbow). Position the head of the stethoscope over the brachial artery. Be careful not to place the stethoscope under the cuff, because it distorts sounds when listening through the stethoscope.</a:t>
            </a:r>
          </a:p>
          <a:p>
            <a:pPr marL="228600" lvl="0" indent="-228600" eaLnBrk="0" fontAlgn="base" hangingPunct="0">
              <a:spcBef>
                <a:spcPct val="30000"/>
              </a:spcBef>
              <a:spcAft>
                <a:spcPct val="0"/>
              </a:spcAft>
              <a:buFont typeface="+mj-lt"/>
              <a:buAutoNum type="arabicPeriod"/>
              <a:defRPr/>
            </a:pPr>
            <a:r>
              <a:rPr lang="en-US" sz="800">
                <a:solidFill>
                  <a:prstClr val="black"/>
                </a:solidFill>
                <a:latin typeface="Calibri"/>
                <a:ea typeface="ＭＳ Ｐゴシック" charset="-128"/>
              </a:rPr>
              <a:t>Close the thumb valve and squeeze the bulb to inflate the cuff. Inflate the cuff to 30 mmHg above the level noted in step 3.</a:t>
            </a:r>
          </a:p>
          <a:p>
            <a:pPr marL="228600" lvl="0" indent="-228600" eaLnBrk="0" fontAlgn="base" hangingPunct="0">
              <a:spcBef>
                <a:spcPct val="30000"/>
              </a:spcBef>
              <a:spcAft>
                <a:spcPct val="0"/>
              </a:spcAft>
              <a:buFont typeface="+mj-lt"/>
              <a:buAutoNum type="arabicPeriod"/>
              <a:defRPr/>
            </a:pPr>
            <a:r>
              <a:rPr lang="en-US" sz="800">
                <a:solidFill>
                  <a:prstClr val="black"/>
                </a:solidFill>
                <a:latin typeface="Calibri"/>
                <a:ea typeface="ＭＳ Ｐゴシック" charset="-128"/>
              </a:rPr>
              <a:t>Slowly turn the thumb valve counterclockwise or press the release mechanism to release air. Deflate the cuff at approximately 2 mmHg per second, watching the pressure gauge as it slowly decreases.</a:t>
            </a:r>
          </a:p>
          <a:p>
            <a:pPr marL="228600" lvl="0" indent="-228600" eaLnBrk="0" fontAlgn="base" hangingPunct="0">
              <a:spcBef>
                <a:spcPct val="30000"/>
              </a:spcBef>
              <a:spcAft>
                <a:spcPct val="0"/>
              </a:spcAft>
              <a:buFont typeface="+mj-lt"/>
              <a:buAutoNum type="arabicPeriod"/>
              <a:defRPr/>
            </a:pPr>
            <a:r>
              <a:rPr lang="en-US" sz="800">
                <a:solidFill>
                  <a:prstClr val="black"/>
                </a:solidFill>
                <a:latin typeface="Calibri"/>
                <a:ea typeface="ＭＳ Ｐゴシック" charset="-128"/>
              </a:rPr>
              <a:t>As soon as you hear the first sound (clear but dull tapping or swooshing sound), record the pressure</a:t>
            </a:r>
            <a:r>
              <a:rPr lang="en-US" sz="800" i="1">
                <a:solidFill>
                  <a:prstClr val="black"/>
                </a:solidFill>
                <a:latin typeface="Calibri"/>
                <a:ea typeface="ＭＳ Ｐゴシック" charset="-128"/>
              </a:rPr>
              <a:t>. </a:t>
            </a:r>
            <a:r>
              <a:rPr lang="en-US" sz="800">
                <a:solidFill>
                  <a:prstClr val="black"/>
                </a:solidFill>
                <a:latin typeface="Calibri"/>
                <a:ea typeface="ＭＳ Ｐゴシック" charset="-128"/>
              </a:rPr>
              <a:t>This is the systolic pressure.</a:t>
            </a:r>
          </a:p>
          <a:p>
            <a:pPr marL="228600" lvl="0" indent="-228600" eaLnBrk="0" fontAlgn="base" hangingPunct="0">
              <a:spcBef>
                <a:spcPct val="30000"/>
              </a:spcBef>
              <a:spcAft>
                <a:spcPct val="0"/>
              </a:spcAft>
              <a:buFont typeface="+mj-lt"/>
              <a:buAutoNum type="arabicPeriod"/>
              <a:defRPr/>
            </a:pPr>
            <a:r>
              <a:rPr lang="en-US" sz="800">
                <a:solidFill>
                  <a:prstClr val="black"/>
                </a:solidFill>
                <a:latin typeface="Calibri"/>
                <a:ea typeface="ＭＳ Ｐゴシック" charset="-128"/>
              </a:rPr>
              <a:t>Continue releasing air from the bulb. At the point where you hear the last sound, record the diastolic pressure. Continue to deflate slowly for at least 10 mmHg. With children and some adults, you may hear sounds all the way to zero. In those cases, record the pressure when the sound changes from a clear tapping to a soft, muffled tapping.</a:t>
            </a:r>
          </a:p>
          <a:p>
            <a:pPr marL="228600" lvl="0" indent="-228600" eaLnBrk="0" fontAlgn="base" hangingPunct="0">
              <a:spcBef>
                <a:spcPct val="30000"/>
              </a:spcBef>
              <a:spcAft>
                <a:spcPct val="0"/>
              </a:spcAft>
              <a:buFont typeface="+mj-lt"/>
              <a:buAutoNum type="arabicPeriod"/>
              <a:defRPr/>
            </a:pPr>
            <a:r>
              <a:rPr lang="en-US" sz="800">
                <a:solidFill>
                  <a:prstClr val="black"/>
                </a:solidFill>
                <a:latin typeface="Calibri"/>
                <a:ea typeface="ＭＳ Ｐゴシック" charset="-128"/>
              </a:rPr>
              <a:t>After you have recorded the blood pressure, leave the cuff deflated but in place so you can take more blood pressure readings during treatment and transport. Carefully record the blood pressure each time you take it. Changes can be significant.</a:t>
            </a:r>
          </a:p>
          <a:p>
            <a:pPr lvl="0" eaLnBrk="0" fontAlgn="base" hangingPunct="0">
              <a:spcBef>
                <a:spcPct val="30000"/>
              </a:spcBef>
              <a:spcAft>
                <a:spcPct val="0"/>
              </a:spcAft>
              <a:defRPr/>
            </a:pPr>
            <a:endParaRPr lang="en-US" sz="800">
              <a:solidFill>
                <a:prstClr val="black"/>
              </a:solidFill>
              <a:latin typeface="Calibri"/>
              <a:ea typeface="ＭＳ Ｐゴシック" charset="-128"/>
            </a:endParaRPr>
          </a:p>
          <a:p>
            <a:pPr lvl="0" eaLnBrk="0" fontAlgn="base" hangingPunct="0">
              <a:spcBef>
                <a:spcPct val="30000"/>
              </a:spcBef>
              <a:spcAft>
                <a:spcPct val="0"/>
              </a:spcAft>
              <a:defRPr/>
            </a:pPr>
            <a:r>
              <a:rPr lang="en-US" sz="800">
                <a:solidFill>
                  <a:prstClr val="black"/>
                </a:solidFill>
                <a:latin typeface="Calibri"/>
                <a:ea typeface="ＭＳ Ｐゴシック" charset="-128"/>
              </a:rPr>
              <a:t>To measure the blood pressure by palpation:</a:t>
            </a:r>
          </a:p>
          <a:p>
            <a:pPr marL="228600" lvl="0" indent="-228600" eaLnBrk="0" fontAlgn="base" hangingPunct="0">
              <a:spcBef>
                <a:spcPct val="30000"/>
              </a:spcBef>
              <a:spcAft>
                <a:spcPct val="0"/>
              </a:spcAft>
              <a:buFont typeface="+mj-lt"/>
              <a:buAutoNum type="arabicPeriod"/>
              <a:defRPr/>
            </a:pPr>
            <a:r>
              <a:rPr lang="en-US" sz="800">
                <a:solidFill>
                  <a:prstClr val="black"/>
                </a:solidFill>
                <a:latin typeface="Calibri"/>
                <a:ea typeface="ＭＳ Ｐゴシック" charset="-128"/>
              </a:rPr>
              <a:t>Inflate the cuff rapidly with the rubber bulb while palpating the radial pulse until you can no longer feel it. (Make a mental note of that reading.) Without stopping, continue to inflate the cuff to 30 mmHg above the level where the radial pulse could no longer be felt. </a:t>
            </a:r>
          </a:p>
          <a:p>
            <a:pPr marL="228600" lvl="0" indent="-228600" eaLnBrk="0" fontAlgn="base" hangingPunct="0">
              <a:spcBef>
                <a:spcPct val="30000"/>
              </a:spcBef>
              <a:spcAft>
                <a:spcPct val="0"/>
              </a:spcAft>
              <a:buFont typeface="+mj-lt"/>
              <a:buAutoNum type="arabicPeriod"/>
              <a:defRPr/>
            </a:pPr>
            <a:r>
              <a:rPr lang="en-US" sz="800">
                <a:solidFill>
                  <a:prstClr val="black"/>
                </a:solidFill>
                <a:latin typeface="Calibri"/>
                <a:ea typeface="ＭＳ Ｐゴシック" charset="-128"/>
              </a:rPr>
              <a:t>Slowly deflate the cuff. Make a note of the pressure at which the radial pulse returns. This is the systolic pressure as measured by palpation. In a noisy situation where you cannot hear well enough to measure the blood pressure by auscultation, this is the only blood pressure measurement you can make. You will not be able to measure the diastolic pressure by palpation. Record the palpated blood pressure as, for example, 120/P.</a:t>
            </a:r>
            <a:endParaRPr lang="en-US" sz="8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4798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a patient with suspected volume loss, you may be asked to obtain a set of orthostatic vital signs. This is done by placing the patient in a supine position and measuring their blood pressure and heart rate, then standing the patient up and, after two minutes, reassessing the blood pressure and heart rate. If, while the patient is standing, the heart rate increases by greater than 10–20 bpm and the systolic blood pressure decreases by 10–20 mmHg as compared to the readings taken while the patient was supine, it is a positive orthostatic test, which typically indicates a significant loss of blood or fluid volume. The orthostatic vital signs test is also commonly known as the tilt test.</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 several sets of vital signs and have students determine if they are within expected ranges for the patient's age. For abnormal values, ask students what the findings might indicate.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7824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is stable, vital signs should be taken and recorded at least every 15 minutes and as often as necessary to ensure proper care. Take and record vital signs every five minutes if the patient is unstable. Reassess vital signs immediately following every medical intervention, regardless of how soon it follows your previous assessment of vital signs.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7127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Pulse oximetry is a method of measuring oxygen saturation levels in the blood. The device used to measure the level of hemoglobin saturated with oxygen is a pulse oximeter. Because it is used to determine the patient’s oxygenation status, it should be applied early in the assessment—preferably in the primary assessment</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How does pulse oximetry work?</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are some reasons pulse oximetry readings may be inaccurate?</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Points to Emphasize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 pulse oximeter determines the saturation of hemoglobin in a patient's red blood cells by measuring the light absorbed as it passes through the patient's finger or earlobe.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 pulse oximeter reading less than 94 percent must be further investigated.</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Pulse oximetry is a good tool for determining the effectiveness of airway management and oxygen therapy.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 number of factors can make pulse oximetry readings inaccurate.</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878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pulse oximeter provides a reading as a percent of hemoglobin saturated with oxygen. This is recorded as %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which indicates the reading was measured by a pulse oximeter. A normal pulse oximeter reading for a person breathing room air is in the high 90s, typically 97–100%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1928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pulse oximeter probe is clipped, somewhat like a clothespin, or attached by adhesive-backed sensors, onto a patient’s finger, toe, earlobe, or across the bridge of the nose. Because the pulse oximeter measures arterial blood oxygen saturation, the probe must be placed in an area where the light from the oximeter shines through arterial blood flow. The most common placement in the adult patient is the finger.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794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1388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pulse oximeter reading that is less than 94 percent in a patient may indicate hypoxia. Therefore, any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 of less than 94 percent in a patient must be investigated and oxygen must be applied to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4171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 of 90 percent or less is a definite indication of hypoxia. Assess your patient carefully, paying close attention to their respiratory rate and tidal volume. They may need to be ventilated if either the rate or tidal volume is found to be inadequate. Whether the patient requires assisted ventilation or not, apply oxygen to the patient. Be aggressive in your management of the patient, bearing in mind that the result of severe and prolonged hypoxia is cell death.</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receives supplemental oxygen and the pulse oximeter reading is near or slightly greater than 94 percent, it may still be an indication that the patient is hypoxic. If the supplemental oxygen is removed,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 may decrease to less than 94 percent again.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0779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pulse oximeter needs pulsatile arterial blood flow to determine an accurate reading. Any condition that interferes with the blood flowing to the area where the probe is attached may produce an erroneous reading. The pulse oximeter must be used appropriately, because erroneous readings provide false information and may adversely affect your treatment.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1207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Shock or hypoperfusion states associated with blood loss or poor perfusion will lead to inaccurate readings.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Hypothermia or cold injury to the extremities will reduce peripheral perfusion and limit the blood available in the capillaries to be read by the probe.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Excessive movement of the patient will lead to inaccurate readings.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Nail polish on the finger the probe is attached to will produce an inaccurate reading. </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Carbon monoxide will give an abnormally high reading although the cells are becoming severely hypoxic. Carbon monoxide binds with the hemoglobin in the blood and absorbs light at the emitted frequencies, creating a red tone. The pulse oximeter erroneously reads the absorbed light of hemoglobin attached to carbon monoxide molecules, providing a false high reading.</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Cigarette smokers may have falsely high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readings, because carbon monoxide is a by-product of the smoke. Up to 15 percent of the hemoglobin may be bonded with carbon monoxide, not oxygen, giving a false high reading.</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Anemia may produce erroneously high readings. The hemoglobin may be saturated with oxygen, but the anemic patient has decreased levels of hemoglobin. The hemoglobin is saturated with oxygen, but the combined hemoglobin-oxygen content of the blood is inadequate.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764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To determine the patient’s SpO</a:t>
            </a:r>
            <a:r>
              <a:rPr lang="en-US" baseline="-25000">
                <a:solidFill>
                  <a:prstClr val="black"/>
                </a:solidFill>
                <a:latin typeface="Calibri"/>
                <a:ea typeface="ＭＳ Ｐゴシック" charset="-128"/>
              </a:rPr>
              <a:t>2</a:t>
            </a:r>
            <a:r>
              <a:rPr lang="en-US">
                <a:solidFill>
                  <a:prstClr val="black"/>
                </a:solidFill>
                <a:latin typeface="Calibri"/>
                <a:ea typeface="ＭＳ Ｐゴシック" charset="-128"/>
              </a:rPr>
              <a:t> level:</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Connect the sensor to the SpO</a:t>
            </a:r>
            <a:r>
              <a:rPr lang="en-US" baseline="-25000">
                <a:solidFill>
                  <a:prstClr val="black"/>
                </a:solidFill>
                <a:latin typeface="Calibri"/>
                <a:ea typeface="ＭＳ Ｐゴシック" charset="-128"/>
              </a:rPr>
              <a:t>2</a:t>
            </a:r>
            <a:r>
              <a:rPr lang="en-US">
                <a:solidFill>
                  <a:prstClr val="black"/>
                </a:solidFill>
                <a:latin typeface="Calibri"/>
                <a:ea typeface="ＭＳ Ｐゴシック" charset="-128"/>
              </a:rPr>
              <a:t> monitor device.</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Attach the probe to the fingertip. In an infant, the toe or distal foot can be used.</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Turn on the device and wait for a few seconds for the reading to appear. Match the pulse reading on the SpO</a:t>
            </a:r>
            <a:r>
              <a:rPr lang="en-US" baseline="-25000">
                <a:solidFill>
                  <a:prstClr val="black"/>
                </a:solidFill>
                <a:latin typeface="Calibri"/>
                <a:ea typeface="ＭＳ Ｐゴシック" charset="-128"/>
              </a:rPr>
              <a:t>2</a:t>
            </a:r>
            <a:r>
              <a:rPr lang="en-US">
                <a:solidFill>
                  <a:prstClr val="black"/>
                </a:solidFill>
                <a:latin typeface="Calibri"/>
                <a:ea typeface="ＭＳ Ｐゴシック" charset="-128"/>
              </a:rPr>
              <a:t> monitor with the patient’s. If the heart rate is different, it is likely the SpO</a:t>
            </a:r>
            <a:r>
              <a:rPr lang="en-US" baseline="-25000">
                <a:solidFill>
                  <a:prstClr val="black"/>
                </a:solidFill>
                <a:latin typeface="Calibri"/>
                <a:ea typeface="ＭＳ Ｐゴシック" charset="-128"/>
              </a:rPr>
              <a:t>2</a:t>
            </a:r>
            <a:r>
              <a:rPr lang="en-US">
                <a:solidFill>
                  <a:prstClr val="black"/>
                </a:solidFill>
                <a:latin typeface="Calibri"/>
                <a:ea typeface="ＭＳ Ｐゴシック" charset="-128"/>
              </a:rPr>
              <a:t> reading is inaccurate.</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If a poor signal is detected or an “error” reading is indicated, check the probe to be sure it is on properly. Check for nail polish on the fingernails. Remove the nail polish or change the probe to another fingertip. If the ambient temperature is cold, it is useful to wrap the extremity in a warm blanket to provide a better reading.</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Once an accurate reading is provided, reassess and document the SpO</a:t>
            </a:r>
            <a:r>
              <a:rPr lang="en-US" baseline="-25000">
                <a:solidFill>
                  <a:prstClr val="black"/>
                </a:solidFill>
                <a:latin typeface="Calibri"/>
                <a:ea typeface="ＭＳ Ｐゴシック" charset="-128"/>
              </a:rPr>
              <a:t>2</a:t>
            </a:r>
            <a:r>
              <a:rPr lang="en-US">
                <a:solidFill>
                  <a:prstClr val="black"/>
                </a:solidFill>
                <a:latin typeface="Calibri"/>
                <a:ea typeface="ＭＳ Ｐゴシック" charset="-128"/>
              </a:rPr>
              <a:t> reading every five minutes in the unstable patient, every 15 minutes in the stable patient.</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90271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Always obtain a blood pressure by auscultation before relying on non-invasive blood pressure monitor readings.</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 students the opportunity for guided practice using pulse oximetry and noninvasive blood pressure monitors.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should you first obtain a blood pressure by auscultation before relying on noninvasive blood pressure monitor values?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40113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following are the steps of the procedures for noninvasive blood pressure monitoring:</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Always obtain the first blood pressure reading by the auscultation method, using a stethoscope and a sphygmomanometer. After this reading has been documented, proceed with applying the noninvasive blood pressure monitor.</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Apply and position the cuff. Be sure the cuff is the appropriate size to avoid erroneous readings. The cuff is measured and applied in the same manner as for an auscultated blood pressure.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Activate the device. If in a manual mode, you typically depress a button to begin the measurement process. The cuff inflates. You may need to prepare the patient prior to activating the device by describing what they will feel and instructing the patient not to move the arm during the measurement.</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Obtain the reading. After the cuff deflates, a systolic and diastolic blood pressure reading will be displayed on the device. Be sure to record the reading. If the reading is unobtainable, the device will indicate this.</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48706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a normal by-product of cellular metabolism, is transported by the venous system to the right side of the heart. From there, it is delivered to the capillary beds of the lungs so that the CO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can be off-loaded to the alveoli and exhaled. With normal cardiovascular and pulmonary function, there is a relatively reliable correlation between the EtCO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and the PaCO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(the concentration of CO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in the arterial blood). Capnometry is the process of monitoring the carbon dioxide that is exhaled from the body.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71452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a normal by-product of cellular metabolism, is transported by the venous system to the right side of the heart. From there, it is delivered to the capillary beds of the lungs so that the CO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can be off-loaded to the alveoli and exhaled. With normal cardiovascular and pulmonary function, there is a relatively reliable correlation between the EtCO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and the PaCO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(the concentration of CO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in the arterial blood). Capnometry is the process of monitoring the carbon dioxide that is exhaled from the body.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537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charset="-128"/>
              </a:rPr>
              <a:t>Following are some possible reasons for changes in the EtCO</a:t>
            </a:r>
            <a:r>
              <a:rPr lang="en-US" altLang="en-US" baseline="-25000">
                <a:solidFill>
                  <a:prstClr val="black"/>
                </a:solidFill>
                <a:latin typeface="Calibri"/>
                <a:ea typeface="ＭＳ Ｐゴシック" charset="-128"/>
              </a:rPr>
              <a:t>2</a:t>
            </a:r>
            <a:r>
              <a:rPr lang="en-US" altLang="en-US">
                <a:solidFill>
                  <a:prstClr val="black"/>
                </a:solidFill>
                <a:latin typeface="Calibri"/>
                <a:ea typeface="ＭＳ Ｐゴシック" charset="-128"/>
              </a:rPr>
              <a:t> level:</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The EtCO</a:t>
            </a:r>
            <a:r>
              <a:rPr lang="en-US" altLang="en-US" baseline="-25000">
                <a:solidFill>
                  <a:prstClr val="black"/>
                </a:solidFill>
                <a:latin typeface="Calibri"/>
                <a:ea typeface="ＭＳ Ｐゴシック" charset="-128"/>
              </a:rPr>
              <a:t>2</a:t>
            </a:r>
            <a:r>
              <a:rPr lang="en-US" altLang="en-US">
                <a:solidFill>
                  <a:prstClr val="black"/>
                </a:solidFill>
                <a:latin typeface="Calibri"/>
                <a:ea typeface="ＭＳ Ｐゴシック" charset="-128"/>
              </a:rPr>
              <a:t> level and reading will decrease below normal, indicating there is less carbon dioxide in the exhalation, if there is a rise in alveolar ventilation from hyperventilation.</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The EtCO</a:t>
            </a:r>
            <a:r>
              <a:rPr lang="en-US" altLang="en-US" baseline="-25000">
                <a:solidFill>
                  <a:prstClr val="black"/>
                </a:solidFill>
                <a:latin typeface="Calibri"/>
                <a:ea typeface="ＭＳ Ｐゴシック" charset="-128"/>
              </a:rPr>
              <a:t>2</a:t>
            </a:r>
            <a:r>
              <a:rPr lang="en-US" altLang="en-US">
                <a:solidFill>
                  <a:prstClr val="black"/>
                </a:solidFill>
                <a:latin typeface="Calibri"/>
                <a:ea typeface="ＭＳ Ｐゴシック" charset="-128"/>
              </a:rPr>
              <a:t> level and reading will increase above normal if there is a reduction in alveolar ventilation due to hypoventilation, indicating that each exhalation contains a greater amount of carbon dioxide.</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If there is a decrease in cardiac output, a decrease in blood flow or perfusion of the pulmonary capillaries, or a decline in metabolic activity, the EtCO</a:t>
            </a:r>
            <a:r>
              <a:rPr lang="en-US" altLang="en-US" baseline="-25000">
                <a:solidFill>
                  <a:prstClr val="black"/>
                </a:solidFill>
                <a:latin typeface="Calibri"/>
                <a:ea typeface="ＭＳ Ｐゴシック" charset="-128"/>
              </a:rPr>
              <a:t>2</a:t>
            </a:r>
            <a:r>
              <a:rPr lang="en-US" altLang="en-US">
                <a:solidFill>
                  <a:prstClr val="black"/>
                </a:solidFill>
                <a:latin typeface="Calibri"/>
                <a:ea typeface="ＭＳ Ｐゴシック" charset="-128"/>
              </a:rPr>
              <a:t> level and reading will decrease.</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The EtCO</a:t>
            </a:r>
            <a:r>
              <a:rPr lang="en-US" altLang="en-US" baseline="-25000">
                <a:solidFill>
                  <a:prstClr val="black"/>
                </a:solidFill>
                <a:latin typeface="Calibri"/>
                <a:ea typeface="ＭＳ Ｐゴシック" charset="-128"/>
              </a:rPr>
              <a:t>2</a:t>
            </a:r>
            <a:r>
              <a:rPr lang="en-US" altLang="en-US">
                <a:solidFill>
                  <a:prstClr val="black"/>
                </a:solidFill>
                <a:latin typeface="Calibri"/>
                <a:ea typeface="ＭＳ Ｐゴシック" charset="-128"/>
              </a:rPr>
              <a:t> level and reading will increase if there is an improvement in alveolar ventilation (because each exhaled breath will then contain more carbon dioxide), if metabolic activity suddenly increases (there is a higher production of carbon dioxide in the cells), or if there is an improvement of perfusion of the pulmonary capillaries.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6901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Introduction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During this lesson, students will learn about taking vital signs, monitoring devices, and gathering patient history.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Always be aware of feelings, such as anxiety or embarrassment, that a patient may experience during assessment. Continually reassure the patient and respect their dignity.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448939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charset="-128"/>
              </a:rPr>
              <a:t>Following are some possible reasons for changes in the EtCO</a:t>
            </a:r>
            <a:r>
              <a:rPr lang="en-US" altLang="en-US" baseline="-25000">
                <a:solidFill>
                  <a:prstClr val="black"/>
                </a:solidFill>
                <a:latin typeface="Calibri"/>
                <a:ea typeface="ＭＳ Ｐゴシック" charset="-128"/>
              </a:rPr>
              <a:t>2</a:t>
            </a:r>
            <a:r>
              <a:rPr lang="en-US" altLang="en-US">
                <a:solidFill>
                  <a:prstClr val="black"/>
                </a:solidFill>
                <a:latin typeface="Calibri"/>
                <a:ea typeface="ＭＳ Ｐゴシック" charset="-128"/>
              </a:rPr>
              <a:t> level:</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The EtCO</a:t>
            </a:r>
            <a:r>
              <a:rPr lang="en-US" altLang="en-US" baseline="-25000">
                <a:solidFill>
                  <a:prstClr val="black"/>
                </a:solidFill>
                <a:latin typeface="Calibri"/>
                <a:ea typeface="ＭＳ Ｐゴシック" charset="-128"/>
              </a:rPr>
              <a:t>2</a:t>
            </a:r>
            <a:r>
              <a:rPr lang="en-US" altLang="en-US">
                <a:solidFill>
                  <a:prstClr val="black"/>
                </a:solidFill>
                <a:latin typeface="Calibri"/>
                <a:ea typeface="ＭＳ Ｐゴシック" charset="-128"/>
              </a:rPr>
              <a:t> level and reading will decrease below normal, indicating there is less carbon dioxide in the exhalation, if there is a rise in alveolar ventilation from hyperventilation.</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The EtCO</a:t>
            </a:r>
            <a:r>
              <a:rPr lang="en-US" altLang="en-US" baseline="-25000">
                <a:solidFill>
                  <a:prstClr val="black"/>
                </a:solidFill>
                <a:latin typeface="Calibri"/>
                <a:ea typeface="ＭＳ Ｐゴシック" charset="-128"/>
              </a:rPr>
              <a:t>2</a:t>
            </a:r>
            <a:r>
              <a:rPr lang="en-US" altLang="en-US">
                <a:solidFill>
                  <a:prstClr val="black"/>
                </a:solidFill>
                <a:latin typeface="Calibri"/>
                <a:ea typeface="ＭＳ Ｐゴシック" charset="-128"/>
              </a:rPr>
              <a:t> level and reading will increase above normal if there is a reduction in alveolar ventilation due to hypoventilation, indicating that each exhalation contains a greater amount of carbon dioxide.</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If there is a decrease in cardiac output, a decrease in blood flow or perfusion of the pulmonary capillaries, or a decline in metabolic activity, the EtCO</a:t>
            </a:r>
            <a:r>
              <a:rPr lang="en-US" altLang="en-US" baseline="-25000">
                <a:solidFill>
                  <a:prstClr val="black"/>
                </a:solidFill>
                <a:latin typeface="Calibri"/>
                <a:ea typeface="ＭＳ Ｐゴシック" charset="-128"/>
              </a:rPr>
              <a:t>2</a:t>
            </a:r>
            <a:r>
              <a:rPr lang="en-US" altLang="en-US">
                <a:solidFill>
                  <a:prstClr val="black"/>
                </a:solidFill>
                <a:latin typeface="Calibri"/>
                <a:ea typeface="ＭＳ Ｐゴシック" charset="-128"/>
              </a:rPr>
              <a:t> level and reading will decrease.</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The EtCO</a:t>
            </a:r>
            <a:r>
              <a:rPr lang="en-US" altLang="en-US" baseline="-25000">
                <a:solidFill>
                  <a:prstClr val="black"/>
                </a:solidFill>
                <a:latin typeface="Calibri"/>
                <a:ea typeface="ＭＳ Ｐゴシック" charset="-128"/>
              </a:rPr>
              <a:t>2</a:t>
            </a:r>
            <a:r>
              <a:rPr lang="en-US" altLang="en-US">
                <a:solidFill>
                  <a:prstClr val="black"/>
                </a:solidFill>
                <a:latin typeface="Calibri"/>
                <a:ea typeface="ＭＳ Ｐゴシック" charset="-128"/>
              </a:rPr>
              <a:t> level and reading will increase if there is an improvement in alveolar ventilation (because each exhaled breath will then contain more carbon dioxide), if metabolic activity suddenly increases (there is a higher production of carbon dioxide in the cells), or if there is an improvement of perfusion of the pulmonary capillaries.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7182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there is a sudden increase in the EtCO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 in the cardiac arrest patient, it likely indicates the patient has regained a pulse, which is referred to as return of spontaneous circulation (ROSC)—even though, due to arterial vasoconstriction, you might not be able to detect a pulse.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EtCO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is used to monitor the effectiveness of chest compressions in cardiac arrest. A decrease in the EtCO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level and reading usually indicates compressor fatigue. This produces ineffective chest compressions and poor cerebral and coronary artery perfusion pressures.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EtCO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is used to confirm and monitor correct endotracheal tube placement. A sudden decrease in the EtCO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level and reading likely indicates a displaced endotracheal tube.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35223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there is a sudden increase in the EtCO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 in the cardiac arrest patient, it likely indicates the patient has regained a pulse, which is referred to as return of spontaneous circulation (ROSC)—even though, due to arterial vasoconstriction, you might not be able to detect a pulse.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EtCO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is used to monitor the effectiveness of chest compressions in cardiac arrest. A decrease in the EtCO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level and reading usually indicates compressor fatigue. This produces ineffective chest compressions and poor cerebral and coronary artery perfusion pressures.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EtCO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is used to confirm and monitor correct endotracheal tube placement. A sudden decrease in the EtCO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level and reading likely indicates a displaced endotracheal tube.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72928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776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20101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arriving on the scene, you will frequently encounter patients and family members who are frightened, injured, anxious, or in shock. In addition, you may find an angry or hostile crowd and law enforcement or fire department personnel anxiously awaiting your arrival. You must display competence, confidence, and compassion— through your personal appearance and professional manner—to obtain cooperation not only from the patient but also from others at the scene.</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must control the scene and establish rapport with the patient prior to taking the history.</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r>
              <a:rPr lang="en-US" altLang="en-US">
                <a:solidFill>
                  <a:prstClr val="black"/>
                </a:solidFill>
                <a:latin typeface="Calibri"/>
                <a:ea typeface="ＭＳ Ｐゴシック" panose="020B0600070205080204" pitchFamily="34" charset="-128"/>
              </a:rPr>
              <a:t>Being courteous and maintaining control are essential actions.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 examples from your experience of how you have gained control of scenes.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87628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Once you make contact with the patient, attempt to reduce their anxiety and that of others at the scene. You can do this by employing the following simple techniques:</a:t>
            </a:r>
          </a:p>
          <a:p>
            <a:pPr lvl="0" eaLnBrk="0" fontAlgn="base" hangingPunct="0">
              <a:spcBef>
                <a:spcPct val="30000"/>
              </a:spcBef>
              <a:spcAft>
                <a:spcPct val="0"/>
              </a:spcAft>
              <a:defRPr/>
            </a:pPr>
            <a:endParaRPr lang="en-US" altLang="en-US" sz="11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As quickly as possible, bring order to the environment by asking that televisions or radios be turned down, dogs be removed from the area in which you are working, and children be supervised by a family member, police officer, or Emergency Medical Responder.</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Introduce yourself and ask for the patient’s name. Address older individuals formally as “Mr. Jones” or “Mrs. Smith” to avoid any implication of disrespect. If time or the situation permits, you can ask, “What would you like me to call you?”</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Your body position and posture are forms of nonverbal communication. Position yourself at a comfortable level in relation to the patient. If the eye levels are equal, so is the authority. If you are standing over the patient, you are in a dominant position of authority and control. This may be uncomfortable for the patient and may set the wrong tone for the scene. (At some scenes, when you need to establish control, this position is warranted.)</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As much as possible, maintain eye contact when talking with the patient to help establish rapport and to convey your sincere concern. Speak calmly and deliberately to allow the patient to process the information. Raise your voice only if the patient appears to be hearing-impaired.</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The scene of an emergency is stressful. The patient, family members, and bystanders may not be at their best. They may seem quarrelsome, petty, rude, or hostile. As a professional, you must resist yielding to the same stresses.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Touching the patient is a powerful comfort measure when dealing with most people. Use eye contact to avoid the patient’s perception of the touching as encroachment. Hold a hand, pat a shoulder, or lay your hand on a forearm.</a:t>
            </a: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06213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is difficult to conduct an assessment, gather information from the patient, and provide emergency care at a scene that is not controlled. The greater the distractions at the scene, the higher the anxiety level of the patient, family, and bystanders.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is important to recognize when a scene cannot be adequately controlled. It may be impossible to gain scene control when the crowd is extremely hostile, the family is emotionally charged or upset, threats are being made toward you, or the scene is unstable because of the risk of fire, explosion, or other hazards. You must consider your own safety when working in an uncontrolled environment.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92266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Information gained in the history is as important in most medical cases as the information determined through the physical examination. The history typically begins with determining the chief complaint. The chief complaint is the reason why the EMS crew was called to the scene. You will continue with obtaining information about the present illness, significant past medical history, and the current health status of the patient. The information gathered may provide direction for the physical examination. Often, the history and physical examination are conducted concurrently depending on the resources at the scene and the condition of the patient.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Once the chief complaint is obtained, you will proceed with a history of the present illness. This is a more detailed evaluation of the chief complaint and associated signs and symptoms. Other components include demographic information, current health status, and past medical history.</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things that could alienate a patient during your initial approach to him?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93004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a:solidFill>
                  <a:prstClr val="black"/>
                </a:solidFill>
                <a:latin typeface="Calibri"/>
                <a:ea typeface="ＭＳ Ｐゴシック" charset="-128"/>
              </a:rPr>
              <a:t>Certain data is collected for statistical, record keeping, and demographic purposes. This data includes the following:</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Date - Be sure to document the correct current date and dates of information provided by the patient regarding complaints, signs, treatments, illnesses, hospitalizations, and any other pertinent information.</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Time - Document the time of events accurately.</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Identifying data - Record the patient’s age, sex, and race.</a:t>
            </a:r>
          </a:p>
          <a:p>
            <a:pPr lvl="0" eaLnBrk="0" fontAlgn="base" hangingPunct="0">
              <a:spcBef>
                <a:spcPct val="30000"/>
              </a:spcBef>
              <a:spcAft>
                <a:spcPct val="0"/>
              </a:spcAft>
              <a:defRPr/>
            </a:pPr>
            <a:endParaRPr lang="en-US" altLang="en-US" sz="1000">
              <a:solidFill>
                <a:prstClr val="black"/>
              </a:solidFill>
              <a:latin typeface="Calibri"/>
              <a:ea typeface="ＭＳ Ｐゴシック" charset="-128"/>
            </a:endParaRPr>
          </a:p>
          <a:p>
            <a:pPr lvl="0" eaLnBrk="0" fontAlgn="base" hangingPunct="0">
              <a:spcBef>
                <a:spcPct val="30000"/>
              </a:spcBef>
              <a:spcAft>
                <a:spcPct val="0"/>
              </a:spcAft>
              <a:defRPr/>
            </a:pPr>
            <a:r>
              <a:rPr lang="en-US" sz="1000">
                <a:solidFill>
                  <a:prstClr val="black"/>
                </a:solidFill>
                <a:latin typeface="Calibri"/>
                <a:ea typeface="ＭＳ Ｐゴシック" charset="-128"/>
              </a:rPr>
              <a:t>Individual health status factors to consider are:</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Current medications, including prescription and over-the-counter medications</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Allergies to medications or other substances, including specific reactions experienced in the past</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Tobacco use, including type of tobacco and how much</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Alcohol, drugs, and related substances</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Diet, including daily food and drink intake</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Screening tests that may have been done recently</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Immunization against certain diseases</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Environmental hazards the patient is exposed to</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Use of safety equipment such as seat belts and bike helmets</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Family history, especially for disease with a hereditary link</a:t>
            </a:r>
            <a:endParaRPr lang="en-US" altLang="en-US" sz="10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0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Teaching Tips</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Take the history of a preprogrammed assistant instructor to demonstrate the technique to students. </a:t>
            </a: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26025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Much of the information you gain during assessment is readily obvious or available. An open bottle of bleach may provide the clue to a poisoning. The patient or a family member may tell you the chief complaint—for example, “I can’t catch my breath,” or “I hurt my leg when I fell.” The fact that the patient is answering questions clearly may tell you that they are alert, have an open airway, are breathing adequately, and have a pulse.</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Ask how students feel when asked medical questions by a health care provider</a:t>
            </a: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actions that show a health care provider respects a patient's dignity?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49181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charset="-128"/>
              </a:rPr>
              <a:t>Individual health status factors to consider are:</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Current medications, including prescription and over-the-counter medications</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Allergies to medications or other substances, including specific reactions experienced in the past</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Tobacco use, including type of tobacco and how much</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Alcohol, drugs, and related substances</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Diet, including daily food and drink intake</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Screening tests that may have been done recently</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Immunization against certain diseases</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Environmental hazards the patient is exposed to</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Use of safety equipment such as seat belts and bike helmets</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Family history, especially for disease with a hereditary link</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20976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Document the information the patient provides as accurately as possible. It is typically impossible to remember all the information the patient provides, especially when you are doing multiple calls back-to-back.</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There are basically two types of questions used by EMTs to gather a history: open-ended questions and closed-ended questions. An open-ended question requires the patient to respond with a descriptive or more detailed answer. “How are you feeling today?” and “Can you describe the discomfort?” are examples of open-ended questions. The patient is unable to provide a “yes” or “no” answer to open-ended questions. A closed-ended question is often a rapid-fire-type question that requires only a “yes” or “no” answer. “Are you having pain in your chest?” and “Do you feel lightheaded?” are examples of closed-ended questions. Often, both types of questions are used throughout the history. A multiple-choice question that uses a mix of both formats may also be used. “When are you more short of breath: when you lie flat or when you sit up?” is an example of a multiple-choice question.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67962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a:solidFill>
                  <a:prstClr val="black"/>
                </a:solidFill>
                <a:latin typeface="Calibri"/>
                <a:ea typeface="ＭＳ Ｐゴシック" charset="-128"/>
              </a:rPr>
              <a:t>The following are active listening techniques:</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Facilitation - Maintain eye contact with the patient in a sincere manner. Use posture, actions, words, facial expressions, or cues while listening to help your patient feel comfortable, open up, and provide more information. Phrases such as “I’m listening” or “go on” may be used.</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Reflection - Repeating the patient’s words will encourage him to provide additional responses. Avoid interrupting the patient’s train of thought while practicing reflection. This may encourage the patient to reveal information you might not otherwise have discovered. The patient states, “My belly hurts” as a response to your open-ended question to gather the chief complaint. “Your belly hurts?” is your response. The patient then states, “Yes, it has hurt ever since I haven’t had a bowel movement for this past week.” Your response is, “You haven’t had a bowel movement for a week?” The patient then responds with, “No, it has been more than a week and my belly began hurting a few days ago.” As you can see, the chief complaint has changed its focus from abdominal pain to a possible bowel obstruction. </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Clarification - Clarification is used to clarify ambiguous statements, responses, symptoms, or words. The patient states, “I feel bad all over.” You then clarify by asking, “Can you describe what the bad feeling feels like?” The patient responds with, “It feels like pins and needles in my arms and legs.” The clarification technique provided a much more descriptive symptom.</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Empathetic Response - Show empathy through verbal responses and gestures. “I understand” or “I see how that would be difficult” are some verbal responses that show empathy.</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Confrontation. Sometimes patients do not provide the entire truth or try to downplay symptoms. You may need to confront them to determine the accurate information. “You said you have never been to the doctor, but there is a prescription for Glucophage in your name on the table” is an example of confrontation.</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Interpretation - Interpretation takes confrontation to the next level. You may need to make an inference based on your observations. As an example, “You say you have never been to the doctor, yet you have a prescription medication in your name. Are you afraid your current medical condition is worsening and you might have to be admitted to the hospital?”</a:t>
            </a:r>
            <a:endParaRPr lang="en-US" sz="10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59876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900">
                <a:solidFill>
                  <a:prstClr val="black"/>
                </a:solidFill>
                <a:latin typeface="Verdana" panose="020B0604030504040204" pitchFamily="34" charset="0"/>
                <a:ea typeface="ＭＳ Ｐゴシック" charset="-128"/>
              </a:rPr>
              <a:t>Signs are observable physical signs of illness or injury.</a:t>
            </a:r>
          </a:p>
          <a:p>
            <a:pPr lvl="0" eaLnBrk="0" fontAlgn="base" hangingPunct="0">
              <a:spcBef>
                <a:spcPct val="30000"/>
              </a:spcBef>
              <a:spcAft>
                <a:spcPct val="0"/>
              </a:spcAft>
              <a:defRPr/>
            </a:pPr>
            <a:r>
              <a:rPr lang="en-US" altLang="en-US" sz="900">
                <a:solidFill>
                  <a:prstClr val="black"/>
                </a:solidFill>
                <a:latin typeface="Verdana" panose="020B0604030504040204" pitchFamily="34" charset="0"/>
                <a:ea typeface="ＭＳ Ｐゴシック" charset="-128"/>
              </a:rPr>
              <a:t>Symptoms cannot be observed and must be described by the patient.</a:t>
            </a:r>
          </a:p>
          <a:p>
            <a:pPr lvl="0" eaLnBrk="0" fontAlgn="base" hangingPunct="0">
              <a:spcBef>
                <a:spcPct val="30000"/>
              </a:spcBef>
              <a:spcAft>
                <a:spcPct val="0"/>
              </a:spcAft>
              <a:defRPr/>
            </a:pPr>
            <a:endParaRPr lang="en-US" altLang="en-US" sz="900">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charset="0"/>
              <a:buChar char="•"/>
              <a:defRPr/>
            </a:pPr>
            <a:r>
              <a:rPr lang="en-US" sz="900">
                <a:solidFill>
                  <a:prstClr val="black"/>
                </a:solidFill>
                <a:latin typeface="Calibri"/>
                <a:ea typeface="ＭＳ Ｐゴシック" charset="-128"/>
              </a:rPr>
              <a:t>Signs and symptoms - Signs are any objective physical evidence of medical or trauma conditions that you can see, hear, feel, or smell. For example, you can hear stridor, you can see bleeding, and you can feel skin temperature. Symptoms are conditions that cannot be observed and must be described by the patient, such as pain in the abdomen or numbness in the legs. </a:t>
            </a:r>
          </a:p>
          <a:p>
            <a:pPr marL="171450" lvl="0" indent="-171450" eaLnBrk="0" fontAlgn="base" hangingPunct="0">
              <a:spcBef>
                <a:spcPct val="30000"/>
              </a:spcBef>
              <a:spcAft>
                <a:spcPct val="0"/>
              </a:spcAft>
              <a:buFont typeface="Arial" charset="0"/>
              <a:buChar char="•"/>
              <a:defRPr/>
            </a:pPr>
            <a:r>
              <a:rPr lang="en-US" sz="900">
                <a:solidFill>
                  <a:prstClr val="black"/>
                </a:solidFill>
                <a:latin typeface="Calibri"/>
                <a:ea typeface="ＭＳ Ｐゴシック" charset="-128"/>
              </a:rPr>
              <a:t>Allergies - Determine whether the patient has any allergies to medications, food, or environmental agents such as pollen, grass, ragweed, or molds. Ask about the type of reaction to the allergen, such as a rash or wheezing. </a:t>
            </a:r>
          </a:p>
          <a:p>
            <a:pPr marL="171450" lvl="0" indent="-171450" eaLnBrk="0" fontAlgn="base" hangingPunct="0">
              <a:spcBef>
                <a:spcPct val="30000"/>
              </a:spcBef>
              <a:spcAft>
                <a:spcPct val="0"/>
              </a:spcAft>
              <a:buFont typeface="Arial" charset="0"/>
              <a:buChar char="•"/>
              <a:defRPr/>
            </a:pPr>
            <a:r>
              <a:rPr lang="en-US" sz="900">
                <a:solidFill>
                  <a:prstClr val="black"/>
                </a:solidFill>
                <a:latin typeface="Calibri"/>
                <a:ea typeface="ＭＳ Ｐゴシック" charset="-128"/>
              </a:rPr>
              <a:t>Medications - Has the patient taken any medications recently? Is the patient taking any medications regularly? It is important to determine whether the patient takes (1) prescription medications, (2) nonprescription or over-the-counter medications, (3) birth control pills, (4) illicit drugs, (5) herbal medications, (6) erectile dysfunction drugs, (7) another person’s prescription medication, or (8) vitamins. </a:t>
            </a:r>
          </a:p>
          <a:p>
            <a:pPr marL="171450" lvl="0" indent="-171450" eaLnBrk="0" fontAlgn="base" hangingPunct="0">
              <a:spcBef>
                <a:spcPct val="30000"/>
              </a:spcBef>
              <a:spcAft>
                <a:spcPct val="0"/>
              </a:spcAft>
              <a:buFont typeface="Arial" charset="0"/>
              <a:buChar char="•"/>
              <a:defRPr/>
            </a:pPr>
            <a:r>
              <a:rPr lang="en-US" sz="900">
                <a:solidFill>
                  <a:prstClr val="black"/>
                </a:solidFill>
                <a:latin typeface="Calibri"/>
                <a:ea typeface="ＭＳ Ｐゴシック" charset="-128"/>
              </a:rPr>
              <a:t>Pertinent past history - Find out about underlying medical problems like seizures, heart disease, diabetes, kidney disease, or emphysema. Ask if there have been past surgical procedures or trauma and whether the patient is currently under a doctor’s care. </a:t>
            </a:r>
          </a:p>
          <a:p>
            <a:pPr marL="171450" lvl="0" indent="-171450" eaLnBrk="0" fontAlgn="base" hangingPunct="0">
              <a:spcBef>
                <a:spcPct val="30000"/>
              </a:spcBef>
              <a:spcAft>
                <a:spcPct val="0"/>
              </a:spcAft>
              <a:buFont typeface="Arial" charset="0"/>
              <a:buChar char="•"/>
              <a:defRPr/>
            </a:pPr>
            <a:r>
              <a:rPr lang="en-US" sz="900">
                <a:solidFill>
                  <a:prstClr val="black"/>
                </a:solidFill>
                <a:latin typeface="Calibri"/>
                <a:ea typeface="ＭＳ Ｐゴシック" charset="-128"/>
              </a:rPr>
              <a:t>Last oral intake - Find out when the patient last ingested a solid or liquid. Find out what it was, when it was consumed, and the quantity that was consumed. Ask: “When did you last eat or drink anything?”</a:t>
            </a:r>
          </a:p>
          <a:p>
            <a:pPr marL="171450" lvl="0" indent="-171450" eaLnBrk="0" fontAlgn="base" hangingPunct="0">
              <a:spcBef>
                <a:spcPct val="30000"/>
              </a:spcBef>
              <a:spcAft>
                <a:spcPct val="0"/>
              </a:spcAft>
              <a:buFont typeface="Arial" charset="0"/>
              <a:buChar char="•"/>
              <a:defRPr/>
            </a:pPr>
            <a:r>
              <a:rPr lang="en-US" sz="900">
                <a:solidFill>
                  <a:prstClr val="black"/>
                </a:solidFill>
                <a:latin typeface="Calibri"/>
                <a:ea typeface="ＭＳ Ｐゴシック" charset="-128"/>
              </a:rPr>
              <a:t>Events leading to the injury or illness - What occurred before the patient became ill or had the accident? Were there any unusual circumstances? What was the patient doing? Did the patient have any peculiar feelings or experiences?</a:t>
            </a:r>
            <a:endParaRPr lang="en-US" altLang="en-US" sz="9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9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b="1">
                <a:solidFill>
                  <a:prstClr val="black"/>
                </a:solidFill>
                <a:latin typeface="Calibri"/>
                <a:ea typeface="ＭＳ Ｐゴシック" panose="020B0600070205080204" pitchFamily="34" charset="-128"/>
              </a:rPr>
              <a:t>Teaching Tips</a:t>
            </a:r>
            <a:endParaRPr lang="en-US" altLang="en-US" sz="9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a:solidFill>
                  <a:prstClr val="black"/>
                </a:solidFill>
                <a:latin typeface="Calibri"/>
                <a:ea typeface="ＭＳ Ｐゴシック" panose="020B0600070205080204" pitchFamily="34" charset="-128"/>
              </a:rPr>
              <a:t>Remind students that SAMPLE and OPQRST are only memory aids. Have students give you examples of actual questions that would be used to obtain the information represented by the mnemonics.</a:t>
            </a:r>
          </a:p>
          <a:p>
            <a:pPr lvl="0" eaLnBrk="0" fontAlgn="base" hangingPunct="0">
              <a:spcBef>
                <a:spcPct val="30000"/>
              </a:spcBef>
              <a:spcAft>
                <a:spcPct val="0"/>
              </a:spcAft>
              <a:defRPr/>
            </a:pPr>
            <a:r>
              <a:rPr lang="en-US" altLang="en-US" sz="900">
                <a:solidFill>
                  <a:prstClr val="black"/>
                </a:solidFill>
                <a:latin typeface="Calibri"/>
                <a:ea typeface="ＭＳ Ｐゴシック" panose="020B0600070205080204" pitchFamily="34" charset="-128"/>
              </a:rPr>
              <a:t>Hold students to this concept throughout the class. Do not allow students to simply say, "I would get a SAMPLE history," when discussing case studies and scenarios.</a:t>
            </a:r>
            <a:endParaRPr lang="en-US" altLang="en-US" sz="9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14221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a:solidFill>
                  <a:prstClr val="black"/>
                </a:solidFill>
                <a:latin typeface="Calibri"/>
                <a:ea typeface="ＭＳ Ｐゴシック" charset="-128"/>
              </a:rPr>
              <a:t>OPQRST is a mnemonic for remembering the questions to ask when assessing the patient’s chief complaint or major symptoms, such as pain, that the patient can tell you about.</a:t>
            </a:r>
          </a:p>
          <a:p>
            <a:pPr lvl="0" eaLnBrk="0" fontAlgn="base" hangingPunct="0">
              <a:spcBef>
                <a:spcPct val="30000"/>
              </a:spcBef>
              <a:spcAft>
                <a:spcPct val="0"/>
              </a:spcAft>
              <a:defRPr/>
            </a:pPr>
            <a:endParaRPr lang="en-US" sz="10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Onset - </a:t>
            </a:r>
            <a:r>
              <a:rPr lang="en-US" sz="1000" i="1">
                <a:solidFill>
                  <a:prstClr val="black"/>
                </a:solidFill>
                <a:latin typeface="Calibri"/>
                <a:ea typeface="ＭＳ Ｐゴシック" charset="-128"/>
              </a:rPr>
              <a:t>When and how did the symptom begin? </a:t>
            </a:r>
            <a:r>
              <a:rPr lang="en-US" sz="1000">
                <a:solidFill>
                  <a:prstClr val="black"/>
                </a:solidFill>
                <a:latin typeface="Calibri"/>
                <a:ea typeface="ＭＳ Ｐゴシック" charset="-128"/>
              </a:rPr>
              <a:t>Ask the patient if the onset was sudden or gradual. Also, determine whether the onset was associated with a particular activity.</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Provocation/Palliation/Position - </a:t>
            </a:r>
            <a:r>
              <a:rPr lang="en-US" sz="1000" i="1">
                <a:solidFill>
                  <a:prstClr val="black"/>
                </a:solidFill>
                <a:latin typeface="Calibri"/>
                <a:ea typeface="ＭＳ Ｐゴシック" charset="-128"/>
              </a:rPr>
              <a:t>What makes the symptom worse? What makes it better? In what position is the patient found? </a:t>
            </a:r>
            <a:r>
              <a:rPr lang="en-US" sz="1000">
                <a:solidFill>
                  <a:prstClr val="black"/>
                </a:solidFill>
                <a:latin typeface="Calibri"/>
                <a:ea typeface="ＭＳ Ｐゴシック" charset="-128"/>
              </a:rPr>
              <a:t>A patient complaining of chest pain may tell you that walking up the steps made the pain much worse, or a patient complaining of dyspnea states, “When I lie flat in bed, I can’t breathe.” Determine whether the patient has taken any medication to attempt to relieve the symptoms. A patient complaining of abdominal pain may have taken an antacid. If something was taken, determine whether the symptoms were relieved, made worse, or remained the same. Also, pay attention to the position the patient was found in because it can provide clues to the condition.</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Quality - </a:t>
            </a:r>
            <a:r>
              <a:rPr lang="en-US" sz="1000" i="1">
                <a:solidFill>
                  <a:prstClr val="black"/>
                </a:solidFill>
                <a:latin typeface="Calibri"/>
                <a:ea typeface="ＭＳ Ｐゴシック" charset="-128"/>
              </a:rPr>
              <a:t>How would you describe the pain? </a:t>
            </a:r>
            <a:r>
              <a:rPr lang="en-US" sz="1000">
                <a:solidFill>
                  <a:prstClr val="black"/>
                </a:solidFill>
                <a:latin typeface="Calibri"/>
                <a:ea typeface="ＭＳ Ｐゴシック" charset="-128"/>
              </a:rPr>
              <a:t>Quality is most often associated with a complaint of pain. Ask the patient to describe the pain. Most often, pain is described as crushing, aching, dull, stabbing, knifelike, crampy, gnawing, burning, or tearing. Do not lead the patient.</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Radiation - </a:t>
            </a:r>
            <a:r>
              <a:rPr lang="en-US" sz="1000" i="1">
                <a:solidFill>
                  <a:prstClr val="black"/>
                </a:solidFill>
                <a:latin typeface="Calibri"/>
                <a:ea typeface="ＭＳ Ｐゴシック" charset="-128"/>
              </a:rPr>
              <a:t>Where do you feel the pain? Where does the pain go? </a:t>
            </a:r>
            <a:r>
              <a:rPr lang="en-US" sz="1000">
                <a:solidFill>
                  <a:prstClr val="black"/>
                </a:solidFill>
                <a:latin typeface="Calibri"/>
                <a:ea typeface="ＭＳ Ｐゴシック" charset="-128"/>
              </a:rPr>
              <a:t>Prior to asking about radiation, it is necessary to determine the exact location of the pain. Ask the patient to point to the pain with one finger. The pain is localized if he can isolate it to one area. Generalized pain cannot be localized and is spread over a general area. From the point of the initial pain, ask if the pain extends, moves, or radiates.</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Severity - </a:t>
            </a:r>
            <a:r>
              <a:rPr lang="en-US" sz="1000" i="1">
                <a:solidFill>
                  <a:prstClr val="black"/>
                </a:solidFill>
                <a:latin typeface="Calibri"/>
                <a:ea typeface="ＭＳ Ｐゴシック" charset="-128"/>
              </a:rPr>
              <a:t>How bad is the symptom? </a:t>
            </a:r>
            <a:r>
              <a:rPr lang="en-US" sz="1000">
                <a:solidFill>
                  <a:prstClr val="black"/>
                </a:solidFill>
                <a:latin typeface="Calibri"/>
                <a:ea typeface="ＭＳ Ｐゴシック" charset="-128"/>
              </a:rPr>
              <a:t>Ask the patient to rate the pain on a scale of 1 to 10 with 10 being the most severe. Have the patient compare the pain with a previous condition he may have suffered that involved pain. The patient’s appearance should give you some indication as to the severity of the pain.</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Time - </a:t>
            </a:r>
            <a:r>
              <a:rPr lang="en-US" sz="1000" i="1">
                <a:solidFill>
                  <a:prstClr val="black"/>
                </a:solidFill>
                <a:latin typeface="Calibri"/>
                <a:ea typeface="ＭＳ Ｐゴシック" charset="-128"/>
              </a:rPr>
              <a:t>How long have you had the symptom? </a:t>
            </a:r>
            <a:r>
              <a:rPr lang="en-US" sz="1000">
                <a:solidFill>
                  <a:prstClr val="black"/>
                </a:solidFill>
                <a:latin typeface="Calibri"/>
                <a:ea typeface="ＭＳ Ｐゴシック" charset="-128"/>
              </a:rPr>
              <a:t>Determine whether the symptom has been present for minutes, hours, days, weeks, months, or years. If you get called to the scene and find a patient complaining of a symptom that has been present for more than a day, ask the patient, without appearing to be judgmental, “Why did you call us today?”</a:t>
            </a:r>
            <a:endParaRPr lang="en-US" sz="10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125630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may be necessary to ask questions in the history that you might consider to be sensitive in nature, such as alcohol or drug use, physical or sexual abuse, or sexual history. When asking questions that may be sensitive, remain nonjudgmental and ask only questions that pertain directly to the medical history and are necessary to gain answers that are pertinent to your assessment and emergency care. Respect the patient’s privacy and ask questions of a sensitive nature at the appropriate time and in an appropriate location.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5421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a:solidFill>
                  <a:prstClr val="black"/>
                </a:solidFill>
                <a:latin typeface="Calibri"/>
                <a:ea typeface="ＭＳ Ｐゴシック" charset="-128"/>
              </a:rPr>
              <a:t>Typically, as you become more experienced and build a solid technique for history taking, the challenges become easier to manage. Some of the challenges are:</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Silence - Silence can be uncomfortable for both you and the patient. Attempt to determine why the patient has become silent. Watch their body language for nonverbal clues such as crying, facial expressions of anger, confusion, or depression; a closed body posture; and signs of being tense. Try to determine the cause for the silence, rectify it if possible, and proceed with the history.</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Overly talkative patient - Some patients continue to talk and do not allow you enough time to ask questions. Give your patient a free rein for a period of time to talk and express themselves.</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Patient with multiple symptoms - Some patients present a multitude of complaints. The challenge is attempting to determine the true chief complaint. Asking “But why did you call today?” or “What was the primary reason for calling us today?” may assist you in determining the actual chief complaint.</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Anxious patient - Many patients experience anxiety in an acute emergency. The patient may exhibit many nonverbal clues such as sweating, nervousness, trembling, and tachycardia. Encourage the patient to freely express their feelings of anxiousness or anxiety.</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Angry and hostile patient - Anger and hostility are a natural part of illness and injury. Because you are likely to be the first medical person to provide care for the patient, it may be that the patient or family directs the anger toward you. They are not angry at you, even though it may appear that way. Remain calm, confident, professional, and competent.</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Intoxicated patient - The most significant concern with an intoxicated patient is your own safety. An intoxicated patient may suddenly change their behavior and become violent. Always remain vigilant when dealing with an intoxicated patient. The easiest way to deal with this patient is not to challenge but to accept them.</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Crying patient - Crying is a nonverbal clue to the patient’s emotions. Be patient, empathetic, and supportive. It is okay to allow the patient to cry.</a:t>
            </a:r>
            <a:endParaRPr lang="en-US" sz="10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70554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Depressed patient - Look for signs of depression such as weight loss, flat affect, poor eye contact, insomnia, loss of appetite, fatigue, weight loss, or complaints of aches or pains. Listen carefully to the patient and remain nonjudgmental. If there are signs of serious depression, such as thoughts of suicide, be sure to get the patient the assistance and care that they need.</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Confusing behavior or history - A patient who presents with a confusing history or bizarre or unusual behavior may be suffering from a mental illness, dementia, or delirium. Dementia is associated with a gradual decline in the mental status of the patient due to some type of neurological disease. Delirium is an acute alteration in the mental function of the patient that is usually due to a reversible cause.</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Patient with limited intelligence - The patient is often able to provide you with adequate history information. Be alert to possible omissions of information. If the patient has a severe cognitive impairment, obtain the history from the family or caregivers.</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Language barrier - If the patient speaks a language that you are not fluent in, try to find an interpreter such as a family member. Realize that some history information may be confused or lost in the translation. If a translator is not available, contact a telephone translation service or transport the patient and notify the hospital of the need for a translator.</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Hearing impairment - Hearing impairment offers many of the same challenges as a language barrier. The advantage in this situation, however, is that you can revert to writing to ask questions and obtain information. When speaking to a hearing-impaired person, face the patient and look at them when you speak. Such patients often read lips. Use a person who can sign as your translator if available.</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Visual impairment - Remember to tell the visually impaired patient everything you are doing. These patients can’t see your movements or hand gestures. You may increase their anxiety significantly if they are not continuously made aware of what is happening at the scene. Constantly communicate with the patient.</a:t>
            </a:r>
          </a:p>
          <a:p>
            <a:pPr marL="171450" lvl="0" indent="-171450" eaLnBrk="0" fontAlgn="base" hangingPunct="0">
              <a:spcBef>
                <a:spcPct val="30000"/>
              </a:spcBef>
              <a:spcAft>
                <a:spcPct val="0"/>
              </a:spcAft>
              <a:buFont typeface="Arial" charset="0"/>
              <a:buChar char="•"/>
              <a:defRPr/>
            </a:pPr>
            <a:r>
              <a:rPr lang="en-US" sz="1000">
                <a:solidFill>
                  <a:prstClr val="black"/>
                </a:solidFill>
                <a:latin typeface="Calibri"/>
                <a:ea typeface="ＭＳ Ｐゴシック" charset="-128"/>
              </a:rPr>
              <a:t>Talking with friends and family - Some patients are only able to provide limited information. You may need to rely on family members or friends to fill in the gaps or provide the entire history. Family or friends may be useful in providing information about the events leading up to the emergency.</a:t>
            </a:r>
            <a:endParaRPr lang="en-US" sz="10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58355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charset="0"/>
              <a:buChar char="•"/>
              <a:defRPr/>
            </a:pPr>
            <a:r>
              <a:rPr lang="en-US" sz="1100">
                <a:solidFill>
                  <a:prstClr val="black"/>
                </a:solidFill>
                <a:latin typeface="Calibri"/>
                <a:ea typeface="ＭＳ Ｐゴシック" charset="-128"/>
              </a:rPr>
              <a:t>Pediatric patient - The pediatric patient may present with special challenges based on ability to understand the questions you are asking. A child may not have the ability to respond appropriately. Once the child reaches four years of age, they should become the primary source of the history. Use the parent or caregiver to fill in the gaps.</a:t>
            </a:r>
          </a:p>
          <a:p>
            <a:pPr marL="171450" lvl="0" indent="-171450" eaLnBrk="0" fontAlgn="base" hangingPunct="0">
              <a:spcBef>
                <a:spcPct val="30000"/>
              </a:spcBef>
              <a:spcAft>
                <a:spcPct val="0"/>
              </a:spcAft>
              <a:buFont typeface="Arial" charset="0"/>
              <a:buChar char="•"/>
              <a:defRPr/>
            </a:pPr>
            <a:r>
              <a:rPr lang="en-US" sz="1100">
                <a:solidFill>
                  <a:prstClr val="black"/>
                </a:solidFill>
                <a:latin typeface="Calibri"/>
                <a:ea typeface="ＭＳ Ｐゴシック" charset="-128"/>
              </a:rPr>
              <a:t>Elderly patient - The elderly patient may have physical limitations such as impaired sight or hearing that make history gathering a challenge; however, it should not be automatically assumed that these exist. Do not assume that an elderly patient suffers from dementia. If mental impairment seems evident, ask family or friends whether this is the patient’s normal presentation or whether it may be a result of the current medical condition or emergency. Normally, the elderly patient should be the primary source for the information.</a:t>
            </a: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Discussion Questions</a:t>
            </a:r>
            <a:endParaRPr lang="en-US" altLang="en-US" sz="13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What are some ways to get information from a silent patient?</a:t>
            </a:r>
            <a:endParaRPr lang="en-US" altLang="en-US" sz="17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How should you approach history taking with elderly patients?</a:t>
            </a:r>
            <a:endParaRPr lang="en-US" altLang="en-US" sz="17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Class Activity</a:t>
            </a:r>
            <a:endParaRPr lang="en-US" altLang="en-US" sz="13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Have students divide into groups of three or four. Each student should practice taking the history of another student while the remaining student or students observe the process, then give constructive feedback. Debrief the class at the end of the activity and record important learning points on the white board.</a:t>
            </a:r>
            <a:endParaRPr lang="en-US" altLang="en-US" sz="17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15014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546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Correctly reading and interpreting the vital signs significantly affects the success of prehospital emergency care and the critical information you provide the hospital staff. Taking two or more sets of vital signs and comparing them will reveal changes in the patient’s condition and may indicate how effectively you are managing the patient’s injury or illness, or if the patient is deteriorating.</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Vital signs are a noninvasive way of finding out what is going on in the patient's body.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524467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67573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6155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charset="-128"/>
              </a:rPr>
              <a:t>Follow-Up</a:t>
            </a:r>
            <a:endParaRPr lang="en-US" altLang="en-US" sz="14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Answer student questions. </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Follow-Up Assignments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Review Chapter 11 Summary.</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Complete Chapter 11 In Review questions. </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Complete Chapter 11 Critical Thinking questions.</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Assessments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Handouts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Chapter 11 quiz</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b="1"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35083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83248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56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example, a blood pressure that continues to decrease and a heart rate that continues to increase are significant findings in a patient who you suspect is losing blood.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equipment carried and routinely used for patient monitoring.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3355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2/7/2018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2/7/2018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2/7/2018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99.xml"/><Relationship Id="rId1" Type="http://schemas.openxmlformats.org/officeDocument/2006/relationships/slideLayout" Target="../slideLayouts/slideLayout22.xml"/><Relationship Id="rId4" Type="http://schemas.openxmlformats.org/officeDocument/2006/relationships/slide" Target="slide10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23.wmf"/><Relationship Id="rId4" Type="http://schemas.openxmlformats.org/officeDocument/2006/relationships/oleObject" Target="../embeddings/oleObject1.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11</a:t>
            </a:r>
            <a:endParaRPr lang="en-US" b="1" dirty="0">
              <a:latin typeface="+mn-lt"/>
            </a:endParaRPr>
          </a:p>
        </p:txBody>
      </p:sp>
      <p:sp>
        <p:nvSpPr>
          <p:cNvPr id="5" name="Text Placeholder 4"/>
          <p:cNvSpPr>
            <a:spLocks noGrp="1"/>
          </p:cNvSpPr>
          <p:nvPr>
            <p:ph type="body" idx="3"/>
          </p:nvPr>
        </p:nvSpPr>
        <p:spPr>
          <a:xfrm>
            <a:off x="4907280" y="3114461"/>
            <a:ext cx="3657600" cy="1235866"/>
          </a:xfrm>
        </p:spPr>
        <p:txBody>
          <a:bodyPr/>
          <a:lstStyle/>
          <a:p>
            <a:pPr algn="ctr"/>
            <a:r>
              <a:rPr lang="en-US" altLang="en-US" dirty="0">
                <a:solidFill>
                  <a:schemeClr val="tx1"/>
                </a:solidFill>
                <a:latin typeface="+mn-lt"/>
              </a:rPr>
              <a:t>Baseline Vital Signs, Monitoring Devices, and History </a:t>
            </a:r>
            <a:r>
              <a:rPr lang="en-US" altLang="en-US" dirty="0" smtClean="0">
                <a:solidFill>
                  <a:schemeClr val="tx1"/>
                </a:solidFill>
                <a:latin typeface="+mn-lt"/>
              </a:rPr>
              <a:t>Taking</a:t>
            </a:r>
            <a:endParaRPr lang="en-US" altLang="en-US" dirty="0">
              <a:solidFill>
                <a:schemeClr val="tx1"/>
              </a:solidFill>
              <a:latin typeface="+mn-lt"/>
            </a:endParaRP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442859" y="4775200"/>
            <a:ext cx="2830286" cy="830997"/>
          </a:xfrm>
          <a:prstGeom prst="rect">
            <a:avLst/>
          </a:prstGeom>
          <a:noFill/>
        </p:spPr>
        <p:txBody>
          <a:bodyPr wrap="square" rtlCol="0">
            <a:spAutoFit/>
          </a:bodyPr>
          <a:lstStyle/>
          <a:p>
            <a:r>
              <a:rPr lang="en-IN"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(3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Respiration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Respiratory Rate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For adults, the range is 12 to 20 breaths per minute.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Respiratory rates that are less than 8 or greater than 24 are of concern.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Interpret findings based on the patient’s overall presentation.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453728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5514"/>
          </a:xfrm>
        </p:spPr>
        <p:txBody>
          <a:bodyPr wrap="square" lIns="91425" tIns="91425" rIns="91425" bIns="91425">
            <a:noAutofit/>
          </a:bodyPr>
          <a:lstStyle/>
          <a:p>
            <a:pPr marL="0" lvl="0" indent="0" fontAlgn="base">
              <a:spcBef>
                <a:spcPct val="0"/>
              </a:spcBef>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rPr>
              <a:t>This number is within the normal, expected range for a child who is from 5 to 12 years old.</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hlinkClick r:id="rId2" action="ppaction://hlinksldjump"/>
              </a:rPr>
              <a:t>Click 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0755035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Feedback</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36486"/>
          </a:xfrm>
        </p:spPr>
        <p:txBody>
          <a:bodyPr wrap="square" lIns="91425" tIns="91425" rIns="91425" bIns="91425">
            <a:noAutofit/>
          </a:bodyPr>
          <a:lstStyle/>
          <a:p>
            <a:pPr marL="0" lvl="0" indent="0" fontAlgn="base">
              <a:spcBef>
                <a:spcPct val="0"/>
              </a:spcBef>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rPr>
              <a:t>The expected range for the pulse rate of a child from 5 to 12 years old is from 60 to 120 beats per minute.</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hlinkClick r:id="rId2" action="ppaction://hlinksldjump"/>
              </a:rPr>
              <a:t>Click 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77112372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3"/>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Assess the Breathing (Respiratory) Rate, Quality, and Rhythm</a:t>
            </a:r>
            <a:endParaRPr lang="en-US" altLang="en-US" dirty="0">
              <a:latin typeface="Times New Roman" panose="02020603050405020304" pitchFamily="18" charset="0"/>
              <a:ea typeface="ＭＳ Ｐゴシック"/>
            </a:endParaRPr>
          </a:p>
        </p:txBody>
      </p:sp>
      <p:pic>
        <p:nvPicPr>
          <p:cNvPr id="4" name="Picture 2" descr="An E M T kneels over a supine unconscious patient, with 1 hand on the patient’s chest, measuring time with the watch on his other h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642" y="1854494"/>
            <a:ext cx="5968716" cy="397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11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Table </a:t>
            </a:r>
            <a:r>
              <a:rPr lang="en-IN" dirty="0"/>
              <a:t>11-1 Normal Respiratory Rates</a:t>
            </a:r>
          </a:p>
        </p:txBody>
      </p:sp>
      <p:graphicFrame>
        <p:nvGraphicFramePr>
          <p:cNvPr id="3" name="Table 2"/>
          <p:cNvGraphicFramePr>
            <a:graphicFrameLocks noGrp="1"/>
          </p:cNvGraphicFramePr>
          <p:nvPr>
            <p:extLst>
              <p:ext uri="{D42A27DB-BD31-4B8C-83A1-F6EECF244321}">
                <p14:modId xmlns:p14="http://schemas.microsoft.com/office/powerpoint/2010/main" val="2529003125"/>
              </p:ext>
            </p:extLst>
          </p:nvPr>
        </p:nvGraphicFramePr>
        <p:xfrm>
          <a:off x="506895" y="2246240"/>
          <a:ext cx="8130210" cy="3082101"/>
        </p:xfrm>
        <a:graphic>
          <a:graphicData uri="http://schemas.openxmlformats.org/drawingml/2006/table">
            <a:tbl>
              <a:tblPr firstRow="1" bandRow="1">
                <a:tableStyleId>{5940675A-B579-460E-94D1-54222C63F5DA}</a:tableStyleId>
              </a:tblPr>
              <a:tblGrid>
                <a:gridCol w="4065105">
                  <a:extLst>
                    <a:ext uri="{9D8B030D-6E8A-4147-A177-3AD203B41FA5}">
                      <a16:colId xmlns:a16="http://schemas.microsoft.com/office/drawing/2014/main" val="2017096483"/>
                    </a:ext>
                  </a:extLst>
                </a:gridCol>
                <a:gridCol w="4065105">
                  <a:extLst>
                    <a:ext uri="{9D8B030D-6E8A-4147-A177-3AD203B41FA5}">
                      <a16:colId xmlns:a16="http://schemas.microsoft.com/office/drawing/2014/main" val="3127700311"/>
                    </a:ext>
                  </a:extLst>
                </a:gridCol>
              </a:tblGrid>
              <a:tr h="347857">
                <a:tc>
                  <a:txBody>
                    <a:bodyPr/>
                    <a:lstStyle/>
                    <a:p>
                      <a:r>
                        <a:rPr lang="en-US" sz="1800" b="1" i="0" u="none" strike="noStrike" cap="none" baseline="0" dirty="0" smtClean="0">
                          <a:solidFill>
                            <a:schemeClr val="tx1"/>
                          </a:solidFill>
                          <a:latin typeface="+mn-lt"/>
                          <a:ea typeface="+mn-ea"/>
                          <a:cs typeface="+mn-cs"/>
                          <a:sym typeface="Arial"/>
                        </a:rPr>
                        <a:t>Patient</a:t>
                      </a:r>
                      <a:endParaRPr lang="en-US" sz="1800" b="1" dirty="0"/>
                    </a:p>
                  </a:txBody>
                  <a:tcPr/>
                </a:tc>
                <a:tc>
                  <a:txBody>
                    <a:bodyPr/>
                    <a:lstStyle/>
                    <a:p>
                      <a:r>
                        <a:rPr lang="en-US" sz="1800" b="1" i="0" u="none" strike="noStrike" cap="none" baseline="0" dirty="0" smtClean="0">
                          <a:solidFill>
                            <a:schemeClr val="tx1"/>
                          </a:solidFill>
                          <a:latin typeface="+mn-lt"/>
                          <a:ea typeface="+mn-ea"/>
                          <a:cs typeface="+mn-cs"/>
                          <a:sym typeface="Arial"/>
                        </a:rPr>
                        <a:t>Normal Breathing Rate per Minute</a:t>
                      </a:r>
                      <a:endParaRPr lang="en-US" sz="1800" b="1" dirty="0"/>
                    </a:p>
                  </a:txBody>
                  <a:tcPr/>
                </a:tc>
                <a:extLst>
                  <a:ext uri="{0D108BD9-81ED-4DB2-BD59-A6C34878D82A}">
                    <a16:rowId xmlns:a16="http://schemas.microsoft.com/office/drawing/2014/main" val="887050556"/>
                  </a:ext>
                </a:extLst>
              </a:tr>
              <a:tr h="345973">
                <a:tc>
                  <a:txBody>
                    <a:bodyPr/>
                    <a:lstStyle/>
                    <a:p>
                      <a:r>
                        <a:rPr lang="en-US" sz="1800" b="0" i="0" u="none" strike="noStrike" cap="none" baseline="0" dirty="0" smtClean="0">
                          <a:solidFill>
                            <a:schemeClr val="tx1"/>
                          </a:solidFill>
                          <a:latin typeface="+mn-lt"/>
                          <a:ea typeface="+mn-ea"/>
                          <a:cs typeface="+mn-cs"/>
                          <a:sym typeface="Arial"/>
                        </a:rPr>
                        <a:t>Adult</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12–20</a:t>
                      </a:r>
                      <a:endParaRPr lang="en-US" sz="1800" dirty="0"/>
                    </a:p>
                  </a:txBody>
                  <a:tcPr/>
                </a:tc>
                <a:extLst>
                  <a:ext uri="{0D108BD9-81ED-4DB2-BD59-A6C34878D82A}">
                    <a16:rowId xmlns:a16="http://schemas.microsoft.com/office/drawing/2014/main" val="2941614510"/>
                  </a:ext>
                </a:extLst>
              </a:tr>
              <a:tr h="359136">
                <a:tc>
                  <a:txBody>
                    <a:bodyPr/>
                    <a:lstStyle/>
                    <a:p>
                      <a:r>
                        <a:rPr lang="en-US" sz="1800" b="0" i="0" u="none" strike="noStrike" cap="none" baseline="0" dirty="0" smtClean="0">
                          <a:solidFill>
                            <a:schemeClr val="tx1"/>
                          </a:solidFill>
                          <a:latin typeface="+mn-lt"/>
                          <a:ea typeface="+mn-ea"/>
                          <a:cs typeface="+mn-cs"/>
                          <a:sym typeface="Arial"/>
                        </a:rPr>
                        <a:t>Adolescent 12–15 years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12–20</a:t>
                      </a:r>
                      <a:endParaRPr lang="en-US" sz="1800" dirty="0"/>
                    </a:p>
                  </a:txBody>
                  <a:tcPr/>
                </a:tc>
                <a:extLst>
                  <a:ext uri="{0D108BD9-81ED-4DB2-BD59-A6C34878D82A}">
                    <a16:rowId xmlns:a16="http://schemas.microsoft.com/office/drawing/2014/main" val="1636688051"/>
                  </a:ext>
                </a:extLst>
              </a:tr>
              <a:tr h="345973">
                <a:tc>
                  <a:txBody>
                    <a:bodyPr/>
                    <a:lstStyle/>
                    <a:p>
                      <a:r>
                        <a:rPr lang="en-US" sz="1800" b="0" i="0" u="none" strike="noStrike" cap="none" baseline="0" dirty="0" smtClean="0">
                          <a:solidFill>
                            <a:schemeClr val="tx1"/>
                          </a:solidFill>
                          <a:latin typeface="+mn-lt"/>
                          <a:ea typeface="+mn-ea"/>
                          <a:cs typeface="+mn-cs"/>
                          <a:sym typeface="Arial"/>
                        </a:rPr>
                        <a:t>School-age child 6–11 years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18–25</a:t>
                      </a:r>
                      <a:endParaRPr lang="en-US" sz="1800" dirty="0"/>
                    </a:p>
                  </a:txBody>
                  <a:tcPr/>
                </a:tc>
                <a:extLst>
                  <a:ext uri="{0D108BD9-81ED-4DB2-BD59-A6C34878D82A}">
                    <a16:rowId xmlns:a16="http://schemas.microsoft.com/office/drawing/2014/main" val="672450123"/>
                  </a:ext>
                </a:extLst>
              </a:tr>
              <a:tr h="359136">
                <a:tc>
                  <a:txBody>
                    <a:bodyPr/>
                    <a:lstStyle/>
                    <a:p>
                      <a:r>
                        <a:rPr lang="en-US" sz="1800" b="0" i="0" u="none" strike="noStrike" cap="none" baseline="0" dirty="0" smtClean="0">
                          <a:solidFill>
                            <a:schemeClr val="tx1"/>
                          </a:solidFill>
                          <a:latin typeface="+mn-lt"/>
                          <a:ea typeface="+mn-ea"/>
                          <a:cs typeface="+mn-cs"/>
                          <a:sym typeface="Arial"/>
                        </a:rPr>
                        <a:t>Preschooler 3–5 years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20–28</a:t>
                      </a:r>
                      <a:endParaRPr lang="en-US" sz="1800" dirty="0"/>
                    </a:p>
                  </a:txBody>
                  <a:tcPr/>
                </a:tc>
                <a:extLst>
                  <a:ext uri="{0D108BD9-81ED-4DB2-BD59-A6C34878D82A}">
                    <a16:rowId xmlns:a16="http://schemas.microsoft.com/office/drawing/2014/main" val="1244607011"/>
                  </a:ext>
                </a:extLst>
              </a:tr>
              <a:tr h="345973">
                <a:tc>
                  <a:txBody>
                    <a:bodyPr/>
                    <a:lstStyle/>
                    <a:p>
                      <a:r>
                        <a:rPr lang="en-US" sz="1800" b="0" i="0" u="none" strike="noStrike" cap="none" baseline="0" dirty="0" smtClean="0">
                          <a:solidFill>
                            <a:schemeClr val="tx1"/>
                          </a:solidFill>
                          <a:latin typeface="+mn-lt"/>
                          <a:ea typeface="+mn-ea"/>
                          <a:cs typeface="+mn-cs"/>
                          <a:sym typeface="Arial"/>
                        </a:rPr>
                        <a:t>Toddler 1–2 years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22–37</a:t>
                      </a:r>
                      <a:endParaRPr lang="en-US" sz="1800" dirty="0"/>
                    </a:p>
                  </a:txBody>
                  <a:tcPr/>
                </a:tc>
                <a:extLst>
                  <a:ext uri="{0D108BD9-81ED-4DB2-BD59-A6C34878D82A}">
                    <a16:rowId xmlns:a16="http://schemas.microsoft.com/office/drawing/2014/main" val="1292357253"/>
                  </a:ext>
                </a:extLst>
              </a:tr>
              <a:tr h="345973">
                <a:tc>
                  <a:txBody>
                    <a:bodyPr/>
                    <a:lstStyle/>
                    <a:p>
                      <a:r>
                        <a:rPr lang="en-US" sz="1800" b="0" i="0" u="none" strike="noStrike" cap="none" baseline="0" dirty="0" smtClean="0">
                          <a:solidFill>
                            <a:schemeClr val="tx1"/>
                          </a:solidFill>
                          <a:latin typeface="+mn-lt"/>
                          <a:ea typeface="+mn-ea"/>
                          <a:cs typeface="+mn-cs"/>
                          <a:sym typeface="Arial"/>
                        </a:rPr>
                        <a:t>Infant &lt;1 year</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30–53</a:t>
                      </a:r>
                      <a:endParaRPr lang="en-US" sz="1800" dirty="0"/>
                    </a:p>
                  </a:txBody>
                  <a:tcPr/>
                </a:tc>
                <a:extLst>
                  <a:ext uri="{0D108BD9-81ED-4DB2-BD59-A6C34878D82A}">
                    <a16:rowId xmlns:a16="http://schemas.microsoft.com/office/drawing/2014/main" val="1345599064"/>
                  </a:ext>
                </a:extLst>
              </a:tr>
              <a:tr h="521781">
                <a:tc>
                  <a:txBody>
                    <a:bodyPr/>
                    <a:lstStyle/>
                    <a:p>
                      <a:r>
                        <a:rPr lang="en-US" sz="1800" b="0" i="0" u="none" strike="noStrike" cap="none" baseline="0" dirty="0" smtClean="0">
                          <a:solidFill>
                            <a:schemeClr val="tx1"/>
                          </a:solidFill>
                          <a:latin typeface="+mn-lt"/>
                          <a:ea typeface="+mn-ea"/>
                          <a:cs typeface="+mn-cs"/>
                          <a:sym typeface="Arial"/>
                        </a:rPr>
                        <a:t>Neonate birth–1 month</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40–60</a:t>
                      </a:r>
                      <a:endParaRPr lang="en-US" sz="1800" dirty="0"/>
                    </a:p>
                  </a:txBody>
                  <a:tcPr/>
                </a:tc>
                <a:extLst>
                  <a:ext uri="{0D108BD9-81ED-4DB2-BD59-A6C34878D82A}">
                    <a16:rowId xmlns:a16="http://schemas.microsoft.com/office/drawing/2014/main" val="4236064026"/>
                  </a:ext>
                </a:extLst>
              </a:tr>
            </a:tbl>
          </a:graphicData>
        </a:graphic>
      </p:graphicFrame>
    </p:spTree>
    <p:extLst>
      <p:ext uri="{BB962C8B-B14F-4D97-AF65-F5344CB8AC3E}">
        <p14:creationId xmlns:p14="http://schemas.microsoft.com/office/powerpoint/2010/main" val="3405608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(4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Respiration</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Respiratory Rate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Ventilate an adult patient breathing at a rate greater than 40 per minute or an infant or young child breathing at a rate greater than 60 per minute.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Fatigue occurs and the rate cannot be maintained. </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 rate is too fast to allow adequate tidal volume.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34921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(5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defRPr/>
            </a:pPr>
            <a:r>
              <a:rPr lang="en-US" altLang="en-US" sz="2400" dirty="0" smtClean="0">
                <a:solidFill>
                  <a:srgbClr val="000000"/>
                </a:solidFill>
                <a:latin typeface="Arial (Body)"/>
                <a:ea typeface="ＭＳ Ｐゴシック"/>
              </a:rPr>
              <a:t>Respiration</a:t>
            </a:r>
          </a:p>
          <a:p>
            <a:pPr marL="741553" lvl="1" indent="-284353" eaLnBrk="0" fontAlgn="base" hangingPunct="0">
              <a:spcAft>
                <a:spcPct val="0"/>
              </a:spcAft>
              <a:buSzPts val="2400"/>
              <a:defRPr/>
            </a:pPr>
            <a:r>
              <a:rPr lang="en-US" altLang="en-US" sz="2400" dirty="0" smtClean="0">
                <a:solidFill>
                  <a:srgbClr val="000000"/>
                </a:solidFill>
                <a:latin typeface="Arial (Body)"/>
                <a:ea typeface="ＭＳ Ｐゴシック"/>
              </a:rPr>
              <a:t>Respiratory Quality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Normal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Shallow</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Labored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Noisy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defRPr/>
            </a:pPr>
            <a:r>
              <a:rPr lang="en-IN" altLang="en-US" sz="2400" dirty="0" smtClean="0">
                <a:solidFill>
                  <a:srgbClr val="000000"/>
                </a:solidFill>
                <a:latin typeface="Arial (Body)"/>
                <a:ea typeface="ＭＳ Ｐゴシック"/>
              </a:rPr>
              <a:t>Respiratory rhythm is the regularity or irregularity of respirations.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76143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(6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Respiration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Respiratory Rhythm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Cheyne Stokes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Biot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Apneustic</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Ataxic</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Agonal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Kussmaul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Central neurogenic hyperventilation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327516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11-2 Noisy Respiration</a:t>
            </a:r>
            <a:endParaRPr lang="en-US" altLang="en-US" dirty="0">
              <a:latin typeface="Times New Roman" panose="02020603050405020304" pitchFamily="18" charset="0"/>
              <a:ea typeface="ＭＳ Ｐゴシック"/>
            </a:endParaRPr>
          </a:p>
        </p:txBody>
      </p:sp>
      <p:graphicFrame>
        <p:nvGraphicFramePr>
          <p:cNvPr id="4" name="Table 3"/>
          <p:cNvGraphicFramePr>
            <a:graphicFrameLocks noGrp="1"/>
          </p:cNvGraphicFramePr>
          <p:nvPr>
            <p:extLst>
              <p:ext uri="{D42A27DB-BD31-4B8C-83A1-F6EECF244321}">
                <p14:modId xmlns:p14="http://schemas.microsoft.com/office/powerpoint/2010/main" val="1601808280"/>
              </p:ext>
            </p:extLst>
          </p:nvPr>
        </p:nvGraphicFramePr>
        <p:xfrm>
          <a:off x="631371" y="1937658"/>
          <a:ext cx="7881258" cy="3708816"/>
        </p:xfrm>
        <a:graphic>
          <a:graphicData uri="http://schemas.openxmlformats.org/drawingml/2006/table">
            <a:tbl>
              <a:tblPr firstRow="1" bandRow="1">
                <a:tableStyleId>{5940675A-B579-460E-94D1-54222C63F5DA}</a:tableStyleId>
              </a:tblPr>
              <a:tblGrid>
                <a:gridCol w="3940629">
                  <a:extLst>
                    <a:ext uri="{9D8B030D-6E8A-4147-A177-3AD203B41FA5}">
                      <a16:colId xmlns:a16="http://schemas.microsoft.com/office/drawing/2014/main" val="2324740215"/>
                    </a:ext>
                  </a:extLst>
                </a:gridCol>
                <a:gridCol w="3940629">
                  <a:extLst>
                    <a:ext uri="{9D8B030D-6E8A-4147-A177-3AD203B41FA5}">
                      <a16:colId xmlns:a16="http://schemas.microsoft.com/office/drawing/2014/main" val="1547496925"/>
                    </a:ext>
                  </a:extLst>
                </a:gridCol>
              </a:tblGrid>
              <a:tr h="283028">
                <a:tc>
                  <a:txBody>
                    <a:bodyPr/>
                    <a:lstStyle/>
                    <a:p>
                      <a:r>
                        <a:rPr lang="en-US" sz="1400" b="1" i="0" u="none" strike="noStrike" cap="none" baseline="0" dirty="0" smtClean="0">
                          <a:solidFill>
                            <a:schemeClr val="tx1"/>
                          </a:solidFill>
                          <a:latin typeface="+mn-lt"/>
                          <a:ea typeface="+mn-ea"/>
                          <a:cs typeface="+mn-cs"/>
                          <a:sym typeface="Arial"/>
                        </a:rPr>
                        <a:t>Sounds Audible Without a Stethoscope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i="0" u="none" strike="noStrike" cap="none" baseline="0" dirty="0" smtClean="0">
                          <a:solidFill>
                            <a:schemeClr val="tx1"/>
                          </a:solidFill>
                          <a:latin typeface="+mn-lt"/>
                          <a:ea typeface="+mn-ea"/>
                          <a:cs typeface="+mn-cs"/>
                          <a:sym typeface="Arial"/>
                        </a:rPr>
                        <a:t>Potential Cause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391021"/>
                  </a:ext>
                </a:extLst>
              </a:tr>
              <a:tr h="788170">
                <a:tc>
                  <a:txBody>
                    <a:bodyPr/>
                    <a:lstStyle/>
                    <a:p>
                      <a:r>
                        <a:rPr lang="en-US" sz="1400" b="0" i="0" u="none" strike="noStrike" cap="none" baseline="0" dirty="0" smtClean="0">
                          <a:solidFill>
                            <a:schemeClr val="tx1"/>
                          </a:solidFill>
                          <a:latin typeface="+mn-lt"/>
                          <a:ea typeface="+mn-ea"/>
                          <a:cs typeface="+mn-cs"/>
                          <a:sym typeface="Arial"/>
                        </a:rPr>
                        <a:t>Snoring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Tongue partially blocking the</a:t>
                      </a:r>
                    </a:p>
                    <a:p>
                      <a:r>
                        <a:rPr lang="en-US" sz="1400" b="0" i="0" u="none" strike="noStrike" cap="none" baseline="0" dirty="0" smtClean="0">
                          <a:solidFill>
                            <a:schemeClr val="tx1"/>
                          </a:solidFill>
                          <a:latin typeface="+mn-lt"/>
                          <a:ea typeface="+mn-ea"/>
                          <a:cs typeface="+mn-cs"/>
                          <a:sym typeface="Arial"/>
                        </a:rPr>
                        <a:t>upper airway at the level of the</a:t>
                      </a:r>
                    </a:p>
                    <a:p>
                      <a:r>
                        <a:rPr lang="en-US" sz="1400" b="0" i="0" u="none" strike="noStrike" cap="none" baseline="0" dirty="0" smtClean="0">
                          <a:solidFill>
                            <a:schemeClr val="tx1"/>
                          </a:solidFill>
                          <a:latin typeface="+mn-lt"/>
                          <a:ea typeface="+mn-ea"/>
                          <a:cs typeface="+mn-cs"/>
                          <a:sym typeface="Arial"/>
                        </a:rPr>
                        <a:t>pharynx</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9329831"/>
                  </a:ext>
                </a:extLst>
              </a:tr>
              <a:tr h="333058">
                <a:tc>
                  <a:txBody>
                    <a:bodyPr/>
                    <a:lstStyle/>
                    <a:p>
                      <a:r>
                        <a:rPr lang="en-US" sz="1400" b="0" i="0" u="none" strike="noStrike" cap="none" baseline="0" dirty="0" smtClean="0">
                          <a:solidFill>
                            <a:schemeClr val="tx1"/>
                          </a:solidFill>
                          <a:latin typeface="+mn-lt"/>
                          <a:ea typeface="+mn-ea"/>
                          <a:cs typeface="+mn-cs"/>
                          <a:sym typeface="Arial"/>
                        </a:rPr>
                        <a:t>Gurgling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Fluid in the upper airway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9441408"/>
                  </a:ext>
                </a:extLst>
              </a:tr>
              <a:tr h="522515">
                <a:tc>
                  <a:txBody>
                    <a:bodyPr/>
                    <a:lstStyle/>
                    <a:p>
                      <a:r>
                        <a:rPr lang="en-US" sz="1400" b="0" i="0" u="none" strike="noStrike" cap="none" baseline="0" dirty="0" smtClean="0">
                          <a:solidFill>
                            <a:schemeClr val="tx1"/>
                          </a:solidFill>
                          <a:latin typeface="+mn-lt"/>
                          <a:ea typeface="+mn-ea"/>
                          <a:cs typeface="+mn-cs"/>
                          <a:sym typeface="Arial"/>
                        </a:rPr>
                        <a:t>Stridor or crowing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Partial obstruction of the upper airway at the level of the larynx</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9523340"/>
                  </a:ext>
                </a:extLst>
              </a:tr>
              <a:tr h="303711">
                <a:tc>
                  <a:txBody>
                    <a:bodyPr/>
                    <a:lstStyle/>
                    <a:p>
                      <a:r>
                        <a:rPr lang="en-US" sz="1400" b="1" i="0" u="none" strike="noStrike" cap="none" baseline="0" dirty="0" smtClean="0">
                          <a:solidFill>
                            <a:schemeClr val="tx1"/>
                          </a:solidFill>
                          <a:latin typeface="+mn-lt"/>
                          <a:ea typeface="+mn-ea"/>
                          <a:cs typeface="+mn-cs"/>
                          <a:sym typeface="Arial"/>
                        </a:rPr>
                        <a:t>Sounds Audible with a Stethoscope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i="0" u="none" strike="noStrike" cap="none" baseline="0" dirty="0" smtClean="0">
                          <a:solidFill>
                            <a:schemeClr val="tx1"/>
                          </a:solidFill>
                          <a:latin typeface="+mn-lt"/>
                          <a:ea typeface="+mn-ea"/>
                          <a:cs typeface="+mn-cs"/>
                          <a:sym typeface="Arial"/>
                        </a:rPr>
                        <a:t>Potential Cause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637310"/>
                  </a:ext>
                </a:extLst>
              </a:tr>
              <a:tr h="696685">
                <a:tc>
                  <a:txBody>
                    <a:bodyPr/>
                    <a:lstStyle/>
                    <a:p>
                      <a:r>
                        <a:rPr lang="en-US" sz="1400" b="0" i="0" u="none" strike="noStrike" cap="none" baseline="0" dirty="0" smtClean="0">
                          <a:solidFill>
                            <a:schemeClr val="tx1"/>
                          </a:solidFill>
                          <a:latin typeface="+mn-lt"/>
                          <a:ea typeface="+mn-ea"/>
                          <a:cs typeface="+mn-cs"/>
                          <a:sym typeface="Arial"/>
                        </a:rPr>
                        <a:t>Wheezing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Constriction (narrowing) and inflammation reducing the internal diameter of the bronchioles in the lungs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8886472"/>
                  </a:ext>
                </a:extLst>
              </a:tr>
              <a:tr h="324394">
                <a:tc>
                  <a:txBody>
                    <a:bodyPr/>
                    <a:lstStyle/>
                    <a:p>
                      <a:r>
                        <a:rPr lang="en-US" sz="1400" b="0" i="0" u="none" strike="noStrike" cap="none" baseline="0" dirty="0" smtClean="0">
                          <a:solidFill>
                            <a:schemeClr val="tx1"/>
                          </a:solidFill>
                          <a:latin typeface="+mn-lt"/>
                          <a:ea typeface="+mn-ea"/>
                          <a:cs typeface="+mn-cs"/>
                          <a:sym typeface="Arial"/>
                        </a:rPr>
                        <a:t>Crackles (Rales)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Fluid surrounding and filling the alveoli</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7976750"/>
                  </a:ext>
                </a:extLst>
              </a:tr>
              <a:tr h="399559">
                <a:tc>
                  <a:txBody>
                    <a:bodyPr/>
                    <a:lstStyle/>
                    <a:p>
                      <a:r>
                        <a:rPr lang="en-US" sz="1400" b="0" i="0" u="none" strike="noStrike" cap="none" baseline="0" dirty="0" smtClean="0">
                          <a:solidFill>
                            <a:schemeClr val="tx1"/>
                          </a:solidFill>
                          <a:latin typeface="+mn-lt"/>
                          <a:ea typeface="+mn-ea"/>
                          <a:cs typeface="+mn-cs"/>
                          <a:sym typeface="Arial"/>
                        </a:rPr>
                        <a:t>Rhonchi</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Mucus blocking the larger bronchioles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20606"/>
                  </a:ext>
                </a:extLst>
              </a:tr>
            </a:tbl>
          </a:graphicData>
        </a:graphic>
      </p:graphicFrame>
    </p:spTree>
    <p:extLst>
      <p:ext uri="{BB962C8B-B14F-4D97-AF65-F5344CB8AC3E}">
        <p14:creationId xmlns:p14="http://schemas.microsoft.com/office/powerpoint/2010/main" val="188640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(7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Pulse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Location of Pulses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Pressure wave generated by the contraction of the left ventricle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Directly reflects heart function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64798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(8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Pulse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Location of </a:t>
            </a:r>
            <a:r>
              <a:rPr lang="en-US" altLang="en-US" sz="2400" dirty="0" smtClean="0">
                <a:solidFill>
                  <a:srgbClr val="000000"/>
                </a:solidFill>
                <a:latin typeface="Arial (Body)"/>
                <a:ea typeface="ＭＳ Ｐゴシック"/>
              </a:rPr>
              <a:t>Pulses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Carotid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Femoral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Brachial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Popliteal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Posterior tibial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Dorsalis pedis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94463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(9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Pulse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Location of </a:t>
            </a:r>
            <a:r>
              <a:rPr lang="en-US" altLang="en-US" sz="2400" dirty="0" smtClean="0">
                <a:solidFill>
                  <a:srgbClr val="000000"/>
                </a:solidFill>
                <a:latin typeface="Arial (Body)"/>
                <a:ea typeface="ＭＳ Ｐゴシック"/>
              </a:rPr>
              <a:t>Pulses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If a patient is: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IN" altLang="en-US" sz="2400" dirty="0" smtClean="0">
                <a:solidFill>
                  <a:srgbClr val="000000"/>
                </a:solidFill>
                <a:latin typeface="Arial (Body)"/>
                <a:ea typeface="ＭＳ Ｐゴシック"/>
              </a:rPr>
              <a:t>One year or older, check the radial pulse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IN" altLang="en-US" sz="2400" dirty="0" smtClean="0">
                <a:solidFill>
                  <a:srgbClr val="000000"/>
                </a:solidFill>
                <a:latin typeface="Arial (Body)"/>
                <a:ea typeface="ＭＳ Ｐゴシック"/>
              </a:rPr>
              <a:t>One year or older without a peripheral pulse, check the carotid pulse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IN" altLang="en-US" sz="2400" dirty="0" smtClean="0">
                <a:solidFill>
                  <a:srgbClr val="000000"/>
                </a:solidFill>
                <a:latin typeface="Arial (Body)"/>
                <a:ea typeface="ＭＳ Ｐゴシック"/>
              </a:rPr>
              <a:t>Less than one year, check the brachial pulse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42836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cs typeface="ＭＳ Ｐゴシック" pitchFamily="-1" charset="-128"/>
              </a:rPr>
              <a:t>Learning Readiness</a:t>
            </a:r>
            <a:endParaRPr lang="en-US" dirty="0">
              <a:solidFill>
                <a:srgbClr val="007FA3"/>
              </a:solidFill>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Education Standards, text p. 286.</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Objectives, </a:t>
            </a:r>
            <a:r>
              <a:rPr lang="en-US" altLang="en-US" sz="2400" dirty="0" smtClean="0">
                <a:solidFill>
                  <a:srgbClr val="000000"/>
                </a:solidFill>
                <a:latin typeface="Arial (Body)"/>
                <a:ea typeface="ＭＳ Ｐゴシック"/>
              </a:rPr>
              <a:t>text p. 286.</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IN" altLang="en-US" sz="2400" b="1" dirty="0" smtClean="0">
                <a:solidFill>
                  <a:srgbClr val="000000"/>
                </a:solidFill>
                <a:latin typeface="Arial (Body)"/>
                <a:ea typeface="ＭＳ Ｐゴシック"/>
              </a:rPr>
              <a:t>Key Terms, </a:t>
            </a:r>
            <a:r>
              <a:rPr lang="en-IN" altLang="en-US" sz="2400" dirty="0" smtClean="0">
                <a:solidFill>
                  <a:srgbClr val="000000"/>
                </a:solidFill>
                <a:latin typeface="Arial (Body)"/>
                <a:ea typeface="ＭＳ Ｐゴシック"/>
              </a:rPr>
              <a:t>text p. 287.</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Purpose of lecture presentation versus textbook reading assignments.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27942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25543" cy="1286858"/>
          </a:xfrm>
        </p:spPr>
        <p:txBody>
          <a:bodyPr tIns="91425" anchor="ctr">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Assess the Pulse Rate, Quality, and Rhythm. the Radial Pulse Is Assessed in Patients Older Than One Year of Age</a:t>
            </a:r>
            <a:endParaRPr lang="en-US" altLang="en-US" sz="2800" dirty="0">
              <a:latin typeface="Times New Roman" panose="02020603050405020304" pitchFamily="18" charset="0"/>
              <a:ea typeface="ＭＳ Ｐゴシック"/>
            </a:endParaRPr>
          </a:p>
        </p:txBody>
      </p:sp>
      <p:pic>
        <p:nvPicPr>
          <p:cNvPr id="4" name="Picture 2" descr="A kneeling E M T places his fingers around the wrist of an unconscious supine patient, timing with a watch on his other h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6621" y="1979113"/>
            <a:ext cx="6070758" cy="405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224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Assess the Brachial Pulse in Patients Who Are Less Than One Year of Age</a:t>
            </a:r>
            <a:endParaRPr lang="en-US" altLang="en-US" dirty="0">
              <a:latin typeface="Times New Roman" panose="02020603050405020304" pitchFamily="18" charset="0"/>
              <a:ea typeface="ＭＳ Ｐゴシック"/>
            </a:endParaRPr>
          </a:p>
        </p:txBody>
      </p:sp>
      <p:pic>
        <p:nvPicPr>
          <p:cNvPr id="4" name="Picture 2" descr="An E M T holds an infant’s wrist with 1 hand, and places 2 fingers from the other hand on the infant’s bicep, to take a brachial pul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7431" y="1645904"/>
            <a:ext cx="5529138"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775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the Carotid Pulse</a:t>
            </a:r>
            <a:endParaRPr lang="en-US" altLang="en-US" dirty="0">
              <a:latin typeface="Times New Roman" panose="02020603050405020304" pitchFamily="18" charset="0"/>
              <a:ea typeface="ＭＳ Ｐゴシック"/>
            </a:endParaRPr>
          </a:p>
        </p:txBody>
      </p:sp>
      <p:pic>
        <p:nvPicPr>
          <p:cNvPr id="4" name="Picture 2" descr="An E M T places 2 fingers on a supine unconscious patient’s neck to take a carotid pul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593" y="1748163"/>
            <a:ext cx="6572814" cy="416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710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(10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Pulse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Heart Rate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For adults, the average range is 60 to 80 beats per minute (resting).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Infants’ and children’s heart rates are faster.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590811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(11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Pulse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Heart </a:t>
            </a:r>
            <a:r>
              <a:rPr lang="en-US" altLang="en-US" sz="2400" dirty="0" smtClean="0">
                <a:solidFill>
                  <a:srgbClr val="000000"/>
                </a:solidFill>
                <a:latin typeface="Arial (Body)"/>
                <a:ea typeface="ＭＳ Ｐゴシック"/>
              </a:rPr>
              <a:t>Rate</a:t>
            </a:r>
            <a:endParaRPr lang="en-IN" altLang="en-US" sz="2400" dirty="0" smtClean="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Tachycardia is a heart rate &gt;100 b</a:t>
            </a:r>
            <a:r>
              <a:rPr lang="en-IN" altLang="en-US" sz="100" dirty="0" smtClean="0">
                <a:solidFill>
                  <a:schemeClr val="bg1"/>
                </a:solidFill>
                <a:latin typeface="Arial (Body)"/>
                <a:ea typeface="ＭＳ Ｐゴシック"/>
              </a:rPr>
              <a:t>eats</a:t>
            </a:r>
            <a:r>
              <a:rPr lang="en-IN" altLang="en-US" sz="2400" dirty="0" smtClean="0">
                <a:solidFill>
                  <a:srgbClr val="000000"/>
                </a:solidFill>
                <a:latin typeface="Arial (Body)"/>
                <a:ea typeface="ＭＳ Ｐゴシック"/>
              </a:rPr>
              <a:t>p</a:t>
            </a:r>
            <a:r>
              <a:rPr lang="en-IN" altLang="en-US" sz="100" dirty="0" smtClean="0">
                <a:solidFill>
                  <a:schemeClr val="bg1"/>
                </a:solidFill>
                <a:latin typeface="Arial (Body)"/>
                <a:ea typeface="ＭＳ Ｐゴシック"/>
              </a:rPr>
              <a:t>er</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inute</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Bradycardia is a heart rate &lt;60 b</a:t>
            </a:r>
            <a:r>
              <a:rPr lang="en-IN" altLang="en-US" sz="100" dirty="0" smtClean="0">
                <a:solidFill>
                  <a:schemeClr val="bg1"/>
                </a:solidFill>
                <a:latin typeface="Arial (Body)"/>
                <a:ea typeface="ＭＳ Ｐゴシック"/>
              </a:rPr>
              <a:t>eats</a:t>
            </a:r>
            <a:r>
              <a:rPr lang="en-IN" altLang="en-US" sz="2400" dirty="0" smtClean="0">
                <a:solidFill>
                  <a:srgbClr val="000000"/>
                </a:solidFill>
                <a:latin typeface="Arial (Body)"/>
                <a:ea typeface="ＭＳ Ｐゴシック"/>
              </a:rPr>
              <a:t>p</a:t>
            </a:r>
            <a:r>
              <a:rPr lang="en-IN" altLang="en-US" sz="100" dirty="0" smtClean="0">
                <a:solidFill>
                  <a:schemeClr val="bg1"/>
                </a:solidFill>
                <a:latin typeface="Arial (Body)"/>
                <a:ea typeface="ＭＳ Ｐゴシック"/>
              </a:rPr>
              <a:t>er</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inute</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Interpret findings based on the patient’s overall presentation.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601152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60229" cy="1097279"/>
          </a:xfrm>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Table 11-3 Normal Pulse Rates</a:t>
            </a:r>
            <a:endParaRPr lang="en-US" altLang="en-US" dirty="0">
              <a:latin typeface="Times New Roman" panose="02020603050405020304" pitchFamily="18" charset="0"/>
              <a:ea typeface="ＭＳ Ｐゴシック"/>
            </a:endParaRPr>
          </a:p>
        </p:txBody>
      </p:sp>
      <p:graphicFrame>
        <p:nvGraphicFramePr>
          <p:cNvPr id="4" name="Table 3"/>
          <p:cNvGraphicFramePr>
            <a:graphicFrameLocks noGrp="1"/>
          </p:cNvGraphicFramePr>
          <p:nvPr>
            <p:extLst>
              <p:ext uri="{D42A27DB-BD31-4B8C-83A1-F6EECF244321}">
                <p14:modId xmlns:p14="http://schemas.microsoft.com/office/powerpoint/2010/main" val="2410280885"/>
              </p:ext>
            </p:extLst>
          </p:nvPr>
        </p:nvGraphicFramePr>
        <p:xfrm>
          <a:off x="756744" y="1754349"/>
          <a:ext cx="7893270" cy="3563884"/>
        </p:xfrm>
        <a:graphic>
          <a:graphicData uri="http://schemas.openxmlformats.org/drawingml/2006/table">
            <a:tbl>
              <a:tblPr firstRow="1" bandRow="1">
                <a:tableStyleId>{5940675A-B579-460E-94D1-54222C63F5DA}</a:tableStyleId>
              </a:tblPr>
              <a:tblGrid>
                <a:gridCol w="3946635">
                  <a:extLst>
                    <a:ext uri="{9D8B030D-6E8A-4147-A177-3AD203B41FA5}">
                      <a16:colId xmlns:a16="http://schemas.microsoft.com/office/drawing/2014/main" val="1551494707"/>
                    </a:ext>
                  </a:extLst>
                </a:gridCol>
                <a:gridCol w="3946635">
                  <a:extLst>
                    <a:ext uri="{9D8B030D-6E8A-4147-A177-3AD203B41FA5}">
                      <a16:colId xmlns:a16="http://schemas.microsoft.com/office/drawing/2014/main" val="2316763884"/>
                    </a:ext>
                  </a:extLst>
                </a:gridCol>
              </a:tblGrid>
              <a:tr h="704944">
                <a:tc>
                  <a:txBody>
                    <a:bodyPr/>
                    <a:lstStyle/>
                    <a:p>
                      <a:r>
                        <a:rPr lang="en-US" sz="1800" b="1" i="0" u="none" strike="noStrike" cap="none" baseline="0" dirty="0" smtClean="0">
                          <a:solidFill>
                            <a:schemeClr val="tx1"/>
                          </a:solidFill>
                          <a:latin typeface="+mn-lt"/>
                          <a:ea typeface="+mn-ea"/>
                          <a:cs typeface="+mn-cs"/>
                          <a:sym typeface="Arial"/>
                        </a:rPr>
                        <a:t>Age</a:t>
                      </a:r>
                      <a:endParaRPr lang="en-US" sz="1800" b="1" dirty="0"/>
                    </a:p>
                  </a:txBody>
                  <a:tcPr/>
                </a:tc>
                <a:tc>
                  <a:txBody>
                    <a:bodyPr/>
                    <a:lstStyle/>
                    <a:p>
                      <a:r>
                        <a:rPr lang="en-US" sz="1800" b="1" i="0" u="none" strike="noStrike" cap="none" baseline="0" dirty="0" smtClean="0">
                          <a:solidFill>
                            <a:schemeClr val="tx1"/>
                          </a:solidFill>
                          <a:latin typeface="+mn-lt"/>
                          <a:ea typeface="+mn-ea"/>
                          <a:cs typeface="+mn-cs"/>
                          <a:sym typeface="Arial"/>
                        </a:rPr>
                        <a:t>Awake Heart Rate Range per Minute</a:t>
                      </a:r>
                      <a:endParaRPr lang="en-US" sz="1800" b="1" dirty="0"/>
                    </a:p>
                  </a:txBody>
                  <a:tcPr/>
                </a:tc>
                <a:extLst>
                  <a:ext uri="{0D108BD9-81ED-4DB2-BD59-A6C34878D82A}">
                    <a16:rowId xmlns:a16="http://schemas.microsoft.com/office/drawing/2014/main" val="2150928021"/>
                  </a:ext>
                </a:extLst>
              </a:tr>
              <a:tr h="408420">
                <a:tc>
                  <a:txBody>
                    <a:bodyPr/>
                    <a:lstStyle/>
                    <a:p>
                      <a:r>
                        <a:rPr lang="en-US" sz="1800" b="0" i="0" u="none" strike="noStrike" cap="none" baseline="0" dirty="0" smtClean="0">
                          <a:solidFill>
                            <a:schemeClr val="tx1"/>
                          </a:solidFill>
                          <a:latin typeface="+mn-lt"/>
                          <a:ea typeface="+mn-ea"/>
                          <a:cs typeface="+mn-cs"/>
                          <a:sym typeface="Arial"/>
                        </a:rPr>
                        <a:t>Adult</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  60–100</a:t>
                      </a:r>
                      <a:endParaRPr lang="en-US" sz="1800" dirty="0"/>
                    </a:p>
                  </a:txBody>
                  <a:tcPr/>
                </a:tc>
                <a:extLst>
                  <a:ext uri="{0D108BD9-81ED-4DB2-BD59-A6C34878D82A}">
                    <a16:rowId xmlns:a16="http://schemas.microsoft.com/office/drawing/2014/main" val="3312045005"/>
                  </a:ext>
                </a:extLst>
              </a:tr>
              <a:tr h="408420">
                <a:tc>
                  <a:txBody>
                    <a:bodyPr/>
                    <a:lstStyle/>
                    <a:p>
                      <a:r>
                        <a:rPr lang="en-US" sz="1800" b="0" i="0" u="none" strike="noStrike" cap="none" baseline="0" dirty="0" smtClean="0">
                          <a:solidFill>
                            <a:schemeClr val="tx1"/>
                          </a:solidFill>
                          <a:latin typeface="+mn-lt"/>
                          <a:ea typeface="+mn-ea"/>
                          <a:cs typeface="+mn-cs"/>
                          <a:sym typeface="Arial"/>
                        </a:rPr>
                        <a:t>Adolescent (12–15 years)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  60–100</a:t>
                      </a:r>
                      <a:endParaRPr lang="en-US" sz="1800" dirty="0"/>
                    </a:p>
                  </a:txBody>
                  <a:tcPr/>
                </a:tc>
                <a:extLst>
                  <a:ext uri="{0D108BD9-81ED-4DB2-BD59-A6C34878D82A}">
                    <a16:rowId xmlns:a16="http://schemas.microsoft.com/office/drawing/2014/main" val="4154473346"/>
                  </a:ext>
                </a:extLst>
              </a:tr>
              <a:tr h="408420">
                <a:tc>
                  <a:txBody>
                    <a:bodyPr/>
                    <a:lstStyle/>
                    <a:p>
                      <a:r>
                        <a:rPr lang="en-US" sz="1800" b="0" i="0" u="none" strike="noStrike" cap="none" baseline="0" dirty="0" smtClean="0">
                          <a:solidFill>
                            <a:schemeClr val="tx1"/>
                          </a:solidFill>
                          <a:latin typeface="+mn-lt"/>
                          <a:ea typeface="+mn-ea"/>
                          <a:cs typeface="+mn-cs"/>
                          <a:sym typeface="Arial"/>
                        </a:rPr>
                        <a:t>School-aged Child (6–11 years)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  75–118</a:t>
                      </a:r>
                      <a:endParaRPr lang="en-US" sz="1800" dirty="0"/>
                    </a:p>
                  </a:txBody>
                  <a:tcPr/>
                </a:tc>
                <a:extLst>
                  <a:ext uri="{0D108BD9-81ED-4DB2-BD59-A6C34878D82A}">
                    <a16:rowId xmlns:a16="http://schemas.microsoft.com/office/drawing/2014/main" val="3698269540"/>
                  </a:ext>
                </a:extLst>
              </a:tr>
              <a:tr h="408420">
                <a:tc>
                  <a:txBody>
                    <a:bodyPr/>
                    <a:lstStyle/>
                    <a:p>
                      <a:r>
                        <a:rPr lang="en-US" sz="1800" b="0" i="0" u="none" strike="noStrike" cap="none" baseline="0" dirty="0" smtClean="0">
                          <a:solidFill>
                            <a:schemeClr val="tx1"/>
                          </a:solidFill>
                          <a:latin typeface="+mn-lt"/>
                          <a:ea typeface="+mn-ea"/>
                          <a:cs typeface="+mn-cs"/>
                          <a:sym typeface="Arial"/>
                        </a:rPr>
                        <a:t>Preschooler (3–5 years)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  80–120</a:t>
                      </a:r>
                      <a:endParaRPr lang="en-US" sz="1800" dirty="0"/>
                    </a:p>
                  </a:txBody>
                  <a:tcPr/>
                </a:tc>
                <a:extLst>
                  <a:ext uri="{0D108BD9-81ED-4DB2-BD59-A6C34878D82A}">
                    <a16:rowId xmlns:a16="http://schemas.microsoft.com/office/drawing/2014/main" val="3722580757"/>
                  </a:ext>
                </a:extLst>
              </a:tr>
              <a:tr h="408420">
                <a:tc>
                  <a:txBody>
                    <a:bodyPr/>
                    <a:lstStyle/>
                    <a:p>
                      <a:r>
                        <a:rPr lang="en-US" sz="1800" b="0" i="0" u="none" strike="noStrike" cap="none" baseline="0" dirty="0" smtClean="0">
                          <a:solidFill>
                            <a:schemeClr val="tx1"/>
                          </a:solidFill>
                          <a:latin typeface="+mn-lt"/>
                          <a:ea typeface="+mn-ea"/>
                          <a:cs typeface="+mn-cs"/>
                          <a:sym typeface="Arial"/>
                        </a:rPr>
                        <a:t>Toddler (1–2 years)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  98–140</a:t>
                      </a:r>
                      <a:endParaRPr lang="en-US" sz="1800" dirty="0"/>
                    </a:p>
                  </a:txBody>
                  <a:tcPr/>
                </a:tc>
                <a:extLst>
                  <a:ext uri="{0D108BD9-81ED-4DB2-BD59-A6C34878D82A}">
                    <a16:rowId xmlns:a16="http://schemas.microsoft.com/office/drawing/2014/main" val="261270087"/>
                  </a:ext>
                </a:extLst>
              </a:tr>
              <a:tr h="408420">
                <a:tc>
                  <a:txBody>
                    <a:bodyPr/>
                    <a:lstStyle/>
                    <a:p>
                      <a:r>
                        <a:rPr lang="en-US" sz="1800" b="0" i="0" u="none" strike="noStrike" cap="none" baseline="0" dirty="0" smtClean="0">
                          <a:solidFill>
                            <a:schemeClr val="tx1"/>
                          </a:solidFill>
                          <a:latin typeface="+mn-lt"/>
                          <a:ea typeface="+mn-ea"/>
                          <a:cs typeface="+mn-cs"/>
                          <a:sym typeface="Arial"/>
                        </a:rPr>
                        <a:t>Infant (1 month–12 months)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100–180</a:t>
                      </a:r>
                      <a:endParaRPr lang="en-US" sz="1800" dirty="0"/>
                    </a:p>
                  </a:txBody>
                  <a:tcPr/>
                </a:tc>
                <a:extLst>
                  <a:ext uri="{0D108BD9-81ED-4DB2-BD59-A6C34878D82A}">
                    <a16:rowId xmlns:a16="http://schemas.microsoft.com/office/drawing/2014/main" val="3393407565"/>
                  </a:ext>
                </a:extLst>
              </a:tr>
              <a:tr h="408420">
                <a:tc>
                  <a:txBody>
                    <a:bodyPr/>
                    <a:lstStyle/>
                    <a:p>
                      <a:r>
                        <a:rPr lang="en-US" sz="1800" b="0" i="0" u="none" strike="noStrike" cap="none" baseline="0" dirty="0" smtClean="0">
                          <a:solidFill>
                            <a:schemeClr val="tx1"/>
                          </a:solidFill>
                          <a:latin typeface="+mn-lt"/>
                          <a:ea typeface="+mn-ea"/>
                          <a:cs typeface="+mn-cs"/>
                          <a:sym typeface="Arial"/>
                        </a:rPr>
                        <a:t>Neonate (birth–1 month)</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100–205</a:t>
                      </a:r>
                      <a:endParaRPr lang="en-US" sz="1800" dirty="0"/>
                    </a:p>
                  </a:txBody>
                  <a:tcPr/>
                </a:tc>
                <a:extLst>
                  <a:ext uri="{0D108BD9-81ED-4DB2-BD59-A6C34878D82A}">
                    <a16:rowId xmlns:a16="http://schemas.microsoft.com/office/drawing/2014/main" val="640965746"/>
                  </a:ext>
                </a:extLst>
              </a:tr>
            </a:tbl>
          </a:graphicData>
        </a:graphic>
      </p:graphicFrame>
    </p:spTree>
    <p:extLst>
      <p:ext uri="{BB962C8B-B14F-4D97-AF65-F5344CB8AC3E}">
        <p14:creationId xmlns:p14="http://schemas.microsoft.com/office/powerpoint/2010/main" val="17867803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(12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Pulse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Heart Rate: </a:t>
            </a:r>
            <a:r>
              <a:rPr lang="en-IN" altLang="en-US" sz="2400" b="1" dirty="0" smtClean="0">
                <a:solidFill>
                  <a:srgbClr val="000000"/>
                </a:solidFill>
                <a:latin typeface="Arial (Body)"/>
                <a:ea typeface="ＭＳ Ｐゴシック"/>
              </a:rPr>
              <a:t>To obtain the rate</a:t>
            </a:r>
            <a:endParaRPr lang="en-US" altLang="en-US" sz="2400" b="1" i="1"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Palpate the pulse with the tips of two or three fingers.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Count the beats in 30 seconds and multiply by two.</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28233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(13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Pulse</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Pulse Quality and Rhythm (Remember to record the pulse quality.)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Strong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Weak</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Regular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Irregular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6474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Table 11-4 Pulse Rate, Quality, Rhythm, and Related Problems</a:t>
            </a:r>
            <a:endParaRPr lang="en-US" altLang="en-US" dirty="0">
              <a:latin typeface="Times New Roman" panose="02020603050405020304" pitchFamily="18" charset="0"/>
              <a:ea typeface="ＭＳ Ｐゴシック"/>
            </a:endParaRPr>
          </a:p>
        </p:txBody>
      </p:sp>
      <p:graphicFrame>
        <p:nvGraphicFramePr>
          <p:cNvPr id="4" name="Table 3"/>
          <p:cNvGraphicFramePr>
            <a:graphicFrameLocks noGrp="1"/>
          </p:cNvGraphicFramePr>
          <p:nvPr>
            <p:extLst>
              <p:ext uri="{D42A27DB-BD31-4B8C-83A1-F6EECF244321}">
                <p14:modId xmlns:p14="http://schemas.microsoft.com/office/powerpoint/2010/main" val="3843411731"/>
              </p:ext>
            </p:extLst>
          </p:nvPr>
        </p:nvGraphicFramePr>
        <p:xfrm>
          <a:off x="457200" y="1896534"/>
          <a:ext cx="8229600" cy="3747911"/>
        </p:xfrm>
        <a:graphic>
          <a:graphicData uri="http://schemas.openxmlformats.org/drawingml/2006/table">
            <a:tbl>
              <a:tblPr firstRow="1" bandRow="1">
                <a:tableStyleId>{5940675A-B579-460E-94D1-54222C63F5DA}</a:tableStyleId>
              </a:tblPr>
              <a:tblGrid>
                <a:gridCol w="3674694">
                  <a:extLst>
                    <a:ext uri="{9D8B030D-6E8A-4147-A177-3AD203B41FA5}">
                      <a16:colId xmlns:a16="http://schemas.microsoft.com/office/drawing/2014/main" val="3645112734"/>
                    </a:ext>
                  </a:extLst>
                </a:gridCol>
                <a:gridCol w="4554906">
                  <a:extLst>
                    <a:ext uri="{9D8B030D-6E8A-4147-A177-3AD203B41FA5}">
                      <a16:colId xmlns:a16="http://schemas.microsoft.com/office/drawing/2014/main" val="215223778"/>
                    </a:ext>
                  </a:extLst>
                </a:gridCol>
              </a:tblGrid>
              <a:tr h="372532">
                <a:tc>
                  <a:txBody>
                    <a:bodyPr/>
                    <a:lstStyle/>
                    <a:p>
                      <a:r>
                        <a:rPr lang="en-US" sz="1800" b="1" i="0" u="none" strike="noStrike" cap="none" baseline="0" dirty="0" smtClean="0">
                          <a:solidFill>
                            <a:schemeClr val="tx1"/>
                          </a:solidFill>
                          <a:latin typeface="+mn-lt"/>
                          <a:ea typeface="+mn-ea"/>
                          <a:cs typeface="+mn-cs"/>
                          <a:sym typeface="Arial"/>
                        </a:rPr>
                        <a:t>Pulse</a:t>
                      </a:r>
                      <a:endParaRPr lang="en-US" sz="1800" b="1" dirty="0"/>
                    </a:p>
                  </a:txBody>
                  <a:tcPr/>
                </a:tc>
                <a:tc>
                  <a:txBody>
                    <a:bodyPr/>
                    <a:lstStyle/>
                    <a:p>
                      <a:r>
                        <a:rPr lang="en-US" sz="1800" b="1" i="0" u="none" strike="noStrike" cap="none" baseline="0" dirty="0" smtClean="0">
                          <a:solidFill>
                            <a:schemeClr val="tx1"/>
                          </a:solidFill>
                          <a:latin typeface="+mn-lt"/>
                          <a:ea typeface="+mn-ea"/>
                          <a:cs typeface="+mn-cs"/>
                          <a:sym typeface="Arial"/>
                        </a:rPr>
                        <a:t>Possible Problem</a:t>
                      </a:r>
                      <a:endParaRPr lang="en-US" sz="1800" b="1" dirty="0"/>
                    </a:p>
                  </a:txBody>
                  <a:tcPr/>
                </a:tc>
                <a:extLst>
                  <a:ext uri="{0D108BD9-81ED-4DB2-BD59-A6C34878D82A}">
                    <a16:rowId xmlns:a16="http://schemas.microsoft.com/office/drawing/2014/main" val="3891571926"/>
                  </a:ext>
                </a:extLst>
              </a:tr>
              <a:tr h="903111">
                <a:tc>
                  <a:txBody>
                    <a:bodyPr/>
                    <a:lstStyle/>
                    <a:p>
                      <a:r>
                        <a:rPr lang="en-US" sz="1800" b="0" i="0" u="none" strike="noStrike" cap="none" baseline="0" dirty="0" smtClean="0">
                          <a:solidFill>
                            <a:schemeClr val="tx1"/>
                          </a:solidFill>
                          <a:latin typeface="+mn-lt"/>
                          <a:ea typeface="+mn-ea"/>
                          <a:cs typeface="+mn-cs"/>
                          <a:sym typeface="Arial"/>
                        </a:rPr>
                        <a:t>Rapid, regular, and full</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Exertion, fright, fever, high blood pressure,</a:t>
                      </a:r>
                    </a:p>
                    <a:p>
                      <a:r>
                        <a:rPr lang="en-US" sz="1800" b="0" i="0" u="none" strike="noStrike" cap="none" baseline="0" dirty="0" smtClean="0">
                          <a:solidFill>
                            <a:schemeClr val="tx1"/>
                          </a:solidFill>
                          <a:latin typeface="+mn-lt"/>
                          <a:ea typeface="+mn-ea"/>
                          <a:cs typeface="+mn-cs"/>
                          <a:sym typeface="Arial"/>
                        </a:rPr>
                        <a:t>or very early stage of blood loss</a:t>
                      </a:r>
                      <a:endParaRPr lang="en-US" sz="1800" dirty="0"/>
                    </a:p>
                  </a:txBody>
                  <a:tcPr/>
                </a:tc>
                <a:extLst>
                  <a:ext uri="{0D108BD9-81ED-4DB2-BD59-A6C34878D82A}">
                    <a16:rowId xmlns:a16="http://schemas.microsoft.com/office/drawing/2014/main" val="1065426098"/>
                  </a:ext>
                </a:extLst>
              </a:tr>
              <a:tr h="880534">
                <a:tc>
                  <a:txBody>
                    <a:bodyPr/>
                    <a:lstStyle/>
                    <a:p>
                      <a:r>
                        <a:rPr lang="en-US" sz="1800" b="0" i="0" u="none" strike="noStrike" cap="none" baseline="0" dirty="0" smtClean="0">
                          <a:solidFill>
                            <a:schemeClr val="tx1"/>
                          </a:solidFill>
                          <a:latin typeface="+mn-lt"/>
                          <a:ea typeface="+mn-ea"/>
                          <a:cs typeface="+mn-cs"/>
                          <a:sym typeface="Arial"/>
                        </a:rPr>
                        <a:t>Rapid, regular, and thready</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Reliable sign of shock, often evident in early stage of blood loss</a:t>
                      </a:r>
                      <a:endParaRPr lang="en-US" sz="1800" dirty="0"/>
                    </a:p>
                  </a:txBody>
                  <a:tcPr/>
                </a:tc>
                <a:extLst>
                  <a:ext uri="{0D108BD9-81ED-4DB2-BD59-A6C34878D82A}">
                    <a16:rowId xmlns:a16="http://schemas.microsoft.com/office/drawing/2014/main" val="2996721359"/>
                  </a:ext>
                </a:extLst>
              </a:tr>
              <a:tr h="1174045">
                <a:tc>
                  <a:txBody>
                    <a:bodyPr/>
                    <a:lstStyle/>
                    <a:p>
                      <a:r>
                        <a:rPr lang="en-US" sz="1800" b="0" i="0" u="none" strike="noStrike" cap="none" baseline="0" dirty="0" smtClean="0">
                          <a:solidFill>
                            <a:schemeClr val="tx1"/>
                          </a:solidFill>
                          <a:latin typeface="+mn-lt"/>
                          <a:ea typeface="+mn-ea"/>
                          <a:cs typeface="+mn-cs"/>
                          <a:sym typeface="Arial"/>
                        </a:rPr>
                        <a:t>Slow</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Head injury, barbiturate or narcotic use, some poisons, possible cardiac problem or other medical conditions such as Hypothyroidism</a:t>
                      </a:r>
                      <a:endParaRPr lang="en-US" sz="1800" dirty="0"/>
                    </a:p>
                  </a:txBody>
                  <a:tcPr/>
                </a:tc>
                <a:extLst>
                  <a:ext uri="{0D108BD9-81ED-4DB2-BD59-A6C34878D82A}">
                    <a16:rowId xmlns:a16="http://schemas.microsoft.com/office/drawing/2014/main" val="1148851282"/>
                  </a:ext>
                </a:extLst>
              </a:tr>
              <a:tr h="403014">
                <a:tc>
                  <a:txBody>
                    <a:bodyPr/>
                    <a:lstStyle/>
                    <a:p>
                      <a:r>
                        <a:rPr lang="en-US" sz="1800" b="0" i="0" u="none" strike="noStrike" cap="none" baseline="0" dirty="0" smtClean="0">
                          <a:solidFill>
                            <a:schemeClr val="tx1"/>
                          </a:solidFill>
                          <a:latin typeface="+mn-lt"/>
                          <a:ea typeface="+mn-ea"/>
                          <a:cs typeface="+mn-cs"/>
                          <a:sym typeface="Arial"/>
                        </a:rPr>
                        <a:t>No pulse</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Cardiac arrest, profound hypotension</a:t>
                      </a:r>
                      <a:endParaRPr lang="en-US" sz="1800" dirty="0"/>
                    </a:p>
                  </a:txBody>
                  <a:tcPr/>
                </a:tc>
                <a:extLst>
                  <a:ext uri="{0D108BD9-81ED-4DB2-BD59-A6C34878D82A}">
                    <a16:rowId xmlns:a16="http://schemas.microsoft.com/office/drawing/2014/main" val="4229718761"/>
                  </a:ext>
                </a:extLst>
              </a:tr>
            </a:tbl>
          </a:graphicData>
        </a:graphic>
      </p:graphicFrame>
    </p:spTree>
    <p:extLst>
      <p:ext uri="{BB962C8B-B14F-4D97-AF65-F5344CB8AC3E}">
        <p14:creationId xmlns:p14="http://schemas.microsoft.com/office/powerpoint/2010/main" val="1915906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sz="3000" dirty="0" smtClean="0">
                <a:latin typeface="Times New Roman" panose="02020603050405020304" pitchFamily="18" charset="0"/>
                <a:ea typeface="ＭＳ Ｐゴシック"/>
                <a:cs typeface="ＭＳ Ｐゴシック" pitchFamily="-1" charset="-128"/>
              </a:rPr>
              <a:t>Click on Any Heart Rate That Would Be Outside the Normal Range for An Eight-Year-Old Child</a:t>
            </a:r>
            <a:endParaRPr lang="en-US" sz="3000"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882776"/>
            <a:ext cx="8229600" cy="553968"/>
          </a:xfrm>
        </p:spPr>
        <p:txBody>
          <a:bodyPr wrap="square" lIns="91425" tIns="91425" rIns="91425" bIns="91425">
            <a:noAutofit/>
          </a:bodyPr>
          <a:lstStyle/>
          <a:p>
            <a:pPr marL="0" lvl="0" indent="0" algn="ctr" fontAlgn="base">
              <a:spcBef>
                <a:spcPct val="0"/>
              </a:spcBef>
              <a:spcAft>
                <a:spcPct val="0"/>
              </a:spcAft>
              <a:buSzPts val="2400"/>
              <a:buNone/>
            </a:pPr>
            <a:r>
              <a:rPr lang="en-US" altLang="en-US" sz="2400" kern="1200" dirty="0" smtClean="0">
                <a:solidFill>
                  <a:srgbClr val="000000"/>
                </a:solidFill>
                <a:latin typeface="Arial (Body)"/>
                <a:ea typeface="ＭＳ Ｐゴシック" panose="020B0600070205080204" pitchFamily="34" charset="-128"/>
                <a:hlinkClick r:id="rId2" action="ppaction://hlinksldjump"/>
              </a:rPr>
              <a:t>130</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200" y="2746375"/>
            <a:ext cx="8229600" cy="553968"/>
          </a:xfrm>
        </p:spPr>
        <p:txBody>
          <a:bodyPr wrap="square" lIns="91425" tIns="91425" rIns="91425" bIns="91425">
            <a:noAutofit/>
          </a:bodyPr>
          <a:lstStyle/>
          <a:p>
            <a:pPr marL="0" lvl="0" indent="0" algn="ctr" fontAlgn="base">
              <a:spcBef>
                <a:spcPct val="0"/>
              </a:spcBef>
              <a:spcAft>
                <a:spcPct val="0"/>
              </a:spcAft>
              <a:buSzPts val="2400"/>
              <a:buNone/>
            </a:pPr>
            <a:r>
              <a:rPr lang="en-US" altLang="en-US" sz="2400" kern="1200" dirty="0" smtClean="0">
                <a:solidFill>
                  <a:srgbClr val="000000"/>
                </a:solidFill>
                <a:latin typeface="Arial (Body)"/>
                <a:ea typeface="ＭＳ Ｐゴシック" panose="020B0600070205080204" pitchFamily="34" charset="-128"/>
                <a:hlinkClick r:id="rId2" action="ppaction://hlinksldjump"/>
              </a:rPr>
              <a:t>56</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sz="quarter" idx="14"/>
          </p:nvPr>
        </p:nvSpPr>
        <p:spPr>
          <a:xfrm>
            <a:off x="457200" y="3624263"/>
            <a:ext cx="8229600" cy="553968"/>
          </a:xfrm>
        </p:spPr>
        <p:txBody>
          <a:bodyPr wrap="square" lIns="91425" tIns="91425" rIns="91425" bIns="91425">
            <a:noAutofit/>
          </a:bodyPr>
          <a:lstStyle/>
          <a:p>
            <a:pPr marL="0" lvl="0" indent="0" algn="ctr" fontAlgn="base">
              <a:spcBef>
                <a:spcPct val="0"/>
              </a:spcBef>
              <a:spcAft>
                <a:spcPct val="0"/>
              </a:spcAft>
              <a:buSzPts val="2400"/>
              <a:buNone/>
            </a:pPr>
            <a:r>
              <a:rPr lang="en-US" altLang="en-US" sz="2400" kern="1200" dirty="0" smtClean="0">
                <a:solidFill>
                  <a:srgbClr val="000000"/>
                </a:solidFill>
                <a:latin typeface="Arial (Body)"/>
                <a:ea typeface="ＭＳ Ｐゴシック" panose="020B0600070205080204" pitchFamily="34" charset="-128"/>
                <a:hlinkClick r:id="rId3" action="ppaction://hlinksldjump"/>
              </a:rPr>
              <a:t>116</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sz="quarter" idx="15"/>
          </p:nvPr>
        </p:nvSpPr>
        <p:spPr>
          <a:xfrm>
            <a:off x="457200" y="4521201"/>
            <a:ext cx="8229600" cy="553968"/>
          </a:xfrm>
        </p:spPr>
        <p:txBody>
          <a:bodyPr wrap="square" lIns="91425" tIns="91425" rIns="91425" bIns="91425">
            <a:noAutofit/>
          </a:bodyPr>
          <a:lstStyle/>
          <a:p>
            <a:pPr marL="0" lvl="0" indent="0" algn="ctr" fontAlgn="base">
              <a:spcBef>
                <a:spcPct val="0"/>
              </a:spcBef>
              <a:spcAft>
                <a:spcPct val="0"/>
              </a:spcAft>
              <a:buSzPts val="2400"/>
              <a:buNone/>
            </a:pPr>
            <a:r>
              <a:rPr lang="en-US" altLang="en-US" sz="2400" kern="1200" dirty="0" smtClean="0">
                <a:solidFill>
                  <a:srgbClr val="000000"/>
                </a:solidFill>
                <a:latin typeface="Arial (Body)"/>
                <a:ea typeface="ＭＳ Ｐゴシック" panose="020B0600070205080204" pitchFamily="34" charset="-128"/>
                <a:hlinkClick r:id="rId3" action="ppaction://hlinksldjump"/>
              </a:rPr>
              <a:t>76</a:t>
            </a:r>
            <a:endParaRPr lang="en-US" altLang="en-US" sz="2400" kern="1200" dirty="0">
              <a:solidFill>
                <a:srgbClr val="000000"/>
              </a:solidFill>
              <a:latin typeface="Arial (Body)"/>
              <a:ea typeface="ＭＳ Ｐゴシック" panose="020B0600070205080204" pitchFamily="34" charset="-128"/>
            </a:endParaRPr>
          </a:p>
        </p:txBody>
      </p:sp>
      <p:sp>
        <p:nvSpPr>
          <p:cNvPr id="7" name="Content Placeholder 6"/>
          <p:cNvSpPr>
            <a:spLocks noGrp="1"/>
          </p:cNvSpPr>
          <p:nvPr>
            <p:ph sz="quarter" idx="17"/>
          </p:nvPr>
        </p:nvSpPr>
        <p:spPr>
          <a:xfrm>
            <a:off x="457200" y="5486401"/>
            <a:ext cx="8229600" cy="553968"/>
          </a:xfrm>
        </p:spPr>
        <p:txBody>
          <a:bodyPr wrap="square" lIns="91425" tIns="91425" rIns="91425" bIns="91425">
            <a:noAutofit/>
          </a:bodyPr>
          <a:lstStyle/>
          <a:p>
            <a:pPr marL="0" lvl="0" indent="0" fontAlgn="base">
              <a:spcBef>
                <a:spcPct val="0"/>
              </a:spcBef>
              <a:spcAft>
                <a:spcPct val="0"/>
              </a:spcAft>
              <a:buSzPts val="2400"/>
              <a:buNone/>
            </a:pPr>
            <a:r>
              <a:rPr lang="en-IN" altLang="en-US" sz="2400" kern="1200" dirty="0" smtClean="0">
                <a:solidFill>
                  <a:srgbClr val="000000"/>
                </a:solidFill>
                <a:latin typeface="Arial (Body)"/>
                <a:ea typeface="ＭＳ Ｐゴシック" panose="020B0600070205080204" pitchFamily="34" charset="-128"/>
                <a:hlinkClick r:id="rId4" action="ppaction://hlinksldjump"/>
              </a:rPr>
              <a:t>Click here after you have checked your answers.</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83081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Setting the Stage</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Gathering Patient Information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Vital Signs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Monitoring Equipment</a:t>
            </a: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Preparing to Take the History</a:t>
            </a:r>
            <a:endParaRPr lang="en-US"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Taking the History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13543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(14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Skin</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Assess the appearance and condition of the skin, looking for:</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Tx/>
              <a:buChar char="▪"/>
            </a:pPr>
            <a:r>
              <a:rPr lang="en-US" altLang="en-US" sz="2400" dirty="0" smtClean="0">
                <a:solidFill>
                  <a:srgbClr val="000000"/>
                </a:solidFill>
                <a:latin typeface="Arial (Body)"/>
                <a:ea typeface="ＭＳ Ｐゴシック"/>
              </a:rPr>
              <a:t>Color</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Tx/>
              <a:buChar char="▪"/>
            </a:pPr>
            <a:r>
              <a:rPr lang="en-US" altLang="en-US" sz="2400" dirty="0" smtClean="0">
                <a:solidFill>
                  <a:srgbClr val="000000"/>
                </a:solidFill>
                <a:latin typeface="Arial (Body)"/>
                <a:ea typeface="ＭＳ Ｐゴシック"/>
              </a:rPr>
              <a:t>Temperature</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Tx/>
              <a:buChar char="▪"/>
            </a:pPr>
            <a:r>
              <a:rPr lang="en-US" altLang="en-US" sz="2400" dirty="0" smtClean="0">
                <a:solidFill>
                  <a:srgbClr val="000000"/>
                </a:solidFill>
                <a:latin typeface="Arial (Body)"/>
                <a:ea typeface="ＭＳ Ｐゴシック"/>
              </a:rPr>
              <a:t>Condition</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Tx/>
              <a:buChar char="▪"/>
            </a:pPr>
            <a:r>
              <a:rPr lang="en-US" altLang="en-US" sz="2400" dirty="0" smtClean="0">
                <a:solidFill>
                  <a:srgbClr val="000000"/>
                </a:solidFill>
                <a:latin typeface="Arial (Body)"/>
                <a:ea typeface="ＭＳ Ｐゴシック"/>
              </a:rPr>
              <a:t>Capillary refill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81108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Relative Skin Temperature</a:t>
            </a:r>
            <a:endParaRPr lang="en-US" altLang="en-US" dirty="0">
              <a:latin typeface="Times New Roman" panose="02020603050405020304" pitchFamily="18" charset="0"/>
              <a:ea typeface="ＭＳ Ｐゴシック"/>
            </a:endParaRPr>
          </a:p>
        </p:txBody>
      </p:sp>
      <p:pic>
        <p:nvPicPr>
          <p:cNvPr id="4" name="Picture 1" descr="An E M T has pulled up their glove to expose the back of their hand, placing it skin to skin against a supine patient’s exposed torso. to check skin temper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404" y="1505917"/>
            <a:ext cx="6952816" cy="460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0756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Assess Capillary Refill in Infants and Children. Press on the Nail or Skin</a:t>
            </a:r>
            <a:endParaRPr lang="en-US" altLang="en-US" dirty="0">
              <a:latin typeface="Times New Roman" panose="02020603050405020304" pitchFamily="18" charset="0"/>
              <a:ea typeface="ＭＳ Ｐゴシック"/>
            </a:endParaRPr>
          </a:p>
        </p:txBody>
      </p:sp>
      <p:pic>
        <p:nvPicPr>
          <p:cNvPr id="4" name="Picture 2" descr="An E M T presses the back of an infant’s hand with their thumb."/>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8532" y="1872295"/>
            <a:ext cx="5946936" cy="39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7950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(15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Skin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Skin Color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check the color of the nail beds, oral mucosa, and conjunctiva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Pink is normal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Paleness or pallor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Blue-gray color or cyanosis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Red color or flushing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Yellow color or jaundice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Mottling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804890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(16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Skin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Skin Temperature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Lift the patient’s shirt and place the back of your bare hand on the abdominal skin.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Hot may indicate a fever or exposure to heat.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Cool may be a sign of inadequate circulation, shock, or exposure to cold.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Cold indicates extreme exposure to cold.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549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(17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Skin</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Skin Condition - Normally skin is dry.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Moist skin may indicate shock; poisoning; heat-related, cardiac, or diabetic emergency; or many other conditions.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Skin that is both cool and moist is often described as clammy.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Diaphoresis is the term used to describe profuse sweating.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Skin that is abnormally dry may be a sign of spinal injury or severe dehydration.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601063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(18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Skin</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Capillary Refill - The time it takes for compressed capillaries to fill up again with blood </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 upper limits of normal capillary refill times are two seconds for infants, children, and male adults. </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Three seconds for females; </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Four seconds in the elderly.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152163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Table 11-5 Skin Color, Temperature, and Condition</a:t>
            </a:r>
            <a:endParaRPr lang="en-US" altLang="en-US" dirty="0">
              <a:latin typeface="Times New Roman" panose="02020603050405020304" pitchFamily="18" charset="0"/>
              <a:ea typeface="ＭＳ Ｐゴシック"/>
            </a:endParaRPr>
          </a:p>
        </p:txBody>
      </p:sp>
      <p:graphicFrame>
        <p:nvGraphicFramePr>
          <p:cNvPr id="3" name="Table 2"/>
          <p:cNvGraphicFramePr>
            <a:graphicFrameLocks noGrp="1"/>
          </p:cNvGraphicFramePr>
          <p:nvPr>
            <p:extLst>
              <p:ext uri="{D42A27DB-BD31-4B8C-83A1-F6EECF244321}">
                <p14:modId xmlns:p14="http://schemas.microsoft.com/office/powerpoint/2010/main" val="826300872"/>
              </p:ext>
            </p:extLst>
          </p:nvPr>
        </p:nvGraphicFramePr>
        <p:xfrm>
          <a:off x="765544" y="1589097"/>
          <a:ext cx="7921256" cy="4456733"/>
        </p:xfrm>
        <a:graphic>
          <a:graphicData uri="http://schemas.openxmlformats.org/drawingml/2006/table">
            <a:tbl>
              <a:tblPr firstRow="1" bandRow="1">
                <a:tableStyleId>{5940675A-B579-460E-94D1-54222C63F5DA}</a:tableStyleId>
              </a:tblPr>
              <a:tblGrid>
                <a:gridCol w="1759137">
                  <a:extLst>
                    <a:ext uri="{9D8B030D-6E8A-4147-A177-3AD203B41FA5}">
                      <a16:colId xmlns:a16="http://schemas.microsoft.com/office/drawing/2014/main" val="1962228197"/>
                    </a:ext>
                  </a:extLst>
                </a:gridCol>
                <a:gridCol w="6162119">
                  <a:extLst>
                    <a:ext uri="{9D8B030D-6E8A-4147-A177-3AD203B41FA5}">
                      <a16:colId xmlns:a16="http://schemas.microsoft.com/office/drawing/2014/main" val="1084164007"/>
                    </a:ext>
                  </a:extLst>
                </a:gridCol>
              </a:tblGrid>
              <a:tr h="298145">
                <a:tc>
                  <a:txBody>
                    <a:bodyPr/>
                    <a:lstStyle/>
                    <a:p>
                      <a:r>
                        <a:rPr lang="en-US" sz="1200" b="1" i="0" u="none" strike="noStrike" cap="none" baseline="0" dirty="0" smtClean="0">
                          <a:solidFill>
                            <a:schemeClr val="tx1"/>
                          </a:solidFill>
                          <a:latin typeface="+mn-lt"/>
                          <a:ea typeface="+mn-ea"/>
                          <a:cs typeface="+mn-cs"/>
                          <a:sym typeface="Arial"/>
                        </a:rPr>
                        <a:t>Color</a:t>
                      </a:r>
                      <a:endParaRPr lang="en-US" sz="1200" b="1" dirty="0"/>
                    </a:p>
                  </a:txBody>
                  <a:tcPr/>
                </a:tc>
                <a:tc>
                  <a:txBody>
                    <a:bodyPr/>
                    <a:lstStyle/>
                    <a:p>
                      <a:r>
                        <a:rPr lang="en-US" sz="1200" b="1" i="0" u="none" strike="noStrike" cap="none" baseline="0" dirty="0" smtClean="0">
                          <a:solidFill>
                            <a:schemeClr val="tx1"/>
                          </a:solidFill>
                          <a:latin typeface="+mn-lt"/>
                          <a:ea typeface="+mn-ea"/>
                          <a:cs typeface="+mn-cs"/>
                          <a:sym typeface="Arial"/>
                        </a:rPr>
                        <a:t>Possible Problem</a:t>
                      </a:r>
                      <a:endParaRPr lang="en-US" sz="1200" b="1" dirty="0"/>
                    </a:p>
                  </a:txBody>
                  <a:tcPr/>
                </a:tc>
                <a:extLst>
                  <a:ext uri="{0D108BD9-81ED-4DB2-BD59-A6C34878D82A}">
                    <a16:rowId xmlns:a16="http://schemas.microsoft.com/office/drawing/2014/main" val="4177902434"/>
                  </a:ext>
                </a:extLst>
              </a:tr>
              <a:tr h="440030">
                <a:tc>
                  <a:txBody>
                    <a:bodyPr/>
                    <a:lstStyle/>
                    <a:p>
                      <a:r>
                        <a:rPr lang="en-US" sz="1200" b="0" i="0" u="none" strike="noStrike" cap="none" baseline="0" dirty="0" smtClean="0">
                          <a:solidFill>
                            <a:schemeClr val="tx1"/>
                          </a:solidFill>
                          <a:latin typeface="+mn-lt"/>
                          <a:ea typeface="+mn-ea"/>
                          <a:cs typeface="+mn-cs"/>
                          <a:sym typeface="Arial"/>
                        </a:rPr>
                        <a:t>Pallor (white)</a:t>
                      </a:r>
                      <a:endParaRPr lang="en-US" sz="1200" dirty="0"/>
                    </a:p>
                  </a:txBody>
                  <a:tcPr/>
                </a:tc>
                <a:tc>
                  <a:txBody>
                    <a:bodyPr/>
                    <a:lstStyle/>
                    <a:p>
                      <a:r>
                        <a:rPr lang="en-US" sz="1200" b="0" i="0" u="none" strike="noStrike" cap="none" baseline="0" dirty="0" smtClean="0">
                          <a:solidFill>
                            <a:schemeClr val="tx1"/>
                          </a:solidFill>
                          <a:latin typeface="+mn-lt"/>
                          <a:ea typeface="+mn-ea"/>
                          <a:cs typeface="+mn-cs"/>
                          <a:sym typeface="Arial"/>
                        </a:rPr>
                        <a:t>Vasoconstriction, blood loss, shock, heart attack, fright, anemia, fainting, or emotional distress</a:t>
                      </a:r>
                      <a:endParaRPr lang="en-US" sz="1200" dirty="0"/>
                    </a:p>
                  </a:txBody>
                  <a:tcPr/>
                </a:tc>
                <a:extLst>
                  <a:ext uri="{0D108BD9-81ED-4DB2-BD59-A6C34878D82A}">
                    <a16:rowId xmlns:a16="http://schemas.microsoft.com/office/drawing/2014/main" val="2672441621"/>
                  </a:ext>
                </a:extLst>
              </a:tr>
              <a:tr h="331653">
                <a:tc>
                  <a:txBody>
                    <a:bodyPr/>
                    <a:lstStyle/>
                    <a:p>
                      <a:r>
                        <a:rPr lang="en-US" sz="1200" b="0" i="0" u="none" strike="noStrike" cap="none" baseline="0" dirty="0" smtClean="0">
                          <a:solidFill>
                            <a:schemeClr val="tx1"/>
                          </a:solidFill>
                          <a:latin typeface="+mn-lt"/>
                          <a:ea typeface="+mn-ea"/>
                          <a:cs typeface="+mn-cs"/>
                          <a:sym typeface="Arial"/>
                        </a:rPr>
                        <a:t>Cyanosis (blue-gray)</a:t>
                      </a:r>
                      <a:endParaRPr lang="en-US" sz="1200" dirty="0"/>
                    </a:p>
                  </a:txBody>
                  <a:tcPr/>
                </a:tc>
                <a:tc>
                  <a:txBody>
                    <a:bodyPr/>
                    <a:lstStyle/>
                    <a:p>
                      <a:r>
                        <a:rPr lang="en-US" sz="1200" b="0" i="0" u="none" strike="noStrike" cap="none" baseline="0" dirty="0" smtClean="0">
                          <a:solidFill>
                            <a:schemeClr val="tx1"/>
                          </a:solidFill>
                          <a:latin typeface="+mn-lt"/>
                          <a:ea typeface="+mn-ea"/>
                          <a:cs typeface="+mn-cs"/>
                          <a:sym typeface="Arial"/>
                        </a:rPr>
                        <a:t>Inadequate oxygenation or perfusion (shock), inadequate respiration, or heart attack</a:t>
                      </a:r>
                      <a:endParaRPr lang="en-US" sz="1200" dirty="0"/>
                    </a:p>
                  </a:txBody>
                  <a:tcPr/>
                </a:tc>
                <a:extLst>
                  <a:ext uri="{0D108BD9-81ED-4DB2-BD59-A6C34878D82A}">
                    <a16:rowId xmlns:a16="http://schemas.microsoft.com/office/drawing/2014/main" val="808816882"/>
                  </a:ext>
                </a:extLst>
              </a:tr>
              <a:tr h="325877">
                <a:tc>
                  <a:txBody>
                    <a:bodyPr/>
                    <a:lstStyle/>
                    <a:p>
                      <a:r>
                        <a:rPr lang="en-US" sz="1200" b="0" i="0" u="none" strike="noStrike" cap="none" baseline="0" dirty="0" smtClean="0">
                          <a:solidFill>
                            <a:schemeClr val="tx1"/>
                          </a:solidFill>
                          <a:latin typeface="+mn-lt"/>
                          <a:ea typeface="+mn-ea"/>
                          <a:cs typeface="+mn-cs"/>
                          <a:sym typeface="Arial"/>
                        </a:rPr>
                        <a:t>Flushing (red)</a:t>
                      </a:r>
                      <a:endParaRPr lang="en-US" sz="1200" dirty="0"/>
                    </a:p>
                  </a:txBody>
                  <a:tcPr/>
                </a:tc>
                <a:tc>
                  <a:txBody>
                    <a:bodyPr/>
                    <a:lstStyle/>
                    <a:p>
                      <a:r>
                        <a:rPr lang="en-US" sz="1200" b="0" i="0" u="none" strike="noStrike" cap="none" baseline="0" dirty="0" smtClean="0">
                          <a:solidFill>
                            <a:schemeClr val="tx1"/>
                          </a:solidFill>
                          <a:latin typeface="+mn-lt"/>
                          <a:ea typeface="+mn-ea"/>
                          <a:cs typeface="+mn-cs"/>
                          <a:sym typeface="Arial"/>
                        </a:rPr>
                        <a:t>Heat exposure or carbon monoxide poisoning (late)</a:t>
                      </a:r>
                      <a:endParaRPr lang="en-US" sz="1200" dirty="0"/>
                    </a:p>
                  </a:txBody>
                  <a:tcPr/>
                </a:tc>
                <a:extLst>
                  <a:ext uri="{0D108BD9-81ED-4DB2-BD59-A6C34878D82A}">
                    <a16:rowId xmlns:a16="http://schemas.microsoft.com/office/drawing/2014/main" val="2747847615"/>
                  </a:ext>
                </a:extLst>
              </a:tr>
              <a:tr h="300458">
                <a:tc>
                  <a:txBody>
                    <a:bodyPr/>
                    <a:lstStyle/>
                    <a:p>
                      <a:r>
                        <a:rPr lang="en-US" sz="1200" b="0" i="0" u="none" strike="noStrike" cap="none" baseline="0" dirty="0" smtClean="0">
                          <a:solidFill>
                            <a:schemeClr val="tx1"/>
                          </a:solidFill>
                          <a:latin typeface="+mn-lt"/>
                          <a:ea typeface="+mn-ea"/>
                          <a:cs typeface="+mn-cs"/>
                          <a:sym typeface="Arial"/>
                        </a:rPr>
                        <a:t>Jaundice (yellow)</a:t>
                      </a:r>
                      <a:endParaRPr lang="en-US" sz="1200" dirty="0"/>
                    </a:p>
                  </a:txBody>
                  <a:tcPr/>
                </a:tc>
                <a:tc>
                  <a:txBody>
                    <a:bodyPr/>
                    <a:lstStyle/>
                    <a:p>
                      <a:r>
                        <a:rPr lang="en-US" sz="1200" b="0" i="0" u="none" strike="noStrike" cap="none" baseline="0" dirty="0" smtClean="0">
                          <a:solidFill>
                            <a:schemeClr val="tx1"/>
                          </a:solidFill>
                          <a:latin typeface="+mn-lt"/>
                          <a:ea typeface="+mn-ea"/>
                          <a:cs typeface="+mn-cs"/>
                          <a:sym typeface="Arial"/>
                        </a:rPr>
                        <a:t>Liver disease</a:t>
                      </a:r>
                      <a:endParaRPr lang="en-US" sz="1200" dirty="0"/>
                    </a:p>
                  </a:txBody>
                  <a:tcPr/>
                </a:tc>
                <a:extLst>
                  <a:ext uri="{0D108BD9-81ED-4DB2-BD59-A6C34878D82A}">
                    <a16:rowId xmlns:a16="http://schemas.microsoft.com/office/drawing/2014/main" val="3924166755"/>
                  </a:ext>
                </a:extLst>
              </a:tr>
              <a:tr h="323568">
                <a:tc>
                  <a:txBody>
                    <a:bodyPr/>
                    <a:lstStyle/>
                    <a:p>
                      <a:r>
                        <a:rPr lang="en-US" sz="1200" b="0" i="0" u="none" strike="noStrike" cap="none" baseline="0" dirty="0" smtClean="0">
                          <a:solidFill>
                            <a:schemeClr val="tx1"/>
                          </a:solidFill>
                          <a:latin typeface="+mn-lt"/>
                          <a:ea typeface="+mn-ea"/>
                          <a:cs typeface="+mn-cs"/>
                          <a:sym typeface="Arial"/>
                        </a:rPr>
                        <a:t>Mottling (gray-blue)</a:t>
                      </a:r>
                      <a:endParaRPr lang="en-US" sz="1200" dirty="0"/>
                    </a:p>
                  </a:txBody>
                  <a:tcPr/>
                </a:tc>
                <a:tc>
                  <a:txBody>
                    <a:bodyPr/>
                    <a:lstStyle/>
                    <a:p>
                      <a:r>
                        <a:rPr lang="en-US" sz="1200" b="0" i="0" u="none" strike="noStrike" cap="none" baseline="0" dirty="0" smtClean="0">
                          <a:solidFill>
                            <a:schemeClr val="tx1"/>
                          </a:solidFill>
                          <a:latin typeface="+mn-lt"/>
                          <a:ea typeface="+mn-ea"/>
                          <a:cs typeface="+mn-cs"/>
                          <a:sym typeface="Arial"/>
                        </a:rPr>
                        <a:t>Blotchy pattern</a:t>
                      </a:r>
                      <a:endParaRPr lang="en-US" sz="1200" dirty="0"/>
                    </a:p>
                  </a:txBody>
                  <a:tcPr/>
                </a:tc>
                <a:extLst>
                  <a:ext uri="{0D108BD9-81ED-4DB2-BD59-A6C34878D82A}">
                    <a16:rowId xmlns:a16="http://schemas.microsoft.com/office/drawing/2014/main" val="1430793602"/>
                  </a:ext>
                </a:extLst>
              </a:tr>
              <a:tr h="300458">
                <a:tc>
                  <a:txBody>
                    <a:bodyPr/>
                    <a:lstStyle/>
                    <a:p>
                      <a:r>
                        <a:rPr lang="en-US" sz="1200" b="1" i="0" u="none" strike="noStrike" cap="none" baseline="0" dirty="0" smtClean="0">
                          <a:solidFill>
                            <a:schemeClr val="tx1"/>
                          </a:solidFill>
                          <a:latin typeface="+mn-lt"/>
                          <a:ea typeface="+mn-ea"/>
                          <a:cs typeface="+mn-cs"/>
                          <a:sym typeface="Arial"/>
                        </a:rPr>
                        <a:t>Temperature</a:t>
                      </a:r>
                      <a:endParaRPr lang="en-US" sz="1200" b="1" dirty="0"/>
                    </a:p>
                  </a:txBody>
                  <a:tcPr/>
                </a:tc>
                <a:tc>
                  <a:txBody>
                    <a:bodyPr/>
                    <a:lstStyle/>
                    <a:p>
                      <a:r>
                        <a:rPr lang="en-US" sz="1200" b="1" i="0" u="none" strike="noStrike" cap="none" baseline="0" dirty="0" smtClean="0">
                          <a:solidFill>
                            <a:schemeClr val="tx1"/>
                          </a:solidFill>
                          <a:latin typeface="+mn-lt"/>
                          <a:ea typeface="+mn-ea"/>
                          <a:cs typeface="+mn-cs"/>
                          <a:sym typeface="Arial"/>
                        </a:rPr>
                        <a:t>Possible Problem</a:t>
                      </a:r>
                      <a:endParaRPr lang="en-US" sz="1200" b="1" dirty="0"/>
                    </a:p>
                  </a:txBody>
                  <a:tcPr/>
                </a:tc>
                <a:extLst>
                  <a:ext uri="{0D108BD9-81ED-4DB2-BD59-A6C34878D82A}">
                    <a16:rowId xmlns:a16="http://schemas.microsoft.com/office/drawing/2014/main" val="3394714758"/>
                  </a:ext>
                </a:extLst>
              </a:tr>
              <a:tr h="323568">
                <a:tc>
                  <a:txBody>
                    <a:bodyPr/>
                    <a:lstStyle/>
                    <a:p>
                      <a:r>
                        <a:rPr lang="en-US" sz="1200" b="0" i="0" u="none" strike="noStrike" cap="none" baseline="0" dirty="0" smtClean="0">
                          <a:solidFill>
                            <a:schemeClr val="tx1"/>
                          </a:solidFill>
                          <a:latin typeface="+mn-lt"/>
                          <a:ea typeface="+mn-ea"/>
                          <a:cs typeface="+mn-cs"/>
                          <a:sym typeface="Arial"/>
                        </a:rPr>
                        <a:t>Hot</a:t>
                      </a:r>
                      <a:endParaRPr lang="en-US" sz="1200" dirty="0"/>
                    </a:p>
                  </a:txBody>
                  <a:tcPr/>
                </a:tc>
                <a:tc>
                  <a:txBody>
                    <a:bodyPr/>
                    <a:lstStyle/>
                    <a:p>
                      <a:r>
                        <a:rPr lang="en-US" sz="1200" b="0" i="0" u="none" strike="noStrike" cap="none" baseline="0" dirty="0" smtClean="0">
                          <a:solidFill>
                            <a:schemeClr val="tx1"/>
                          </a:solidFill>
                          <a:latin typeface="+mn-lt"/>
                          <a:ea typeface="+mn-ea"/>
                          <a:cs typeface="+mn-cs"/>
                          <a:sym typeface="Arial"/>
                        </a:rPr>
                        <a:t>Fever or heat exposure</a:t>
                      </a:r>
                      <a:endParaRPr lang="en-US" sz="1200" dirty="0"/>
                    </a:p>
                  </a:txBody>
                  <a:tcPr/>
                </a:tc>
                <a:extLst>
                  <a:ext uri="{0D108BD9-81ED-4DB2-BD59-A6C34878D82A}">
                    <a16:rowId xmlns:a16="http://schemas.microsoft.com/office/drawing/2014/main" val="3630955946"/>
                  </a:ext>
                </a:extLst>
              </a:tr>
              <a:tr h="298145">
                <a:tc>
                  <a:txBody>
                    <a:bodyPr/>
                    <a:lstStyle/>
                    <a:p>
                      <a:r>
                        <a:rPr lang="en-US" sz="1200" b="0" i="0" u="none" strike="noStrike" cap="none" baseline="0" dirty="0" smtClean="0">
                          <a:solidFill>
                            <a:schemeClr val="tx1"/>
                          </a:solidFill>
                          <a:latin typeface="+mn-lt"/>
                          <a:ea typeface="+mn-ea"/>
                          <a:cs typeface="+mn-cs"/>
                          <a:sym typeface="Arial"/>
                        </a:rPr>
                        <a:t>Cool</a:t>
                      </a:r>
                      <a:endParaRPr lang="en-US" sz="1200" dirty="0"/>
                    </a:p>
                  </a:txBody>
                  <a:tcPr/>
                </a:tc>
                <a:tc>
                  <a:txBody>
                    <a:bodyPr/>
                    <a:lstStyle/>
                    <a:p>
                      <a:r>
                        <a:rPr lang="en-US" sz="1200" b="0" i="0" u="none" strike="noStrike" cap="none" baseline="0" dirty="0" smtClean="0">
                          <a:solidFill>
                            <a:schemeClr val="tx1"/>
                          </a:solidFill>
                          <a:latin typeface="+mn-lt"/>
                          <a:ea typeface="+mn-ea"/>
                          <a:cs typeface="+mn-cs"/>
                          <a:sym typeface="Arial"/>
                        </a:rPr>
                        <a:t>Poor perfusion (shock) or cold exposure</a:t>
                      </a:r>
                      <a:endParaRPr lang="en-US" sz="1200" dirty="0"/>
                    </a:p>
                  </a:txBody>
                  <a:tcPr/>
                </a:tc>
                <a:extLst>
                  <a:ext uri="{0D108BD9-81ED-4DB2-BD59-A6C34878D82A}">
                    <a16:rowId xmlns:a16="http://schemas.microsoft.com/office/drawing/2014/main" val="1083859081"/>
                  </a:ext>
                </a:extLst>
              </a:tr>
              <a:tr h="298145">
                <a:tc>
                  <a:txBody>
                    <a:bodyPr/>
                    <a:lstStyle/>
                    <a:p>
                      <a:r>
                        <a:rPr lang="en-US" sz="1200" b="0" i="0" u="none" strike="noStrike" cap="none" baseline="0" dirty="0" smtClean="0">
                          <a:solidFill>
                            <a:schemeClr val="tx1"/>
                          </a:solidFill>
                          <a:latin typeface="+mn-lt"/>
                          <a:ea typeface="+mn-ea"/>
                          <a:cs typeface="+mn-cs"/>
                          <a:sym typeface="Arial"/>
                        </a:rPr>
                        <a:t>Cold</a:t>
                      </a:r>
                      <a:endParaRPr lang="en-US" sz="1200" dirty="0"/>
                    </a:p>
                  </a:txBody>
                  <a:tcPr/>
                </a:tc>
                <a:tc>
                  <a:txBody>
                    <a:bodyPr/>
                    <a:lstStyle/>
                    <a:p>
                      <a:r>
                        <a:rPr lang="en-US" sz="1200" b="0" i="0" u="none" strike="noStrike" cap="none" baseline="0" dirty="0" smtClean="0">
                          <a:solidFill>
                            <a:schemeClr val="tx1"/>
                          </a:solidFill>
                          <a:latin typeface="+mn-lt"/>
                          <a:ea typeface="+mn-ea"/>
                          <a:cs typeface="+mn-cs"/>
                          <a:sym typeface="Arial"/>
                        </a:rPr>
                        <a:t>Extreme cold exposure</a:t>
                      </a:r>
                      <a:endParaRPr lang="en-US" sz="1200" dirty="0"/>
                    </a:p>
                  </a:txBody>
                  <a:tcPr/>
                </a:tc>
                <a:extLst>
                  <a:ext uri="{0D108BD9-81ED-4DB2-BD59-A6C34878D82A}">
                    <a16:rowId xmlns:a16="http://schemas.microsoft.com/office/drawing/2014/main" val="2330319709"/>
                  </a:ext>
                </a:extLst>
              </a:tr>
              <a:tr h="305080">
                <a:tc>
                  <a:txBody>
                    <a:bodyPr/>
                    <a:lstStyle/>
                    <a:p>
                      <a:r>
                        <a:rPr lang="en-US" sz="1200" b="1" i="0" u="none" strike="noStrike" cap="none" baseline="0" dirty="0" smtClean="0">
                          <a:solidFill>
                            <a:schemeClr val="tx1"/>
                          </a:solidFill>
                          <a:latin typeface="+mn-lt"/>
                          <a:ea typeface="+mn-ea"/>
                          <a:cs typeface="+mn-cs"/>
                          <a:sym typeface="Arial"/>
                        </a:rPr>
                        <a:t>Condition</a:t>
                      </a:r>
                      <a:endParaRPr lang="en-US" sz="1200" b="1" dirty="0"/>
                    </a:p>
                  </a:txBody>
                  <a:tcPr/>
                </a:tc>
                <a:tc>
                  <a:txBody>
                    <a:bodyPr/>
                    <a:lstStyle/>
                    <a:p>
                      <a:r>
                        <a:rPr lang="en-US" sz="1200" b="1" i="0" u="none" strike="noStrike" cap="none" baseline="0" dirty="0" smtClean="0">
                          <a:solidFill>
                            <a:schemeClr val="tx1"/>
                          </a:solidFill>
                          <a:latin typeface="+mn-lt"/>
                          <a:ea typeface="+mn-ea"/>
                          <a:cs typeface="+mn-cs"/>
                          <a:sym typeface="Arial"/>
                        </a:rPr>
                        <a:t>Possible Problem</a:t>
                      </a:r>
                      <a:endParaRPr lang="en-US" sz="1200" b="1" dirty="0"/>
                    </a:p>
                  </a:txBody>
                  <a:tcPr/>
                </a:tc>
                <a:extLst>
                  <a:ext uri="{0D108BD9-81ED-4DB2-BD59-A6C34878D82A}">
                    <a16:rowId xmlns:a16="http://schemas.microsoft.com/office/drawing/2014/main" val="2003784552"/>
                  </a:ext>
                </a:extLst>
              </a:tr>
              <a:tr h="331272">
                <a:tc>
                  <a:txBody>
                    <a:bodyPr/>
                    <a:lstStyle/>
                    <a:p>
                      <a:r>
                        <a:rPr lang="en-US" sz="1400" b="0" i="0" u="none" strike="noStrike" cap="none" baseline="0" dirty="0" smtClean="0">
                          <a:solidFill>
                            <a:schemeClr val="tx1"/>
                          </a:solidFill>
                          <a:latin typeface="+mn-lt"/>
                          <a:ea typeface="+mn-ea"/>
                          <a:cs typeface="+mn-cs"/>
                          <a:sym typeface="Arial"/>
                        </a:rPr>
                        <a:t>Wet or moist</a:t>
                      </a:r>
                      <a:endParaRPr lang="en-US" sz="1200" dirty="0"/>
                    </a:p>
                  </a:txBody>
                  <a:tcPr/>
                </a:tc>
                <a:tc>
                  <a:txBody>
                    <a:bodyPr/>
                    <a:lstStyle/>
                    <a:p>
                      <a:r>
                        <a:rPr lang="en-US" sz="1400" b="0" i="0" u="none" strike="noStrike" cap="none" baseline="0" dirty="0" smtClean="0">
                          <a:solidFill>
                            <a:schemeClr val="tx1"/>
                          </a:solidFill>
                          <a:latin typeface="+mn-lt"/>
                          <a:ea typeface="+mn-ea"/>
                          <a:cs typeface="+mn-cs"/>
                          <a:sym typeface="Arial"/>
                        </a:rPr>
                        <a:t>Shock, heat emergency, or diabetic emergency</a:t>
                      </a:r>
                      <a:endParaRPr lang="en-US" sz="1200" dirty="0"/>
                    </a:p>
                  </a:txBody>
                  <a:tcPr/>
                </a:tc>
                <a:extLst>
                  <a:ext uri="{0D108BD9-81ED-4DB2-BD59-A6C34878D82A}">
                    <a16:rowId xmlns:a16="http://schemas.microsoft.com/office/drawing/2014/main" val="1798420448"/>
                  </a:ext>
                </a:extLst>
              </a:tr>
              <a:tr h="563164">
                <a:tc>
                  <a:txBody>
                    <a:bodyPr/>
                    <a:lstStyle/>
                    <a:p>
                      <a:r>
                        <a:rPr lang="en-US" sz="1400" b="0" i="0" u="none" strike="noStrike" cap="none" baseline="0" dirty="0" smtClean="0">
                          <a:solidFill>
                            <a:schemeClr val="tx1"/>
                          </a:solidFill>
                          <a:latin typeface="+mn-lt"/>
                          <a:ea typeface="+mn-ea"/>
                          <a:cs typeface="+mn-cs"/>
                          <a:sym typeface="Arial"/>
                        </a:rPr>
                        <a:t>Abnormally dry</a:t>
                      </a:r>
                      <a:endParaRPr lang="en-US" sz="1200" dirty="0"/>
                    </a:p>
                  </a:txBody>
                  <a:tcPr/>
                </a:tc>
                <a:tc>
                  <a:txBody>
                    <a:bodyPr/>
                    <a:lstStyle/>
                    <a:p>
                      <a:r>
                        <a:rPr lang="en-US" sz="1400" b="0" i="0" u="none" strike="noStrike" cap="none" baseline="0" dirty="0" smtClean="0">
                          <a:solidFill>
                            <a:schemeClr val="tx1"/>
                          </a:solidFill>
                          <a:latin typeface="+mn-lt"/>
                          <a:ea typeface="+mn-ea"/>
                          <a:cs typeface="+mn-cs"/>
                          <a:sym typeface="Arial"/>
                        </a:rPr>
                        <a:t>Spinal injury, dehydration, heat stroke, poisoning, or hypothyroidism</a:t>
                      </a:r>
                      <a:endParaRPr lang="en-US" sz="1200" dirty="0"/>
                    </a:p>
                  </a:txBody>
                  <a:tcPr/>
                </a:tc>
                <a:extLst>
                  <a:ext uri="{0D108BD9-81ED-4DB2-BD59-A6C34878D82A}">
                    <a16:rowId xmlns:a16="http://schemas.microsoft.com/office/drawing/2014/main" val="3802123991"/>
                  </a:ext>
                </a:extLst>
              </a:tr>
            </a:tbl>
          </a:graphicData>
        </a:graphic>
      </p:graphicFrame>
    </p:spTree>
    <p:extLst>
      <p:ext uri="{BB962C8B-B14F-4D97-AF65-F5344CB8AC3E}">
        <p14:creationId xmlns:p14="http://schemas.microsoft.com/office/powerpoint/2010/main" val="3607502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(19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3" indent="-255600" eaLnBrk="0" fontAlgn="base" hangingPunct="0">
              <a:spcBef>
                <a:spcPts val="1500"/>
              </a:spcBef>
              <a:spcAft>
                <a:spcPct val="0"/>
              </a:spcAft>
              <a:buSzPts val="2400"/>
              <a:buFont typeface="Arial" panose="020B0604020202020204" pitchFamily="34" charset="0"/>
              <a:buChar char="•"/>
              <a:defRPr/>
            </a:pPr>
            <a:r>
              <a:rPr lang="en-IN" altLang="en-US" sz="2400" dirty="0" smtClean="0">
                <a:solidFill>
                  <a:srgbClr val="000000"/>
                </a:solidFill>
                <a:latin typeface="Arial (Body)"/>
                <a:ea typeface="ＭＳ Ｐゴシック"/>
              </a:rPr>
              <a:t>Pupils (when assessing for pupillary reaction, use only a penlight, not an extremely bright flashlight.)</a:t>
            </a:r>
          </a:p>
          <a:p>
            <a:pPr marL="741600" lvl="3" indent="-284400" eaLnBrk="0" fontAlgn="base" hangingPunct="0">
              <a:spcAft>
                <a:spcPct val="0"/>
              </a:spcAft>
              <a:buSzPts val="2400"/>
              <a:buFontTx/>
              <a:buChar char="–"/>
              <a:defRPr/>
            </a:pPr>
            <a:r>
              <a:rPr lang="en-US" altLang="en-US" sz="2400" dirty="0" smtClean="0">
                <a:solidFill>
                  <a:srgbClr val="000000"/>
                </a:solidFill>
                <a:latin typeface="Arial (Body)"/>
                <a:ea typeface="ＭＳ Ｐゴシック"/>
              </a:rPr>
              <a:t>Check the pupils for:</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Tx/>
              <a:buChar char="▪"/>
              <a:defRPr/>
            </a:pPr>
            <a:r>
              <a:rPr lang="en-US" altLang="en-US" sz="2400" dirty="0" smtClean="0">
                <a:solidFill>
                  <a:srgbClr val="000000"/>
                </a:solidFill>
                <a:latin typeface="Arial (Body)"/>
                <a:ea typeface="ＭＳ Ｐゴシック"/>
              </a:rPr>
              <a:t>Size</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Tx/>
              <a:buChar char="▪"/>
              <a:defRPr/>
            </a:pPr>
            <a:r>
              <a:rPr lang="en-US" altLang="en-US" sz="2400" dirty="0" smtClean="0">
                <a:solidFill>
                  <a:srgbClr val="000000"/>
                </a:solidFill>
                <a:latin typeface="Arial (Body)"/>
                <a:ea typeface="ＭＳ Ｐゴシック"/>
              </a:rPr>
              <a:t>Equality</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Tx/>
              <a:buChar char="▪"/>
              <a:defRPr/>
            </a:pPr>
            <a:r>
              <a:rPr lang="en-US" altLang="en-US" sz="2400" dirty="0" smtClean="0">
                <a:solidFill>
                  <a:srgbClr val="000000"/>
                </a:solidFill>
                <a:latin typeface="Arial (Body)"/>
                <a:ea typeface="ＭＳ Ｐゴシック"/>
              </a:rPr>
              <a:t>Reactivity to light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206921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Assess Pupils for Size, Equality, and Reactivity</a:t>
            </a:r>
            <a:endParaRPr lang="en-US" altLang="en-US" dirty="0">
              <a:latin typeface="Times New Roman" panose="02020603050405020304" pitchFamily="18" charset="0"/>
              <a:ea typeface="ＭＳ Ｐゴシック"/>
            </a:endParaRPr>
          </a:p>
        </p:txBody>
      </p:sp>
      <p:pic>
        <p:nvPicPr>
          <p:cNvPr id="4" name="Picture 2" descr="Illustrated and in situ examples of pupil irregularity. Constricted pupils are reduced in size, with the iris taking up more space. Dilated pupils are enlarged, taking up more space than the iris. With unequal pupils, 1 eye’s pupil is larger than the other eye’s pupi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3411" y="1682832"/>
            <a:ext cx="2837179"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37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Chuck Mahon rubs his chest, trying to relieve the discomfort he feels there as two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walk toward him. “Hi, I’m Bill,” says the taller of the two, “and this is Dawn. We are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and we are here to help. What seems to be the problem today?”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311594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Table 11-6 Pupil Size, Equality, and Reactivity</a:t>
            </a:r>
            <a:endParaRPr lang="en-US" altLang="en-US" dirty="0">
              <a:latin typeface="Times New Roman" panose="02020603050405020304" pitchFamily="18" charset="0"/>
              <a:ea typeface="ＭＳ Ｐゴシック"/>
            </a:endParaRPr>
          </a:p>
        </p:txBody>
      </p:sp>
      <p:graphicFrame>
        <p:nvGraphicFramePr>
          <p:cNvPr id="4" name="Table 3"/>
          <p:cNvGraphicFramePr>
            <a:graphicFrameLocks noGrp="1"/>
          </p:cNvGraphicFramePr>
          <p:nvPr>
            <p:extLst>
              <p:ext uri="{D42A27DB-BD31-4B8C-83A1-F6EECF244321}">
                <p14:modId xmlns:p14="http://schemas.microsoft.com/office/powerpoint/2010/main" val="996919718"/>
              </p:ext>
            </p:extLst>
          </p:nvPr>
        </p:nvGraphicFramePr>
        <p:xfrm>
          <a:off x="648587" y="1722474"/>
          <a:ext cx="7719236" cy="3749833"/>
        </p:xfrm>
        <a:graphic>
          <a:graphicData uri="http://schemas.openxmlformats.org/drawingml/2006/table">
            <a:tbl>
              <a:tblPr firstRow="1" bandRow="1">
                <a:tableStyleId>{5940675A-B579-460E-94D1-54222C63F5DA}</a:tableStyleId>
              </a:tblPr>
              <a:tblGrid>
                <a:gridCol w="2422159">
                  <a:extLst>
                    <a:ext uri="{9D8B030D-6E8A-4147-A177-3AD203B41FA5}">
                      <a16:colId xmlns:a16="http://schemas.microsoft.com/office/drawing/2014/main" val="2227086003"/>
                    </a:ext>
                  </a:extLst>
                </a:gridCol>
                <a:gridCol w="5297077">
                  <a:extLst>
                    <a:ext uri="{9D8B030D-6E8A-4147-A177-3AD203B41FA5}">
                      <a16:colId xmlns:a16="http://schemas.microsoft.com/office/drawing/2014/main" val="135280038"/>
                    </a:ext>
                  </a:extLst>
                </a:gridCol>
              </a:tblGrid>
              <a:tr h="383235">
                <a:tc>
                  <a:txBody>
                    <a:bodyPr/>
                    <a:lstStyle/>
                    <a:p>
                      <a:r>
                        <a:rPr lang="en-US" sz="1800" b="1" i="0" u="none" strike="noStrike" cap="none" baseline="0" dirty="0" smtClean="0">
                          <a:solidFill>
                            <a:schemeClr val="tx1"/>
                          </a:solidFill>
                          <a:latin typeface="+mn-lt"/>
                          <a:ea typeface="+mn-ea"/>
                          <a:cs typeface="+mn-cs"/>
                          <a:sym typeface="Arial"/>
                        </a:rPr>
                        <a:t>Factor</a:t>
                      </a:r>
                      <a:endParaRPr lang="en-US" sz="1800" b="1" dirty="0"/>
                    </a:p>
                  </a:txBody>
                  <a:tcPr/>
                </a:tc>
                <a:tc>
                  <a:txBody>
                    <a:bodyPr/>
                    <a:lstStyle/>
                    <a:p>
                      <a:r>
                        <a:rPr lang="en-US" sz="1800" b="1" i="0" u="none" strike="noStrike" cap="none" baseline="0" dirty="0" smtClean="0">
                          <a:solidFill>
                            <a:schemeClr val="tx1"/>
                          </a:solidFill>
                          <a:latin typeface="+mn-lt"/>
                          <a:ea typeface="+mn-ea"/>
                          <a:cs typeface="+mn-cs"/>
                          <a:sym typeface="Arial"/>
                        </a:rPr>
                        <a:t>Possible Problem</a:t>
                      </a:r>
                      <a:endParaRPr lang="en-US" sz="1800" b="1" dirty="0"/>
                    </a:p>
                  </a:txBody>
                  <a:tcPr/>
                </a:tc>
                <a:extLst>
                  <a:ext uri="{0D108BD9-81ED-4DB2-BD59-A6C34878D82A}">
                    <a16:rowId xmlns:a16="http://schemas.microsoft.com/office/drawing/2014/main" val="3164172465"/>
                  </a:ext>
                </a:extLst>
              </a:tr>
              <a:tr h="924570">
                <a:tc>
                  <a:txBody>
                    <a:bodyPr/>
                    <a:lstStyle/>
                    <a:p>
                      <a:r>
                        <a:rPr lang="en-US" sz="1800" b="0" i="0" u="none" strike="noStrike" cap="none" baseline="0" dirty="0" smtClean="0">
                          <a:solidFill>
                            <a:schemeClr val="tx1"/>
                          </a:solidFill>
                          <a:latin typeface="+mn-lt"/>
                          <a:ea typeface="+mn-ea"/>
                          <a:cs typeface="+mn-cs"/>
                          <a:sym typeface="Arial"/>
                        </a:rPr>
                        <a:t>Dilated</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Cardiac arrest (pupils will also be fixed), drug use such as L</a:t>
                      </a:r>
                      <a:r>
                        <a:rPr lang="en-US" sz="100" b="0" i="0" u="none" strike="noStrike" cap="none" baseline="0" dirty="0" smtClean="0">
                          <a:solidFill>
                            <a:schemeClr val="tx1"/>
                          </a:solidFill>
                          <a:latin typeface="+mn-lt"/>
                          <a:ea typeface="+mn-ea"/>
                          <a:cs typeface="+mn-cs"/>
                          <a:sym typeface="Arial"/>
                        </a:rPr>
                        <a:t> </a:t>
                      </a:r>
                      <a:r>
                        <a:rPr lang="en-US" sz="1800" b="0" i="0" u="none" strike="noStrike" cap="none" baseline="0" dirty="0" smtClean="0">
                          <a:solidFill>
                            <a:schemeClr val="tx1"/>
                          </a:solidFill>
                          <a:latin typeface="+mn-lt"/>
                          <a:ea typeface="+mn-ea"/>
                          <a:cs typeface="+mn-cs"/>
                          <a:sym typeface="Arial"/>
                        </a:rPr>
                        <a:t>S</a:t>
                      </a:r>
                      <a:r>
                        <a:rPr lang="en-US" sz="100" b="0" i="0" u="none" strike="noStrike" cap="none" baseline="0" dirty="0" smtClean="0">
                          <a:solidFill>
                            <a:schemeClr val="tx1"/>
                          </a:solidFill>
                          <a:latin typeface="+mn-lt"/>
                          <a:ea typeface="+mn-ea"/>
                          <a:cs typeface="+mn-cs"/>
                          <a:sym typeface="Arial"/>
                        </a:rPr>
                        <a:t> </a:t>
                      </a:r>
                      <a:r>
                        <a:rPr lang="en-US" sz="1800" b="0" i="0" u="none" strike="noStrike" cap="none" baseline="0" dirty="0" smtClean="0">
                          <a:solidFill>
                            <a:schemeClr val="tx1"/>
                          </a:solidFill>
                          <a:latin typeface="+mn-lt"/>
                          <a:ea typeface="+mn-ea"/>
                          <a:cs typeface="+mn-cs"/>
                          <a:sym typeface="Arial"/>
                        </a:rPr>
                        <a:t>D, amphetamines, or cocaine</a:t>
                      </a:r>
                      <a:endParaRPr lang="en-US" sz="1800" dirty="0"/>
                    </a:p>
                  </a:txBody>
                  <a:tcPr/>
                </a:tc>
                <a:extLst>
                  <a:ext uri="{0D108BD9-81ED-4DB2-BD59-A6C34878D82A}">
                    <a16:rowId xmlns:a16="http://schemas.microsoft.com/office/drawing/2014/main" val="1738266278"/>
                  </a:ext>
                </a:extLst>
              </a:tr>
              <a:tr h="595423">
                <a:tc>
                  <a:txBody>
                    <a:bodyPr/>
                    <a:lstStyle/>
                    <a:p>
                      <a:r>
                        <a:rPr lang="en-US" sz="1800" b="0" i="0" u="none" strike="noStrike" cap="none" baseline="0" dirty="0" smtClean="0">
                          <a:solidFill>
                            <a:schemeClr val="tx1"/>
                          </a:solidFill>
                          <a:latin typeface="+mn-lt"/>
                          <a:ea typeface="+mn-ea"/>
                          <a:cs typeface="+mn-cs"/>
                          <a:sym typeface="Arial"/>
                        </a:rPr>
                        <a:t>Constricted</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Central nervous system disorder or narcotics use</a:t>
                      </a:r>
                      <a:endParaRPr lang="en-US" sz="1800" dirty="0"/>
                    </a:p>
                  </a:txBody>
                  <a:tcPr/>
                </a:tc>
                <a:extLst>
                  <a:ext uri="{0D108BD9-81ED-4DB2-BD59-A6C34878D82A}">
                    <a16:rowId xmlns:a16="http://schemas.microsoft.com/office/drawing/2014/main" val="1898235931"/>
                  </a:ext>
                </a:extLst>
              </a:tr>
              <a:tr h="901641">
                <a:tc>
                  <a:txBody>
                    <a:bodyPr/>
                    <a:lstStyle/>
                    <a:p>
                      <a:r>
                        <a:rPr lang="en-US" sz="1800" b="0" i="0" u="none" strike="noStrike" cap="none" baseline="0" dirty="0" smtClean="0">
                          <a:solidFill>
                            <a:schemeClr val="tx1"/>
                          </a:solidFill>
                          <a:latin typeface="+mn-lt"/>
                          <a:ea typeface="+mn-ea"/>
                          <a:cs typeface="+mn-cs"/>
                          <a:sym typeface="Arial"/>
                        </a:rPr>
                        <a:t>Unequal</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Stroke, head injury, artificial eye (occasionally a normal finding), eye drops, or eye trauma</a:t>
                      </a:r>
                      <a:endParaRPr lang="en-US" sz="1800" dirty="0"/>
                    </a:p>
                  </a:txBody>
                  <a:tcPr/>
                </a:tc>
                <a:extLst>
                  <a:ext uri="{0D108BD9-81ED-4DB2-BD59-A6C34878D82A}">
                    <a16:rowId xmlns:a16="http://schemas.microsoft.com/office/drawing/2014/main" val="4078472489"/>
                  </a:ext>
                </a:extLst>
              </a:tr>
              <a:tr h="944964">
                <a:tc>
                  <a:txBody>
                    <a:bodyPr/>
                    <a:lstStyle/>
                    <a:p>
                      <a:r>
                        <a:rPr lang="en-US" sz="1800" b="0" i="0" u="none" strike="noStrike" cap="none" baseline="0" dirty="0" smtClean="0">
                          <a:solidFill>
                            <a:schemeClr val="tx1"/>
                          </a:solidFill>
                          <a:latin typeface="+mn-lt"/>
                          <a:ea typeface="+mn-ea"/>
                          <a:cs typeface="+mn-cs"/>
                          <a:sym typeface="Arial"/>
                        </a:rPr>
                        <a:t>Nonreactive</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Cardiac arrest, brain injury, eye drops, or drug intoxication or overdose</a:t>
                      </a:r>
                      <a:endParaRPr lang="en-US" sz="1800" dirty="0"/>
                    </a:p>
                  </a:txBody>
                  <a:tcPr/>
                </a:tc>
                <a:extLst>
                  <a:ext uri="{0D108BD9-81ED-4DB2-BD59-A6C34878D82A}">
                    <a16:rowId xmlns:a16="http://schemas.microsoft.com/office/drawing/2014/main" val="2939378838"/>
                  </a:ext>
                </a:extLst>
              </a:tr>
            </a:tbl>
          </a:graphicData>
        </a:graphic>
      </p:graphicFrame>
    </p:spTree>
    <p:extLst>
      <p:ext uri="{BB962C8B-B14F-4D97-AF65-F5344CB8AC3E}">
        <p14:creationId xmlns:p14="http://schemas.microsoft.com/office/powerpoint/2010/main" val="35826437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(20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Blood pressure</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Blood pressure is the force of blood against arterial walls.</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Systolic blood pressure is the higher pressure present during contraction of the left ventricle.</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Diastolic blood pressure reflects vascular resistance and blood volume. It is the pressure present during relaxation of the left ventricle.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70246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Table 11-7 Normal Blood Pressures in Adults, Children, and Infants</a:t>
            </a:r>
            <a:endParaRPr lang="en-US" altLang="en-US" dirty="0">
              <a:latin typeface="Times New Roman" panose="02020603050405020304" pitchFamily="18" charset="0"/>
              <a:ea typeface="ＭＳ Ｐゴシック"/>
            </a:endParaRPr>
          </a:p>
        </p:txBody>
      </p:sp>
      <p:graphicFrame>
        <p:nvGraphicFramePr>
          <p:cNvPr id="4" name="Table 3"/>
          <p:cNvGraphicFramePr>
            <a:graphicFrameLocks noGrp="1"/>
          </p:cNvGraphicFramePr>
          <p:nvPr>
            <p:extLst>
              <p:ext uri="{D42A27DB-BD31-4B8C-83A1-F6EECF244321}">
                <p14:modId xmlns:p14="http://schemas.microsoft.com/office/powerpoint/2010/main" val="4032332913"/>
              </p:ext>
            </p:extLst>
          </p:nvPr>
        </p:nvGraphicFramePr>
        <p:xfrm>
          <a:off x="457200" y="1701207"/>
          <a:ext cx="8399721" cy="3254417"/>
        </p:xfrm>
        <a:graphic>
          <a:graphicData uri="http://schemas.openxmlformats.org/drawingml/2006/table">
            <a:tbl>
              <a:tblPr firstRow="1" bandRow="1">
                <a:tableStyleId>{5940675A-B579-460E-94D1-54222C63F5DA}</a:tableStyleId>
              </a:tblPr>
              <a:tblGrid>
                <a:gridCol w="2799907">
                  <a:extLst>
                    <a:ext uri="{9D8B030D-6E8A-4147-A177-3AD203B41FA5}">
                      <a16:colId xmlns:a16="http://schemas.microsoft.com/office/drawing/2014/main" val="2579173362"/>
                    </a:ext>
                  </a:extLst>
                </a:gridCol>
                <a:gridCol w="2799907">
                  <a:extLst>
                    <a:ext uri="{9D8B030D-6E8A-4147-A177-3AD203B41FA5}">
                      <a16:colId xmlns:a16="http://schemas.microsoft.com/office/drawing/2014/main" val="250668737"/>
                    </a:ext>
                  </a:extLst>
                </a:gridCol>
                <a:gridCol w="2799907">
                  <a:extLst>
                    <a:ext uri="{9D8B030D-6E8A-4147-A177-3AD203B41FA5}">
                      <a16:colId xmlns:a16="http://schemas.microsoft.com/office/drawing/2014/main" val="2066873500"/>
                    </a:ext>
                  </a:extLst>
                </a:gridCol>
              </a:tblGrid>
              <a:tr h="305014">
                <a:tc>
                  <a:txBody>
                    <a:bodyPr/>
                    <a:lstStyle/>
                    <a:p>
                      <a:r>
                        <a:rPr lang="en-US" sz="1400" b="1" i="0" u="none" strike="noStrike" cap="none" baseline="0" dirty="0" smtClean="0">
                          <a:solidFill>
                            <a:schemeClr val="tx1"/>
                          </a:solidFill>
                          <a:latin typeface="+mn-lt"/>
                          <a:ea typeface="+mn-ea"/>
                          <a:cs typeface="+mn-cs"/>
                          <a:sym typeface="Arial"/>
                        </a:rPr>
                        <a:t>Age</a:t>
                      </a:r>
                      <a:endParaRPr lang="en-US" b="1" dirty="0"/>
                    </a:p>
                  </a:txBody>
                  <a:tcPr/>
                </a:tc>
                <a:tc>
                  <a:txBody>
                    <a:bodyPr/>
                    <a:lstStyle/>
                    <a:p>
                      <a:r>
                        <a:rPr lang="en-US" sz="1400" b="1" i="0" u="none" strike="noStrike" cap="none" baseline="0" dirty="0" smtClean="0">
                          <a:solidFill>
                            <a:schemeClr val="tx1"/>
                          </a:solidFill>
                          <a:latin typeface="+mn-lt"/>
                          <a:ea typeface="+mn-ea"/>
                          <a:cs typeface="+mn-cs"/>
                          <a:sym typeface="Arial"/>
                        </a:rPr>
                        <a:t>Systolic B</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P (mmHg)</a:t>
                      </a:r>
                      <a:endParaRPr lang="en-US" b="1" dirty="0"/>
                    </a:p>
                  </a:txBody>
                  <a:tcPr/>
                </a:tc>
                <a:tc>
                  <a:txBody>
                    <a:bodyPr/>
                    <a:lstStyle/>
                    <a:p>
                      <a:r>
                        <a:rPr lang="en-US" sz="1400" b="1" i="0" u="none" strike="noStrike" cap="none" baseline="0" dirty="0" smtClean="0">
                          <a:solidFill>
                            <a:schemeClr val="tx1"/>
                          </a:solidFill>
                          <a:latin typeface="+mn-lt"/>
                          <a:ea typeface="+mn-ea"/>
                          <a:cs typeface="+mn-cs"/>
                          <a:sym typeface="Arial"/>
                        </a:rPr>
                        <a:t>Diastolic B</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P (mmHg)</a:t>
                      </a:r>
                      <a:endParaRPr lang="en-US" b="1" dirty="0"/>
                    </a:p>
                  </a:txBody>
                  <a:tcPr/>
                </a:tc>
                <a:extLst>
                  <a:ext uri="{0D108BD9-81ED-4DB2-BD59-A6C34878D82A}">
                    <a16:rowId xmlns:a16="http://schemas.microsoft.com/office/drawing/2014/main" val="3282672709"/>
                  </a:ext>
                </a:extLst>
              </a:tr>
              <a:tr h="369257">
                <a:tc>
                  <a:txBody>
                    <a:bodyPr/>
                    <a:lstStyle/>
                    <a:p>
                      <a:r>
                        <a:rPr lang="en-US" sz="1400" b="0" i="0" u="none" strike="noStrike" cap="none" baseline="0" dirty="0" smtClean="0">
                          <a:solidFill>
                            <a:schemeClr val="tx1"/>
                          </a:solidFill>
                          <a:latin typeface="+mn-lt"/>
                          <a:ea typeface="+mn-ea"/>
                          <a:cs typeface="+mn-cs"/>
                          <a:sym typeface="Arial"/>
                        </a:rPr>
                        <a:t>Adult</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120 or less</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80 or less</a:t>
                      </a:r>
                      <a:endParaRPr lang="en-US" dirty="0"/>
                    </a:p>
                  </a:txBody>
                  <a:tcPr/>
                </a:tc>
                <a:extLst>
                  <a:ext uri="{0D108BD9-81ED-4DB2-BD59-A6C34878D82A}">
                    <a16:rowId xmlns:a16="http://schemas.microsoft.com/office/drawing/2014/main" val="3719146969"/>
                  </a:ext>
                </a:extLst>
              </a:tr>
              <a:tr h="354563">
                <a:tc>
                  <a:txBody>
                    <a:bodyPr/>
                    <a:lstStyle/>
                    <a:p>
                      <a:r>
                        <a:rPr lang="en-US" sz="1400" b="0" i="0" u="none" strike="noStrike" cap="none" baseline="0" dirty="0" smtClean="0">
                          <a:solidFill>
                            <a:schemeClr val="tx1"/>
                          </a:solidFill>
                          <a:latin typeface="+mn-lt"/>
                          <a:ea typeface="+mn-ea"/>
                          <a:cs typeface="+mn-cs"/>
                          <a:sym typeface="Arial"/>
                        </a:rPr>
                        <a:t>Adolescent (12–15 years)*</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110–131</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64–83</a:t>
                      </a:r>
                      <a:endParaRPr lang="en-US" dirty="0"/>
                    </a:p>
                  </a:txBody>
                  <a:tcPr/>
                </a:tc>
                <a:extLst>
                  <a:ext uri="{0D108BD9-81ED-4DB2-BD59-A6C34878D82A}">
                    <a16:rowId xmlns:a16="http://schemas.microsoft.com/office/drawing/2014/main" val="848807571"/>
                  </a:ext>
                </a:extLst>
              </a:tr>
              <a:tr h="354565">
                <a:tc>
                  <a:txBody>
                    <a:bodyPr/>
                    <a:lstStyle/>
                    <a:p>
                      <a:r>
                        <a:rPr lang="en-US" sz="1400" b="0" i="0" u="none" strike="noStrike" cap="none" baseline="0" dirty="0" smtClean="0">
                          <a:solidFill>
                            <a:schemeClr val="tx1"/>
                          </a:solidFill>
                          <a:latin typeface="+mn-lt"/>
                          <a:ea typeface="+mn-ea"/>
                          <a:cs typeface="+mn-cs"/>
                          <a:sym typeface="Arial"/>
                        </a:rPr>
                        <a:t>Preadolescent (10–12 years)*</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102–120</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61–80</a:t>
                      </a:r>
                      <a:endParaRPr lang="en-US" dirty="0"/>
                    </a:p>
                  </a:txBody>
                  <a:tcPr/>
                </a:tc>
                <a:extLst>
                  <a:ext uri="{0D108BD9-81ED-4DB2-BD59-A6C34878D82A}">
                    <a16:rowId xmlns:a16="http://schemas.microsoft.com/office/drawing/2014/main" val="1261871047"/>
                  </a:ext>
                </a:extLst>
              </a:tr>
              <a:tr h="342844">
                <a:tc>
                  <a:txBody>
                    <a:bodyPr/>
                    <a:lstStyle/>
                    <a:p>
                      <a:r>
                        <a:rPr lang="en-US" sz="1400" b="0" i="0" u="none" strike="noStrike" cap="none" baseline="0" dirty="0" smtClean="0">
                          <a:solidFill>
                            <a:schemeClr val="tx1"/>
                          </a:solidFill>
                          <a:latin typeface="+mn-lt"/>
                          <a:ea typeface="+mn-ea"/>
                          <a:cs typeface="+mn-cs"/>
                          <a:sym typeface="Arial"/>
                        </a:rPr>
                        <a:t>School-aged (6–9 years)*</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97–115</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57–76</a:t>
                      </a:r>
                      <a:endParaRPr lang="en-US" dirty="0"/>
                    </a:p>
                  </a:txBody>
                  <a:tcPr/>
                </a:tc>
                <a:extLst>
                  <a:ext uri="{0D108BD9-81ED-4DB2-BD59-A6C34878D82A}">
                    <a16:rowId xmlns:a16="http://schemas.microsoft.com/office/drawing/2014/main" val="120185478"/>
                  </a:ext>
                </a:extLst>
              </a:tr>
              <a:tr h="342844">
                <a:tc>
                  <a:txBody>
                    <a:bodyPr/>
                    <a:lstStyle/>
                    <a:p>
                      <a:r>
                        <a:rPr lang="en-US" sz="1400" b="0" i="0" u="none" strike="noStrike" cap="none" baseline="0" dirty="0" smtClean="0">
                          <a:solidFill>
                            <a:schemeClr val="tx1"/>
                          </a:solidFill>
                          <a:latin typeface="+mn-lt"/>
                          <a:ea typeface="+mn-ea"/>
                          <a:cs typeface="+mn-cs"/>
                          <a:sym typeface="Arial"/>
                        </a:rPr>
                        <a:t>Preschooler (3–5 years)*</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89–112</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46–72</a:t>
                      </a:r>
                      <a:endParaRPr lang="en-US" dirty="0"/>
                    </a:p>
                  </a:txBody>
                  <a:tcPr/>
                </a:tc>
                <a:extLst>
                  <a:ext uri="{0D108BD9-81ED-4DB2-BD59-A6C34878D82A}">
                    <a16:rowId xmlns:a16="http://schemas.microsoft.com/office/drawing/2014/main" val="1883753137"/>
                  </a:ext>
                </a:extLst>
              </a:tr>
              <a:tr h="346939">
                <a:tc>
                  <a:txBody>
                    <a:bodyPr/>
                    <a:lstStyle/>
                    <a:p>
                      <a:r>
                        <a:rPr lang="en-US" sz="1400" b="0" i="0" u="none" strike="noStrike" cap="none" baseline="0" dirty="0" smtClean="0">
                          <a:solidFill>
                            <a:schemeClr val="tx1"/>
                          </a:solidFill>
                          <a:latin typeface="+mn-lt"/>
                          <a:ea typeface="+mn-ea"/>
                          <a:cs typeface="+mn-cs"/>
                          <a:sym typeface="Arial"/>
                        </a:rPr>
                        <a:t>Toddler (1–2 years)*</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86–106</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42–63</a:t>
                      </a:r>
                      <a:endParaRPr lang="en-US" dirty="0"/>
                    </a:p>
                  </a:txBody>
                  <a:tcPr/>
                </a:tc>
                <a:extLst>
                  <a:ext uri="{0D108BD9-81ED-4DB2-BD59-A6C34878D82A}">
                    <a16:rowId xmlns:a16="http://schemas.microsoft.com/office/drawing/2014/main" val="948630485"/>
                  </a:ext>
                </a:extLst>
              </a:tr>
              <a:tr h="342844">
                <a:tc>
                  <a:txBody>
                    <a:bodyPr/>
                    <a:lstStyle/>
                    <a:p>
                      <a:r>
                        <a:rPr lang="en-US" sz="1400" b="0" i="0" u="none" strike="noStrike" cap="none" baseline="0" dirty="0" smtClean="0">
                          <a:solidFill>
                            <a:schemeClr val="tx1"/>
                          </a:solidFill>
                          <a:latin typeface="+mn-lt"/>
                          <a:ea typeface="+mn-ea"/>
                          <a:cs typeface="+mn-cs"/>
                          <a:sym typeface="Arial"/>
                        </a:rPr>
                        <a:t>Infant (1–12 months)*</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72–104</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37–56</a:t>
                      </a:r>
                      <a:endParaRPr lang="en-US" dirty="0"/>
                    </a:p>
                  </a:txBody>
                  <a:tcPr/>
                </a:tc>
                <a:extLst>
                  <a:ext uri="{0D108BD9-81ED-4DB2-BD59-A6C34878D82A}">
                    <a16:rowId xmlns:a16="http://schemas.microsoft.com/office/drawing/2014/main" val="1270445068"/>
                  </a:ext>
                </a:extLst>
              </a:tr>
              <a:tr h="495547">
                <a:tc>
                  <a:txBody>
                    <a:bodyPr/>
                    <a:lstStyle/>
                    <a:p>
                      <a:r>
                        <a:rPr lang="en-US" sz="1400" b="0" i="0" u="none" strike="noStrike" cap="none" baseline="0" dirty="0" smtClean="0">
                          <a:solidFill>
                            <a:schemeClr val="tx1"/>
                          </a:solidFill>
                          <a:latin typeface="+mn-lt"/>
                          <a:ea typeface="+mn-ea"/>
                          <a:cs typeface="+mn-cs"/>
                          <a:sym typeface="Arial"/>
                        </a:rPr>
                        <a:t>Neonate (Birth–1 month)*</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67–84</a:t>
                      </a:r>
                      <a:endParaRPr lang="en-US" dirty="0"/>
                    </a:p>
                  </a:txBody>
                  <a:tcPr/>
                </a:tc>
                <a:tc>
                  <a:txBody>
                    <a:bodyPr/>
                    <a:lstStyle/>
                    <a:p>
                      <a:r>
                        <a:rPr lang="en-US" sz="1400" b="0" i="0" u="none" strike="noStrike" cap="none" baseline="0" dirty="0" smtClean="0">
                          <a:solidFill>
                            <a:schemeClr val="tx1"/>
                          </a:solidFill>
                          <a:latin typeface="+mn-lt"/>
                          <a:ea typeface="+mn-ea"/>
                          <a:cs typeface="+mn-cs"/>
                          <a:sym typeface="Arial"/>
                        </a:rPr>
                        <a:t>35–53</a:t>
                      </a:r>
                      <a:endParaRPr lang="en-US" dirty="0"/>
                    </a:p>
                  </a:txBody>
                  <a:tcPr/>
                </a:tc>
                <a:extLst>
                  <a:ext uri="{0D108BD9-81ED-4DB2-BD59-A6C34878D82A}">
                    <a16:rowId xmlns:a16="http://schemas.microsoft.com/office/drawing/2014/main" val="134997561"/>
                  </a:ext>
                </a:extLst>
              </a:tr>
            </a:tbl>
          </a:graphicData>
        </a:graphic>
      </p:graphicFrame>
      <p:sp>
        <p:nvSpPr>
          <p:cNvPr id="5" name="Text Placeholder 4"/>
          <p:cNvSpPr>
            <a:spLocks noGrp="1"/>
          </p:cNvSpPr>
          <p:nvPr>
            <p:ph type="body" idx="1"/>
          </p:nvPr>
        </p:nvSpPr>
        <p:spPr>
          <a:xfrm>
            <a:off x="457200" y="5411972"/>
            <a:ext cx="8399722" cy="606056"/>
          </a:xfrm>
        </p:spPr>
        <p:txBody>
          <a:bodyPr/>
          <a:lstStyle/>
          <a:p>
            <a:pPr marL="0" indent="0">
              <a:buNone/>
            </a:pPr>
            <a:r>
              <a:rPr lang="en-US" dirty="0"/>
              <a:t>* According to the American Heart Association and American Academy of Pediatrics </a:t>
            </a:r>
            <a:r>
              <a:rPr lang="en-US" b="1" dirty="0"/>
              <a:t>Pediatric Advanced Life Support</a:t>
            </a:r>
            <a:r>
              <a:rPr lang="en-US" i="1" dirty="0"/>
              <a:t>, </a:t>
            </a:r>
            <a:r>
              <a:rPr lang="en-US" dirty="0"/>
              <a:t>2016</a:t>
            </a:r>
          </a:p>
        </p:txBody>
      </p:sp>
    </p:spTree>
    <p:extLst>
      <p:ext uri="{BB962C8B-B14F-4D97-AF65-F5344CB8AC3E}">
        <p14:creationId xmlns:p14="http://schemas.microsoft.com/office/powerpoint/2010/main" val="8318617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latin typeface="Times New Roman" panose="02020603050405020304" pitchFamily="18" charset="0"/>
                <a:ea typeface="ＭＳ Ｐゴシック"/>
              </a:rPr>
              <a:t>Table </a:t>
            </a:r>
            <a:r>
              <a:rPr lang="en-IN" altLang="en-US" dirty="0" smtClean="0">
                <a:latin typeface="Times New Roman" panose="02020603050405020304" pitchFamily="18" charset="0"/>
                <a:ea typeface="ＭＳ Ｐゴシック"/>
              </a:rPr>
              <a:t>11-8 </a:t>
            </a:r>
            <a:r>
              <a:rPr lang="en-IN" dirty="0"/>
              <a:t>Blood Pressures Indicating </a:t>
            </a:r>
            <a:r>
              <a:rPr lang="en-IN" dirty="0" smtClean="0"/>
              <a:t>Hypotension by </a:t>
            </a:r>
            <a:r>
              <a:rPr lang="en-IN" dirty="0"/>
              <a:t>Age</a:t>
            </a:r>
          </a:p>
        </p:txBody>
      </p:sp>
      <p:graphicFrame>
        <p:nvGraphicFramePr>
          <p:cNvPr id="3" name="Table 2"/>
          <p:cNvGraphicFramePr>
            <a:graphicFrameLocks noGrp="1"/>
          </p:cNvGraphicFramePr>
          <p:nvPr>
            <p:extLst>
              <p:ext uri="{D42A27DB-BD31-4B8C-83A1-F6EECF244321}">
                <p14:modId xmlns:p14="http://schemas.microsoft.com/office/powerpoint/2010/main" val="75135369"/>
              </p:ext>
            </p:extLst>
          </p:nvPr>
        </p:nvGraphicFramePr>
        <p:xfrm>
          <a:off x="606057" y="2349797"/>
          <a:ext cx="8208334" cy="2239748"/>
        </p:xfrm>
        <a:graphic>
          <a:graphicData uri="http://schemas.openxmlformats.org/drawingml/2006/table">
            <a:tbl>
              <a:tblPr firstRow="1" bandRow="1">
                <a:tableStyleId>{5940675A-B579-460E-94D1-54222C63F5DA}</a:tableStyleId>
              </a:tblPr>
              <a:tblGrid>
                <a:gridCol w="4104167">
                  <a:extLst>
                    <a:ext uri="{9D8B030D-6E8A-4147-A177-3AD203B41FA5}">
                      <a16:colId xmlns:a16="http://schemas.microsoft.com/office/drawing/2014/main" val="1018292183"/>
                    </a:ext>
                  </a:extLst>
                </a:gridCol>
                <a:gridCol w="4104167">
                  <a:extLst>
                    <a:ext uri="{9D8B030D-6E8A-4147-A177-3AD203B41FA5}">
                      <a16:colId xmlns:a16="http://schemas.microsoft.com/office/drawing/2014/main" val="2042421178"/>
                    </a:ext>
                  </a:extLst>
                </a:gridCol>
              </a:tblGrid>
              <a:tr h="361505">
                <a:tc>
                  <a:txBody>
                    <a:bodyPr/>
                    <a:lstStyle/>
                    <a:p>
                      <a:r>
                        <a:rPr lang="en-US" sz="1800" b="1" i="0" u="none" strike="noStrike" cap="none" baseline="0" dirty="0" smtClean="0">
                          <a:solidFill>
                            <a:schemeClr val="tx1"/>
                          </a:solidFill>
                          <a:latin typeface="+mn-lt"/>
                          <a:ea typeface="+mn-ea"/>
                          <a:cs typeface="+mn-cs"/>
                          <a:sym typeface="Arial"/>
                        </a:rPr>
                        <a:t>Age</a:t>
                      </a:r>
                      <a:endParaRPr lang="en-US" sz="1800" b="1" dirty="0"/>
                    </a:p>
                  </a:txBody>
                  <a:tcPr/>
                </a:tc>
                <a:tc>
                  <a:txBody>
                    <a:bodyPr/>
                    <a:lstStyle/>
                    <a:p>
                      <a:r>
                        <a:rPr lang="en-US" sz="1800" b="1" i="0" u="none" strike="noStrike" cap="none" baseline="0" dirty="0" smtClean="0">
                          <a:solidFill>
                            <a:schemeClr val="tx1"/>
                          </a:solidFill>
                          <a:latin typeface="+mn-lt"/>
                          <a:ea typeface="+mn-ea"/>
                          <a:cs typeface="+mn-cs"/>
                          <a:sym typeface="Arial"/>
                        </a:rPr>
                        <a:t>Systolic B</a:t>
                      </a:r>
                      <a:r>
                        <a:rPr lang="en-US" sz="100" b="1" i="0" u="none" strike="noStrike" cap="none" baseline="0" dirty="0" smtClean="0">
                          <a:solidFill>
                            <a:schemeClr val="tx1"/>
                          </a:solidFill>
                          <a:latin typeface="+mn-lt"/>
                          <a:ea typeface="+mn-ea"/>
                          <a:cs typeface="+mn-cs"/>
                          <a:sym typeface="Arial"/>
                        </a:rPr>
                        <a:t> </a:t>
                      </a:r>
                      <a:r>
                        <a:rPr lang="en-US" sz="1800" b="1" i="0" u="none" strike="noStrike" cap="none" baseline="0" dirty="0" smtClean="0">
                          <a:solidFill>
                            <a:schemeClr val="tx1"/>
                          </a:solidFill>
                          <a:latin typeface="+mn-lt"/>
                          <a:ea typeface="+mn-ea"/>
                          <a:cs typeface="+mn-cs"/>
                          <a:sym typeface="Arial"/>
                        </a:rPr>
                        <a:t>P in mmHg Indicating Hypotension</a:t>
                      </a:r>
                      <a:endParaRPr lang="en-US" sz="1800" b="1" dirty="0"/>
                    </a:p>
                  </a:txBody>
                  <a:tcPr/>
                </a:tc>
                <a:extLst>
                  <a:ext uri="{0D108BD9-81ED-4DB2-BD59-A6C34878D82A}">
                    <a16:rowId xmlns:a16="http://schemas.microsoft.com/office/drawing/2014/main" val="3827682886"/>
                  </a:ext>
                </a:extLst>
              </a:tr>
              <a:tr h="350875">
                <a:tc>
                  <a:txBody>
                    <a:bodyPr/>
                    <a:lstStyle/>
                    <a:p>
                      <a:r>
                        <a:rPr lang="en-US" sz="1800" b="0" i="0" u="none" strike="noStrike" cap="none" baseline="0" dirty="0" smtClean="0">
                          <a:solidFill>
                            <a:schemeClr val="tx1"/>
                          </a:solidFill>
                          <a:latin typeface="+mn-lt"/>
                          <a:ea typeface="+mn-ea"/>
                          <a:cs typeface="+mn-cs"/>
                          <a:sym typeface="Arial"/>
                        </a:rPr>
                        <a:t>Adult</a:t>
                      </a:r>
                      <a:endParaRPr lang="en-US" sz="1800" dirty="0"/>
                    </a:p>
                  </a:txBody>
                  <a:tcPr/>
                </a:tc>
                <a:tc>
                  <a:txBody>
                    <a:bodyPr/>
                    <a:lstStyle/>
                    <a:p>
                      <a:r>
                        <a:rPr lang="en-US" sz="1800" dirty="0" smtClean="0"/>
                        <a:t>&lt;90</a:t>
                      </a:r>
                      <a:endParaRPr lang="en-US" sz="1800" dirty="0"/>
                    </a:p>
                  </a:txBody>
                  <a:tcPr/>
                </a:tc>
                <a:extLst>
                  <a:ext uri="{0D108BD9-81ED-4DB2-BD59-A6C34878D82A}">
                    <a16:rowId xmlns:a16="http://schemas.microsoft.com/office/drawing/2014/main" val="2283984946"/>
                  </a:ext>
                </a:extLst>
              </a:tr>
              <a:tr h="350874">
                <a:tc>
                  <a:txBody>
                    <a:bodyPr/>
                    <a:lstStyle/>
                    <a:p>
                      <a:r>
                        <a:rPr lang="en-US" sz="1800" b="0" i="0" u="none" strike="noStrike" cap="none" baseline="0" dirty="0" smtClean="0">
                          <a:solidFill>
                            <a:schemeClr val="tx1"/>
                          </a:solidFill>
                          <a:latin typeface="+mn-lt"/>
                          <a:ea typeface="+mn-ea"/>
                          <a:cs typeface="+mn-cs"/>
                          <a:sym typeface="Arial"/>
                        </a:rPr>
                        <a:t>Children &gt;10 years of age*</a:t>
                      </a:r>
                      <a:endParaRPr lang="en-US" sz="1800" dirty="0"/>
                    </a:p>
                  </a:txBody>
                  <a:tcPr/>
                </a:tc>
                <a:tc>
                  <a:txBody>
                    <a:bodyPr/>
                    <a:lstStyle/>
                    <a:p>
                      <a:r>
                        <a:rPr lang="en-US" sz="1800" dirty="0" smtClean="0"/>
                        <a:t>&lt;90</a:t>
                      </a:r>
                      <a:endParaRPr lang="en-US" sz="1800" dirty="0"/>
                    </a:p>
                  </a:txBody>
                  <a:tcPr/>
                </a:tc>
                <a:extLst>
                  <a:ext uri="{0D108BD9-81ED-4DB2-BD59-A6C34878D82A}">
                    <a16:rowId xmlns:a16="http://schemas.microsoft.com/office/drawing/2014/main" val="3137842218"/>
                  </a:ext>
                </a:extLst>
              </a:tr>
              <a:tr h="287079">
                <a:tc>
                  <a:txBody>
                    <a:bodyPr/>
                    <a:lstStyle/>
                    <a:p>
                      <a:r>
                        <a:rPr lang="en-US" sz="1800" b="0" i="0" u="none" strike="noStrike" cap="none" baseline="0" dirty="0" smtClean="0">
                          <a:solidFill>
                            <a:schemeClr val="tx1"/>
                          </a:solidFill>
                          <a:latin typeface="+mn-lt"/>
                          <a:ea typeface="+mn-ea"/>
                          <a:cs typeface="+mn-cs"/>
                          <a:sym typeface="Arial"/>
                        </a:rPr>
                        <a:t>Children 1–10 years of age*</a:t>
                      </a:r>
                      <a:endParaRPr lang="en-US" sz="1800" dirty="0"/>
                    </a:p>
                  </a:txBody>
                  <a:tcPr/>
                </a:tc>
                <a:tc>
                  <a:txBody>
                    <a:bodyPr/>
                    <a:lstStyle/>
                    <a:p>
                      <a:r>
                        <a:rPr lang="en-US" sz="1800" dirty="0" smtClean="0"/>
                        <a:t>&lt;70 + (2 × Years in age)</a:t>
                      </a:r>
                      <a:endParaRPr lang="en-US" sz="1800" dirty="0"/>
                    </a:p>
                  </a:txBody>
                  <a:tcPr/>
                </a:tc>
                <a:extLst>
                  <a:ext uri="{0D108BD9-81ED-4DB2-BD59-A6C34878D82A}">
                    <a16:rowId xmlns:a16="http://schemas.microsoft.com/office/drawing/2014/main" val="1725379198"/>
                  </a:ext>
                </a:extLst>
              </a:tr>
              <a:tr h="502388">
                <a:tc>
                  <a:txBody>
                    <a:bodyPr/>
                    <a:lstStyle/>
                    <a:p>
                      <a:r>
                        <a:rPr lang="en-US" sz="1800" b="0" i="0" u="none" strike="noStrike" cap="none" baseline="0" dirty="0" smtClean="0">
                          <a:solidFill>
                            <a:schemeClr val="tx1"/>
                          </a:solidFill>
                          <a:latin typeface="+mn-lt"/>
                          <a:ea typeface="+mn-ea"/>
                          <a:cs typeface="+mn-cs"/>
                          <a:sym typeface="Arial"/>
                        </a:rPr>
                        <a:t>Infants (1–12 months)*</a:t>
                      </a:r>
                      <a:endParaRPr lang="en-US" sz="1800" dirty="0"/>
                    </a:p>
                  </a:txBody>
                  <a:tcPr/>
                </a:tc>
                <a:tc>
                  <a:txBody>
                    <a:bodyPr/>
                    <a:lstStyle/>
                    <a:p>
                      <a:r>
                        <a:rPr lang="en-US" sz="1800" dirty="0" smtClean="0"/>
                        <a:t>&lt;60</a:t>
                      </a:r>
                      <a:endParaRPr lang="en-US" sz="1800" dirty="0"/>
                    </a:p>
                  </a:txBody>
                  <a:tcPr/>
                </a:tc>
                <a:extLst>
                  <a:ext uri="{0D108BD9-81ED-4DB2-BD59-A6C34878D82A}">
                    <a16:rowId xmlns:a16="http://schemas.microsoft.com/office/drawing/2014/main" val="4053312951"/>
                  </a:ext>
                </a:extLst>
              </a:tr>
            </a:tbl>
          </a:graphicData>
        </a:graphic>
      </p:graphicFrame>
      <p:sp>
        <p:nvSpPr>
          <p:cNvPr id="4" name="Text Placeholder 3"/>
          <p:cNvSpPr>
            <a:spLocks noGrp="1"/>
          </p:cNvSpPr>
          <p:nvPr>
            <p:ph type="body" idx="1"/>
          </p:nvPr>
        </p:nvSpPr>
        <p:spPr>
          <a:xfrm>
            <a:off x="457200" y="5369443"/>
            <a:ext cx="8229600" cy="616688"/>
          </a:xfrm>
        </p:spPr>
        <p:txBody>
          <a:bodyPr/>
          <a:lstStyle/>
          <a:p>
            <a:pPr marL="0" indent="0">
              <a:buNone/>
            </a:pPr>
            <a:r>
              <a:rPr lang="en-US" dirty="0"/>
              <a:t>* According to the American Heart Association and American </a:t>
            </a:r>
            <a:r>
              <a:rPr lang="en-US" dirty="0" smtClean="0"/>
              <a:t>Academy of </a:t>
            </a:r>
            <a:r>
              <a:rPr lang="en-US" dirty="0"/>
              <a:t>Pediatrics </a:t>
            </a:r>
            <a:r>
              <a:rPr lang="en-US" b="1" dirty="0"/>
              <a:t>Pediatric Advanced Life Support, </a:t>
            </a:r>
            <a:r>
              <a:rPr lang="en-US" dirty="0"/>
              <a:t>2016</a:t>
            </a:r>
          </a:p>
        </p:txBody>
      </p:sp>
    </p:spTree>
    <p:extLst>
      <p:ext uri="{BB962C8B-B14F-4D97-AF65-F5344CB8AC3E}">
        <p14:creationId xmlns:p14="http://schemas.microsoft.com/office/powerpoint/2010/main" val="14802550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(21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Blood Pressure</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The difference between systolic blood pressure and diastolic blood pressure is the pulse pressure.</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Pulse pressure should be between 25 percent and 50 percent of the systolic blood pressure.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183910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(22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00" lvl="2"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Blood </a:t>
            </a:r>
            <a:r>
              <a:rPr lang="en-US" altLang="en-US" sz="2400" dirty="0" smtClean="0">
                <a:solidFill>
                  <a:srgbClr val="000000"/>
                </a:solidFill>
                <a:latin typeface="Arial (Body)"/>
                <a:ea typeface="ＭＳ Ｐゴシック"/>
              </a:rPr>
              <a:t>Pressure</a:t>
            </a:r>
            <a:endParaRPr lang="en-IN" altLang="en-US" sz="2400" dirty="0" smtClean="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Low blood pressure is an indicator of hypoperfusion.</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High blood pressure can damage the heart and vessels.</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Take a blood pressure in all patients 3 years and older.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31415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(23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Blood </a:t>
            </a:r>
            <a:r>
              <a:rPr lang="en-US" altLang="en-US" sz="2400" dirty="0" smtClean="0">
                <a:solidFill>
                  <a:srgbClr val="000000"/>
                </a:solidFill>
                <a:latin typeface="Arial (Body)"/>
                <a:ea typeface="ＭＳ Ｐゴシック"/>
              </a:rPr>
              <a:t>Pressure</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Methods of Measuring Blood Pressure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There are two methods of measuring blood pressure with a sphygmomanometer:</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IN" altLang="en-US" sz="2400" dirty="0" smtClean="0">
                <a:solidFill>
                  <a:srgbClr val="000000"/>
                </a:solidFill>
                <a:latin typeface="Arial (Body)"/>
                <a:ea typeface="ＭＳ Ｐゴシック"/>
              </a:rPr>
              <a:t>Auscultation is listening for the systolic and diastolic sounds through a stethoscope.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IN" altLang="en-US" sz="2400" dirty="0" smtClean="0">
                <a:solidFill>
                  <a:srgbClr val="000000"/>
                </a:solidFill>
                <a:latin typeface="Arial (Body)"/>
                <a:ea typeface="ＭＳ Ｐゴシック"/>
              </a:rPr>
              <a:t>Palpation is feeling for the return of the pulse as the cuff is deflated.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0488994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11-1</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Taking Blood Pressure by Auscultation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900540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Apply the Cuff</a:t>
            </a:r>
            <a:endParaRPr lang="en-US" altLang="en-US" dirty="0">
              <a:latin typeface="Times New Roman" panose="02020603050405020304" pitchFamily="18" charset="0"/>
              <a:ea typeface="ＭＳ Ｐゴシック"/>
            </a:endParaRPr>
          </a:p>
        </p:txBody>
      </p:sp>
      <p:pic>
        <p:nvPicPr>
          <p:cNvPr id="4" name="Picture 1" descr="An E M T wraps a blood pressure monitor cuff on the extended upper arm of a seated patient, above the elbow."/>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0563" y="1868035"/>
            <a:ext cx="6380343" cy="38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9162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Palpate the Brachial Artery</a:t>
            </a:r>
            <a:endParaRPr lang="en-US" altLang="en-US" dirty="0">
              <a:latin typeface="Times New Roman" panose="02020603050405020304" pitchFamily="18" charset="0"/>
              <a:ea typeface="ＭＳ Ｐゴシック"/>
            </a:endParaRPr>
          </a:p>
        </p:txBody>
      </p:sp>
      <p:pic>
        <p:nvPicPr>
          <p:cNvPr id="4" name="Picture 1" descr="The E M T holds the patient’s arm steady by the cuff, and places their index and middle fingers on the inner elbow of the patien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163" y="1924927"/>
            <a:ext cx="6573674" cy="398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745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information will be important to Bill and Yolanda in deciding what is wrong with Mr. Mahon?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procedures and equipment will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use to obtain this information?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108135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Close the Valve and Pump until the Radial Pulse is No Longer Felt</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562985"/>
            <a:ext cx="8229600" cy="1383333"/>
          </a:xfrm>
        </p:spPr>
        <p:txBody>
          <a:bodyPr anchor="ctr"/>
          <a:lstStyle/>
          <a:p>
            <a:pPr marL="0" indent="0">
              <a:buNone/>
            </a:pPr>
            <a:r>
              <a:rPr lang="en-US" altLang="en-US" sz="2400" dirty="0">
                <a:latin typeface="+mn-lt"/>
              </a:rPr>
              <a:t>Note the number and deflate the cuff. Position the stethoscope over the brachial artery and inflate the cuff to 30 </a:t>
            </a:r>
            <a:r>
              <a:rPr lang="en-US" altLang="en-US" sz="2400" dirty="0" smtClean="0">
                <a:latin typeface="+mn-lt"/>
              </a:rPr>
              <a:t>m</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H</a:t>
            </a:r>
            <a:r>
              <a:rPr lang="en-US" altLang="en-US" sz="100" dirty="0" smtClean="0">
                <a:latin typeface="+mn-lt"/>
              </a:rPr>
              <a:t> </a:t>
            </a:r>
            <a:r>
              <a:rPr lang="en-US" altLang="en-US" sz="2400" dirty="0" smtClean="0">
                <a:latin typeface="+mn-lt"/>
              </a:rPr>
              <a:t>g </a:t>
            </a:r>
            <a:r>
              <a:rPr lang="en-US" altLang="en-US" sz="2400" dirty="0">
                <a:latin typeface="+mn-lt"/>
              </a:rPr>
              <a:t>above the level where you previously stopped feeling the radial pulse</a:t>
            </a:r>
            <a:r>
              <a:rPr lang="en-US" altLang="en-US" sz="2400" dirty="0" smtClean="0">
                <a:latin typeface="+mn-lt"/>
              </a:rPr>
              <a:t>.</a:t>
            </a:r>
            <a:endParaRPr lang="en-IN" sz="2400" dirty="0">
              <a:latin typeface="+mn-lt"/>
            </a:endParaRPr>
          </a:p>
        </p:txBody>
      </p:sp>
      <p:pic>
        <p:nvPicPr>
          <p:cNvPr id="4" name="Picture 1" descr="The E M T compresses the bulb to inflate the cuff, with the pressure gauge facing the E M T, while pressing the bell of the stethoscope to the inside of the patient’s elbow below the cu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675" y="3192264"/>
            <a:ext cx="5016651" cy="304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211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38457" cy="1233139"/>
          </a:xfrm>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ea typeface="ＭＳ Ｐゴシック"/>
              </a:rPr>
              <a:t>Deflate the Cuff at About 2 </a:t>
            </a:r>
            <a:r>
              <a:rPr lang="en-US" altLang="en-US" sz="28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h</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g </a:t>
            </a:r>
            <a:r>
              <a:rPr lang="en-US" altLang="en-US" sz="2800" dirty="0">
                <a:latin typeface="Times New Roman" panose="02020603050405020304" pitchFamily="18" charset="0"/>
                <a:ea typeface="ＭＳ Ｐゴシック"/>
              </a:rPr>
              <a:t>per Second. When You Hear the First Sound, Record the Pressure (Systolic)</a:t>
            </a:r>
          </a:p>
        </p:txBody>
      </p:sp>
      <p:sp>
        <p:nvSpPr>
          <p:cNvPr id="5" name="Text Placeholder 4"/>
          <p:cNvSpPr>
            <a:spLocks noGrp="1"/>
          </p:cNvSpPr>
          <p:nvPr>
            <p:ph type="body" idx="1"/>
          </p:nvPr>
        </p:nvSpPr>
        <p:spPr>
          <a:xfrm>
            <a:off x="457200" y="1600200"/>
            <a:ext cx="8229600" cy="930143"/>
          </a:xfrm>
        </p:spPr>
        <p:txBody>
          <a:bodyPr/>
          <a:lstStyle/>
          <a:p>
            <a:pPr marL="0" indent="0">
              <a:buNone/>
            </a:pPr>
            <a:r>
              <a:rPr lang="en-US" altLang="en-US" sz="2400" dirty="0">
                <a:latin typeface="+mn-lt"/>
              </a:rPr>
              <a:t>Continue releasing air. When you hear the last sound, record the pressure (diastolic).</a:t>
            </a:r>
            <a:endParaRPr lang="en-IN" sz="2400" dirty="0">
              <a:latin typeface="+mn-lt"/>
            </a:endParaRPr>
          </a:p>
        </p:txBody>
      </p:sp>
      <p:pic>
        <p:nvPicPr>
          <p:cNvPr id="4" name="Picture 1" descr="The E M T releases the bulb, deflating the cuff, while pressing the bell of the stethoscope in the inside of the patient’s elbow."/>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3115" y="2682033"/>
            <a:ext cx="5997771" cy="364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2411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baseline="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11-2</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Taking Blood Pressure by Palpation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551289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Apply the Cuff and Inflate Rapidly to 30 Mmhg above the Level Where You Can No Longer Feel the Radial Pulse</a:t>
            </a:r>
            <a:endParaRPr lang="en-US" altLang="en-US" sz="2800" dirty="0">
              <a:latin typeface="Times New Roman" panose="02020603050405020304" pitchFamily="18" charset="0"/>
              <a:ea typeface="ＭＳ Ｐゴシック"/>
            </a:endParaRPr>
          </a:p>
        </p:txBody>
      </p:sp>
      <p:pic>
        <p:nvPicPr>
          <p:cNvPr id="4" name="Picture 1" descr="The E M T wraps a cuff around the upper arm of a seated patien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3381" y="2353081"/>
            <a:ext cx="5037238" cy="352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4045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Slowly Deflate the Cuff. Note the Pressure at Which the Radial Pulse Returns (Systolic)</a:t>
            </a:r>
            <a:endParaRPr lang="en-US" altLang="en-US" sz="32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812247"/>
          </a:xfrm>
        </p:spPr>
        <p:txBody>
          <a:bodyPr/>
          <a:lstStyle/>
          <a:p>
            <a:pPr marL="0" indent="0">
              <a:buNone/>
            </a:pPr>
            <a:r>
              <a:rPr lang="en-US" altLang="en-US" sz="2400" dirty="0">
                <a:latin typeface="+mn-lt"/>
              </a:rPr>
              <a:t>You will not be able to measure the diastolic pressure by palpation.</a:t>
            </a:r>
            <a:endParaRPr lang="en-IN" sz="2400" dirty="0">
              <a:latin typeface="+mn-lt"/>
            </a:endParaRPr>
          </a:p>
        </p:txBody>
      </p:sp>
      <p:pic>
        <p:nvPicPr>
          <p:cNvPr id="4" name="Picture 1" descr="Holding the bulb with the pressure gauge facing the E M T, the E M T places their index and middle fingers on the inside of the patient’s wris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6128" y="2642284"/>
            <a:ext cx="5231745" cy="3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3961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(24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8573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Blood Pressure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Testing Orthostatic Vital Signs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Orthostatic vital signs are assessed in patients with suspected volume loss.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Take the B</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and pulse with the patient supine, then two minutes after standing.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If the heart rate increases by over 10–20 bpm and the systolic pressure decreases by 10–20 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H</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g a significant loss of blood or fluid volume is indicated.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537385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(25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86261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Blood </a:t>
            </a:r>
            <a:r>
              <a:rPr lang="en-US" altLang="en-US" sz="2400" dirty="0" smtClean="0">
                <a:solidFill>
                  <a:srgbClr val="000000"/>
                </a:solidFill>
                <a:latin typeface="Arial (Body)"/>
                <a:ea typeface="ＭＳ Ｐゴシック"/>
              </a:rPr>
              <a:t>Pressure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Vital Sign Reassessment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If the patient is stable, vital signs should be taken and recorded at least every 15 minutes and as often as necessary to ensure proper care. Take and record vital signs every five minutes if the patient is unstable.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2497858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11-3</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Taking Orthostatic Vital Signs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65036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Place the Patient Supine and Measure Heart Rate and Blood Pressure</a:t>
            </a:r>
            <a:endParaRPr lang="en-US" altLang="en-US" sz="3200" dirty="0">
              <a:latin typeface="Times New Roman" panose="02020603050405020304" pitchFamily="18" charset="0"/>
              <a:ea typeface="ＭＳ Ｐゴシック"/>
            </a:endParaRPr>
          </a:p>
        </p:txBody>
      </p:sp>
      <p:pic>
        <p:nvPicPr>
          <p:cNvPr id="5" name="Picture 4" descr="A kneeling E M T uses a stethoscope on the inner elbow of a conscious supine patient. The patient also has a blood pressure monitor cuff and finger clip attach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249" y="1560395"/>
            <a:ext cx="6869503" cy="4603478"/>
          </a:xfrm>
          <a:prstGeom prst="rect">
            <a:avLst/>
          </a:prstGeom>
        </p:spPr>
      </p:pic>
    </p:spTree>
    <p:extLst>
      <p:ext uri="{BB962C8B-B14F-4D97-AF65-F5344CB8AC3E}">
        <p14:creationId xmlns:p14="http://schemas.microsoft.com/office/powerpoint/2010/main" val="15186364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84781" cy="1167855"/>
          </a:xfrm>
        </p:spPr>
        <p:txBody>
          <a:bodyPr tIns="91425" anchor="ctr">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Help the Patient to a Standing Position, Wait Two Minutes, Then Measure Heart Rate and Blood Pressure</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926771"/>
          </a:xfrm>
        </p:spPr>
        <p:txBody>
          <a:bodyPr/>
          <a:lstStyle/>
          <a:p>
            <a:pPr marL="0" indent="0">
              <a:buNone/>
            </a:pPr>
            <a:r>
              <a:rPr lang="en-US" altLang="en-US" sz="2400" dirty="0">
                <a:latin typeface="+mn-lt"/>
              </a:rPr>
              <a:t>Compare the readings to those taken while the patient was supine. An increase in heart rate more than 10–20 </a:t>
            </a:r>
            <a:r>
              <a:rPr lang="en-US" altLang="en-US" sz="2400" dirty="0" smtClean="0">
                <a:latin typeface="+mn-lt"/>
              </a:rPr>
              <a:t>b</a:t>
            </a:r>
            <a:r>
              <a:rPr lang="en-US" altLang="en-US" sz="100" dirty="0" smtClean="0">
                <a:solidFill>
                  <a:schemeClr val="bg1"/>
                </a:solidFill>
                <a:latin typeface="+mn-lt"/>
              </a:rPr>
              <a:t>eats</a:t>
            </a:r>
            <a:r>
              <a:rPr lang="en-US" altLang="en-US" sz="2400" dirty="0" smtClean="0">
                <a:latin typeface="+mn-lt"/>
              </a:rPr>
              <a:t>p</a:t>
            </a:r>
            <a:r>
              <a:rPr lang="en-US" altLang="en-US" sz="100" dirty="0" smtClean="0">
                <a:solidFill>
                  <a:schemeClr val="bg1"/>
                </a:solidFill>
                <a:latin typeface="+mn-lt"/>
              </a:rPr>
              <a:t>er</a:t>
            </a:r>
            <a:r>
              <a:rPr lang="en-US" altLang="en-US" sz="2400" dirty="0" smtClean="0">
                <a:latin typeface="+mn-lt"/>
              </a:rPr>
              <a:t>m</a:t>
            </a:r>
            <a:r>
              <a:rPr lang="en-US" altLang="en-US" sz="100" dirty="0" smtClean="0">
                <a:solidFill>
                  <a:schemeClr val="bg1"/>
                </a:solidFill>
                <a:latin typeface="+mn-lt"/>
              </a:rPr>
              <a:t>inute</a:t>
            </a:r>
            <a:r>
              <a:rPr lang="en-US" altLang="en-US" sz="2400" dirty="0" smtClean="0">
                <a:latin typeface="+mn-lt"/>
              </a:rPr>
              <a:t> </a:t>
            </a:r>
            <a:r>
              <a:rPr lang="en-US" altLang="en-US" sz="2400" dirty="0">
                <a:latin typeface="+mn-lt"/>
              </a:rPr>
              <a:t>and a decrease in blood pressure by 10–20 </a:t>
            </a:r>
            <a:r>
              <a:rPr lang="en-US" altLang="en-US" sz="2400" dirty="0" smtClean="0">
                <a:latin typeface="+mn-lt"/>
              </a:rPr>
              <a:t>m</a:t>
            </a:r>
            <a:r>
              <a:rPr lang="en-US" altLang="en-US" sz="100" dirty="0" smtClean="0">
                <a:latin typeface="+mn-lt"/>
              </a:rPr>
              <a:t> </a:t>
            </a:r>
            <a:r>
              <a:rPr lang="en-US" altLang="en-US" sz="2400" dirty="0" smtClean="0">
                <a:latin typeface="+mn-lt"/>
              </a:rPr>
              <a:t>m</a:t>
            </a:r>
            <a:r>
              <a:rPr lang="en-US" altLang="en-US" sz="100" dirty="0" smtClean="0">
                <a:latin typeface="+mn-lt"/>
              </a:rPr>
              <a:t> </a:t>
            </a:r>
            <a:r>
              <a:rPr lang="en-US" altLang="en-US" sz="2400" dirty="0" smtClean="0">
                <a:latin typeface="+mn-lt"/>
              </a:rPr>
              <a:t>H</a:t>
            </a:r>
            <a:r>
              <a:rPr lang="en-US" altLang="en-US" sz="100" dirty="0" smtClean="0">
                <a:latin typeface="+mn-lt"/>
              </a:rPr>
              <a:t> </a:t>
            </a:r>
            <a:r>
              <a:rPr lang="en-US" altLang="en-US" sz="2400" dirty="0" smtClean="0">
                <a:latin typeface="+mn-lt"/>
              </a:rPr>
              <a:t>g </a:t>
            </a:r>
            <a:r>
              <a:rPr lang="en-US" altLang="en-US" sz="2400" dirty="0">
                <a:latin typeface="+mn-lt"/>
              </a:rPr>
              <a:t>is considered a positive orthostatic test, indicating inadequate blood volume.</a:t>
            </a:r>
            <a:endParaRPr lang="en-IN" sz="2400" dirty="0">
              <a:latin typeface="+mn-lt"/>
            </a:endParaRPr>
          </a:p>
        </p:txBody>
      </p:sp>
      <p:pic>
        <p:nvPicPr>
          <p:cNvPr id="5" name="Picture 4" descr="2 E M Ts assist a standing patient. 1 E M T steadies the patient by holding her arm. The other E M T measures the patient’s blood pressure with a stethoscope and cuff. The patient is wearing a nasal cannu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551" y="3784601"/>
            <a:ext cx="3526899" cy="2363489"/>
          </a:xfrm>
          <a:prstGeom prst="rect">
            <a:avLst/>
          </a:prstGeom>
        </p:spPr>
      </p:pic>
    </p:spTree>
    <p:extLst>
      <p:ext uri="{BB962C8B-B14F-4D97-AF65-F5344CB8AC3E}">
        <p14:creationId xmlns:p14="http://schemas.microsoft.com/office/powerpoint/2010/main" val="3320929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16372"/>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Patient assessment is a skill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must provide to every patient.</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Patient assessment helps you find out what is wrong with the patient and decide what care should be provided.</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Measuring vital signs over time reveals trends in the patient’s condition.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 patient’s history helps you understand their underlying problems.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149733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(1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91047"/>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Pulse Oximeter: Oxygen Saturation Assessment</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Pulse oximetry detects hypoxia by measuring oxygen saturation levels in the blood’s hemoglobin.</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Normal 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is 97 percent to 100 percent </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An 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&lt;94% indicates hypoxia </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An 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&lt;90% indicates severe hypoxia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942201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11-4</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a:xfrm>
            <a:off x="674687" y="3962400"/>
            <a:ext cx="7794625" cy="652130"/>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Pulse Oximetry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980962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Pulse Oximeter</a:t>
            </a:r>
            <a:endParaRPr lang="en-US" altLang="en-US" dirty="0">
              <a:latin typeface="Times New Roman" panose="02020603050405020304" pitchFamily="18" charset="0"/>
              <a:ea typeface="ＭＳ Ｐゴシック"/>
            </a:endParaRPr>
          </a:p>
        </p:txBody>
      </p:sp>
      <p:pic>
        <p:nvPicPr>
          <p:cNvPr id="4" name="Picture 1" descr="A handheld control panel, with 2 sets of digital number displays and a series of input buttons, with a cable connected to a finger clip worn by a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90" y="1880752"/>
            <a:ext cx="6481353" cy="393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4575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 Pulse Oximeter Placed on the Patient’s Finger</a:t>
            </a:r>
            <a:endParaRPr lang="en-US" altLang="en-US" dirty="0">
              <a:latin typeface="Times New Roman" panose="02020603050405020304" pitchFamily="18" charset="0"/>
              <a:ea typeface="ＭＳ Ｐゴシック"/>
            </a:endParaRPr>
          </a:p>
        </p:txBody>
      </p:sp>
      <p:pic>
        <p:nvPicPr>
          <p:cNvPr id="4" name="Picture 1" descr="A clip attached to a seated patient’s index finger, with a cable extending away from the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163" y="1847680"/>
            <a:ext cx="6573674" cy="376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6886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Mini “Finger-Size” Pulse Oximeter</a:t>
            </a:r>
            <a:endParaRPr lang="en-US" altLang="en-US" dirty="0">
              <a:latin typeface="Times New Roman" panose="02020603050405020304" pitchFamily="18" charset="0"/>
              <a:ea typeface="ＭＳ Ｐゴシック"/>
            </a:endParaRPr>
          </a:p>
        </p:txBody>
      </p:sp>
      <p:pic>
        <p:nvPicPr>
          <p:cNvPr id="4" name="Picture 1" descr="A finger clip attached to a patient’s index finger, with a digital display on top showing 2 sets of numbers, battery level, and a percentage for S P O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7556" y="1789081"/>
            <a:ext cx="6948888" cy="416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3527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(2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Pulse Oximeter: Oxygen Saturation Assessment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Indications for Pulse Oximetry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Apply whenever the patient’s oxygen status is a concern, or when hypoxia is suspected.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 pulse oximeter reading is a vital sign, it should be a standard measure in patients along with respirations, pulse, skin, pupils, and blood pressure.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063231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(3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5443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Pulse Oximeter: Oxygen Saturation </a:t>
            </a:r>
            <a:r>
              <a:rPr lang="en-IN" altLang="en-US" sz="2400" dirty="0" smtClean="0">
                <a:solidFill>
                  <a:srgbClr val="000000"/>
                </a:solidFill>
                <a:latin typeface="Arial (Body)"/>
                <a:ea typeface="ＭＳ Ｐゴシック"/>
              </a:rPr>
              <a:t>Assessment</a:t>
            </a: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Limitations of the Pulse Oximeter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Any condition that interferes with the blood flowing to the area where the probe is attached may produce an erroneous reading.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If the pulse rate shown on the pulse oximeter does not correspond with the patient’s actual pulse rate, the pulse oximeter is also not accurately reading the blood flow and oxygen saturation.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159547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(4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Pulse Oximeter: Oxygen Saturation </a:t>
            </a:r>
            <a:r>
              <a:rPr lang="en-IN" altLang="en-US" sz="2400" dirty="0" smtClean="0">
                <a:solidFill>
                  <a:srgbClr val="000000"/>
                </a:solidFill>
                <a:latin typeface="Arial (Body)"/>
                <a:ea typeface="ＭＳ Ｐゴシック"/>
              </a:rPr>
              <a:t>Assessment</a:t>
            </a: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Limitations of the Pulse Oximeter - Readings may be inaccurate in: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Shock</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Hypothermia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Excessive patient movement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Nail polish</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Carbon monoxide exposure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Anemia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237325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(5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80431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Pulse Oximeter: Oxygen Saturation </a:t>
            </a:r>
            <a:r>
              <a:rPr lang="en-IN" altLang="en-US" sz="2400" dirty="0" smtClean="0">
                <a:solidFill>
                  <a:srgbClr val="000000"/>
                </a:solidFill>
                <a:latin typeface="Arial (Body)"/>
                <a:ea typeface="ＭＳ Ｐゴシック"/>
              </a:rPr>
              <a:t>Assessment</a:t>
            </a: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Procedure for Determining the 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Reading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Connect the sensor to the 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monitor.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Attach the probe to the fingertip or the toe or distal foot of an infant.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Turn on the device and match the pulse reading on the monitor with the patient’s, record 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a:t>
            </a:r>
            <a:endParaRPr lang="en-US" altLang="en-US" sz="2400" baseline="-250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Reassess every five minutes in the unstable patient, every 15 minutes in the stable 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996098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(6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Noninvasive Blood Pressure Monitor</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Can be set to reassess the blood pressure at selected intervals, or can be activated manually.</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Alarms can signal pressures that exceed or fall below set upper and lower limits.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98417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Gathering Patient Information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When you arrive at the scene of an emergency call, you must gather information about the patient’s condition.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Some information is readily available; other information takes “detective work.”</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Always respect the patient’s dignity.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711822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(7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Noninvasive Blood Pressure </a:t>
            </a:r>
            <a:r>
              <a:rPr lang="en-US" altLang="en-US" sz="2400" dirty="0" smtClean="0">
                <a:solidFill>
                  <a:srgbClr val="000000"/>
                </a:solidFill>
                <a:latin typeface="Arial (Body)"/>
                <a:ea typeface="ＭＳ Ｐゴシック"/>
              </a:rPr>
              <a:t>Monitor</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Procedure for Noninvasive Blood Pressure Monitoring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Explain the procedure to the patient.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Always obtain the first blood pressure reading by the auscultation.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Apply and position the properly sized cuff.</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Activate the device.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After the cuff deflates, a systolic and diastolic blood pressure reading will be displayed.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132169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Noninvasive Blood Pressure Device</a:t>
            </a:r>
            <a:endParaRPr lang="en-US" altLang="en-US" dirty="0">
              <a:latin typeface="Times New Roman" panose="02020603050405020304" pitchFamily="18" charset="0"/>
              <a:ea typeface="ＭＳ Ｐゴシック"/>
            </a:endParaRPr>
          </a:p>
        </p:txBody>
      </p:sp>
      <p:pic>
        <p:nvPicPr>
          <p:cNvPr id="5" name="Picture 4" descr="An instrument with a digital screen showing a series of numbers, several input buttons, and a cab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256" y="1573917"/>
            <a:ext cx="6801488" cy="4532177"/>
          </a:xfrm>
          <a:prstGeom prst="rect">
            <a:avLst/>
          </a:prstGeom>
        </p:spPr>
      </p:pic>
    </p:spTree>
    <p:extLst>
      <p:ext uri="{BB962C8B-B14F-4D97-AF65-F5344CB8AC3E}">
        <p14:creationId xmlns:p14="http://schemas.microsoft.com/office/powerpoint/2010/main" val="37948284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(8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2384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Capnometry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Monitor)</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End-tidal carbon dioxide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monitoring is a noninvasive method of measuring the levels of carbon dioxide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at the end of the exhaled breath.</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The measurement of the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at the end of expiration.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885506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(9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00" lvl="2"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Capnometry (E</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t</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2400" baseline="-25000" dirty="0">
                <a:solidFill>
                  <a:srgbClr val="000000"/>
                </a:solidFill>
                <a:latin typeface="Arial (Body)"/>
                <a:ea typeface="ＭＳ Ｐゴシック"/>
              </a:rPr>
              <a:t>2</a:t>
            </a:r>
            <a:r>
              <a:rPr lang="en-US" altLang="en-US" sz="2400" dirty="0">
                <a:solidFill>
                  <a:srgbClr val="000000"/>
                </a:solidFill>
                <a:latin typeface="Arial (Body)"/>
                <a:ea typeface="ＭＳ Ｐゴシック"/>
              </a:rPr>
              <a:t> Monitor</a:t>
            </a:r>
            <a:r>
              <a:rPr lang="en-US" altLang="en-US" sz="2400" dirty="0" smtClean="0">
                <a:solidFill>
                  <a:srgbClr val="000000"/>
                </a:solidFill>
                <a:latin typeface="Arial (Body)"/>
                <a:ea typeface="ＭＳ Ｐゴシック"/>
              </a:rPr>
              <a:t>)</a:t>
            </a:r>
            <a:endParaRPr lang="en-IN" altLang="en-US" sz="2400" dirty="0" smtClean="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The partial pressure of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in the arterial blood.</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Capnometry- The measurement of expired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Capnogram- The visual recording of the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waveform throughout the phases of breathing.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81874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(10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199"/>
            <a:ext cx="8229600" cy="3626893"/>
          </a:xfrm>
        </p:spPr>
        <p:txBody>
          <a:bodyPr wrap="square" lIns="91425" tIns="91425" rIns="91425" bIns="91425">
            <a:noAutofit/>
          </a:bodyPr>
          <a:lstStyle/>
          <a:p>
            <a:r>
              <a:rPr lang="en-US" altLang="en-US" sz="2400" dirty="0">
                <a:latin typeface="+mn-lt"/>
              </a:rPr>
              <a:t>Capnometry (</a:t>
            </a:r>
            <a:r>
              <a:rPr lang="en-US" altLang="en-US" sz="2400" dirty="0" smtClean="0">
                <a:latin typeface="+mn-lt"/>
              </a:rPr>
              <a:t>E</a:t>
            </a:r>
            <a:r>
              <a:rPr lang="en-US" altLang="en-US" sz="100" dirty="0" smtClean="0">
                <a:latin typeface="+mn-lt"/>
              </a:rPr>
              <a:t> </a:t>
            </a:r>
            <a:r>
              <a:rPr lang="en-US" altLang="en-US" sz="2400" dirty="0" smtClean="0">
                <a:latin typeface="+mn-lt"/>
              </a:rPr>
              <a:t>t</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O</a:t>
            </a:r>
            <a:r>
              <a:rPr lang="en-US" altLang="en-US" sz="2400" baseline="-25000" dirty="0" smtClean="0">
                <a:latin typeface="+mn-lt"/>
              </a:rPr>
              <a:t>2</a:t>
            </a:r>
            <a:r>
              <a:rPr lang="en-US" altLang="en-US" sz="2400" dirty="0" smtClean="0">
                <a:latin typeface="+mn-lt"/>
              </a:rPr>
              <a:t> </a:t>
            </a:r>
            <a:r>
              <a:rPr lang="en-US" altLang="en-US" sz="2400" dirty="0">
                <a:latin typeface="+mn-lt"/>
              </a:rPr>
              <a:t>Monitor)</a:t>
            </a:r>
          </a:p>
          <a:p>
            <a:pPr lvl="1"/>
            <a:r>
              <a:rPr lang="en-US" altLang="en-US" sz="2400" dirty="0">
                <a:latin typeface="+mn-lt"/>
              </a:rPr>
              <a:t>Reasons for </a:t>
            </a:r>
            <a:r>
              <a:rPr lang="en-US" altLang="en-US" sz="2400" dirty="0" smtClean="0">
                <a:latin typeface="+mn-lt"/>
              </a:rPr>
              <a:t>E</a:t>
            </a:r>
            <a:r>
              <a:rPr lang="en-US" altLang="en-US" sz="100" dirty="0" smtClean="0">
                <a:latin typeface="+mn-lt"/>
              </a:rPr>
              <a:t> </a:t>
            </a:r>
            <a:r>
              <a:rPr lang="en-US" altLang="en-US" sz="2400" dirty="0" smtClean="0">
                <a:latin typeface="+mn-lt"/>
              </a:rPr>
              <a:t>t</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O</a:t>
            </a:r>
            <a:r>
              <a:rPr lang="en-US" altLang="en-US" sz="2400" baseline="-25000" dirty="0" smtClean="0">
                <a:latin typeface="+mn-lt"/>
              </a:rPr>
              <a:t>2</a:t>
            </a:r>
            <a:r>
              <a:rPr lang="en-US" altLang="en-US" sz="2400" dirty="0" smtClean="0">
                <a:latin typeface="+mn-lt"/>
              </a:rPr>
              <a:t> </a:t>
            </a:r>
            <a:r>
              <a:rPr lang="en-US" altLang="en-US" sz="2400" dirty="0">
                <a:latin typeface="+mn-lt"/>
              </a:rPr>
              <a:t>changes</a:t>
            </a:r>
          </a:p>
          <a:p>
            <a:pPr lvl="2"/>
            <a:r>
              <a:rPr lang="en-US" altLang="en-US" sz="2400" dirty="0">
                <a:latin typeface="+mn-lt"/>
              </a:rPr>
              <a:t>The reading will decrease during hyperventilation.</a:t>
            </a:r>
          </a:p>
          <a:p>
            <a:pPr lvl="2"/>
            <a:r>
              <a:rPr lang="en-US" altLang="en-US" sz="2400" dirty="0">
                <a:latin typeface="+mn-lt"/>
              </a:rPr>
              <a:t>The reading will increase during hypoventilation.</a:t>
            </a:r>
          </a:p>
        </p:txBody>
      </p:sp>
    </p:spTree>
    <p:extLst>
      <p:ext uri="{BB962C8B-B14F-4D97-AF65-F5344CB8AC3E}">
        <p14:creationId xmlns:p14="http://schemas.microsoft.com/office/powerpoint/2010/main" val="32738829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(11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r>
              <a:rPr lang="en-US" altLang="en-US" sz="2400" dirty="0">
                <a:latin typeface="+mn-lt"/>
              </a:rPr>
              <a:t>Capnometry (E</a:t>
            </a:r>
            <a:r>
              <a:rPr lang="en-US" altLang="en-US" sz="100" dirty="0">
                <a:latin typeface="+mn-lt"/>
              </a:rPr>
              <a:t> </a:t>
            </a:r>
            <a:r>
              <a:rPr lang="en-US" altLang="en-US" sz="2400" dirty="0">
                <a:latin typeface="+mn-lt"/>
              </a:rPr>
              <a:t>t</a:t>
            </a:r>
            <a:r>
              <a:rPr lang="en-US" altLang="en-US" sz="100" dirty="0">
                <a:latin typeface="+mn-lt"/>
              </a:rPr>
              <a:t> </a:t>
            </a:r>
            <a:r>
              <a:rPr lang="en-US" altLang="en-US" sz="2400" dirty="0">
                <a:latin typeface="+mn-lt"/>
              </a:rPr>
              <a:t>C</a:t>
            </a:r>
            <a:r>
              <a:rPr lang="en-US" altLang="en-US" sz="100" dirty="0">
                <a:latin typeface="+mn-lt"/>
              </a:rPr>
              <a:t> </a:t>
            </a:r>
            <a:r>
              <a:rPr lang="en-US" altLang="en-US" sz="2400" dirty="0">
                <a:latin typeface="+mn-lt"/>
              </a:rPr>
              <a:t>O</a:t>
            </a:r>
            <a:r>
              <a:rPr lang="en-US" altLang="en-US" sz="2400" baseline="-25000" dirty="0">
                <a:latin typeface="+mn-lt"/>
              </a:rPr>
              <a:t>2</a:t>
            </a:r>
            <a:r>
              <a:rPr lang="en-US" altLang="en-US" sz="2400" dirty="0">
                <a:latin typeface="+mn-lt"/>
              </a:rPr>
              <a:t> Monitor)</a:t>
            </a:r>
          </a:p>
          <a:p>
            <a:pPr lvl="1"/>
            <a:r>
              <a:rPr lang="en-US" altLang="en-US" sz="2400" dirty="0">
                <a:latin typeface="+mn-lt"/>
              </a:rPr>
              <a:t>Reasons for E</a:t>
            </a:r>
            <a:r>
              <a:rPr lang="en-US" altLang="en-US" sz="100" dirty="0">
                <a:latin typeface="+mn-lt"/>
              </a:rPr>
              <a:t> </a:t>
            </a:r>
            <a:r>
              <a:rPr lang="en-US" altLang="en-US" sz="2400" dirty="0">
                <a:latin typeface="+mn-lt"/>
              </a:rPr>
              <a:t>t</a:t>
            </a:r>
            <a:r>
              <a:rPr lang="en-US" altLang="en-US" sz="100" dirty="0">
                <a:latin typeface="+mn-lt"/>
              </a:rPr>
              <a:t> </a:t>
            </a:r>
            <a:r>
              <a:rPr lang="en-US" altLang="en-US" sz="2400" dirty="0">
                <a:latin typeface="+mn-lt"/>
              </a:rPr>
              <a:t>C</a:t>
            </a:r>
            <a:r>
              <a:rPr lang="en-US" altLang="en-US" sz="100" dirty="0">
                <a:latin typeface="+mn-lt"/>
              </a:rPr>
              <a:t> </a:t>
            </a:r>
            <a:r>
              <a:rPr lang="en-US" altLang="en-US" sz="2400" dirty="0">
                <a:latin typeface="+mn-lt"/>
              </a:rPr>
              <a:t>O</a:t>
            </a:r>
            <a:r>
              <a:rPr lang="en-US" altLang="en-US" sz="2400" baseline="-25000" dirty="0">
                <a:latin typeface="+mn-lt"/>
              </a:rPr>
              <a:t>2</a:t>
            </a:r>
            <a:r>
              <a:rPr lang="en-US" altLang="en-US" sz="2400" dirty="0">
                <a:latin typeface="+mn-lt"/>
              </a:rPr>
              <a:t> </a:t>
            </a:r>
            <a:r>
              <a:rPr lang="en-US" altLang="en-US" sz="2400" dirty="0" smtClean="0">
                <a:latin typeface="+mn-lt"/>
              </a:rPr>
              <a:t>changes</a:t>
            </a:r>
            <a:endParaRPr lang="en-IN"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mn-lt"/>
                <a:ea typeface="ＭＳ Ｐゴシック"/>
              </a:rPr>
              <a:t>The reading will decrease with a decrease in cardiac output, blood flow or pulmonary capillary perfusion or a decline in metabolic activity.</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mn-lt"/>
                <a:ea typeface="ＭＳ Ｐゴシック"/>
              </a:rPr>
              <a:t>The reading will increase with an improvement in alveolar ventilation.</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5348833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(12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r>
              <a:rPr lang="en-US" altLang="en-US" sz="2400" dirty="0">
                <a:latin typeface="+mn-lt"/>
              </a:rPr>
              <a:t>Capnometry (E</a:t>
            </a:r>
            <a:r>
              <a:rPr lang="en-US" altLang="en-US" sz="100" dirty="0">
                <a:latin typeface="+mn-lt"/>
              </a:rPr>
              <a:t> </a:t>
            </a:r>
            <a:r>
              <a:rPr lang="en-US" altLang="en-US" sz="2400" dirty="0">
                <a:latin typeface="+mn-lt"/>
              </a:rPr>
              <a:t>t</a:t>
            </a:r>
            <a:r>
              <a:rPr lang="en-US" altLang="en-US" sz="100" dirty="0">
                <a:latin typeface="+mn-lt"/>
              </a:rPr>
              <a:t> </a:t>
            </a:r>
            <a:r>
              <a:rPr lang="en-US" altLang="en-US" sz="2400" dirty="0">
                <a:latin typeface="+mn-lt"/>
              </a:rPr>
              <a:t>C</a:t>
            </a:r>
            <a:r>
              <a:rPr lang="en-US" altLang="en-US" sz="100" dirty="0">
                <a:latin typeface="+mn-lt"/>
              </a:rPr>
              <a:t> </a:t>
            </a:r>
            <a:r>
              <a:rPr lang="en-US" altLang="en-US" sz="2400" dirty="0">
                <a:latin typeface="+mn-lt"/>
              </a:rPr>
              <a:t>O</a:t>
            </a:r>
            <a:r>
              <a:rPr lang="en-US" altLang="en-US" sz="2400" baseline="-25000" dirty="0">
                <a:latin typeface="+mn-lt"/>
              </a:rPr>
              <a:t>2</a:t>
            </a:r>
            <a:r>
              <a:rPr lang="en-US" altLang="en-US" sz="2400" dirty="0">
                <a:latin typeface="+mn-lt"/>
              </a:rPr>
              <a:t> Monitor)</a:t>
            </a:r>
          </a:p>
          <a:p>
            <a:pPr lvl="1"/>
            <a:r>
              <a:rPr lang="en-US" altLang="en-US" sz="2400" dirty="0">
                <a:latin typeface="+mn-lt"/>
              </a:rPr>
              <a:t>Reasons for E</a:t>
            </a:r>
            <a:r>
              <a:rPr lang="en-US" altLang="en-US" sz="100" dirty="0">
                <a:latin typeface="+mn-lt"/>
              </a:rPr>
              <a:t> </a:t>
            </a:r>
            <a:r>
              <a:rPr lang="en-US" altLang="en-US" sz="2400" dirty="0">
                <a:latin typeface="+mn-lt"/>
              </a:rPr>
              <a:t>t</a:t>
            </a:r>
            <a:r>
              <a:rPr lang="en-US" altLang="en-US" sz="100" dirty="0">
                <a:latin typeface="+mn-lt"/>
              </a:rPr>
              <a:t> </a:t>
            </a:r>
            <a:r>
              <a:rPr lang="en-US" altLang="en-US" sz="2400" dirty="0">
                <a:latin typeface="+mn-lt"/>
              </a:rPr>
              <a:t>C</a:t>
            </a:r>
            <a:r>
              <a:rPr lang="en-US" altLang="en-US" sz="100" dirty="0">
                <a:latin typeface="+mn-lt"/>
              </a:rPr>
              <a:t> </a:t>
            </a:r>
            <a:r>
              <a:rPr lang="en-US" altLang="en-US" sz="2400" dirty="0">
                <a:latin typeface="+mn-lt"/>
              </a:rPr>
              <a:t>O</a:t>
            </a:r>
            <a:r>
              <a:rPr lang="en-US" altLang="en-US" sz="2400" baseline="-25000" dirty="0">
                <a:latin typeface="+mn-lt"/>
              </a:rPr>
              <a:t>2</a:t>
            </a:r>
            <a:r>
              <a:rPr lang="en-US" altLang="en-US" sz="2400" dirty="0">
                <a:latin typeface="+mn-lt"/>
              </a:rPr>
              <a:t> </a:t>
            </a:r>
            <a:r>
              <a:rPr lang="en-US" altLang="en-US" sz="2400" dirty="0" smtClean="0">
                <a:latin typeface="+mn-lt"/>
              </a:rPr>
              <a:t>changes</a:t>
            </a:r>
            <a:endParaRPr lang="en-IN"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mn-lt"/>
                <a:ea typeface="ＭＳ Ｐゴシック"/>
              </a:rPr>
              <a:t>A sudden increase in the E</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t</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C</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O</a:t>
            </a:r>
            <a:r>
              <a:rPr lang="en-IN" altLang="en-US" sz="2400" baseline="-25000" dirty="0" smtClean="0">
                <a:solidFill>
                  <a:srgbClr val="000000"/>
                </a:solidFill>
                <a:latin typeface="+mn-lt"/>
                <a:ea typeface="ＭＳ Ｐゴシック"/>
              </a:rPr>
              <a:t>2</a:t>
            </a:r>
            <a:r>
              <a:rPr lang="en-IN" altLang="en-US" sz="2400" dirty="0" smtClean="0">
                <a:solidFill>
                  <a:srgbClr val="000000"/>
                </a:solidFill>
                <a:latin typeface="+mn-lt"/>
                <a:ea typeface="ＭＳ Ｐゴシック"/>
              </a:rPr>
              <a:t> reading in the cardiac arrest patient may indicate the patient has regained a pulse.</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mn-lt"/>
                <a:ea typeface="ＭＳ Ｐゴシック"/>
              </a:rPr>
              <a:t>E</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t</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C</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O</a:t>
            </a:r>
            <a:r>
              <a:rPr lang="en-IN" altLang="en-US" sz="2400" baseline="-25000" dirty="0" smtClean="0">
                <a:solidFill>
                  <a:srgbClr val="000000"/>
                </a:solidFill>
                <a:latin typeface="+mn-lt"/>
                <a:ea typeface="ＭＳ Ｐゴシック"/>
              </a:rPr>
              <a:t>2</a:t>
            </a:r>
            <a:r>
              <a:rPr lang="en-IN" altLang="en-US" sz="2400" dirty="0" smtClean="0">
                <a:solidFill>
                  <a:srgbClr val="000000"/>
                </a:solidFill>
                <a:latin typeface="+mn-lt"/>
                <a:ea typeface="ＭＳ Ｐゴシック"/>
              </a:rPr>
              <a:t> is used to confirm and monitor correct endotracheal tube placement. A decrease in the level indicates a displaced endotracheal tube.</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1124959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Monitoring Equipment </a:t>
            </a:r>
            <a:r>
              <a:rPr lang="en-IN" sz="2000" b="0" dirty="0" smtClean="0">
                <a:latin typeface="Times New Roman" panose="02020603050405020304" pitchFamily="18" charset="0"/>
                <a:ea typeface="ＭＳ Ｐゴシック"/>
                <a:cs typeface="ＭＳ Ｐゴシック" pitchFamily="-1" charset="-128"/>
              </a:rPr>
              <a:t>(13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r>
              <a:rPr lang="en-US" altLang="en-US" sz="2400" dirty="0">
                <a:latin typeface="+mn-lt"/>
              </a:rPr>
              <a:t>Capnometry (E</a:t>
            </a:r>
            <a:r>
              <a:rPr lang="en-US" altLang="en-US" sz="100" dirty="0">
                <a:latin typeface="+mn-lt"/>
              </a:rPr>
              <a:t> </a:t>
            </a:r>
            <a:r>
              <a:rPr lang="en-US" altLang="en-US" sz="2400" dirty="0">
                <a:latin typeface="+mn-lt"/>
              </a:rPr>
              <a:t>t</a:t>
            </a:r>
            <a:r>
              <a:rPr lang="en-US" altLang="en-US" sz="100" dirty="0">
                <a:latin typeface="+mn-lt"/>
              </a:rPr>
              <a:t> </a:t>
            </a:r>
            <a:r>
              <a:rPr lang="en-US" altLang="en-US" sz="2400" dirty="0">
                <a:latin typeface="+mn-lt"/>
              </a:rPr>
              <a:t>C</a:t>
            </a:r>
            <a:r>
              <a:rPr lang="en-US" altLang="en-US" sz="100" dirty="0">
                <a:latin typeface="+mn-lt"/>
              </a:rPr>
              <a:t> </a:t>
            </a:r>
            <a:r>
              <a:rPr lang="en-US" altLang="en-US" sz="2400" dirty="0">
                <a:latin typeface="+mn-lt"/>
              </a:rPr>
              <a:t>O</a:t>
            </a:r>
            <a:r>
              <a:rPr lang="en-US" altLang="en-US" sz="2400" baseline="-25000" dirty="0">
                <a:latin typeface="+mn-lt"/>
              </a:rPr>
              <a:t>2</a:t>
            </a:r>
            <a:r>
              <a:rPr lang="en-US" altLang="en-US" sz="2400" dirty="0">
                <a:latin typeface="+mn-lt"/>
              </a:rPr>
              <a:t> Monitor)</a:t>
            </a:r>
          </a:p>
          <a:p>
            <a:pPr lvl="1"/>
            <a:r>
              <a:rPr lang="en-US" altLang="en-US" sz="2400" dirty="0">
                <a:latin typeface="+mn-lt"/>
              </a:rPr>
              <a:t>Reasons for E</a:t>
            </a:r>
            <a:r>
              <a:rPr lang="en-US" altLang="en-US" sz="100" dirty="0">
                <a:latin typeface="+mn-lt"/>
              </a:rPr>
              <a:t> </a:t>
            </a:r>
            <a:r>
              <a:rPr lang="en-US" altLang="en-US" sz="2400" dirty="0">
                <a:latin typeface="+mn-lt"/>
              </a:rPr>
              <a:t>t</a:t>
            </a:r>
            <a:r>
              <a:rPr lang="en-US" altLang="en-US" sz="100" dirty="0">
                <a:latin typeface="+mn-lt"/>
              </a:rPr>
              <a:t> </a:t>
            </a:r>
            <a:r>
              <a:rPr lang="en-US" altLang="en-US" sz="2400" dirty="0">
                <a:latin typeface="+mn-lt"/>
              </a:rPr>
              <a:t>C</a:t>
            </a:r>
            <a:r>
              <a:rPr lang="en-US" altLang="en-US" sz="100" dirty="0">
                <a:latin typeface="+mn-lt"/>
              </a:rPr>
              <a:t> </a:t>
            </a:r>
            <a:r>
              <a:rPr lang="en-US" altLang="en-US" sz="2400" dirty="0">
                <a:latin typeface="+mn-lt"/>
              </a:rPr>
              <a:t>O</a:t>
            </a:r>
            <a:r>
              <a:rPr lang="en-US" altLang="en-US" sz="2400" baseline="-25000" dirty="0">
                <a:latin typeface="+mn-lt"/>
              </a:rPr>
              <a:t>2</a:t>
            </a:r>
            <a:r>
              <a:rPr lang="en-US" altLang="en-US" sz="2400" dirty="0">
                <a:latin typeface="+mn-lt"/>
              </a:rPr>
              <a:t> </a:t>
            </a:r>
            <a:r>
              <a:rPr lang="en-US" altLang="en-US" sz="2400" dirty="0" smtClean="0">
                <a:latin typeface="+mn-lt"/>
              </a:rPr>
              <a:t>changes</a:t>
            </a:r>
            <a:endParaRPr lang="en-IN"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mn-lt"/>
                <a:ea typeface="ＭＳ Ｐゴシック"/>
              </a:rPr>
              <a:t>E</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t</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C</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O</a:t>
            </a:r>
            <a:r>
              <a:rPr lang="en-IN" altLang="en-US" sz="2400" baseline="-25000" dirty="0" smtClean="0">
                <a:solidFill>
                  <a:srgbClr val="000000"/>
                </a:solidFill>
                <a:latin typeface="+mn-lt"/>
                <a:ea typeface="ＭＳ Ｐゴシック"/>
              </a:rPr>
              <a:t>2</a:t>
            </a:r>
            <a:r>
              <a:rPr lang="en-IN" altLang="en-US" sz="2400" dirty="0" smtClean="0">
                <a:solidFill>
                  <a:srgbClr val="000000"/>
                </a:solidFill>
                <a:latin typeface="+mn-lt"/>
                <a:ea typeface="ＭＳ Ｐゴシック"/>
              </a:rPr>
              <a:t> is used to monitor the effectiveness of chest compressions. A decrease in the E</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t</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C</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O</a:t>
            </a:r>
            <a:r>
              <a:rPr lang="en-IN" altLang="en-US" sz="2400" baseline="-25000" dirty="0" smtClean="0">
                <a:solidFill>
                  <a:srgbClr val="000000"/>
                </a:solidFill>
                <a:latin typeface="+mn-lt"/>
                <a:ea typeface="ＭＳ Ｐゴシック"/>
              </a:rPr>
              <a:t>2</a:t>
            </a:r>
            <a:r>
              <a:rPr lang="en-IN" altLang="en-US" sz="2400" dirty="0" smtClean="0">
                <a:solidFill>
                  <a:srgbClr val="000000"/>
                </a:solidFill>
                <a:latin typeface="+mn-lt"/>
                <a:ea typeface="ＭＳ Ｐゴシック"/>
              </a:rPr>
              <a:t> level and reading usually indicates compressor fatigue.</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2824083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Mr. Mahon reports that he began feeling some pressure in his chest about 15 minutes ago. Bill organizes several questions in his mind, as Dawn obtains respiratory and pulse rates, a blood pressure, and a pulse oximetry reading. Meanwhile, Bill can see that Mr. Mahon’s skin is slightly pale, and cool and moist to the touch.</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30371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84992"/>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are the normal ranges of vital signs for this patient?</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Given the patient’s complaint, what questions should Bill be prepared to ask?</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71765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(1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smtClean="0">
                <a:solidFill>
                  <a:srgbClr val="000000"/>
                </a:solidFill>
                <a:latin typeface="Arial (Body)"/>
                <a:ea typeface="ＭＳ Ｐゴシック"/>
              </a:rPr>
              <a:t>Vital signs are outward clues about what is happening in the body. They include:</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Respiration</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Pulse</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Skin</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Pupils</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Blood pressure</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Pulse oximetry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18166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Preparing to Take the History </a:t>
            </a:r>
            <a:r>
              <a:rPr lang="en-IN"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93152"/>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Gain control of the scene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Display competence, confidence, and compassion.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Achieve a Smooth Transition of Care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From an Emergency Medical Responder, police officer, or other individual who is providing first aid.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Quickly gain information from the Emergency Medical Responders before you make actual patient contact.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878329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Preparing to Take the History </a:t>
            </a:r>
            <a:r>
              <a:rPr lang="en-IN"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Reduce the Patient’s Anxiety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Bring order to the environment.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Introduce yourself.</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Gain patient consent.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Position yourself.</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Use communication skills.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Be courteous.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Use touch when appropriate.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079667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Preparing to Take the History </a:t>
            </a:r>
            <a:r>
              <a:rPr lang="en-IN"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Maintain Control</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Recognize when a scene cannot be controlled, and do not jeopardize your own safety.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If necessary, remove yourself and the patient from the scene.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561708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Taking the History </a:t>
            </a:r>
            <a:r>
              <a:rPr lang="en-IN" sz="2000" b="0" dirty="0" smtClean="0">
                <a:latin typeface="Times New Roman" panose="02020603050405020304" pitchFamily="18" charset="0"/>
                <a:ea typeface="ＭＳ Ｐゴシック"/>
                <a:cs typeface="ＭＳ Ｐゴシック" pitchFamily="-1" charset="-128"/>
              </a:rPr>
              <a:t>(1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39400"/>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 history begins with the reason why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was called, which is the chief complaint.</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 history helps guide the examination.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 process must be dynamic for the situation.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Get history from the patient, if possible.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After the chief complaint, determine the history of the present illness.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2175688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Taking the History </a:t>
            </a:r>
            <a:r>
              <a:rPr lang="en-IN" sz="2000" b="0" dirty="0" smtClean="0">
                <a:latin typeface="Times New Roman" panose="02020603050405020304" pitchFamily="18" charset="0"/>
                <a:ea typeface="ＭＳ Ｐゴシック"/>
                <a:cs typeface="ＭＳ Ｐゴシック" pitchFamily="-1" charset="-128"/>
              </a:rPr>
              <a:t>(2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933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Statistical and Demographic Information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Date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Time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Patient’s identifying data</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Current Health Status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Current medications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Allergies to medications or substances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Tobacco use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082350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Taking the History </a:t>
            </a:r>
            <a:r>
              <a:rPr lang="en-IN" sz="2000" b="0" dirty="0" smtClean="0">
                <a:latin typeface="Times New Roman" panose="02020603050405020304" pitchFamily="18" charset="0"/>
                <a:ea typeface="ＭＳ Ｐゴシック"/>
                <a:cs typeface="ＭＳ Ｐゴシック" pitchFamily="-1" charset="-128"/>
              </a:rPr>
              <a:t>(3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Current Health Status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Alcohol, drugs, and related substances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Diet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Recent screening tests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Immunizations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Environmental hazards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Use of safety equipment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Family history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715210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Taking the History </a:t>
            </a:r>
            <a:r>
              <a:rPr lang="en-IN" sz="2000" b="0" dirty="0" smtClean="0">
                <a:latin typeface="Times New Roman" panose="02020603050405020304" pitchFamily="18" charset="0"/>
                <a:ea typeface="ＭＳ Ｐゴシック"/>
                <a:cs typeface="ＭＳ Ｐゴシック" pitchFamily="-1" charset="-128"/>
              </a:rPr>
              <a:t>(4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Techniques for Taking a Patient History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Note-taking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Document the information the patient provides as accurately as possible.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Types of questions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Open-ended questions can yield more information.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Closed-ended questions are also useful.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814199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Taking the History </a:t>
            </a:r>
            <a:r>
              <a:rPr lang="en-IN" sz="2000" b="0" dirty="0" smtClean="0">
                <a:latin typeface="Times New Roman" panose="02020603050405020304" pitchFamily="18" charset="0"/>
                <a:ea typeface="ＭＳ Ｐゴシック"/>
                <a:cs typeface="ＭＳ Ｐゴシック" pitchFamily="-1" charset="-128"/>
              </a:rPr>
              <a:t>(5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Techniques for Taking a Patient </a:t>
            </a:r>
            <a:r>
              <a:rPr lang="en-IN" altLang="en-US" sz="2400" dirty="0" smtClean="0">
                <a:solidFill>
                  <a:srgbClr val="000000"/>
                </a:solidFill>
                <a:latin typeface="Arial (Body)"/>
                <a:ea typeface="ＭＳ Ｐゴシック"/>
              </a:rPr>
              <a:t>History</a:t>
            </a:r>
            <a:endParaRPr lang="en-US"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Active Listening Techniques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Facilitation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Reflection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Clarification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Empathic Response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Confrontation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Interpretation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873993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Taking the History </a:t>
            </a:r>
            <a:r>
              <a:rPr lang="en-IN" sz="2000" b="0" dirty="0" smtClean="0">
                <a:latin typeface="Times New Roman" panose="02020603050405020304" pitchFamily="18" charset="0"/>
                <a:ea typeface="ＭＳ Ｐゴシック"/>
                <a:cs typeface="ＭＳ Ｐゴシック" pitchFamily="-1" charset="-128"/>
              </a:rPr>
              <a:t>(6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77586"/>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Standardized Approach to History Taking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 </a:t>
            </a:r>
            <a:r>
              <a:rPr lang="en-IN" altLang="en-US" sz="2400" b="1" dirty="0" smtClean="0">
                <a:solidFill>
                  <a:srgbClr val="000000"/>
                </a:solidFill>
                <a:latin typeface="Arial (Body)"/>
                <a:ea typeface="ＭＳ Ｐゴシック"/>
              </a:rPr>
              <a:t>Sample</a:t>
            </a:r>
            <a:r>
              <a:rPr lang="en-IN" altLang="en-US" sz="2400" dirty="0" smtClean="0">
                <a:solidFill>
                  <a:srgbClr val="000000"/>
                </a:solidFill>
                <a:latin typeface="Arial (Body)"/>
                <a:ea typeface="ＭＳ Ｐゴシック"/>
              </a:rPr>
              <a:t> History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Signs and Symptoms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Allergies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Medications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Pertinent past history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Last oral intake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Events leading up to the illness or injury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330554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Taking the History </a:t>
            </a:r>
            <a:r>
              <a:rPr lang="en-IN" sz="2000" b="0" dirty="0" smtClean="0">
                <a:latin typeface="Times New Roman" panose="02020603050405020304" pitchFamily="18" charset="0"/>
                <a:ea typeface="ＭＳ Ｐゴシック"/>
                <a:cs typeface="ＭＳ Ｐゴシック" pitchFamily="-1" charset="-128"/>
              </a:rPr>
              <a:t>(7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Assessing Patient Complaints: 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Q</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 mnemonic O</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Q</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R</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helps you evaluate the signs and symptoms.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Onset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Provocation/Palliation/Position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Quality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Radiation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Severity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Time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99178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Vital Signs </a:t>
            </a:r>
            <a:r>
              <a:rPr lang="en-IN" sz="2000" b="0" dirty="0" smtClean="0">
                <a:latin typeface="Times New Roman" panose="02020603050405020304" pitchFamily="18" charset="0"/>
                <a:ea typeface="ＭＳ Ｐゴシック"/>
                <a:cs typeface="ＭＳ Ｐゴシック" pitchFamily="-1" charset="-128"/>
              </a:rPr>
              <a:t>(2 of 25)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00" lvl="1" indent="-255600" eaLnBrk="0" fontAlgn="base" hangingPunct="0">
              <a:spcBef>
                <a:spcPts val="1500"/>
              </a:spcBef>
              <a:buSzPts val="2400"/>
              <a:buFont typeface="Arial" panose="020B0604020202020204" pitchFamily="34" charset="0"/>
              <a:buChar char="•"/>
            </a:pPr>
            <a:r>
              <a:rPr lang="en-IN" altLang="en-US" sz="2400" dirty="0" smtClean="0">
                <a:solidFill>
                  <a:srgbClr val="000000"/>
                </a:solidFill>
                <a:latin typeface="Arial (Body)"/>
                <a:ea typeface="ＭＳ Ｐゴシック"/>
              </a:rPr>
              <a:t>Baseline vital signs are the first set of measurements taken.</a:t>
            </a:r>
            <a:endParaRPr lang="en-US" altLang="en-US" sz="2400" dirty="0">
              <a:solidFill>
                <a:srgbClr val="000000"/>
              </a:solidFill>
              <a:latin typeface="Arial (Body)"/>
              <a:ea typeface="ＭＳ Ｐゴシック"/>
            </a:endParaRPr>
          </a:p>
          <a:p>
            <a:pPr marL="741600" lvl="2" indent="-284400" eaLnBrk="0" fontAlgn="base" hangingPunct="0">
              <a:spcAft>
                <a:spcPct val="0"/>
              </a:spcAft>
              <a:buSzPts val="2400"/>
              <a:buFontTx/>
              <a:buChar char="–"/>
            </a:pPr>
            <a:r>
              <a:rPr lang="en-IN" altLang="en-US" sz="2400" dirty="0" smtClean="0">
                <a:solidFill>
                  <a:srgbClr val="000000"/>
                </a:solidFill>
                <a:latin typeface="Arial (Body)"/>
                <a:ea typeface="ＭＳ Ｐゴシック"/>
              </a:rPr>
              <a:t>Later findings are compared to the baseline to detect trends.</a:t>
            </a:r>
            <a:endParaRPr lang="en-US" altLang="en-US" sz="2400" dirty="0">
              <a:solidFill>
                <a:srgbClr val="000000"/>
              </a:solidFill>
              <a:latin typeface="Arial (Body)"/>
              <a:ea typeface="ＭＳ Ｐゴシック"/>
            </a:endParaRPr>
          </a:p>
          <a:p>
            <a:pPr marL="255600" lvl="1" indent="-255600" eaLnBrk="0" fontAlgn="base" hangingPunct="0">
              <a:spcBef>
                <a:spcPts val="1500"/>
              </a:spcBef>
              <a:buSzPts val="2400"/>
              <a:buFont typeface="Arial" panose="020B0604020202020204" pitchFamily="34" charset="0"/>
              <a:buChar char="•"/>
            </a:pPr>
            <a:r>
              <a:rPr lang="en-IN" altLang="en-US" sz="2400" dirty="0" smtClean="0">
                <a:solidFill>
                  <a:srgbClr val="000000"/>
                </a:solidFill>
                <a:latin typeface="Arial (Body)"/>
                <a:ea typeface="ＭＳ Ｐゴシック"/>
              </a:rPr>
              <a:t>Some vitals signs are detected by looking, listening, and feeling.</a:t>
            </a:r>
            <a:endParaRPr lang="en-US" altLang="en-US" sz="2400" dirty="0">
              <a:solidFill>
                <a:srgbClr val="000000"/>
              </a:solidFill>
              <a:latin typeface="Arial (Body)"/>
              <a:ea typeface="ＭＳ Ｐゴシック"/>
            </a:endParaRPr>
          </a:p>
          <a:p>
            <a:pPr marL="255600" lvl="1" indent="-255600" eaLnBrk="0" fontAlgn="base" hangingPunct="0">
              <a:spcBef>
                <a:spcPts val="1500"/>
              </a:spcBef>
              <a:buSzPts val="2400"/>
              <a:buFont typeface="Arial" panose="020B0604020202020204" pitchFamily="34" charset="0"/>
              <a:buChar char="•"/>
            </a:pPr>
            <a:r>
              <a:rPr lang="en-IN" altLang="en-US" sz="2400" dirty="0" smtClean="0">
                <a:solidFill>
                  <a:srgbClr val="000000"/>
                </a:solidFill>
                <a:latin typeface="Arial (Body)"/>
                <a:ea typeface="ＭＳ Ｐゴシック"/>
              </a:rPr>
              <a:t>Other vital signs are measured using special equipment.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64078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Taking the History </a:t>
            </a:r>
            <a:r>
              <a:rPr lang="en-IN" sz="2000" b="0" dirty="0" smtClean="0">
                <a:latin typeface="Times New Roman" panose="02020603050405020304" pitchFamily="18" charset="0"/>
                <a:ea typeface="ＭＳ Ｐゴシック"/>
                <a:cs typeface="ＭＳ Ｐゴシック" pitchFamily="-1" charset="-128"/>
              </a:rPr>
              <a:t>(8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Sensitive Topics or Special Challenges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Sensitive Topics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When asking sensitive questions, remain nonjudgmental and ask only questions that pertain directly to the medical history or patient care.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Respect the patient’s privacy.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Ask at appropriate time and location.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Remain within your scope of practice.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691496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Taking the History </a:t>
            </a:r>
            <a:r>
              <a:rPr lang="en-IN" sz="2000" b="0" dirty="0" smtClean="0">
                <a:latin typeface="Times New Roman" panose="02020603050405020304" pitchFamily="18" charset="0"/>
                <a:ea typeface="ＭＳ Ｐゴシック"/>
                <a:cs typeface="ＭＳ Ｐゴシック" pitchFamily="-1" charset="-128"/>
              </a:rPr>
              <a:t>(9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Sensitive Topics or Special Challenges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Special Challenges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Silence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Overly talkative patients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Patients with multiple symptoms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Anxious patients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Angry patients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Intoxication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Crying 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325303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Taking the History </a:t>
            </a:r>
            <a:r>
              <a:rPr lang="en-IN" sz="2000" b="0" dirty="0" smtClean="0">
                <a:latin typeface="Times New Roman" panose="02020603050405020304" pitchFamily="18" charset="0"/>
                <a:ea typeface="ＭＳ Ｐゴシック"/>
                <a:cs typeface="ＭＳ Ｐゴシック" pitchFamily="-1" charset="-128"/>
              </a:rPr>
              <a:t>(10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a:solidFill>
                  <a:srgbClr val="000000"/>
                </a:solidFill>
                <a:latin typeface="Arial (Body)"/>
                <a:ea typeface="ＭＳ Ｐゴシック"/>
              </a:rPr>
              <a:t>Sensitive Topics or Special Challenges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Special </a:t>
            </a:r>
            <a:r>
              <a:rPr lang="en-US" altLang="en-US" sz="2400" dirty="0" smtClean="0">
                <a:solidFill>
                  <a:srgbClr val="000000"/>
                </a:solidFill>
                <a:latin typeface="Arial (Body)"/>
                <a:ea typeface="ＭＳ Ｐゴシック"/>
              </a:rPr>
              <a:t>Challenges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Depressed patient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Confusing behavior or history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Patients with limited intelligence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Language barrier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Hearing impairment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Visual impairment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Talking with friends or family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79296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Taking the History </a:t>
            </a:r>
            <a:r>
              <a:rPr lang="en-IN" sz="2000" b="0" dirty="0" smtClean="0">
                <a:latin typeface="Times New Roman" panose="02020603050405020304" pitchFamily="18" charset="0"/>
                <a:ea typeface="ＭＳ Ｐゴシック"/>
                <a:cs typeface="ＭＳ Ｐゴシック" pitchFamily="-1" charset="-128"/>
              </a:rPr>
              <a:t>(11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0104"/>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a:solidFill>
                  <a:srgbClr val="000000"/>
                </a:solidFill>
                <a:latin typeface="Arial (Body)"/>
                <a:ea typeface="ＭＳ Ｐゴシック"/>
              </a:rPr>
              <a:t>Sensitive Topics or Special Challenges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Special </a:t>
            </a:r>
            <a:r>
              <a:rPr lang="en-US" altLang="en-US" sz="2400" dirty="0" smtClean="0">
                <a:solidFill>
                  <a:srgbClr val="000000"/>
                </a:solidFill>
                <a:latin typeface="Arial (Body)"/>
                <a:ea typeface="ＭＳ Ｐゴシック"/>
              </a:rPr>
              <a:t>Challenges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Pediatric patient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Elderly 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868525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Wrap-Up </a:t>
            </a:r>
            <a:r>
              <a:rPr lang="en-IN"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Bill learns that Mr. Mahon’s chest discomfort started 15 minutes ago while he was working on his computer. Nothing has made the discomfort better or worse. Mr. Mahon describes the sensation as a heavy pressure, and says he can feel the sensation in his left shoulder and arm. When Bill asks, Mr. Mahon says the severity of the discomfort is a 7 on a scale from 1 to 10.</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077049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Wrap-Up </a:t>
            </a:r>
            <a:r>
              <a:rPr lang="en-IN"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185530"/>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Mr. Mahon’s vital signs are as follows: respirations 16 per minute, and of normal depth; pulse strong, but occasionally irregular at 84 beats per minute; blood pressure is</a:t>
            </a:r>
            <a:endParaRPr lang="en-US" altLang="en-US" sz="2400" dirty="0">
              <a:solidFill>
                <a:srgbClr val="000000"/>
              </a:solidFill>
              <a:latin typeface="Arial (Body)"/>
              <a:ea typeface="ＭＳ Ｐゴシック"/>
            </a:endParaRPr>
          </a:p>
        </p:txBody>
      </p:sp>
      <p:graphicFrame>
        <p:nvGraphicFramePr>
          <p:cNvPr id="5" name="Object 4" descr="130 over 90"/>
          <p:cNvGraphicFramePr>
            <a:graphicFrameLocks noChangeAspect="1"/>
          </p:cNvGraphicFramePr>
          <p:nvPr>
            <p:extLst>
              <p:ext uri="{D42A27DB-BD31-4B8C-83A1-F6EECF244321}">
                <p14:modId xmlns:p14="http://schemas.microsoft.com/office/powerpoint/2010/main" val="3625922280"/>
              </p:ext>
            </p:extLst>
          </p:nvPr>
        </p:nvGraphicFramePr>
        <p:xfrm>
          <a:off x="7418788" y="2448448"/>
          <a:ext cx="437524" cy="487193"/>
        </p:xfrm>
        <a:graphic>
          <a:graphicData uri="http://schemas.openxmlformats.org/presentationml/2006/ole">
            <mc:AlternateContent xmlns:mc="http://schemas.openxmlformats.org/markup-compatibility/2006">
              <mc:Choice xmlns:v="urn:schemas-microsoft-com:vml" Requires="v">
                <p:oleObj spid="_x0000_s1237" name="Equation" r:id="rId4" imgW="355320" imgH="393480" progId="Equation.DSMT4">
                  <p:embed/>
                </p:oleObj>
              </mc:Choice>
              <mc:Fallback>
                <p:oleObj name="Equation" r:id="rId4" imgW="355320" imgH="393480" progId="Equation.DSMT4">
                  <p:embed/>
                  <p:pic>
                    <p:nvPicPr>
                      <p:cNvPr id="0" name=""/>
                      <p:cNvPicPr/>
                      <p:nvPr/>
                    </p:nvPicPr>
                    <p:blipFill>
                      <a:blip r:embed="rId5"/>
                      <a:stretch>
                        <a:fillRect/>
                      </a:stretch>
                    </p:blipFill>
                    <p:spPr>
                      <a:xfrm>
                        <a:off x="7418788" y="2448448"/>
                        <a:ext cx="437524" cy="487193"/>
                      </a:xfrm>
                      <a:prstGeom prst="rect">
                        <a:avLst/>
                      </a:prstGeom>
                    </p:spPr>
                  </p:pic>
                </p:oleObj>
              </mc:Fallback>
            </mc:AlternateContent>
          </a:graphicData>
        </a:graphic>
      </p:graphicFrame>
      <p:sp>
        <p:nvSpPr>
          <p:cNvPr id="4" name="Text Placeholder 3"/>
          <p:cNvSpPr>
            <a:spLocks noGrp="1"/>
          </p:cNvSpPr>
          <p:nvPr>
            <p:ph type="body" idx="2"/>
          </p:nvPr>
        </p:nvSpPr>
        <p:spPr>
          <a:xfrm>
            <a:off x="457200" y="2887698"/>
            <a:ext cx="4303486" cy="336265"/>
          </a:xfrm>
        </p:spPr>
        <p:txBody>
          <a:bodyPr anchor="ctr"/>
          <a:lstStyle/>
          <a:p>
            <a:pPr marL="0" indent="0">
              <a:buNone/>
            </a:pPr>
            <a:r>
              <a:rPr lang="en-IN" altLang="en-US" sz="2400" dirty="0" smtClean="0">
                <a:solidFill>
                  <a:srgbClr val="000000"/>
                </a:solidFill>
                <a:latin typeface="Arial (Body)"/>
                <a:ea typeface="ＭＳ Ｐゴシック"/>
              </a:rPr>
              <a:t>and</a:t>
            </a:r>
            <a:r>
              <a:rPr lang="en-US" altLang="en-US" sz="2400" dirty="0">
                <a:latin typeface="Verdana" panose="020B0604030504040204" pitchFamily="34" charset="0"/>
              </a:rPr>
              <a:t>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2400" baseline="-25000" dirty="0" smtClean="0">
                <a:latin typeface="+mn-lt"/>
              </a:rPr>
              <a:t>2</a:t>
            </a:r>
            <a:r>
              <a:rPr lang="en-IN" altLang="en-US" sz="2400" dirty="0" smtClean="0">
                <a:solidFill>
                  <a:srgbClr val="000000"/>
                </a:solidFill>
                <a:latin typeface="Arial (Body)"/>
                <a:ea typeface="ＭＳ Ｐゴシック"/>
              </a:rPr>
              <a:t> is </a:t>
            </a:r>
            <a:r>
              <a:rPr lang="en-IN" altLang="en-US" sz="2400" dirty="0">
                <a:solidFill>
                  <a:srgbClr val="000000"/>
                </a:solidFill>
                <a:latin typeface="Arial (Body)"/>
                <a:ea typeface="ＭＳ Ｐゴシック"/>
              </a:rPr>
              <a:t>99% on room air.</a:t>
            </a:r>
            <a:endParaRPr lang="en-IN" sz="2400" dirty="0"/>
          </a:p>
        </p:txBody>
      </p:sp>
    </p:spTree>
    <p:extLst>
      <p:ext uri="{BB962C8B-B14F-4D97-AF65-F5344CB8AC3E}">
        <p14:creationId xmlns:p14="http://schemas.microsoft.com/office/powerpoint/2010/main" val="22079302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Wrap-Up </a:t>
            </a:r>
            <a:r>
              <a:rPr lang="en-IN"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Based on the history, Bill suspects acute coronary syndrome. He administers aspirin and nitroglycerin to Mr. Mahon, according to protocol, as they prepare to transport him to the hospital.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630834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Summary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5026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smtClean="0">
                <a:solidFill>
                  <a:srgbClr val="000000"/>
                </a:solidFill>
                <a:latin typeface="Arial (Body)"/>
                <a:ea typeface="ＭＳ Ｐゴシック"/>
              </a:rPr>
              <a:t>You will take vital signs on every patient you encounter.</a:t>
            </a:r>
            <a:endParaRPr lang="en-US" altLang="en-US" sz="2400" dirty="0">
              <a:solidFill>
                <a:srgbClr val="000000"/>
              </a:solidFill>
              <a:latin typeface="Arial (Body)"/>
              <a:ea typeface="ＭＳ Ｐゴシック"/>
            </a:endParaRPr>
          </a:p>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smtClean="0">
                <a:solidFill>
                  <a:srgbClr val="000000"/>
                </a:solidFill>
                <a:latin typeface="Arial (Body)"/>
                <a:ea typeface="ＭＳ Ｐゴシック"/>
              </a:rPr>
              <a:t>Baseline vital signs allow comparison with later vital signs to detect trends.</a:t>
            </a:r>
            <a:endParaRPr lang="en-US" altLang="en-US" sz="2400" dirty="0">
              <a:solidFill>
                <a:srgbClr val="000000"/>
              </a:solidFill>
              <a:latin typeface="Arial (Body)"/>
              <a:ea typeface="ＭＳ Ｐゴシック"/>
            </a:endParaRPr>
          </a:p>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smtClean="0">
                <a:solidFill>
                  <a:srgbClr val="000000"/>
                </a:solidFill>
                <a:latin typeface="Arial (Body)"/>
                <a:ea typeface="ＭＳ Ｐゴシック"/>
              </a:rPr>
              <a:t>Vital signs include respirations, pulse, blood pressure, skin, pupils, and pulse oximetry.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492172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Summary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7637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smtClean="0">
                <a:solidFill>
                  <a:srgbClr val="000000"/>
                </a:solidFill>
                <a:latin typeface="Arial (Body)"/>
                <a:ea typeface="ＭＳ Ｐゴシック"/>
              </a:rPr>
              <a:t>A medical history is important in determining the patient’s condition and the care needed.</a:t>
            </a:r>
            <a:endParaRPr lang="en-US" altLang="en-US" sz="2400" dirty="0">
              <a:solidFill>
                <a:srgbClr val="000000"/>
              </a:solidFill>
              <a:latin typeface="Arial (Body)"/>
              <a:ea typeface="ＭＳ Ｐゴシック"/>
            </a:endParaRPr>
          </a:p>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smtClean="0">
                <a:solidFill>
                  <a:srgbClr val="000000"/>
                </a:solidFill>
                <a:latin typeface="Arial (Body)"/>
                <a:ea typeface="ＭＳ Ｐゴシック"/>
              </a:rPr>
              <a:t>You must be prepared to overcome many challenges in history-taking.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66484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07457"/>
          </a:xfrm>
        </p:spPr>
        <p:txBody>
          <a:bodyPr wrap="square" lIns="91425" tIns="91425" rIns="91425" bIns="91425">
            <a:noAutofit/>
          </a:bodyPr>
          <a:lstStyle/>
          <a:p>
            <a:pPr marL="0" lvl="0" indent="0" fontAlgn="base">
              <a:spcBef>
                <a:spcPct val="0"/>
              </a:spcBef>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rPr>
              <a:t>This heart rate is outside the expected range for a child who is from 5 to 12 years old.</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hlinkClick r:id="rId2" action="ppaction://hlinksldjump"/>
              </a:rPr>
              <a:t>Click 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145230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8910</TotalTime>
  <Words>14868</Words>
  <Application>Microsoft Office PowerPoint</Application>
  <PresentationFormat>On-screen Show (4:3)</PresentationFormat>
  <Paragraphs>1039</Paragraphs>
  <Slides>102</Slides>
  <Notes>84</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102</vt:i4>
      </vt:variant>
    </vt:vector>
  </HeadingPairs>
  <TitlesOfParts>
    <vt:vector size="112" baseType="lpstr">
      <vt:lpstr>ＭＳ Ｐゴシック</vt:lpstr>
      <vt:lpstr>Arial</vt:lpstr>
      <vt:lpstr>Arial (Body)</vt:lpstr>
      <vt:lpstr>Calibri</vt:lpstr>
      <vt:lpstr>Noto Sans Symbols</vt:lpstr>
      <vt:lpstr>Times New Roman</vt:lpstr>
      <vt:lpstr>Verdana</vt:lpstr>
      <vt:lpstr>508 Lecture</vt:lpstr>
      <vt:lpstr>1_508 Lecture</vt:lpstr>
      <vt:lpstr>Equation</vt:lpstr>
      <vt:lpstr>Prehospital: Emergency Care</vt:lpstr>
      <vt:lpstr>Learning Readiness</vt:lpstr>
      <vt:lpstr>Setting the Stage</vt:lpstr>
      <vt:lpstr>Case Study Introduction</vt:lpstr>
      <vt:lpstr>Case Study (1 of 3)</vt:lpstr>
      <vt:lpstr>Introduction (1 of 2)</vt:lpstr>
      <vt:lpstr>Introduction (2 of 2)</vt:lpstr>
      <vt:lpstr>Vital Signs (1 of 25)</vt:lpstr>
      <vt:lpstr>Vital Signs (2 of 25)</vt:lpstr>
      <vt:lpstr>Vital Signs (3 of 25)</vt:lpstr>
      <vt:lpstr>Assess the Breathing (Respiratory) Rate, Quality, and Rhythm</vt:lpstr>
      <vt:lpstr>Table 11-1 Normal Respiratory Rates</vt:lpstr>
      <vt:lpstr>Vital Signs (4 of 25)</vt:lpstr>
      <vt:lpstr>Vital Signs (5 of 25)</vt:lpstr>
      <vt:lpstr>Vital Signs (6 of 25)</vt:lpstr>
      <vt:lpstr>Table 11-2 Noisy Respiration</vt:lpstr>
      <vt:lpstr>Vital Signs (7 of 25)</vt:lpstr>
      <vt:lpstr>Vital Signs (8 of 25)</vt:lpstr>
      <vt:lpstr>Vital Signs (9 of 25)</vt:lpstr>
      <vt:lpstr>Assess the Pulse Rate, Quality, and Rhythm. the Radial Pulse Is Assessed in Patients Older Than One Year of Age</vt:lpstr>
      <vt:lpstr>Assess the Brachial Pulse in Patients Who Are Less Than One Year of Age</vt:lpstr>
      <vt:lpstr>Assess the Carotid Pulse</vt:lpstr>
      <vt:lpstr>Vital Signs (10 of 25)</vt:lpstr>
      <vt:lpstr>Vital Signs (11 of 25)</vt:lpstr>
      <vt:lpstr>Table 11-3 Normal Pulse Rates</vt:lpstr>
      <vt:lpstr>Vital Signs (12 of 25)</vt:lpstr>
      <vt:lpstr>Vital Signs (13 of 25)</vt:lpstr>
      <vt:lpstr>Table 11-4 Pulse Rate, Quality, Rhythm, and Related Problems</vt:lpstr>
      <vt:lpstr>Click on Any Heart Rate That Would Be Outside the Normal Range for An Eight-Year-Old Child</vt:lpstr>
      <vt:lpstr>Vital Signs (14 of 25)</vt:lpstr>
      <vt:lpstr>Assess Relative Skin Temperature</vt:lpstr>
      <vt:lpstr>Assess Capillary Refill in Infants and Children. Press on the Nail or Skin</vt:lpstr>
      <vt:lpstr>Vital Signs (15 of 25)</vt:lpstr>
      <vt:lpstr>Vital Signs (16 of 25)</vt:lpstr>
      <vt:lpstr>Vital Signs (17 of 25)</vt:lpstr>
      <vt:lpstr>Vital Signs (18 of 25)</vt:lpstr>
      <vt:lpstr>Table 11-5 Skin Color, Temperature, and Condition</vt:lpstr>
      <vt:lpstr>Vital Signs (19 of 25)</vt:lpstr>
      <vt:lpstr>Assess Pupils for Size, Equality, and Reactivity</vt:lpstr>
      <vt:lpstr>Table 11-6 Pupil Size, Equality, and Reactivity</vt:lpstr>
      <vt:lpstr>Vital Signs (20 of 25)</vt:lpstr>
      <vt:lpstr>Table 11-7 Normal Blood Pressures in Adults, Children, and Infants</vt:lpstr>
      <vt:lpstr>Table 11-8 Blood Pressures Indicating Hypotension by Age</vt:lpstr>
      <vt:lpstr>Vital Signs (21 of 25)</vt:lpstr>
      <vt:lpstr>Vital Signs (22 of 25)</vt:lpstr>
      <vt:lpstr>Vital Signs (23 of 25)</vt:lpstr>
      <vt:lpstr>E M T Skills 11-1</vt:lpstr>
      <vt:lpstr>Apply the Cuff</vt:lpstr>
      <vt:lpstr>Palpate the Brachial Artery</vt:lpstr>
      <vt:lpstr>Close the Valve and Pump until the Radial Pulse is No Longer Felt</vt:lpstr>
      <vt:lpstr>Deflate the Cuff at About 2 m m h g per Second. When You Hear the First Sound, Record the Pressure (Systolic)</vt:lpstr>
      <vt:lpstr>E M T Skills 11-2</vt:lpstr>
      <vt:lpstr>Apply the Cuff and Inflate Rapidly to 30 Mmhg above the Level Where You Can No Longer Feel the Radial Pulse</vt:lpstr>
      <vt:lpstr>Slowly Deflate the Cuff. Note the Pressure at Which the Radial Pulse Returns (Systolic)</vt:lpstr>
      <vt:lpstr>Vital Signs (24 of 25)</vt:lpstr>
      <vt:lpstr>Vital Signs (25 of 25)</vt:lpstr>
      <vt:lpstr>E M T Skills 11-3</vt:lpstr>
      <vt:lpstr>Place the Patient Supine and Measure Heart Rate and Blood Pressure</vt:lpstr>
      <vt:lpstr>Help the Patient to a Standing Position, Wait Two Minutes, Then Measure Heart Rate and Blood Pressure</vt:lpstr>
      <vt:lpstr>Monitoring Equipment (1 of 13)</vt:lpstr>
      <vt:lpstr>E M T Skills 11-4</vt:lpstr>
      <vt:lpstr>A Pulse Oximeter</vt:lpstr>
      <vt:lpstr>A Pulse Oximeter Placed on the Patient’s Finger</vt:lpstr>
      <vt:lpstr>A Mini “Finger-Size” Pulse Oximeter</vt:lpstr>
      <vt:lpstr>Monitoring Equipment (2 of 13)</vt:lpstr>
      <vt:lpstr>Monitoring Equipment (3 of 13)</vt:lpstr>
      <vt:lpstr>Monitoring Equipment (4 of 13)</vt:lpstr>
      <vt:lpstr>Monitoring Equipment (5 of 13)</vt:lpstr>
      <vt:lpstr>Monitoring Equipment (6 of 13)</vt:lpstr>
      <vt:lpstr>Monitoring Equipment (7 of 13)</vt:lpstr>
      <vt:lpstr>A Noninvasive Blood Pressure Device</vt:lpstr>
      <vt:lpstr>Monitoring Equipment (8 of 13)</vt:lpstr>
      <vt:lpstr>Monitoring Equipment (9 of 13)</vt:lpstr>
      <vt:lpstr>Monitoring Equipment (10 of 13)</vt:lpstr>
      <vt:lpstr>Monitoring Equipment (11 of 13)</vt:lpstr>
      <vt:lpstr>Monitoring Equipment (12 of 13)</vt:lpstr>
      <vt:lpstr>Monitoring Equipment (13 of 13)</vt:lpstr>
      <vt:lpstr>Case Study (2 of 3)</vt:lpstr>
      <vt:lpstr>Case Study (3 of 3)</vt:lpstr>
      <vt:lpstr>Preparing to Take the History (1 of 3)</vt:lpstr>
      <vt:lpstr>Preparing to Take the History (2 of 3)</vt:lpstr>
      <vt:lpstr>Preparing to Take the History (3 of 3)</vt:lpstr>
      <vt:lpstr>Taking the History (1 of 11)</vt:lpstr>
      <vt:lpstr>Taking the History (2 of 11)</vt:lpstr>
      <vt:lpstr>Taking the History (3 of 11)</vt:lpstr>
      <vt:lpstr>Taking the History (4 of 11)</vt:lpstr>
      <vt:lpstr>Taking the History (5 of 11)</vt:lpstr>
      <vt:lpstr>Taking the History (6 of 11)</vt:lpstr>
      <vt:lpstr>Taking the History (7 of 11)</vt:lpstr>
      <vt:lpstr>Taking the History (8 of 11)</vt:lpstr>
      <vt:lpstr>Taking the History (9 of 11)</vt:lpstr>
      <vt:lpstr>Taking the History (10 of 11)</vt:lpstr>
      <vt:lpstr>Taking the History (11 of 11)</vt:lpstr>
      <vt:lpstr>Case Study Wrap-Up (1 of 3)</vt:lpstr>
      <vt:lpstr>Case Study Wrap-Up (2 of 3)</vt:lpstr>
      <vt:lpstr>Case Study Wrap-Up (3 of 3)</vt:lpstr>
      <vt:lpstr>Summary (1 of 2)</vt:lpstr>
      <vt:lpstr>Summary (2 of 2)</vt:lpstr>
      <vt:lpstr>Correct!</vt:lpstr>
      <vt:lpstr>Incorrect</vt:lpstr>
      <vt:lpstr>Feedback</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1028</cp:revision>
  <dcterms:modified xsi:type="dcterms:W3CDTF">2018-02-07T14:21:32Z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