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4"/>
  </p:sldMasterIdLst>
  <p:notesMasterIdLst>
    <p:notesMasterId r:id="rId56"/>
  </p:notesMasterIdLst>
  <p:handoutMasterIdLst>
    <p:handoutMasterId r:id="rId57"/>
  </p:handoutMasterIdLst>
  <p:sldIdLst>
    <p:sldId id="311" r:id="rId5"/>
    <p:sldId id="313" r:id="rId6"/>
    <p:sldId id="365" r:id="rId7"/>
    <p:sldId id="314" r:id="rId8"/>
    <p:sldId id="315" r:id="rId9"/>
    <p:sldId id="366" r:id="rId10"/>
    <p:sldId id="316" r:id="rId11"/>
    <p:sldId id="31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2" r:id="rId46"/>
    <p:sldId id="318" r:id="rId47"/>
    <p:sldId id="367" r:id="rId48"/>
    <p:sldId id="319" r:id="rId49"/>
    <p:sldId id="320" r:id="rId50"/>
    <p:sldId id="323" r:id="rId51"/>
    <p:sldId id="404" r:id="rId52"/>
    <p:sldId id="324" r:id="rId53"/>
    <p:sldId id="325" r:id="rId54"/>
    <p:sldId id="405"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CCFF33"/>
    <a:srgbClr val="0099FF"/>
    <a:srgbClr val="FC0128"/>
    <a:srgbClr val="FFCC66"/>
    <a:srgbClr val="FF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6" autoAdjust="0"/>
    <p:restoredTop sz="85551" autoAdjust="0"/>
  </p:normalViewPr>
  <p:slideViewPr>
    <p:cSldViewPr>
      <p:cViewPr>
        <p:scale>
          <a:sx n="75" d="100"/>
          <a:sy n="75" d="100"/>
        </p:scale>
        <p:origin x="-966" y="-444"/>
      </p:cViewPr>
      <p:guideLst>
        <p:guide orient="horz" pos="2160"/>
        <p:guide pos="2880"/>
      </p:guideLst>
    </p:cSldViewPr>
  </p:slideViewPr>
  <p:outlineViewPr>
    <p:cViewPr>
      <p:scale>
        <a:sx n="55" d="100"/>
        <a:sy n="5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smtClean="0"/>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smtClean="0"/>
            </a:lvl1pPr>
          </a:lstStyle>
          <a:p>
            <a:pPr>
              <a:defRPr/>
            </a:pPr>
            <a:endParaRPr lang="en-US"/>
          </a:p>
        </p:txBody>
      </p:sp>
      <p:sp>
        <p:nvSpPr>
          <p:cNvPr id="3076" name="Rectangle 4"/>
          <p:cNvSpPr>
            <a:spLocks noGrp="1" noChangeArrowheads="1"/>
          </p:cNvSpPr>
          <p:nvPr>
            <p:ph type="ftr" sz="quarter" idx="2"/>
          </p:nvPr>
        </p:nvSpPr>
        <p:spPr bwMode="auto">
          <a:xfrm>
            <a:off x="0" y="8685213"/>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smtClean="0"/>
            </a:lvl1pPr>
          </a:lstStyle>
          <a:p>
            <a:pPr>
              <a:defRPr/>
            </a:pPr>
            <a:endParaRPr lang="en-US"/>
          </a:p>
        </p:txBody>
      </p:sp>
      <p:sp>
        <p:nvSpPr>
          <p:cNvPr id="3077" name="Rectangle 5"/>
          <p:cNvSpPr>
            <a:spLocks noGrp="1" noChangeArrowheads="1"/>
          </p:cNvSpPr>
          <p:nvPr>
            <p:ph type="sldNum" sz="quarter" idx="3"/>
          </p:nvPr>
        </p:nvSpPr>
        <p:spPr bwMode="auto">
          <a:xfrm>
            <a:off x="3886200" y="8685213"/>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smtClean="0"/>
            </a:lvl1pPr>
          </a:lstStyle>
          <a:p>
            <a:pPr>
              <a:defRPr/>
            </a:pPr>
            <a:fld id="{62F8FEB9-059F-40FF-9DE9-A2C5F3B9A729}" type="slidenum">
              <a:rPr lang="en-US"/>
              <a:pPr>
                <a:defRPr/>
              </a:pPr>
              <a:t>‹#›</a:t>
            </a:fld>
            <a:endParaRPr lang="en-US"/>
          </a:p>
        </p:txBody>
      </p:sp>
    </p:spTree>
    <p:extLst>
      <p:ext uri="{BB962C8B-B14F-4D97-AF65-F5344CB8AC3E}">
        <p14:creationId xmlns:p14="http://schemas.microsoft.com/office/powerpoint/2010/main" val="211172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smtClean="0"/>
            </a:lvl1pPr>
          </a:lstStyle>
          <a:p>
            <a:pPr>
              <a:defRPr/>
            </a:pPr>
            <a:endParaRPr lang="en-US"/>
          </a:p>
        </p:txBody>
      </p:sp>
      <p:sp>
        <p:nvSpPr>
          <p:cNvPr id="2051" name="Rectangle 3"/>
          <p:cNvSpPr>
            <a:spLocks noGrp="1" noChangeArrowheads="1"/>
          </p:cNvSpPr>
          <p:nvPr>
            <p:ph type="dt"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smtClean="0"/>
            </a:lvl1pPr>
          </a:lstStyle>
          <a:p>
            <a:pPr>
              <a:defRPr/>
            </a:pPr>
            <a:endParaRPr lang="en-US"/>
          </a:p>
        </p:txBody>
      </p:sp>
      <p:sp>
        <p:nvSpPr>
          <p:cNvPr id="2052" name="Rectangle 4"/>
          <p:cNvSpPr>
            <a:spLocks noGrp="1" noChangeArrowheads="1"/>
          </p:cNvSpPr>
          <p:nvPr>
            <p:ph type="ftr" sz="quarter" idx="4"/>
          </p:nvPr>
        </p:nvSpPr>
        <p:spPr bwMode="auto">
          <a:xfrm>
            <a:off x="0" y="8685213"/>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smtClean="0"/>
            </a:lvl1pPr>
          </a:lstStyle>
          <a:p>
            <a:pPr>
              <a:defRPr/>
            </a:pPr>
            <a:endParaRPr lang="en-US"/>
          </a:p>
        </p:txBody>
      </p:sp>
      <p:sp>
        <p:nvSpPr>
          <p:cNvPr id="2053" name="Rectangle 5"/>
          <p:cNvSpPr>
            <a:spLocks noGrp="1" noChangeArrowheads="1"/>
          </p:cNvSpPr>
          <p:nvPr>
            <p:ph type="sldNum" sz="quarter" idx="5"/>
          </p:nvPr>
        </p:nvSpPr>
        <p:spPr bwMode="auto">
          <a:xfrm>
            <a:off x="3886200" y="8685213"/>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smtClean="0"/>
            </a:lvl1pPr>
          </a:lstStyle>
          <a:p>
            <a:pPr>
              <a:defRPr/>
            </a:pPr>
            <a:fld id="{F33FD100-8850-4F4D-8AFD-50F8DBF4862C}" type="slidenum">
              <a:rPr lang="en-US"/>
              <a:pPr>
                <a:defRPr/>
              </a:pPr>
              <a:t>‹#›</a:t>
            </a:fld>
            <a:endParaRPr lang="en-US"/>
          </a:p>
        </p:txBody>
      </p:sp>
      <p:sp>
        <p:nvSpPr>
          <p:cNvPr id="2054" name="Rectangle 6"/>
          <p:cNvSpPr>
            <a:spLocks noGrp="1" noChangeArrowheads="1"/>
          </p:cNvSpPr>
          <p:nvPr>
            <p:ph type="body" sz="quarter" idx="3"/>
          </p:nvPr>
        </p:nvSpPr>
        <p:spPr bwMode="auto">
          <a:xfrm>
            <a:off x="914400" y="4341813"/>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9" name="Rectangle 7"/>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083234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3FD100-8850-4F4D-8AFD-50F8DBF4862C}" type="slidenum">
              <a:rPr lang="en-US" smtClean="0"/>
              <a:pPr>
                <a:defRPr/>
              </a:pPr>
              <a:t>9</a:t>
            </a:fld>
            <a:endParaRPr lang="en-US"/>
          </a:p>
        </p:txBody>
      </p:sp>
    </p:spTree>
    <p:extLst>
      <p:ext uri="{BB962C8B-B14F-4D97-AF65-F5344CB8AC3E}">
        <p14:creationId xmlns:p14="http://schemas.microsoft.com/office/powerpoint/2010/main" val="2660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3FD100-8850-4F4D-8AFD-50F8DBF4862C}" type="slidenum">
              <a:rPr lang="en-US" smtClean="0"/>
              <a:pPr>
                <a:defRPr/>
              </a:pPr>
              <a:t>28</a:t>
            </a:fld>
            <a:endParaRPr lang="en-US"/>
          </a:p>
        </p:txBody>
      </p:sp>
    </p:spTree>
    <p:extLst>
      <p:ext uri="{BB962C8B-B14F-4D97-AF65-F5344CB8AC3E}">
        <p14:creationId xmlns:p14="http://schemas.microsoft.com/office/powerpoint/2010/main" val="253782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AE17C7-B787-4E50-994D-5E804113A1E9}" type="datetime4">
              <a:rPr lang="en-US" smtClean="0"/>
              <a:pPr/>
              <a:t>September 14,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36071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168627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extLst>
      <p:ext uri="{BB962C8B-B14F-4D97-AF65-F5344CB8AC3E}">
        <p14:creationId xmlns:p14="http://schemas.microsoft.com/office/powerpoint/2010/main" val="161608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0"/>
            <a:ext cx="4079875" cy="4344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41875" y="1524000"/>
            <a:ext cx="4081463" cy="4344988"/>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0"/>
            <a:ext cx="4079875" cy="4344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875" y="1524000"/>
            <a:ext cx="4081463" cy="4344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5D68B-21AC-438B-BECE-4F17DA129F19}" type="datetime4">
              <a:rPr lang="en-US" smtClean="0"/>
              <a:pPr/>
              <a:t>September 14,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29611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September 14,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3573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781C6-1634-4A56-B2BE-62150BE83935}" type="datetime4">
              <a:rPr lang="en-US" smtClean="0"/>
              <a:pPr/>
              <a:t>September 14,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36944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72AC2-3C75-4F5F-A929-48958086FE36}" type="datetime4">
              <a:rPr lang="en-US" smtClean="0"/>
              <a:pPr/>
              <a:t>September 14,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59591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09CF4-4C1A-45DC-BADA-6EFF91CB9ABB}" type="datetime4">
              <a:rPr lang="en-US" smtClean="0"/>
              <a:pPr/>
              <a:t>September 14,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8219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September 14,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93371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September 14,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72110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September 14,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75032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67800-479D-41B0-B3F2-2DCE95BA1381}" type="datetime4">
              <a:rPr lang="en-US" smtClean="0"/>
              <a:pPr/>
              <a:t>September 14, 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619189170"/>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772400" cy="1470025"/>
          </a:xfrm>
        </p:spPr>
        <p:txBody>
          <a:bodyPr/>
          <a:lstStyle/>
          <a:p>
            <a:pPr eaLnBrk="1" hangingPunct="1"/>
            <a:r>
              <a:rPr lang="en-US" sz="6000" dirty="0" smtClean="0"/>
              <a:t>Case Study</a:t>
            </a:r>
          </a:p>
        </p:txBody>
      </p:sp>
      <p:sp>
        <p:nvSpPr>
          <p:cNvPr id="2051" name="Rectangle 6"/>
          <p:cNvSpPr>
            <a:spLocks noGrp="1" noChangeArrowheads="1"/>
          </p:cNvSpPr>
          <p:nvPr>
            <p:ph type="subTitle" idx="1"/>
          </p:nvPr>
        </p:nvSpPr>
        <p:spPr>
          <a:xfrm>
            <a:off x="1295400" y="2133600"/>
            <a:ext cx="6400800" cy="1752600"/>
          </a:xfrm>
        </p:spPr>
        <p:txBody>
          <a:bodyPr/>
          <a:lstStyle/>
          <a:p>
            <a:pPr eaLnBrk="1" hangingPunct="1"/>
            <a:r>
              <a:rPr lang="en-US" smtClean="0"/>
              <a:t>USS George Washington (CVN-73)</a:t>
            </a:r>
          </a:p>
          <a:p>
            <a:pPr eaLnBrk="1" hangingPunct="1"/>
            <a:r>
              <a:rPr lang="en-US" smtClean="0"/>
              <a:t>22 May 2008</a:t>
            </a:r>
          </a:p>
          <a:p>
            <a:pPr eaLnBrk="1" hangingPunct="1"/>
            <a:endParaRPr lang="en-US" smtClean="0"/>
          </a:p>
        </p:txBody>
      </p:sp>
      <p:pic>
        <p:nvPicPr>
          <p:cNvPr id="2052" name="Picture 7" descr="GW_Logo"/>
          <p:cNvPicPr>
            <a:picLocks noChangeAspect="1" noChangeArrowheads="1"/>
          </p:cNvPicPr>
          <p:nvPr/>
        </p:nvPicPr>
        <p:blipFill>
          <a:blip r:embed="rId2" cstate="print"/>
          <a:srcRect/>
          <a:stretch>
            <a:fillRect/>
          </a:stretch>
        </p:blipFill>
        <p:spPr bwMode="auto">
          <a:xfrm>
            <a:off x="2743200" y="34290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772400" cy="1143000"/>
          </a:xfrm>
        </p:spPr>
        <p:txBody>
          <a:bodyPr/>
          <a:lstStyle/>
          <a:p>
            <a:pPr eaLnBrk="1" hangingPunct="1"/>
            <a:r>
              <a:rPr lang="en-US" b="1" dirty="0" smtClean="0"/>
              <a:t>FIRE DAMAGE</a:t>
            </a:r>
          </a:p>
        </p:txBody>
      </p:sp>
      <p:sp>
        <p:nvSpPr>
          <p:cNvPr id="11267" name="Rectangle 3"/>
          <p:cNvSpPr>
            <a:spLocks noGrp="1" noChangeArrowheads="1"/>
          </p:cNvSpPr>
          <p:nvPr>
            <p:ph type="body" sz="half" idx="1"/>
          </p:nvPr>
        </p:nvSpPr>
        <p:spPr>
          <a:xfrm>
            <a:off x="330200" y="1066800"/>
            <a:ext cx="8458200" cy="4525963"/>
          </a:xfrm>
        </p:spPr>
        <p:txBody>
          <a:bodyPr/>
          <a:lstStyle/>
          <a:p>
            <a:pPr eaLnBrk="1" hangingPunct="1"/>
            <a:endParaRPr lang="en-US" sz="2800" dirty="0" smtClean="0"/>
          </a:p>
          <a:p>
            <a:pPr eaLnBrk="1" hangingPunct="1"/>
            <a:r>
              <a:rPr lang="en-US" sz="2800" dirty="0" smtClean="0"/>
              <a:t>Heat/Fire damage to cable ways above </a:t>
            </a:r>
            <a:r>
              <a:rPr lang="en-US" sz="2800" dirty="0"/>
              <a:t>R</a:t>
            </a:r>
            <a:r>
              <a:rPr lang="en-US" sz="2800" dirty="0" smtClean="0"/>
              <a:t>T </a:t>
            </a:r>
            <a:r>
              <a:rPr lang="en-US" sz="2800" dirty="0" smtClean="0"/>
              <a:t>classroom </a:t>
            </a:r>
          </a:p>
          <a:p>
            <a:pPr eaLnBrk="1" hangingPunct="1"/>
            <a:r>
              <a:rPr lang="en-US" sz="2800" dirty="0" smtClean="0"/>
              <a:t>(2</a:t>
            </a:r>
            <a:r>
              <a:rPr lang="en-US" sz="2800" baseline="30000" dirty="0" smtClean="0"/>
              <a:t>nd</a:t>
            </a:r>
            <a:r>
              <a:rPr lang="en-US" sz="2800" dirty="0" smtClean="0"/>
              <a:t> deck) </a:t>
            </a:r>
            <a:br>
              <a:rPr lang="en-US" sz="2800" dirty="0" smtClean="0"/>
            </a:br>
            <a:r>
              <a:rPr lang="en-US" sz="2800" dirty="0" smtClean="0"/>
              <a:t>heat </a:t>
            </a:r>
            <a:br>
              <a:rPr lang="en-US" sz="2800" dirty="0" smtClean="0"/>
            </a:br>
            <a:r>
              <a:rPr lang="en-US" sz="2800" dirty="0" smtClean="0"/>
              <a:t>damage</a:t>
            </a:r>
          </a:p>
          <a:p>
            <a:pPr eaLnBrk="1" hangingPunct="1"/>
            <a:endParaRPr lang="en-US" sz="2800" dirty="0" smtClean="0"/>
          </a:p>
        </p:txBody>
      </p:sp>
      <p:pic>
        <p:nvPicPr>
          <p:cNvPr id="11268" name="Picture 6" descr="npo000003"/>
          <p:cNvPicPr>
            <a:picLocks noChangeAspect="1" noChangeArrowheads="1"/>
          </p:cNvPicPr>
          <p:nvPr/>
        </p:nvPicPr>
        <p:blipFill>
          <a:blip r:embed="rId2" cstate="print"/>
          <a:srcRect/>
          <a:stretch>
            <a:fillRect/>
          </a:stretch>
        </p:blipFill>
        <p:spPr bwMode="auto">
          <a:xfrm>
            <a:off x="2819400" y="2057400"/>
            <a:ext cx="6172200" cy="46291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6" descr="npo000005"/>
          <p:cNvPicPr>
            <a:picLocks noChangeAspect="1" noChangeArrowheads="1"/>
          </p:cNvPicPr>
          <p:nvPr/>
        </p:nvPicPr>
        <p:blipFill>
          <a:blip r:embed="rId2" cstate="print"/>
          <a:srcRect/>
          <a:stretch>
            <a:fillRect/>
          </a:stretch>
        </p:blipFill>
        <p:spPr bwMode="auto">
          <a:xfrm>
            <a:off x="4038600" y="1276350"/>
            <a:ext cx="5029200" cy="5429250"/>
          </a:xfrm>
          <a:prstGeom prst="rect">
            <a:avLst/>
          </a:prstGeom>
          <a:noFill/>
          <a:ln w="9525" algn="ctr">
            <a:noFill/>
            <a:miter lim="800000"/>
            <a:headEnd/>
            <a:tailEnd/>
          </a:ln>
        </p:spPr>
      </p:pic>
      <p:sp>
        <p:nvSpPr>
          <p:cNvPr id="12291" name="Rectangle 3"/>
          <p:cNvSpPr>
            <a:spLocks noGrp="1" noChangeArrowheads="1"/>
          </p:cNvSpPr>
          <p:nvPr>
            <p:ph type="title"/>
          </p:nvPr>
        </p:nvSpPr>
        <p:spPr/>
        <p:txBody>
          <a:bodyPr vert="horz" lIns="91440" tIns="45720" rIns="91440" bIns="45720" rtlCol="0" anchor="ctr">
            <a:normAutofit/>
          </a:bodyPr>
          <a:lstStyle/>
          <a:p>
            <a:r>
              <a:rPr lang="en-US" b="1"/>
              <a:t>FIRE DAMAGE</a:t>
            </a:r>
          </a:p>
        </p:txBody>
      </p:sp>
      <p:sp>
        <p:nvSpPr>
          <p:cNvPr id="12292" name="Rectangle 4"/>
          <p:cNvSpPr>
            <a:spLocks noGrp="1" noChangeArrowheads="1"/>
          </p:cNvSpPr>
          <p:nvPr>
            <p:ph type="body" sz="half" idx="1"/>
          </p:nvPr>
        </p:nvSpPr>
        <p:spPr>
          <a:xfrm>
            <a:off x="0" y="1301750"/>
            <a:ext cx="4038600" cy="2438400"/>
          </a:xfrm>
        </p:spPr>
        <p:txBody>
          <a:bodyPr/>
          <a:lstStyle/>
          <a:p>
            <a:pPr eaLnBrk="1" hangingPunct="1"/>
            <a:r>
              <a:rPr lang="en-US" sz="2800" dirty="0" smtClean="0"/>
              <a:t>Heat/Fire damage to cable ways </a:t>
            </a:r>
            <a:r>
              <a:rPr lang="en-US" sz="2800" dirty="0" smtClean="0"/>
              <a:t>above RT </a:t>
            </a:r>
            <a:r>
              <a:rPr lang="en-US" sz="2800" dirty="0" smtClean="0"/>
              <a:t>classroom </a:t>
            </a:r>
          </a:p>
          <a:p>
            <a:pPr eaLnBrk="1" hangingPunct="1"/>
            <a:r>
              <a:rPr lang="en-US" sz="2800" dirty="0" smtClean="0"/>
              <a:t>(2</a:t>
            </a:r>
            <a:r>
              <a:rPr lang="en-US" sz="2800" baseline="30000" dirty="0" smtClean="0"/>
              <a:t>nd</a:t>
            </a:r>
            <a:r>
              <a:rPr lang="en-US" sz="2800" dirty="0" smtClean="0"/>
              <a:t> deck) heat damage</a:t>
            </a:r>
          </a:p>
          <a:p>
            <a:pPr eaLnBrk="1" hangingPunct="1"/>
            <a:endParaRPr lang="en-US" sz="28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8" descr="npo000007"/>
          <p:cNvPicPr>
            <a:picLocks noChangeAspect="1" noChangeArrowheads="1"/>
          </p:cNvPicPr>
          <p:nvPr/>
        </p:nvPicPr>
        <p:blipFill>
          <a:blip r:embed="rId2" cstate="print"/>
          <a:srcRect/>
          <a:stretch>
            <a:fillRect/>
          </a:stretch>
        </p:blipFill>
        <p:spPr bwMode="auto">
          <a:xfrm>
            <a:off x="2819400" y="2228850"/>
            <a:ext cx="6172200" cy="4324350"/>
          </a:xfrm>
          <a:prstGeom prst="rect">
            <a:avLst/>
          </a:prstGeom>
          <a:noFill/>
          <a:ln w="9525" algn="ctr">
            <a:noFill/>
            <a:miter lim="800000"/>
            <a:headEnd/>
            <a:tailEnd/>
          </a:ln>
        </p:spPr>
      </p:pic>
      <p:sp>
        <p:nvSpPr>
          <p:cNvPr id="13315" name="Rectangle 2"/>
          <p:cNvSpPr>
            <a:spLocks noGrp="1" noChangeArrowheads="1"/>
          </p:cNvSpPr>
          <p:nvPr>
            <p:ph type="title"/>
          </p:nvPr>
        </p:nvSpPr>
        <p:spPr>
          <a:xfrm>
            <a:off x="457200" y="76200"/>
            <a:ext cx="8229600" cy="1143000"/>
          </a:xfrm>
        </p:spPr>
        <p:txBody>
          <a:bodyPr vert="horz" lIns="91440" tIns="45720" rIns="91440" bIns="45720" rtlCol="0" anchor="ctr">
            <a:noAutofit/>
          </a:bodyPr>
          <a:lstStyle/>
          <a:p>
            <a:r>
              <a:rPr lang="en-US" b="1" dirty="0"/>
              <a:t>FIRE DAMAGE</a:t>
            </a:r>
          </a:p>
        </p:txBody>
      </p:sp>
      <p:sp>
        <p:nvSpPr>
          <p:cNvPr id="13316" name="Rectangle 3"/>
          <p:cNvSpPr>
            <a:spLocks noGrp="1" noChangeArrowheads="1"/>
          </p:cNvSpPr>
          <p:nvPr>
            <p:ph type="body" sz="half" idx="1"/>
          </p:nvPr>
        </p:nvSpPr>
        <p:spPr>
          <a:xfrm>
            <a:off x="228600" y="1020763"/>
            <a:ext cx="9144000" cy="2713037"/>
          </a:xfrm>
        </p:spPr>
        <p:txBody>
          <a:bodyPr>
            <a:normAutofit/>
          </a:bodyPr>
          <a:lstStyle/>
          <a:p>
            <a:pPr eaLnBrk="1" hangingPunct="1"/>
            <a:endParaRPr lang="en-US" sz="2800" dirty="0" smtClean="0"/>
          </a:p>
          <a:p>
            <a:pPr eaLnBrk="1" hangingPunct="1"/>
            <a:r>
              <a:rPr lang="en-US" sz="2800" dirty="0" smtClean="0"/>
              <a:t>Heat/Fire damage to cable ways </a:t>
            </a:r>
            <a:r>
              <a:rPr lang="en-US" sz="2800" dirty="0" smtClean="0"/>
              <a:t>above RT </a:t>
            </a:r>
            <a:r>
              <a:rPr lang="en-US" sz="2800" dirty="0" smtClean="0"/>
              <a:t>classroom </a:t>
            </a:r>
          </a:p>
          <a:p>
            <a:pPr eaLnBrk="1" hangingPunct="1"/>
            <a:r>
              <a:rPr lang="en-US" sz="2800" dirty="0" smtClean="0"/>
              <a:t>(2</a:t>
            </a:r>
            <a:r>
              <a:rPr lang="en-US" sz="2800" baseline="30000" dirty="0" smtClean="0"/>
              <a:t>nd</a:t>
            </a:r>
            <a:r>
              <a:rPr lang="en-US" sz="2800" dirty="0" smtClean="0"/>
              <a:t> deck) </a:t>
            </a:r>
            <a:br>
              <a:rPr lang="en-US" sz="2800" dirty="0" smtClean="0"/>
            </a:br>
            <a:r>
              <a:rPr lang="en-US" sz="2800" dirty="0" smtClean="0"/>
              <a:t>heat </a:t>
            </a:r>
            <a:br>
              <a:rPr lang="en-US" sz="2800" dirty="0" smtClean="0"/>
            </a:br>
            <a:r>
              <a:rPr lang="en-US" sz="2800" dirty="0" smtClean="0"/>
              <a:t>damage</a:t>
            </a:r>
          </a:p>
          <a:p>
            <a:pPr eaLnBrk="1" hangingPunct="1"/>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lstStyle/>
          <a:p>
            <a:pPr eaLnBrk="1" hangingPunct="1"/>
            <a:r>
              <a:rPr lang="en-US" b="1" dirty="0" smtClean="0"/>
              <a:t>FIRE DAMAGE</a:t>
            </a:r>
          </a:p>
        </p:txBody>
      </p:sp>
      <p:sp>
        <p:nvSpPr>
          <p:cNvPr id="14339" name="Rectangle 3"/>
          <p:cNvSpPr>
            <a:spLocks noGrp="1" noChangeArrowheads="1"/>
          </p:cNvSpPr>
          <p:nvPr>
            <p:ph type="body" sz="half" idx="1"/>
          </p:nvPr>
        </p:nvSpPr>
        <p:spPr/>
        <p:txBody>
          <a:bodyPr/>
          <a:lstStyle/>
          <a:p>
            <a:pPr eaLnBrk="1" hangingPunct="1"/>
            <a:r>
              <a:rPr lang="en-US" sz="2800" dirty="0" smtClean="0"/>
              <a:t>Door to Reactor </a:t>
            </a:r>
            <a:r>
              <a:rPr lang="en-US" sz="2800" dirty="0" err="1" smtClean="0"/>
              <a:t>trng</a:t>
            </a:r>
            <a:r>
              <a:rPr lang="en-US" sz="2800" dirty="0" smtClean="0"/>
              <a:t> classroom</a:t>
            </a:r>
          </a:p>
        </p:txBody>
      </p:sp>
      <p:pic>
        <p:nvPicPr>
          <p:cNvPr id="14340" name="Picture 7" descr="npo000009"/>
          <p:cNvPicPr>
            <a:picLocks noChangeAspect="1" noChangeArrowheads="1"/>
          </p:cNvPicPr>
          <p:nvPr/>
        </p:nvPicPr>
        <p:blipFill>
          <a:blip r:embed="rId2" cstate="print"/>
          <a:srcRect/>
          <a:stretch>
            <a:fillRect/>
          </a:stretch>
        </p:blipFill>
        <p:spPr bwMode="auto">
          <a:xfrm>
            <a:off x="3200400" y="2139950"/>
            <a:ext cx="5638800" cy="42291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1143000"/>
          </a:xfrm>
        </p:spPr>
        <p:txBody>
          <a:bodyPr/>
          <a:lstStyle/>
          <a:p>
            <a:pPr eaLnBrk="1" hangingPunct="1"/>
            <a:r>
              <a:rPr lang="en-US" b="1" dirty="0" smtClean="0"/>
              <a:t>FIRE DAMAGE</a:t>
            </a:r>
          </a:p>
        </p:txBody>
      </p:sp>
      <p:sp>
        <p:nvSpPr>
          <p:cNvPr id="15363" name="Rectangle 3"/>
          <p:cNvSpPr>
            <a:spLocks noGrp="1" noChangeArrowheads="1"/>
          </p:cNvSpPr>
          <p:nvPr>
            <p:ph type="body" sz="half" idx="1"/>
          </p:nvPr>
        </p:nvSpPr>
        <p:spPr>
          <a:xfrm>
            <a:off x="685800" y="990600"/>
            <a:ext cx="8458200" cy="4525963"/>
          </a:xfrm>
        </p:spPr>
        <p:txBody>
          <a:bodyPr/>
          <a:lstStyle/>
          <a:p>
            <a:pPr eaLnBrk="1" hangingPunct="1"/>
            <a:endParaRPr lang="en-US" sz="2800" dirty="0" smtClean="0"/>
          </a:p>
          <a:p>
            <a:pPr eaLnBrk="1" hangingPunct="1"/>
            <a:r>
              <a:rPr lang="en-US" sz="2800" dirty="0" smtClean="0"/>
              <a:t>Burned cable way in  Reactor Classroom </a:t>
            </a:r>
          </a:p>
          <a:p>
            <a:pPr eaLnBrk="1" hangingPunct="1"/>
            <a:endParaRPr lang="en-US" sz="2800" dirty="0" smtClean="0"/>
          </a:p>
          <a:p>
            <a:pPr eaLnBrk="1" hangingPunct="1"/>
            <a:endParaRPr lang="en-US" sz="2800" dirty="0" smtClean="0"/>
          </a:p>
        </p:txBody>
      </p:sp>
      <p:pic>
        <p:nvPicPr>
          <p:cNvPr id="15364" name="Picture 6" descr="npo00000b"/>
          <p:cNvPicPr>
            <a:picLocks noChangeAspect="1" noChangeArrowheads="1"/>
          </p:cNvPicPr>
          <p:nvPr/>
        </p:nvPicPr>
        <p:blipFill>
          <a:blip r:embed="rId2" cstate="print"/>
          <a:srcRect/>
          <a:stretch>
            <a:fillRect/>
          </a:stretch>
        </p:blipFill>
        <p:spPr bwMode="auto">
          <a:xfrm>
            <a:off x="2819400" y="1981200"/>
            <a:ext cx="5867400" cy="44005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b="1" dirty="0" smtClean="0"/>
              <a:t>FIRE DAMAGE</a:t>
            </a:r>
          </a:p>
        </p:txBody>
      </p:sp>
      <p:sp>
        <p:nvSpPr>
          <p:cNvPr id="16387" name="Rectangle 3"/>
          <p:cNvSpPr>
            <a:spLocks noGrp="1" noChangeArrowheads="1"/>
          </p:cNvSpPr>
          <p:nvPr>
            <p:ph type="body" sz="half" idx="1"/>
          </p:nvPr>
        </p:nvSpPr>
        <p:spPr>
          <a:xfrm>
            <a:off x="457200" y="1371600"/>
            <a:ext cx="7543800" cy="685800"/>
          </a:xfrm>
        </p:spPr>
        <p:txBody>
          <a:bodyPr/>
          <a:lstStyle/>
          <a:p>
            <a:pPr eaLnBrk="1" hangingPunct="1"/>
            <a:r>
              <a:rPr lang="en-US" sz="2800" dirty="0" smtClean="0"/>
              <a:t>Outside </a:t>
            </a:r>
            <a:r>
              <a:rPr lang="en-US" sz="2800" dirty="0" smtClean="0"/>
              <a:t>space </a:t>
            </a:r>
            <a:r>
              <a:rPr lang="en-US" sz="2800" dirty="0" smtClean="0"/>
              <a:t>starboard side </a:t>
            </a:r>
          </a:p>
        </p:txBody>
      </p:sp>
      <p:pic>
        <p:nvPicPr>
          <p:cNvPr id="16388" name="Picture 6" descr="npo00000d"/>
          <p:cNvPicPr>
            <a:picLocks noChangeAspect="1" noChangeArrowheads="1"/>
          </p:cNvPicPr>
          <p:nvPr/>
        </p:nvPicPr>
        <p:blipFill>
          <a:blip r:embed="rId2" cstate="print"/>
          <a:srcRect/>
          <a:stretch>
            <a:fillRect/>
          </a:stretch>
        </p:blipFill>
        <p:spPr bwMode="auto">
          <a:xfrm>
            <a:off x="1600200" y="1981200"/>
            <a:ext cx="6096000" cy="45720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143000"/>
          </a:xfrm>
        </p:spPr>
        <p:txBody>
          <a:bodyPr/>
          <a:lstStyle/>
          <a:p>
            <a:pPr eaLnBrk="1" hangingPunct="1"/>
            <a:r>
              <a:rPr lang="en-US" b="1" dirty="0" smtClean="0"/>
              <a:t>FIRE DAMAGE</a:t>
            </a:r>
          </a:p>
        </p:txBody>
      </p:sp>
      <p:sp>
        <p:nvSpPr>
          <p:cNvPr id="17411" name="Rectangle 3"/>
          <p:cNvSpPr>
            <a:spLocks noGrp="1" noChangeArrowheads="1"/>
          </p:cNvSpPr>
          <p:nvPr>
            <p:ph type="body" sz="half" idx="1"/>
          </p:nvPr>
        </p:nvSpPr>
        <p:spPr>
          <a:xfrm>
            <a:off x="457200" y="1143000"/>
            <a:ext cx="8686800" cy="4525963"/>
          </a:xfrm>
        </p:spPr>
        <p:txBody>
          <a:bodyPr/>
          <a:lstStyle/>
          <a:p>
            <a:pPr eaLnBrk="1" hangingPunct="1"/>
            <a:endParaRPr lang="en-US" sz="2800" dirty="0" smtClean="0"/>
          </a:p>
          <a:p>
            <a:pPr eaLnBrk="1" hangingPunct="1"/>
            <a:r>
              <a:rPr lang="en-US" sz="2800" dirty="0" smtClean="0"/>
              <a:t>Heat damage to cables in back </a:t>
            </a:r>
            <a:r>
              <a:rPr lang="en-US" sz="2800" dirty="0" smtClean="0"/>
              <a:t>of space </a:t>
            </a:r>
            <a:endParaRPr lang="en-US" sz="2800" dirty="0" smtClean="0"/>
          </a:p>
        </p:txBody>
      </p:sp>
      <p:pic>
        <p:nvPicPr>
          <p:cNvPr id="17412" name="Picture 6" descr="npo00000f"/>
          <p:cNvPicPr>
            <a:picLocks noChangeAspect="1" noChangeArrowheads="1"/>
          </p:cNvPicPr>
          <p:nvPr/>
        </p:nvPicPr>
        <p:blipFill>
          <a:blip r:embed="rId2" cstate="print"/>
          <a:srcRect/>
          <a:stretch>
            <a:fillRect/>
          </a:stretch>
        </p:blipFill>
        <p:spPr bwMode="auto">
          <a:xfrm>
            <a:off x="1600200" y="2133600"/>
            <a:ext cx="5867400" cy="44005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76200"/>
            <a:ext cx="9144000" cy="1143000"/>
          </a:xfrm>
        </p:spPr>
        <p:txBody>
          <a:bodyPr/>
          <a:lstStyle/>
          <a:p>
            <a:pPr eaLnBrk="1" hangingPunct="1"/>
            <a:r>
              <a:rPr lang="en-US" b="1" dirty="0" smtClean="0"/>
              <a:t>FIRE DAMAGE</a:t>
            </a:r>
          </a:p>
        </p:txBody>
      </p:sp>
      <p:sp>
        <p:nvSpPr>
          <p:cNvPr id="18435" name="Rectangle 3"/>
          <p:cNvSpPr>
            <a:spLocks noGrp="1" noChangeArrowheads="1"/>
          </p:cNvSpPr>
          <p:nvPr>
            <p:ph type="body" sz="half" idx="1"/>
          </p:nvPr>
        </p:nvSpPr>
        <p:spPr>
          <a:xfrm>
            <a:off x="457200" y="1524000"/>
            <a:ext cx="4079875" cy="1600200"/>
          </a:xfrm>
        </p:spPr>
        <p:txBody>
          <a:bodyPr>
            <a:normAutofit/>
          </a:bodyPr>
          <a:lstStyle/>
          <a:p>
            <a:pPr eaLnBrk="1" hangingPunct="1"/>
            <a:r>
              <a:rPr lang="en-US" sz="2800" dirty="0" smtClean="0"/>
              <a:t>Heat damage to major cableway penetration to  </a:t>
            </a:r>
            <a:br>
              <a:rPr lang="en-US" sz="2800" dirty="0" smtClean="0"/>
            </a:br>
            <a:r>
              <a:rPr lang="en-US" sz="2800" dirty="0" smtClean="0"/>
              <a:t>space </a:t>
            </a:r>
            <a:endParaRPr lang="en-US" sz="2800" dirty="0" smtClean="0"/>
          </a:p>
        </p:txBody>
      </p:sp>
      <p:pic>
        <p:nvPicPr>
          <p:cNvPr id="18436" name="Picture 6" descr="npo000011"/>
          <p:cNvPicPr>
            <a:picLocks noChangeAspect="1" noChangeArrowheads="1"/>
          </p:cNvPicPr>
          <p:nvPr/>
        </p:nvPicPr>
        <p:blipFill>
          <a:blip r:embed="rId2" cstate="print"/>
          <a:srcRect/>
          <a:stretch>
            <a:fillRect/>
          </a:stretch>
        </p:blipFill>
        <p:spPr bwMode="auto">
          <a:xfrm>
            <a:off x="4724400" y="1346102"/>
            <a:ext cx="4419600" cy="551189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pPr eaLnBrk="1" hangingPunct="1"/>
            <a:r>
              <a:rPr lang="en-US" b="1" dirty="0" smtClean="0"/>
              <a:t>FIRE DAMAGE</a:t>
            </a:r>
          </a:p>
        </p:txBody>
      </p:sp>
      <p:sp>
        <p:nvSpPr>
          <p:cNvPr id="19459" name="Rectangle 3"/>
          <p:cNvSpPr>
            <a:spLocks noGrp="1" noChangeArrowheads="1"/>
          </p:cNvSpPr>
          <p:nvPr>
            <p:ph type="body" sz="half" idx="1"/>
          </p:nvPr>
        </p:nvSpPr>
        <p:spPr>
          <a:xfrm>
            <a:off x="152400" y="1295400"/>
            <a:ext cx="8763000" cy="4525963"/>
          </a:xfrm>
        </p:spPr>
        <p:txBody>
          <a:bodyPr/>
          <a:lstStyle/>
          <a:p>
            <a:pPr eaLnBrk="1" hangingPunct="1"/>
            <a:r>
              <a:rPr lang="en-US" sz="2800" dirty="0" smtClean="0"/>
              <a:t>Heat damage to major cableway penetration to  </a:t>
            </a:r>
            <a:br>
              <a:rPr lang="en-US" sz="2800" dirty="0" smtClean="0"/>
            </a:br>
            <a:r>
              <a:rPr lang="en-US" sz="2800" dirty="0" smtClean="0"/>
              <a:t>space </a:t>
            </a:r>
            <a:r>
              <a:rPr lang="en-US" sz="2800" dirty="0" smtClean="0"/>
              <a:t/>
            </a:r>
            <a:br>
              <a:rPr lang="en-US" sz="2800" dirty="0" smtClean="0"/>
            </a:br>
            <a:r>
              <a:rPr lang="en-US" sz="2800" dirty="0" smtClean="0"/>
              <a:t>(Zoom out</a:t>
            </a:r>
            <a:br>
              <a:rPr lang="en-US" sz="2800" dirty="0" smtClean="0"/>
            </a:br>
            <a:r>
              <a:rPr lang="en-US" sz="2800" dirty="0" smtClean="0"/>
              <a:t>from previous</a:t>
            </a:r>
            <a:br>
              <a:rPr lang="en-US" sz="2800" dirty="0" smtClean="0"/>
            </a:br>
            <a:r>
              <a:rPr lang="en-US" sz="2800" dirty="0" smtClean="0"/>
              <a:t>slide) </a:t>
            </a:r>
          </a:p>
        </p:txBody>
      </p:sp>
      <p:pic>
        <p:nvPicPr>
          <p:cNvPr id="19460" name="Picture 6" descr="npo000013"/>
          <p:cNvPicPr>
            <a:picLocks noChangeAspect="1" noChangeArrowheads="1"/>
          </p:cNvPicPr>
          <p:nvPr/>
        </p:nvPicPr>
        <p:blipFill>
          <a:blip r:embed="rId2" cstate="print"/>
          <a:srcRect/>
          <a:stretch>
            <a:fillRect/>
          </a:stretch>
        </p:blipFill>
        <p:spPr bwMode="auto">
          <a:xfrm>
            <a:off x="2895600" y="1981200"/>
            <a:ext cx="5791200" cy="44577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731838"/>
          </a:xfrm>
        </p:spPr>
        <p:txBody>
          <a:bodyPr>
            <a:noAutofit/>
          </a:bodyPr>
          <a:lstStyle/>
          <a:p>
            <a:pPr eaLnBrk="1" hangingPunct="1"/>
            <a:r>
              <a:rPr lang="en-US" b="1" dirty="0" smtClean="0"/>
              <a:t>FIRE DAMAGE</a:t>
            </a:r>
          </a:p>
        </p:txBody>
      </p:sp>
      <p:sp>
        <p:nvSpPr>
          <p:cNvPr id="20483" name="Rectangle 3"/>
          <p:cNvSpPr>
            <a:spLocks noGrp="1" noChangeArrowheads="1"/>
          </p:cNvSpPr>
          <p:nvPr>
            <p:ph type="body" sz="half" idx="1"/>
          </p:nvPr>
        </p:nvSpPr>
        <p:spPr>
          <a:xfrm>
            <a:off x="152400" y="914400"/>
            <a:ext cx="8991600" cy="4525963"/>
          </a:xfrm>
        </p:spPr>
        <p:txBody>
          <a:bodyPr/>
          <a:lstStyle/>
          <a:p>
            <a:pPr eaLnBrk="1" hangingPunct="1"/>
            <a:endParaRPr lang="en-US" sz="2800" dirty="0" smtClean="0"/>
          </a:p>
          <a:p>
            <a:pPr eaLnBrk="1" hangingPunct="1"/>
            <a:r>
              <a:rPr lang="en-US" sz="2800" dirty="0" smtClean="0"/>
              <a:t>Heat/fire damage to ABT in back of ADP </a:t>
            </a:r>
          </a:p>
          <a:p>
            <a:pPr eaLnBrk="1" hangingPunct="1"/>
            <a:r>
              <a:rPr lang="en-US" sz="2800" dirty="0" smtClean="0"/>
              <a:t>Vent room to the </a:t>
            </a:r>
          </a:p>
          <a:p>
            <a:pPr eaLnBrk="1" hangingPunct="1">
              <a:buFontTx/>
              <a:buNone/>
            </a:pPr>
            <a:r>
              <a:rPr lang="en-US" sz="2800" dirty="0" smtClean="0"/>
              <a:t>    right, Servers to </a:t>
            </a:r>
          </a:p>
          <a:p>
            <a:pPr eaLnBrk="1" hangingPunct="1">
              <a:buFontTx/>
              <a:buNone/>
            </a:pPr>
            <a:r>
              <a:rPr lang="en-US" sz="2800" dirty="0" smtClean="0"/>
              <a:t>    the left</a:t>
            </a:r>
          </a:p>
          <a:p>
            <a:pPr eaLnBrk="1" hangingPunct="1"/>
            <a:r>
              <a:rPr lang="en-US" sz="2800" dirty="0" smtClean="0"/>
              <a:t>Plenum </a:t>
            </a:r>
            <a:br>
              <a:rPr lang="en-US" sz="2800" dirty="0" smtClean="0"/>
            </a:br>
            <a:r>
              <a:rPr lang="en-US" sz="2800" dirty="0" smtClean="0"/>
              <a:t>above and </a:t>
            </a:r>
            <a:br>
              <a:rPr lang="en-US" sz="2800" dirty="0" smtClean="0"/>
            </a:br>
            <a:r>
              <a:rPr lang="en-US" sz="2800" dirty="0" smtClean="0"/>
              <a:t>behind ABT</a:t>
            </a:r>
          </a:p>
        </p:txBody>
      </p:sp>
      <p:pic>
        <p:nvPicPr>
          <p:cNvPr id="20484" name="Picture 6" descr="npo000015"/>
          <p:cNvPicPr>
            <a:picLocks noChangeAspect="1" noChangeArrowheads="1"/>
          </p:cNvPicPr>
          <p:nvPr/>
        </p:nvPicPr>
        <p:blipFill>
          <a:blip r:embed="rId2" cstate="print"/>
          <a:srcRect/>
          <a:stretch>
            <a:fillRect/>
          </a:stretch>
        </p:blipFill>
        <p:spPr bwMode="auto">
          <a:xfrm>
            <a:off x="3429000" y="2209800"/>
            <a:ext cx="5562600" cy="41719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t>Timeline of 22 May 2008</a:t>
            </a:r>
          </a:p>
        </p:txBody>
      </p:sp>
      <p:sp>
        <p:nvSpPr>
          <p:cNvPr id="3075" name="Rectangle 3"/>
          <p:cNvSpPr>
            <a:spLocks noGrp="1" noChangeArrowheads="1"/>
          </p:cNvSpPr>
          <p:nvPr>
            <p:ph idx="1"/>
          </p:nvPr>
        </p:nvSpPr>
        <p:spPr/>
        <p:txBody>
          <a:bodyPr>
            <a:normAutofit/>
          </a:bodyPr>
          <a:lstStyle/>
          <a:p>
            <a:pPr eaLnBrk="1" hangingPunct="1">
              <a:lnSpc>
                <a:spcPct val="80000"/>
              </a:lnSpc>
            </a:pPr>
            <a:r>
              <a:rPr lang="en-US" sz="2000" dirty="0" smtClean="0"/>
              <a:t>0600 While preparing for UNREP smoke was reported to bridge and thought incinerator was source.  Bridge reported incinerator was secured.</a:t>
            </a:r>
          </a:p>
          <a:p>
            <a:pPr eaLnBrk="1" hangingPunct="1">
              <a:lnSpc>
                <a:spcPct val="80000"/>
              </a:lnSpc>
            </a:pPr>
            <a:r>
              <a:rPr lang="en-US" sz="2000" dirty="0" smtClean="0"/>
              <a:t>0650 Stationed UNREP detail</a:t>
            </a:r>
          </a:p>
          <a:p>
            <a:pPr eaLnBrk="1" hangingPunct="1">
              <a:lnSpc>
                <a:spcPct val="80000"/>
              </a:lnSpc>
            </a:pPr>
            <a:r>
              <a:rPr lang="en-US" sz="2000" dirty="0" smtClean="0"/>
              <a:t>0729 All stations manned and ready to receive USS CROMMELIN</a:t>
            </a:r>
            <a:endParaRPr lang="en-US" sz="2000" dirty="0" smtClean="0">
              <a:solidFill>
                <a:srgbClr val="FF3300"/>
              </a:solidFill>
            </a:endParaRPr>
          </a:p>
          <a:p>
            <a:pPr eaLnBrk="1" hangingPunct="1">
              <a:lnSpc>
                <a:spcPct val="80000"/>
              </a:lnSpc>
            </a:pPr>
            <a:r>
              <a:rPr lang="en-US" sz="2000" dirty="0" smtClean="0"/>
              <a:t>0745 XO reported to OOD he observed white smoke aft of island</a:t>
            </a:r>
          </a:p>
          <a:p>
            <a:pPr lvl="1" eaLnBrk="1" hangingPunct="1">
              <a:lnSpc>
                <a:spcPct val="80000"/>
              </a:lnSpc>
            </a:pPr>
            <a:r>
              <a:rPr lang="en-US" sz="2000" dirty="0" smtClean="0"/>
              <a:t>EOOW received report white smoke in Squadron Ready Room #5 03-185-0-L</a:t>
            </a:r>
          </a:p>
          <a:p>
            <a:pPr lvl="1" eaLnBrk="1" hangingPunct="1">
              <a:lnSpc>
                <a:spcPct val="80000"/>
              </a:lnSpc>
            </a:pPr>
            <a:r>
              <a:rPr lang="en-US" sz="2000" dirty="0" smtClean="0"/>
              <a:t>Heavy Smoke and glow on bulkhead in aft, </a:t>
            </a:r>
            <a:r>
              <a:rPr lang="en-US" sz="2000" dirty="0" err="1" smtClean="0"/>
              <a:t>stbd</a:t>
            </a:r>
            <a:r>
              <a:rPr lang="en-US" sz="2000" dirty="0" smtClean="0"/>
              <a:t> corner of Dry Provisions Storeroom 5-180-03-A</a:t>
            </a:r>
          </a:p>
          <a:p>
            <a:pPr lvl="1" eaLnBrk="1" hangingPunct="1">
              <a:lnSpc>
                <a:spcPct val="80000"/>
              </a:lnSpc>
            </a:pPr>
            <a:r>
              <a:rPr lang="en-US" sz="2000" dirty="0" smtClean="0"/>
              <a:t>MM2 noticed a wisp of white smoke coming from access cover to Aux Boiler Exhaust and Supply Space </a:t>
            </a:r>
            <a:r>
              <a:rPr lang="en-US" sz="2000" b="1" dirty="0" smtClean="0"/>
              <a:t>6-189-1-Q</a:t>
            </a:r>
            <a:r>
              <a:rPr lang="en-US" sz="2000" dirty="0" smtClean="0"/>
              <a:t>.  Tried to call DC Central and said line was busy.  Left space to report to At Sea Fire Party.</a:t>
            </a:r>
          </a:p>
          <a:p>
            <a:pPr eaLnBrk="1" hangingPunct="1">
              <a:lnSpc>
                <a:spcPct val="80000"/>
              </a:lnSpc>
            </a:pPr>
            <a:r>
              <a:rPr lang="en-US" sz="2000" dirty="0" smtClean="0"/>
              <a:t>0747 EOOW called away smoke in 03-185-0-L</a:t>
            </a:r>
          </a:p>
          <a:p>
            <a:pPr eaLnBrk="1" hangingPunct="1">
              <a:lnSpc>
                <a:spcPct val="80000"/>
              </a:lnSpc>
            </a:pPr>
            <a:r>
              <a:rPr lang="en-US" sz="2000" dirty="0" smtClean="0"/>
              <a:t>0748 Emergency Breakaway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6200"/>
            <a:ext cx="8915400" cy="1143000"/>
          </a:xfrm>
        </p:spPr>
        <p:txBody>
          <a:bodyPr/>
          <a:lstStyle/>
          <a:p>
            <a:pPr eaLnBrk="1" hangingPunct="1"/>
            <a:r>
              <a:rPr lang="en-US" b="1" dirty="0" smtClean="0"/>
              <a:t>FIRE DAMAGE</a:t>
            </a:r>
          </a:p>
        </p:txBody>
      </p:sp>
      <p:sp>
        <p:nvSpPr>
          <p:cNvPr id="21507" name="Rectangle 3"/>
          <p:cNvSpPr>
            <a:spLocks noGrp="1" noChangeArrowheads="1"/>
          </p:cNvSpPr>
          <p:nvPr>
            <p:ph type="body" sz="half" idx="1"/>
          </p:nvPr>
        </p:nvSpPr>
        <p:spPr>
          <a:xfrm>
            <a:off x="304800" y="1295400"/>
            <a:ext cx="8763000" cy="2438400"/>
          </a:xfrm>
        </p:spPr>
        <p:txBody>
          <a:bodyPr/>
          <a:lstStyle/>
          <a:p>
            <a:pPr eaLnBrk="1" hangingPunct="1"/>
            <a:r>
              <a:rPr lang="en-US" sz="2800" dirty="0" smtClean="0"/>
              <a:t>Heat/fire damage to ABT in ADP (4</a:t>
            </a:r>
            <a:r>
              <a:rPr lang="en-US" sz="2800" baseline="30000" dirty="0" smtClean="0"/>
              <a:t>th</a:t>
            </a:r>
            <a:r>
              <a:rPr lang="en-US" sz="2800" dirty="0" smtClean="0"/>
              <a:t> deck)</a:t>
            </a:r>
          </a:p>
          <a:p>
            <a:pPr eaLnBrk="1" hangingPunct="1"/>
            <a:r>
              <a:rPr lang="en-US" sz="2800" dirty="0" smtClean="0"/>
              <a:t>Zoomed </a:t>
            </a:r>
            <a:br>
              <a:rPr lang="en-US" sz="2800" dirty="0" smtClean="0"/>
            </a:br>
            <a:r>
              <a:rPr lang="en-US" sz="2800" dirty="0" smtClean="0"/>
              <a:t>from </a:t>
            </a:r>
            <a:br>
              <a:rPr lang="en-US" sz="2800" dirty="0" smtClean="0"/>
            </a:br>
            <a:r>
              <a:rPr lang="en-US" sz="2800" dirty="0" smtClean="0"/>
              <a:t>previous </a:t>
            </a:r>
            <a:br>
              <a:rPr lang="en-US" sz="2800" dirty="0" smtClean="0"/>
            </a:br>
            <a:r>
              <a:rPr lang="en-US" sz="2800" dirty="0" smtClean="0"/>
              <a:t>slide</a:t>
            </a:r>
          </a:p>
        </p:txBody>
      </p:sp>
      <p:pic>
        <p:nvPicPr>
          <p:cNvPr id="21508" name="Picture 6" descr="npo00001b"/>
          <p:cNvPicPr>
            <a:picLocks noChangeAspect="1" noChangeArrowheads="1"/>
          </p:cNvPicPr>
          <p:nvPr/>
        </p:nvPicPr>
        <p:blipFill>
          <a:blip r:embed="rId2" cstate="print"/>
          <a:srcRect/>
          <a:stretch>
            <a:fillRect/>
          </a:stretch>
        </p:blipFill>
        <p:spPr bwMode="auto">
          <a:xfrm>
            <a:off x="2514600" y="1828800"/>
            <a:ext cx="6324600" cy="47434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1143000"/>
          </a:xfrm>
        </p:spPr>
        <p:txBody>
          <a:bodyPr/>
          <a:lstStyle/>
          <a:p>
            <a:pPr eaLnBrk="1" hangingPunct="1"/>
            <a:r>
              <a:rPr lang="en-US" b="1" dirty="0" smtClean="0"/>
              <a:t>FIRE DAMAGE</a:t>
            </a:r>
          </a:p>
        </p:txBody>
      </p:sp>
      <p:sp>
        <p:nvSpPr>
          <p:cNvPr id="22531" name="Rectangle 3"/>
          <p:cNvSpPr>
            <a:spLocks noGrp="1" noChangeArrowheads="1"/>
          </p:cNvSpPr>
          <p:nvPr>
            <p:ph type="body" sz="half" idx="1"/>
          </p:nvPr>
        </p:nvSpPr>
        <p:spPr>
          <a:xfrm>
            <a:off x="457200" y="990600"/>
            <a:ext cx="7162800" cy="1417638"/>
          </a:xfrm>
        </p:spPr>
        <p:txBody>
          <a:bodyPr>
            <a:normAutofit/>
          </a:bodyPr>
          <a:lstStyle/>
          <a:p>
            <a:pPr eaLnBrk="1" hangingPunct="1"/>
            <a:endParaRPr lang="en-US" sz="2800" dirty="0" smtClean="0"/>
          </a:p>
          <a:p>
            <a:pPr eaLnBrk="1" hangingPunct="1"/>
            <a:r>
              <a:rPr lang="en-US" sz="2800" dirty="0" smtClean="0"/>
              <a:t>Heat/fire damage to overhead cableway </a:t>
            </a:r>
          </a:p>
        </p:txBody>
      </p:sp>
      <p:pic>
        <p:nvPicPr>
          <p:cNvPr id="22532" name="Picture 6" descr="npo00001d"/>
          <p:cNvPicPr>
            <a:picLocks noChangeAspect="1" noChangeArrowheads="1"/>
          </p:cNvPicPr>
          <p:nvPr/>
        </p:nvPicPr>
        <p:blipFill>
          <a:blip r:embed="rId2" cstate="print"/>
          <a:srcRect/>
          <a:stretch>
            <a:fillRect/>
          </a:stretch>
        </p:blipFill>
        <p:spPr bwMode="auto">
          <a:xfrm>
            <a:off x="1600200" y="2057400"/>
            <a:ext cx="6324600" cy="44386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143000"/>
          </a:xfrm>
        </p:spPr>
        <p:txBody>
          <a:bodyPr/>
          <a:lstStyle/>
          <a:p>
            <a:pPr eaLnBrk="1" hangingPunct="1"/>
            <a:r>
              <a:rPr lang="en-US" b="1" dirty="0" smtClean="0"/>
              <a:t>FIRE DAMAGE</a:t>
            </a:r>
          </a:p>
        </p:txBody>
      </p:sp>
      <p:sp>
        <p:nvSpPr>
          <p:cNvPr id="23555" name="Rectangle 3"/>
          <p:cNvSpPr>
            <a:spLocks noGrp="1" noChangeArrowheads="1"/>
          </p:cNvSpPr>
          <p:nvPr>
            <p:ph type="body" sz="half" idx="1"/>
          </p:nvPr>
        </p:nvSpPr>
        <p:spPr>
          <a:xfrm>
            <a:off x="533400" y="1676400"/>
            <a:ext cx="4038600" cy="4525963"/>
          </a:xfrm>
        </p:spPr>
        <p:txBody>
          <a:bodyPr/>
          <a:lstStyle/>
          <a:p>
            <a:pPr eaLnBrk="1" hangingPunct="1"/>
            <a:r>
              <a:rPr lang="en-US" sz="2800" dirty="0" smtClean="0"/>
              <a:t>Heat/fire damage to overhead in ADP</a:t>
            </a:r>
          </a:p>
        </p:txBody>
      </p:sp>
      <p:pic>
        <p:nvPicPr>
          <p:cNvPr id="23556" name="Picture 6" descr="npo00001f"/>
          <p:cNvPicPr>
            <a:picLocks noChangeAspect="1" noChangeArrowheads="1"/>
          </p:cNvPicPr>
          <p:nvPr/>
        </p:nvPicPr>
        <p:blipFill>
          <a:blip r:embed="rId2" cstate="print"/>
          <a:srcRect/>
          <a:stretch>
            <a:fillRect/>
          </a:stretch>
        </p:blipFill>
        <p:spPr bwMode="auto">
          <a:xfrm>
            <a:off x="4191000" y="990600"/>
            <a:ext cx="4857750" cy="56388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p:spPr>
        <p:txBody>
          <a:bodyPr/>
          <a:lstStyle/>
          <a:p>
            <a:pPr eaLnBrk="1" hangingPunct="1"/>
            <a:r>
              <a:rPr lang="en-US" b="1" dirty="0" smtClean="0"/>
              <a:t>FIRE DAMAGE</a:t>
            </a:r>
          </a:p>
        </p:txBody>
      </p:sp>
      <p:sp>
        <p:nvSpPr>
          <p:cNvPr id="24579" name="Rectangle 3"/>
          <p:cNvSpPr>
            <a:spLocks noGrp="1" noChangeArrowheads="1"/>
          </p:cNvSpPr>
          <p:nvPr>
            <p:ph type="body" sz="half" idx="1"/>
          </p:nvPr>
        </p:nvSpPr>
        <p:spPr>
          <a:xfrm>
            <a:off x="228600" y="1600200"/>
            <a:ext cx="4038600" cy="4525963"/>
          </a:xfrm>
        </p:spPr>
        <p:txBody>
          <a:bodyPr/>
          <a:lstStyle/>
          <a:p>
            <a:pPr eaLnBrk="1" hangingPunct="1"/>
            <a:r>
              <a:rPr lang="en-US" sz="2800" dirty="0" smtClean="0"/>
              <a:t>Smoke damage to vent room adjacent</a:t>
            </a:r>
            <a:br>
              <a:rPr lang="en-US" sz="2800" dirty="0" smtClean="0"/>
            </a:br>
            <a:r>
              <a:rPr lang="en-US" sz="2800" dirty="0" smtClean="0"/>
              <a:t>to ADP</a:t>
            </a:r>
          </a:p>
          <a:p>
            <a:pPr eaLnBrk="1" hangingPunct="1"/>
            <a:r>
              <a:rPr lang="en-US" sz="2800" dirty="0" smtClean="0"/>
              <a:t>Not pictured, but plastic </a:t>
            </a:r>
            <a:br>
              <a:rPr lang="en-US" sz="2800" dirty="0" smtClean="0"/>
            </a:br>
            <a:r>
              <a:rPr lang="en-US" sz="2800" dirty="0" smtClean="0"/>
              <a:t>mop buckets </a:t>
            </a:r>
            <a:br>
              <a:rPr lang="en-US" sz="2800" dirty="0" smtClean="0"/>
            </a:br>
            <a:r>
              <a:rPr lang="en-US" sz="2800" dirty="0" smtClean="0"/>
              <a:t>melted in this space</a:t>
            </a:r>
          </a:p>
          <a:p>
            <a:pPr eaLnBrk="1" hangingPunct="1"/>
            <a:endParaRPr lang="en-US" sz="2800" dirty="0" smtClean="0"/>
          </a:p>
        </p:txBody>
      </p:sp>
      <p:pic>
        <p:nvPicPr>
          <p:cNvPr id="24580" name="Picture 6" descr="npo000021"/>
          <p:cNvPicPr>
            <a:picLocks noChangeAspect="1" noChangeArrowheads="1"/>
          </p:cNvPicPr>
          <p:nvPr/>
        </p:nvPicPr>
        <p:blipFill>
          <a:blip r:embed="rId2" cstate="print"/>
          <a:srcRect/>
          <a:stretch>
            <a:fillRect/>
          </a:stretch>
        </p:blipFill>
        <p:spPr bwMode="auto">
          <a:xfrm>
            <a:off x="4191000" y="1981200"/>
            <a:ext cx="4724400" cy="45529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eaLnBrk="1" hangingPunct="1"/>
            <a:r>
              <a:rPr lang="en-US" b="1" dirty="0" smtClean="0"/>
              <a:t>FIRE DAMAGE</a:t>
            </a:r>
          </a:p>
        </p:txBody>
      </p:sp>
      <p:sp>
        <p:nvSpPr>
          <p:cNvPr id="25603" name="Rectangle 3"/>
          <p:cNvSpPr>
            <a:spLocks noGrp="1" noChangeArrowheads="1"/>
          </p:cNvSpPr>
          <p:nvPr>
            <p:ph type="body" sz="half" idx="1"/>
          </p:nvPr>
        </p:nvSpPr>
        <p:spPr>
          <a:xfrm>
            <a:off x="457200" y="1295400"/>
            <a:ext cx="5943600" cy="4525963"/>
          </a:xfrm>
        </p:spPr>
        <p:txBody>
          <a:bodyPr/>
          <a:lstStyle/>
          <a:p>
            <a:pPr eaLnBrk="1" hangingPunct="1"/>
            <a:r>
              <a:rPr lang="en-US" sz="2800" smtClean="0"/>
              <a:t>Heat/Smoke damage to vent room overhead </a:t>
            </a:r>
            <a:br>
              <a:rPr lang="en-US" sz="2800" smtClean="0"/>
            </a:br>
            <a:r>
              <a:rPr lang="en-US" sz="2800" smtClean="0"/>
              <a:t>adjacent</a:t>
            </a:r>
            <a:br>
              <a:rPr lang="en-US" sz="2800" smtClean="0"/>
            </a:br>
            <a:r>
              <a:rPr lang="en-US" sz="2800" smtClean="0"/>
              <a:t>to ADP</a:t>
            </a:r>
          </a:p>
          <a:p>
            <a:pPr eaLnBrk="1" hangingPunct="1"/>
            <a:endParaRPr lang="en-US" sz="2800" smtClean="0"/>
          </a:p>
          <a:p>
            <a:pPr eaLnBrk="1" hangingPunct="1"/>
            <a:endParaRPr lang="en-US" sz="2800" smtClean="0"/>
          </a:p>
        </p:txBody>
      </p:sp>
      <p:pic>
        <p:nvPicPr>
          <p:cNvPr id="25604" name="Picture 6" descr="npo000023"/>
          <p:cNvPicPr>
            <a:picLocks noChangeAspect="1" noChangeArrowheads="1"/>
          </p:cNvPicPr>
          <p:nvPr/>
        </p:nvPicPr>
        <p:blipFill>
          <a:blip r:embed="rId2" cstate="print"/>
          <a:srcRect/>
          <a:stretch>
            <a:fillRect/>
          </a:stretch>
        </p:blipFill>
        <p:spPr bwMode="auto">
          <a:xfrm>
            <a:off x="2362200" y="1905000"/>
            <a:ext cx="6400800" cy="48006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eaLnBrk="1" hangingPunct="1"/>
            <a:r>
              <a:rPr lang="en-US" b="1" dirty="0" smtClean="0"/>
              <a:t>FIRE DAMAGE</a:t>
            </a:r>
          </a:p>
        </p:txBody>
      </p:sp>
      <p:sp>
        <p:nvSpPr>
          <p:cNvPr id="26627" name="Rectangle 3"/>
          <p:cNvSpPr>
            <a:spLocks noGrp="1" noChangeArrowheads="1"/>
          </p:cNvSpPr>
          <p:nvPr>
            <p:ph type="body" sz="half" idx="1"/>
          </p:nvPr>
        </p:nvSpPr>
        <p:spPr>
          <a:xfrm>
            <a:off x="152400" y="1295400"/>
            <a:ext cx="8839200" cy="4525963"/>
          </a:xfrm>
        </p:spPr>
        <p:txBody>
          <a:bodyPr/>
          <a:lstStyle/>
          <a:p>
            <a:pPr eaLnBrk="1" hangingPunct="1"/>
            <a:r>
              <a:rPr lang="en-US" sz="2800" smtClean="0"/>
              <a:t>Heat/Smoke damage to major cableway into plenum (4</a:t>
            </a:r>
            <a:r>
              <a:rPr lang="en-US" sz="2800" baseline="30000" smtClean="0"/>
              <a:t>th</a:t>
            </a:r>
            <a:r>
              <a:rPr lang="en-US" sz="2800" smtClean="0"/>
              <a:t> deck) </a:t>
            </a:r>
          </a:p>
        </p:txBody>
      </p:sp>
      <p:pic>
        <p:nvPicPr>
          <p:cNvPr id="26628" name="Picture 6" descr="npo000025"/>
          <p:cNvPicPr>
            <a:picLocks noChangeAspect="1" noChangeArrowheads="1"/>
          </p:cNvPicPr>
          <p:nvPr/>
        </p:nvPicPr>
        <p:blipFill>
          <a:blip r:embed="rId2" cstate="print"/>
          <a:srcRect/>
          <a:stretch>
            <a:fillRect/>
          </a:stretch>
        </p:blipFill>
        <p:spPr bwMode="auto">
          <a:xfrm>
            <a:off x="1524000" y="1828800"/>
            <a:ext cx="6477000" cy="48577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76200"/>
            <a:ext cx="9144000" cy="1143000"/>
          </a:xfrm>
        </p:spPr>
        <p:txBody>
          <a:bodyPr/>
          <a:lstStyle/>
          <a:p>
            <a:pPr eaLnBrk="1" hangingPunct="1"/>
            <a:r>
              <a:rPr lang="en-US" b="1" dirty="0" smtClean="0"/>
              <a:t>FIRE DAMAGE</a:t>
            </a:r>
          </a:p>
        </p:txBody>
      </p:sp>
      <p:sp>
        <p:nvSpPr>
          <p:cNvPr id="27651" name="Rectangle 3"/>
          <p:cNvSpPr>
            <a:spLocks noGrp="1" noChangeArrowheads="1"/>
          </p:cNvSpPr>
          <p:nvPr>
            <p:ph type="body" sz="half" idx="1"/>
          </p:nvPr>
        </p:nvSpPr>
        <p:spPr>
          <a:xfrm>
            <a:off x="457200" y="1447800"/>
            <a:ext cx="3886200" cy="4525963"/>
          </a:xfrm>
        </p:spPr>
        <p:txBody>
          <a:bodyPr/>
          <a:lstStyle/>
          <a:p>
            <a:pPr eaLnBrk="1" hangingPunct="1"/>
            <a:r>
              <a:rPr lang="en-US" sz="2800" smtClean="0"/>
              <a:t>Heat/Smoke </a:t>
            </a:r>
            <a:br>
              <a:rPr lang="en-US" sz="2800" smtClean="0"/>
            </a:br>
            <a:r>
              <a:rPr lang="en-US" sz="2800" smtClean="0"/>
              <a:t>damage to major </a:t>
            </a:r>
            <a:br>
              <a:rPr lang="en-US" sz="2800" smtClean="0"/>
            </a:br>
            <a:r>
              <a:rPr lang="en-US" sz="2800" smtClean="0"/>
              <a:t>cableway into </a:t>
            </a:r>
            <a:br>
              <a:rPr lang="en-US" sz="2800" smtClean="0"/>
            </a:br>
            <a:r>
              <a:rPr lang="en-US" sz="2800" smtClean="0"/>
              <a:t>plenum (4</a:t>
            </a:r>
            <a:r>
              <a:rPr lang="en-US" sz="2800" baseline="30000" smtClean="0"/>
              <a:t>th</a:t>
            </a:r>
            <a:r>
              <a:rPr lang="en-US" sz="2800" smtClean="0"/>
              <a:t> deck) </a:t>
            </a:r>
          </a:p>
          <a:p>
            <a:pPr eaLnBrk="1" hangingPunct="1"/>
            <a:r>
              <a:rPr lang="en-US" sz="2800" smtClean="0"/>
              <a:t>Same photo from </a:t>
            </a:r>
            <a:br>
              <a:rPr lang="en-US" sz="2800" smtClean="0"/>
            </a:br>
            <a:r>
              <a:rPr lang="en-US" sz="2800" smtClean="0"/>
              <a:t>previous slide</a:t>
            </a:r>
          </a:p>
        </p:txBody>
      </p:sp>
      <p:pic>
        <p:nvPicPr>
          <p:cNvPr id="27652" name="Picture 6" descr="npo000027"/>
          <p:cNvPicPr>
            <a:picLocks noChangeAspect="1" noChangeArrowheads="1"/>
          </p:cNvPicPr>
          <p:nvPr/>
        </p:nvPicPr>
        <p:blipFill>
          <a:blip r:embed="rId2" cstate="print"/>
          <a:srcRect/>
          <a:stretch>
            <a:fillRect/>
          </a:stretch>
        </p:blipFill>
        <p:spPr bwMode="auto">
          <a:xfrm>
            <a:off x="4165600" y="1143000"/>
            <a:ext cx="4826000" cy="54864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76200"/>
            <a:ext cx="9144000" cy="914400"/>
          </a:xfrm>
        </p:spPr>
        <p:txBody>
          <a:bodyPr/>
          <a:lstStyle/>
          <a:p>
            <a:pPr eaLnBrk="1" hangingPunct="1"/>
            <a:r>
              <a:rPr lang="en-US" b="1" dirty="0" smtClean="0"/>
              <a:t>FIRE DAMAGE</a:t>
            </a:r>
          </a:p>
        </p:txBody>
      </p:sp>
      <p:sp>
        <p:nvSpPr>
          <p:cNvPr id="28676" name="Rectangle 5"/>
          <p:cNvSpPr>
            <a:spLocks noGrp="1" noChangeArrowheads="1"/>
          </p:cNvSpPr>
          <p:nvPr>
            <p:ph type="body" sz="half" idx="1"/>
          </p:nvPr>
        </p:nvSpPr>
        <p:spPr>
          <a:xfrm>
            <a:off x="609600" y="1295400"/>
            <a:ext cx="7315200" cy="685800"/>
          </a:xfrm>
        </p:spPr>
        <p:txBody>
          <a:bodyPr>
            <a:normAutofit fontScale="92500"/>
          </a:bodyPr>
          <a:lstStyle/>
          <a:p>
            <a:pPr eaLnBrk="1" hangingPunct="1"/>
            <a:r>
              <a:rPr lang="en-US" sz="2800" dirty="0" smtClean="0"/>
              <a:t>Heat/Smoke damage to store room (dry goods)</a:t>
            </a:r>
          </a:p>
        </p:txBody>
      </p:sp>
      <p:pic>
        <p:nvPicPr>
          <p:cNvPr id="28675" name="Picture 10" descr="npo000029"/>
          <p:cNvPicPr>
            <a:picLocks noChangeAspect="1" noChangeArrowheads="1"/>
          </p:cNvPicPr>
          <p:nvPr/>
        </p:nvPicPr>
        <p:blipFill>
          <a:blip r:embed="rId2" cstate="print"/>
          <a:srcRect/>
          <a:stretch>
            <a:fillRect/>
          </a:stretch>
        </p:blipFill>
        <p:spPr bwMode="auto">
          <a:xfrm>
            <a:off x="2286000" y="1752600"/>
            <a:ext cx="6705600" cy="50292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6200"/>
            <a:ext cx="9144000" cy="838200"/>
          </a:xfrm>
        </p:spPr>
        <p:txBody>
          <a:bodyPr/>
          <a:lstStyle/>
          <a:p>
            <a:pPr eaLnBrk="1" hangingPunct="1"/>
            <a:r>
              <a:rPr lang="en-US" b="1" dirty="0" smtClean="0"/>
              <a:t>FIRE DAMAGE</a:t>
            </a:r>
          </a:p>
        </p:txBody>
      </p:sp>
      <p:sp>
        <p:nvSpPr>
          <p:cNvPr id="29699" name="Rectangle 3"/>
          <p:cNvSpPr>
            <a:spLocks noGrp="1" noChangeArrowheads="1"/>
          </p:cNvSpPr>
          <p:nvPr>
            <p:ph type="body" sz="half" idx="1"/>
          </p:nvPr>
        </p:nvSpPr>
        <p:spPr>
          <a:xfrm>
            <a:off x="609600" y="1295400"/>
            <a:ext cx="7620000" cy="1600200"/>
          </a:xfrm>
        </p:spPr>
        <p:txBody>
          <a:bodyPr/>
          <a:lstStyle/>
          <a:p>
            <a:pPr eaLnBrk="1" hangingPunct="1"/>
            <a:r>
              <a:rPr lang="en-US" sz="2800" dirty="0" smtClean="0"/>
              <a:t/>
            </a:r>
            <a:br>
              <a:rPr lang="en-US" sz="2800" dirty="0" smtClean="0"/>
            </a:br>
            <a:endParaRPr lang="en-US" sz="2800" dirty="0" smtClean="0"/>
          </a:p>
        </p:txBody>
      </p:sp>
      <p:pic>
        <p:nvPicPr>
          <p:cNvPr id="29700" name="Picture 8" descr="npo00002b"/>
          <p:cNvPicPr>
            <a:picLocks noChangeAspect="1" noChangeArrowheads="1"/>
          </p:cNvPicPr>
          <p:nvPr/>
        </p:nvPicPr>
        <p:blipFill>
          <a:blip r:embed="rId3" cstate="print"/>
          <a:srcRect/>
          <a:stretch>
            <a:fillRect/>
          </a:stretch>
        </p:blipFill>
        <p:spPr bwMode="auto">
          <a:xfrm>
            <a:off x="533400" y="800100"/>
            <a:ext cx="8153400" cy="57721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0723" name="Rectangle 3"/>
          <p:cNvSpPr>
            <a:spLocks noGrp="1" noChangeArrowheads="1"/>
          </p:cNvSpPr>
          <p:nvPr>
            <p:ph type="body" sz="half" idx="1"/>
          </p:nvPr>
        </p:nvSpPr>
        <p:spPr>
          <a:xfrm>
            <a:off x="533400" y="1295400"/>
            <a:ext cx="8305800" cy="990600"/>
          </a:xfrm>
        </p:spPr>
        <p:txBody>
          <a:bodyPr>
            <a:normAutofit/>
          </a:bodyPr>
          <a:lstStyle/>
          <a:p>
            <a:pPr eaLnBrk="1" hangingPunct="1"/>
            <a:r>
              <a:rPr lang="en-US" sz="2800" dirty="0" smtClean="0"/>
              <a:t>  </a:t>
            </a:r>
            <a:r>
              <a:rPr lang="en-US" sz="2800" dirty="0" smtClean="0"/>
              <a:t/>
            </a:r>
            <a:br>
              <a:rPr lang="en-US" sz="2800" dirty="0" smtClean="0"/>
            </a:br>
            <a:endParaRPr lang="en-US" sz="2800" dirty="0" smtClean="0"/>
          </a:p>
        </p:txBody>
      </p:sp>
      <p:pic>
        <p:nvPicPr>
          <p:cNvPr id="30724" name="Picture 6" descr="npo00002d"/>
          <p:cNvPicPr>
            <a:picLocks noChangeAspect="1" noChangeArrowheads="1"/>
          </p:cNvPicPr>
          <p:nvPr/>
        </p:nvPicPr>
        <p:blipFill>
          <a:blip r:embed="rId2" cstate="print"/>
          <a:srcRect/>
          <a:stretch>
            <a:fillRect/>
          </a:stretch>
        </p:blipFill>
        <p:spPr bwMode="auto">
          <a:xfrm>
            <a:off x="1066800" y="1066800"/>
            <a:ext cx="7391400" cy="55435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Timeline</a:t>
            </a:r>
          </a:p>
        </p:txBody>
      </p:sp>
      <p:sp>
        <p:nvSpPr>
          <p:cNvPr id="4099" name="Rectangle 3"/>
          <p:cNvSpPr>
            <a:spLocks noGrp="1" noChangeArrowheads="1"/>
          </p:cNvSpPr>
          <p:nvPr>
            <p:ph sz="half" idx="1"/>
          </p:nvPr>
        </p:nvSpPr>
        <p:spPr/>
        <p:txBody>
          <a:bodyPr>
            <a:normAutofit lnSpcReduction="10000"/>
          </a:bodyPr>
          <a:lstStyle/>
          <a:p>
            <a:pPr eaLnBrk="1" hangingPunct="1">
              <a:lnSpc>
                <a:spcPct val="80000"/>
              </a:lnSpc>
            </a:pPr>
            <a:r>
              <a:rPr lang="en-US" sz="2000" dirty="0" smtClean="0"/>
              <a:t>0747-0820 DCC received at least 8 reports of smoke from 6</a:t>
            </a:r>
            <a:r>
              <a:rPr lang="en-US" sz="2000" baseline="30000" dirty="0" smtClean="0"/>
              <a:t>th</a:t>
            </a:r>
            <a:r>
              <a:rPr lang="en-US" sz="2000" dirty="0" smtClean="0"/>
              <a:t> deck to flight deck in vicinity of frame 180. </a:t>
            </a:r>
          </a:p>
          <a:p>
            <a:pPr eaLnBrk="1" hangingPunct="1">
              <a:lnSpc>
                <a:spcPct val="80000"/>
              </a:lnSpc>
            </a:pPr>
            <a:r>
              <a:rPr lang="en-US" sz="2000" dirty="0" smtClean="0"/>
              <a:t>0810 MM2 reported to ASFP and reported smoke coming out of access cover to </a:t>
            </a:r>
            <a:r>
              <a:rPr lang="en-US" sz="2000" b="1" dirty="0" smtClean="0"/>
              <a:t>6-189-1-Q </a:t>
            </a:r>
            <a:r>
              <a:rPr lang="en-US" sz="2000" dirty="0" smtClean="0"/>
              <a:t>to</a:t>
            </a:r>
            <a:r>
              <a:rPr lang="en-US" sz="2000" b="1" dirty="0" smtClean="0"/>
              <a:t> </a:t>
            </a:r>
            <a:r>
              <a:rPr lang="en-US" sz="2000" dirty="0" smtClean="0"/>
              <a:t>DC1</a:t>
            </a:r>
            <a:r>
              <a:rPr lang="en-US" sz="2000" dirty="0" smtClean="0">
                <a:solidFill>
                  <a:srgbClr val="FF3300"/>
                </a:solidFill>
              </a:rPr>
              <a:t>.</a:t>
            </a:r>
            <a:r>
              <a:rPr lang="en-US" sz="2000" b="1" dirty="0" smtClean="0"/>
              <a:t> </a:t>
            </a:r>
            <a:r>
              <a:rPr lang="en-US" sz="2000" dirty="0" smtClean="0"/>
              <a:t>DC1 does not recall hearing this report.</a:t>
            </a:r>
          </a:p>
          <a:p>
            <a:pPr eaLnBrk="1" hangingPunct="1">
              <a:lnSpc>
                <a:spcPct val="80000"/>
              </a:lnSpc>
            </a:pPr>
            <a:r>
              <a:rPr lang="en-US" sz="2000" dirty="0" smtClean="0"/>
              <a:t>0816 Repair 7B reported to DCC bubbling paint in passageway 01-185-1-L</a:t>
            </a:r>
          </a:p>
          <a:p>
            <a:pPr eaLnBrk="1" hangingPunct="1">
              <a:lnSpc>
                <a:spcPct val="80000"/>
              </a:lnSpc>
            </a:pPr>
            <a:r>
              <a:rPr lang="en-US" sz="2000" dirty="0" smtClean="0"/>
              <a:t>0818 4 Sailors on station in Pump Room #3 Control attempted to egress the space with EEBD’s but evacuation unsuccessful due to excessive heat and contacted DCC.</a:t>
            </a:r>
          </a:p>
          <a:p>
            <a:pPr eaLnBrk="1" hangingPunct="1">
              <a:lnSpc>
                <a:spcPct val="80000"/>
              </a:lnSpc>
            </a:pPr>
            <a:r>
              <a:rPr lang="en-US" sz="2000" dirty="0" smtClean="0"/>
              <a:t>0820 Set GQ</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p:txBody>
      </p:sp>
      <p:pic>
        <p:nvPicPr>
          <p:cNvPr id="4100" name="Picture 5" descr="55224_53019447"/>
          <p:cNvPicPr>
            <a:picLocks noChangeAspect="1" noChangeArrowheads="1"/>
          </p:cNvPicPr>
          <p:nvPr/>
        </p:nvPicPr>
        <p:blipFill>
          <a:blip r:embed="rId2" cstate="print"/>
          <a:srcRect/>
          <a:stretch>
            <a:fillRect/>
          </a:stretch>
        </p:blipFill>
        <p:spPr bwMode="auto">
          <a:xfrm>
            <a:off x="4648200" y="1524000"/>
            <a:ext cx="449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1747" name="Rectangle 3"/>
          <p:cNvSpPr>
            <a:spLocks noGrp="1" noChangeArrowheads="1"/>
          </p:cNvSpPr>
          <p:nvPr>
            <p:ph type="body" sz="half" idx="1"/>
          </p:nvPr>
        </p:nvSpPr>
        <p:spPr>
          <a:xfrm>
            <a:off x="685800" y="1219200"/>
            <a:ext cx="7315200" cy="1600200"/>
          </a:xfrm>
        </p:spPr>
        <p:txBody>
          <a:bodyPr/>
          <a:lstStyle/>
          <a:p>
            <a:pPr eaLnBrk="1" hangingPunct="1"/>
            <a:r>
              <a:rPr lang="en-US" sz="2800" dirty="0" smtClean="0"/>
              <a:t>Fire damage to overhead of same store room </a:t>
            </a:r>
          </a:p>
        </p:txBody>
      </p:sp>
      <p:pic>
        <p:nvPicPr>
          <p:cNvPr id="31748" name="Picture 8" descr="npo00002f"/>
          <p:cNvPicPr>
            <a:picLocks noChangeAspect="1" noChangeArrowheads="1"/>
          </p:cNvPicPr>
          <p:nvPr/>
        </p:nvPicPr>
        <p:blipFill>
          <a:blip r:embed="rId2" cstate="print"/>
          <a:srcRect/>
          <a:stretch>
            <a:fillRect/>
          </a:stretch>
        </p:blipFill>
        <p:spPr bwMode="auto">
          <a:xfrm>
            <a:off x="1143000" y="1695450"/>
            <a:ext cx="6781800" cy="50863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2771" name="Rectangle 3"/>
          <p:cNvSpPr>
            <a:spLocks noGrp="1" noChangeArrowheads="1"/>
          </p:cNvSpPr>
          <p:nvPr>
            <p:ph type="body" sz="half" idx="1"/>
          </p:nvPr>
        </p:nvSpPr>
        <p:spPr>
          <a:xfrm>
            <a:off x="533400" y="1371600"/>
            <a:ext cx="8610600" cy="838200"/>
          </a:xfrm>
        </p:spPr>
        <p:txBody>
          <a:bodyPr/>
          <a:lstStyle/>
          <a:p>
            <a:pPr eaLnBrk="1" hangingPunct="1"/>
            <a:endParaRPr lang="en-US" sz="2800" dirty="0" smtClean="0"/>
          </a:p>
        </p:txBody>
      </p:sp>
      <p:pic>
        <p:nvPicPr>
          <p:cNvPr id="32772" name="Picture 6" descr="npo000031"/>
          <p:cNvPicPr>
            <a:picLocks noChangeAspect="1" noChangeArrowheads="1"/>
          </p:cNvPicPr>
          <p:nvPr/>
        </p:nvPicPr>
        <p:blipFill>
          <a:blip r:embed="rId2" cstate="print"/>
          <a:srcRect/>
          <a:stretch>
            <a:fillRect/>
          </a:stretch>
        </p:blipFill>
        <p:spPr bwMode="auto">
          <a:xfrm>
            <a:off x="774700" y="1066800"/>
            <a:ext cx="7366000" cy="55245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3795" name="Rectangle 3"/>
          <p:cNvSpPr>
            <a:spLocks noGrp="1" noChangeArrowheads="1"/>
          </p:cNvSpPr>
          <p:nvPr>
            <p:ph type="body" sz="half" idx="1"/>
          </p:nvPr>
        </p:nvSpPr>
        <p:spPr>
          <a:xfrm>
            <a:off x="381000" y="1066800"/>
            <a:ext cx="4267200" cy="3810000"/>
          </a:xfrm>
        </p:spPr>
        <p:txBody>
          <a:bodyPr/>
          <a:lstStyle/>
          <a:p>
            <a:pPr eaLnBrk="1" hangingPunct="1"/>
            <a:endParaRPr lang="en-US" sz="2800" dirty="0" smtClean="0"/>
          </a:p>
          <a:p>
            <a:pPr eaLnBrk="1" hangingPunct="1"/>
            <a:r>
              <a:rPr lang="en-US" sz="2800" dirty="0" smtClean="0"/>
              <a:t>Fire damage to </a:t>
            </a:r>
            <a:br>
              <a:rPr lang="en-US" sz="2800" dirty="0" smtClean="0"/>
            </a:br>
            <a:r>
              <a:rPr lang="en-US" sz="2800" dirty="0" smtClean="0"/>
              <a:t>overhead/cable way of </a:t>
            </a:r>
            <a:br>
              <a:rPr lang="en-US" sz="2800" dirty="0" smtClean="0"/>
            </a:br>
            <a:r>
              <a:rPr lang="en-US" sz="2800" dirty="0" smtClean="0"/>
              <a:t>same store room </a:t>
            </a:r>
          </a:p>
          <a:p>
            <a:pPr eaLnBrk="1" hangingPunct="1"/>
            <a:r>
              <a:rPr lang="en-US" sz="2800" dirty="0" smtClean="0"/>
              <a:t>Deck penetration of cables </a:t>
            </a:r>
          </a:p>
          <a:p>
            <a:pPr eaLnBrk="1" hangingPunct="1">
              <a:buFontTx/>
              <a:buNone/>
            </a:pPr>
            <a:r>
              <a:rPr lang="en-US" sz="2800" dirty="0" smtClean="0"/>
              <a:t>	to 4</a:t>
            </a:r>
            <a:r>
              <a:rPr lang="en-US" sz="2800" baseline="30000" dirty="0" smtClean="0"/>
              <a:t>th</a:t>
            </a:r>
            <a:r>
              <a:rPr lang="en-US" sz="2800" dirty="0" smtClean="0"/>
              <a:t> deck</a:t>
            </a:r>
          </a:p>
          <a:p>
            <a:pPr eaLnBrk="1" hangingPunct="1"/>
            <a:endParaRPr lang="en-US" sz="2800" dirty="0" smtClean="0"/>
          </a:p>
        </p:txBody>
      </p:sp>
      <p:pic>
        <p:nvPicPr>
          <p:cNvPr id="33796" name="Picture 6" descr="npo000033"/>
          <p:cNvPicPr>
            <a:picLocks noChangeAspect="1" noChangeArrowheads="1"/>
          </p:cNvPicPr>
          <p:nvPr/>
        </p:nvPicPr>
        <p:blipFill>
          <a:blip r:embed="rId2" cstate="print"/>
          <a:srcRect/>
          <a:stretch>
            <a:fillRect/>
          </a:stretch>
        </p:blipFill>
        <p:spPr bwMode="auto">
          <a:xfrm>
            <a:off x="4343400" y="914400"/>
            <a:ext cx="4400550" cy="58674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4819" name="Rectangle 3"/>
          <p:cNvSpPr>
            <a:spLocks noGrp="1" noChangeArrowheads="1"/>
          </p:cNvSpPr>
          <p:nvPr>
            <p:ph type="body" sz="half" idx="1"/>
          </p:nvPr>
        </p:nvSpPr>
        <p:spPr>
          <a:xfrm>
            <a:off x="457200" y="990600"/>
            <a:ext cx="8153400" cy="1524000"/>
          </a:xfrm>
        </p:spPr>
        <p:txBody>
          <a:bodyPr/>
          <a:lstStyle/>
          <a:p>
            <a:pPr eaLnBrk="1" hangingPunct="1"/>
            <a:endParaRPr lang="en-US" sz="2800" smtClean="0"/>
          </a:p>
          <a:p>
            <a:pPr eaLnBrk="1" hangingPunct="1"/>
            <a:r>
              <a:rPr lang="en-US" sz="2800" smtClean="0"/>
              <a:t>Heat damage to bulkhead cables of same store room</a:t>
            </a:r>
          </a:p>
        </p:txBody>
      </p:sp>
      <p:pic>
        <p:nvPicPr>
          <p:cNvPr id="34820" name="Picture 6" descr="npo000035"/>
          <p:cNvPicPr>
            <a:picLocks noChangeAspect="1" noChangeArrowheads="1"/>
          </p:cNvPicPr>
          <p:nvPr/>
        </p:nvPicPr>
        <p:blipFill>
          <a:blip r:embed="rId2" cstate="print"/>
          <a:srcRect/>
          <a:stretch>
            <a:fillRect/>
          </a:stretch>
        </p:blipFill>
        <p:spPr bwMode="auto">
          <a:xfrm>
            <a:off x="1752600" y="1981200"/>
            <a:ext cx="6248400" cy="46863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5843" name="Rectangle 3"/>
          <p:cNvSpPr>
            <a:spLocks noGrp="1" noChangeArrowheads="1"/>
          </p:cNvSpPr>
          <p:nvPr>
            <p:ph type="body" sz="half" idx="1"/>
          </p:nvPr>
        </p:nvSpPr>
        <p:spPr>
          <a:xfrm>
            <a:off x="152400" y="990600"/>
            <a:ext cx="8991600" cy="3810000"/>
          </a:xfrm>
        </p:spPr>
        <p:txBody>
          <a:bodyPr/>
          <a:lstStyle/>
          <a:p>
            <a:pPr eaLnBrk="1" hangingPunct="1"/>
            <a:endParaRPr lang="en-US" sz="2800" dirty="0" smtClean="0"/>
          </a:p>
        </p:txBody>
      </p:sp>
      <p:pic>
        <p:nvPicPr>
          <p:cNvPr id="35844" name="Picture 8" descr="npo000037"/>
          <p:cNvPicPr>
            <a:picLocks noChangeAspect="1" noChangeArrowheads="1"/>
          </p:cNvPicPr>
          <p:nvPr/>
        </p:nvPicPr>
        <p:blipFill>
          <a:blip r:embed="rId2" cstate="print"/>
          <a:srcRect/>
          <a:stretch>
            <a:fillRect/>
          </a:stretch>
        </p:blipFill>
        <p:spPr bwMode="auto">
          <a:xfrm>
            <a:off x="381000" y="1371600"/>
            <a:ext cx="8458200" cy="53340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6867" name="Rectangle 3"/>
          <p:cNvSpPr>
            <a:spLocks noGrp="1" noChangeArrowheads="1"/>
          </p:cNvSpPr>
          <p:nvPr>
            <p:ph type="body" sz="half" idx="1"/>
          </p:nvPr>
        </p:nvSpPr>
        <p:spPr>
          <a:xfrm>
            <a:off x="609600" y="914400"/>
            <a:ext cx="7391400" cy="1371600"/>
          </a:xfrm>
        </p:spPr>
        <p:txBody>
          <a:bodyPr/>
          <a:lstStyle/>
          <a:p>
            <a:pPr eaLnBrk="1" hangingPunct="1"/>
            <a:endParaRPr lang="en-US" sz="2800" smtClean="0"/>
          </a:p>
          <a:p>
            <a:pPr eaLnBrk="1" hangingPunct="1"/>
            <a:r>
              <a:rPr lang="en-US" sz="2800" smtClean="0"/>
              <a:t>Smoke / water damage to load center 71</a:t>
            </a:r>
          </a:p>
        </p:txBody>
      </p:sp>
      <p:pic>
        <p:nvPicPr>
          <p:cNvPr id="36868" name="Picture 6" descr="npo000039"/>
          <p:cNvPicPr>
            <a:picLocks noChangeAspect="1" noChangeArrowheads="1"/>
          </p:cNvPicPr>
          <p:nvPr/>
        </p:nvPicPr>
        <p:blipFill>
          <a:blip r:embed="rId2" cstate="print"/>
          <a:srcRect/>
          <a:stretch>
            <a:fillRect/>
          </a:stretch>
        </p:blipFill>
        <p:spPr bwMode="auto">
          <a:xfrm>
            <a:off x="1676400" y="1905000"/>
            <a:ext cx="6400800" cy="48006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7891" name="Rectangle 3"/>
          <p:cNvSpPr>
            <a:spLocks noGrp="1" noChangeArrowheads="1"/>
          </p:cNvSpPr>
          <p:nvPr>
            <p:ph type="body" sz="half" idx="1"/>
          </p:nvPr>
        </p:nvSpPr>
        <p:spPr>
          <a:xfrm>
            <a:off x="457200" y="838200"/>
            <a:ext cx="8229600" cy="1447800"/>
          </a:xfrm>
        </p:spPr>
        <p:txBody>
          <a:bodyPr/>
          <a:lstStyle/>
          <a:p>
            <a:pPr eaLnBrk="1" hangingPunct="1"/>
            <a:endParaRPr lang="en-US" sz="2800" smtClean="0"/>
          </a:p>
          <a:p>
            <a:pPr eaLnBrk="1" hangingPunct="1"/>
            <a:r>
              <a:rPr lang="en-US" sz="2800" smtClean="0"/>
              <a:t>Fire/Smoke/water damage to AC&amp;R shop</a:t>
            </a:r>
          </a:p>
        </p:txBody>
      </p:sp>
      <p:pic>
        <p:nvPicPr>
          <p:cNvPr id="37892" name="Picture 6" descr="npo00003b"/>
          <p:cNvPicPr>
            <a:picLocks noChangeAspect="1" noChangeArrowheads="1"/>
          </p:cNvPicPr>
          <p:nvPr/>
        </p:nvPicPr>
        <p:blipFill>
          <a:blip r:embed="rId2" cstate="print"/>
          <a:srcRect/>
          <a:stretch>
            <a:fillRect/>
          </a:stretch>
        </p:blipFill>
        <p:spPr bwMode="auto">
          <a:xfrm>
            <a:off x="1295400" y="1905000"/>
            <a:ext cx="6400800" cy="48006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8915" name="Rectangle 3"/>
          <p:cNvSpPr>
            <a:spLocks noGrp="1" noChangeArrowheads="1"/>
          </p:cNvSpPr>
          <p:nvPr>
            <p:ph type="body" sz="half" idx="1"/>
          </p:nvPr>
        </p:nvSpPr>
        <p:spPr>
          <a:xfrm>
            <a:off x="76200" y="762000"/>
            <a:ext cx="8991600" cy="3810000"/>
          </a:xfrm>
        </p:spPr>
        <p:txBody>
          <a:bodyPr/>
          <a:lstStyle/>
          <a:p>
            <a:pPr eaLnBrk="1" hangingPunct="1"/>
            <a:endParaRPr lang="en-US" sz="2800" smtClean="0"/>
          </a:p>
          <a:p>
            <a:pPr eaLnBrk="1" hangingPunct="1"/>
            <a:r>
              <a:rPr lang="en-US" sz="2800" smtClean="0"/>
              <a:t>Fire/Smoke/water damage to controller/work bench AC&amp;R </a:t>
            </a:r>
            <a:br>
              <a:rPr lang="en-US" sz="2800" smtClean="0"/>
            </a:br>
            <a:r>
              <a:rPr lang="en-US" sz="2800" smtClean="0"/>
              <a:t>shop</a:t>
            </a:r>
          </a:p>
        </p:txBody>
      </p:sp>
      <p:pic>
        <p:nvPicPr>
          <p:cNvPr id="38916" name="Picture 6" descr="npo00003f"/>
          <p:cNvPicPr>
            <a:picLocks noChangeAspect="1" noChangeArrowheads="1"/>
          </p:cNvPicPr>
          <p:nvPr/>
        </p:nvPicPr>
        <p:blipFill>
          <a:blip r:embed="rId2" cstate="print"/>
          <a:srcRect/>
          <a:stretch>
            <a:fillRect/>
          </a:stretch>
        </p:blipFill>
        <p:spPr bwMode="auto">
          <a:xfrm>
            <a:off x="1295400" y="1771650"/>
            <a:ext cx="6781800" cy="50863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39939" name="Rectangle 3"/>
          <p:cNvSpPr>
            <a:spLocks noGrp="1" noChangeArrowheads="1"/>
          </p:cNvSpPr>
          <p:nvPr>
            <p:ph type="body" sz="half" idx="1"/>
          </p:nvPr>
        </p:nvSpPr>
        <p:spPr>
          <a:xfrm>
            <a:off x="762000" y="914400"/>
            <a:ext cx="7391400" cy="1524000"/>
          </a:xfrm>
        </p:spPr>
        <p:txBody>
          <a:bodyPr/>
          <a:lstStyle/>
          <a:p>
            <a:pPr eaLnBrk="1" hangingPunct="1"/>
            <a:endParaRPr lang="en-US" sz="2800" smtClean="0"/>
          </a:p>
          <a:p>
            <a:pPr eaLnBrk="1" hangingPunct="1"/>
            <a:r>
              <a:rPr lang="en-US" sz="2800" smtClean="0"/>
              <a:t>Damage to ICAS panel in AC&amp;R shop</a:t>
            </a:r>
          </a:p>
        </p:txBody>
      </p:sp>
      <p:pic>
        <p:nvPicPr>
          <p:cNvPr id="39940" name="Picture 6" descr="npo000041"/>
          <p:cNvPicPr>
            <a:picLocks noChangeAspect="1" noChangeArrowheads="1"/>
          </p:cNvPicPr>
          <p:nvPr/>
        </p:nvPicPr>
        <p:blipFill>
          <a:blip r:embed="rId2" cstate="print"/>
          <a:srcRect/>
          <a:stretch>
            <a:fillRect/>
          </a:stretch>
        </p:blipFill>
        <p:spPr bwMode="auto">
          <a:xfrm>
            <a:off x="1219200" y="2000250"/>
            <a:ext cx="6477000" cy="48577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40963" name="Rectangle 3"/>
          <p:cNvSpPr>
            <a:spLocks noGrp="1" noChangeArrowheads="1"/>
          </p:cNvSpPr>
          <p:nvPr>
            <p:ph type="body" sz="half" idx="1"/>
          </p:nvPr>
        </p:nvSpPr>
        <p:spPr>
          <a:xfrm>
            <a:off x="457200" y="762000"/>
            <a:ext cx="7543800" cy="1371600"/>
          </a:xfrm>
        </p:spPr>
        <p:txBody>
          <a:bodyPr>
            <a:normAutofit/>
          </a:bodyPr>
          <a:lstStyle/>
          <a:p>
            <a:pPr eaLnBrk="1" hangingPunct="1"/>
            <a:endParaRPr lang="en-US" sz="2800" dirty="0" smtClean="0"/>
          </a:p>
        </p:txBody>
      </p:sp>
      <p:pic>
        <p:nvPicPr>
          <p:cNvPr id="40964" name="Picture 6" descr="npo000043"/>
          <p:cNvPicPr>
            <a:picLocks noChangeAspect="1" noChangeArrowheads="1"/>
          </p:cNvPicPr>
          <p:nvPr/>
        </p:nvPicPr>
        <p:blipFill>
          <a:blip r:embed="rId2" cstate="print"/>
          <a:srcRect/>
          <a:stretch>
            <a:fillRect/>
          </a:stretch>
        </p:blipFill>
        <p:spPr bwMode="auto">
          <a:xfrm>
            <a:off x="457200" y="1219200"/>
            <a:ext cx="8382000" cy="53340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Timeline</a:t>
            </a:r>
          </a:p>
        </p:txBody>
      </p:sp>
      <p:sp>
        <p:nvSpPr>
          <p:cNvPr id="5123" name="Rectangle 3"/>
          <p:cNvSpPr>
            <a:spLocks noGrp="1" noChangeArrowheads="1"/>
          </p:cNvSpPr>
          <p:nvPr>
            <p:ph sz="half" idx="1"/>
          </p:nvPr>
        </p:nvSpPr>
        <p:spPr/>
        <p:txBody>
          <a:bodyPr>
            <a:normAutofit fontScale="92500" lnSpcReduction="10000"/>
          </a:bodyPr>
          <a:lstStyle/>
          <a:p>
            <a:pPr eaLnBrk="1" hangingPunct="1">
              <a:lnSpc>
                <a:spcPct val="80000"/>
              </a:lnSpc>
            </a:pPr>
            <a:endParaRPr lang="en-US" sz="2000" dirty="0" smtClean="0"/>
          </a:p>
          <a:p>
            <a:pPr eaLnBrk="1" hangingPunct="1">
              <a:lnSpc>
                <a:spcPct val="80000"/>
              </a:lnSpc>
            </a:pPr>
            <a:r>
              <a:rPr lang="en-US" sz="2000" dirty="0" smtClean="0"/>
              <a:t>0825 DCA and ADCA received report of smoke and fire in 5-180-03-A, 6-185-0-L and possibly 7-190-0-E.</a:t>
            </a:r>
          </a:p>
          <a:p>
            <a:pPr eaLnBrk="1" hangingPunct="1">
              <a:lnSpc>
                <a:spcPct val="80000"/>
              </a:lnSpc>
            </a:pPr>
            <a:r>
              <a:rPr lang="en-US" sz="2000" dirty="0" smtClean="0"/>
              <a:t>0825 Amperage oscillations on electric plant led to de-energizing and resulted in loss of power aft of frame 180 and the island.</a:t>
            </a:r>
          </a:p>
          <a:p>
            <a:pPr eaLnBrk="1" hangingPunct="1">
              <a:lnSpc>
                <a:spcPct val="80000"/>
              </a:lnSpc>
            </a:pPr>
            <a:r>
              <a:rPr lang="en-US" sz="2000" dirty="0" smtClean="0"/>
              <a:t>0840 </a:t>
            </a:r>
            <a:r>
              <a:rPr lang="en-US" sz="2000" dirty="0" err="1" smtClean="0"/>
              <a:t>Hosemen</a:t>
            </a:r>
            <a:r>
              <a:rPr lang="en-US" sz="2000" dirty="0" smtClean="0"/>
              <a:t> entered AC&amp;R Division Office.  Heat caused NFTI to white out.  No flames noted and led to thinking of possibly steam leak.</a:t>
            </a:r>
          </a:p>
          <a:p>
            <a:pPr eaLnBrk="1" hangingPunct="1">
              <a:lnSpc>
                <a:spcPct val="80000"/>
              </a:lnSpc>
            </a:pPr>
            <a:r>
              <a:rPr lang="en-US" sz="2000" dirty="0" smtClean="0"/>
              <a:t>0911 Repair 7B reported hot </a:t>
            </a:r>
            <a:r>
              <a:rPr lang="en-US" sz="2000" dirty="0" err="1" smtClean="0"/>
              <a:t>manway</a:t>
            </a:r>
            <a:r>
              <a:rPr lang="en-US" sz="2000" dirty="0" smtClean="0"/>
              <a:t> access cover 2-188-1 on Auxiliary Boiler Supply and Exhaust.  Cover removed and water sprayed for several hours securing at 1400.</a:t>
            </a:r>
          </a:p>
          <a:p>
            <a:pPr eaLnBrk="1" hangingPunct="1">
              <a:lnSpc>
                <a:spcPct val="80000"/>
              </a:lnSpc>
            </a:pPr>
            <a:endParaRPr lang="en-US" sz="2000" dirty="0" smtClean="0"/>
          </a:p>
        </p:txBody>
      </p:sp>
      <p:pic>
        <p:nvPicPr>
          <p:cNvPr id="5124" name="Picture 6" descr="55224_53019453"/>
          <p:cNvPicPr>
            <a:picLocks noChangeAspect="1" noChangeArrowheads="1"/>
          </p:cNvPicPr>
          <p:nvPr/>
        </p:nvPicPr>
        <p:blipFill>
          <a:blip r:embed="rId2" cstate="print"/>
          <a:srcRect/>
          <a:stretch>
            <a:fillRect/>
          </a:stretch>
        </p:blipFill>
        <p:spPr bwMode="auto">
          <a:xfrm>
            <a:off x="4800600" y="1143000"/>
            <a:ext cx="4343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8400" y="76200"/>
            <a:ext cx="4191000" cy="838200"/>
          </a:xfrm>
        </p:spPr>
        <p:txBody>
          <a:bodyPr/>
          <a:lstStyle/>
          <a:p>
            <a:pPr eaLnBrk="1" hangingPunct="1"/>
            <a:r>
              <a:rPr lang="en-US" b="1" dirty="0" smtClean="0"/>
              <a:t>FIRE DAMAGE</a:t>
            </a:r>
          </a:p>
        </p:txBody>
      </p:sp>
      <p:sp>
        <p:nvSpPr>
          <p:cNvPr id="41987" name="Rectangle 3"/>
          <p:cNvSpPr>
            <a:spLocks noGrp="1" noChangeArrowheads="1"/>
          </p:cNvSpPr>
          <p:nvPr>
            <p:ph type="body" sz="half" idx="1"/>
          </p:nvPr>
        </p:nvSpPr>
        <p:spPr>
          <a:xfrm>
            <a:off x="533400" y="762000"/>
            <a:ext cx="6553200" cy="1371600"/>
          </a:xfrm>
        </p:spPr>
        <p:txBody>
          <a:bodyPr>
            <a:normAutofit lnSpcReduction="10000"/>
          </a:bodyPr>
          <a:lstStyle/>
          <a:p>
            <a:pPr eaLnBrk="1" hangingPunct="1"/>
            <a:endParaRPr lang="en-US" sz="2800" smtClean="0"/>
          </a:p>
          <a:p>
            <a:pPr eaLnBrk="1" hangingPunct="1"/>
            <a:r>
              <a:rPr lang="en-US" sz="2800" smtClean="0"/>
              <a:t>Damage to ventilation motor terminal box</a:t>
            </a:r>
          </a:p>
        </p:txBody>
      </p:sp>
      <p:pic>
        <p:nvPicPr>
          <p:cNvPr id="41988" name="Picture 6" descr="npo000045"/>
          <p:cNvPicPr>
            <a:picLocks noChangeAspect="1" noChangeArrowheads="1"/>
          </p:cNvPicPr>
          <p:nvPr/>
        </p:nvPicPr>
        <p:blipFill>
          <a:blip r:embed="rId2" cstate="print"/>
          <a:srcRect/>
          <a:stretch>
            <a:fillRect/>
          </a:stretch>
        </p:blipFill>
        <p:spPr bwMode="auto">
          <a:xfrm>
            <a:off x="1752600" y="1930400"/>
            <a:ext cx="6324600" cy="47434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npo000047"/>
          <p:cNvPicPr>
            <a:picLocks noChangeAspect="1" noChangeArrowheads="1"/>
          </p:cNvPicPr>
          <p:nvPr/>
        </p:nvPicPr>
        <p:blipFill>
          <a:blip r:embed="rId2" cstate="print"/>
          <a:srcRect/>
          <a:stretch>
            <a:fillRect/>
          </a:stretch>
        </p:blipFill>
        <p:spPr bwMode="auto">
          <a:xfrm>
            <a:off x="533400" y="1371600"/>
            <a:ext cx="4708525" cy="5214938"/>
          </a:xfrm>
          <a:prstGeom prst="rect">
            <a:avLst/>
          </a:prstGeom>
          <a:solidFill>
            <a:srgbClr val="FF0000"/>
          </a:solidFill>
          <a:ln w="9525" algn="ctr">
            <a:noFill/>
            <a:miter lim="800000"/>
            <a:headEnd/>
            <a:tailEnd/>
          </a:ln>
        </p:spPr>
      </p:pic>
      <p:sp>
        <p:nvSpPr>
          <p:cNvPr id="43011" name="Line 3"/>
          <p:cNvSpPr>
            <a:spLocks noChangeShapeType="1"/>
          </p:cNvSpPr>
          <p:nvPr/>
        </p:nvSpPr>
        <p:spPr bwMode="auto">
          <a:xfrm>
            <a:off x="3657600" y="1371600"/>
            <a:ext cx="0" cy="5181600"/>
          </a:xfrm>
          <a:prstGeom prst="line">
            <a:avLst/>
          </a:prstGeom>
          <a:noFill/>
          <a:ln w="9525">
            <a:solidFill>
              <a:srgbClr val="FF0000"/>
            </a:solidFill>
            <a:round/>
            <a:headEnd/>
            <a:tailEnd/>
          </a:ln>
        </p:spPr>
        <p:txBody>
          <a:bodyPr/>
          <a:lstStyle/>
          <a:p>
            <a:endParaRPr lang="en-US"/>
          </a:p>
        </p:txBody>
      </p:sp>
      <p:sp>
        <p:nvSpPr>
          <p:cNvPr id="43012" name="Text Box 4"/>
          <p:cNvSpPr txBox="1">
            <a:spLocks noChangeArrowheads="1"/>
          </p:cNvSpPr>
          <p:nvPr/>
        </p:nvSpPr>
        <p:spPr bwMode="auto">
          <a:xfrm>
            <a:off x="5562600" y="1676400"/>
            <a:ext cx="3368871" cy="4278094"/>
          </a:xfrm>
          <a:prstGeom prst="rect">
            <a:avLst/>
          </a:prstGeom>
          <a:noFill/>
          <a:ln w="9525">
            <a:noFill/>
            <a:miter lim="800000"/>
            <a:headEnd/>
            <a:tailEnd/>
          </a:ln>
        </p:spPr>
        <p:txBody>
          <a:bodyPr wrap="none">
            <a:spAutoFit/>
          </a:bodyPr>
          <a:lstStyle/>
          <a:p>
            <a:r>
              <a:rPr lang="en-US" sz="3200" dirty="0">
                <a:latin typeface="Arial" charset="0"/>
              </a:rPr>
              <a:t>6-190-1-T</a:t>
            </a:r>
          </a:p>
          <a:p>
            <a:r>
              <a:rPr lang="en-US" dirty="0">
                <a:latin typeface="Arial" charset="0"/>
              </a:rPr>
              <a:t>Access Trunk to </a:t>
            </a:r>
          </a:p>
          <a:p>
            <a:r>
              <a:rPr lang="en-US" dirty="0">
                <a:latin typeface="Arial" charset="0"/>
              </a:rPr>
              <a:t>#3 JP5 Pump Room</a:t>
            </a:r>
          </a:p>
          <a:p>
            <a:endParaRPr lang="en-US" dirty="0">
              <a:latin typeface="Arial" charset="0"/>
            </a:endParaRPr>
          </a:p>
          <a:p>
            <a:r>
              <a:rPr lang="en-US" dirty="0">
                <a:latin typeface="Arial" charset="0"/>
              </a:rPr>
              <a:t>Common bulkhead </a:t>
            </a:r>
          </a:p>
          <a:p>
            <a:r>
              <a:rPr lang="en-US" dirty="0">
                <a:latin typeface="Arial" charset="0"/>
              </a:rPr>
              <a:t>between access trunk </a:t>
            </a:r>
          </a:p>
          <a:p>
            <a:r>
              <a:rPr lang="en-US" dirty="0">
                <a:latin typeface="Arial" charset="0"/>
              </a:rPr>
              <a:t>and Aux. Boiler Supply </a:t>
            </a:r>
          </a:p>
          <a:p>
            <a:r>
              <a:rPr lang="en-US" dirty="0">
                <a:latin typeface="Arial" charset="0"/>
              </a:rPr>
              <a:t>Exhaust Trunk.</a:t>
            </a:r>
          </a:p>
          <a:p>
            <a:r>
              <a:rPr lang="en-US" dirty="0">
                <a:latin typeface="Arial" charset="0"/>
              </a:rPr>
              <a:t> </a:t>
            </a:r>
          </a:p>
          <a:p>
            <a:r>
              <a:rPr lang="en-US" dirty="0">
                <a:latin typeface="Arial" charset="0"/>
              </a:rPr>
              <a:t>Approx. 3 inches of </a:t>
            </a:r>
          </a:p>
          <a:p>
            <a:r>
              <a:rPr lang="en-US" dirty="0">
                <a:latin typeface="Arial" charset="0"/>
              </a:rPr>
              <a:t>warp</a:t>
            </a:r>
          </a:p>
        </p:txBody>
      </p:sp>
      <p:sp>
        <p:nvSpPr>
          <p:cNvPr id="43013" name="Rectangle 5"/>
          <p:cNvSpPr>
            <a:spLocks noChangeArrowheads="1"/>
          </p:cNvSpPr>
          <p:nvPr/>
        </p:nvSpPr>
        <p:spPr bwMode="auto">
          <a:xfrm>
            <a:off x="2438400" y="76200"/>
            <a:ext cx="4191000" cy="838200"/>
          </a:xfrm>
          <a:prstGeom prst="rect">
            <a:avLst/>
          </a:prstGeom>
          <a:noFill/>
          <a:ln w="12700">
            <a:noFill/>
            <a:miter lim="800000"/>
            <a:headEnd/>
            <a:tailEnd/>
          </a:ln>
        </p:spPr>
        <p:txBody>
          <a:bodyPr lIns="90488" tIns="44450" rIns="90488" bIns="44450" anchor="ctr"/>
          <a:lstStyle/>
          <a:p>
            <a:pPr algn="ctr"/>
            <a:r>
              <a:rPr lang="en-US" sz="4400" b="1" dirty="0">
                <a:latin typeface="+mj-lt"/>
              </a:rPr>
              <a:t>FIRE DAMAGE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p:spPr>
        <p:txBody>
          <a:bodyPr>
            <a:normAutofit/>
          </a:bodyPr>
          <a:lstStyle/>
          <a:p>
            <a:pPr eaLnBrk="1" hangingPunct="1"/>
            <a:r>
              <a:rPr lang="en-US" b="1" dirty="0" smtClean="0"/>
              <a:t>Aux. Boiler Supply Exhaust</a:t>
            </a:r>
          </a:p>
        </p:txBody>
      </p:sp>
      <p:sp>
        <p:nvSpPr>
          <p:cNvPr id="45059" name="Rectangle 3"/>
          <p:cNvSpPr>
            <a:spLocks noGrp="1" noChangeArrowheads="1"/>
          </p:cNvSpPr>
          <p:nvPr>
            <p:ph type="body" sz="half" idx="1"/>
          </p:nvPr>
        </p:nvSpPr>
        <p:spPr>
          <a:xfrm>
            <a:off x="381000" y="1524000"/>
            <a:ext cx="4038600" cy="4525963"/>
          </a:xfrm>
        </p:spPr>
        <p:txBody>
          <a:bodyPr/>
          <a:lstStyle/>
          <a:p>
            <a:pPr eaLnBrk="1" hangingPunct="1">
              <a:lnSpc>
                <a:spcPct val="90000"/>
              </a:lnSpc>
            </a:pPr>
            <a:r>
              <a:rPr lang="en-US" sz="2400" smtClean="0"/>
              <a:t>Damaged Cable:</a:t>
            </a:r>
          </a:p>
          <a:p>
            <a:pPr lvl="1" eaLnBrk="1" hangingPunct="1">
              <a:lnSpc>
                <a:spcPct val="90000"/>
              </a:lnSpc>
            </a:pPr>
            <a:r>
              <a:rPr lang="en-US" sz="2000" smtClean="0"/>
              <a:t>2E-4EP(1-246-2)</a:t>
            </a:r>
          </a:p>
          <a:p>
            <a:pPr lvl="1" eaLnBrk="1" hangingPunct="1">
              <a:lnSpc>
                <a:spcPct val="90000"/>
              </a:lnSpc>
            </a:pPr>
            <a:r>
              <a:rPr lang="en-US" sz="2000" smtClean="0"/>
              <a:t>3E-4OP(2-174-2)</a:t>
            </a:r>
          </a:p>
          <a:p>
            <a:pPr lvl="1" eaLnBrk="1" hangingPunct="1">
              <a:lnSpc>
                <a:spcPct val="90000"/>
              </a:lnSpc>
            </a:pPr>
            <a:r>
              <a:rPr lang="en-US" sz="2000" smtClean="0"/>
              <a:t>3E-4EP (2-138-2)</a:t>
            </a:r>
          </a:p>
          <a:p>
            <a:pPr lvl="1" eaLnBrk="1" hangingPunct="1">
              <a:lnSpc>
                <a:spcPct val="90000"/>
              </a:lnSpc>
            </a:pPr>
            <a:r>
              <a:rPr lang="en-US" sz="2000" smtClean="0"/>
              <a:t>3E-4EP-M</a:t>
            </a:r>
          </a:p>
          <a:p>
            <a:pPr lvl="1" eaLnBrk="1" hangingPunct="1">
              <a:lnSpc>
                <a:spcPct val="90000"/>
              </a:lnSpc>
            </a:pPr>
            <a:r>
              <a:rPr lang="en-US" sz="2000" smtClean="0"/>
              <a:t>3S-4OP 83-LC83</a:t>
            </a:r>
          </a:p>
          <a:p>
            <a:pPr lvl="1" eaLnBrk="1" hangingPunct="1">
              <a:lnSpc>
                <a:spcPct val="90000"/>
              </a:lnSpc>
            </a:pPr>
            <a:r>
              <a:rPr lang="en-US" sz="2000" smtClean="0"/>
              <a:t>3E-4EP-(4-117-3)(4-117-1)</a:t>
            </a:r>
          </a:p>
          <a:p>
            <a:pPr lvl="1" eaLnBrk="1" hangingPunct="1">
              <a:lnSpc>
                <a:spcPct val="90000"/>
              </a:lnSpc>
            </a:pPr>
            <a:r>
              <a:rPr lang="en-US" sz="2000" smtClean="0"/>
              <a:t>3E-4EP 4</a:t>
            </a:r>
          </a:p>
          <a:p>
            <a:pPr lvl="1" eaLnBrk="1" hangingPunct="1">
              <a:lnSpc>
                <a:spcPct val="90000"/>
              </a:lnSpc>
            </a:pPr>
            <a:r>
              <a:rPr lang="en-US" sz="2000" smtClean="0"/>
              <a:t>1E-4EP (2-225-1)</a:t>
            </a:r>
          </a:p>
          <a:p>
            <a:pPr lvl="1" eaLnBrk="1" hangingPunct="1">
              <a:lnSpc>
                <a:spcPct val="90000"/>
              </a:lnSpc>
            </a:pPr>
            <a:r>
              <a:rPr lang="en-US" sz="2000" smtClean="0"/>
              <a:t>3S-4P 72-LC72</a:t>
            </a:r>
          </a:p>
          <a:p>
            <a:pPr lvl="1" eaLnBrk="1" hangingPunct="1">
              <a:lnSpc>
                <a:spcPct val="90000"/>
              </a:lnSpc>
            </a:pPr>
            <a:r>
              <a:rPr lang="en-US" sz="2000" smtClean="0"/>
              <a:t>3E-4EP-71-LC71</a:t>
            </a:r>
          </a:p>
          <a:p>
            <a:pPr lvl="1" eaLnBrk="1" hangingPunct="1">
              <a:lnSpc>
                <a:spcPct val="90000"/>
              </a:lnSpc>
            </a:pPr>
            <a:r>
              <a:rPr lang="en-US" sz="2000" smtClean="0"/>
              <a:t>4E-4EP-S</a:t>
            </a:r>
          </a:p>
          <a:p>
            <a:pPr lvl="1" eaLnBrk="1" hangingPunct="1">
              <a:lnSpc>
                <a:spcPct val="90000"/>
              </a:lnSpc>
            </a:pPr>
            <a:r>
              <a:rPr lang="en-US" sz="2000" smtClean="0"/>
              <a:t>3E-4OEP A</a:t>
            </a:r>
          </a:p>
          <a:p>
            <a:pPr eaLnBrk="1" hangingPunct="1">
              <a:lnSpc>
                <a:spcPct val="90000"/>
              </a:lnSpc>
            </a:pPr>
            <a:endParaRPr lang="en-US" sz="2400" smtClean="0"/>
          </a:p>
        </p:txBody>
      </p:sp>
      <p:pic>
        <p:nvPicPr>
          <p:cNvPr id="45060" name="ClipArt Placeholder 5" descr="INSIDE VENT SYSTEM AFT ADP IMG_0092.JPG"/>
          <p:cNvPicPr>
            <a:picLocks noChangeAspect="1" noChangeArrowheads="1"/>
          </p:cNvPicPr>
          <p:nvPr/>
        </p:nvPicPr>
        <p:blipFill>
          <a:blip r:embed="rId2" cstate="print"/>
          <a:srcRect/>
          <a:stretch>
            <a:fillRect/>
          </a:stretch>
        </p:blipFill>
        <p:spPr bwMode="auto">
          <a:xfrm>
            <a:off x="4038600" y="1719263"/>
            <a:ext cx="5029200" cy="422433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smtClean="0"/>
              <a:t>Events Prior to Fire</a:t>
            </a:r>
          </a:p>
        </p:txBody>
      </p:sp>
      <p:sp>
        <p:nvSpPr>
          <p:cNvPr id="46083" name="Rectangle 3"/>
          <p:cNvSpPr>
            <a:spLocks noGrp="1" noChangeArrowheads="1"/>
          </p:cNvSpPr>
          <p:nvPr>
            <p:ph idx="1"/>
          </p:nvPr>
        </p:nvSpPr>
        <p:spPr>
          <a:xfrm>
            <a:off x="457200" y="1600200"/>
            <a:ext cx="8313738" cy="4344988"/>
          </a:xfrm>
        </p:spPr>
        <p:txBody>
          <a:bodyPr>
            <a:normAutofit fontScale="92500" lnSpcReduction="10000"/>
          </a:bodyPr>
          <a:lstStyle/>
          <a:p>
            <a:pPr eaLnBrk="1" hangingPunct="1">
              <a:lnSpc>
                <a:spcPct val="80000"/>
              </a:lnSpc>
            </a:pPr>
            <a:r>
              <a:rPr lang="en-US" sz="2400" dirty="0" smtClean="0"/>
              <a:t>In </a:t>
            </a:r>
            <a:r>
              <a:rPr lang="en-US" sz="2400" dirty="0" smtClean="0"/>
              <a:t>Jun 07 XO raised concerns about the need to improve DCTT.   In Jan 08 the XO did not express these concerns to new CHENG when he checked on board.  Minimal changes implemented despite his concerns.  </a:t>
            </a:r>
          </a:p>
          <a:p>
            <a:pPr eaLnBrk="1" hangingPunct="1">
              <a:lnSpc>
                <a:spcPct val="80000"/>
              </a:lnSpc>
            </a:pPr>
            <a:r>
              <a:rPr lang="en-US" sz="2400" dirty="0" smtClean="0"/>
              <a:t>12JUN07-18Mar08 DCTT consistently shown as being weak and had trouble training the crew.</a:t>
            </a:r>
          </a:p>
          <a:p>
            <a:pPr eaLnBrk="1" hangingPunct="1">
              <a:lnSpc>
                <a:spcPct val="80000"/>
              </a:lnSpc>
            </a:pPr>
            <a:r>
              <a:rPr lang="en-US" sz="2400" dirty="0" smtClean="0"/>
              <a:t>14 Aug 07 Completed Crew CERT Phase II.  DCTT evaluated as Ineffective and level knowledge was rated as weak.</a:t>
            </a:r>
          </a:p>
          <a:p>
            <a:pPr eaLnBrk="1" hangingPunct="1">
              <a:lnSpc>
                <a:spcPct val="80000"/>
              </a:lnSpc>
            </a:pPr>
            <a:r>
              <a:rPr lang="en-US" sz="2400" dirty="0" smtClean="0"/>
              <a:t>27 SEP 07 Safety Survey conducted and was rated as average for a CVN.</a:t>
            </a:r>
          </a:p>
          <a:p>
            <a:pPr eaLnBrk="1" hangingPunct="1">
              <a:lnSpc>
                <a:spcPct val="80000"/>
              </a:lnSpc>
            </a:pPr>
            <a:r>
              <a:rPr lang="en-US" sz="2400" dirty="0" smtClean="0"/>
              <a:t>19 OCT 07 Completed CART II and the reported listed concern of DCTT’s ability to train.  Having unqualified members of DCTT was a “major concern for ATG”</a:t>
            </a:r>
          </a:p>
          <a:p>
            <a:pPr eaLnBrk="1" hangingPunct="1">
              <a:lnSpc>
                <a:spcPct val="80000"/>
              </a:lnSpc>
            </a:pPr>
            <a:r>
              <a:rPr lang="en-US" sz="2400" dirty="0" smtClean="0"/>
              <a:t>OCT07-APR08 Despite multiple hits on DCTT no documented training conducted.</a:t>
            </a:r>
          </a:p>
          <a:p>
            <a:pPr eaLnBrk="1" hangingPunct="1">
              <a:lnSpc>
                <a:spcPct val="80000"/>
              </a:lnSpc>
            </a:pPr>
            <a:endParaRPr lang="en-US" sz="20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dirty="0" smtClean="0"/>
              <a:t>Events Prior to Fire</a:t>
            </a:r>
          </a:p>
        </p:txBody>
      </p:sp>
      <p:sp>
        <p:nvSpPr>
          <p:cNvPr id="47107" name="Rectangle 3"/>
          <p:cNvSpPr>
            <a:spLocks noGrp="1" noChangeArrowheads="1"/>
          </p:cNvSpPr>
          <p:nvPr>
            <p:ph idx="1"/>
          </p:nvPr>
        </p:nvSpPr>
        <p:spPr>
          <a:xfrm>
            <a:off x="457200" y="1524000"/>
            <a:ext cx="8313738" cy="4344988"/>
          </a:xfrm>
        </p:spPr>
        <p:txBody>
          <a:bodyPr>
            <a:normAutofit lnSpcReduction="10000"/>
          </a:bodyPr>
          <a:lstStyle/>
          <a:p>
            <a:pPr eaLnBrk="1" hangingPunct="1">
              <a:lnSpc>
                <a:spcPct val="80000"/>
              </a:lnSpc>
            </a:pPr>
            <a:r>
              <a:rPr lang="en-US" sz="2300" dirty="0" smtClean="0"/>
              <a:t>7 </a:t>
            </a:r>
            <a:r>
              <a:rPr lang="en-US" sz="2300" dirty="0" smtClean="0"/>
              <a:t>FEB 08 SMI evaluated HAZMAT management as “Excellent”</a:t>
            </a:r>
          </a:p>
          <a:p>
            <a:pPr eaLnBrk="1" hangingPunct="1">
              <a:lnSpc>
                <a:spcPct val="80000"/>
              </a:lnSpc>
            </a:pPr>
            <a:r>
              <a:rPr lang="en-US" sz="2300" dirty="0" smtClean="0"/>
              <a:t>10 MAR 08 TSTA/FEP the ship was graded as “OUTSTANDING”.  Despite this high grade the report stated a major concern of the need to increase DC Training and Knowledge throughout the ship.  The DCPO program “requires serious attention” and was evaluated as “</a:t>
            </a:r>
            <a:r>
              <a:rPr lang="en-US" sz="2300" dirty="0" err="1" smtClean="0"/>
              <a:t>unsat</a:t>
            </a:r>
            <a:r>
              <a:rPr lang="en-US" sz="2300" dirty="0" smtClean="0"/>
              <a:t>”.</a:t>
            </a:r>
          </a:p>
          <a:p>
            <a:pPr eaLnBrk="1" hangingPunct="1">
              <a:lnSpc>
                <a:spcPct val="80000"/>
              </a:lnSpc>
            </a:pPr>
            <a:r>
              <a:rPr lang="en-US" sz="2300" dirty="0" smtClean="0"/>
              <a:t>12 Mar 08 TRAINO told XO that they wanted to go to GQ once a week.  The XO said no to better prepare for COMPTUEX.</a:t>
            </a:r>
          </a:p>
          <a:p>
            <a:pPr eaLnBrk="1" hangingPunct="1">
              <a:lnSpc>
                <a:spcPct val="80000"/>
              </a:lnSpc>
            </a:pPr>
            <a:r>
              <a:rPr lang="en-US" sz="2300" dirty="0" smtClean="0"/>
              <a:t>24 MAR 08 GW certified by ISIC as ready to proceed to Integrated Training Phase and listed no outstanding training deficiencies that required corrective action despite an UNSAT in damage control area.</a:t>
            </a:r>
          </a:p>
          <a:p>
            <a:pPr eaLnBrk="1" hangingPunct="1">
              <a:lnSpc>
                <a:spcPct val="80000"/>
              </a:lnSpc>
            </a:pPr>
            <a:r>
              <a:rPr lang="en-US" sz="2300" dirty="0" smtClean="0"/>
              <a:t>7 APR08-22MAY08 GQ only conducted three times. </a:t>
            </a:r>
          </a:p>
          <a:p>
            <a:pPr eaLnBrk="1" hangingPunct="1">
              <a:lnSpc>
                <a:spcPct val="80000"/>
              </a:lnSpc>
            </a:pPr>
            <a:r>
              <a:rPr lang="en-US" sz="2300" dirty="0" smtClean="0"/>
              <a:t>JAN08-MAY08 conducted 22 DC drills.  Last drill before fire was 8 May.</a:t>
            </a:r>
          </a:p>
          <a:p>
            <a:pPr eaLnBrk="1" hangingPunct="1">
              <a:lnSpc>
                <a:spcPct val="80000"/>
              </a:lnSpc>
            </a:pPr>
            <a:endParaRPr lang="en-US" sz="2300" dirty="0" smtClean="0"/>
          </a:p>
          <a:p>
            <a:pPr eaLnBrk="1" hangingPunct="1">
              <a:lnSpc>
                <a:spcPct val="80000"/>
              </a:lnSpc>
            </a:pPr>
            <a:endParaRPr lang="en-US" sz="2300" dirty="0" smtClean="0"/>
          </a:p>
          <a:p>
            <a:pPr eaLnBrk="1" hangingPunct="1">
              <a:lnSpc>
                <a:spcPct val="80000"/>
              </a:lnSpc>
            </a:pPr>
            <a:endParaRPr lang="en-US" sz="23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dirty="0" smtClean="0"/>
              <a:t>Events Prior to Fire</a:t>
            </a:r>
          </a:p>
        </p:txBody>
      </p:sp>
      <p:sp>
        <p:nvSpPr>
          <p:cNvPr id="48131" name="Rectangle 3"/>
          <p:cNvSpPr>
            <a:spLocks noGrp="1" noChangeArrowheads="1"/>
          </p:cNvSpPr>
          <p:nvPr>
            <p:ph idx="1"/>
          </p:nvPr>
        </p:nvSpPr>
        <p:spPr>
          <a:xfrm>
            <a:off x="609600" y="1371600"/>
            <a:ext cx="8313738" cy="4344988"/>
          </a:xfrm>
        </p:spPr>
        <p:txBody>
          <a:bodyPr>
            <a:normAutofit lnSpcReduction="10000"/>
          </a:bodyPr>
          <a:lstStyle/>
          <a:p>
            <a:pPr eaLnBrk="1" hangingPunct="1">
              <a:lnSpc>
                <a:spcPct val="90000"/>
              </a:lnSpc>
            </a:pPr>
            <a:endParaRPr lang="en-US" sz="2400" dirty="0" smtClean="0"/>
          </a:p>
          <a:p>
            <a:pPr eaLnBrk="1" hangingPunct="1">
              <a:lnSpc>
                <a:spcPct val="90000"/>
              </a:lnSpc>
            </a:pPr>
            <a:r>
              <a:rPr lang="en-US" sz="2400" dirty="0" smtClean="0"/>
              <a:t>APR08 CHENG found refrigerant oil stored below deck plates in Aux Boiler Room 7-185-0-E and ordered A-</a:t>
            </a:r>
            <a:r>
              <a:rPr lang="en-US" sz="2400" dirty="0" err="1" smtClean="0"/>
              <a:t>Divo</a:t>
            </a:r>
            <a:r>
              <a:rPr lang="en-US" sz="2400" dirty="0" smtClean="0"/>
              <a:t> to get rid of it.  A-</a:t>
            </a:r>
            <a:r>
              <a:rPr lang="en-US" sz="2400" dirty="0" err="1" smtClean="0"/>
              <a:t>Divo</a:t>
            </a:r>
            <a:r>
              <a:rPr lang="en-US" sz="2400" dirty="0" smtClean="0"/>
              <a:t> told MMC and MM2 to get rid of it but only 256 of the 346 gallons turned.  MM2 stated he stored the oil in 6-189-1-Q in order to have it “on hand” for frequent use.  MM2 said this space had been used to store foul weather jackets and tech pubs since 2005</a:t>
            </a:r>
          </a:p>
          <a:p>
            <a:pPr eaLnBrk="1" hangingPunct="1">
              <a:lnSpc>
                <a:spcPct val="90000"/>
              </a:lnSpc>
            </a:pPr>
            <a:r>
              <a:rPr lang="en-US" sz="2400" dirty="0" smtClean="0"/>
              <a:t>CHENG told XO and other department heads about the HAZMAT and told them to check their spaces.</a:t>
            </a:r>
          </a:p>
          <a:p>
            <a:pPr eaLnBrk="1" hangingPunct="1">
              <a:lnSpc>
                <a:spcPct val="90000"/>
              </a:lnSpc>
            </a:pPr>
            <a:r>
              <a:rPr lang="en-US" sz="2400" dirty="0" smtClean="0"/>
              <a:t>AUXO and A-DIVO walked their spaces and found no oil.  MMC reported to A-</a:t>
            </a:r>
            <a:r>
              <a:rPr lang="en-US" sz="2400" dirty="0" err="1" smtClean="0"/>
              <a:t>Divo</a:t>
            </a:r>
            <a:r>
              <a:rPr lang="en-US" sz="2400" dirty="0" smtClean="0"/>
              <a:t> that all hazmat had been turned in.</a:t>
            </a:r>
          </a:p>
          <a:p>
            <a:pPr eaLnBrk="1" hangingPunct="1">
              <a:lnSpc>
                <a:spcPct val="90000"/>
              </a:lnSpc>
            </a:pPr>
            <a:r>
              <a:rPr lang="en-US" sz="2400" dirty="0" smtClean="0"/>
              <a:t>22 </a:t>
            </a:r>
            <a:r>
              <a:rPr lang="en-US" sz="2400" dirty="0" smtClean="0"/>
              <a:t>May 08 Fire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1" dirty="0" smtClean="0"/>
              <a:t>Findings</a:t>
            </a:r>
          </a:p>
        </p:txBody>
      </p:sp>
      <p:sp>
        <p:nvSpPr>
          <p:cNvPr id="49155" name="Rectangle 3"/>
          <p:cNvSpPr>
            <a:spLocks noGrp="1" noChangeArrowheads="1"/>
          </p:cNvSpPr>
          <p:nvPr>
            <p:ph idx="1"/>
          </p:nvPr>
        </p:nvSpPr>
        <p:spPr/>
        <p:txBody>
          <a:bodyPr/>
          <a:lstStyle/>
          <a:p>
            <a:pPr eaLnBrk="1" hangingPunct="1">
              <a:lnSpc>
                <a:spcPct val="80000"/>
              </a:lnSpc>
            </a:pPr>
            <a:r>
              <a:rPr lang="en-US" sz="2400" smtClean="0"/>
              <a:t>The fire could have been completely prevented.</a:t>
            </a:r>
          </a:p>
          <a:p>
            <a:pPr eaLnBrk="1" hangingPunct="1">
              <a:lnSpc>
                <a:spcPct val="80000"/>
              </a:lnSpc>
            </a:pPr>
            <a:r>
              <a:rPr lang="en-US" sz="2400" smtClean="0"/>
              <a:t>If the ship had been better trained it could have fought the fire more efficiently.  This would have prevented millions of dollars of damage and burns to personnel.</a:t>
            </a:r>
          </a:p>
          <a:p>
            <a:pPr eaLnBrk="1" hangingPunct="1">
              <a:lnSpc>
                <a:spcPct val="80000"/>
              </a:lnSpc>
            </a:pPr>
            <a:r>
              <a:rPr lang="en-US" sz="2400" smtClean="0"/>
              <a:t>The failure of the following contributed to the fire and hampered fire fighting efforts.</a:t>
            </a:r>
          </a:p>
          <a:p>
            <a:pPr lvl="1" eaLnBrk="1" hangingPunct="1">
              <a:lnSpc>
                <a:spcPct val="80000"/>
              </a:lnSpc>
            </a:pPr>
            <a:r>
              <a:rPr lang="en-US" sz="2400" smtClean="0"/>
              <a:t>Leadership</a:t>
            </a:r>
          </a:p>
          <a:p>
            <a:pPr lvl="1" eaLnBrk="1" hangingPunct="1">
              <a:lnSpc>
                <a:spcPct val="80000"/>
              </a:lnSpc>
            </a:pPr>
            <a:r>
              <a:rPr lang="en-US" sz="2400" smtClean="0"/>
              <a:t>Lack of Training</a:t>
            </a:r>
          </a:p>
          <a:p>
            <a:pPr lvl="1" eaLnBrk="1" hangingPunct="1">
              <a:lnSpc>
                <a:spcPct val="80000"/>
              </a:lnSpc>
            </a:pPr>
            <a:r>
              <a:rPr lang="en-US" sz="2400" smtClean="0"/>
              <a:t>Material problems</a:t>
            </a:r>
          </a:p>
          <a:p>
            <a:pPr lvl="1" eaLnBrk="1" hangingPunct="1">
              <a:lnSpc>
                <a:spcPct val="80000"/>
              </a:lnSpc>
            </a:pPr>
            <a:r>
              <a:rPr lang="en-US" sz="2400" smtClean="0"/>
              <a:t>Sailors not adhering to standards</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dirty="0" smtClean="0"/>
              <a:t>Training Issues During Fire</a:t>
            </a:r>
          </a:p>
        </p:txBody>
      </p:sp>
      <p:sp>
        <p:nvSpPr>
          <p:cNvPr id="53251" name="Rectangle 3"/>
          <p:cNvSpPr>
            <a:spLocks noGrp="1" noChangeArrowheads="1"/>
          </p:cNvSpPr>
          <p:nvPr>
            <p:ph idx="1"/>
          </p:nvPr>
        </p:nvSpPr>
        <p:spPr>
          <a:xfrm>
            <a:off x="457200" y="1522413"/>
            <a:ext cx="8313738" cy="4344987"/>
          </a:xfrm>
        </p:spPr>
        <p:txBody>
          <a:bodyPr>
            <a:normAutofit fontScale="92500" lnSpcReduction="10000"/>
          </a:bodyPr>
          <a:lstStyle/>
          <a:p>
            <a:pPr eaLnBrk="1" hangingPunct="1">
              <a:lnSpc>
                <a:spcPct val="80000"/>
              </a:lnSpc>
            </a:pPr>
            <a:r>
              <a:rPr lang="en-US" sz="2400" smtClean="0"/>
              <a:t>During fire, multiple reports of SCBA’s being out of air due to not realizing they needed to open the isolation valve to pressure gage.  Sailors had trouble adjusting restraining straps with going from 30 min bottles to 45 min bottles or vice versa.</a:t>
            </a:r>
          </a:p>
          <a:p>
            <a:pPr eaLnBrk="1" hangingPunct="1">
              <a:lnSpc>
                <a:spcPct val="80000"/>
              </a:lnSpc>
            </a:pPr>
            <a:r>
              <a:rPr lang="en-US" sz="2400" smtClean="0"/>
              <a:t>Throughout GQ, Repair 5 managed hose teams and investigators, not DCC.</a:t>
            </a:r>
          </a:p>
          <a:p>
            <a:pPr eaLnBrk="1" hangingPunct="1">
              <a:lnSpc>
                <a:spcPct val="80000"/>
              </a:lnSpc>
            </a:pPr>
            <a:r>
              <a:rPr lang="en-US" sz="2400" smtClean="0"/>
              <a:t>DCC was not proficient in sorting through multiple reports throughout the ship.</a:t>
            </a:r>
          </a:p>
          <a:p>
            <a:pPr eaLnBrk="1" hangingPunct="1">
              <a:lnSpc>
                <a:spcPct val="80000"/>
              </a:lnSpc>
            </a:pPr>
            <a:r>
              <a:rPr lang="en-US" sz="2400" smtClean="0"/>
              <a:t>DCC not proficient in simultaneously coordinating fire fighting efforts and rescue efforts.</a:t>
            </a:r>
          </a:p>
          <a:p>
            <a:pPr eaLnBrk="1" hangingPunct="1">
              <a:lnSpc>
                <a:spcPct val="80000"/>
              </a:lnSpc>
            </a:pPr>
            <a:r>
              <a:rPr lang="en-US" sz="2400" smtClean="0"/>
              <a:t>No one correlated continuing discharge of smoke from ship after setting zebra as indication of a possible ventilation fire.</a:t>
            </a:r>
          </a:p>
          <a:p>
            <a:pPr eaLnBrk="1" hangingPunct="1">
              <a:lnSpc>
                <a:spcPct val="80000"/>
              </a:lnSpc>
            </a:pPr>
            <a:r>
              <a:rPr lang="en-US" sz="2400" smtClean="0"/>
              <a:t>Took DCC 50 minutes to announce on 1MC location of fire after determining it.</a:t>
            </a:r>
          </a:p>
          <a:p>
            <a:pPr eaLnBrk="1" hangingPunct="1">
              <a:lnSpc>
                <a:spcPct val="80000"/>
              </a:lnSpc>
            </a:pPr>
            <a:r>
              <a:rPr lang="en-US" sz="2400" smtClean="0"/>
              <a:t>Did not organize a focused, coordinated effort to access fire once location had been determined.</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dirty="0" smtClean="0"/>
              <a:t>Training Issues During Fire</a:t>
            </a:r>
          </a:p>
        </p:txBody>
      </p:sp>
      <p:sp>
        <p:nvSpPr>
          <p:cNvPr id="54275" name="Rectangle 3"/>
          <p:cNvSpPr>
            <a:spLocks noGrp="1" noChangeArrowheads="1"/>
          </p:cNvSpPr>
          <p:nvPr>
            <p:ph idx="1"/>
          </p:nvPr>
        </p:nvSpPr>
        <p:spPr>
          <a:xfrm>
            <a:off x="457200" y="1524000"/>
            <a:ext cx="8313738" cy="4344988"/>
          </a:xfrm>
        </p:spPr>
        <p:txBody>
          <a:bodyPr/>
          <a:lstStyle/>
          <a:p>
            <a:pPr eaLnBrk="1" hangingPunct="1">
              <a:lnSpc>
                <a:spcPct val="90000"/>
              </a:lnSpc>
            </a:pPr>
            <a:r>
              <a:rPr lang="en-US" sz="2400" smtClean="0"/>
              <a:t>Misconceptions </a:t>
            </a:r>
            <a:r>
              <a:rPr lang="en-US" sz="2400" dirty="0" smtClean="0"/>
              <a:t>about </a:t>
            </a:r>
            <a:r>
              <a:rPr lang="en-US" sz="2400" dirty="0" err="1" smtClean="0"/>
              <a:t>halon</a:t>
            </a:r>
            <a:r>
              <a:rPr lang="en-US" sz="2400" dirty="0" smtClean="0"/>
              <a:t> hampered efforts to rescue the Sailors trapped.  Personnel refrained from entering or leaving Pump Room #3 due to reports of </a:t>
            </a:r>
            <a:r>
              <a:rPr lang="en-US" sz="2400" dirty="0" err="1" smtClean="0"/>
              <a:t>halon</a:t>
            </a:r>
            <a:r>
              <a:rPr lang="en-US" sz="2400" dirty="0" smtClean="0"/>
              <a:t> being dumped in the space.</a:t>
            </a:r>
          </a:p>
          <a:p>
            <a:pPr eaLnBrk="1" hangingPunct="1">
              <a:lnSpc>
                <a:spcPct val="90000"/>
              </a:lnSpc>
            </a:pPr>
            <a:r>
              <a:rPr lang="en-US" sz="2400" dirty="0" smtClean="0"/>
              <a:t>12 Jun 08 only 50% of required personnel were qualified for their assigned position within repair locker.</a:t>
            </a:r>
          </a:p>
          <a:p>
            <a:pPr eaLnBrk="1" hangingPunct="1">
              <a:lnSpc>
                <a:spcPct val="90000"/>
              </a:lnSpc>
            </a:pPr>
            <a:r>
              <a:rPr lang="en-US" sz="2400" dirty="0" smtClean="0"/>
              <a:t>If the ship had been better trained, the confusion would have been minimized and the fire could have been extinguished quicker minimizing damage and repair costs.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1" dirty="0" smtClean="0"/>
              <a:t>Material Problems</a:t>
            </a:r>
          </a:p>
        </p:txBody>
      </p:sp>
      <p:sp>
        <p:nvSpPr>
          <p:cNvPr id="55299" name="Rectangle 3"/>
          <p:cNvSpPr>
            <a:spLocks noGrp="1" noChangeArrowheads="1"/>
          </p:cNvSpPr>
          <p:nvPr>
            <p:ph idx="1"/>
          </p:nvPr>
        </p:nvSpPr>
        <p:spPr/>
        <p:txBody>
          <a:bodyPr/>
          <a:lstStyle/>
          <a:p>
            <a:pPr eaLnBrk="1" hangingPunct="1">
              <a:lnSpc>
                <a:spcPct val="80000"/>
              </a:lnSpc>
            </a:pPr>
            <a:r>
              <a:rPr lang="en-US" sz="2400" smtClean="0"/>
              <a:t>First two PECU’s did not work properly delaying rescue efforts.</a:t>
            </a:r>
          </a:p>
          <a:p>
            <a:pPr eaLnBrk="1" hangingPunct="1">
              <a:lnSpc>
                <a:spcPct val="80000"/>
              </a:lnSpc>
            </a:pPr>
            <a:r>
              <a:rPr lang="en-US" sz="2400" smtClean="0"/>
              <a:t>On 3 April 08, 72</a:t>
            </a:r>
            <a:r>
              <a:rPr lang="en-US" sz="2400" smtClean="0">
                <a:solidFill>
                  <a:srgbClr val="FF3300"/>
                </a:solidFill>
              </a:rPr>
              <a:t> </a:t>
            </a:r>
            <a:r>
              <a:rPr lang="en-US" sz="2400" smtClean="0"/>
              <a:t>of 186 (39%) of line items required in repair lockers were below required allowance.  The ship placed an order for SOME of these missing items on 21 Jun 08.  The ship did not have everything they needed to effectively combat the fire.</a:t>
            </a:r>
          </a:p>
          <a:p>
            <a:pPr eaLnBrk="1" hangingPunct="1">
              <a:lnSpc>
                <a:spcPct val="80000"/>
              </a:lnSpc>
            </a:pPr>
            <a:r>
              <a:rPr lang="en-US" sz="2400" smtClean="0"/>
              <a:t>Majority of FFE’s in repair 1B missing liners due to being laundered.  This caused 1</a:t>
            </a:r>
            <a:r>
              <a:rPr lang="en-US" sz="2400" baseline="30000" smtClean="0"/>
              <a:t>st</a:t>
            </a:r>
            <a:r>
              <a:rPr lang="en-US" sz="2400" smtClean="0"/>
              <a:t> and 2</a:t>
            </a:r>
            <a:r>
              <a:rPr lang="en-US" sz="2400" baseline="30000" smtClean="0"/>
              <a:t>nd</a:t>
            </a:r>
            <a:r>
              <a:rPr lang="en-US" sz="2400" smtClean="0"/>
              <a:t> degree burns to a Sailor.</a:t>
            </a:r>
          </a:p>
          <a:p>
            <a:pPr eaLnBrk="1" hangingPunct="1">
              <a:lnSpc>
                <a:spcPct val="80000"/>
              </a:lnSpc>
            </a:pPr>
            <a:r>
              <a:rPr lang="en-US" sz="2400" smtClean="0"/>
              <a:t>Multiple issues with NFTI battery life and long recharge times.  Also numerous reports of NFTI whiting out.</a:t>
            </a:r>
          </a:p>
          <a:p>
            <a:pPr eaLnBrk="1" hangingPunct="1">
              <a:lnSpc>
                <a:spcPct val="80000"/>
              </a:lnSpc>
            </a:pPr>
            <a:endParaRPr lang="en-US" sz="2400" smtClean="0"/>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Timeline</a:t>
            </a:r>
          </a:p>
        </p:txBody>
      </p:sp>
      <p:sp>
        <p:nvSpPr>
          <p:cNvPr id="6147" name="Rectangle 3"/>
          <p:cNvSpPr>
            <a:spLocks noGrp="1" noChangeArrowheads="1"/>
          </p:cNvSpPr>
          <p:nvPr>
            <p:ph sz="half" idx="1"/>
          </p:nvPr>
        </p:nvSpPr>
        <p:spPr/>
        <p:txBody>
          <a:bodyPr>
            <a:normAutofit lnSpcReduction="10000"/>
          </a:bodyPr>
          <a:lstStyle/>
          <a:p>
            <a:pPr eaLnBrk="1" hangingPunct="1">
              <a:lnSpc>
                <a:spcPct val="80000"/>
              </a:lnSpc>
            </a:pPr>
            <a:r>
              <a:rPr lang="en-US" sz="1800" smtClean="0"/>
              <a:t>0913 Loss of HP air to SCBA recharging station due to only 1 HPAC online.  A recharging station of mobile air compressors established in vicinity of frame 120.</a:t>
            </a:r>
          </a:p>
          <a:p>
            <a:pPr eaLnBrk="1" hangingPunct="1">
              <a:lnSpc>
                <a:spcPct val="80000"/>
              </a:lnSpc>
            </a:pPr>
            <a:r>
              <a:rPr lang="en-US" sz="1800" smtClean="0"/>
              <a:t>0920 Hot spot in ADP 4-180-1-L.  Cooled using solid stream and short bursts.</a:t>
            </a:r>
          </a:p>
          <a:p>
            <a:pPr eaLnBrk="1" hangingPunct="1">
              <a:lnSpc>
                <a:spcPct val="80000"/>
              </a:lnSpc>
            </a:pPr>
            <a:r>
              <a:rPr lang="en-US" sz="1800" smtClean="0"/>
              <a:t>0924-1300 Several attempts to rescue personnel trapped in Pump Room 3.</a:t>
            </a:r>
          </a:p>
          <a:p>
            <a:pPr eaLnBrk="1" hangingPunct="1">
              <a:lnSpc>
                <a:spcPct val="80000"/>
              </a:lnSpc>
            </a:pPr>
            <a:r>
              <a:rPr lang="en-US" sz="1800" smtClean="0"/>
              <a:t>1000 Repair 3 evacuated due to high carbon monoxide levels.</a:t>
            </a:r>
          </a:p>
          <a:p>
            <a:pPr eaLnBrk="1" hangingPunct="1">
              <a:lnSpc>
                <a:spcPct val="80000"/>
              </a:lnSpc>
            </a:pPr>
            <a:r>
              <a:rPr lang="en-US" sz="1800" smtClean="0"/>
              <a:t>1002 Repair 5 hose team sent to combat “A” fire in 3-180-3-Q.</a:t>
            </a:r>
          </a:p>
          <a:p>
            <a:pPr eaLnBrk="1" hangingPunct="1">
              <a:lnSpc>
                <a:spcPct val="80000"/>
              </a:lnSpc>
            </a:pPr>
            <a:r>
              <a:rPr lang="en-US" sz="1800" smtClean="0"/>
              <a:t>1042 HP Air restored</a:t>
            </a:r>
          </a:p>
          <a:p>
            <a:pPr eaLnBrk="1" hangingPunct="1">
              <a:lnSpc>
                <a:spcPct val="80000"/>
              </a:lnSpc>
            </a:pPr>
            <a:r>
              <a:rPr lang="en-US" sz="1800" smtClean="0"/>
              <a:t>1100 Class “A” fire in 3-180-3-Q out.</a:t>
            </a:r>
          </a:p>
          <a:p>
            <a:pPr eaLnBrk="1" hangingPunct="1">
              <a:lnSpc>
                <a:spcPct val="80000"/>
              </a:lnSpc>
            </a:pPr>
            <a:r>
              <a:rPr lang="en-US" sz="1800" smtClean="0"/>
              <a:t>1130 Class “A” fire in cable way in Reactor and Engineering Training Office 3-186-1-Q.</a:t>
            </a:r>
          </a:p>
          <a:p>
            <a:pPr eaLnBrk="1" hangingPunct="1">
              <a:lnSpc>
                <a:spcPct val="80000"/>
              </a:lnSpc>
            </a:pPr>
            <a:endParaRPr lang="en-US" sz="1800" smtClean="0"/>
          </a:p>
        </p:txBody>
      </p:sp>
      <p:pic>
        <p:nvPicPr>
          <p:cNvPr id="6148" name="Picture 5" descr="z7customll8"/>
          <p:cNvPicPr>
            <a:picLocks noChangeAspect="1" noChangeArrowheads="1"/>
          </p:cNvPicPr>
          <p:nvPr/>
        </p:nvPicPr>
        <p:blipFill>
          <a:blip r:embed="rId2" cstate="print"/>
          <a:srcRect/>
          <a:stretch>
            <a:fillRect/>
          </a:stretch>
        </p:blipFill>
        <p:spPr bwMode="auto">
          <a:xfrm>
            <a:off x="4572000" y="1295400"/>
            <a:ext cx="4038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eaLnBrk="1" hangingPunct="1"/>
            <a:r>
              <a:rPr lang="en-US" b="1" dirty="0" smtClean="0"/>
              <a:t>Sailors Adhering to Standards and Policy</a:t>
            </a:r>
          </a:p>
        </p:txBody>
      </p:sp>
      <p:sp>
        <p:nvSpPr>
          <p:cNvPr id="56323" name="Rectangle 3"/>
          <p:cNvSpPr>
            <a:spLocks noGrp="1" noChangeArrowheads="1"/>
          </p:cNvSpPr>
          <p:nvPr>
            <p:ph idx="1"/>
          </p:nvPr>
        </p:nvSpPr>
        <p:spPr/>
        <p:txBody>
          <a:bodyPr/>
          <a:lstStyle/>
          <a:p>
            <a:pPr eaLnBrk="1" hangingPunct="1"/>
            <a:r>
              <a:rPr lang="en-US" sz="2400" smtClean="0"/>
              <a:t>EA03 knowingly violated the ships HAZMAT policy.  </a:t>
            </a:r>
          </a:p>
          <a:p>
            <a:pPr eaLnBrk="1" hangingPunct="1"/>
            <a:r>
              <a:rPr lang="en-US" sz="2400" smtClean="0"/>
              <a:t>When told to remove unauthorized hazmat Sailors told chain of command it was turned in to hazmat.</a:t>
            </a:r>
          </a:p>
          <a:p>
            <a:pPr eaLnBrk="1" hangingPunct="1"/>
            <a:r>
              <a:rPr lang="en-US" sz="2400" smtClean="0"/>
              <a:t>When MM2 saw smoke coming from a space he knew hazmat was stored in, he did not make proper efforts to notify chain of command.</a:t>
            </a:r>
          </a:p>
          <a:p>
            <a:pPr eaLnBrk="1" hangingPunct="1"/>
            <a:r>
              <a:rPr lang="en-US" sz="2400" smtClean="0"/>
              <a:t>Sailors knowingly violating ships smoking policy.</a:t>
            </a:r>
          </a:p>
          <a:p>
            <a:pPr eaLnBrk="1" hangingPunct="1"/>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b="1" dirty="0" smtClean="0"/>
              <a:t>Questions?</a:t>
            </a:r>
          </a:p>
        </p:txBody>
      </p:sp>
      <p:pic>
        <p:nvPicPr>
          <p:cNvPr id="58371" name="Picture 5" descr="080527-N-4658L-046"/>
          <p:cNvPicPr>
            <a:picLocks noChangeAspect="1" noChangeArrowheads="1"/>
          </p:cNvPicPr>
          <p:nvPr/>
        </p:nvPicPr>
        <p:blipFill>
          <a:blip r:embed="rId2" cstate="print"/>
          <a:srcRect/>
          <a:stretch>
            <a:fillRect/>
          </a:stretch>
        </p:blipFill>
        <p:spPr bwMode="auto">
          <a:xfrm>
            <a:off x="838200" y="1981200"/>
            <a:ext cx="7848600" cy="348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b="1" dirty="0" smtClean="0"/>
              <a:t>Timeline</a:t>
            </a:r>
          </a:p>
        </p:txBody>
      </p:sp>
      <p:sp>
        <p:nvSpPr>
          <p:cNvPr id="7171" name="Rectangle 3"/>
          <p:cNvSpPr>
            <a:spLocks noGrp="1" noChangeArrowheads="1"/>
          </p:cNvSpPr>
          <p:nvPr>
            <p:ph sz="half" idx="1"/>
          </p:nvPr>
        </p:nvSpPr>
        <p:spPr/>
        <p:txBody>
          <a:bodyPr>
            <a:normAutofit lnSpcReduction="10000"/>
          </a:bodyPr>
          <a:lstStyle/>
          <a:p>
            <a:pPr eaLnBrk="1" hangingPunct="1">
              <a:lnSpc>
                <a:spcPct val="80000"/>
              </a:lnSpc>
            </a:pPr>
            <a:endParaRPr lang="en-US" sz="1400" dirty="0" smtClean="0"/>
          </a:p>
          <a:p>
            <a:pPr eaLnBrk="1" hangingPunct="1">
              <a:lnSpc>
                <a:spcPct val="80000"/>
              </a:lnSpc>
            </a:pPr>
            <a:r>
              <a:rPr lang="en-US" sz="1800" dirty="0" smtClean="0"/>
              <a:t>1135 ADCA determined possible source of fire was in Auxiliary Boiler Supply and Exhaust </a:t>
            </a:r>
            <a:r>
              <a:rPr lang="en-US" sz="1800" b="1" dirty="0" smtClean="0"/>
              <a:t>6-189-1-Q.</a:t>
            </a:r>
            <a:endParaRPr lang="en-US" sz="1400" dirty="0" smtClean="0"/>
          </a:p>
          <a:p>
            <a:pPr eaLnBrk="1" hangingPunct="1">
              <a:lnSpc>
                <a:spcPct val="80000"/>
              </a:lnSpc>
            </a:pPr>
            <a:r>
              <a:rPr lang="en-US" sz="1800" dirty="0" smtClean="0"/>
              <a:t>1140 White smoke in 4-180-1-L and white and black smoke in 6-185-0-E and 7-185-0-E.  Hose teams deployed to all three spaces.  NIFTI’s proved not effective due to high ambient temperature.</a:t>
            </a:r>
          </a:p>
          <a:p>
            <a:pPr eaLnBrk="1" hangingPunct="1">
              <a:lnSpc>
                <a:spcPct val="80000"/>
              </a:lnSpc>
            </a:pPr>
            <a:r>
              <a:rPr lang="en-US" sz="1800" dirty="0" smtClean="0"/>
              <a:t>1144 Class “A” fire</a:t>
            </a:r>
            <a:r>
              <a:rPr lang="en-US" sz="1800" dirty="0" smtClean="0">
                <a:solidFill>
                  <a:srgbClr val="FF3300"/>
                </a:solidFill>
              </a:rPr>
              <a:t> </a:t>
            </a:r>
            <a:r>
              <a:rPr lang="en-US" sz="1800" dirty="0" smtClean="0"/>
              <a:t>in cableway in passageway 3-180-1-L out.</a:t>
            </a:r>
          </a:p>
          <a:p>
            <a:pPr eaLnBrk="1" hangingPunct="1">
              <a:lnSpc>
                <a:spcPct val="80000"/>
              </a:lnSpc>
            </a:pPr>
            <a:r>
              <a:rPr lang="en-US" sz="1800" dirty="0" smtClean="0"/>
              <a:t>1145 ADCA ordered removal of</a:t>
            </a:r>
            <a:r>
              <a:rPr lang="en-US" sz="1800" dirty="0" smtClean="0">
                <a:solidFill>
                  <a:srgbClr val="FF3300"/>
                </a:solidFill>
              </a:rPr>
              <a:t> </a:t>
            </a:r>
            <a:r>
              <a:rPr lang="en-US" sz="1800" dirty="0" err="1" smtClean="0"/>
              <a:t>manway</a:t>
            </a:r>
            <a:r>
              <a:rPr lang="en-US" sz="1800" dirty="0" smtClean="0"/>
              <a:t> access cover to Auxiliary Boiler Supply and Exhaust in 4-180-1-L and spray water into space.</a:t>
            </a:r>
          </a:p>
          <a:p>
            <a:pPr eaLnBrk="1" hangingPunct="1">
              <a:lnSpc>
                <a:spcPct val="80000"/>
              </a:lnSpc>
            </a:pPr>
            <a:r>
              <a:rPr lang="en-US" sz="1800" dirty="0" smtClean="0"/>
              <a:t>1150 Class “A” fire in 3-180-1-L Reactor and </a:t>
            </a:r>
            <a:r>
              <a:rPr lang="en-US" sz="1800" dirty="0" err="1" smtClean="0"/>
              <a:t>Eng</a:t>
            </a:r>
            <a:r>
              <a:rPr lang="en-US" sz="1800" dirty="0" smtClean="0"/>
              <a:t> Training Office out.</a:t>
            </a:r>
          </a:p>
          <a:p>
            <a:pPr eaLnBrk="1" hangingPunct="1">
              <a:lnSpc>
                <a:spcPct val="80000"/>
              </a:lnSpc>
            </a:pPr>
            <a:r>
              <a:rPr lang="en-US" sz="1800" dirty="0" smtClean="0"/>
              <a:t>1200 Class “A” fire in 3-180-3-Q out</a:t>
            </a:r>
          </a:p>
          <a:p>
            <a:pPr eaLnBrk="1" hangingPunct="1">
              <a:lnSpc>
                <a:spcPct val="80000"/>
              </a:lnSpc>
            </a:pPr>
            <a:endParaRPr lang="en-US" sz="1800" dirty="0" smtClean="0"/>
          </a:p>
        </p:txBody>
      </p:sp>
      <p:pic>
        <p:nvPicPr>
          <p:cNvPr id="7172" name="Picture 6" descr="web_080522-N-3879H-011"/>
          <p:cNvPicPr>
            <a:picLocks noChangeAspect="1" noChangeArrowheads="1"/>
          </p:cNvPicPr>
          <p:nvPr/>
        </p:nvPicPr>
        <p:blipFill>
          <a:blip r:embed="rId2" cstate="print"/>
          <a:srcRect/>
          <a:stretch>
            <a:fillRect/>
          </a:stretch>
        </p:blipFill>
        <p:spPr bwMode="auto">
          <a:xfrm>
            <a:off x="5029200" y="1371600"/>
            <a:ext cx="32654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Timeline</a:t>
            </a:r>
          </a:p>
        </p:txBody>
      </p:sp>
      <p:sp>
        <p:nvSpPr>
          <p:cNvPr id="8195" name="Rectangle 3"/>
          <p:cNvSpPr>
            <a:spLocks noGrp="1" noChangeArrowheads="1"/>
          </p:cNvSpPr>
          <p:nvPr>
            <p:ph idx="1"/>
          </p:nvPr>
        </p:nvSpPr>
        <p:spPr/>
        <p:txBody>
          <a:bodyPr>
            <a:normAutofit/>
          </a:bodyPr>
          <a:lstStyle/>
          <a:p>
            <a:pPr eaLnBrk="1" hangingPunct="1">
              <a:lnSpc>
                <a:spcPct val="80000"/>
              </a:lnSpc>
            </a:pPr>
            <a:r>
              <a:rPr lang="en-US" sz="1800" dirty="0" smtClean="0"/>
              <a:t>1215 ADCA ordered the removal the access cover for the Auxiliary Boiler Supply and Exhaust in passageway 1-185-1-L.</a:t>
            </a:r>
          </a:p>
          <a:p>
            <a:pPr eaLnBrk="1" hangingPunct="1">
              <a:lnSpc>
                <a:spcPct val="80000"/>
              </a:lnSpc>
            </a:pPr>
            <a:r>
              <a:rPr lang="en-US" sz="1800" dirty="0" smtClean="0"/>
              <a:t>1220 CO ordered access cut to allow egress of personnel trapped in Pump Room #3.  Efforts delayed due to low charge on oxygen bottle for first PECU and depleted battery on second PECU.</a:t>
            </a:r>
          </a:p>
          <a:p>
            <a:pPr eaLnBrk="1" hangingPunct="1">
              <a:lnSpc>
                <a:spcPct val="80000"/>
              </a:lnSpc>
            </a:pPr>
            <a:r>
              <a:rPr lang="en-US" sz="1800" dirty="0" smtClean="0"/>
              <a:t>1227 DCA announced source of fires appeared to be</a:t>
            </a:r>
            <a:r>
              <a:rPr lang="en-US" sz="1800" b="1" dirty="0" smtClean="0"/>
              <a:t> 6-189-1-Q </a:t>
            </a:r>
            <a:r>
              <a:rPr lang="en-US" sz="1800" dirty="0" smtClean="0"/>
              <a:t>on 1MC.</a:t>
            </a:r>
          </a:p>
          <a:p>
            <a:pPr eaLnBrk="1" hangingPunct="1">
              <a:lnSpc>
                <a:spcPct val="80000"/>
              </a:lnSpc>
            </a:pPr>
            <a:r>
              <a:rPr lang="en-US" sz="1800" dirty="0" smtClean="0"/>
              <a:t>1240 Class “A” fire reported in 6-185-0-E.</a:t>
            </a:r>
          </a:p>
          <a:p>
            <a:pPr eaLnBrk="1" hangingPunct="1">
              <a:lnSpc>
                <a:spcPct val="80000"/>
              </a:lnSpc>
            </a:pPr>
            <a:r>
              <a:rPr lang="en-US" sz="1800" dirty="0" smtClean="0"/>
              <a:t>1324 Personnel in proximity suits gained access to Pump Room #3, covered 4 personnel in wool blankets soaked in AFFF and evacuated safely</a:t>
            </a:r>
          </a:p>
          <a:p>
            <a:pPr eaLnBrk="1" hangingPunct="1">
              <a:lnSpc>
                <a:spcPct val="80000"/>
              </a:lnSpc>
            </a:pPr>
            <a:r>
              <a:rPr lang="en-US" sz="1800" dirty="0" smtClean="0"/>
              <a:t>1345 access cover to Auxiliary Boiler Exhaust and Supply in passageway 1-185-1-L was removed and water sprayed into opening.</a:t>
            </a:r>
          </a:p>
          <a:p>
            <a:pPr eaLnBrk="1" hangingPunct="1">
              <a:lnSpc>
                <a:spcPct val="80000"/>
              </a:lnSpc>
            </a:pPr>
            <a:r>
              <a:rPr lang="en-US" sz="1800" dirty="0" smtClean="0"/>
              <a:t>1400 ADCA expressed frustration and emphasized importance of getting access cover in 4-180-1-L opened.</a:t>
            </a:r>
          </a:p>
          <a:p>
            <a:pPr eaLnBrk="1" hangingPunct="1">
              <a:lnSpc>
                <a:spcPct val="80000"/>
              </a:lnSpc>
            </a:pPr>
            <a:r>
              <a:rPr lang="en-US" sz="1800" dirty="0" smtClean="0"/>
              <a:t>1545 Access cover in 4-180-1-L was removed and water sprayed into opening.</a:t>
            </a:r>
          </a:p>
          <a:p>
            <a:pPr eaLnBrk="1" hangingPunct="1">
              <a:lnSpc>
                <a:spcPct val="80000"/>
              </a:lnSpc>
            </a:pPr>
            <a:r>
              <a:rPr lang="en-US" sz="1800" dirty="0" smtClean="0"/>
              <a:t>1602-2016 Fought class “A” fires in 5-180-03-A (</a:t>
            </a:r>
            <a:r>
              <a:rPr lang="en-US" sz="1800" dirty="0" err="1" smtClean="0"/>
              <a:t>reflashed</a:t>
            </a:r>
            <a:r>
              <a:rPr lang="en-US" sz="1800" dirty="0" smtClean="0"/>
              <a:t> two times) and 6-185-0-E (</a:t>
            </a:r>
            <a:r>
              <a:rPr lang="en-US" sz="1800" dirty="0" err="1" smtClean="0"/>
              <a:t>reflashed</a:t>
            </a:r>
            <a:r>
              <a:rPr lang="en-US" sz="1800" dirty="0" smtClean="0"/>
              <a:t> once).</a:t>
            </a:r>
          </a:p>
          <a:p>
            <a:pPr eaLnBrk="1" hangingPunct="1">
              <a:lnSpc>
                <a:spcPct val="80000"/>
              </a:lnSpc>
            </a:pPr>
            <a:r>
              <a:rPr lang="en-US" sz="1800" dirty="0" smtClean="0"/>
              <a:t>2016 Secured from GQ</a:t>
            </a:r>
            <a:r>
              <a:rPr lang="en-US" sz="1600" dirty="0" smtClean="0"/>
              <a:t>.</a:t>
            </a:r>
          </a:p>
          <a:p>
            <a:pPr eaLnBrk="1" hangingPunct="1">
              <a:lnSpc>
                <a:spcPct val="80000"/>
              </a:lnSpc>
            </a:pPr>
            <a:endParaRPr lang="en-US"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Cause of Fire</a:t>
            </a:r>
          </a:p>
        </p:txBody>
      </p:sp>
      <p:sp>
        <p:nvSpPr>
          <p:cNvPr id="9219" name="Rectangle 3"/>
          <p:cNvSpPr>
            <a:spLocks noGrp="1" noChangeArrowheads="1"/>
          </p:cNvSpPr>
          <p:nvPr>
            <p:ph idx="1"/>
          </p:nvPr>
        </p:nvSpPr>
        <p:spPr/>
        <p:txBody>
          <a:bodyPr>
            <a:normAutofit/>
          </a:bodyPr>
          <a:lstStyle/>
          <a:p>
            <a:pPr eaLnBrk="1" hangingPunct="1">
              <a:lnSpc>
                <a:spcPct val="80000"/>
              </a:lnSpc>
            </a:pPr>
            <a:r>
              <a:rPr lang="en-US" sz="2400" smtClean="0"/>
              <a:t>The fire was in space 6-189-1-Q.</a:t>
            </a:r>
          </a:p>
          <a:p>
            <a:pPr eaLnBrk="1" hangingPunct="1">
              <a:lnSpc>
                <a:spcPct val="80000"/>
              </a:lnSpc>
            </a:pPr>
            <a:r>
              <a:rPr lang="en-US" sz="2400" smtClean="0"/>
              <a:t>It was being used for unauthorized storage of tech pubs, clothing, lagging, at least 90 gallons of compressor oil and 5 gallons of unknown substance.</a:t>
            </a:r>
          </a:p>
          <a:p>
            <a:pPr eaLnBrk="1" hangingPunct="1">
              <a:lnSpc>
                <a:spcPct val="80000"/>
              </a:lnSpc>
            </a:pPr>
            <a:r>
              <a:rPr lang="en-US" sz="2400" smtClean="0"/>
              <a:t>Cigarette butts found in plenum of 6-180-0-E AC&amp;R Machinery room which exhausts directly into 6-189-1-Q.</a:t>
            </a:r>
          </a:p>
          <a:p>
            <a:pPr eaLnBrk="1" hangingPunct="1">
              <a:lnSpc>
                <a:spcPct val="80000"/>
              </a:lnSpc>
            </a:pPr>
            <a:r>
              <a:rPr lang="en-US" sz="2400" smtClean="0"/>
              <a:t>The size of the space led to confusion to as to the actual location of the fire. The space went from 6</a:t>
            </a:r>
            <a:r>
              <a:rPr lang="en-US" sz="2400" baseline="30000" smtClean="0"/>
              <a:t>th</a:t>
            </a:r>
            <a:r>
              <a:rPr lang="en-US" sz="2400" smtClean="0"/>
              <a:t> deck to 02 Level and about 100 feet wide.</a:t>
            </a:r>
          </a:p>
          <a:p>
            <a:pPr eaLnBrk="1" hangingPunct="1">
              <a:lnSpc>
                <a:spcPct val="80000"/>
              </a:lnSpc>
            </a:pPr>
            <a:r>
              <a:rPr lang="en-US" sz="2400" smtClean="0"/>
              <a:t>Exact cause of fire is most likely due to</a:t>
            </a:r>
            <a:r>
              <a:rPr lang="en-US" sz="2400" smtClean="0">
                <a:solidFill>
                  <a:srgbClr val="FF3300"/>
                </a:solidFill>
              </a:rPr>
              <a:t> </a:t>
            </a:r>
            <a:r>
              <a:rPr lang="en-US" sz="2400" smtClean="0"/>
              <a:t>unauthorized smoking. Though unlikely, self heating or electrical failure has not been ruled out.</a:t>
            </a:r>
          </a:p>
          <a:p>
            <a:pPr eaLnBrk="1" hangingPunct="1">
              <a:lnSpc>
                <a:spcPct val="80000"/>
              </a:lnSpc>
            </a:pPr>
            <a:r>
              <a:rPr lang="en-US" sz="2400" smtClean="0"/>
              <a:t>Result: $70 Million worth of damage. </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FIRE DAMAGE</a:t>
            </a:r>
          </a:p>
        </p:txBody>
      </p:sp>
      <p:sp>
        <p:nvSpPr>
          <p:cNvPr id="10243" name="Rectangle 3"/>
          <p:cNvSpPr>
            <a:spLocks noGrp="1" noChangeArrowheads="1"/>
          </p:cNvSpPr>
          <p:nvPr>
            <p:ph type="body" sz="half" idx="1"/>
          </p:nvPr>
        </p:nvSpPr>
        <p:spPr>
          <a:xfrm>
            <a:off x="457200" y="1219200"/>
            <a:ext cx="8458200" cy="4525963"/>
          </a:xfrm>
        </p:spPr>
        <p:txBody>
          <a:bodyPr/>
          <a:lstStyle/>
          <a:p>
            <a:pPr eaLnBrk="1" hangingPunct="1"/>
            <a:r>
              <a:rPr lang="en-US" sz="2800" dirty="0" smtClean="0"/>
              <a:t>Damage frames </a:t>
            </a:r>
            <a:r>
              <a:rPr lang="en-US" sz="2800" dirty="0" err="1" smtClean="0"/>
              <a:t>stbd</a:t>
            </a:r>
            <a:r>
              <a:rPr lang="en-US" sz="2800" dirty="0" smtClean="0"/>
              <a:t> side above </a:t>
            </a:r>
            <a:r>
              <a:rPr lang="en-US" sz="2800" dirty="0"/>
              <a:t>R</a:t>
            </a:r>
            <a:r>
              <a:rPr lang="en-US" sz="2800" dirty="0" smtClean="0"/>
              <a:t>T classroom</a:t>
            </a:r>
            <a:endParaRPr lang="en-US" sz="2800" dirty="0" smtClean="0"/>
          </a:p>
        </p:txBody>
      </p:sp>
      <p:pic>
        <p:nvPicPr>
          <p:cNvPr id="10244" name="Picture 7" descr="npo000001"/>
          <p:cNvPicPr>
            <a:picLocks noChangeAspect="1" noChangeArrowheads="1"/>
          </p:cNvPicPr>
          <p:nvPr/>
        </p:nvPicPr>
        <p:blipFill>
          <a:blip r:embed="rId3" cstate="print"/>
          <a:srcRect/>
          <a:stretch>
            <a:fillRect/>
          </a:stretch>
        </p:blipFill>
        <p:spPr bwMode="auto">
          <a:xfrm>
            <a:off x="1524000" y="1905000"/>
            <a:ext cx="6400800" cy="48006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198FC638EBD49B39F0D5F543A57F0" ma:contentTypeVersion="0" ma:contentTypeDescription="Create a new document." ma:contentTypeScope="" ma:versionID="7a471abf386d5f39b8b9a8ca7dc582e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1507415-9406-43B5-BF97-451D1AA025A6}">
  <ds:schemaRefs>
    <ds:schemaRef ds:uri="http://schemas.microsoft.com/sharepoint/v3/contenttype/forms"/>
  </ds:schemaRefs>
</ds:datastoreItem>
</file>

<file path=customXml/itemProps2.xml><?xml version="1.0" encoding="utf-8"?>
<ds:datastoreItem xmlns:ds="http://schemas.openxmlformats.org/officeDocument/2006/customXml" ds:itemID="{364BB9B1-0D6D-4367-95C7-6A8AF4B614CE}">
  <ds:schemaRef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DC007C-4E9E-4462-BAE0-F243BEB73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98</TotalTime>
  <Pages>24</Pages>
  <Words>2076</Words>
  <Application>Microsoft Office PowerPoint</Application>
  <PresentationFormat>On-screen Show (4:3)</PresentationFormat>
  <Paragraphs>227</Paragraphs>
  <Slides>51</Slides>
  <Notes>2</Notes>
  <HiddenSlides>35</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Case Study</vt:lpstr>
      <vt:lpstr>Timeline of 22 May 2008</vt:lpstr>
      <vt:lpstr>Timeline</vt:lpstr>
      <vt:lpstr>Timeline</vt:lpstr>
      <vt:lpstr>Timeline</vt:lpstr>
      <vt:lpstr>Timeline</vt:lpstr>
      <vt:lpstr>Timeline</vt:lpstr>
      <vt:lpstr>Cause of Fire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FIRE DAMAGE</vt:lpstr>
      <vt:lpstr>PowerPoint Presentation</vt:lpstr>
      <vt:lpstr>Aux. Boiler Supply Exhaust</vt:lpstr>
      <vt:lpstr>Events Prior to Fire</vt:lpstr>
      <vt:lpstr>Events Prior to Fire</vt:lpstr>
      <vt:lpstr>Events Prior to Fire</vt:lpstr>
      <vt:lpstr>Findings</vt:lpstr>
      <vt:lpstr>Training Issues During Fire</vt:lpstr>
      <vt:lpstr>Training Issues During Fire</vt:lpstr>
      <vt:lpstr>Material Problems</vt:lpstr>
      <vt:lpstr>Sailors Adhering to Standards and Policy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6-1 Infectious Biological Agents</dc:title>
  <dc:creator>MAJ Gresenz</dc:creator>
  <cp:lastModifiedBy>anthony.d.glorioso</cp:lastModifiedBy>
  <cp:revision>155</cp:revision>
  <cp:lastPrinted>1999-12-01T15:00:49Z</cp:lastPrinted>
  <dcterms:created xsi:type="dcterms:W3CDTF">1996-08-22T19:17:00Z</dcterms:created>
  <dcterms:modified xsi:type="dcterms:W3CDTF">2014-09-15T00:27:15Z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0x010100787198FC638EBD49B39F0D5F543A57F0</vt:lpwstr>
  </property>
</Properties>
</file>