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Lst>
  <p:notesMasterIdLst>
    <p:notesMasterId r:id="rId40"/>
  </p:notesMasterIdLst>
  <p:handoutMasterIdLst>
    <p:handoutMasterId r:id="rId41"/>
  </p:handoutMasterIdLst>
  <p:sldIdLst>
    <p:sldId id="256" r:id="rId2"/>
    <p:sldId id="310" r:id="rId3"/>
    <p:sldId id="305" r:id="rId4"/>
    <p:sldId id="313" r:id="rId5"/>
    <p:sldId id="327" r:id="rId6"/>
    <p:sldId id="317" r:id="rId7"/>
    <p:sldId id="318" r:id="rId8"/>
    <p:sldId id="320" r:id="rId9"/>
    <p:sldId id="328" r:id="rId10"/>
    <p:sldId id="331" r:id="rId11"/>
    <p:sldId id="330" r:id="rId12"/>
    <p:sldId id="319" r:id="rId13"/>
    <p:sldId id="329" r:id="rId14"/>
    <p:sldId id="321" r:id="rId15"/>
    <p:sldId id="261" r:id="rId16"/>
    <p:sldId id="323" r:id="rId17"/>
    <p:sldId id="333" r:id="rId18"/>
    <p:sldId id="334" r:id="rId19"/>
    <p:sldId id="324" r:id="rId20"/>
    <p:sldId id="260" r:id="rId21"/>
    <p:sldId id="314" r:id="rId22"/>
    <p:sldId id="325" r:id="rId23"/>
    <p:sldId id="258" r:id="rId24"/>
    <p:sldId id="262" r:id="rId25"/>
    <p:sldId id="263" r:id="rId26"/>
    <p:sldId id="279" r:id="rId27"/>
    <p:sldId id="264" r:id="rId28"/>
    <p:sldId id="326" r:id="rId29"/>
    <p:sldId id="259" r:id="rId30"/>
    <p:sldId id="280" r:id="rId31"/>
    <p:sldId id="282" r:id="rId32"/>
    <p:sldId id="283" r:id="rId33"/>
    <p:sldId id="335" r:id="rId34"/>
    <p:sldId id="268" r:id="rId35"/>
    <p:sldId id="332" r:id="rId36"/>
    <p:sldId id="269" r:id="rId37"/>
    <p:sldId id="270" r:id="rId38"/>
    <p:sldId id="315" r:id="rId39"/>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05" autoAdjust="0"/>
    <p:restoredTop sz="86614" autoAdjust="0"/>
  </p:normalViewPr>
  <p:slideViewPr>
    <p:cSldViewPr snapToGrid="0" showGuides="1">
      <p:cViewPr varScale="1">
        <p:scale>
          <a:sx n="62" d="100"/>
          <a:sy n="62" d="100"/>
        </p:scale>
        <p:origin x="960" y="72"/>
      </p:cViewPr>
      <p:guideLst>
        <p:guide orient="horz" pos="2160"/>
        <p:guide pos="2880"/>
      </p:guideLst>
    </p:cSldViewPr>
  </p:slideViewPr>
  <p:outlineViewPr>
    <p:cViewPr>
      <p:scale>
        <a:sx n="33" d="100"/>
        <a:sy n="33" d="100"/>
      </p:scale>
      <p:origin x="48" y="144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3" d="100"/>
          <a:sy n="63" d="100"/>
        </p:scale>
        <p:origin x="-2082" y="-126"/>
      </p:cViewPr>
      <p:guideLst>
        <p:guide orient="horz" pos="2924"/>
        <p:guide pos="220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3"/>
            <a:ext cx="3026833" cy="464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3956550" y="3"/>
            <a:ext cx="3026833" cy="464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2024342D-D1B8-473E-BAB4-C51F51FF474F}" type="datetimeFigureOut">
              <a:rPr lang="en-US"/>
              <a:pPr>
                <a:defRPr/>
              </a:pPr>
              <a:t>2/10/2018</a:t>
            </a:fld>
            <a:endParaRPr lang="en-US"/>
          </a:p>
        </p:txBody>
      </p:sp>
      <p:sp>
        <p:nvSpPr>
          <p:cNvPr id="61444" name="Rectangle 4"/>
          <p:cNvSpPr>
            <a:spLocks noGrp="1" noChangeArrowheads="1"/>
          </p:cNvSpPr>
          <p:nvPr>
            <p:ph type="ftr" sz="quarter" idx="2"/>
          </p:nvPr>
        </p:nvSpPr>
        <p:spPr bwMode="auto">
          <a:xfrm>
            <a:off x="0" y="8817615"/>
            <a:ext cx="3026833" cy="46450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3956550" y="8817615"/>
            <a:ext cx="3026833" cy="46450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C12E235-388E-4347-9376-1A12D3C1008A}" type="slidenum">
              <a:rPr lang="en-US"/>
              <a:pPr>
                <a:defRPr/>
              </a:pPr>
              <a:t>‹#›</a:t>
            </a:fld>
            <a:endParaRPr lang="en-US"/>
          </a:p>
        </p:txBody>
      </p:sp>
    </p:spTree>
    <p:extLst>
      <p:ext uri="{BB962C8B-B14F-4D97-AF65-F5344CB8AC3E}">
        <p14:creationId xmlns:p14="http://schemas.microsoft.com/office/powerpoint/2010/main" val="2757385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26833" cy="4645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3"/>
            <a:ext cx="3026833" cy="464504"/>
          </a:xfrm>
          <a:prstGeom prst="rect">
            <a:avLst/>
          </a:prstGeom>
        </p:spPr>
        <p:txBody>
          <a:bodyPr vert="horz" lIns="91440" tIns="45720" rIns="91440" bIns="45720" rtlCol="0"/>
          <a:lstStyle>
            <a:lvl1pPr algn="r">
              <a:defRPr sz="1200"/>
            </a:lvl1pPr>
          </a:lstStyle>
          <a:p>
            <a:fld id="{CCAF7973-2DB4-4EB2-A6C1-2E141D2FF1AB}" type="datetimeFigureOut">
              <a:rPr lang="en-US" smtClean="0"/>
              <a:t>2/10/2018</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394"/>
            <a:ext cx="5588000" cy="417734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615"/>
            <a:ext cx="3026833" cy="4645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615"/>
            <a:ext cx="3026833" cy="464504"/>
          </a:xfrm>
          <a:prstGeom prst="rect">
            <a:avLst/>
          </a:prstGeom>
        </p:spPr>
        <p:txBody>
          <a:bodyPr vert="horz" lIns="91440" tIns="45720" rIns="91440" bIns="45720" rtlCol="0" anchor="b"/>
          <a:lstStyle>
            <a:lvl1pPr algn="r">
              <a:defRPr sz="1200"/>
            </a:lvl1pPr>
          </a:lstStyle>
          <a:p>
            <a:fld id="{2E77EB8F-0E85-46E4-8758-DDEF8293EAD7}" type="slidenum">
              <a:rPr lang="en-US" smtClean="0"/>
              <a:t>‹#›</a:t>
            </a:fld>
            <a:endParaRPr lang="en-US"/>
          </a:p>
        </p:txBody>
      </p:sp>
    </p:spTree>
    <p:extLst>
      <p:ext uri="{BB962C8B-B14F-4D97-AF65-F5344CB8AC3E}">
        <p14:creationId xmlns:p14="http://schemas.microsoft.com/office/powerpoint/2010/main" val="87945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a:t>
            </a:fld>
            <a:endParaRPr lang="en-US"/>
          </a:p>
        </p:txBody>
      </p:sp>
    </p:spTree>
    <p:extLst>
      <p:ext uri="{BB962C8B-B14F-4D97-AF65-F5344CB8AC3E}">
        <p14:creationId xmlns:p14="http://schemas.microsoft.com/office/powerpoint/2010/main" val="3523377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DAMAGE TO THIS AREA CAN GREATLY EFFECT</a:t>
            </a:r>
            <a:r>
              <a:rPr lang="en-US" baseline="0" dirty="0"/>
              <a:t> SEALING AND USE OF THE SCBA AS WELL AS DAMAGE GASKET ON REGULATOR.</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11</a:t>
            </a:fld>
            <a:endParaRPr lang="en-US"/>
          </a:p>
        </p:txBody>
      </p:sp>
    </p:spTree>
    <p:extLst>
      <p:ext uri="{BB962C8B-B14F-4D97-AF65-F5344CB8AC3E}">
        <p14:creationId xmlns:p14="http://schemas.microsoft.com/office/powerpoint/2010/main" val="257189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KEVLAR</a:t>
            </a:r>
            <a:r>
              <a:rPr lang="en-US" baseline="0" dirty="0"/>
              <a:t> HARNESS Same material as bullet proof vest. Very damaging if pulled over mask and left on lens. SCOTT does not recommend this practice leave in position as depicted in photo.  Keep all straps fully extended at all times when not in use. </a:t>
            </a:r>
          </a:p>
          <a:p>
            <a:r>
              <a:rPr lang="en-US" baseline="0" dirty="0"/>
              <a:t>Tighten BOTTOM MIDDLE TOP IN THIS ORDER.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12</a:t>
            </a:fld>
            <a:endParaRPr lang="en-US"/>
          </a:p>
        </p:txBody>
      </p:sp>
    </p:spTree>
    <p:extLst>
      <p:ext uri="{BB962C8B-B14F-4D97-AF65-F5344CB8AC3E}">
        <p14:creationId xmlns:p14="http://schemas.microsoft.com/office/powerpoint/2010/main" val="329067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nose cup provided</a:t>
            </a:r>
            <a:r>
              <a:rPr lang="en-US" baseline="0" dirty="0"/>
              <a:t> is primarily for directing the air the to the users nose and mouth. </a:t>
            </a:r>
          </a:p>
          <a:p>
            <a:r>
              <a:rPr lang="en-US" baseline="0" dirty="0"/>
              <a:t>Second to reduce co2 dead space. </a:t>
            </a:r>
          </a:p>
          <a:p>
            <a:r>
              <a:rPr lang="en-US" baseline="0" dirty="0"/>
              <a:t>Third to reduce fogging. </a:t>
            </a:r>
          </a:p>
          <a:p>
            <a:r>
              <a:rPr lang="en-US" baseline="0" dirty="0"/>
              <a:t>Manufacture recommended anti fogging agent should be used if fogging is an issue. </a:t>
            </a:r>
          </a:p>
          <a:p>
            <a:r>
              <a:rPr lang="en-US" baseline="0" dirty="0"/>
              <a:t>DO NOT USE toothpaste or shaving cream they can reduce the lens’s safety rating and abilities. </a:t>
            </a:r>
          </a:p>
          <a:p>
            <a:endParaRPr lang="en-US" dirty="0"/>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13</a:t>
            </a:fld>
            <a:endParaRPr lang="en-US"/>
          </a:p>
        </p:txBody>
      </p:sp>
    </p:spTree>
    <p:extLst>
      <p:ext uri="{BB962C8B-B14F-4D97-AF65-F5344CB8AC3E}">
        <p14:creationId xmlns:p14="http://schemas.microsoft.com/office/powerpoint/2010/main" val="266578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DAMAGED FACEPIECE</a:t>
            </a:r>
            <a:r>
              <a:rPr lang="en-US" baseline="0" dirty="0"/>
              <a:t> MUST BE TAKEN CARE OF IMMEDIATELY.  Ensure your company officer is notified and that you obtain a replacement mask of the same size and style, or a fit test will be required prior to use.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14</a:t>
            </a:fld>
            <a:endParaRPr lang="en-US"/>
          </a:p>
        </p:txBody>
      </p:sp>
    </p:spTree>
    <p:extLst>
      <p:ext uri="{BB962C8B-B14F-4D97-AF65-F5344CB8AC3E}">
        <p14:creationId xmlns:p14="http://schemas.microsoft.com/office/powerpoint/2010/main" val="934690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harness and frame</a:t>
            </a:r>
            <a:r>
              <a:rPr lang="en-US" baseline="0" dirty="0"/>
              <a:t> is vital to the proper and safe operation and damaged component could be disastrous if left to chance. Always inspect and ensure it is in good repair. </a:t>
            </a:r>
          </a:p>
          <a:p>
            <a:r>
              <a:rPr lang="en-US" baseline="0" dirty="0"/>
              <a:t>The locking cylinder heal plate must securely hold the cylinder.</a:t>
            </a:r>
          </a:p>
          <a:p>
            <a:r>
              <a:rPr lang="en-US" baseline="0" dirty="0"/>
              <a:t>The strap should positioned to hold the cylinder centered in frame and not be applied to tightly to distort the frame.</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15</a:t>
            </a:fld>
            <a:endParaRPr lang="en-US"/>
          </a:p>
        </p:txBody>
      </p:sp>
    </p:spTree>
    <p:extLst>
      <p:ext uri="{BB962C8B-B14F-4D97-AF65-F5344CB8AC3E}">
        <p14:creationId xmlns:p14="http://schemas.microsoft.com/office/powerpoint/2010/main" val="44635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Fading of straps is common and</a:t>
            </a:r>
            <a:r>
              <a:rPr lang="en-US" baseline="0" dirty="0"/>
              <a:t> should not be confused with heat, flame or chemical damage. </a:t>
            </a:r>
          </a:p>
          <a:p>
            <a:r>
              <a:rPr lang="en-US" baseline="0" dirty="0"/>
              <a:t>The straps are naturally yellow and dyed black. </a:t>
            </a:r>
          </a:p>
          <a:p>
            <a:r>
              <a:rPr lang="en-US" baseline="0" dirty="0"/>
              <a:t>The cylinder strap must be released by the white level. </a:t>
            </a:r>
          </a:p>
          <a:p>
            <a:r>
              <a:rPr lang="en-US" baseline="0" dirty="0"/>
              <a:t>Regulator is stored in the holder when not in use to keep regulator clean.</a:t>
            </a:r>
          </a:p>
          <a:p>
            <a:r>
              <a:rPr lang="en-US" baseline="0" dirty="0"/>
              <a:t>Straps on waist are pull forward to tighten.</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16</a:t>
            </a:fld>
            <a:endParaRPr lang="en-US"/>
          </a:p>
        </p:txBody>
      </p:sp>
    </p:spTree>
    <p:extLst>
      <p:ext uri="{BB962C8B-B14F-4D97-AF65-F5344CB8AC3E}">
        <p14:creationId xmlns:p14="http://schemas.microsoft.com/office/powerpoint/2010/main" val="446356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Male &amp; Female Connections – Stored inside pouch</a:t>
            </a:r>
            <a:r>
              <a:rPr lang="en-US" baseline="0" dirty="0"/>
              <a:t> till needed. Hooks up to Regulator hose or Buddy Breather hose on another SCBA.</a:t>
            </a:r>
          </a:p>
          <a:p>
            <a:r>
              <a:rPr lang="en-US" baseline="0" dirty="0"/>
              <a:t>When used as a Airline connection the cylinder of the SCBA CYL must remain closed and the hose coiled in the pouch.  Maintain the airline air pressure at 60 to 115 Psi.  DO NOT EXCEED 125Psi on the air line regulator from the supply source.  KNOW YOUR ESCAPE ROUTE as being connected will make exiting an area more difficult.  Only through proper training and practice will you become familiar with this device, as well as its use and limitations required during a stressful situation.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18</a:t>
            </a:fld>
            <a:endParaRPr lang="en-US"/>
          </a:p>
        </p:txBody>
      </p:sp>
    </p:spTree>
    <p:extLst>
      <p:ext uri="{BB962C8B-B14F-4D97-AF65-F5344CB8AC3E}">
        <p14:creationId xmlns:p14="http://schemas.microsoft.com/office/powerpoint/2010/main" val="14787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Mild soaps such as dove ivory dawn</a:t>
            </a:r>
            <a:r>
              <a:rPr lang="en-US" baseline="0" dirty="0"/>
              <a:t> or soft soap should be used. Non high strength surfactant's should not be used.</a:t>
            </a:r>
          </a:p>
          <a:p>
            <a:r>
              <a:rPr lang="en-US" baseline="0" dirty="0"/>
              <a:t>Always refer to manufacture manual if unsure or AHJ policies and procedures.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19</a:t>
            </a:fld>
            <a:endParaRPr lang="en-US"/>
          </a:p>
        </p:txBody>
      </p:sp>
    </p:spTree>
    <p:extLst>
      <p:ext uri="{BB962C8B-B14F-4D97-AF65-F5344CB8AC3E}">
        <p14:creationId xmlns:p14="http://schemas.microsoft.com/office/powerpoint/2010/main" val="44635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Cylinder is comprised</a:t>
            </a:r>
            <a:r>
              <a:rPr lang="en-US" baseline="0" dirty="0"/>
              <a:t> of an aluminum shell with carbon fiber wrap then fiberglass and then a gel coat to provide higher impact and safety to the cylinder. </a:t>
            </a:r>
          </a:p>
          <a:p>
            <a:r>
              <a:rPr lang="en-US" baseline="0" dirty="0"/>
              <a:t>Out of Hydro means out of service 1</a:t>
            </a:r>
            <a:r>
              <a:rPr lang="en-US" baseline="30000" dirty="0"/>
              <a:t>st</a:t>
            </a:r>
            <a:r>
              <a:rPr lang="en-US" baseline="0" dirty="0"/>
              <a:t> day of the month cylinder was last </a:t>
            </a:r>
            <a:r>
              <a:rPr lang="en-US" baseline="0" dirty="0" err="1"/>
              <a:t>hydro’d</a:t>
            </a:r>
            <a:r>
              <a:rPr lang="en-US" baseline="0" dirty="0"/>
              <a:t>. </a:t>
            </a:r>
          </a:p>
          <a:p>
            <a:r>
              <a:rPr lang="en-US" baseline="0" dirty="0"/>
              <a:t>Manufacture label should never be covered up or defaced as this will render the cylinder permanently out of service. </a:t>
            </a:r>
          </a:p>
          <a:p>
            <a:r>
              <a:rPr lang="en-US" baseline="0" dirty="0"/>
              <a:t>DOT governs use and testing of cylinders as well as storage and transportation. </a:t>
            </a:r>
          </a:p>
          <a:p>
            <a:r>
              <a:rPr lang="en-US" baseline="0" dirty="0"/>
              <a:t>Cylinder valve should not be damage in anyway and the gauge assembly must match the chest gauge within 100psi.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20</a:t>
            </a:fld>
            <a:endParaRPr lang="en-US"/>
          </a:p>
        </p:txBody>
      </p:sp>
    </p:spTree>
    <p:extLst>
      <p:ext uri="{BB962C8B-B14F-4D97-AF65-F5344CB8AC3E}">
        <p14:creationId xmlns:p14="http://schemas.microsoft.com/office/powerpoint/2010/main" val="138165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7EB8F-0E85-46E4-8758-DDEF8293EAD7}" type="slidenum">
              <a:rPr lang="en-US" smtClean="0"/>
              <a:t>21</a:t>
            </a:fld>
            <a:endParaRPr lang="en-US"/>
          </a:p>
        </p:txBody>
      </p:sp>
    </p:spTree>
    <p:extLst>
      <p:ext uri="{BB962C8B-B14F-4D97-AF65-F5344CB8AC3E}">
        <p14:creationId xmlns:p14="http://schemas.microsoft.com/office/powerpoint/2010/main" val="180232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5325"/>
            <a:ext cx="4641850" cy="3481388"/>
          </a:xfrm>
        </p:spPr>
      </p:sp>
      <p:sp>
        <p:nvSpPr>
          <p:cNvPr id="3" name="Notes Placeholder 2"/>
          <p:cNvSpPr>
            <a:spLocks noGrp="1"/>
          </p:cNvSpPr>
          <p:nvPr>
            <p:ph type="body" idx="1"/>
          </p:nvPr>
        </p:nvSpPr>
        <p:spPr/>
        <p:txBody>
          <a:bodyPr/>
          <a:lstStyle/>
          <a:p>
            <a:r>
              <a:rPr lang="en-US" dirty="0"/>
              <a:t>NFPA IS</a:t>
            </a:r>
            <a:r>
              <a:rPr lang="en-US" baseline="0" dirty="0"/>
              <a:t> THE INDUSTRY STANDARD FOR USE CARE AND OPERATIONS OF MANY OF OUR JOB REQUIREMENTS AS FIRE FIGHTERS AND SETS TRAINING GUIDELINES TO ENSURE CONSISTANCY AMONGST FIRE AGENCIES.</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a:t>
            </a:fld>
            <a:endParaRPr lang="en-US"/>
          </a:p>
        </p:txBody>
      </p:sp>
    </p:spTree>
    <p:extLst>
      <p:ext uri="{BB962C8B-B14F-4D97-AF65-F5344CB8AC3E}">
        <p14:creationId xmlns:p14="http://schemas.microsoft.com/office/powerpoint/2010/main" val="4280745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a:t>
            </a:r>
            <a:r>
              <a:rPr lang="en-US" baseline="0" dirty="0"/>
              <a:t> cuts and scratches should be addressed immediately and if found to be unacceptable, bleed remaining air out slowly and tag out of service and obtain a replacement cylinder from </a:t>
            </a:r>
            <a:r>
              <a:rPr lang="en-US" baseline="0" dirty="0" err="1"/>
              <a:t>scba</a:t>
            </a:r>
            <a:r>
              <a:rPr lang="en-US" baseline="0" dirty="0"/>
              <a:t> service center.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22</a:t>
            </a:fld>
            <a:endParaRPr lang="en-US"/>
          </a:p>
        </p:txBody>
      </p:sp>
    </p:spTree>
    <p:extLst>
      <p:ext uri="{BB962C8B-B14F-4D97-AF65-F5344CB8AC3E}">
        <p14:creationId xmlns:p14="http://schemas.microsoft.com/office/powerpoint/2010/main" val="209722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Damage to pressure reducer can significantly reduce scba performance.</a:t>
            </a:r>
            <a:r>
              <a:rPr lang="en-US" baseline="0" dirty="0"/>
              <a:t> </a:t>
            </a:r>
          </a:p>
          <a:p>
            <a:r>
              <a:rPr lang="en-US" baseline="0" dirty="0"/>
              <a:t>Damaged hoses can cause injury or death if not taken care of properly. </a:t>
            </a:r>
          </a:p>
          <a:p>
            <a:r>
              <a:rPr lang="en-US" baseline="0" dirty="0"/>
              <a:t>The built in relief valve will vent high pressure high should a malfunction occur and will automatically activated the </a:t>
            </a:r>
            <a:r>
              <a:rPr lang="en-US" baseline="0" dirty="0" err="1"/>
              <a:t>vibralert</a:t>
            </a:r>
            <a:r>
              <a:rPr lang="en-US" baseline="0" dirty="0"/>
              <a:t> in the regulator. Leave the work area immediately. </a:t>
            </a:r>
          </a:p>
          <a:p>
            <a:r>
              <a:rPr lang="en-US" baseline="0" dirty="0"/>
              <a:t>RIC/UAC fittings are universal to all SCBA’s and RIT PACKS. </a:t>
            </a:r>
          </a:p>
          <a:p>
            <a:r>
              <a:rPr lang="en-US" baseline="0" dirty="0"/>
              <a:t>Understand how all optional accessories work with your SCBA prior to use. </a:t>
            </a:r>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23</a:t>
            </a:fld>
            <a:endParaRPr lang="en-US"/>
          </a:p>
        </p:txBody>
      </p:sp>
    </p:spTree>
    <p:extLst>
      <p:ext uri="{BB962C8B-B14F-4D97-AF65-F5344CB8AC3E}">
        <p14:creationId xmlns:p14="http://schemas.microsoft.com/office/powerpoint/2010/main" val="2422376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7EB8F-0E85-46E4-8758-DDEF8293EAD7}" type="slidenum">
              <a:rPr lang="en-US" smtClean="0"/>
              <a:t>24</a:t>
            </a:fld>
            <a:endParaRPr lang="en-US"/>
          </a:p>
        </p:txBody>
      </p:sp>
    </p:spTree>
    <p:extLst>
      <p:ext uri="{BB962C8B-B14F-4D97-AF65-F5344CB8AC3E}">
        <p14:creationId xmlns:p14="http://schemas.microsoft.com/office/powerpoint/2010/main" val="368111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7EB8F-0E85-46E4-8758-DDEF8293EAD7}" type="slidenum">
              <a:rPr lang="en-US" smtClean="0"/>
              <a:t>25</a:t>
            </a:fld>
            <a:endParaRPr lang="en-US"/>
          </a:p>
        </p:txBody>
      </p:sp>
    </p:spTree>
    <p:extLst>
      <p:ext uri="{BB962C8B-B14F-4D97-AF65-F5344CB8AC3E}">
        <p14:creationId xmlns:p14="http://schemas.microsoft.com/office/powerpoint/2010/main" val="300061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Visually inspect the electrical connector prior to connecting as there could be damage or corrosion. </a:t>
            </a:r>
          </a:p>
          <a:p>
            <a:r>
              <a:rPr lang="en-US" baseline="0" dirty="0"/>
              <a:t>Ensure HUD unit is in good repair and that all lights function and correspond to the chest gauge. </a:t>
            </a:r>
          </a:p>
          <a:p>
            <a:r>
              <a:rPr lang="en-US" baseline="0" dirty="0"/>
              <a:t>Steel reinforced front cover. Does not allow for pressing to activate regulator must be first breath on when mounted to mask.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26</a:t>
            </a:fld>
            <a:endParaRPr lang="en-US"/>
          </a:p>
        </p:txBody>
      </p:sp>
    </p:spTree>
    <p:extLst>
      <p:ext uri="{BB962C8B-B14F-4D97-AF65-F5344CB8AC3E}">
        <p14:creationId xmlns:p14="http://schemas.microsoft.com/office/powerpoint/2010/main" val="493663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HUD LIGHTS are extremely important. </a:t>
            </a:r>
          </a:p>
          <a:p>
            <a:r>
              <a:rPr lang="en-US" dirty="0"/>
              <a:t>They are provided to ensure FF knows is work time and exit time. </a:t>
            </a:r>
          </a:p>
          <a:p>
            <a:r>
              <a:rPr lang="en-US" dirty="0"/>
              <a:t>If</a:t>
            </a:r>
            <a:r>
              <a:rPr lang="en-US" baseline="0" dirty="0"/>
              <a:t> battery light is flashing your SCBA is NOT ready for service.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27</a:t>
            </a:fld>
            <a:endParaRPr lang="en-US"/>
          </a:p>
        </p:txBody>
      </p:sp>
    </p:spTree>
    <p:extLst>
      <p:ext uri="{BB962C8B-B14F-4D97-AF65-F5344CB8AC3E}">
        <p14:creationId xmlns:p14="http://schemas.microsoft.com/office/powerpoint/2010/main" val="4159701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Cleanliness</a:t>
            </a:r>
            <a:r>
              <a:rPr lang="en-US" baseline="0" dirty="0"/>
              <a:t> is of the utmost importance and should always be kept in its holder when not in use. </a:t>
            </a:r>
          </a:p>
          <a:p>
            <a:r>
              <a:rPr lang="en-US" baseline="0" dirty="0"/>
              <a:t>The sealing gasket must not be overly worn or damaged as this will cause a major leak at the mask docking port.  </a:t>
            </a:r>
          </a:p>
          <a:p>
            <a:r>
              <a:rPr lang="en-US" baseline="0" dirty="0"/>
              <a:t>The opening of the regulator should be sat down on a clean work surface not the apparatus and left face down for ten minutes while disinfecting the regulator. </a:t>
            </a:r>
          </a:p>
          <a:p>
            <a:r>
              <a:rPr lang="en-US" baseline="0" dirty="0"/>
              <a:t>Upon rinsing with cool water, thoroughly  shake excess water out then connect to </a:t>
            </a:r>
            <a:r>
              <a:rPr lang="en-US" baseline="0" dirty="0" err="1"/>
              <a:t>airpak</a:t>
            </a:r>
            <a:r>
              <a:rPr lang="en-US" baseline="0" dirty="0"/>
              <a:t> and bleed water out of spray bar with purge knob. </a:t>
            </a:r>
          </a:p>
          <a:p>
            <a:r>
              <a:rPr lang="en-US" baseline="0" dirty="0"/>
              <a:t>Ensure regulator is dry before use.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28</a:t>
            </a:fld>
            <a:endParaRPr lang="en-US"/>
          </a:p>
        </p:txBody>
      </p:sp>
    </p:spTree>
    <p:extLst>
      <p:ext uri="{BB962C8B-B14F-4D97-AF65-F5344CB8AC3E}">
        <p14:creationId xmlns:p14="http://schemas.microsoft.com/office/powerpoint/2010/main" val="407357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Smoked stained lens can make reading pressure impossible. </a:t>
            </a:r>
          </a:p>
          <a:p>
            <a:r>
              <a:rPr lang="en-US" dirty="0"/>
              <a:t>Keep clean to ensure</a:t>
            </a:r>
            <a:r>
              <a:rPr lang="en-US" baseline="0" dirty="0"/>
              <a:t> safe use. Can be cleaned with warm soapy water. </a:t>
            </a:r>
          </a:p>
          <a:p>
            <a:r>
              <a:rPr lang="en-US" baseline="0" dirty="0"/>
              <a:t>Check pakalert area after use to ensure the cylinder latch area is clean and remove debris that could ignite if left behind. </a:t>
            </a:r>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29</a:t>
            </a:fld>
            <a:endParaRPr lang="en-US"/>
          </a:p>
        </p:txBody>
      </p:sp>
    </p:spTree>
    <p:extLst>
      <p:ext uri="{BB962C8B-B14F-4D97-AF65-F5344CB8AC3E}">
        <p14:creationId xmlns:p14="http://schemas.microsoft.com/office/powerpoint/2010/main" val="3595752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a:t>
            </a:r>
            <a:r>
              <a:rPr lang="en-US" baseline="0" dirty="0"/>
              <a:t> gauge strap is not broken or melted. </a:t>
            </a:r>
          </a:p>
          <a:p>
            <a:r>
              <a:rPr lang="en-US" baseline="0" dirty="0"/>
              <a:t>Buttons work properly. </a:t>
            </a:r>
          </a:p>
          <a:p>
            <a:r>
              <a:rPr lang="en-US" baseline="0" dirty="0"/>
              <a:t>Gauge can be read without error. </a:t>
            </a:r>
          </a:p>
          <a:p>
            <a:r>
              <a:rPr lang="en-US" baseline="0" dirty="0"/>
              <a:t>Hose assemblies are in good repair and not kinked. </a:t>
            </a:r>
          </a:p>
          <a:p>
            <a:r>
              <a:rPr lang="en-US" dirty="0"/>
              <a:t>Once Battery cover seals</a:t>
            </a:r>
            <a:r>
              <a:rPr lang="en-US" baseline="0" dirty="0"/>
              <a:t> on battery housing, a ¼ turn should be sufficient to secure it properly without overtighten’ it. This will cause batteries to leak and cause damage to battery boards. Also only batteries issued from the SCBA </a:t>
            </a:r>
            <a:r>
              <a:rPr lang="en-US" baseline="0" dirty="0" err="1"/>
              <a:t>dept</a:t>
            </a:r>
            <a:r>
              <a:rPr lang="en-US" baseline="0" dirty="0"/>
              <a:t> shall be used. No mixing of batteries, nor generic batteries shall be used, Energizer industrial or Duracell pro series.</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30</a:t>
            </a:fld>
            <a:endParaRPr lang="en-US"/>
          </a:p>
        </p:txBody>
      </p:sp>
    </p:spTree>
    <p:extLst>
      <p:ext uri="{BB962C8B-B14F-4D97-AF65-F5344CB8AC3E}">
        <p14:creationId xmlns:p14="http://schemas.microsoft.com/office/powerpoint/2010/main" val="750211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7EB8F-0E85-46E4-8758-DDEF8293EAD7}" type="slidenum">
              <a:rPr lang="en-US" smtClean="0"/>
              <a:t>31</a:t>
            </a:fld>
            <a:endParaRPr lang="en-US"/>
          </a:p>
        </p:txBody>
      </p:sp>
    </p:spTree>
    <p:extLst>
      <p:ext uri="{BB962C8B-B14F-4D97-AF65-F5344CB8AC3E}">
        <p14:creationId xmlns:p14="http://schemas.microsoft.com/office/powerpoint/2010/main" val="647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YOUR EQUIPMENT 100% IS VITAL TO ENSURE YOUR SAFETY AND THAT OF THE TEAM YOUR ASSIGNED TO</a:t>
            </a:r>
            <a:r>
              <a:rPr lang="en-US" baseline="0" dirty="0"/>
              <a:t> AS WELL AS BUILD CONFIDENCE IN YOUR ABILITY TO PERFORM UNDER EXTREME CONDITIONS WITHOUT SECOND GUESSING YOURSELF.</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a:t>
            </a:fld>
            <a:endParaRPr lang="en-US"/>
          </a:p>
        </p:txBody>
      </p:sp>
    </p:spTree>
    <p:extLst>
      <p:ext uri="{BB962C8B-B14F-4D97-AF65-F5344CB8AC3E}">
        <p14:creationId xmlns:p14="http://schemas.microsoft.com/office/powerpoint/2010/main" val="3000123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a:t>
            </a:r>
            <a:r>
              <a:rPr lang="en-US" baseline="0" dirty="0"/>
              <a:t> a battery check prior to opening the cylinder simply press the yellow button for on sec. </a:t>
            </a:r>
          </a:p>
          <a:p>
            <a:r>
              <a:rPr lang="en-US" baseline="0" dirty="0"/>
              <a:t>1 blue then green flash = ok. 4 red lights or will not reset = bad. TAG O/S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32</a:t>
            </a:fld>
            <a:endParaRPr lang="en-US"/>
          </a:p>
        </p:txBody>
      </p:sp>
    </p:spTree>
    <p:extLst>
      <p:ext uri="{BB962C8B-B14F-4D97-AF65-F5344CB8AC3E}">
        <p14:creationId xmlns:p14="http://schemas.microsoft.com/office/powerpoint/2010/main" val="94464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a:t>
            </a:r>
            <a:r>
              <a:rPr lang="en-US" baseline="0" dirty="0"/>
              <a:t> a battery check prior to opening the cylinder simply press the yellow button for on sec. </a:t>
            </a:r>
          </a:p>
          <a:p>
            <a:r>
              <a:rPr lang="en-US" baseline="0" dirty="0"/>
              <a:t>1 green flash = ok. </a:t>
            </a:r>
          </a:p>
          <a:p>
            <a:r>
              <a:rPr lang="en-US" baseline="0" dirty="0"/>
              <a:t>4 red lights or will not reset = bad. TAG O/S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33</a:t>
            </a:fld>
            <a:endParaRPr lang="en-US"/>
          </a:p>
        </p:txBody>
      </p:sp>
    </p:spTree>
    <p:extLst>
      <p:ext uri="{BB962C8B-B14F-4D97-AF65-F5344CB8AC3E}">
        <p14:creationId xmlns:p14="http://schemas.microsoft.com/office/powerpoint/2010/main" val="944649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covered until needed, warm soapy wash to clean then dry with clean cotton towel. </a:t>
            </a:r>
          </a:p>
        </p:txBody>
      </p:sp>
      <p:sp>
        <p:nvSpPr>
          <p:cNvPr id="4" name="Slide Number Placeholder 3"/>
          <p:cNvSpPr>
            <a:spLocks noGrp="1"/>
          </p:cNvSpPr>
          <p:nvPr>
            <p:ph type="sldNum" sz="quarter" idx="10"/>
          </p:nvPr>
        </p:nvSpPr>
        <p:spPr/>
        <p:txBody>
          <a:bodyPr/>
          <a:lstStyle/>
          <a:p>
            <a:fld id="{2E77EB8F-0E85-46E4-8758-DDEF8293EAD7}" type="slidenum">
              <a:rPr lang="en-US" smtClean="0"/>
              <a:t>34</a:t>
            </a:fld>
            <a:endParaRPr lang="en-US"/>
          </a:p>
        </p:txBody>
      </p:sp>
    </p:spTree>
    <p:extLst>
      <p:ext uri="{BB962C8B-B14F-4D97-AF65-F5344CB8AC3E}">
        <p14:creationId xmlns:p14="http://schemas.microsoft.com/office/powerpoint/2010/main" val="346999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TO ALL SCBA’S</a:t>
            </a:r>
            <a:r>
              <a:rPr lang="en-US" baseline="0" dirty="0"/>
              <a:t> within 6 inches of valve assembly of cylinder.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35</a:t>
            </a:fld>
            <a:endParaRPr lang="en-US"/>
          </a:p>
        </p:txBody>
      </p:sp>
    </p:spTree>
    <p:extLst>
      <p:ext uri="{BB962C8B-B14F-4D97-AF65-F5344CB8AC3E}">
        <p14:creationId xmlns:p14="http://schemas.microsoft.com/office/powerpoint/2010/main" val="443833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7EB8F-0E85-46E4-8758-DDEF8293EAD7}" type="slidenum">
              <a:rPr lang="en-US" smtClean="0"/>
              <a:t>36</a:t>
            </a:fld>
            <a:endParaRPr lang="en-US"/>
          </a:p>
        </p:txBody>
      </p:sp>
    </p:spTree>
    <p:extLst>
      <p:ext uri="{BB962C8B-B14F-4D97-AF65-F5344CB8AC3E}">
        <p14:creationId xmlns:p14="http://schemas.microsoft.com/office/powerpoint/2010/main" val="220613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IT SIMPLE</a:t>
            </a:r>
            <a:r>
              <a:rPr lang="en-US" baseline="0" dirty="0"/>
              <a:t> ! When dealing with RIT situations if FF is low on air give air. </a:t>
            </a:r>
          </a:p>
          <a:p>
            <a:r>
              <a:rPr lang="en-US" baseline="0" dirty="0"/>
              <a:t>If Regulator is faulty change regulator.</a:t>
            </a:r>
          </a:p>
          <a:p>
            <a:r>
              <a:rPr lang="en-US" baseline="0" dirty="0"/>
              <a:t>If mask is damaged place </a:t>
            </a:r>
            <a:r>
              <a:rPr lang="en-US" baseline="0" dirty="0" err="1"/>
              <a:t>rit</a:t>
            </a:r>
            <a:r>
              <a:rPr lang="en-US" baseline="0" dirty="0"/>
              <a:t> mask on FF along with good regulator from RIT pack. </a:t>
            </a:r>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37</a:t>
            </a:fld>
            <a:endParaRPr lang="en-US"/>
          </a:p>
        </p:txBody>
      </p:sp>
    </p:spTree>
    <p:extLst>
      <p:ext uri="{BB962C8B-B14F-4D97-AF65-F5344CB8AC3E}">
        <p14:creationId xmlns:p14="http://schemas.microsoft.com/office/powerpoint/2010/main" val="973528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38</a:t>
            </a:fld>
            <a:endParaRPr lang="en-US"/>
          </a:p>
        </p:txBody>
      </p:sp>
    </p:spTree>
    <p:extLst>
      <p:ext uri="{BB962C8B-B14F-4D97-AF65-F5344CB8AC3E}">
        <p14:creationId xmlns:p14="http://schemas.microsoft.com/office/powerpoint/2010/main" val="277924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PROPERLY WORN THE SCBA SHOULD</a:t>
            </a:r>
            <a:r>
              <a:rPr lang="en-US" baseline="0" dirty="0"/>
              <a:t> REST ON THE HIPS NOT ON THE SHOULDERS. THIS WILL HELP TO MAINTAIN CENTER OF GRAVITY.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4</a:t>
            </a:fld>
            <a:endParaRPr lang="en-US"/>
          </a:p>
        </p:txBody>
      </p:sp>
    </p:spTree>
    <p:extLst>
      <p:ext uri="{BB962C8B-B14F-4D97-AF65-F5344CB8AC3E}">
        <p14:creationId xmlns:p14="http://schemas.microsoft.com/office/powerpoint/2010/main" val="116762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5</a:t>
            </a:fld>
            <a:endParaRPr lang="en-US"/>
          </a:p>
        </p:txBody>
      </p:sp>
    </p:spTree>
    <p:extLst>
      <p:ext uri="{BB962C8B-B14F-4D97-AF65-F5344CB8AC3E}">
        <p14:creationId xmlns:p14="http://schemas.microsoft.com/office/powerpoint/2010/main" val="55677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5325"/>
            <a:ext cx="4641850" cy="3481388"/>
          </a:xfrm>
        </p:spPr>
      </p:sp>
      <p:sp>
        <p:nvSpPr>
          <p:cNvPr id="3" name="Notes Placeholder 2"/>
          <p:cNvSpPr>
            <a:spLocks noGrp="1"/>
          </p:cNvSpPr>
          <p:nvPr>
            <p:ph type="body" idx="1"/>
          </p:nvPr>
        </p:nvSpPr>
        <p:spPr/>
        <p:txBody>
          <a:bodyPr/>
          <a:lstStyle/>
          <a:p>
            <a:r>
              <a:rPr lang="en-US" dirty="0"/>
              <a:t>WITHOUT</a:t>
            </a:r>
            <a:r>
              <a:rPr lang="en-US" baseline="0" dirty="0"/>
              <a:t> THE FACEPIECE IN WORKING CONDITION THE FOLLOWING STEPS TWO THROUGH SIX ARE NOT OBTAINABLE.</a:t>
            </a:r>
          </a:p>
          <a:p>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6</a:t>
            </a:fld>
            <a:endParaRPr lang="en-US"/>
          </a:p>
        </p:txBody>
      </p:sp>
    </p:spTree>
    <p:extLst>
      <p:ext uri="{BB962C8B-B14F-4D97-AF65-F5344CB8AC3E}">
        <p14:creationId xmlns:p14="http://schemas.microsoft.com/office/powerpoint/2010/main" val="270939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FROM POLYCARBONATE AND EPDM</a:t>
            </a:r>
            <a:r>
              <a:rPr lang="en-US" baseline="0" dirty="0"/>
              <a:t> SYNTHETIC RUBBER THE MASK PROVIDES A WIDE RANGE OF COMFORT AND CHEMICAL PERMEABILITY FOR THE WEARER.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7</a:t>
            </a:fld>
            <a:endParaRPr lang="en-US"/>
          </a:p>
        </p:txBody>
      </p:sp>
    </p:spTree>
    <p:extLst>
      <p:ext uri="{BB962C8B-B14F-4D97-AF65-F5344CB8AC3E}">
        <p14:creationId xmlns:p14="http://schemas.microsoft.com/office/powerpoint/2010/main" val="162574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DAMAGED FACEPIECE CAN NOT ONLY INJURE YOU BUT THAT OF THE TEAM YOU ARE WORKING WITH. INSPECT THE MASK WITH PURPOSE AND KNOWLEDGE OBTAINED FROM THIS CLASS AND YOUR CONTINUED LEARNING. THE MASK SHALL BE CHECKED AFTER EACH AND EVERY USE AND CLEANED IN ACCODANCE WITH MANUFACTURE’S REQUIREMENTS AND DEPT SOP. </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8</a:t>
            </a:fld>
            <a:endParaRPr lang="en-US"/>
          </a:p>
        </p:txBody>
      </p:sp>
    </p:spTree>
    <p:extLst>
      <p:ext uri="{BB962C8B-B14F-4D97-AF65-F5344CB8AC3E}">
        <p14:creationId xmlns:p14="http://schemas.microsoft.com/office/powerpoint/2010/main" val="209833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MARKING OF THE SCBA MASK. </a:t>
            </a:r>
          </a:p>
          <a:p>
            <a:r>
              <a:rPr lang="en-US" dirty="0"/>
              <a:t>PROPER INSTALLATION OF NOSE CUP IMPORTANT FOR PROPER</a:t>
            </a:r>
            <a:r>
              <a:rPr lang="en-US" baseline="0" dirty="0"/>
              <a:t> AIR FLOW.</a:t>
            </a:r>
            <a:endParaRPr lang="en-US" dirty="0"/>
          </a:p>
        </p:txBody>
      </p:sp>
      <p:sp>
        <p:nvSpPr>
          <p:cNvPr id="4" name="Slide Number Placeholder 3"/>
          <p:cNvSpPr>
            <a:spLocks noGrp="1"/>
          </p:cNvSpPr>
          <p:nvPr>
            <p:ph type="sldNum" sz="quarter" idx="10"/>
          </p:nvPr>
        </p:nvSpPr>
        <p:spPr/>
        <p:txBody>
          <a:bodyPr/>
          <a:lstStyle/>
          <a:p>
            <a:fld id="{2E77EB8F-0E85-46E4-8758-DDEF8293EAD7}" type="slidenum">
              <a:rPr lang="en-US" smtClean="0"/>
              <a:t>9</a:t>
            </a:fld>
            <a:endParaRPr lang="en-US"/>
          </a:p>
        </p:txBody>
      </p:sp>
    </p:spTree>
    <p:extLst>
      <p:ext uri="{BB962C8B-B14F-4D97-AF65-F5344CB8AC3E}">
        <p14:creationId xmlns:p14="http://schemas.microsoft.com/office/powerpoint/2010/main" val="38609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C2CB15-0A0E-4C3D-B1CB-BAC4CD65193A}" type="slidenum">
              <a:rPr lang="en-US" smtClean="0"/>
              <a:pPr>
                <a:defRPr/>
              </a:pPr>
              <a:t>‹#›</a:t>
            </a:fld>
            <a:endParaRPr lang="en-US"/>
          </a:p>
        </p:txBody>
      </p:sp>
    </p:spTree>
    <p:extLst>
      <p:ext uri="{BB962C8B-B14F-4D97-AF65-F5344CB8AC3E}">
        <p14:creationId xmlns:p14="http://schemas.microsoft.com/office/powerpoint/2010/main" val="3531294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7678" y="6181344"/>
            <a:ext cx="533727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369817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30296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1728056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2372026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417157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4004833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771E14-DFBF-4752-A716-7B1DEAA1B37F}" type="slidenum">
              <a:rPr lang="en-US" smtClean="0"/>
              <a:pPr>
                <a:defRPr/>
              </a:pPr>
              <a:t>‹#›</a:t>
            </a:fld>
            <a:endParaRPr lang="en-US"/>
          </a:p>
        </p:txBody>
      </p:sp>
    </p:spTree>
    <p:extLst>
      <p:ext uri="{BB962C8B-B14F-4D97-AF65-F5344CB8AC3E}">
        <p14:creationId xmlns:p14="http://schemas.microsoft.com/office/powerpoint/2010/main" val="1623401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F52BFA-D005-455C-BD61-AC5304554F1B}" type="slidenum">
              <a:rPr lang="en-US" smtClean="0"/>
              <a:pPr>
                <a:defRPr/>
              </a:pPr>
              <a:t>‹#›</a:t>
            </a:fld>
            <a:endParaRPr lang="en-US"/>
          </a:p>
        </p:txBody>
      </p:sp>
    </p:spTree>
    <p:extLst>
      <p:ext uri="{BB962C8B-B14F-4D97-AF65-F5344CB8AC3E}">
        <p14:creationId xmlns:p14="http://schemas.microsoft.com/office/powerpoint/2010/main" val="402755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4"/>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6" y="1598614"/>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428F895-9755-4076-AE88-F4CB24283809}" type="slidenum">
              <a:rPr lang="en-US"/>
              <a:pPr>
                <a:defRPr/>
              </a:pPr>
              <a:t>‹#›</a:t>
            </a:fld>
            <a:endParaRPr lang="en-US"/>
          </a:p>
        </p:txBody>
      </p:sp>
    </p:spTree>
    <p:extLst>
      <p:ext uri="{BB962C8B-B14F-4D97-AF65-F5344CB8AC3E}">
        <p14:creationId xmlns:p14="http://schemas.microsoft.com/office/powerpoint/2010/main" val="143148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552B95-F6DF-4F09-89CF-0284FE922CCB}" type="slidenum">
              <a:rPr lang="en-US" smtClean="0"/>
              <a:pPr>
                <a:defRPr/>
              </a:pPr>
              <a:t>‹#›</a:t>
            </a:fld>
            <a:endParaRPr lang="en-US"/>
          </a:p>
        </p:txBody>
      </p:sp>
    </p:spTree>
    <p:extLst>
      <p:ext uri="{BB962C8B-B14F-4D97-AF65-F5344CB8AC3E}">
        <p14:creationId xmlns:p14="http://schemas.microsoft.com/office/powerpoint/2010/main" val="95725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48052E-486A-4362-B5B1-1F476F770FE4}" type="slidenum">
              <a:rPr lang="en-US" smtClean="0"/>
              <a:pPr>
                <a:defRPr/>
              </a:pPr>
              <a:t>‹#›</a:t>
            </a:fld>
            <a:endParaRPr lang="en-US"/>
          </a:p>
        </p:txBody>
      </p:sp>
    </p:spTree>
    <p:extLst>
      <p:ext uri="{BB962C8B-B14F-4D97-AF65-F5344CB8AC3E}">
        <p14:creationId xmlns:p14="http://schemas.microsoft.com/office/powerpoint/2010/main" val="326175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F6CE70C-4145-4DFF-9E34-821BCACED54B}" type="slidenum">
              <a:rPr lang="en-US" smtClean="0"/>
              <a:pPr>
                <a:defRPr/>
              </a:pPr>
              <a:t>‹#›</a:t>
            </a:fld>
            <a:endParaRPr lang="en-US"/>
          </a:p>
        </p:txBody>
      </p:sp>
    </p:spTree>
    <p:extLst>
      <p:ext uri="{BB962C8B-B14F-4D97-AF65-F5344CB8AC3E}">
        <p14:creationId xmlns:p14="http://schemas.microsoft.com/office/powerpoint/2010/main" val="14382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673B6C7-34AC-4FEF-971A-5D10364D6D84}" type="slidenum">
              <a:rPr lang="en-US" smtClean="0"/>
              <a:pPr>
                <a:defRPr/>
              </a:pPr>
              <a:t>‹#›</a:t>
            </a:fld>
            <a:endParaRPr lang="en-US"/>
          </a:p>
        </p:txBody>
      </p:sp>
    </p:spTree>
    <p:extLst>
      <p:ext uri="{BB962C8B-B14F-4D97-AF65-F5344CB8AC3E}">
        <p14:creationId xmlns:p14="http://schemas.microsoft.com/office/powerpoint/2010/main" val="276051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0C44EC1-5EC8-45E5-9C55-6957DB494A7D}" type="slidenum">
              <a:rPr lang="en-US" smtClean="0"/>
              <a:pPr>
                <a:defRPr/>
              </a:pPr>
              <a:t>‹#›</a:t>
            </a:fld>
            <a:endParaRPr lang="en-US"/>
          </a:p>
        </p:txBody>
      </p:sp>
    </p:spTree>
    <p:extLst>
      <p:ext uri="{BB962C8B-B14F-4D97-AF65-F5344CB8AC3E}">
        <p14:creationId xmlns:p14="http://schemas.microsoft.com/office/powerpoint/2010/main" val="275868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F9C5193-803F-4CCF-8651-A0373751D87D}" type="slidenum">
              <a:rPr lang="en-US" smtClean="0"/>
              <a:pPr>
                <a:defRPr/>
              </a:pPr>
              <a:t>‹#›</a:t>
            </a:fld>
            <a:endParaRPr lang="en-US"/>
          </a:p>
        </p:txBody>
      </p:sp>
    </p:spTree>
    <p:extLst>
      <p:ext uri="{BB962C8B-B14F-4D97-AF65-F5344CB8AC3E}">
        <p14:creationId xmlns:p14="http://schemas.microsoft.com/office/powerpoint/2010/main" val="83090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2FF9CF-718A-4F14-BF78-C3E82FCA6149}" type="slidenum">
              <a:rPr lang="en-US" smtClean="0"/>
              <a:pPr>
                <a:defRPr/>
              </a:pPr>
              <a:t>‹#›</a:t>
            </a:fld>
            <a:endParaRPr lang="en-US"/>
          </a:p>
        </p:txBody>
      </p:sp>
    </p:spTree>
    <p:extLst>
      <p:ext uri="{BB962C8B-B14F-4D97-AF65-F5344CB8AC3E}">
        <p14:creationId xmlns:p14="http://schemas.microsoft.com/office/powerpoint/2010/main" val="89068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23649" y="6181344"/>
            <a:ext cx="718502" cy="365125"/>
          </a:xfrm>
        </p:spPr>
        <p:txBody>
          <a:bodyPr/>
          <a:lstStyle/>
          <a:p>
            <a:pPr>
              <a:defRPr/>
            </a:pPr>
            <a:endParaRPr lang="en-US"/>
          </a:p>
        </p:txBody>
      </p:sp>
      <p:sp>
        <p:nvSpPr>
          <p:cNvPr id="6" name="Footer Placeholder 5"/>
          <p:cNvSpPr>
            <a:spLocks noGrp="1"/>
          </p:cNvSpPr>
          <p:nvPr>
            <p:ph type="ftr" sz="quarter" idx="11"/>
          </p:nvPr>
        </p:nvSpPr>
        <p:spPr>
          <a:xfrm>
            <a:off x="818348" y="6181344"/>
            <a:ext cx="3705300" cy="365125"/>
          </a:xfrm>
        </p:spPr>
        <p:txBody>
          <a:bodyPr/>
          <a:lstStyle/>
          <a:p>
            <a:pPr>
              <a:defRPr/>
            </a:pPr>
            <a:endParaRPr lang="en-US"/>
          </a:p>
        </p:txBody>
      </p:sp>
      <p:sp>
        <p:nvSpPr>
          <p:cNvPr id="7" name="Slide Number Placeholder 6"/>
          <p:cNvSpPr>
            <a:spLocks noGrp="1"/>
          </p:cNvSpPr>
          <p:nvPr>
            <p:ph type="sldNum" sz="quarter" idx="12"/>
          </p:nvPr>
        </p:nvSpPr>
        <p:spPr>
          <a:xfrm>
            <a:off x="8024262" y="6181344"/>
            <a:ext cx="305186" cy="329250"/>
          </a:xfrm>
        </p:spPr>
        <p:txBody>
          <a:bodyPr/>
          <a:lstStyle/>
          <a:p>
            <a:pPr>
              <a:defRPr/>
            </a:pPr>
            <a:fld id="{840B4D2F-808E-436F-9E12-BA9B141863B8}" type="slidenum">
              <a:rPr lang="en-US" smtClean="0"/>
              <a:pPr>
                <a:defRPr/>
              </a:pPr>
              <a:t>‹#›</a:t>
            </a:fld>
            <a:endParaRPr lang="en-US"/>
          </a:p>
        </p:txBody>
      </p:sp>
    </p:spTree>
    <p:extLst>
      <p:ext uri="{BB962C8B-B14F-4D97-AF65-F5344CB8AC3E}">
        <p14:creationId xmlns:p14="http://schemas.microsoft.com/office/powerpoint/2010/main" val="202304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13CC6CA6-4083-4B69-8947-6D706C3CD031}" type="slidenum">
              <a:rPr lang="en-US" smtClean="0"/>
              <a:pPr>
                <a:defRPr/>
              </a:pPr>
              <a:t>‹#›</a:t>
            </a:fld>
            <a:endParaRPr lang="en-US"/>
          </a:p>
        </p:txBody>
      </p:sp>
    </p:spTree>
    <p:extLst>
      <p:ext uri="{BB962C8B-B14F-4D97-AF65-F5344CB8AC3E}">
        <p14:creationId xmlns:p14="http://schemas.microsoft.com/office/powerpoint/2010/main" val="93845923"/>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3.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6390" y="300446"/>
            <a:ext cx="8226425" cy="1201783"/>
          </a:xfrm>
        </p:spPr>
        <p:txBody>
          <a:bodyPr>
            <a:normAutofit/>
            <a:scene3d>
              <a:camera prst="perspectiveRelaxedModerately"/>
              <a:lightRig rig="soft" dir="t">
                <a:rot lat="0" lon="0" rev="17220000"/>
              </a:lightRig>
            </a:scene3d>
            <a:sp3d extrusionH="57150" prstMaterial="softEdge">
              <a:bevelT w="57150" h="38100" prst="artDeco"/>
              <a:bevelB w="38100" h="38100" prst="relaxedInset"/>
              <a:extrusionClr>
                <a:schemeClr val="accent6">
                  <a:lumMod val="75000"/>
                </a:schemeClr>
              </a:extrusionClr>
            </a:sp3d>
          </a:bodyPr>
          <a:lstStyle/>
          <a:p>
            <a:pPr eaLnBrk="1" fontAlgn="auto" hangingPunct="1">
              <a:spcAft>
                <a:spcPts val="0"/>
              </a:spcAft>
              <a:defRPr/>
            </a:pPr>
            <a:r>
              <a:rPr lang="en-US" sz="6000" b="1" dirty="0">
                <a:solidFill>
                  <a:schemeClr val="tx1"/>
                </a:solidFill>
              </a:rPr>
              <a:t>SCOTT X3 SCBA</a:t>
            </a:r>
          </a:p>
        </p:txBody>
      </p:sp>
      <p:sp>
        <p:nvSpPr>
          <p:cNvPr id="3075" name="Rectangle 3"/>
          <p:cNvSpPr>
            <a:spLocks noGrp="1" noChangeArrowheads="1"/>
          </p:cNvSpPr>
          <p:nvPr>
            <p:ph type="subTitle" idx="1"/>
          </p:nvPr>
        </p:nvSpPr>
        <p:spPr>
          <a:xfrm>
            <a:off x="1332207" y="4728754"/>
            <a:ext cx="6400800" cy="1122067"/>
          </a:xfrm>
        </p:spPr>
        <p:txBody>
          <a:bodyPr>
            <a:scene3d>
              <a:camera prst="perspectiveAbove"/>
              <a:lightRig rig="threePt" dir="t"/>
            </a:scene3d>
            <a:sp3d extrusionH="57150">
              <a:bevelT w="57150" h="38100" prst="artDeco"/>
              <a:bevelB w="57150" h="38100" prst="artDeco"/>
              <a:extrusionClr>
                <a:schemeClr val="accent6">
                  <a:lumMod val="75000"/>
                </a:schemeClr>
              </a:extrusionClr>
            </a:sp3d>
          </a:bodyPr>
          <a:lstStyle/>
          <a:p>
            <a:pPr eaLnBrk="1" hangingPunct="1">
              <a:lnSpc>
                <a:spcPct val="90000"/>
              </a:lnSpc>
            </a:pPr>
            <a:r>
              <a:rPr lang="en-US" b="1" dirty="0">
                <a:effectLst/>
              </a:rPr>
              <a:t>NFPA 1981 (2013 Edition) COMPLIANT</a:t>
            </a:r>
          </a:p>
          <a:p>
            <a:pPr eaLnBrk="1" hangingPunct="1">
              <a:lnSpc>
                <a:spcPct val="90000"/>
              </a:lnSpc>
            </a:pPr>
            <a:endParaRPr lang="en-US" dirty="0">
              <a:effectLst>
                <a:reflection blurRad="6350" stA="55000" endA="300" endPos="45500" dir="5400000" sy="-100000" algn="bl" rotWithShape="0"/>
              </a:effectLst>
            </a:endParaRPr>
          </a:p>
        </p:txBody>
      </p:sp>
      <p:pic>
        <p:nvPicPr>
          <p:cNvPr id="4" name="Picture 3">
            <a:extLst>
              <a:ext uri="{FF2B5EF4-FFF2-40B4-BE49-F238E27FC236}">
                <a16:creationId xmlns:a16="http://schemas.microsoft.com/office/drawing/2014/main" id="{2D80FD3C-0274-4E4D-9E33-A552B1720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90" y="2024396"/>
            <a:ext cx="7998985" cy="22034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734"/>
            <a:ext cx="8229600" cy="1143000"/>
          </a:xfrm>
        </p:spPr>
        <p:txBody>
          <a:bodyPr/>
          <a:lstStyle/>
          <a:p>
            <a:r>
              <a:rPr lang="en-US" b="1" dirty="0"/>
              <a:t>SCOTT AV3000 HT FACEPIECE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682" y="2666766"/>
            <a:ext cx="3017782" cy="399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937" y="2676417"/>
            <a:ext cx="4181582" cy="3960688"/>
          </a:xfrm>
          <a:prstGeom prst="rect">
            <a:avLst/>
          </a:prstGeom>
        </p:spPr>
      </p:pic>
      <p:sp>
        <p:nvSpPr>
          <p:cNvPr id="6" name="TextBox 5"/>
          <p:cNvSpPr txBox="1"/>
          <p:nvPr/>
        </p:nvSpPr>
        <p:spPr>
          <a:xfrm>
            <a:off x="1140431" y="1756881"/>
            <a:ext cx="7027524" cy="369332"/>
          </a:xfrm>
          <a:prstGeom prst="rect">
            <a:avLst/>
          </a:prstGeom>
          <a:noFill/>
        </p:spPr>
        <p:txBody>
          <a:bodyPr wrap="square" rtlCol="0">
            <a:spAutoFit/>
          </a:bodyPr>
          <a:lstStyle/>
          <a:p>
            <a:r>
              <a:rPr lang="en-US" b="1" dirty="0"/>
              <a:t>Left Side View, &amp;  Right Side View with Voice Comm adaptor </a:t>
            </a:r>
          </a:p>
        </p:txBody>
      </p:sp>
    </p:spTree>
    <p:extLst>
      <p:ext uri="{BB962C8B-B14F-4D97-AF65-F5344CB8AC3E}">
        <p14:creationId xmlns:p14="http://schemas.microsoft.com/office/powerpoint/2010/main" val="3303005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SCOTT AV3000 HT FACEPIECE </a:t>
            </a:r>
          </a:p>
        </p:txBody>
      </p:sp>
      <p:sp>
        <p:nvSpPr>
          <p:cNvPr id="3" name="Content Placeholder 2"/>
          <p:cNvSpPr>
            <a:spLocks noGrp="1"/>
          </p:cNvSpPr>
          <p:nvPr>
            <p:ph idx="1"/>
          </p:nvPr>
        </p:nvSpPr>
        <p:spPr/>
        <p:txBody>
          <a:bodyPr/>
          <a:lstStyle/>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r>
              <a:rPr lang="en-US" b="1" dirty="0"/>
              <a:t>3. Inspect the docking port for damage such as cracks or distortion gouges in the sealing ring area. Severe gouging will reduce regulator sealing against the mask and damage the gasket.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235" y="1704878"/>
            <a:ext cx="3857947" cy="28934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2398" y="1707957"/>
            <a:ext cx="3857946" cy="2893460"/>
          </a:xfrm>
          <a:prstGeom prst="rect">
            <a:avLst/>
          </a:prstGeom>
        </p:spPr>
      </p:pic>
    </p:spTree>
    <p:extLst>
      <p:ext uri="{BB962C8B-B14F-4D97-AF65-F5344CB8AC3E}">
        <p14:creationId xmlns:p14="http://schemas.microsoft.com/office/powerpoint/2010/main" val="350276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SCOTT AV3000 HT FACEPIECE </a:t>
            </a:r>
          </a:p>
        </p:txBody>
      </p:sp>
      <p:sp>
        <p:nvSpPr>
          <p:cNvPr id="4" name="Content Placeholder 3"/>
          <p:cNvSpPr>
            <a:spLocks noGrp="1"/>
          </p:cNvSpPr>
          <p:nvPr>
            <p:ph idx="1"/>
          </p:nvPr>
        </p:nvSpPr>
        <p:spPr>
          <a:xfrm>
            <a:off x="457200" y="1600201"/>
            <a:ext cx="8229600" cy="5139646"/>
          </a:xfrm>
        </p:spPr>
        <p:txBody>
          <a:bodyPr>
            <a:normAutofit fontScale="85000" lnSpcReduction="20000"/>
          </a:bodyPr>
          <a:lstStyle/>
          <a:p>
            <a:pPr marL="136525" indent="0">
              <a:buNone/>
            </a:pPr>
            <a:endParaRPr lang="en-US" b="1" dirty="0"/>
          </a:p>
          <a:p>
            <a:pPr marL="136525" indent="0">
              <a:buNone/>
            </a:pPr>
            <a:endParaRPr lang="en-US" b="1" dirty="0"/>
          </a:p>
          <a:p>
            <a:pPr marL="136525" indent="0">
              <a:buNone/>
            </a:pPr>
            <a:r>
              <a:rPr lang="en-US" b="1" dirty="0"/>
              <a:t>4. Check that all lens frame retainers are present and installed correctly.</a:t>
            </a: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dirty="0">
              <a:effectLst>
                <a:outerShdw blurRad="38100" dist="38100" dir="2700000" algn="tl">
                  <a:srgbClr val="000000">
                    <a:alpha val="43137"/>
                  </a:srgbClr>
                </a:outerShdw>
              </a:effectLst>
            </a:endParaRPr>
          </a:p>
          <a:p>
            <a:pPr marL="136525" indent="0">
              <a:buNone/>
            </a:pPr>
            <a:endParaRPr lang="en-US" b="1" dirty="0">
              <a:effectLst>
                <a:outerShdw blurRad="38100" dist="38100" dir="2700000" algn="tl">
                  <a:srgbClr val="000000">
                    <a:alpha val="43137"/>
                  </a:srgbClr>
                </a:outerShdw>
              </a:effectLst>
            </a:endParaRPr>
          </a:p>
          <a:p>
            <a:pPr marL="136525" indent="0">
              <a:buNone/>
            </a:pPr>
            <a:r>
              <a:rPr lang="en-US" b="1" dirty="0">
                <a:effectLst>
                  <a:outerShdw blurRad="38100" dist="38100" dir="2700000" algn="tl">
                    <a:srgbClr val="000000">
                      <a:alpha val="43137"/>
                    </a:srgbClr>
                  </a:outerShdw>
                </a:effectLst>
              </a:rPr>
              <a:t>5. Inspect </a:t>
            </a:r>
            <a:r>
              <a:rPr lang="en-US" b="1" dirty="0"/>
              <a:t>the head harness for damage or worn components, with all straps oriented correctly.</a:t>
            </a:r>
          </a:p>
          <a:p>
            <a:pPr marL="136525" indent="0">
              <a:buNone/>
            </a:pPr>
            <a:endParaRPr lang="en-US" dirty="0"/>
          </a:p>
          <a:p>
            <a:pPr marL="136525" marR="0" indent="0" algn="l" defTabSz="914400" rtl="0" eaLnBrk="0" fontAlgn="base" latinLnBrk="0" hangingPunct="0">
              <a:lnSpc>
                <a:spcPct val="100000"/>
              </a:lnSpc>
              <a:spcBef>
                <a:spcPct val="20000"/>
              </a:spcBef>
              <a:spcAft>
                <a:spcPct val="0"/>
              </a:spcAft>
              <a:buClr>
                <a:srgbClr val="F9F9F9"/>
              </a:buClr>
              <a:buSzPct val="65000"/>
              <a:buFont typeface="Wingdings 2"/>
              <a:buNone/>
              <a:tabLst/>
              <a:defRPr/>
            </a:pPr>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402" y="2483654"/>
            <a:ext cx="4285414" cy="3214061"/>
          </a:xfrm>
          <a:prstGeom prst="rect">
            <a:avLst/>
          </a:prstGeom>
        </p:spPr>
      </p:pic>
      <p:sp>
        <p:nvSpPr>
          <p:cNvPr id="5" name="Right Arrow 4"/>
          <p:cNvSpPr/>
          <p:nvPr/>
        </p:nvSpPr>
        <p:spPr>
          <a:xfrm>
            <a:off x="1314002" y="4704080"/>
            <a:ext cx="1666240" cy="59944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ight Arrow 5"/>
          <p:cNvSpPr/>
          <p:nvPr/>
        </p:nvSpPr>
        <p:spPr>
          <a:xfrm>
            <a:off x="1557842" y="3251200"/>
            <a:ext cx="1666240" cy="59944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980242" y="2483654"/>
            <a:ext cx="1666240" cy="599440"/>
          </a:xfrm>
          <a:prstGeom prst="rightArrow">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35804" y="3366254"/>
            <a:ext cx="1188720" cy="369332"/>
          </a:xfrm>
          <a:prstGeom prst="rect">
            <a:avLst/>
          </a:prstGeom>
          <a:noFill/>
        </p:spPr>
        <p:txBody>
          <a:bodyPr wrap="square" rtlCol="0">
            <a:spAutoFit/>
          </a:bodyPr>
          <a:lstStyle/>
          <a:p>
            <a:r>
              <a:rPr lang="en-US" b="1" dirty="0"/>
              <a:t>#2</a:t>
            </a:r>
          </a:p>
        </p:txBody>
      </p:sp>
      <p:sp>
        <p:nvSpPr>
          <p:cNvPr id="10" name="TextBox 9"/>
          <p:cNvSpPr txBox="1"/>
          <p:nvPr/>
        </p:nvSpPr>
        <p:spPr>
          <a:xfrm>
            <a:off x="1314002" y="4819134"/>
            <a:ext cx="1188720" cy="369332"/>
          </a:xfrm>
          <a:prstGeom prst="rect">
            <a:avLst/>
          </a:prstGeom>
          <a:noFill/>
        </p:spPr>
        <p:txBody>
          <a:bodyPr wrap="square" rtlCol="0">
            <a:spAutoFit/>
          </a:bodyPr>
          <a:lstStyle/>
          <a:p>
            <a:r>
              <a:rPr lang="en-US" b="1" dirty="0"/>
              <a:t>#1</a:t>
            </a:r>
          </a:p>
        </p:txBody>
      </p:sp>
      <p:sp>
        <p:nvSpPr>
          <p:cNvPr id="11" name="TextBox 10"/>
          <p:cNvSpPr txBox="1"/>
          <p:nvPr/>
        </p:nvSpPr>
        <p:spPr>
          <a:xfrm>
            <a:off x="2973444" y="2598708"/>
            <a:ext cx="1188720" cy="369332"/>
          </a:xfrm>
          <a:prstGeom prst="rect">
            <a:avLst/>
          </a:prstGeom>
          <a:noFill/>
        </p:spPr>
        <p:txBody>
          <a:bodyPr wrap="square" rtlCol="0">
            <a:spAutoFit/>
          </a:bodyPr>
          <a:lstStyle/>
          <a:p>
            <a:r>
              <a:rPr lang="en-US" b="1" dirty="0"/>
              <a:t>#3</a:t>
            </a:r>
          </a:p>
        </p:txBody>
      </p:sp>
    </p:spTree>
    <p:extLst>
      <p:ext uri="{BB962C8B-B14F-4D97-AF65-F5344CB8AC3E}">
        <p14:creationId xmlns:p14="http://schemas.microsoft.com/office/powerpoint/2010/main" val="244520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SCOTT AV3000 HT FACEPIECE </a:t>
            </a:r>
          </a:p>
        </p:txBody>
      </p:sp>
      <p:sp>
        <p:nvSpPr>
          <p:cNvPr id="3" name="Content Placeholder 2"/>
          <p:cNvSpPr>
            <a:spLocks noGrp="1"/>
          </p:cNvSpPr>
          <p:nvPr>
            <p:ph idx="1"/>
          </p:nvPr>
        </p:nvSpPr>
        <p:spPr>
          <a:xfrm>
            <a:off x="457200" y="1136013"/>
            <a:ext cx="8229600" cy="5525550"/>
          </a:xfrm>
        </p:spPr>
        <p:txBody>
          <a:bodyPr/>
          <a:lstStyle/>
          <a:p>
            <a:pPr marL="136525" indent="0">
              <a:buNone/>
              <a:defRPr/>
            </a:pPr>
            <a:r>
              <a:rPr lang="en-US" b="1" dirty="0"/>
              <a:t>6. Inspect that the nose cup is installed correctly and in good repair. </a:t>
            </a:r>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endParaRPr lang="en-US" dirty="0"/>
          </a:p>
          <a:p>
            <a:pPr marL="136525" indent="0">
              <a:buNone/>
              <a:defRPr/>
            </a:pPr>
            <a:r>
              <a:rPr lang="en-US" b="1" dirty="0"/>
              <a:t>7.The facepiece must be complete and in serviceable condition before using.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278581" y="2199953"/>
            <a:ext cx="3584903" cy="29911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05" y="2199953"/>
            <a:ext cx="3873513" cy="2971920"/>
          </a:xfrm>
          <a:prstGeom prst="rect">
            <a:avLst/>
          </a:prstGeom>
        </p:spPr>
      </p:pic>
    </p:spTree>
    <p:extLst>
      <p:ext uri="{BB962C8B-B14F-4D97-AF65-F5344CB8AC3E}">
        <p14:creationId xmlns:p14="http://schemas.microsoft.com/office/powerpoint/2010/main" val="158266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SCOTT AV3000 HT FACEPIECE </a:t>
            </a:r>
          </a:p>
        </p:txBody>
      </p:sp>
      <p:sp>
        <p:nvSpPr>
          <p:cNvPr id="3" name="Content Placeholder 2"/>
          <p:cNvSpPr>
            <a:spLocks noGrp="1"/>
          </p:cNvSpPr>
          <p:nvPr>
            <p:ph idx="1"/>
          </p:nvPr>
        </p:nvSpPr>
        <p:spPr/>
        <p:txBody>
          <a:bodyPr>
            <a:normAutofit fontScale="85000" lnSpcReduction="10000"/>
          </a:bodyPr>
          <a:lstStyle/>
          <a:p>
            <a:r>
              <a:rPr lang="en-US" sz="3200" b="1" u="sng" dirty="0">
                <a:solidFill>
                  <a:srgbClr val="FFFF00"/>
                </a:solidFill>
                <a:effectLst>
                  <a:outerShdw blurRad="38100" dist="38100" dir="2700000" algn="tl">
                    <a:srgbClr val="000000">
                      <a:alpha val="43137"/>
                    </a:srgbClr>
                  </a:outerShdw>
                </a:effectLst>
                <a:latin typeface="Californian FB" panose="0207040306080B030204" pitchFamily="18" charset="0"/>
              </a:rPr>
              <a:t>If any damage is found, remove the facepiece from service and tag for repair by authorized personnel.</a:t>
            </a:r>
          </a:p>
          <a:p>
            <a:r>
              <a:rPr lang="en-US" sz="3200" b="1" dirty="0">
                <a:solidFill>
                  <a:srgbClr val="FF0000"/>
                </a:solidFill>
                <a:effectLst>
                  <a:outerShdw blurRad="38100" dist="38100" dir="2700000" algn="tl">
                    <a:srgbClr val="000000">
                      <a:alpha val="43137"/>
                    </a:srgbClr>
                  </a:outerShdw>
                </a:effectLst>
                <a:latin typeface="Californian FB" panose="0207040306080B030204" pitchFamily="18" charset="0"/>
              </a:rPr>
              <a:t>Wash and</a:t>
            </a:r>
            <a:r>
              <a:rPr lang="en-US" sz="3200" b="1" baseline="0" dirty="0">
                <a:solidFill>
                  <a:srgbClr val="FF0000"/>
                </a:solidFill>
                <a:effectLst>
                  <a:outerShdw blurRad="38100" dist="38100" dir="2700000" algn="tl">
                    <a:srgbClr val="000000">
                      <a:alpha val="43137"/>
                    </a:srgbClr>
                  </a:outerShdw>
                </a:effectLst>
                <a:latin typeface="Californian FB" panose="0207040306080B030204" pitchFamily="18" charset="0"/>
              </a:rPr>
              <a:t> Clean in warm soapy water not to exceed 110F. </a:t>
            </a:r>
          </a:p>
          <a:p>
            <a:r>
              <a:rPr lang="en-US" sz="3200" b="1" baseline="0" dirty="0">
                <a:solidFill>
                  <a:srgbClr val="FFFF00"/>
                </a:solidFill>
                <a:effectLst>
                  <a:outerShdw blurRad="38100" dist="38100" dir="2700000" algn="tl">
                    <a:srgbClr val="000000">
                      <a:alpha val="43137"/>
                    </a:srgbClr>
                  </a:outerShdw>
                </a:effectLst>
                <a:latin typeface="Californian FB" panose="0207040306080B030204" pitchFamily="18" charset="0"/>
              </a:rPr>
              <a:t>Use mild soap non ultra strength.</a:t>
            </a:r>
          </a:p>
          <a:p>
            <a:r>
              <a:rPr lang="en-US" sz="3200" b="1" baseline="0" dirty="0">
                <a:solidFill>
                  <a:schemeClr val="tx1">
                    <a:lumMod val="65000"/>
                  </a:schemeClr>
                </a:solidFill>
                <a:effectLst>
                  <a:outerShdw blurRad="38100" dist="38100" dir="2700000" algn="tl">
                    <a:srgbClr val="000000">
                      <a:alpha val="43137"/>
                    </a:srgbClr>
                  </a:outerShdw>
                </a:effectLst>
                <a:latin typeface="Californian FB" panose="0207040306080B030204" pitchFamily="18" charset="0"/>
              </a:rPr>
              <a:t>Use only a cotton towel to dry. </a:t>
            </a:r>
          </a:p>
          <a:p>
            <a:r>
              <a:rPr lang="en-US" sz="3200" b="1" baseline="0" dirty="0">
                <a:solidFill>
                  <a:srgbClr val="FFFF00"/>
                </a:solidFill>
                <a:effectLst>
                  <a:outerShdw blurRad="38100" dist="38100" dir="2700000" algn="tl">
                    <a:srgbClr val="000000">
                      <a:alpha val="43137"/>
                    </a:srgbClr>
                  </a:outerShdw>
                </a:effectLst>
                <a:latin typeface="Californian FB" panose="0207040306080B030204" pitchFamily="18" charset="0"/>
              </a:rPr>
              <a:t>Paper will damage lens and rubber seal.</a:t>
            </a:r>
          </a:p>
          <a:p>
            <a:endParaRPr lang="en-US" sz="3200" b="1" dirty="0">
              <a:solidFill>
                <a:srgbClr val="FF0000"/>
              </a:solidFill>
              <a:effectLst>
                <a:outerShdw blurRad="38100" dist="38100" dir="2700000" algn="tl">
                  <a:srgbClr val="000000">
                    <a:alpha val="43137"/>
                  </a:srgbClr>
                </a:outerShdw>
              </a:effectLst>
              <a:latin typeface="Californian FB" panose="0207040306080B030204" pitchFamily="18" charset="0"/>
            </a:endParaRPr>
          </a:p>
          <a:p>
            <a:endParaRPr lang="en-US" dirty="0"/>
          </a:p>
        </p:txBody>
      </p:sp>
    </p:spTree>
    <p:extLst>
      <p:ext uri="{BB962C8B-B14F-4D97-AF65-F5344CB8AC3E}">
        <p14:creationId xmlns:p14="http://schemas.microsoft.com/office/powerpoint/2010/main" val="173074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fontAlgn="auto" hangingPunct="1">
              <a:spcAft>
                <a:spcPts val="0"/>
              </a:spcAft>
              <a:defRPr/>
            </a:pPr>
            <a:r>
              <a:rPr lang="en-US" b="1" dirty="0"/>
              <a:t>X-3 BACKFRAME AND HARNESS ASSEMBLY</a:t>
            </a:r>
          </a:p>
        </p:txBody>
      </p:sp>
      <p:sp>
        <p:nvSpPr>
          <p:cNvPr id="35844" name="Rectangle 4"/>
          <p:cNvSpPr>
            <a:spLocks noGrp="1" noChangeArrowheads="1"/>
          </p:cNvSpPr>
          <p:nvPr>
            <p:ph type="body" sz="half" idx="1"/>
          </p:nvPr>
        </p:nvSpPr>
        <p:spPr>
          <a:xfrm>
            <a:off x="540522" y="1585551"/>
            <a:ext cx="4344987" cy="5038533"/>
          </a:xfrm>
        </p:spPr>
        <p:txBody>
          <a:bodyPr>
            <a:normAutofit/>
          </a:bodyPr>
          <a:lstStyle/>
          <a:p>
            <a:pPr rtl="0" eaLnBrk="1" fontAlgn="auto" hangingPunct="1"/>
            <a:r>
              <a:rPr lang="en-US" sz="2800" b="1" kern="1200" dirty="0">
                <a:solidFill>
                  <a:schemeClr val="tx1"/>
                </a:solidFill>
                <a:effectLst/>
                <a:latin typeface="+mn-lt"/>
                <a:ea typeface="+mn-ea"/>
                <a:cs typeface="+mn-cs"/>
              </a:rPr>
              <a:t>Cylinder Strap</a:t>
            </a:r>
            <a:r>
              <a:rPr lang="en-US" sz="2800" b="1" kern="1200" baseline="0" dirty="0">
                <a:solidFill>
                  <a:schemeClr val="tx1"/>
                </a:solidFill>
                <a:effectLst/>
                <a:latin typeface="+mn-lt"/>
                <a:ea typeface="+mn-ea"/>
                <a:cs typeface="+mn-cs"/>
              </a:rPr>
              <a:t> &amp; </a:t>
            </a:r>
            <a:r>
              <a:rPr lang="en-US" sz="2800" b="1" kern="1200" dirty="0">
                <a:solidFill>
                  <a:schemeClr val="tx1"/>
                </a:solidFill>
                <a:effectLst/>
                <a:latin typeface="+mn-lt"/>
                <a:ea typeface="+mn-ea"/>
                <a:cs typeface="+mn-cs"/>
              </a:rPr>
              <a:t> Locking</a:t>
            </a:r>
            <a:r>
              <a:rPr lang="en-US" sz="2800" b="1" kern="1200" baseline="0" dirty="0">
                <a:solidFill>
                  <a:schemeClr val="tx1"/>
                </a:solidFill>
                <a:effectLst/>
                <a:latin typeface="+mn-lt"/>
                <a:ea typeface="+mn-ea"/>
                <a:cs typeface="+mn-cs"/>
              </a:rPr>
              <a:t> Assembly </a:t>
            </a:r>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r>
              <a:rPr lang="en-US" b="1" dirty="0"/>
              <a:t>Aluminum</a:t>
            </a:r>
            <a:r>
              <a:rPr lang="en-US" b="1" baseline="0" dirty="0"/>
              <a:t> Frame</a:t>
            </a:r>
            <a:endParaRPr lang="en-US" b="1" dirty="0"/>
          </a:p>
        </p:txBody>
      </p:sp>
      <p:pic>
        <p:nvPicPr>
          <p:cNvPr id="14340"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394037" y="4029370"/>
            <a:ext cx="3147927" cy="2360945"/>
          </a:xfrm>
          <a:noFill/>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55271" y="3621050"/>
            <a:ext cx="2471915" cy="185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746" y="1416050"/>
            <a:ext cx="2338883" cy="1754162"/>
          </a:xfrm>
          <a:prstGeom prst="rect">
            <a:avLst/>
          </a:prstGeom>
        </p:spPr>
      </p:pic>
      <p:cxnSp>
        <p:nvCxnSpPr>
          <p:cNvPr id="4" name="Straight Arrow Connector 3"/>
          <p:cNvCxnSpPr>
            <a:cxnSpLocks/>
          </p:cNvCxnSpPr>
          <p:nvPr/>
        </p:nvCxnSpPr>
        <p:spPr>
          <a:xfrm>
            <a:off x="5344038" y="2110140"/>
            <a:ext cx="1206230" cy="461299"/>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2100057" y="2979524"/>
            <a:ext cx="0" cy="96618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4335714" y="3264456"/>
            <a:ext cx="2016648" cy="178955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fontAlgn="auto" hangingPunct="1">
              <a:spcAft>
                <a:spcPts val="0"/>
              </a:spcAft>
              <a:defRPr/>
            </a:pPr>
            <a:r>
              <a:rPr lang="en-US" b="1" dirty="0"/>
              <a:t>X-3 BACKFRAME AND HARNESS ASSEMBLY</a:t>
            </a:r>
          </a:p>
        </p:txBody>
      </p:sp>
      <p:sp>
        <p:nvSpPr>
          <p:cNvPr id="35844" name="Rectangle 4"/>
          <p:cNvSpPr>
            <a:spLocks noGrp="1" noChangeArrowheads="1"/>
          </p:cNvSpPr>
          <p:nvPr>
            <p:ph type="body" sz="half" idx="1"/>
          </p:nvPr>
        </p:nvSpPr>
        <p:spPr>
          <a:xfrm>
            <a:off x="455613" y="1598614"/>
            <a:ext cx="4344987" cy="4497387"/>
          </a:xfrm>
        </p:spPr>
        <p:txBody>
          <a:bodyPr>
            <a:normAutofit/>
          </a:bodyPr>
          <a:lstStyle/>
          <a:p>
            <a:pPr rtl="0" eaLnBrk="1" fontAlgn="auto" hangingPunct="1"/>
            <a:r>
              <a:rPr lang="en-US" b="1" dirty="0"/>
              <a:t>   Kevlar &amp; NOMEX</a:t>
            </a:r>
            <a:r>
              <a:rPr lang="en-US" b="1" baseline="0" dirty="0"/>
              <a:t> </a:t>
            </a:r>
            <a:r>
              <a:rPr lang="en-US" b="1" dirty="0"/>
              <a:t>Shoulder &amp; Waist pad     </a:t>
            </a:r>
          </a:p>
          <a:p>
            <a:pPr marL="548640" indent="-411480" eaLnBrk="1" fontAlgn="auto" hangingPunct="1">
              <a:spcAft>
                <a:spcPts val="0"/>
              </a:spcAft>
              <a:buClr>
                <a:schemeClr val="tx1">
                  <a:shade val="95000"/>
                </a:schemeClr>
              </a:buClr>
              <a:defRPr/>
            </a:pPr>
            <a:r>
              <a:rPr lang="en-US" b="1" dirty="0"/>
              <a:t>Quick-release parachute buckles</a:t>
            </a:r>
          </a:p>
          <a:p>
            <a:pPr marL="548640" indent="-411480" eaLnBrk="1" fontAlgn="auto" hangingPunct="1">
              <a:spcAft>
                <a:spcPts val="0"/>
              </a:spcAft>
              <a:buClr>
                <a:schemeClr val="tx1">
                  <a:shade val="95000"/>
                </a:schemeClr>
              </a:buClr>
              <a:defRPr/>
            </a:pPr>
            <a:r>
              <a:rPr lang="en-US" b="1" dirty="0"/>
              <a:t>Regulator holder</a:t>
            </a:r>
          </a:p>
          <a:p>
            <a:pPr marL="548640" indent="-411480" eaLnBrk="1" fontAlgn="auto" hangingPunct="1">
              <a:spcAft>
                <a:spcPts val="0"/>
              </a:spcAft>
              <a:buClr>
                <a:schemeClr val="tx1">
                  <a:shade val="95000"/>
                </a:schemeClr>
              </a:buClr>
              <a:defRPr/>
            </a:pPr>
            <a:r>
              <a:rPr lang="en-US" b="1" dirty="0"/>
              <a:t>Mask Standby Clip</a:t>
            </a:r>
          </a:p>
          <a:p>
            <a:pPr marL="548640" indent="-411480" eaLnBrk="1" fontAlgn="auto" hangingPunct="1">
              <a:spcAft>
                <a:spcPts val="0"/>
              </a:spcAft>
              <a:buClr>
                <a:schemeClr val="tx1">
                  <a:shade val="95000"/>
                </a:schemeClr>
              </a:buClr>
              <a:defRPr/>
            </a:pPr>
            <a:r>
              <a:rPr lang="en-US" b="1" dirty="0"/>
              <a:t>Drag Strap</a:t>
            </a:r>
          </a:p>
          <a:p>
            <a:pPr marL="548640" indent="-411480" eaLnBrk="1" fontAlgn="auto" hangingPunct="1">
              <a:spcAft>
                <a:spcPts val="0"/>
              </a:spcAft>
              <a:buClr>
                <a:schemeClr val="tx1">
                  <a:shade val="95000"/>
                </a:schemeClr>
              </a:buClr>
              <a:defRPr/>
            </a:pPr>
            <a:r>
              <a:rPr lang="en-US" b="1" dirty="0"/>
              <a:t>EBSS Pouch &amp; Hose Assembly.</a:t>
            </a:r>
          </a:p>
          <a:p>
            <a:pPr marL="548640" indent="-411480" eaLnBrk="1" fontAlgn="auto" hangingPunct="1">
              <a:spcAft>
                <a:spcPts val="0"/>
              </a:spcAft>
              <a:buClr>
                <a:schemeClr val="tx1">
                  <a:shade val="95000"/>
                </a:schemeClr>
              </a:buClr>
              <a:defRPr/>
            </a:pPr>
            <a:r>
              <a:rPr lang="en-US" b="1" dirty="0"/>
              <a:t>New Style lighted Chest Gauge.</a:t>
            </a:r>
          </a:p>
        </p:txBody>
      </p:sp>
      <p:pic>
        <p:nvPicPr>
          <p:cNvPr id="14340"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48526" y="1943101"/>
            <a:ext cx="3433513" cy="3919224"/>
          </a:xfrm>
          <a:noFill/>
        </p:spPr>
      </p:pic>
    </p:spTree>
    <p:extLst>
      <p:ext uri="{BB962C8B-B14F-4D97-AF65-F5344CB8AC3E}">
        <p14:creationId xmlns:p14="http://schemas.microsoft.com/office/powerpoint/2010/main" val="132961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X-3 BACKFRAME AND HARNESS ASSEMBLY</a:t>
            </a:r>
          </a:p>
        </p:txBody>
      </p:sp>
      <p:sp>
        <p:nvSpPr>
          <p:cNvPr id="6" name="TextBox 5"/>
          <p:cNvSpPr txBox="1"/>
          <p:nvPr/>
        </p:nvSpPr>
        <p:spPr>
          <a:xfrm>
            <a:off x="585077" y="1647085"/>
            <a:ext cx="6667928" cy="369332"/>
          </a:xfrm>
          <a:prstGeom prst="rect">
            <a:avLst/>
          </a:prstGeom>
          <a:noFill/>
        </p:spPr>
        <p:txBody>
          <a:bodyPr wrap="square" rtlCol="0">
            <a:spAutoFit/>
          </a:bodyPr>
          <a:lstStyle/>
          <a:p>
            <a:r>
              <a:rPr lang="en-US" b="1" dirty="0"/>
              <a:t>DRAG LOOP ON BACK OF HARNESS ABOVE CYLINDER</a:t>
            </a:r>
          </a:p>
        </p:txBody>
      </p:sp>
      <p:pic>
        <p:nvPicPr>
          <p:cNvPr id="4" name="Picture 3">
            <a:extLst>
              <a:ext uri="{FF2B5EF4-FFF2-40B4-BE49-F238E27FC236}">
                <a16:creationId xmlns:a16="http://schemas.microsoft.com/office/drawing/2014/main" id="{8AEFEA72-6ECB-4091-80F4-B62DAEAA05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743" y="2247452"/>
            <a:ext cx="7726166" cy="4337497"/>
          </a:xfrm>
          <a:prstGeom prst="rect">
            <a:avLst/>
          </a:prstGeom>
        </p:spPr>
      </p:pic>
    </p:spTree>
    <p:extLst>
      <p:ext uri="{BB962C8B-B14F-4D97-AF65-F5344CB8AC3E}">
        <p14:creationId xmlns:p14="http://schemas.microsoft.com/office/powerpoint/2010/main" val="261318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X-3 BACKFRAME AND HARNESS ASSEMBLY</a:t>
            </a:r>
          </a:p>
        </p:txBody>
      </p:sp>
      <p:sp>
        <p:nvSpPr>
          <p:cNvPr id="3" name="Text Placeholder 2"/>
          <p:cNvSpPr>
            <a:spLocks noGrp="1"/>
          </p:cNvSpPr>
          <p:nvPr>
            <p:ph type="body" sz="half" idx="1"/>
          </p:nvPr>
        </p:nvSpPr>
        <p:spPr>
          <a:xfrm>
            <a:off x="455614" y="1598614"/>
            <a:ext cx="8421258" cy="1082941"/>
          </a:xfrm>
        </p:spPr>
        <p:txBody>
          <a:bodyPr/>
          <a:lstStyle/>
          <a:p>
            <a:r>
              <a:rPr lang="en-US" b="1" dirty="0"/>
              <a:t>EBSS – Emergency Breathing Support System</a:t>
            </a:r>
          </a:p>
        </p:txBody>
      </p:sp>
      <p:pic>
        <p:nvPicPr>
          <p:cNvPr id="6" name="Picture 5">
            <a:extLst>
              <a:ext uri="{FF2B5EF4-FFF2-40B4-BE49-F238E27FC236}">
                <a16:creationId xmlns:a16="http://schemas.microsoft.com/office/drawing/2014/main" id="{75E1232F-40BC-4067-AF29-BE6A48E8A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49" y="2810964"/>
            <a:ext cx="4393477" cy="3184772"/>
          </a:xfrm>
          <a:prstGeom prst="rect">
            <a:avLst/>
          </a:prstGeom>
        </p:spPr>
      </p:pic>
      <p:pic>
        <p:nvPicPr>
          <p:cNvPr id="9" name="Picture 8">
            <a:extLst>
              <a:ext uri="{FF2B5EF4-FFF2-40B4-BE49-F238E27FC236}">
                <a16:creationId xmlns:a16="http://schemas.microsoft.com/office/drawing/2014/main" id="{8B0CF74F-D2ED-4D73-B5C2-F05606031A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524" y="2810963"/>
            <a:ext cx="4218128" cy="3184773"/>
          </a:xfrm>
          <a:prstGeom prst="rect">
            <a:avLst/>
          </a:prstGeom>
        </p:spPr>
      </p:pic>
    </p:spTree>
    <p:extLst>
      <p:ext uri="{BB962C8B-B14F-4D97-AF65-F5344CB8AC3E}">
        <p14:creationId xmlns:p14="http://schemas.microsoft.com/office/powerpoint/2010/main" val="3396100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fontAlgn="auto" hangingPunct="1">
              <a:spcAft>
                <a:spcPts val="0"/>
              </a:spcAft>
              <a:defRPr/>
            </a:pPr>
            <a:r>
              <a:rPr lang="en-US" b="1" dirty="0"/>
              <a:t>X-3 BACKFRAME AND HARNESS ASSEMBLY</a:t>
            </a:r>
          </a:p>
        </p:txBody>
      </p:sp>
      <p:sp>
        <p:nvSpPr>
          <p:cNvPr id="35844" name="Rectangle 4"/>
          <p:cNvSpPr>
            <a:spLocks noGrp="1" noChangeArrowheads="1"/>
          </p:cNvSpPr>
          <p:nvPr>
            <p:ph type="body" sz="half" idx="1"/>
          </p:nvPr>
        </p:nvSpPr>
        <p:spPr>
          <a:xfrm>
            <a:off x="455613" y="1598614"/>
            <a:ext cx="4344987" cy="4497387"/>
          </a:xfrm>
        </p:spPr>
        <p:txBody>
          <a:bodyPr>
            <a:normAutofit/>
          </a:bodyPr>
          <a:lstStyle/>
          <a:p>
            <a:pPr rtl="0" eaLnBrk="1" fontAlgn="auto" hangingPunct="1"/>
            <a:r>
              <a:rPr lang="en-US" b="1" dirty="0"/>
              <a:t>Clean Shoulder &amp; Waist pad in warm water and mild soap same as mask. </a:t>
            </a:r>
          </a:p>
          <a:p>
            <a:pPr marL="548640" indent="-411480" eaLnBrk="1" fontAlgn="auto" hangingPunct="1">
              <a:spcAft>
                <a:spcPts val="0"/>
              </a:spcAft>
              <a:buClr>
                <a:schemeClr val="tx1">
                  <a:shade val="95000"/>
                </a:schemeClr>
              </a:buClr>
              <a:defRPr/>
            </a:pPr>
            <a:r>
              <a:rPr lang="en-US" b="1" dirty="0"/>
              <a:t>Use soft bristle brush carefully.</a:t>
            </a:r>
            <a:r>
              <a:rPr lang="en-US" b="1" baseline="0" dirty="0"/>
              <a:t> </a:t>
            </a:r>
            <a:endParaRPr lang="en-US" b="1" dirty="0"/>
          </a:p>
          <a:p>
            <a:pPr marL="548640" indent="-411480" eaLnBrk="1" fontAlgn="auto" hangingPunct="1">
              <a:spcAft>
                <a:spcPts val="0"/>
              </a:spcAft>
              <a:buClr>
                <a:schemeClr val="tx1">
                  <a:shade val="95000"/>
                </a:schemeClr>
              </a:buClr>
              <a:defRPr/>
            </a:pPr>
            <a:r>
              <a:rPr lang="en-US" b="1" dirty="0"/>
              <a:t>Dry in a shaded</a:t>
            </a:r>
            <a:r>
              <a:rPr lang="en-US" b="1" baseline="0" dirty="0"/>
              <a:t> area out of direct sun.</a:t>
            </a:r>
          </a:p>
          <a:p>
            <a:pPr marL="548640" indent="-411480" eaLnBrk="1" fontAlgn="auto" hangingPunct="1">
              <a:spcAft>
                <a:spcPts val="0"/>
              </a:spcAft>
              <a:buClr>
                <a:schemeClr val="tx1">
                  <a:shade val="95000"/>
                </a:schemeClr>
              </a:buClr>
              <a:defRPr/>
            </a:pPr>
            <a:r>
              <a:rPr lang="en-US" b="1" baseline="0" dirty="0"/>
              <a:t>Dry with a cotton towel.</a:t>
            </a:r>
          </a:p>
          <a:p>
            <a:pPr marL="548640" indent="-411480" eaLnBrk="1" fontAlgn="auto" hangingPunct="1">
              <a:spcAft>
                <a:spcPts val="0"/>
              </a:spcAft>
              <a:buClr>
                <a:schemeClr val="tx1">
                  <a:shade val="95000"/>
                </a:schemeClr>
              </a:buClr>
              <a:defRPr/>
            </a:pPr>
            <a:r>
              <a:rPr lang="en-US" b="1" baseline="0" dirty="0"/>
              <a:t>Refer to Manufacture manual for further details.</a:t>
            </a:r>
            <a:endParaRPr lang="en-US" b="1" dirty="0"/>
          </a:p>
          <a:p>
            <a:pPr marL="548640" indent="-411480" eaLnBrk="1" fontAlgn="auto" hangingPunct="1">
              <a:spcAft>
                <a:spcPts val="0"/>
              </a:spcAft>
              <a:buClr>
                <a:schemeClr val="tx1">
                  <a:shade val="95000"/>
                </a:schemeClr>
              </a:buClr>
              <a:defRPr/>
            </a:pPr>
            <a:endParaRPr lang="en-US" dirty="0"/>
          </a:p>
        </p:txBody>
      </p:sp>
      <p:pic>
        <p:nvPicPr>
          <p:cNvPr id="14340"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520531" y="2323306"/>
            <a:ext cx="2286000" cy="3048000"/>
          </a:xfrm>
          <a:noFill/>
        </p:spPr>
      </p:pic>
    </p:spTree>
    <p:extLst>
      <p:ext uri="{BB962C8B-B14F-4D97-AF65-F5344CB8AC3E}">
        <p14:creationId xmlns:p14="http://schemas.microsoft.com/office/powerpoint/2010/main" val="326032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b="1" dirty="0"/>
              <a:t>DISCUSSION</a:t>
            </a:r>
          </a:p>
        </p:txBody>
      </p:sp>
      <p:sp useBgFill="1">
        <p:nvSpPr>
          <p:cNvPr id="3" name="Content Placeholder 2"/>
          <p:cNvSpPr>
            <a:spLocks noGrp="1"/>
          </p:cNvSpPr>
          <p:nvPr>
            <p:ph idx="1"/>
          </p:nvPr>
        </p:nvSpPr>
        <p:spPr/>
        <p:txBody>
          <a:bodyPr/>
          <a:lstStyle/>
          <a:p>
            <a:pPr>
              <a:buFont typeface="Arial" pitchFamily="34" charset="0"/>
              <a:buChar char="•"/>
            </a:pPr>
            <a:r>
              <a:rPr lang="en-US" b="1" dirty="0"/>
              <a:t>CONSIDER THE SCBA TO BE MOST IMPORTANT PART OF YOUR PPE.</a:t>
            </a:r>
          </a:p>
          <a:p>
            <a:pPr>
              <a:buFont typeface="Arial" pitchFamily="34" charset="0"/>
              <a:buChar char="•"/>
            </a:pPr>
            <a:r>
              <a:rPr lang="en-US" b="1" dirty="0"/>
              <a:t>SCBA’S REQUIRE PROPER INSPECTION AND TRAINING BEFORE USE.</a:t>
            </a:r>
          </a:p>
          <a:p>
            <a:pPr>
              <a:buFont typeface="Arial" pitchFamily="34" charset="0"/>
              <a:buChar char="•"/>
            </a:pPr>
            <a:r>
              <a:rPr lang="en-US" b="1" dirty="0"/>
              <a:t>USER MAINTENANCE BEFORE AND AFTER USE WILL ENSURE SAFE AND PROPER WORKING OF THE SCBA. </a:t>
            </a:r>
          </a:p>
          <a:p>
            <a:pPr>
              <a:buFont typeface="Arial" pitchFamily="34" charset="0"/>
              <a:buChar char="•"/>
            </a:pPr>
            <a:r>
              <a:rPr lang="en-US" b="1" dirty="0"/>
              <a:t>NFPA 1404/1500/ 1852/1981 / 1982 </a:t>
            </a:r>
          </a:p>
          <a:p>
            <a:pPr>
              <a:buFont typeface="Arial" pitchFamily="34" charset="0"/>
              <a:buChar char="•"/>
            </a:pPr>
            <a:r>
              <a:rPr lang="en-US" b="1" dirty="0"/>
              <a:t>NIOSH CERTIFICATIONS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fontAlgn="auto" hangingPunct="1">
              <a:spcAft>
                <a:spcPts val="0"/>
              </a:spcAft>
              <a:defRPr/>
            </a:pPr>
            <a:r>
              <a:rPr lang="en-US" b="1" dirty="0"/>
              <a:t>CARBON FIBER CYLINDER</a:t>
            </a:r>
          </a:p>
        </p:txBody>
      </p:sp>
      <p:sp>
        <p:nvSpPr>
          <p:cNvPr id="34820" name="Rectangle 4"/>
          <p:cNvSpPr>
            <a:spLocks noGrp="1" noChangeArrowheads="1"/>
          </p:cNvSpPr>
          <p:nvPr>
            <p:ph type="body" sz="half" idx="1"/>
          </p:nvPr>
        </p:nvSpPr>
        <p:spPr>
          <a:xfrm>
            <a:off x="455613" y="1598614"/>
            <a:ext cx="4344987" cy="4497387"/>
          </a:xfrm>
        </p:spPr>
        <p:txBody>
          <a:bodyPr/>
          <a:lstStyle/>
          <a:p>
            <a:pPr eaLnBrk="1" hangingPunct="1"/>
            <a:r>
              <a:rPr lang="en-US" b="1" dirty="0"/>
              <a:t>Carbon fiber / Aluminum</a:t>
            </a:r>
          </a:p>
          <a:p>
            <a:pPr eaLnBrk="1" hangingPunct="1"/>
            <a:r>
              <a:rPr lang="en-US" b="1" dirty="0"/>
              <a:t>4500 PSI </a:t>
            </a:r>
          </a:p>
          <a:p>
            <a:pPr lvl="1" eaLnBrk="1" hangingPunct="1"/>
            <a:r>
              <a:rPr lang="en-US" b="1" dirty="0"/>
              <a:t>Refill at 4000 PSI</a:t>
            </a:r>
          </a:p>
          <a:p>
            <a:pPr lvl="1" eaLnBrk="1" hangingPunct="1"/>
            <a:r>
              <a:rPr lang="en-US" b="1" dirty="0"/>
              <a:t>90 % of working pressure minimum</a:t>
            </a:r>
          </a:p>
          <a:p>
            <a:pPr eaLnBrk="1" hangingPunct="1"/>
            <a:r>
              <a:rPr lang="en-US" b="1" dirty="0"/>
              <a:t>30 Minute (45 cu </a:t>
            </a:r>
            <a:r>
              <a:rPr lang="en-US" b="1" dirty="0" err="1"/>
              <a:t>ft</a:t>
            </a:r>
            <a:r>
              <a:rPr lang="en-US" b="1" dirty="0"/>
              <a:t>)</a:t>
            </a:r>
          </a:p>
          <a:p>
            <a:pPr eaLnBrk="1" hangingPunct="1"/>
            <a:r>
              <a:rPr lang="en-US" b="1" dirty="0"/>
              <a:t>45 Minute (66 cu </a:t>
            </a:r>
            <a:r>
              <a:rPr lang="en-US" b="1" dirty="0" err="1"/>
              <a:t>ft</a:t>
            </a:r>
            <a:r>
              <a:rPr lang="en-US" b="1" dirty="0"/>
              <a:t>)</a:t>
            </a:r>
          </a:p>
          <a:p>
            <a:pPr eaLnBrk="1" hangingPunct="1"/>
            <a:r>
              <a:rPr lang="en-US" b="1" dirty="0"/>
              <a:t>60 Minute (88 cu </a:t>
            </a:r>
            <a:r>
              <a:rPr lang="en-US" b="1" dirty="0" err="1"/>
              <a:t>ft</a:t>
            </a:r>
            <a:r>
              <a:rPr lang="en-US" b="1" dirty="0"/>
              <a:t>)</a:t>
            </a:r>
          </a:p>
          <a:p>
            <a:pPr lvl="3" eaLnBrk="1" hangingPunct="1"/>
            <a:endParaRPr lang="en-US" sz="1600" dirty="0"/>
          </a:p>
        </p:txBody>
      </p:sp>
      <p:pic>
        <p:nvPicPr>
          <p:cNvPr id="12292" name="Picture 6" descr="SCBA_Carbon"/>
          <p:cNvPicPr>
            <a:picLocks noGrp="1" noChangeAspect="1" noChangeArrowheads="1"/>
          </p:cNvPicPr>
          <p:nvPr>
            <p:ph sz="half" idx="2"/>
          </p:nvPr>
        </p:nvPicPr>
        <p:blipFill>
          <a:blip r:embed="rId3" cstate="print"/>
          <a:srcRect/>
          <a:stretch>
            <a:fillRect/>
          </a:stretch>
        </p:blipFill>
        <p:spPr>
          <a:xfrm>
            <a:off x="5426213" y="1611677"/>
            <a:ext cx="2370137" cy="449738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2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82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2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8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CARBON FIBER CYLINDER</a:t>
            </a:r>
          </a:p>
        </p:txBody>
      </p:sp>
      <p:sp>
        <p:nvSpPr>
          <p:cNvPr id="3" name="Text Placeholder 2"/>
          <p:cNvSpPr>
            <a:spLocks noGrp="1"/>
          </p:cNvSpPr>
          <p:nvPr>
            <p:ph type="body" sz="half" idx="1"/>
          </p:nvPr>
        </p:nvSpPr>
        <p:spPr/>
        <p:txBody>
          <a:bodyPr/>
          <a:lstStyle/>
          <a:p>
            <a:pPr lvl="0"/>
            <a:r>
              <a:rPr lang="en-US" b="1" dirty="0"/>
              <a:t>Hydro Date</a:t>
            </a:r>
          </a:p>
          <a:p>
            <a:pPr lvl="0"/>
            <a:r>
              <a:rPr lang="en-US" b="1" dirty="0"/>
              <a:t>Gouges / Cuts / Scrapes</a:t>
            </a:r>
          </a:p>
          <a:p>
            <a:pPr lvl="0"/>
            <a:r>
              <a:rPr lang="en-US" b="1" dirty="0"/>
              <a:t>Severe discoloration</a:t>
            </a:r>
          </a:p>
          <a:p>
            <a:pPr lvl="0"/>
            <a:r>
              <a:rPr lang="en-US" b="1" dirty="0"/>
              <a:t>Labels</a:t>
            </a:r>
          </a:p>
          <a:p>
            <a:pPr lvl="0"/>
            <a:r>
              <a:rPr lang="en-US" b="1" dirty="0"/>
              <a:t>Dept. Marking for Inventory</a:t>
            </a:r>
          </a:p>
          <a:p>
            <a:pPr lvl="0"/>
            <a:r>
              <a:rPr lang="en-US" b="1" dirty="0"/>
              <a:t>Cylinder Valve Assembly</a:t>
            </a:r>
          </a:p>
          <a:p>
            <a:endParaRPr lang="en-US"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478244" y="1598613"/>
            <a:ext cx="2370574"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686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CARBON FIBER CYLINDER</a:t>
            </a:r>
          </a:p>
        </p:txBody>
      </p:sp>
      <p:sp>
        <p:nvSpPr>
          <p:cNvPr id="3" name="Text Placeholder 2"/>
          <p:cNvSpPr>
            <a:spLocks noGrp="1"/>
          </p:cNvSpPr>
          <p:nvPr>
            <p:ph type="body" sz="half" idx="1"/>
          </p:nvPr>
        </p:nvSpPr>
        <p:spPr>
          <a:xfrm>
            <a:off x="455614" y="1397726"/>
            <a:ext cx="4416832" cy="5081451"/>
          </a:xfrm>
        </p:spPr>
        <p:txBody>
          <a:bodyPr/>
          <a:lstStyle/>
          <a:p>
            <a:r>
              <a:rPr lang="en-US" b="1" dirty="0"/>
              <a:t>Use mild Soap only.</a:t>
            </a:r>
          </a:p>
          <a:p>
            <a:r>
              <a:rPr lang="en-US" b="1" dirty="0"/>
              <a:t>Soak cylinder valve in a bucket of clear water to determine if leaking. </a:t>
            </a:r>
          </a:p>
          <a:p>
            <a:r>
              <a:rPr lang="en-US" b="1" dirty="0"/>
              <a:t>Dry with cotton towel.</a:t>
            </a:r>
          </a:p>
          <a:p>
            <a:r>
              <a:rPr lang="en-US" b="1" dirty="0"/>
              <a:t>If damaged is found or is leaking, bleed down slowly till empty and tag out of service.</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478244" y="1598613"/>
            <a:ext cx="2370574"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93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fontAlgn="auto" hangingPunct="1">
              <a:spcAft>
                <a:spcPts val="0"/>
              </a:spcAft>
              <a:defRPr/>
            </a:pPr>
            <a:r>
              <a:rPr lang="en-US" b="1" dirty="0"/>
              <a:t>PRESSURE REDUCER &amp; REGULATOR </a:t>
            </a:r>
            <a:r>
              <a:rPr lang="en-US"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ASSEMBLY</a:t>
            </a:r>
            <a:endParaRPr lang="en-US" b="1" dirty="0"/>
          </a:p>
        </p:txBody>
      </p:sp>
      <p:sp>
        <p:nvSpPr>
          <p:cNvPr id="32772" name="Rectangle 4"/>
          <p:cNvSpPr>
            <a:spLocks noGrp="1" noChangeArrowheads="1"/>
          </p:cNvSpPr>
          <p:nvPr>
            <p:ph type="body" sz="half" idx="1"/>
          </p:nvPr>
        </p:nvSpPr>
        <p:spPr/>
        <p:txBody>
          <a:bodyPr>
            <a:normAutofit/>
          </a:bodyPr>
          <a:lstStyle/>
          <a:p>
            <a:pPr marL="594360" indent="-457200" eaLnBrk="1" fontAlgn="auto" hangingPunct="1">
              <a:lnSpc>
                <a:spcPct val="90000"/>
              </a:lnSpc>
              <a:spcAft>
                <a:spcPts val="0"/>
              </a:spcAft>
              <a:buClr>
                <a:schemeClr val="tx1">
                  <a:shade val="95000"/>
                </a:schemeClr>
              </a:buClr>
              <a:defRPr/>
            </a:pPr>
            <a:r>
              <a:rPr lang="en-US" b="1" dirty="0"/>
              <a:t>The pressure reducer takes cylinder pressure of 4500psi to 85 to 110psi</a:t>
            </a:r>
            <a:r>
              <a:rPr lang="en-US" b="1" baseline="0" dirty="0"/>
              <a:t> for use in the regulator. </a:t>
            </a:r>
            <a:endParaRPr lang="en-US" b="1" dirty="0"/>
          </a:p>
          <a:p>
            <a:pPr marL="548640" indent="-411480" eaLnBrk="1" fontAlgn="auto" hangingPunct="1">
              <a:lnSpc>
                <a:spcPct val="90000"/>
              </a:lnSpc>
              <a:spcAft>
                <a:spcPts val="0"/>
              </a:spcAft>
              <a:buClr>
                <a:schemeClr val="tx1">
                  <a:shade val="95000"/>
                </a:schemeClr>
              </a:buClr>
              <a:defRPr/>
            </a:pPr>
            <a:endParaRPr lang="en-US" b="1" dirty="0"/>
          </a:p>
          <a:p>
            <a:pPr marL="548640" indent="-411480" eaLnBrk="1" fontAlgn="auto" hangingPunct="1">
              <a:lnSpc>
                <a:spcPct val="90000"/>
              </a:lnSpc>
              <a:spcAft>
                <a:spcPts val="0"/>
              </a:spcAft>
              <a:buClr>
                <a:schemeClr val="tx1">
                  <a:shade val="95000"/>
                </a:schemeClr>
              </a:buClr>
              <a:defRPr/>
            </a:pPr>
            <a:r>
              <a:rPr lang="en-US" b="1" dirty="0"/>
              <a:t>Pressure reducer &amp;</a:t>
            </a:r>
            <a:r>
              <a:rPr lang="en-US" b="1" baseline="0" dirty="0"/>
              <a:t> Hose Assemblies</a:t>
            </a:r>
          </a:p>
          <a:p>
            <a:pPr marL="548640" indent="-411480" eaLnBrk="1" fontAlgn="auto" hangingPunct="1">
              <a:lnSpc>
                <a:spcPct val="90000"/>
              </a:lnSpc>
              <a:spcAft>
                <a:spcPts val="0"/>
              </a:spcAft>
              <a:buClr>
                <a:schemeClr val="tx1">
                  <a:shade val="95000"/>
                </a:schemeClr>
              </a:buClr>
              <a:defRPr/>
            </a:pPr>
            <a:endParaRPr lang="en-US" b="1" dirty="0"/>
          </a:p>
          <a:p>
            <a:pPr marL="548640" indent="-411480" eaLnBrk="1" fontAlgn="auto" hangingPunct="1">
              <a:lnSpc>
                <a:spcPct val="90000"/>
              </a:lnSpc>
              <a:spcAft>
                <a:spcPts val="0"/>
              </a:spcAft>
              <a:buClr>
                <a:schemeClr val="tx1">
                  <a:shade val="95000"/>
                </a:schemeClr>
              </a:buClr>
              <a:defRPr/>
            </a:pPr>
            <a:r>
              <a:rPr lang="en-US" b="1" dirty="0"/>
              <a:t>RIC/UAC Fitting</a:t>
            </a:r>
          </a:p>
          <a:p>
            <a:pPr marL="548640" indent="-411480" eaLnBrk="1" fontAlgn="auto" hangingPunct="1">
              <a:lnSpc>
                <a:spcPct val="90000"/>
              </a:lnSpc>
              <a:spcAft>
                <a:spcPts val="0"/>
              </a:spcAft>
              <a:buClr>
                <a:schemeClr val="tx1">
                  <a:shade val="95000"/>
                </a:schemeClr>
              </a:buClr>
              <a:defRPr/>
            </a:pPr>
            <a:endParaRPr lang="en-US" b="1" dirty="0"/>
          </a:p>
          <a:p>
            <a:pPr marL="548640" indent="-411480" eaLnBrk="1" fontAlgn="auto" hangingPunct="1">
              <a:lnSpc>
                <a:spcPct val="90000"/>
              </a:lnSpc>
              <a:spcAft>
                <a:spcPts val="0"/>
              </a:spcAft>
              <a:buClr>
                <a:schemeClr val="tx1">
                  <a:shade val="95000"/>
                </a:schemeClr>
              </a:buClr>
              <a:defRPr/>
            </a:pPr>
            <a:r>
              <a:rPr lang="en-US" b="1" dirty="0"/>
              <a:t>Optional Accessories </a:t>
            </a:r>
          </a:p>
          <a:p>
            <a:pPr marL="548640" indent="-411480" eaLnBrk="1" fontAlgn="auto" hangingPunct="1">
              <a:lnSpc>
                <a:spcPct val="90000"/>
              </a:lnSpc>
              <a:spcAft>
                <a:spcPts val="0"/>
              </a:spcAft>
              <a:buClr>
                <a:schemeClr val="tx1">
                  <a:shade val="95000"/>
                </a:schemeClr>
              </a:buClr>
              <a:defRPr/>
            </a:pP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0800000">
            <a:off x="4613263" y="1828799"/>
            <a:ext cx="4191104" cy="4469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fontAlgn="auto" hangingPunct="1">
              <a:spcAft>
                <a:spcPts val="0"/>
              </a:spcAft>
              <a:defRPr/>
            </a:pPr>
            <a:r>
              <a:rPr lang="en-US" b="1" dirty="0"/>
              <a:t>EZ-FLO CBRNE REGULATOR</a:t>
            </a:r>
          </a:p>
        </p:txBody>
      </p:sp>
      <p:sp>
        <p:nvSpPr>
          <p:cNvPr id="36868" name="Rectangle 4"/>
          <p:cNvSpPr>
            <a:spLocks noGrp="1" noChangeArrowheads="1"/>
          </p:cNvSpPr>
          <p:nvPr>
            <p:ph type="body" sz="half" idx="1"/>
          </p:nvPr>
        </p:nvSpPr>
        <p:spPr>
          <a:xfrm>
            <a:off x="455613" y="1598614"/>
            <a:ext cx="4497387" cy="4497387"/>
          </a:xfrm>
        </p:spPr>
        <p:txBody>
          <a:bodyPr/>
          <a:lstStyle/>
          <a:p>
            <a:pPr eaLnBrk="1" hangingPunct="1"/>
            <a:endParaRPr lang="en-US" dirty="0"/>
          </a:p>
          <a:p>
            <a:pPr eaLnBrk="1" hangingPunct="1"/>
            <a:r>
              <a:rPr lang="en-US" b="1" dirty="0"/>
              <a:t>VIBRALERT alarm</a:t>
            </a:r>
          </a:p>
          <a:p>
            <a:pPr lvl="1" eaLnBrk="1" hangingPunct="1"/>
            <a:r>
              <a:rPr lang="en-US" b="1" dirty="0"/>
              <a:t>25% of cylinder pressure</a:t>
            </a:r>
          </a:p>
          <a:p>
            <a:pPr lvl="1" eaLnBrk="1" hangingPunct="1"/>
            <a:r>
              <a:rPr lang="en-US" b="1" dirty="0"/>
              <a:t>Air actuated vibration</a:t>
            </a:r>
          </a:p>
          <a:p>
            <a:pPr lvl="2" eaLnBrk="1" hangingPunct="1"/>
            <a:r>
              <a:rPr lang="en-US" sz="2000" b="1" dirty="0"/>
              <a:t>Re-circulates into mask</a:t>
            </a:r>
          </a:p>
          <a:p>
            <a:pPr eaLnBrk="1" hangingPunct="1"/>
            <a:r>
              <a:rPr lang="en-US" b="1" dirty="0"/>
              <a:t>Air saver/Donning switch</a:t>
            </a:r>
          </a:p>
          <a:p>
            <a:pPr eaLnBrk="1" hangingPunct="1"/>
            <a:r>
              <a:rPr lang="en-US" b="1" dirty="0"/>
              <a:t>Purge Valve</a:t>
            </a:r>
          </a:p>
          <a:p>
            <a:pPr eaLnBrk="1" hangingPunct="1"/>
            <a:r>
              <a:rPr lang="en-US" b="1" dirty="0"/>
              <a:t>Integrated HUD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2265" y="1004587"/>
            <a:ext cx="3067563" cy="36440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82999" y="4027470"/>
            <a:ext cx="3625064" cy="2718798"/>
          </a:xfrm>
          <a:prstGeom prst="rect">
            <a:avLst/>
          </a:prstGeom>
        </p:spPr>
      </p:pic>
      <p:cxnSp>
        <p:nvCxnSpPr>
          <p:cNvPr id="6" name="Straight Arrow Connector 5"/>
          <p:cNvCxnSpPr/>
          <p:nvPr/>
        </p:nvCxnSpPr>
        <p:spPr>
          <a:xfrm flipV="1">
            <a:off x="4181582" y="1746607"/>
            <a:ext cx="2970803" cy="24349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061699" y="5065161"/>
            <a:ext cx="3833832" cy="3217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b="1" dirty="0"/>
              <a:t>EZ-FLO CBRNE REGULATOR</a:t>
            </a:r>
          </a:p>
        </p:txBody>
      </p:sp>
      <p:sp>
        <p:nvSpPr>
          <p:cNvPr id="37892" name="Rectangle 4"/>
          <p:cNvSpPr>
            <a:spLocks noGrp="1" noChangeArrowheads="1"/>
          </p:cNvSpPr>
          <p:nvPr>
            <p:ph type="body" sz="half" idx="1"/>
          </p:nvPr>
        </p:nvSpPr>
        <p:spPr/>
        <p:txBody>
          <a:bodyPr/>
          <a:lstStyle/>
          <a:p>
            <a:pPr eaLnBrk="1" hangingPunct="1"/>
            <a:r>
              <a:rPr lang="en-US"/>
              <a:t>Inspection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73363" y="2258826"/>
            <a:ext cx="4029313" cy="30219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02676" y="2258826"/>
            <a:ext cx="4572000" cy="3021984"/>
          </a:xfrm>
          <a:prstGeom prst="rect">
            <a:avLst/>
          </a:prstGeom>
        </p:spPr>
      </p:pic>
      <p:sp>
        <p:nvSpPr>
          <p:cNvPr id="3" name="TextBox 2"/>
          <p:cNvSpPr txBox="1"/>
          <p:nvPr/>
        </p:nvSpPr>
        <p:spPr>
          <a:xfrm>
            <a:off x="1047964" y="5804899"/>
            <a:ext cx="7130265" cy="369332"/>
          </a:xfrm>
          <a:prstGeom prst="rect">
            <a:avLst/>
          </a:prstGeom>
          <a:noFill/>
        </p:spPr>
        <p:txBody>
          <a:bodyPr wrap="square" rtlCol="0">
            <a:spAutoFit/>
          </a:bodyPr>
          <a:lstStyle/>
          <a:p>
            <a:r>
              <a:rPr lang="en-US" b="1" dirty="0"/>
              <a:t>Regulator Serial number.                Gasket area and Hud Unit</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fontAlgn="auto" hangingPunct="1">
              <a:spcAft>
                <a:spcPts val="0"/>
              </a:spcAft>
              <a:defRPr/>
            </a:pPr>
            <a:r>
              <a:rPr lang="en-US" b="1" dirty="0"/>
              <a:t>EZ-FLO CBRNE REGULATOR</a:t>
            </a:r>
          </a:p>
        </p:txBody>
      </p:sp>
      <p:sp>
        <p:nvSpPr>
          <p:cNvPr id="57347" name="Rectangle 3"/>
          <p:cNvSpPr>
            <a:spLocks noGrp="1" noChangeArrowheads="1"/>
          </p:cNvSpPr>
          <p:nvPr>
            <p:ph type="body" sz="half" idx="1"/>
          </p:nvPr>
        </p:nvSpPr>
        <p:spPr>
          <a:xfrm>
            <a:off x="304800" y="1598614"/>
            <a:ext cx="4343400" cy="4497387"/>
          </a:xfrm>
        </p:spPr>
        <p:txBody>
          <a:bodyPr>
            <a:normAutofit fontScale="77500" lnSpcReduction="20000"/>
          </a:bodyPr>
          <a:lstStyle/>
          <a:p>
            <a:pPr rtl="0" eaLnBrk="1" fontAlgn="auto" hangingPunct="1"/>
            <a:r>
              <a:rPr lang="en-US" sz="2800" b="1" kern="1200" dirty="0">
                <a:solidFill>
                  <a:schemeClr val="tx1"/>
                </a:solidFill>
                <a:effectLst/>
              </a:rPr>
              <a:t>Quick Disconnect regulator</a:t>
            </a:r>
            <a:endParaRPr lang="en-US" sz="2800" b="1" dirty="0">
              <a:effectLst/>
            </a:endParaRPr>
          </a:p>
          <a:p>
            <a:pPr marL="548640" indent="-411480" eaLnBrk="1" fontAlgn="auto" hangingPunct="1">
              <a:spcAft>
                <a:spcPts val="0"/>
              </a:spcAft>
              <a:buClr>
                <a:schemeClr val="tx1">
                  <a:shade val="95000"/>
                </a:schemeClr>
              </a:buClr>
              <a:defRPr/>
            </a:pPr>
            <a:r>
              <a:rPr lang="en-US" b="1" dirty="0"/>
              <a:t>Regulator with</a:t>
            </a:r>
            <a:r>
              <a:rPr lang="en-US" b="1" baseline="0" dirty="0"/>
              <a:t> HUD</a:t>
            </a:r>
            <a:r>
              <a:rPr lang="en-US" b="1" dirty="0"/>
              <a:t> and purge valve</a:t>
            </a:r>
          </a:p>
          <a:p>
            <a:pPr marL="548640" indent="-411480" eaLnBrk="1" fontAlgn="auto" hangingPunct="1">
              <a:spcAft>
                <a:spcPts val="0"/>
              </a:spcAft>
              <a:buClr>
                <a:schemeClr val="tx1">
                  <a:shade val="95000"/>
                </a:schemeClr>
              </a:buClr>
              <a:defRPr/>
            </a:pPr>
            <a:r>
              <a:rPr lang="en-US" b="1" dirty="0"/>
              <a:t>Quick disconnect coupling</a:t>
            </a:r>
          </a:p>
          <a:p>
            <a:pPr marL="548640" indent="-411480" eaLnBrk="1" fontAlgn="auto" hangingPunct="1">
              <a:spcAft>
                <a:spcPts val="0"/>
              </a:spcAft>
              <a:buClr>
                <a:schemeClr val="tx1">
                  <a:shade val="95000"/>
                </a:schemeClr>
              </a:buClr>
              <a:defRPr/>
            </a:pPr>
            <a:r>
              <a:rPr lang="en-US" b="1" dirty="0"/>
              <a:t>Air saver / Donning switch</a:t>
            </a:r>
          </a:p>
          <a:p>
            <a:pPr marL="548640" indent="-411480" eaLnBrk="1" fontAlgn="auto" hangingPunct="1">
              <a:spcAft>
                <a:spcPts val="0"/>
              </a:spcAft>
              <a:buClr>
                <a:schemeClr val="tx1">
                  <a:shade val="95000"/>
                </a:schemeClr>
              </a:buClr>
              <a:defRPr/>
            </a:pPr>
            <a:endParaRPr lang="en-US" b="1" dirty="0"/>
          </a:p>
          <a:p>
            <a:pPr lvl="1" eaLnBrk="1" hangingPunct="1"/>
            <a:r>
              <a:rPr lang="en-US" b="1" dirty="0"/>
              <a:t>Hose and rubber</a:t>
            </a:r>
          </a:p>
          <a:p>
            <a:pPr lvl="2" eaLnBrk="1" hangingPunct="1"/>
            <a:r>
              <a:rPr lang="en-US" sz="2000" b="1" dirty="0"/>
              <a:t> Cuts</a:t>
            </a:r>
          </a:p>
          <a:p>
            <a:pPr lvl="2" eaLnBrk="1" hangingPunct="1"/>
            <a:r>
              <a:rPr lang="en-US" sz="2000" b="1" dirty="0"/>
              <a:t>Tears</a:t>
            </a:r>
          </a:p>
          <a:p>
            <a:pPr lvl="2" eaLnBrk="1" hangingPunct="1"/>
            <a:r>
              <a:rPr lang="en-US" sz="2000" b="1" dirty="0"/>
              <a:t>Cracking</a:t>
            </a:r>
          </a:p>
          <a:p>
            <a:pPr lvl="1" eaLnBrk="1" hangingPunct="1"/>
            <a:r>
              <a:rPr lang="en-US" b="1" dirty="0"/>
              <a:t>Quick connect</a:t>
            </a:r>
          </a:p>
          <a:p>
            <a:pPr lvl="2" eaLnBrk="1" hangingPunct="1"/>
            <a:r>
              <a:rPr lang="en-US" sz="2000" b="1" dirty="0"/>
              <a:t>Dirt</a:t>
            </a:r>
          </a:p>
          <a:p>
            <a:pPr lvl="2" eaLnBrk="1" hangingPunct="1"/>
            <a:r>
              <a:rPr lang="en-US" sz="2000" b="1" dirty="0"/>
              <a:t>Debris</a:t>
            </a:r>
          </a:p>
          <a:p>
            <a:pPr lvl="1" eaLnBrk="1" hangingPunct="1"/>
            <a:r>
              <a:rPr lang="en-US" b="1" dirty="0"/>
              <a:t>Cleanliness</a:t>
            </a:r>
          </a:p>
          <a:p>
            <a:pPr lvl="1" eaLnBrk="1" hangingPunct="1"/>
            <a:r>
              <a:rPr lang="en-US" b="1" dirty="0"/>
              <a:t>Purge valve</a:t>
            </a:r>
          </a:p>
          <a:p>
            <a:pPr lvl="2" eaLnBrk="1" hangingPunct="1"/>
            <a:r>
              <a:rPr lang="en-US" sz="2000" b="1" dirty="0"/>
              <a:t>Smooth ½ turn</a:t>
            </a:r>
          </a:p>
          <a:p>
            <a:pPr lvl="2" eaLnBrk="1" hangingPunct="1"/>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517" y="3072652"/>
            <a:ext cx="2748784" cy="19229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81559" y="756914"/>
            <a:ext cx="1882695" cy="27487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516" y="4995581"/>
            <a:ext cx="2748783" cy="1668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4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34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347">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347">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34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fontAlgn="auto" hangingPunct="1">
              <a:spcAft>
                <a:spcPts val="0"/>
              </a:spcAft>
              <a:defRPr/>
            </a:pPr>
            <a:r>
              <a:rPr lang="en-US" b="1" dirty="0"/>
              <a:t>HEADS-UP DISPLAY (HUD)</a:t>
            </a:r>
          </a:p>
        </p:txBody>
      </p:sp>
      <p:sp>
        <p:nvSpPr>
          <p:cNvPr id="38916" name="Rectangle 4"/>
          <p:cNvSpPr>
            <a:spLocks noGrp="1" noChangeArrowheads="1"/>
          </p:cNvSpPr>
          <p:nvPr>
            <p:ph type="body" sz="half" idx="1"/>
          </p:nvPr>
        </p:nvSpPr>
        <p:spPr>
          <a:xfrm>
            <a:off x="152400" y="1598614"/>
            <a:ext cx="5791200" cy="5000306"/>
          </a:xfrm>
        </p:spPr>
        <p:txBody>
          <a:bodyPr>
            <a:normAutofit fontScale="92500" lnSpcReduction="10000"/>
          </a:bodyPr>
          <a:lstStyle/>
          <a:p>
            <a:pPr eaLnBrk="1" hangingPunct="1"/>
            <a:r>
              <a:rPr lang="en-US" sz="2600" b="1" dirty="0"/>
              <a:t>Visual display of SCBA air status</a:t>
            </a:r>
          </a:p>
          <a:p>
            <a:pPr eaLnBrk="1" hangingPunct="1"/>
            <a:r>
              <a:rPr lang="en-US" sz="2600" b="1" dirty="0"/>
              <a:t>Series of lights indicate pressure</a:t>
            </a:r>
          </a:p>
          <a:p>
            <a:pPr lvl="1" eaLnBrk="1" hangingPunct="1"/>
            <a:r>
              <a:rPr lang="en-US" sz="2200" b="1" dirty="0"/>
              <a:t>Full - 2 green solid</a:t>
            </a:r>
          </a:p>
          <a:p>
            <a:pPr lvl="1" eaLnBrk="1" hangingPunct="1"/>
            <a:r>
              <a:rPr lang="en-US" sz="2200" b="1" dirty="0"/>
              <a:t>3/4 - 1 green solid</a:t>
            </a:r>
          </a:p>
          <a:p>
            <a:pPr lvl="1" eaLnBrk="1" hangingPunct="1"/>
            <a:r>
              <a:rPr lang="en-US" sz="2200" b="1" dirty="0"/>
              <a:t>1/2 - 1 yellow 1 per sec flash</a:t>
            </a:r>
          </a:p>
          <a:p>
            <a:pPr lvl="1" eaLnBrk="1" hangingPunct="1"/>
            <a:r>
              <a:rPr lang="en-US" sz="2200" b="1" dirty="0"/>
              <a:t>1/3 - 1 red rapid flashing </a:t>
            </a:r>
          </a:p>
          <a:p>
            <a:pPr marL="585788" lvl="1" indent="0" eaLnBrk="1" hangingPunct="1">
              <a:buNone/>
            </a:pPr>
            <a:r>
              <a:rPr lang="en-US" sz="2200" b="1" dirty="0"/>
              <a:t>LEAVE AREA IMMEDIATELY</a:t>
            </a:r>
          </a:p>
          <a:p>
            <a:pPr eaLnBrk="1" hangingPunct="1"/>
            <a:r>
              <a:rPr lang="en-US" sz="2600" b="1" dirty="0"/>
              <a:t>Mounted on regulator</a:t>
            </a:r>
          </a:p>
          <a:p>
            <a:pPr eaLnBrk="1" hangingPunct="1"/>
            <a:r>
              <a:rPr lang="en-US" sz="2600" b="1" dirty="0"/>
              <a:t>Powered by Pakalert unit.</a:t>
            </a:r>
          </a:p>
          <a:p>
            <a:pPr eaLnBrk="1" hangingPunct="1"/>
            <a:r>
              <a:rPr lang="en-US" sz="2200" b="1" dirty="0"/>
              <a:t>Low battery indicator</a:t>
            </a:r>
          </a:p>
          <a:p>
            <a:pPr lvl="2" eaLnBrk="1" hangingPunct="1"/>
            <a:r>
              <a:rPr lang="en-US" sz="2000" b="1" dirty="0"/>
              <a:t>Far right red light slow flash</a:t>
            </a:r>
          </a:p>
        </p:txBody>
      </p:sp>
      <p:pic>
        <p:nvPicPr>
          <p:cNvPr id="20484" name="Picture 8" descr="S4020860"/>
          <p:cNvPicPr>
            <a:picLocks noGrp="1" noChangeAspect="1" noChangeArrowheads="1"/>
          </p:cNvPicPr>
          <p:nvPr>
            <p:ph sz="half" idx="2"/>
          </p:nvPr>
        </p:nvPicPr>
        <p:blipFill>
          <a:blip r:embed="rId3" cstate="print"/>
          <a:stretch>
            <a:fillRect/>
          </a:stretch>
        </p:blipFill>
        <p:spPr>
          <a:xfrm>
            <a:off x="4906785" y="3167147"/>
            <a:ext cx="4035829" cy="302583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91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91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91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91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9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EZ-FLO CBRNE REGULATOR</a:t>
            </a:r>
          </a:p>
        </p:txBody>
      </p:sp>
      <p:sp>
        <p:nvSpPr>
          <p:cNvPr id="3" name="Text Placeholder 2"/>
          <p:cNvSpPr>
            <a:spLocks noGrp="1"/>
          </p:cNvSpPr>
          <p:nvPr>
            <p:ph type="body" sz="half" idx="1"/>
          </p:nvPr>
        </p:nvSpPr>
        <p:spPr>
          <a:xfrm>
            <a:off x="455614" y="1598614"/>
            <a:ext cx="4037012" cy="5037317"/>
          </a:xfrm>
        </p:spPr>
        <p:txBody>
          <a:bodyPr/>
          <a:lstStyle/>
          <a:p>
            <a:r>
              <a:rPr lang="en-US" b="1" dirty="0"/>
              <a:t>6 Even Sprays of SCOTT disinfectant inside of regulator opening.</a:t>
            </a:r>
          </a:p>
          <a:p>
            <a:r>
              <a:rPr lang="en-US" b="1" dirty="0"/>
              <a:t>1 Spray around gasket sealing surface.</a:t>
            </a:r>
          </a:p>
          <a:p>
            <a:r>
              <a:rPr lang="en-US" b="1" dirty="0"/>
              <a:t>10 </a:t>
            </a:r>
            <a:r>
              <a:rPr lang="en-US" b="1" dirty="0" err="1"/>
              <a:t>mins</a:t>
            </a:r>
            <a:r>
              <a:rPr lang="en-US" b="1" dirty="0"/>
              <a:t> contact time.</a:t>
            </a:r>
          </a:p>
          <a:p>
            <a:r>
              <a:rPr lang="en-US" b="1" dirty="0"/>
              <a:t>Rinse well with cool water</a:t>
            </a:r>
            <a:r>
              <a:rPr lang="en-US" dirty="0"/>
              <a:t>.</a:t>
            </a:r>
          </a:p>
          <a:p>
            <a:pPr eaLnBrk="1" hangingPunct="1"/>
            <a:endParaRPr lang="en-US" dirty="0"/>
          </a:p>
        </p:txBody>
      </p:sp>
      <p:pic>
        <p:nvPicPr>
          <p:cNvPr id="1024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94858" y="2549080"/>
            <a:ext cx="2937347" cy="259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390503" y="4545874"/>
            <a:ext cx="4598126" cy="176348"/>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075611" y="3200400"/>
            <a:ext cx="2886892" cy="73152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538651" y="2743200"/>
            <a:ext cx="2246812" cy="2155371"/>
          </a:xfrm>
          <a:prstGeom prst="ellipse">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3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fontAlgn="auto" hangingPunct="1">
              <a:spcAft>
                <a:spcPts val="0"/>
              </a:spcAft>
              <a:defRPr/>
            </a:pPr>
            <a:r>
              <a:rPr lang="en-US"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INTEGRATED PASS DEVICE</a:t>
            </a:r>
            <a:endParaRPr lang="en-US" dirty="0"/>
          </a:p>
        </p:txBody>
      </p:sp>
      <p:sp>
        <p:nvSpPr>
          <p:cNvPr id="7" name="Content Placeholder 6"/>
          <p:cNvSpPr>
            <a:spLocks noGrp="1"/>
          </p:cNvSpPr>
          <p:nvPr>
            <p:ph sz="half"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Console &amp; Gauge</a:t>
            </a:r>
          </a:p>
        </p:txBody>
      </p:sp>
      <p:sp>
        <p:nvSpPr>
          <p:cNvPr id="33796" name="Rectangle 4"/>
          <p:cNvSpPr>
            <a:spLocks noGrp="1" noChangeArrowheads="1"/>
          </p:cNvSpPr>
          <p:nvPr>
            <p:ph sz="half" idx="2"/>
          </p:nvPr>
        </p:nvSpPr>
        <p:spPr/>
        <p:txBody>
          <a:bodyPr>
            <a:normAutofit/>
          </a:bodyPr>
          <a:lstStyle/>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endParaRPr lang="en-US" dirty="0"/>
          </a:p>
          <a:p>
            <a:pPr marL="548640" indent="-411480" eaLnBrk="1" fontAlgn="auto" hangingPunct="1">
              <a:spcAft>
                <a:spcPts val="0"/>
              </a:spcAft>
              <a:buClr>
                <a:schemeClr val="tx1">
                  <a:shade val="95000"/>
                </a:schemeClr>
              </a:buClr>
              <a:defRPr/>
            </a:pPr>
            <a:r>
              <a:rPr lang="en-US" dirty="0"/>
              <a:t>PASS Sensor Module</a:t>
            </a:r>
          </a:p>
          <a:p>
            <a:pPr marL="548640" indent="-411480" eaLnBrk="1" fontAlgn="auto" hangingPunct="1">
              <a:spcAft>
                <a:spcPts val="0"/>
              </a:spcAft>
              <a:buClr>
                <a:schemeClr val="tx1">
                  <a:shade val="95000"/>
                </a:schemeClr>
              </a:buClr>
              <a:defRP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13" y="2060898"/>
            <a:ext cx="3180806" cy="2974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632" y="2127184"/>
            <a:ext cx="3296223" cy="2908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a:t> </a:t>
            </a:r>
            <a:r>
              <a:rPr lang="en-US" b="1" dirty="0"/>
              <a:t>LEARNING OBJECTIVES</a:t>
            </a:r>
          </a:p>
        </p:txBody>
      </p:sp>
      <p:sp>
        <p:nvSpPr>
          <p:cNvPr id="3" name="Content Placeholder 2"/>
          <p:cNvSpPr>
            <a:spLocks noGrp="1"/>
          </p:cNvSpPr>
          <p:nvPr>
            <p:ph idx="1"/>
          </p:nvPr>
        </p:nvSpPr>
        <p:spPr/>
        <p:txBody>
          <a:bodyPr>
            <a:normAutofit/>
          </a:bodyPr>
          <a:lstStyle/>
          <a:p>
            <a:pPr marL="548640" indent="-411480" eaLnBrk="1" fontAlgn="auto" hangingPunct="1">
              <a:spcAft>
                <a:spcPts val="0"/>
              </a:spcAft>
              <a:buClr>
                <a:schemeClr val="tx1">
                  <a:shade val="95000"/>
                </a:schemeClr>
              </a:buClr>
              <a:defRPr/>
            </a:pPr>
            <a:r>
              <a:rPr lang="en-US" b="1" dirty="0"/>
              <a:t>After lecture, discussion, demonstration and practice the student shall identify the components of the Scott AP50 with 100% accuracy.</a:t>
            </a:r>
          </a:p>
          <a:p>
            <a:pPr marL="548640" indent="-411480" eaLnBrk="1" fontAlgn="auto" hangingPunct="1">
              <a:spcAft>
                <a:spcPts val="0"/>
              </a:spcAft>
              <a:buClr>
                <a:schemeClr val="tx1">
                  <a:shade val="95000"/>
                </a:schemeClr>
              </a:buClr>
              <a:defRPr/>
            </a:pPr>
            <a:r>
              <a:rPr lang="en-US" b="1" dirty="0"/>
              <a:t>After lecture, discussion, demonstration and practice, given a specific situation, the student shall demonstrate inspection and operation of the SCBA with 100% accuracy.</a:t>
            </a:r>
          </a:p>
          <a:p>
            <a:pPr marL="548640" indent="-411480" eaLnBrk="1" fontAlgn="auto" hangingPunct="1">
              <a:spcAft>
                <a:spcPts val="0"/>
              </a:spcAft>
              <a:buClr>
                <a:schemeClr val="tx1">
                  <a:shade val="95000"/>
                </a:schemeClr>
              </a:buCl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pPr eaLnBrk="1" fontAlgn="auto" hangingPunct="1">
              <a:spcAft>
                <a:spcPts val="0"/>
              </a:spcAft>
              <a:defRPr/>
            </a:pPr>
            <a:r>
              <a:rPr lang="en-US" b="1" dirty="0"/>
              <a:t>INTEGRATED PASS DEVICE</a:t>
            </a:r>
          </a:p>
        </p:txBody>
      </p:sp>
      <p:sp>
        <p:nvSpPr>
          <p:cNvPr id="64517" name="Rectangle 5"/>
          <p:cNvSpPr>
            <a:spLocks noGrp="1" noChangeArrowheads="1"/>
          </p:cNvSpPr>
          <p:nvPr>
            <p:ph type="body" sz="half" idx="1"/>
          </p:nvPr>
        </p:nvSpPr>
        <p:spPr>
          <a:xfrm>
            <a:off x="455613" y="1598614"/>
            <a:ext cx="4878387" cy="4497387"/>
          </a:xfrm>
        </p:spPr>
        <p:txBody>
          <a:bodyPr/>
          <a:lstStyle/>
          <a:p>
            <a:pPr eaLnBrk="1" hangingPunct="1">
              <a:lnSpc>
                <a:spcPct val="90000"/>
              </a:lnSpc>
            </a:pPr>
            <a:endParaRPr lang="en-US" b="1" dirty="0"/>
          </a:p>
          <a:p>
            <a:pPr eaLnBrk="1" hangingPunct="1">
              <a:lnSpc>
                <a:spcPct val="90000"/>
              </a:lnSpc>
            </a:pPr>
            <a:r>
              <a:rPr lang="en-US" b="1" dirty="0"/>
              <a:t>“PAK-ALERT X3”</a:t>
            </a:r>
          </a:p>
          <a:p>
            <a:pPr eaLnBrk="1" hangingPunct="1">
              <a:lnSpc>
                <a:spcPct val="90000"/>
              </a:lnSpc>
            </a:pPr>
            <a:r>
              <a:rPr lang="en-US" b="1" dirty="0"/>
              <a:t>Air activated</a:t>
            </a:r>
          </a:p>
          <a:p>
            <a:pPr lvl="1" eaLnBrk="1" hangingPunct="1">
              <a:lnSpc>
                <a:spcPct val="90000"/>
              </a:lnSpc>
            </a:pPr>
            <a:r>
              <a:rPr lang="en-US" b="1" dirty="0"/>
              <a:t>Opening cylinder</a:t>
            </a:r>
          </a:p>
          <a:p>
            <a:pPr lvl="1" eaLnBrk="1" hangingPunct="1">
              <a:lnSpc>
                <a:spcPct val="90000"/>
              </a:lnSpc>
            </a:pPr>
            <a:r>
              <a:rPr lang="en-US" b="1" dirty="0"/>
              <a:t>3 audible chirps</a:t>
            </a:r>
          </a:p>
          <a:p>
            <a:pPr lvl="1" eaLnBrk="1" hangingPunct="1">
              <a:lnSpc>
                <a:spcPct val="90000"/>
              </a:lnSpc>
            </a:pPr>
            <a:r>
              <a:rPr lang="en-US" b="1" dirty="0"/>
              <a:t>Green light</a:t>
            </a:r>
          </a:p>
          <a:p>
            <a:pPr eaLnBrk="1" hangingPunct="1">
              <a:lnSpc>
                <a:spcPct val="90000"/>
              </a:lnSpc>
            </a:pPr>
            <a:r>
              <a:rPr lang="en-US" b="1" dirty="0"/>
              <a:t>Requires 6 AA batteries</a:t>
            </a:r>
          </a:p>
          <a:p>
            <a:pPr lvl="1" eaLnBrk="1" hangingPunct="1">
              <a:lnSpc>
                <a:spcPct val="90000"/>
              </a:lnSpc>
            </a:pPr>
            <a:r>
              <a:rPr lang="en-US" b="1" dirty="0"/>
              <a:t>Low battery – single audible chirp every 2 seconds / no green light</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8517" y="4116386"/>
            <a:ext cx="3048000" cy="228600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219" y="1416050"/>
            <a:ext cx="3014080" cy="2491740"/>
          </a:xfrm>
          <a:prstGeom prst="rect">
            <a:avLst/>
          </a:prstGeom>
        </p:spPr>
      </p:pic>
      <p:cxnSp>
        <p:nvCxnSpPr>
          <p:cNvPr id="7" name="Elbow Connector 6"/>
          <p:cNvCxnSpPr/>
          <p:nvPr/>
        </p:nvCxnSpPr>
        <p:spPr>
          <a:xfrm>
            <a:off x="2753360" y="4622800"/>
            <a:ext cx="3545840" cy="751840"/>
          </a:xfrm>
          <a:prstGeom prst="bentConnector3">
            <a:avLst>
              <a:gd name="adj1" fmla="val 50000"/>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51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5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fontAlgn="auto" hangingPunct="1">
              <a:spcAft>
                <a:spcPts val="0"/>
              </a:spcAft>
              <a:defRPr/>
            </a:pPr>
            <a:r>
              <a:rPr lang="en-US" b="1" dirty="0"/>
              <a:t>INTEGRATED PASS DEVICE</a:t>
            </a:r>
          </a:p>
        </p:txBody>
      </p:sp>
      <p:sp>
        <p:nvSpPr>
          <p:cNvPr id="67587" name="Rectangle 3"/>
          <p:cNvSpPr>
            <a:spLocks noGrp="1" noChangeArrowheads="1"/>
          </p:cNvSpPr>
          <p:nvPr>
            <p:ph type="body" sz="half" idx="1"/>
          </p:nvPr>
        </p:nvSpPr>
        <p:spPr>
          <a:xfrm>
            <a:off x="455613" y="1598614"/>
            <a:ext cx="4878387" cy="4497387"/>
          </a:xfrm>
        </p:spPr>
        <p:txBody>
          <a:bodyPr>
            <a:normAutofit lnSpcReduction="10000"/>
          </a:bodyPr>
          <a:lstStyle/>
          <a:p>
            <a:pPr eaLnBrk="1" hangingPunct="1">
              <a:lnSpc>
                <a:spcPct val="90000"/>
              </a:lnSpc>
            </a:pPr>
            <a:r>
              <a:rPr lang="en-US" b="1" dirty="0"/>
              <a:t>Manual alarm</a:t>
            </a:r>
          </a:p>
          <a:p>
            <a:pPr lvl="1" eaLnBrk="1" hangingPunct="1">
              <a:lnSpc>
                <a:spcPct val="90000"/>
              </a:lnSpc>
            </a:pPr>
            <a:r>
              <a:rPr lang="en-US" b="1" dirty="0"/>
              <a:t>Front of PASS</a:t>
            </a:r>
          </a:p>
          <a:p>
            <a:pPr lvl="1" eaLnBrk="1" hangingPunct="1">
              <a:lnSpc>
                <a:spcPct val="90000"/>
              </a:lnSpc>
            </a:pPr>
            <a:r>
              <a:rPr lang="en-US" b="1" dirty="0"/>
              <a:t>Red button</a:t>
            </a:r>
          </a:p>
          <a:p>
            <a:pPr lvl="1" eaLnBrk="1" hangingPunct="1">
              <a:lnSpc>
                <a:spcPct val="90000"/>
              </a:lnSpc>
            </a:pPr>
            <a:r>
              <a:rPr lang="en-US" b="1" dirty="0"/>
              <a:t>Full alarm on depression</a:t>
            </a:r>
          </a:p>
          <a:p>
            <a:pPr eaLnBrk="1" hangingPunct="1">
              <a:lnSpc>
                <a:spcPct val="90000"/>
              </a:lnSpc>
            </a:pPr>
            <a:r>
              <a:rPr lang="en-US" b="1" dirty="0"/>
              <a:t>Auto alarm</a:t>
            </a:r>
          </a:p>
          <a:p>
            <a:pPr lvl="1" eaLnBrk="1" hangingPunct="1">
              <a:lnSpc>
                <a:spcPct val="90000"/>
              </a:lnSpc>
            </a:pPr>
            <a:r>
              <a:rPr lang="en-US" b="1" dirty="0"/>
              <a:t>Motionless for 32 seconds</a:t>
            </a:r>
          </a:p>
          <a:p>
            <a:pPr lvl="2" eaLnBrk="1" hangingPunct="1">
              <a:lnSpc>
                <a:spcPct val="90000"/>
              </a:lnSpc>
            </a:pPr>
            <a:r>
              <a:rPr lang="en-US" sz="2000" b="1" dirty="0"/>
              <a:t>Pre-alarm</a:t>
            </a:r>
          </a:p>
          <a:p>
            <a:pPr lvl="3" eaLnBrk="1" hangingPunct="1">
              <a:lnSpc>
                <a:spcPct val="90000"/>
              </a:lnSpc>
            </a:pPr>
            <a:r>
              <a:rPr lang="en-US" sz="1800" b="1" dirty="0"/>
              <a:t>Ascending / Descending tone</a:t>
            </a:r>
          </a:p>
          <a:p>
            <a:pPr lvl="3" eaLnBrk="1" hangingPunct="1">
              <a:lnSpc>
                <a:spcPct val="90000"/>
              </a:lnSpc>
            </a:pPr>
            <a:r>
              <a:rPr lang="en-US" sz="1800" b="1" dirty="0"/>
              <a:t>1 Red light flash /second</a:t>
            </a:r>
          </a:p>
          <a:p>
            <a:pPr lvl="2" eaLnBrk="1" hangingPunct="1">
              <a:lnSpc>
                <a:spcPct val="90000"/>
              </a:lnSpc>
            </a:pPr>
            <a:r>
              <a:rPr lang="en-US" sz="2000" b="1" dirty="0"/>
              <a:t>Full-alarm</a:t>
            </a:r>
          </a:p>
          <a:p>
            <a:pPr lvl="3" eaLnBrk="1" hangingPunct="1">
              <a:lnSpc>
                <a:spcPct val="90000"/>
              </a:lnSpc>
            </a:pPr>
            <a:r>
              <a:rPr lang="en-US" sz="1800" b="1" dirty="0"/>
              <a:t>12 Seconds after pre-alarm</a:t>
            </a:r>
          </a:p>
          <a:p>
            <a:pPr lvl="3" eaLnBrk="1" hangingPunct="1">
              <a:lnSpc>
                <a:spcPct val="90000"/>
              </a:lnSpc>
            </a:pPr>
            <a:r>
              <a:rPr lang="en-US" sz="1800" b="1" dirty="0"/>
              <a:t>Continuous tones w/ red lights</a:t>
            </a:r>
          </a:p>
        </p:txBody>
      </p:sp>
      <p:pic>
        <p:nvPicPr>
          <p:cNvPr id="163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617896" y="1624406"/>
            <a:ext cx="2949416" cy="444290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58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fontAlgn="auto" hangingPunct="1">
              <a:spcAft>
                <a:spcPts val="0"/>
              </a:spcAft>
              <a:defRPr/>
            </a:pPr>
            <a:r>
              <a:rPr lang="en-US" dirty="0"/>
              <a:t>INTEGRATED PASS DEVICE</a:t>
            </a:r>
          </a:p>
        </p:txBody>
      </p:sp>
      <p:sp>
        <p:nvSpPr>
          <p:cNvPr id="68611" name="Rectangle 3"/>
          <p:cNvSpPr>
            <a:spLocks noGrp="1" noChangeArrowheads="1"/>
          </p:cNvSpPr>
          <p:nvPr>
            <p:ph type="body" sz="half" idx="1"/>
          </p:nvPr>
        </p:nvSpPr>
        <p:spPr>
          <a:xfrm>
            <a:off x="455613" y="1598614"/>
            <a:ext cx="6021387" cy="4497387"/>
          </a:xfrm>
        </p:spPr>
        <p:txBody>
          <a:bodyPr/>
          <a:lstStyle/>
          <a:p>
            <a:pPr eaLnBrk="1" hangingPunct="1">
              <a:lnSpc>
                <a:spcPct val="90000"/>
              </a:lnSpc>
            </a:pPr>
            <a:r>
              <a:rPr lang="en-US" b="1" dirty="0"/>
              <a:t>Reset button</a:t>
            </a:r>
          </a:p>
          <a:p>
            <a:pPr lvl="1" eaLnBrk="1" hangingPunct="1">
              <a:lnSpc>
                <a:spcPct val="90000"/>
              </a:lnSpc>
            </a:pPr>
            <a:r>
              <a:rPr lang="en-US" b="1" dirty="0"/>
              <a:t>Side of PASS</a:t>
            </a:r>
          </a:p>
          <a:p>
            <a:pPr lvl="1" eaLnBrk="1" hangingPunct="1">
              <a:lnSpc>
                <a:spcPct val="90000"/>
              </a:lnSpc>
            </a:pPr>
            <a:r>
              <a:rPr lang="en-US" b="1" dirty="0"/>
              <a:t>Yellow button – Can be</a:t>
            </a:r>
            <a:r>
              <a:rPr lang="en-US" b="1" baseline="0" dirty="0"/>
              <a:t> used to check batteries prior to opening air cylinder valve.</a:t>
            </a:r>
            <a:endParaRPr lang="en-US" b="1" dirty="0"/>
          </a:p>
          <a:p>
            <a:pPr eaLnBrk="1" hangingPunct="1">
              <a:lnSpc>
                <a:spcPct val="90000"/>
              </a:lnSpc>
            </a:pPr>
            <a:r>
              <a:rPr lang="en-US" b="1" dirty="0"/>
              <a:t>De-activation of full-alarm</a:t>
            </a:r>
          </a:p>
          <a:p>
            <a:pPr lvl="1" eaLnBrk="1" hangingPunct="1">
              <a:lnSpc>
                <a:spcPct val="90000"/>
              </a:lnSpc>
            </a:pPr>
            <a:r>
              <a:rPr lang="en-US" b="1" dirty="0"/>
              <a:t>Press reset button twice slowly</a:t>
            </a:r>
          </a:p>
          <a:p>
            <a:pPr eaLnBrk="1" hangingPunct="1">
              <a:lnSpc>
                <a:spcPct val="90000"/>
              </a:lnSpc>
            </a:pPr>
            <a:r>
              <a:rPr lang="en-US" b="1" dirty="0"/>
              <a:t>De-activation of PASS</a:t>
            </a:r>
          </a:p>
          <a:p>
            <a:pPr lvl="1" eaLnBrk="1" hangingPunct="1">
              <a:lnSpc>
                <a:spcPct val="90000"/>
              </a:lnSpc>
            </a:pPr>
            <a:r>
              <a:rPr lang="en-US" b="1" dirty="0"/>
              <a:t>Turn off cylinder</a:t>
            </a:r>
          </a:p>
          <a:p>
            <a:pPr lvl="1" eaLnBrk="1" hangingPunct="1">
              <a:lnSpc>
                <a:spcPct val="90000"/>
              </a:lnSpc>
            </a:pPr>
            <a:r>
              <a:rPr lang="en-US" b="1" dirty="0"/>
              <a:t>Vent residual pressure from regulator slowly</a:t>
            </a:r>
          </a:p>
          <a:p>
            <a:pPr lvl="1" eaLnBrk="1" hangingPunct="1">
              <a:lnSpc>
                <a:spcPct val="90000"/>
              </a:lnSpc>
            </a:pPr>
            <a:r>
              <a:rPr lang="en-US" b="1" dirty="0"/>
              <a:t>Press reset button twice slowly</a:t>
            </a:r>
          </a:p>
          <a:p>
            <a:pPr lvl="2" eaLnBrk="1" hangingPunct="1">
              <a:lnSpc>
                <a:spcPct val="90000"/>
              </a:lnSpc>
            </a:pPr>
            <a:r>
              <a:rPr lang="en-US" sz="2000" b="1" dirty="0"/>
              <a:t>Two tone chirp</a:t>
            </a:r>
          </a:p>
        </p:txBody>
      </p:sp>
      <p:pic>
        <p:nvPicPr>
          <p:cNvPr id="1741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625885" y="3063276"/>
            <a:ext cx="2436222" cy="3669851"/>
          </a:xfrm>
          <a:noFill/>
        </p:spPr>
      </p:pic>
      <p:sp>
        <p:nvSpPr>
          <p:cNvPr id="5" name="Snip Same Side Corner Rectangle 4"/>
          <p:cNvSpPr/>
          <p:nvPr/>
        </p:nvSpPr>
        <p:spPr>
          <a:xfrm>
            <a:off x="7350236" y="3302000"/>
            <a:ext cx="375920" cy="152400"/>
          </a:xfrm>
          <a:prstGeom prst="snip2SameRect">
            <a:avLst/>
          </a:prstGeom>
          <a:solidFill>
            <a:srgbClr val="00B050"/>
          </a:solidFill>
          <a:effectLst>
            <a:glow rad="139700">
              <a:srgbClr val="92D050">
                <a:alpha val="40000"/>
              </a:srgbClr>
            </a:glow>
            <a:softEdge rad="50800"/>
          </a:effectLst>
          <a:scene3d>
            <a:camera prst="orthographicFront">
              <a:rot lat="0" lon="119999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Same Side Corner Rectangle 5"/>
          <p:cNvSpPr/>
          <p:nvPr/>
        </p:nvSpPr>
        <p:spPr>
          <a:xfrm rot="17408442">
            <a:off x="7495439" y="5033705"/>
            <a:ext cx="365545" cy="110096"/>
          </a:xfrm>
          <a:prstGeom prst="snip2SameRect">
            <a:avLst/>
          </a:prstGeom>
          <a:solidFill>
            <a:srgbClr val="00B050"/>
          </a:solidFill>
          <a:effectLst>
            <a:glow rad="2286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61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6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fontAlgn="auto" hangingPunct="1">
              <a:spcAft>
                <a:spcPts val="0"/>
              </a:spcAft>
              <a:defRPr/>
            </a:pPr>
            <a:r>
              <a:rPr lang="en-US" b="1" dirty="0"/>
              <a:t>INTEGRATED PASS DEVICE</a:t>
            </a:r>
          </a:p>
        </p:txBody>
      </p:sp>
      <p:sp>
        <p:nvSpPr>
          <p:cNvPr id="68611" name="Rectangle 3"/>
          <p:cNvSpPr>
            <a:spLocks noGrp="1" noChangeArrowheads="1"/>
          </p:cNvSpPr>
          <p:nvPr>
            <p:ph type="body" sz="half" idx="1"/>
          </p:nvPr>
        </p:nvSpPr>
        <p:spPr>
          <a:xfrm>
            <a:off x="455613" y="1598614"/>
            <a:ext cx="6021387" cy="4497387"/>
          </a:xfrm>
        </p:spPr>
        <p:txBody>
          <a:bodyPr>
            <a:noAutofit/>
          </a:bodyPr>
          <a:lstStyle/>
          <a:p>
            <a:pPr eaLnBrk="1" hangingPunct="1">
              <a:lnSpc>
                <a:spcPct val="90000"/>
              </a:lnSpc>
            </a:pPr>
            <a:r>
              <a:rPr lang="en-US" b="1" dirty="0"/>
              <a:t>Pre-Alarm</a:t>
            </a:r>
          </a:p>
          <a:p>
            <a:pPr lvl="1" eaLnBrk="1" hangingPunct="1">
              <a:lnSpc>
                <a:spcPct val="90000"/>
              </a:lnSpc>
            </a:pPr>
            <a:r>
              <a:rPr lang="en-US" b="1" dirty="0"/>
              <a:t>Remain Motionless for Twenty </a:t>
            </a:r>
            <a:r>
              <a:rPr lang="en-US" b="1" dirty="0" err="1"/>
              <a:t>Secs</a:t>
            </a:r>
            <a:r>
              <a:rPr lang="en-US" b="1" dirty="0"/>
              <a:t>.</a:t>
            </a:r>
          </a:p>
          <a:p>
            <a:pPr eaLnBrk="1" hangingPunct="1">
              <a:lnSpc>
                <a:spcPct val="90000"/>
              </a:lnSpc>
            </a:pPr>
            <a:r>
              <a:rPr lang="en-US" b="1" dirty="0"/>
              <a:t> Green Light will change to Red</a:t>
            </a:r>
          </a:p>
          <a:p>
            <a:pPr marL="136525" indent="0" eaLnBrk="1" hangingPunct="1">
              <a:lnSpc>
                <a:spcPct val="90000"/>
              </a:lnSpc>
              <a:buNone/>
            </a:pPr>
            <a:r>
              <a:rPr lang="en-US" b="1" dirty="0"/>
              <a:t>     	and will flash to cadence of alarm. </a:t>
            </a:r>
          </a:p>
          <a:p>
            <a:pPr eaLnBrk="1" hangingPunct="1">
              <a:lnSpc>
                <a:spcPct val="90000"/>
              </a:lnSpc>
            </a:pPr>
            <a:r>
              <a:rPr lang="en-US" b="1" dirty="0"/>
              <a:t>De-activation of Pre-alarm</a:t>
            </a:r>
          </a:p>
          <a:p>
            <a:pPr lvl="1" eaLnBrk="1" hangingPunct="1">
              <a:lnSpc>
                <a:spcPct val="90000"/>
              </a:lnSpc>
            </a:pPr>
            <a:r>
              <a:rPr lang="en-US" b="1" dirty="0"/>
              <a:t>Move hips side to side.</a:t>
            </a:r>
          </a:p>
          <a:p>
            <a:pPr eaLnBrk="1" hangingPunct="1">
              <a:lnSpc>
                <a:spcPct val="90000"/>
              </a:lnSpc>
            </a:pPr>
            <a:r>
              <a:rPr lang="en-US" b="1" dirty="0"/>
              <a:t>De-activation of Full Alarm 32 seconds total.</a:t>
            </a:r>
          </a:p>
          <a:p>
            <a:pPr lvl="1" eaLnBrk="1" hangingPunct="1">
              <a:lnSpc>
                <a:spcPct val="90000"/>
              </a:lnSpc>
            </a:pPr>
            <a:r>
              <a:rPr lang="en-US" b="1" dirty="0"/>
              <a:t>Press reset button twice slowly</a:t>
            </a:r>
          </a:p>
          <a:p>
            <a:pPr lvl="2" eaLnBrk="1" hangingPunct="1">
              <a:lnSpc>
                <a:spcPct val="90000"/>
              </a:lnSpc>
            </a:pPr>
            <a:r>
              <a:rPr lang="en-US" sz="2000" b="1" dirty="0"/>
              <a:t>Two tone chirp</a:t>
            </a:r>
          </a:p>
        </p:txBody>
      </p:sp>
      <p:pic>
        <p:nvPicPr>
          <p:cNvPr id="1741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873210" y="1416050"/>
            <a:ext cx="2985580" cy="4497387"/>
          </a:xfrm>
          <a:noFill/>
          <a:effectLst>
            <a:outerShdw blurRad="50800" dist="50800" dir="5400000" algn="ctr" rotWithShape="0">
              <a:srgbClr val="000000"/>
            </a:outerShdw>
          </a:effectLst>
        </p:spPr>
      </p:pic>
      <p:sp>
        <p:nvSpPr>
          <p:cNvPr id="6" name="Snip Same Side Corner Rectangle 5"/>
          <p:cNvSpPr/>
          <p:nvPr/>
        </p:nvSpPr>
        <p:spPr>
          <a:xfrm>
            <a:off x="8306119" y="3999196"/>
            <a:ext cx="375920" cy="152400"/>
          </a:xfrm>
          <a:prstGeom prst="snip2SameRect">
            <a:avLst/>
          </a:prstGeom>
          <a:solidFill>
            <a:srgbClr val="FF0000"/>
          </a:solidFill>
          <a:effectLst>
            <a:glow rad="228600">
              <a:schemeClr val="tx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 Side Corner Rectangle 6"/>
          <p:cNvSpPr/>
          <p:nvPr/>
        </p:nvSpPr>
        <p:spPr>
          <a:xfrm rot="19379848">
            <a:off x="8295122" y="4576458"/>
            <a:ext cx="357580" cy="83111"/>
          </a:xfrm>
          <a:prstGeom prst="snip2SameRect">
            <a:avLst/>
          </a:prstGeom>
          <a:solidFill>
            <a:srgbClr val="FF0000">
              <a:alpha val="59000"/>
            </a:srgbClr>
          </a:soli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 Side Corner Rectangle 7"/>
          <p:cNvSpPr/>
          <p:nvPr/>
        </p:nvSpPr>
        <p:spPr>
          <a:xfrm rot="14892499">
            <a:off x="8232286" y="5218955"/>
            <a:ext cx="357580" cy="83111"/>
          </a:xfrm>
          <a:prstGeom prst="snip2SameRect">
            <a:avLst/>
          </a:prstGeom>
          <a:solidFill>
            <a:srgbClr val="FF0000">
              <a:alpha val="37000"/>
            </a:srgbClr>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096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fontAlgn="auto" hangingPunct="1">
              <a:spcAft>
                <a:spcPts val="0"/>
              </a:spcAft>
              <a:defRPr/>
            </a:pPr>
            <a:r>
              <a:rPr lang="en-US" sz="3600" b="1" dirty="0"/>
              <a:t>RIC UAC – RAPID INTERVENTION CREW / UNIVERSAL AIR CONNECTION</a:t>
            </a:r>
          </a:p>
        </p:txBody>
      </p:sp>
      <p:sp>
        <p:nvSpPr>
          <p:cNvPr id="43012" name="Rectangle 4"/>
          <p:cNvSpPr>
            <a:spLocks noGrp="1" noChangeArrowheads="1"/>
          </p:cNvSpPr>
          <p:nvPr>
            <p:ph type="body" sz="half" idx="1"/>
          </p:nvPr>
        </p:nvSpPr>
        <p:spPr/>
        <p:txBody>
          <a:bodyPr/>
          <a:lstStyle/>
          <a:p>
            <a:pPr eaLnBrk="1" hangingPunct="1">
              <a:lnSpc>
                <a:spcPct val="90000"/>
              </a:lnSpc>
            </a:pPr>
            <a:endParaRPr lang="en-US" dirty="0"/>
          </a:p>
          <a:p>
            <a:pPr eaLnBrk="1" hangingPunct="1">
              <a:lnSpc>
                <a:spcPct val="90000"/>
              </a:lnSpc>
            </a:pPr>
            <a:r>
              <a:rPr lang="en-US" b="1" dirty="0"/>
              <a:t>FOR EMERGENCY USE ONLY!</a:t>
            </a:r>
          </a:p>
          <a:p>
            <a:pPr eaLnBrk="1" hangingPunct="1">
              <a:lnSpc>
                <a:spcPct val="90000"/>
              </a:lnSpc>
            </a:pPr>
            <a:r>
              <a:rPr lang="en-US" b="1" dirty="0"/>
              <a:t>Permits emergency replenishment of air</a:t>
            </a:r>
          </a:p>
          <a:p>
            <a:pPr lvl="1" eaLnBrk="1" hangingPunct="1">
              <a:lnSpc>
                <a:spcPct val="90000"/>
              </a:lnSpc>
            </a:pPr>
            <a:r>
              <a:rPr lang="en-US" b="1" dirty="0"/>
              <a:t>Not a quick charge</a:t>
            </a:r>
          </a:p>
          <a:p>
            <a:pPr eaLnBrk="1" hangingPunct="1">
              <a:lnSpc>
                <a:spcPct val="90000"/>
              </a:lnSpc>
            </a:pPr>
            <a:r>
              <a:rPr lang="en-US" b="1" dirty="0"/>
              <a:t>Within 6” of neck of bottle on all NFPA 1981 (2002) compliant SCBA’s</a:t>
            </a:r>
          </a:p>
          <a:p>
            <a:pPr eaLnBrk="1" hangingPunct="1">
              <a:lnSpc>
                <a:spcPct val="90000"/>
              </a:lnSpc>
            </a:pP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9145" y="2704307"/>
            <a:ext cx="3048000" cy="2286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RIC UAC – RAPID INTERVENTION CREW / UNIVERSAL AIR CONNECTION</a:t>
            </a:r>
          </a:p>
        </p:txBody>
      </p:sp>
      <p:sp>
        <p:nvSpPr>
          <p:cNvPr id="3" name="Text Placeholder 2"/>
          <p:cNvSpPr>
            <a:spLocks noGrp="1"/>
          </p:cNvSpPr>
          <p:nvPr>
            <p:ph type="body" sz="half" idx="1"/>
          </p:nvPr>
        </p:nvSpPr>
        <p:spPr/>
        <p:txBody>
          <a:bodyPr/>
          <a:lstStyle/>
          <a:p>
            <a:r>
              <a:rPr lang="en-US" sz="2000" b="1" dirty="0"/>
              <a:t>THIS TRAINING WILL BE PROVIDED IN A SEPARATE TRAINING CLASS.</a:t>
            </a:r>
          </a:p>
          <a:p>
            <a:endParaRPr lang="en-US" sz="2000" b="1" dirty="0"/>
          </a:p>
          <a:p>
            <a:r>
              <a:rPr lang="en-US" sz="2000" b="1" dirty="0"/>
              <a:t>UAC / RIC FITTING</a:t>
            </a:r>
          </a:p>
          <a:p>
            <a:r>
              <a:rPr lang="en-US" sz="2000" b="1" dirty="0"/>
              <a:t>LOW PRESSURE  FITTING</a:t>
            </a:r>
          </a:p>
          <a:p>
            <a:r>
              <a:rPr lang="en-US" sz="2000" b="1" dirty="0"/>
              <a:t>BAG EQUIPMENT IDENTIFICATION</a:t>
            </a:r>
          </a:p>
          <a:p>
            <a:r>
              <a:rPr lang="en-US" sz="2000" b="1" dirty="0"/>
              <a:t>USE CARE &amp; OPERATIONS</a:t>
            </a:r>
          </a:p>
          <a:p>
            <a:endParaRPr lang="en-US" sz="2000" dirty="0"/>
          </a:p>
          <a:p>
            <a:endParaRPr lang="en-US" sz="2000" dirty="0"/>
          </a:p>
        </p:txBody>
      </p:sp>
      <p:pic>
        <p:nvPicPr>
          <p:cNvPr id="5" name="Picture 6"/>
          <p:cNvPicPr>
            <a:picLocks noGrp="1" noChangeAspect="1" noChangeArrowheads="1"/>
          </p:cNvPicPr>
          <p:nvPr>
            <p:ph sz="half" idx="2"/>
          </p:nvPr>
        </p:nvPicPr>
        <p:blipFill>
          <a:blip r:embed="rId3" cstate="print"/>
          <a:srcRect/>
          <a:stretch>
            <a:fillRect/>
          </a:stretch>
        </p:blipFill>
        <p:spPr>
          <a:xfrm>
            <a:off x="4475165" y="1600201"/>
            <a:ext cx="4244975" cy="4900613"/>
          </a:xfrm>
          <a:noFill/>
        </p:spPr>
      </p:pic>
    </p:spTree>
    <p:extLst>
      <p:ext uri="{BB962C8B-B14F-4D97-AF65-F5344CB8AC3E}">
        <p14:creationId xmlns:p14="http://schemas.microsoft.com/office/powerpoint/2010/main" val="2129552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eaLnBrk="1" fontAlgn="auto" hangingPunct="1">
              <a:spcAft>
                <a:spcPts val="0"/>
              </a:spcAft>
              <a:defRPr/>
            </a:pPr>
            <a:r>
              <a:rPr lang="en-US" sz="3600" b="1" dirty="0"/>
              <a:t>RIC UAC – RAPID INTERVENTION UNIVERSAL AIR CONNECTION</a:t>
            </a:r>
          </a:p>
        </p:txBody>
      </p:sp>
      <p:sp>
        <p:nvSpPr>
          <p:cNvPr id="44035" name="Rectangle 3"/>
          <p:cNvSpPr>
            <a:spLocks noGrp="1" noChangeArrowheads="1"/>
          </p:cNvSpPr>
          <p:nvPr>
            <p:ph idx="1"/>
          </p:nvPr>
        </p:nvSpPr>
        <p:spPr/>
        <p:txBody>
          <a:bodyPr/>
          <a:lstStyle/>
          <a:p>
            <a:pPr eaLnBrk="1" hangingPunct="1">
              <a:lnSpc>
                <a:spcPct val="90000"/>
              </a:lnSpc>
            </a:pPr>
            <a:r>
              <a:rPr lang="en-US" b="1" dirty="0"/>
              <a:t>Before use ensure</a:t>
            </a:r>
          </a:p>
          <a:p>
            <a:pPr lvl="1" eaLnBrk="1" hangingPunct="1">
              <a:lnSpc>
                <a:spcPct val="90000"/>
              </a:lnSpc>
            </a:pPr>
            <a:r>
              <a:rPr lang="en-US" b="1" dirty="0"/>
              <a:t>No compromise of cylinder or air system</a:t>
            </a:r>
          </a:p>
          <a:p>
            <a:pPr lvl="2" eaLnBrk="1" hangingPunct="1">
              <a:lnSpc>
                <a:spcPct val="90000"/>
              </a:lnSpc>
            </a:pPr>
            <a:r>
              <a:rPr lang="en-US" b="1" dirty="0"/>
              <a:t>Dents</a:t>
            </a:r>
          </a:p>
          <a:p>
            <a:pPr lvl="2" eaLnBrk="1" hangingPunct="1">
              <a:lnSpc>
                <a:spcPct val="90000"/>
              </a:lnSpc>
            </a:pPr>
            <a:r>
              <a:rPr lang="en-US" b="1" dirty="0"/>
              <a:t>Gouges</a:t>
            </a:r>
          </a:p>
          <a:p>
            <a:pPr lvl="2" eaLnBrk="1" hangingPunct="1">
              <a:lnSpc>
                <a:spcPct val="90000"/>
              </a:lnSpc>
            </a:pPr>
            <a:r>
              <a:rPr lang="en-US" b="1" dirty="0"/>
              <a:t>Other significant damage</a:t>
            </a:r>
          </a:p>
          <a:p>
            <a:pPr lvl="2" eaLnBrk="1" hangingPunct="1">
              <a:lnSpc>
                <a:spcPct val="90000"/>
              </a:lnSpc>
            </a:pPr>
            <a:r>
              <a:rPr lang="en-US" b="1" dirty="0"/>
              <a:t>Any other air system/UAC damage</a:t>
            </a:r>
          </a:p>
          <a:p>
            <a:pPr lvl="1" eaLnBrk="1" hangingPunct="1">
              <a:lnSpc>
                <a:spcPct val="90000"/>
              </a:lnSpc>
            </a:pPr>
            <a:r>
              <a:rPr lang="en-US" b="1" dirty="0"/>
              <a:t>Respirator/Regulator compatibility</a:t>
            </a:r>
          </a:p>
          <a:p>
            <a:pPr lvl="2" eaLnBrk="1" hangingPunct="1">
              <a:lnSpc>
                <a:spcPct val="90000"/>
              </a:lnSpc>
            </a:pPr>
            <a:r>
              <a:rPr lang="en-US" b="1" dirty="0"/>
              <a:t>2216 PSI RIT Pack w/ 2216 PSI SCBA</a:t>
            </a:r>
          </a:p>
          <a:p>
            <a:pPr lvl="2" eaLnBrk="1" hangingPunct="1">
              <a:lnSpc>
                <a:spcPct val="90000"/>
              </a:lnSpc>
            </a:pPr>
            <a:r>
              <a:rPr lang="en-US" b="1" dirty="0"/>
              <a:t>4500 PSI RIT Pack w/ 4500 PSI SCBA</a:t>
            </a:r>
          </a:p>
          <a:p>
            <a:pPr lvl="1" eaLnBrk="1" hangingPunct="1">
              <a:lnSpc>
                <a:spcPct val="90000"/>
              </a:lnSpc>
            </a:pPr>
            <a:r>
              <a:rPr lang="en-US" b="1" dirty="0"/>
              <a:t>Receiving cylinder is fully open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0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0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ctrTitle"/>
          </p:nvPr>
        </p:nvSpPr>
        <p:spPr>
          <a:xfrm>
            <a:off x="455614" y="1219200"/>
            <a:ext cx="8226425" cy="1295400"/>
          </a:xfrm>
        </p:spPr>
        <p:txBody>
          <a:bodyPr/>
          <a:lstStyle/>
          <a:p>
            <a:pPr eaLnBrk="1" fontAlgn="auto" hangingPunct="1">
              <a:spcAft>
                <a:spcPts val="0"/>
              </a:spcAft>
              <a:defRPr/>
            </a:pPr>
            <a:r>
              <a:rPr lang="en-US" b="1" u="sng" dirty="0">
                <a:solidFill>
                  <a:srgbClr val="FF3300"/>
                </a:solidFill>
              </a:rPr>
              <a:t>WARNING!!!</a:t>
            </a:r>
          </a:p>
        </p:txBody>
      </p:sp>
      <p:sp>
        <p:nvSpPr>
          <p:cNvPr id="26627" name="Rectangle 5"/>
          <p:cNvSpPr>
            <a:spLocks noGrp="1" noChangeArrowheads="1"/>
          </p:cNvSpPr>
          <p:nvPr>
            <p:ph type="subTitle" idx="1"/>
          </p:nvPr>
        </p:nvSpPr>
        <p:spPr>
          <a:xfrm>
            <a:off x="1295400" y="3048000"/>
            <a:ext cx="6400800" cy="2362200"/>
          </a:xfrm>
        </p:spPr>
        <p:txBody>
          <a:bodyPr/>
          <a:lstStyle/>
          <a:p>
            <a:pPr eaLnBrk="1" hangingPunct="1"/>
            <a:r>
              <a:rPr lang="en-US" b="1" dirty="0">
                <a:solidFill>
                  <a:schemeClr val="tx2"/>
                </a:solidFill>
              </a:rPr>
              <a:t>Utilizing RIC UAC for emergency air replenishment of a structurally compromised cylinder will result in an over pressurization, possible explosion or injury /death.</a:t>
            </a:r>
            <a:r>
              <a:rPr lang="en-US" b="1" dirty="0"/>
              <a:t> </a:t>
            </a:r>
          </a:p>
          <a:p>
            <a:pPr eaLnBrk="1" hangingPunct="1"/>
            <a:endParaRPr lang="en-US" dirty="0"/>
          </a:p>
          <a:p>
            <a:pPr eaLnBrk="1" hangingPunct="1"/>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t>
            </a:r>
          </a:p>
        </p:txBody>
      </p:sp>
      <p:pic>
        <p:nvPicPr>
          <p:cNvPr id="5" name="Content Placeholder 4">
            <a:extLst>
              <a:ext uri="{FF2B5EF4-FFF2-40B4-BE49-F238E27FC236}">
                <a16:creationId xmlns:a16="http://schemas.microsoft.com/office/drawing/2014/main" id="{9D6BDABD-F4CB-4BF7-81CF-04D6E7F8F8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3244" y="1534031"/>
            <a:ext cx="6699662" cy="5177012"/>
          </a:xfrm>
        </p:spPr>
      </p:pic>
    </p:spTree>
    <p:extLst>
      <p:ext uri="{BB962C8B-B14F-4D97-AF65-F5344CB8AC3E}">
        <p14:creationId xmlns:p14="http://schemas.microsoft.com/office/powerpoint/2010/main" val="185520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860EE0F-70FC-4C23-A32D-224D8BD03B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022" y="78578"/>
            <a:ext cx="4181178" cy="3201891"/>
          </a:xfrm>
        </p:spPr>
      </p:pic>
      <p:pic>
        <p:nvPicPr>
          <p:cNvPr id="17" name="Picture 16">
            <a:extLst>
              <a:ext uri="{FF2B5EF4-FFF2-40B4-BE49-F238E27FC236}">
                <a16:creationId xmlns:a16="http://schemas.microsoft.com/office/drawing/2014/main" id="{A9820B4B-C0FD-4980-B829-6EDDF3A1F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799" y="3686254"/>
            <a:ext cx="4210009" cy="3055557"/>
          </a:xfrm>
          <a:prstGeom prst="rect">
            <a:avLst/>
          </a:prstGeom>
        </p:spPr>
      </p:pic>
      <p:pic>
        <p:nvPicPr>
          <p:cNvPr id="15" name="Picture 14">
            <a:extLst>
              <a:ext uri="{FF2B5EF4-FFF2-40B4-BE49-F238E27FC236}">
                <a16:creationId xmlns:a16="http://schemas.microsoft.com/office/drawing/2014/main" id="{0DAF48A7-FE97-4073-B27E-8AB6EA2E63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22" y="3686255"/>
            <a:ext cx="4210009" cy="3070161"/>
          </a:xfrm>
          <a:prstGeom prst="rect">
            <a:avLst/>
          </a:prstGeom>
        </p:spPr>
      </p:pic>
      <p:pic>
        <p:nvPicPr>
          <p:cNvPr id="12" name="Picture 11">
            <a:extLst>
              <a:ext uri="{FF2B5EF4-FFF2-40B4-BE49-F238E27FC236}">
                <a16:creationId xmlns:a16="http://schemas.microsoft.com/office/drawing/2014/main" id="{65F1625E-CBED-422A-8794-5949854AD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7969" y="116188"/>
            <a:ext cx="4181178" cy="3164281"/>
          </a:xfrm>
          <a:prstGeom prst="rect">
            <a:avLst/>
          </a:prstGeom>
        </p:spPr>
      </p:pic>
      <p:sp>
        <p:nvSpPr>
          <p:cNvPr id="2" name="Title 1"/>
          <p:cNvSpPr>
            <a:spLocks noGrp="1"/>
          </p:cNvSpPr>
          <p:nvPr>
            <p:ph type="title"/>
          </p:nvPr>
        </p:nvSpPr>
        <p:spPr>
          <a:xfrm>
            <a:off x="346841" y="2695694"/>
            <a:ext cx="1734207" cy="545346"/>
          </a:xfrm>
        </p:spPr>
        <p:txBody>
          <a:bodyPr>
            <a:noAutofit/>
          </a:bodyPr>
          <a:lstStyle/>
          <a:p>
            <a:r>
              <a:rPr lang="en-US" sz="3200" dirty="0">
                <a:solidFill>
                  <a:srgbClr val="FFFF00"/>
                </a:solidFill>
                <a:effectLst>
                  <a:glow rad="139700">
                    <a:schemeClr val="accent3">
                      <a:satMod val="175000"/>
                      <a:alpha val="40000"/>
                    </a:schemeClr>
                  </a:glow>
                  <a:outerShdw blurRad="114300" dist="101600" dir="2700000" algn="tl" rotWithShape="0">
                    <a:srgbClr val="000000">
                      <a:alpha val="40000"/>
                    </a:srgbClr>
                  </a:outerShdw>
                </a:effectLst>
              </a:rPr>
              <a:t>FRONT</a:t>
            </a:r>
          </a:p>
        </p:txBody>
      </p:sp>
      <p:sp>
        <p:nvSpPr>
          <p:cNvPr id="9" name="TextBox 8"/>
          <p:cNvSpPr txBox="1"/>
          <p:nvPr/>
        </p:nvSpPr>
        <p:spPr>
          <a:xfrm>
            <a:off x="4876799" y="6157036"/>
            <a:ext cx="4322951" cy="584775"/>
          </a:xfrm>
          <a:prstGeom prst="rect">
            <a:avLst/>
          </a:prstGeom>
          <a:noFill/>
        </p:spPr>
        <p:txBody>
          <a:bodyPr wrap="square" rtlCol="0">
            <a:spAutoFit/>
          </a:bodyPr>
          <a:lstStyle/>
          <a:p>
            <a:r>
              <a:rPr lang="en-US" sz="3200" dirty="0">
                <a:solidFill>
                  <a:srgbClr val="FFFF00"/>
                </a:solidFill>
                <a:effectLst>
                  <a:glow rad="139700">
                    <a:schemeClr val="accent3">
                      <a:satMod val="175000"/>
                      <a:alpha val="40000"/>
                    </a:schemeClr>
                  </a:glow>
                  <a:outerShdw blurRad="114300" dist="101600" dir="2700000" algn="tl" rotWithShape="0">
                    <a:srgbClr val="000000">
                      <a:alpha val="40000"/>
                    </a:srgbClr>
                  </a:outerShdw>
                </a:effectLst>
              </a:rPr>
              <a:t>BACK VIEW</a:t>
            </a:r>
          </a:p>
        </p:txBody>
      </p:sp>
      <p:sp>
        <p:nvSpPr>
          <p:cNvPr id="13" name="Title 1"/>
          <p:cNvSpPr txBox="1">
            <a:spLocks/>
          </p:cNvSpPr>
          <p:nvPr/>
        </p:nvSpPr>
        <p:spPr>
          <a:xfrm>
            <a:off x="1087250" y="6171641"/>
            <a:ext cx="3179950" cy="6096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a:defRPr>
            </a:lvl2pPr>
            <a:lvl3pPr algn="ctr" rtl="0" eaLnBrk="0" fontAlgn="base" hangingPunct="0">
              <a:spcBef>
                <a:spcPct val="0"/>
              </a:spcBef>
              <a:spcAft>
                <a:spcPct val="0"/>
              </a:spcAft>
              <a:defRPr sz="4100" b="1">
                <a:solidFill>
                  <a:schemeClr val="tx1"/>
                </a:solidFill>
                <a:latin typeface="Lucida Sans"/>
              </a:defRPr>
            </a:lvl3pPr>
            <a:lvl4pPr algn="ctr" rtl="0" eaLnBrk="0" fontAlgn="base" hangingPunct="0">
              <a:spcBef>
                <a:spcPct val="0"/>
              </a:spcBef>
              <a:spcAft>
                <a:spcPct val="0"/>
              </a:spcAft>
              <a:defRPr sz="4100" b="1">
                <a:solidFill>
                  <a:schemeClr val="tx1"/>
                </a:solidFill>
                <a:latin typeface="Lucida Sans"/>
              </a:defRPr>
            </a:lvl4pPr>
            <a:lvl5pPr algn="ctr" rtl="0" eaLnBrk="0" fontAlgn="base" hangingPunct="0">
              <a:spcBef>
                <a:spcPct val="0"/>
              </a:spcBef>
              <a:spcAft>
                <a:spcPct val="0"/>
              </a:spcAft>
              <a:defRPr sz="4100" b="1">
                <a:solidFill>
                  <a:schemeClr val="tx1"/>
                </a:solidFill>
                <a:latin typeface="Lucida Sans"/>
              </a:defRPr>
            </a:lvl5pPr>
            <a:lvl6pPr marL="457200" algn="ctr" rtl="0" fontAlgn="base">
              <a:spcBef>
                <a:spcPct val="0"/>
              </a:spcBef>
              <a:spcAft>
                <a:spcPct val="0"/>
              </a:spcAft>
              <a:defRPr sz="4100" b="1">
                <a:solidFill>
                  <a:schemeClr val="tx1"/>
                </a:solidFill>
                <a:latin typeface="Lucida Sans"/>
              </a:defRPr>
            </a:lvl6pPr>
            <a:lvl7pPr marL="914400" algn="ctr" rtl="0" fontAlgn="base">
              <a:spcBef>
                <a:spcPct val="0"/>
              </a:spcBef>
              <a:spcAft>
                <a:spcPct val="0"/>
              </a:spcAft>
              <a:defRPr sz="4100" b="1">
                <a:solidFill>
                  <a:schemeClr val="tx1"/>
                </a:solidFill>
                <a:latin typeface="Lucida Sans"/>
              </a:defRPr>
            </a:lvl7pPr>
            <a:lvl8pPr marL="1371600" algn="ctr" rtl="0" fontAlgn="base">
              <a:spcBef>
                <a:spcPct val="0"/>
              </a:spcBef>
              <a:spcAft>
                <a:spcPct val="0"/>
              </a:spcAft>
              <a:defRPr sz="4100" b="1">
                <a:solidFill>
                  <a:schemeClr val="tx1"/>
                </a:solidFill>
                <a:latin typeface="Lucida Sans"/>
              </a:defRPr>
            </a:lvl8pPr>
            <a:lvl9pPr marL="1828800" algn="ctr" rtl="0" fontAlgn="base">
              <a:spcBef>
                <a:spcPct val="0"/>
              </a:spcBef>
              <a:spcAft>
                <a:spcPct val="0"/>
              </a:spcAft>
              <a:defRPr sz="4100" b="1">
                <a:solidFill>
                  <a:schemeClr val="tx1"/>
                </a:solidFill>
                <a:latin typeface="Lucida Sans"/>
              </a:defRPr>
            </a:lvl9pPr>
          </a:lstStyle>
          <a:p>
            <a:r>
              <a:rPr lang="en-US" sz="3200" dirty="0">
                <a:solidFill>
                  <a:srgbClr val="FFFF00"/>
                </a:solidFill>
                <a:effectLst>
                  <a:glow rad="139700">
                    <a:schemeClr val="accent3">
                      <a:satMod val="175000"/>
                      <a:alpha val="40000"/>
                    </a:schemeClr>
                  </a:glow>
                  <a:outerShdw blurRad="114300" dist="101600" dir="2700000" algn="tl" rotWithShape="0">
                    <a:srgbClr val="000000">
                      <a:alpha val="40000"/>
                    </a:srgbClr>
                  </a:outerShdw>
                </a:effectLst>
              </a:rPr>
              <a:t>LEFT VIEW</a:t>
            </a:r>
          </a:p>
        </p:txBody>
      </p:sp>
      <p:sp>
        <p:nvSpPr>
          <p:cNvPr id="8" name="Rectangle 7"/>
          <p:cNvSpPr/>
          <p:nvPr/>
        </p:nvSpPr>
        <p:spPr>
          <a:xfrm>
            <a:off x="4847969" y="2695694"/>
            <a:ext cx="4031871" cy="584775"/>
          </a:xfrm>
          <a:prstGeom prst="rect">
            <a:avLst/>
          </a:prstGeom>
        </p:spPr>
        <p:txBody>
          <a:bodyPr wrap="square">
            <a:spAutoFit/>
          </a:bodyPr>
          <a:lstStyle/>
          <a:p>
            <a:pPr lvl="0"/>
            <a:r>
              <a:rPr lang="en-US" sz="3200" dirty="0">
                <a:solidFill>
                  <a:srgbClr val="FFFF00"/>
                </a:solidFill>
                <a:effectLst>
                  <a:glow rad="139700">
                    <a:srgbClr val="6BB1C9">
                      <a:satMod val="175000"/>
                      <a:alpha val="40000"/>
                    </a:srgbClr>
                  </a:glow>
                  <a:outerShdw blurRad="114300" dist="101600" dir="2700000" algn="tl" rotWithShape="0">
                    <a:srgbClr val="000000">
                      <a:alpha val="40000"/>
                    </a:srgbClr>
                  </a:outerShdw>
                </a:effectLst>
              </a:rPr>
              <a:t>RIGHT VIEW</a:t>
            </a:r>
          </a:p>
        </p:txBody>
      </p:sp>
    </p:spTree>
    <p:extLst>
      <p:ext uri="{BB962C8B-B14F-4D97-AF65-F5344CB8AC3E}">
        <p14:creationId xmlns:p14="http://schemas.microsoft.com/office/powerpoint/2010/main" val="51037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SCBA OVERVIEW</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08916" y="2325687"/>
            <a:ext cx="6526168" cy="3936295"/>
          </a:xfrm>
        </p:spPr>
      </p:pic>
    </p:spTree>
    <p:extLst>
      <p:ext uri="{BB962C8B-B14F-4D97-AF65-F5344CB8AC3E}">
        <p14:creationId xmlns:p14="http://schemas.microsoft.com/office/powerpoint/2010/main" val="251650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SCBA COMPONENTS</a:t>
            </a:r>
          </a:p>
        </p:txBody>
      </p:sp>
      <p:sp>
        <p:nvSpPr>
          <p:cNvPr id="3" name="Content Placeholder 2"/>
          <p:cNvSpPr>
            <a:spLocks noGrp="1"/>
          </p:cNvSpPr>
          <p:nvPr>
            <p:ph idx="1"/>
          </p:nvPr>
        </p:nvSpPr>
        <p:spPr/>
        <p:txBody>
          <a:bodyPr/>
          <a:lstStyle/>
          <a:p>
            <a:pPr eaLnBrk="1" hangingPunct="1"/>
            <a:endParaRPr lang="en-US" dirty="0"/>
          </a:p>
          <a:p>
            <a:pPr marL="136525" indent="0">
              <a:buNone/>
            </a:pPr>
            <a:r>
              <a:rPr lang="en-US" b="1" dirty="0"/>
              <a:t>1. FACEPIECE</a:t>
            </a:r>
          </a:p>
          <a:p>
            <a:pPr marL="136525" indent="0">
              <a:buNone/>
            </a:pPr>
            <a:r>
              <a:rPr lang="en-US" b="1" dirty="0"/>
              <a:t>2. BACKFRAME AND HARNESS ASSEMBLY</a:t>
            </a:r>
            <a:endParaRPr lang="en-US" b="1" baseline="0" dirty="0"/>
          </a:p>
          <a:p>
            <a:pPr marL="136525" indent="0">
              <a:buNone/>
            </a:pPr>
            <a:r>
              <a:rPr lang="en-US" b="1" dirty="0"/>
              <a:t>3. CYLINDER ASSEMBLY</a:t>
            </a:r>
          </a:p>
          <a:p>
            <a:pPr marL="136525" indent="0">
              <a:buNone/>
            </a:pPr>
            <a:r>
              <a:rPr lang="en-US" b="1" dirty="0"/>
              <a:t>4. PRESSURE REDUCER AND REGULATOR</a:t>
            </a:r>
          </a:p>
          <a:p>
            <a:pPr marL="136525" indent="0">
              <a:buNone/>
            </a:pPr>
            <a:r>
              <a:rPr lang="en-US" b="1" dirty="0"/>
              <a:t>5. PASS DEVICE</a:t>
            </a:r>
          </a:p>
          <a:p>
            <a:pPr marL="136525" indent="0">
              <a:buNone/>
            </a:pPr>
            <a:r>
              <a:rPr lang="en-US" b="1" dirty="0"/>
              <a:t>6. OPTIONAL ACCESSORIES</a:t>
            </a:r>
          </a:p>
          <a:p>
            <a:pPr marL="548640" indent="-411480" eaLnBrk="1" fontAlgn="auto" hangingPunct="1">
              <a:spcAft>
                <a:spcPts val="0"/>
              </a:spcAft>
              <a:buClr>
                <a:schemeClr val="tx1">
                  <a:shade val="95000"/>
                </a:schemeClr>
              </a:buClr>
              <a:defRPr/>
            </a:pPr>
            <a:endParaRPr lang="en-US" dirty="0"/>
          </a:p>
        </p:txBody>
      </p:sp>
    </p:spTree>
    <p:extLst>
      <p:ext uri="{BB962C8B-B14F-4D97-AF65-F5344CB8AC3E}">
        <p14:creationId xmlns:p14="http://schemas.microsoft.com/office/powerpoint/2010/main" val="353868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74637"/>
            <a:ext cx="8229600" cy="1188403"/>
          </a:xfrm>
        </p:spPr>
        <p:txBody>
          <a:bodyPr/>
          <a:lstStyle/>
          <a:p>
            <a:r>
              <a:rPr lang="en-US" b="1" dirty="0"/>
              <a:t>SCOTT AV3000 HT FACEPIECE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2324" y="1487838"/>
            <a:ext cx="5259352" cy="3944514"/>
          </a:xfrm>
        </p:spPr>
      </p:pic>
      <p:sp>
        <p:nvSpPr>
          <p:cNvPr id="6" name="Rectangle 5"/>
          <p:cNvSpPr/>
          <p:nvPr/>
        </p:nvSpPr>
        <p:spPr>
          <a:xfrm>
            <a:off x="143691" y="5457150"/>
            <a:ext cx="8582297" cy="954107"/>
          </a:xfrm>
          <a:prstGeom prst="rect">
            <a:avLst/>
          </a:prstGeom>
        </p:spPr>
        <p:txBody>
          <a:bodyPr wrap="square">
            <a:spAutoFit/>
          </a:bodyPr>
          <a:lstStyle/>
          <a:p>
            <a:pPr algn="ctr"/>
            <a:r>
              <a:rPr lang="en-US" dirty="0"/>
              <a:t>   </a:t>
            </a:r>
            <a:r>
              <a:rPr lang="en-US" sz="2800" dirty="0"/>
              <a:t>Before each use of SCBA, perform the following INSPECTION of the facepiece</a:t>
            </a:r>
            <a:r>
              <a:rPr lang="en-US" dirty="0"/>
              <a:t>.</a:t>
            </a:r>
          </a:p>
        </p:txBody>
      </p:sp>
    </p:spTree>
    <p:extLst>
      <p:ext uri="{BB962C8B-B14F-4D97-AF65-F5344CB8AC3E}">
        <p14:creationId xmlns:p14="http://schemas.microsoft.com/office/powerpoint/2010/main" val="308339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SCOTT AV3000 HT FACEPIECE </a:t>
            </a:r>
          </a:p>
        </p:txBody>
      </p:sp>
      <p:sp>
        <p:nvSpPr>
          <p:cNvPr id="3" name="Content Placeholder 2"/>
          <p:cNvSpPr>
            <a:spLocks noGrp="1"/>
          </p:cNvSpPr>
          <p:nvPr>
            <p:ph idx="1"/>
          </p:nvPr>
        </p:nvSpPr>
        <p:spPr>
          <a:xfrm>
            <a:off x="457200" y="1600202"/>
            <a:ext cx="8229600" cy="1476486"/>
          </a:xfrm>
        </p:spPr>
        <p:txBody>
          <a:bodyPr/>
          <a:lstStyle/>
          <a:p>
            <a:pPr marL="136525" indent="0">
              <a:buNone/>
            </a:pPr>
            <a:r>
              <a:rPr lang="en-US" b="1" dirty="0"/>
              <a:t>1. Inspect the facepiece seal and other rubber components for deformation, wear, damage, or cracks.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2680285"/>
            <a:ext cx="5367668" cy="3723491"/>
          </a:xfrm>
          <a:prstGeom prst="rect">
            <a:avLst/>
          </a:prstGeom>
        </p:spPr>
      </p:pic>
    </p:spTree>
    <p:extLst>
      <p:ext uri="{BB962C8B-B14F-4D97-AF65-F5344CB8AC3E}">
        <p14:creationId xmlns:p14="http://schemas.microsoft.com/office/powerpoint/2010/main" val="74247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7164"/>
          </a:xfrm>
        </p:spPr>
        <p:txBody>
          <a:bodyPr/>
          <a:lstStyle/>
          <a:p>
            <a:r>
              <a:rPr lang="en-US" dirty="0"/>
              <a:t>SCOTT AV3000 HT FACEPIECE </a:t>
            </a:r>
          </a:p>
        </p:txBody>
      </p:sp>
      <p:sp>
        <p:nvSpPr>
          <p:cNvPr id="3" name="Content Placeholder 2"/>
          <p:cNvSpPr>
            <a:spLocks noGrp="1"/>
          </p:cNvSpPr>
          <p:nvPr>
            <p:ph idx="1"/>
          </p:nvPr>
        </p:nvSpPr>
        <p:spPr>
          <a:xfrm>
            <a:off x="457200" y="1130157"/>
            <a:ext cx="8229600" cy="5178569"/>
          </a:xfrm>
        </p:spPr>
        <p:txBody>
          <a:bodyPr/>
          <a:lstStyle/>
          <a:p>
            <a:pPr marL="136525" indent="0">
              <a:buNone/>
            </a:pPr>
            <a:r>
              <a:rPr lang="en-US" b="1" dirty="0"/>
              <a:t>2. Inspect the lens &amp; frame assembly for cracks, gouges, scratches, or any condition that could impair the operation of the facepiece or the user’s vision. </a:t>
            </a:r>
          </a:p>
          <a:p>
            <a:pPr marL="136525" indent="0">
              <a:buNone/>
            </a:pPr>
            <a:endParaRPr lang="en-US" dirty="0"/>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505" y="3828032"/>
            <a:ext cx="3819276" cy="2864457"/>
          </a:xfrm>
          <a:prstGeom prst="rect">
            <a:avLst/>
          </a:prstGeom>
        </p:spPr>
      </p:pic>
      <p:cxnSp>
        <p:nvCxnSpPr>
          <p:cNvPr id="5" name="Straight Arrow Connector 4"/>
          <p:cNvCxnSpPr/>
          <p:nvPr/>
        </p:nvCxnSpPr>
        <p:spPr>
          <a:xfrm flipV="1">
            <a:off x="2622503" y="4442680"/>
            <a:ext cx="2996005" cy="163516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0361" y="3828032"/>
            <a:ext cx="2097741" cy="2308324"/>
          </a:xfrm>
          <a:prstGeom prst="rect">
            <a:avLst/>
          </a:prstGeom>
          <a:noFill/>
        </p:spPr>
        <p:txBody>
          <a:bodyPr wrap="square" rtlCol="0">
            <a:spAutoFit/>
          </a:bodyPr>
          <a:lstStyle/>
          <a:p>
            <a:r>
              <a:rPr lang="en-US" dirty="0"/>
              <a:t>LAST NAME </a:t>
            </a:r>
          </a:p>
          <a:p>
            <a:r>
              <a:rPr lang="en-US" dirty="0"/>
              <a:t>AND INTERNAL SCBA # ON TOP CENTER FRAME</a:t>
            </a:r>
          </a:p>
          <a:p>
            <a:endParaRPr lang="en-US" dirty="0"/>
          </a:p>
          <a:p>
            <a:r>
              <a:rPr lang="en-US" dirty="0"/>
              <a:t>LAST NAME on Rear Center pull strap.</a:t>
            </a:r>
          </a:p>
        </p:txBody>
      </p:sp>
    </p:spTree>
    <p:extLst>
      <p:ext uri="{BB962C8B-B14F-4D97-AF65-F5344CB8AC3E}">
        <p14:creationId xmlns:p14="http://schemas.microsoft.com/office/powerpoint/2010/main" val="4128990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11174</TotalTime>
  <Words>2526</Words>
  <Application>Microsoft Office PowerPoint</Application>
  <PresentationFormat>On-screen Show (4:3)</PresentationFormat>
  <Paragraphs>377</Paragraphs>
  <Slides>38</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Californian FB</vt:lpstr>
      <vt:lpstr>Century Gothic</vt:lpstr>
      <vt:lpstr>Wingdings 2</vt:lpstr>
      <vt:lpstr>Mesh</vt:lpstr>
      <vt:lpstr>SCOTT X3 SCBA</vt:lpstr>
      <vt:lpstr>DISCUSSION</vt:lpstr>
      <vt:lpstr> LEARNING OBJECTIVES</vt:lpstr>
      <vt:lpstr>FRONT</vt:lpstr>
      <vt:lpstr>SCBA OVERVIEW</vt:lpstr>
      <vt:lpstr>SCBA COMPONENTS</vt:lpstr>
      <vt:lpstr>SCOTT AV3000 HT FACEPIECE </vt:lpstr>
      <vt:lpstr>SCOTT AV3000 HT FACEPIECE </vt:lpstr>
      <vt:lpstr>SCOTT AV3000 HT FACEPIECE </vt:lpstr>
      <vt:lpstr>SCOTT AV3000 HT FACEPIECE </vt:lpstr>
      <vt:lpstr>SCOTT AV3000 HT FACEPIECE </vt:lpstr>
      <vt:lpstr>SCOTT AV3000 HT FACEPIECE </vt:lpstr>
      <vt:lpstr>SCOTT AV3000 HT FACEPIECE </vt:lpstr>
      <vt:lpstr>SCOTT AV3000 HT FACEPIECE </vt:lpstr>
      <vt:lpstr>X-3 BACKFRAME AND HARNESS ASSEMBLY</vt:lpstr>
      <vt:lpstr>X-3 BACKFRAME AND HARNESS ASSEMBLY</vt:lpstr>
      <vt:lpstr>X-3 BACKFRAME AND HARNESS ASSEMBLY</vt:lpstr>
      <vt:lpstr>X-3 BACKFRAME AND HARNESS ASSEMBLY</vt:lpstr>
      <vt:lpstr>X-3 BACKFRAME AND HARNESS ASSEMBLY</vt:lpstr>
      <vt:lpstr>CARBON FIBER CYLINDER</vt:lpstr>
      <vt:lpstr>CARBON FIBER CYLINDER</vt:lpstr>
      <vt:lpstr>CARBON FIBER CYLINDER</vt:lpstr>
      <vt:lpstr>PRESSURE REDUCER &amp; REGULATOR ASSEMBLY</vt:lpstr>
      <vt:lpstr>EZ-FLO CBRNE REGULATOR</vt:lpstr>
      <vt:lpstr>EZ-FLO CBRNE REGULATOR</vt:lpstr>
      <vt:lpstr>EZ-FLO CBRNE REGULATOR</vt:lpstr>
      <vt:lpstr>HEADS-UP DISPLAY (HUD)</vt:lpstr>
      <vt:lpstr>EZ-FLO CBRNE REGULATOR</vt:lpstr>
      <vt:lpstr>INTEGRATED PASS DEVICE</vt:lpstr>
      <vt:lpstr>INTEGRATED PASS DEVICE</vt:lpstr>
      <vt:lpstr>INTEGRATED PASS DEVICE</vt:lpstr>
      <vt:lpstr>INTEGRATED PASS DEVICE</vt:lpstr>
      <vt:lpstr>INTEGRATED PASS DEVICE</vt:lpstr>
      <vt:lpstr>RIC UAC – RAPID INTERVENTION CREW / UNIVERSAL AIR CONNECTION</vt:lpstr>
      <vt:lpstr>RIC UAC – RAPID INTERVENTION CREW / UNIVERSAL AIR CONNECTION</vt:lpstr>
      <vt:lpstr>RIC UAC – RAPID INTERVENTION UNIVERSAL AIR CONNECTION</vt:lpstr>
      <vt:lpstr>WARNING!!!</vt:lpstr>
      <vt:lpstr>QUESTIONS ?</vt:lpstr>
    </vt:vector>
  </TitlesOfParts>
  <Company>Gwinnett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SCOTT AP50 AIRPACK/ RIT PACK</dc:title>
  <dc:creator>SCBA TECHNICIAN</dc:creator>
  <cp:lastModifiedBy>Anthony Glorioso</cp:lastModifiedBy>
  <cp:revision>173</cp:revision>
  <cp:lastPrinted>2013-08-21T04:58:27Z</cp:lastPrinted>
  <dcterms:created xsi:type="dcterms:W3CDTF">2007-09-06T03:51:57Z</dcterms:created>
  <dcterms:modified xsi:type="dcterms:W3CDTF">2018-02-11T03:48:22Z</dcterms:modified>
</cp:coreProperties>
</file>