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59" r:id="rId7"/>
    <p:sldId id="263" r:id="rId8"/>
    <p:sldId id="262" r:id="rId9"/>
    <p:sldId id="265" r:id="rId10"/>
    <p:sldId id="266" r:id="rId11"/>
    <p:sldId id="264" r:id="rId12"/>
    <p:sldId id="268" r:id="rId13"/>
    <p:sldId id="267" r:id="rId14"/>
    <p:sldId id="276" r:id="rId15"/>
    <p:sldId id="269" r:id="rId16"/>
    <p:sldId id="270" r:id="rId17"/>
    <p:sldId id="271" r:id="rId18"/>
    <p:sldId id="277" r:id="rId19"/>
    <p:sldId id="272" r:id="rId20"/>
    <p:sldId id="273" r:id="rId21"/>
    <p:sldId id="274" r:id="rId22"/>
    <p:sldId id="275"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showGuides="1">
      <p:cViewPr varScale="1">
        <p:scale>
          <a:sx n="49" d="100"/>
          <a:sy n="49" d="100"/>
        </p:scale>
        <p:origin x="54" y="3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EFA855-0792-4DC1-8ECB-FBE76E0BDDD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6387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FA855-0792-4DC1-8ECB-FBE76E0BDDD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140240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FA855-0792-4DC1-8ECB-FBE76E0BDDD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151667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FA855-0792-4DC1-8ECB-FBE76E0BDDD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80336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EFA855-0792-4DC1-8ECB-FBE76E0BDDD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268528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EFA855-0792-4DC1-8ECB-FBE76E0BDDD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115263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EFA855-0792-4DC1-8ECB-FBE76E0BDDD4}"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62669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EFA855-0792-4DC1-8ECB-FBE76E0BDDD4}"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166465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FA855-0792-4DC1-8ECB-FBE76E0BDDD4}"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78651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FA855-0792-4DC1-8ECB-FBE76E0BDDD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51307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FA855-0792-4DC1-8ECB-FBE76E0BDDD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82CC3-609C-4F2A-A9F4-AFE5DF8C9238}" type="slidenum">
              <a:rPr lang="en-US" smtClean="0"/>
              <a:t>‹#›</a:t>
            </a:fld>
            <a:endParaRPr lang="en-US"/>
          </a:p>
        </p:txBody>
      </p:sp>
    </p:spTree>
    <p:extLst>
      <p:ext uri="{BB962C8B-B14F-4D97-AF65-F5344CB8AC3E}">
        <p14:creationId xmlns:p14="http://schemas.microsoft.com/office/powerpoint/2010/main" val="255336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FA855-0792-4DC1-8ECB-FBE76E0BDDD4}"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82CC3-609C-4F2A-A9F4-AFE5DF8C9238}" type="slidenum">
              <a:rPr lang="en-US" smtClean="0"/>
              <a:t>‹#›</a:t>
            </a:fld>
            <a:endParaRPr lang="en-US"/>
          </a:p>
        </p:txBody>
      </p:sp>
    </p:spTree>
    <p:extLst>
      <p:ext uri="{BB962C8B-B14F-4D97-AF65-F5344CB8AC3E}">
        <p14:creationId xmlns:p14="http://schemas.microsoft.com/office/powerpoint/2010/main" val="31451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1BC3-6DD5-4E72-A4E8-325F4B97B86F}"/>
              </a:ext>
            </a:extLst>
          </p:cNvPr>
          <p:cNvSpPr>
            <a:spLocks noGrp="1"/>
          </p:cNvSpPr>
          <p:nvPr>
            <p:ph type="ctrTitle"/>
          </p:nvPr>
        </p:nvSpPr>
        <p:spPr>
          <a:xfrm>
            <a:off x="1524000" y="0"/>
            <a:ext cx="9144000" cy="1299411"/>
          </a:xfrm>
        </p:spPr>
        <p:txBody>
          <a:bodyPr>
            <a:normAutofit/>
          </a:bodyPr>
          <a:lstStyle/>
          <a:p>
            <a:r>
              <a:rPr lang="en-US" altLang="en-US" sz="5400" cap="small" dirty="0">
                <a:solidFill>
                  <a:srgbClr val="0000FF"/>
                </a:solidFill>
              </a:rPr>
              <a:t>Portable Firefighting Equipment</a:t>
            </a:r>
            <a:endParaRPr lang="en-US" sz="5400" cap="small" dirty="0"/>
          </a:p>
        </p:txBody>
      </p:sp>
      <p:pic>
        <p:nvPicPr>
          <p:cNvPr id="6" name="Picture 5">
            <a:extLst>
              <a:ext uri="{FF2B5EF4-FFF2-40B4-BE49-F238E27FC236}">
                <a16:creationId xmlns:a16="http://schemas.microsoft.com/office/drawing/2014/main" id="{392B91B5-302F-484F-9809-834A11E711F4}"/>
              </a:ext>
            </a:extLst>
          </p:cNvPr>
          <p:cNvPicPr>
            <a:picLocks noChangeAspect="1"/>
          </p:cNvPicPr>
          <p:nvPr/>
        </p:nvPicPr>
        <p:blipFill>
          <a:blip r:embed="rId2"/>
          <a:stretch>
            <a:fillRect/>
          </a:stretch>
        </p:blipFill>
        <p:spPr>
          <a:xfrm>
            <a:off x="6844750" y="2058189"/>
            <a:ext cx="2598821" cy="4799811"/>
          </a:xfrm>
          <a:prstGeom prst="rect">
            <a:avLst/>
          </a:prstGeom>
        </p:spPr>
      </p:pic>
      <p:pic>
        <p:nvPicPr>
          <p:cNvPr id="7" name="Picture 6">
            <a:extLst>
              <a:ext uri="{FF2B5EF4-FFF2-40B4-BE49-F238E27FC236}">
                <a16:creationId xmlns:a16="http://schemas.microsoft.com/office/drawing/2014/main" id="{F27B9FCA-51B1-4C44-BDF0-C0BA49521871}"/>
              </a:ext>
            </a:extLst>
          </p:cNvPr>
          <p:cNvPicPr>
            <a:picLocks noChangeAspect="1"/>
          </p:cNvPicPr>
          <p:nvPr/>
        </p:nvPicPr>
        <p:blipFill>
          <a:blip r:embed="rId3"/>
          <a:stretch>
            <a:fillRect/>
          </a:stretch>
        </p:blipFill>
        <p:spPr>
          <a:xfrm>
            <a:off x="3692930" y="2026669"/>
            <a:ext cx="2598820" cy="4831331"/>
          </a:xfrm>
          <a:prstGeom prst="rect">
            <a:avLst/>
          </a:prstGeom>
        </p:spPr>
      </p:pic>
      <p:pic>
        <p:nvPicPr>
          <p:cNvPr id="9" name="Picture 8">
            <a:extLst>
              <a:ext uri="{FF2B5EF4-FFF2-40B4-BE49-F238E27FC236}">
                <a16:creationId xmlns:a16="http://schemas.microsoft.com/office/drawing/2014/main" id="{77E96D01-B35E-49A8-B0AC-8C0821BB776C}"/>
              </a:ext>
            </a:extLst>
          </p:cNvPr>
          <p:cNvPicPr>
            <a:picLocks noChangeAspect="1"/>
          </p:cNvPicPr>
          <p:nvPr/>
        </p:nvPicPr>
        <p:blipFill>
          <a:blip r:embed="rId4"/>
          <a:stretch>
            <a:fillRect/>
          </a:stretch>
        </p:blipFill>
        <p:spPr>
          <a:xfrm>
            <a:off x="27218" y="2058189"/>
            <a:ext cx="3082576" cy="4799811"/>
          </a:xfrm>
          <a:prstGeom prst="rect">
            <a:avLst/>
          </a:prstGeom>
        </p:spPr>
      </p:pic>
      <p:pic>
        <p:nvPicPr>
          <p:cNvPr id="8" name="Picture 7">
            <a:extLst>
              <a:ext uri="{FF2B5EF4-FFF2-40B4-BE49-F238E27FC236}">
                <a16:creationId xmlns:a16="http://schemas.microsoft.com/office/drawing/2014/main" id="{8EB71001-AD0E-4477-A737-FE7180E16463}"/>
              </a:ext>
            </a:extLst>
          </p:cNvPr>
          <p:cNvPicPr>
            <a:picLocks noChangeAspect="1"/>
          </p:cNvPicPr>
          <p:nvPr/>
        </p:nvPicPr>
        <p:blipFill>
          <a:blip r:embed="rId5"/>
          <a:stretch>
            <a:fillRect/>
          </a:stretch>
        </p:blipFill>
        <p:spPr>
          <a:xfrm>
            <a:off x="9817767" y="2022093"/>
            <a:ext cx="2360563" cy="4799811"/>
          </a:xfrm>
          <a:prstGeom prst="rect">
            <a:avLst/>
          </a:prstGeom>
        </p:spPr>
      </p:pic>
      <p:pic>
        <p:nvPicPr>
          <p:cNvPr id="10" name="Picture 9">
            <a:extLst>
              <a:ext uri="{FF2B5EF4-FFF2-40B4-BE49-F238E27FC236}">
                <a16:creationId xmlns:a16="http://schemas.microsoft.com/office/drawing/2014/main" id="{E3F31F6F-06A7-4D65-878A-C1A1108C87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986541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C922-400E-44F9-AB68-E949CE2C29BE}"/>
              </a:ext>
            </a:extLst>
          </p:cNvPr>
          <p:cNvSpPr>
            <a:spLocks noGrp="1"/>
          </p:cNvSpPr>
          <p:nvPr>
            <p:ph type="title"/>
          </p:nvPr>
        </p:nvSpPr>
        <p:spPr/>
        <p:txBody>
          <a:bodyPr>
            <a:noAutofit/>
          </a:bodyPr>
          <a:lstStyle/>
          <a:p>
            <a:pPr algn="ctr"/>
            <a:r>
              <a:rPr lang="en-US" altLang="en-US" sz="5400" kern="0" cap="small" dirty="0">
                <a:solidFill>
                  <a:srgbClr val="0033CC"/>
                </a:solidFill>
                <a:cs typeface="Times New Roman" panose="02020603050405020304" pitchFamily="18" charset="0"/>
              </a:rPr>
              <a:t>Portable PKP Extinguisher</a:t>
            </a:r>
            <a:br>
              <a:rPr lang="en-US" altLang="en-US" sz="5400" kern="0" cap="small" dirty="0">
                <a:solidFill>
                  <a:srgbClr val="0033CC"/>
                </a:solidFill>
                <a:cs typeface="Times New Roman" panose="02020603050405020304" pitchFamily="18" charset="0"/>
              </a:rPr>
            </a:br>
            <a:r>
              <a:rPr lang="en-US" altLang="en-US" sz="5400" kern="0" cap="small" dirty="0">
                <a:solidFill>
                  <a:srgbClr val="0033CC"/>
                </a:solidFill>
                <a:cs typeface="Times New Roman" panose="02020603050405020304" pitchFamily="18" charset="0"/>
              </a:rPr>
              <a:t>Capabilities</a:t>
            </a:r>
            <a:endParaRPr lang="en-US" sz="5400" cap="small" dirty="0"/>
          </a:p>
        </p:txBody>
      </p:sp>
      <p:sp>
        <p:nvSpPr>
          <p:cNvPr id="3" name="Content Placeholder 2">
            <a:extLst>
              <a:ext uri="{FF2B5EF4-FFF2-40B4-BE49-F238E27FC236}">
                <a16:creationId xmlns:a16="http://schemas.microsoft.com/office/drawing/2014/main" id="{FD246D44-806E-4ED2-9200-885740A15529}"/>
              </a:ext>
            </a:extLst>
          </p:cNvPr>
          <p:cNvSpPr>
            <a:spLocks noGrp="1"/>
          </p:cNvSpPr>
          <p:nvPr>
            <p:ph idx="1"/>
          </p:nvPr>
        </p:nvSpPr>
        <p:spPr>
          <a:xfrm>
            <a:off x="838200" y="1825625"/>
            <a:ext cx="7126705" cy="5224880"/>
          </a:xfrm>
        </p:spPr>
        <p:txBody>
          <a:bodyPr>
            <a:normAutofit fontScale="85000" lnSpcReduction="20000"/>
          </a:bodyPr>
          <a:lstStyle/>
          <a:p>
            <a:pPr marL="487363" lvl="0" indent="-487363" fontAlgn="base">
              <a:spcBef>
                <a:spcPct val="20000"/>
              </a:spcBef>
              <a:spcAft>
                <a:spcPct val="0"/>
              </a:spcAft>
              <a:buFontTx/>
              <a:buChar char="•"/>
            </a:pPr>
            <a:r>
              <a:rPr lang="en-US" altLang="en-US" sz="3400" kern="0" dirty="0">
                <a:solidFill>
                  <a:srgbClr val="000000"/>
                </a:solidFill>
                <a:latin typeface="Arial"/>
                <a:cs typeface="Arial"/>
              </a:rPr>
              <a:t>18 and 27 </a:t>
            </a:r>
            <a:r>
              <a:rPr lang="en-US" altLang="en-US" sz="3400" kern="0" dirty="0" err="1">
                <a:solidFill>
                  <a:srgbClr val="000000"/>
                </a:solidFill>
                <a:latin typeface="Arial"/>
                <a:cs typeface="Arial"/>
              </a:rPr>
              <a:t>lbs</a:t>
            </a:r>
            <a:r>
              <a:rPr lang="en-US" altLang="en-US" sz="3400" kern="0" dirty="0">
                <a:solidFill>
                  <a:srgbClr val="000000"/>
                </a:solidFill>
                <a:latin typeface="Arial"/>
                <a:cs typeface="Arial"/>
              </a:rPr>
              <a:t> cylinders.</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Effective range 18 </a:t>
            </a:r>
            <a:r>
              <a:rPr lang="en-US" altLang="en-US" sz="3400" kern="0" dirty="0" err="1">
                <a:solidFill>
                  <a:srgbClr val="000000"/>
                </a:solidFill>
                <a:latin typeface="Arial"/>
                <a:cs typeface="Arial"/>
              </a:rPr>
              <a:t>lb</a:t>
            </a:r>
            <a:r>
              <a:rPr lang="en-US" altLang="en-US" sz="3400" kern="0" dirty="0">
                <a:solidFill>
                  <a:srgbClr val="000000"/>
                </a:solidFill>
                <a:latin typeface="Arial"/>
                <a:cs typeface="Arial"/>
              </a:rPr>
              <a:t>, 19 feet</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Discharge time of 10 seconds</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Effective range 27 </a:t>
            </a:r>
            <a:r>
              <a:rPr lang="en-US" altLang="en-US" sz="3400" kern="0" dirty="0" err="1">
                <a:solidFill>
                  <a:srgbClr val="000000"/>
                </a:solidFill>
                <a:latin typeface="Arial"/>
                <a:cs typeface="Arial"/>
              </a:rPr>
              <a:t>lb</a:t>
            </a:r>
            <a:r>
              <a:rPr lang="en-US" altLang="en-US" sz="3400" kern="0" dirty="0">
                <a:solidFill>
                  <a:srgbClr val="000000"/>
                </a:solidFill>
                <a:latin typeface="Arial"/>
                <a:cs typeface="Arial"/>
              </a:rPr>
              <a:t>, 21 feet</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Discharge time of 11 seconds</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Ensure tamper seal is in place on pull pin.</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Remove discharge hose from holder and pull pin and depress plunger handle.</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Conduct agent test prior to fire fighting.</a:t>
            </a:r>
          </a:p>
          <a:p>
            <a:pPr marL="487363" lvl="0" indent="-487363" fontAlgn="base">
              <a:spcBef>
                <a:spcPct val="20000"/>
              </a:spcBef>
              <a:spcAft>
                <a:spcPct val="0"/>
              </a:spcAft>
              <a:buFontTx/>
              <a:buChar char="•"/>
            </a:pPr>
            <a:r>
              <a:rPr lang="en-US" altLang="en-US" sz="3400" kern="0" dirty="0">
                <a:solidFill>
                  <a:srgbClr val="000000"/>
                </a:solidFill>
                <a:latin typeface="Arial"/>
                <a:cs typeface="Arial"/>
              </a:rPr>
              <a:t>Discharge at the base of fire using a side to side motion</a:t>
            </a:r>
            <a:endParaRPr lang="en-US" dirty="0"/>
          </a:p>
        </p:txBody>
      </p:sp>
      <p:pic>
        <p:nvPicPr>
          <p:cNvPr id="4" name="Picture 3">
            <a:extLst>
              <a:ext uri="{FF2B5EF4-FFF2-40B4-BE49-F238E27FC236}">
                <a16:creationId xmlns:a16="http://schemas.microsoft.com/office/drawing/2014/main" id="{D350A23B-EA73-4304-9FF7-11D91DFFAE0D}"/>
              </a:ext>
            </a:extLst>
          </p:cNvPr>
          <p:cNvPicPr>
            <a:picLocks noChangeAspect="1"/>
          </p:cNvPicPr>
          <p:nvPr/>
        </p:nvPicPr>
        <p:blipFill>
          <a:blip r:embed="rId2"/>
          <a:stretch>
            <a:fillRect/>
          </a:stretch>
        </p:blipFill>
        <p:spPr>
          <a:xfrm>
            <a:off x="7748337" y="1825625"/>
            <a:ext cx="5287920" cy="4699274"/>
          </a:xfrm>
          <a:prstGeom prst="rect">
            <a:avLst/>
          </a:prstGeom>
        </p:spPr>
      </p:pic>
      <p:pic>
        <p:nvPicPr>
          <p:cNvPr id="7" name="Picture 6">
            <a:extLst>
              <a:ext uri="{FF2B5EF4-FFF2-40B4-BE49-F238E27FC236}">
                <a16:creationId xmlns:a16="http://schemas.microsoft.com/office/drawing/2014/main" id="{D86AB60F-5256-4225-8D2D-7E559C0712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724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F58D-8BD9-4291-BEE4-EF245C901B2B}"/>
              </a:ext>
            </a:extLst>
          </p:cNvPr>
          <p:cNvSpPr>
            <a:spLocks noGrp="1"/>
          </p:cNvSpPr>
          <p:nvPr>
            <p:ph type="title"/>
          </p:nvPr>
        </p:nvSpPr>
        <p:spPr/>
        <p:txBody>
          <a:bodyPr>
            <a:noAutofit/>
          </a:bodyPr>
          <a:lstStyle/>
          <a:p>
            <a:pPr algn="ctr"/>
            <a:r>
              <a:rPr lang="en-US" altLang="en-US" sz="5400" kern="0" cap="small" dirty="0">
                <a:solidFill>
                  <a:srgbClr val="0033CC"/>
                </a:solidFill>
                <a:cs typeface="Times New Roman" panose="02020603050405020304" pitchFamily="18" charset="0"/>
              </a:rPr>
              <a:t>Portable ABC Extinguisher</a:t>
            </a:r>
            <a:br>
              <a:rPr lang="en-US" altLang="en-US" sz="5400" kern="0" cap="small" dirty="0">
                <a:solidFill>
                  <a:srgbClr val="0033CC"/>
                </a:solidFill>
                <a:cs typeface="Times New Roman" panose="02020603050405020304" pitchFamily="18" charset="0"/>
              </a:rPr>
            </a:br>
            <a:r>
              <a:rPr lang="en-US" altLang="en-US" sz="5400" kern="0" cap="small" dirty="0">
                <a:solidFill>
                  <a:srgbClr val="0033CC"/>
                </a:solidFill>
                <a:cs typeface="Times New Roman" panose="02020603050405020304" pitchFamily="18" charset="0"/>
              </a:rPr>
              <a:t>Capabilities</a:t>
            </a:r>
            <a:endParaRPr lang="en-US" sz="5400" cap="small" dirty="0"/>
          </a:p>
        </p:txBody>
      </p:sp>
      <p:sp>
        <p:nvSpPr>
          <p:cNvPr id="3" name="Content Placeholder 2">
            <a:extLst>
              <a:ext uri="{FF2B5EF4-FFF2-40B4-BE49-F238E27FC236}">
                <a16:creationId xmlns:a16="http://schemas.microsoft.com/office/drawing/2014/main" id="{BF8E1487-99E4-4D6A-ADE1-04C898644012}"/>
              </a:ext>
            </a:extLst>
          </p:cNvPr>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5 </a:t>
            </a:r>
            <a:r>
              <a:rPr lang="en-US" dirty="0" err="1">
                <a:latin typeface="Arial" panose="020B0604020202020204" pitchFamily="34" charset="0"/>
                <a:cs typeface="Arial" panose="020B0604020202020204" pitchFamily="34" charset="0"/>
              </a:rPr>
              <a:t>lbs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3A:40B:C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Effective range 12’-18”</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ABC Multi-Purpose chemical fire </a:t>
            </a:r>
          </a:p>
          <a:p>
            <a:pPr marL="0" indent="0">
              <a:buNone/>
            </a:pPr>
            <a:r>
              <a:rPr lang="en-US" dirty="0">
                <a:latin typeface="Arial" panose="020B0604020202020204" pitchFamily="34" charset="0"/>
                <a:cs typeface="Arial" panose="020B0604020202020204" pitchFamily="34" charset="0"/>
              </a:rPr>
              <a:t>   extinguisher is used to provide protection </a:t>
            </a:r>
          </a:p>
          <a:p>
            <a:pPr marL="0" indent="0">
              <a:buNone/>
            </a:pPr>
            <a:r>
              <a:rPr lang="en-US" dirty="0">
                <a:latin typeface="Arial" panose="020B0604020202020204" pitchFamily="34" charset="0"/>
                <a:cs typeface="Arial" panose="020B0604020202020204" pitchFamily="34" charset="0"/>
              </a:rPr>
              <a:t>   against Class A,B,C Fires</a:t>
            </a:r>
          </a:p>
        </p:txBody>
      </p:sp>
      <p:pic>
        <p:nvPicPr>
          <p:cNvPr id="4" name="Picture 3">
            <a:extLst>
              <a:ext uri="{FF2B5EF4-FFF2-40B4-BE49-F238E27FC236}">
                <a16:creationId xmlns:a16="http://schemas.microsoft.com/office/drawing/2014/main" id="{4C6B5B78-AC8F-48F0-9DD4-9A4BDB021865}"/>
              </a:ext>
            </a:extLst>
          </p:cNvPr>
          <p:cNvPicPr>
            <a:picLocks noChangeAspect="1"/>
          </p:cNvPicPr>
          <p:nvPr/>
        </p:nvPicPr>
        <p:blipFill rotWithShape="1">
          <a:blip r:embed="rId2"/>
          <a:srcRect l="25007" r="25159"/>
          <a:stretch/>
        </p:blipFill>
        <p:spPr>
          <a:xfrm>
            <a:off x="8839200" y="1983365"/>
            <a:ext cx="2616200" cy="4328535"/>
          </a:xfrm>
          <a:prstGeom prst="rect">
            <a:avLst/>
          </a:prstGeom>
        </p:spPr>
      </p:pic>
      <p:pic>
        <p:nvPicPr>
          <p:cNvPr id="7" name="Picture 6">
            <a:extLst>
              <a:ext uri="{FF2B5EF4-FFF2-40B4-BE49-F238E27FC236}">
                <a16:creationId xmlns:a16="http://schemas.microsoft.com/office/drawing/2014/main" id="{19BC6069-B374-4C20-8A6B-BC682B8C5C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289878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C9E8-E577-4AD6-8CEC-E1F3C92F551D}"/>
              </a:ext>
            </a:extLst>
          </p:cNvPr>
          <p:cNvSpPr>
            <a:spLocks noGrp="1"/>
          </p:cNvSpPr>
          <p:nvPr>
            <p:ph type="title"/>
          </p:nvPr>
        </p:nvSpPr>
        <p:spPr/>
        <p:txBody>
          <a:bodyPr>
            <a:noAutofit/>
          </a:bodyPr>
          <a:lstStyle/>
          <a:p>
            <a:pPr algn="ctr"/>
            <a:r>
              <a:rPr lang="en-US" altLang="en-US" sz="4800" cap="small" dirty="0">
                <a:solidFill>
                  <a:srgbClr val="0000FF"/>
                </a:solidFill>
                <a:cs typeface="Times New Roman" pitchFamily="18" charset="0"/>
              </a:rPr>
              <a:t>Stored pressure water Extinguisher</a:t>
            </a:r>
            <a:br>
              <a:rPr lang="en-US" altLang="en-US" sz="4800" cap="small" dirty="0">
                <a:solidFill>
                  <a:srgbClr val="0000FF"/>
                </a:solidFill>
                <a:cs typeface="Times New Roman" pitchFamily="18" charset="0"/>
              </a:rPr>
            </a:br>
            <a:r>
              <a:rPr lang="en-US" altLang="en-US" sz="4800" cap="small" dirty="0">
                <a:solidFill>
                  <a:srgbClr val="0000FF"/>
                </a:solidFill>
                <a:cs typeface="Times New Roman" pitchFamily="18" charset="0"/>
              </a:rPr>
              <a:t>Capabilities</a:t>
            </a:r>
            <a:endParaRPr lang="en-US" sz="4800" cap="small" dirty="0"/>
          </a:p>
        </p:txBody>
      </p:sp>
      <p:pic>
        <p:nvPicPr>
          <p:cNvPr id="4" name="Content Placeholder 3">
            <a:extLst>
              <a:ext uri="{FF2B5EF4-FFF2-40B4-BE49-F238E27FC236}">
                <a16:creationId xmlns:a16="http://schemas.microsoft.com/office/drawing/2014/main" id="{AA7869B4-C4EB-4293-A36F-6899795C0E0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391" b="100000" l="0" r="99474"/>
                    </a14:imgEffect>
                  </a14:imgLayer>
                </a14:imgProps>
              </a:ext>
            </a:extLst>
          </a:blip>
          <a:stretch>
            <a:fillRect/>
          </a:stretch>
        </p:blipFill>
        <p:spPr>
          <a:xfrm>
            <a:off x="6823069" y="1766698"/>
            <a:ext cx="3387731" cy="4564522"/>
          </a:xfrm>
          <a:prstGeom prst="rect">
            <a:avLst/>
          </a:prstGeom>
        </p:spPr>
      </p:pic>
      <p:sp>
        <p:nvSpPr>
          <p:cNvPr id="5" name="TextBox 4">
            <a:extLst>
              <a:ext uri="{FF2B5EF4-FFF2-40B4-BE49-F238E27FC236}">
                <a16:creationId xmlns:a16="http://schemas.microsoft.com/office/drawing/2014/main" id="{580210B8-DF37-457D-B61F-67207CF233CE}"/>
              </a:ext>
            </a:extLst>
          </p:cNvPr>
          <p:cNvSpPr txBox="1"/>
          <p:nvPr/>
        </p:nvSpPr>
        <p:spPr>
          <a:xfrm>
            <a:off x="457200" y="1895457"/>
            <a:ext cx="55372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Weighs 17lbs when fully charged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2.5 gallon capacity of pressurized water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Effective range is 15 ft’ and decreases during </a:t>
            </a:r>
            <a:r>
              <a:rPr lang="en-US" sz="2400" dirty="0">
                <a:latin typeface="Arial" panose="020B0604020202020204" pitchFamily="34" charset="0"/>
                <a:cs typeface="Arial" panose="020B0604020202020204" pitchFamily="34" charset="0"/>
              </a:rPr>
              <a:t>discharge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Will last approximately 22 seconds of continuous use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Pressurized to 100 PSI</a:t>
            </a:r>
          </a:p>
        </p:txBody>
      </p:sp>
      <p:pic>
        <p:nvPicPr>
          <p:cNvPr id="8" name="Picture 7">
            <a:extLst>
              <a:ext uri="{FF2B5EF4-FFF2-40B4-BE49-F238E27FC236}">
                <a16:creationId xmlns:a16="http://schemas.microsoft.com/office/drawing/2014/main" id="{3B35F40B-458E-45B6-898F-6C9FA7FE1A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3934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4F78-F256-4C87-AF71-CF9928256231}"/>
              </a:ext>
            </a:extLst>
          </p:cNvPr>
          <p:cNvSpPr>
            <a:spLocks noGrp="1"/>
          </p:cNvSpPr>
          <p:nvPr>
            <p:ph type="title"/>
          </p:nvPr>
        </p:nvSpPr>
        <p:spPr/>
        <p:txBody>
          <a:bodyPr>
            <a:noAutofit/>
          </a:bodyPr>
          <a:lstStyle/>
          <a:p>
            <a:pPr algn="ctr"/>
            <a:r>
              <a:rPr lang="en-US" altLang="en-US" sz="5400" cap="small" dirty="0">
                <a:solidFill>
                  <a:srgbClr val="0000FF"/>
                </a:solidFill>
                <a:cs typeface="Times New Roman" pitchFamily="18" charset="0"/>
              </a:rPr>
              <a:t>Portable CO2 Extinguisher</a:t>
            </a:r>
            <a:br>
              <a:rPr lang="en-US" altLang="en-US" sz="5400" cap="small" dirty="0">
                <a:solidFill>
                  <a:srgbClr val="0000FF"/>
                </a:solidFill>
                <a:cs typeface="Times New Roman" pitchFamily="18" charset="0"/>
              </a:rPr>
            </a:br>
            <a:r>
              <a:rPr lang="en-US" altLang="en-US" sz="5400" cap="small" dirty="0">
                <a:solidFill>
                  <a:srgbClr val="0000FF"/>
                </a:solidFill>
                <a:cs typeface="Times New Roman" pitchFamily="18" charset="0"/>
              </a:rPr>
              <a:t>Capabilities</a:t>
            </a:r>
            <a:endParaRPr lang="en-US" sz="5400" cap="small" dirty="0"/>
          </a:p>
        </p:txBody>
      </p:sp>
      <p:sp>
        <p:nvSpPr>
          <p:cNvPr id="3" name="Content Placeholder 2">
            <a:extLst>
              <a:ext uri="{FF2B5EF4-FFF2-40B4-BE49-F238E27FC236}">
                <a16:creationId xmlns:a16="http://schemas.microsoft.com/office/drawing/2014/main" id="{91909008-A72C-4A74-A706-1BFCA3AAED7D}"/>
              </a:ext>
            </a:extLst>
          </p:cNvPr>
          <p:cNvSpPr>
            <a:spLocks noGrp="1"/>
          </p:cNvSpPr>
          <p:nvPr>
            <p:ph idx="1"/>
          </p:nvPr>
        </p:nvSpPr>
        <p:spPr>
          <a:xfrm>
            <a:off x="884590" y="2141537"/>
            <a:ext cx="6067926" cy="4351338"/>
          </a:xfrm>
        </p:spPr>
        <p:txBody>
          <a:bodyPr>
            <a:normAutofit/>
          </a:bodyPr>
          <a:lstStyle/>
          <a:p>
            <a:pPr marL="342858" lvl="0" indent="-342858" fontAlgn="base">
              <a:lnSpc>
                <a:spcPct val="100000"/>
              </a:lnSpc>
              <a:spcBef>
                <a:spcPct val="20000"/>
              </a:spcBef>
              <a:spcAft>
                <a:spcPct val="0"/>
              </a:spcAft>
              <a:buFont typeface="Arial" charset="0"/>
              <a:buChar char="•"/>
              <a:defRPr/>
            </a:pPr>
            <a:r>
              <a:rPr lang="en-US" dirty="0">
                <a:solidFill>
                  <a:prstClr val="black"/>
                </a:solidFill>
                <a:latin typeface="Arial" pitchFamily="34" charset="0"/>
                <a:cs typeface="Arial" pitchFamily="34" charset="0"/>
              </a:rPr>
              <a:t>Discharge range is 4-6 feet from the end of the horn.</a:t>
            </a:r>
          </a:p>
          <a:p>
            <a:pPr marL="342858" lvl="0" indent="-342858" fontAlgn="base">
              <a:lnSpc>
                <a:spcPct val="100000"/>
              </a:lnSpc>
              <a:spcBef>
                <a:spcPct val="20000"/>
              </a:spcBef>
              <a:spcAft>
                <a:spcPct val="0"/>
              </a:spcAft>
              <a:buFont typeface="Arial" charset="0"/>
              <a:buChar char="•"/>
              <a:defRPr/>
            </a:pPr>
            <a:r>
              <a:rPr lang="en-US" dirty="0">
                <a:solidFill>
                  <a:prstClr val="black"/>
                </a:solidFill>
                <a:latin typeface="Arial" pitchFamily="34" charset="0"/>
                <a:cs typeface="Arial" pitchFamily="34" charset="0"/>
              </a:rPr>
              <a:t>Continuous use will  expend CO2 in approximately 40 seconds.</a:t>
            </a:r>
          </a:p>
          <a:p>
            <a:endParaRPr lang="en-US" dirty="0"/>
          </a:p>
        </p:txBody>
      </p:sp>
      <p:pic>
        <p:nvPicPr>
          <p:cNvPr id="4" name="Picture 3">
            <a:extLst>
              <a:ext uri="{FF2B5EF4-FFF2-40B4-BE49-F238E27FC236}">
                <a16:creationId xmlns:a16="http://schemas.microsoft.com/office/drawing/2014/main" id="{EFCEEED6-B0FA-4076-B965-1EEF1C8A7EE4}"/>
              </a:ext>
            </a:extLst>
          </p:cNvPr>
          <p:cNvPicPr>
            <a:picLocks noChangeAspect="1"/>
          </p:cNvPicPr>
          <p:nvPr/>
        </p:nvPicPr>
        <p:blipFill rotWithShape="1">
          <a:blip r:embed="rId2"/>
          <a:srcRect l="21187" r="22011"/>
          <a:stretch/>
        </p:blipFill>
        <p:spPr>
          <a:xfrm>
            <a:off x="7962900" y="2202890"/>
            <a:ext cx="3048000" cy="4149772"/>
          </a:xfrm>
          <a:prstGeom prst="rect">
            <a:avLst/>
          </a:prstGeom>
        </p:spPr>
      </p:pic>
      <p:pic>
        <p:nvPicPr>
          <p:cNvPr id="7" name="Picture 6">
            <a:extLst>
              <a:ext uri="{FF2B5EF4-FFF2-40B4-BE49-F238E27FC236}">
                <a16:creationId xmlns:a16="http://schemas.microsoft.com/office/drawing/2014/main" id="{C83EEBA2-E9C1-43F6-9F5E-7D455BF462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653951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899F-96BF-4441-A358-3DD05D37D723}"/>
              </a:ext>
            </a:extLst>
          </p:cNvPr>
          <p:cNvSpPr>
            <a:spLocks noGrp="1"/>
          </p:cNvSpPr>
          <p:nvPr>
            <p:ph type="title"/>
          </p:nvPr>
        </p:nvSpPr>
        <p:spPr/>
        <p:txBody>
          <a:bodyPr>
            <a:normAutofit fontScale="90000"/>
          </a:bodyPr>
          <a:lstStyle/>
          <a:p>
            <a:pPr algn="ctr"/>
            <a:r>
              <a:rPr lang="en-US" altLang="en-US" sz="5400" cap="small" dirty="0">
                <a:solidFill>
                  <a:srgbClr val="0000FF"/>
                </a:solidFill>
                <a:cs typeface="Times New Roman" pitchFamily="18" charset="0"/>
              </a:rPr>
              <a:t>Portable K Extinguisher</a:t>
            </a:r>
            <a:br>
              <a:rPr lang="en-US" altLang="en-US" sz="5400" cap="small" dirty="0">
                <a:solidFill>
                  <a:srgbClr val="0000FF"/>
                </a:solidFill>
                <a:cs typeface="Times New Roman" pitchFamily="18" charset="0"/>
              </a:rPr>
            </a:br>
            <a:r>
              <a:rPr lang="en-US" altLang="en-US" sz="5400" cap="small" dirty="0">
                <a:solidFill>
                  <a:srgbClr val="0000FF"/>
                </a:solidFill>
                <a:cs typeface="Times New Roman" pitchFamily="18" charset="0"/>
              </a:rPr>
              <a:t>Capabilities</a:t>
            </a:r>
            <a:endParaRPr lang="en-US" dirty="0"/>
          </a:p>
        </p:txBody>
      </p:sp>
      <p:sp>
        <p:nvSpPr>
          <p:cNvPr id="3" name="Content Placeholder 2">
            <a:extLst>
              <a:ext uri="{FF2B5EF4-FFF2-40B4-BE49-F238E27FC236}">
                <a16:creationId xmlns:a16="http://schemas.microsoft.com/office/drawing/2014/main" id="{797789AF-3BCA-406F-A6A9-2C4A5B49898B}"/>
              </a:ext>
            </a:extLst>
          </p:cNvPr>
          <p:cNvSpPr>
            <a:spLocks noGrp="1"/>
          </p:cNvSpPr>
          <p:nvPr>
            <p:ph idx="1"/>
          </p:nvPr>
        </p:nvSpPr>
        <p:spPr/>
        <p:txBody>
          <a:bodyPr/>
          <a:lstStyle/>
          <a:p>
            <a:pPr lvl="0"/>
            <a:r>
              <a:rPr lang="en-US" dirty="0">
                <a:latin typeface="Arial" panose="020B0604020202020204" pitchFamily="34" charset="0"/>
                <a:cs typeface="Arial" panose="020B0604020202020204" pitchFamily="34" charset="0"/>
              </a:rPr>
              <a:t>2.5 gallons</a:t>
            </a:r>
          </a:p>
          <a:p>
            <a:pPr lvl="0"/>
            <a:r>
              <a:rPr lang="en-US" dirty="0">
                <a:latin typeface="Arial" panose="020B0604020202020204" pitchFamily="34" charset="0"/>
                <a:cs typeface="Arial" panose="020B0604020202020204" pitchFamily="34" charset="0"/>
              </a:rPr>
              <a:t>Saponification – Forms oxygen-excluding foam</a:t>
            </a:r>
          </a:p>
          <a:p>
            <a:r>
              <a:rPr lang="en-US" altLang="en-US" dirty="0">
                <a:solidFill>
                  <a:srgbClr val="000000"/>
                </a:solidFill>
                <a:latin typeface="Arial" panose="020B0604020202020204" pitchFamily="34" charset="0"/>
                <a:cs typeface="Arial" panose="020B0604020202020204" pitchFamily="34" charset="0"/>
              </a:rPr>
              <a:t>Potassium based, low pH</a:t>
            </a:r>
          </a:p>
          <a:p>
            <a:r>
              <a:rPr lang="en-US" dirty="0"/>
              <a:t>Wet chemical that also provides a cooling effect on</a:t>
            </a:r>
          </a:p>
          <a:p>
            <a:pPr marL="0" indent="0">
              <a:buNone/>
            </a:pPr>
            <a:r>
              <a:rPr lang="en-US" dirty="0"/>
              <a:t>   animal and vegetable oil fires</a:t>
            </a:r>
          </a:p>
        </p:txBody>
      </p:sp>
      <p:pic>
        <p:nvPicPr>
          <p:cNvPr id="4" name="Picture 3">
            <a:extLst>
              <a:ext uri="{FF2B5EF4-FFF2-40B4-BE49-F238E27FC236}">
                <a16:creationId xmlns:a16="http://schemas.microsoft.com/office/drawing/2014/main" id="{85093709-C881-421F-BE76-45AA1DA22140}"/>
              </a:ext>
            </a:extLst>
          </p:cNvPr>
          <p:cNvPicPr>
            <a:picLocks noChangeAspect="1"/>
          </p:cNvPicPr>
          <p:nvPr/>
        </p:nvPicPr>
        <p:blipFill>
          <a:blip r:embed="rId2"/>
          <a:stretch>
            <a:fillRect/>
          </a:stretch>
        </p:blipFill>
        <p:spPr>
          <a:xfrm>
            <a:off x="8879305" y="2263800"/>
            <a:ext cx="2474495" cy="4229075"/>
          </a:xfrm>
          <a:prstGeom prst="rect">
            <a:avLst/>
          </a:prstGeom>
        </p:spPr>
      </p:pic>
      <p:pic>
        <p:nvPicPr>
          <p:cNvPr id="5" name="Picture 4">
            <a:extLst>
              <a:ext uri="{FF2B5EF4-FFF2-40B4-BE49-F238E27FC236}">
                <a16:creationId xmlns:a16="http://schemas.microsoft.com/office/drawing/2014/main" id="{CB1A8D23-252B-4BF1-BD74-CAF19BA4E5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51698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C0E6-0605-4AC9-AA33-EA5AA8BD6CA3}"/>
              </a:ext>
            </a:extLst>
          </p:cNvPr>
          <p:cNvSpPr>
            <a:spLocks noGrp="1"/>
          </p:cNvSpPr>
          <p:nvPr>
            <p:ph type="title"/>
          </p:nvPr>
        </p:nvSpPr>
        <p:spPr/>
        <p:txBody>
          <a:bodyPr>
            <a:normAutofit/>
          </a:bodyPr>
          <a:lstStyle/>
          <a:p>
            <a:pPr algn="ctr"/>
            <a:r>
              <a:rPr lang="en-US" altLang="en-US" sz="5400" cap="small" dirty="0">
                <a:solidFill>
                  <a:srgbClr val="0000FF"/>
                </a:solidFill>
                <a:cs typeface="Times New Roman" pitchFamily="18" charset="0"/>
              </a:rPr>
              <a:t>Application of extinguishers</a:t>
            </a:r>
            <a:endParaRPr lang="en-US" sz="5400" cap="small" dirty="0"/>
          </a:p>
        </p:txBody>
      </p:sp>
      <p:sp>
        <p:nvSpPr>
          <p:cNvPr id="3" name="Content Placeholder 2">
            <a:extLst>
              <a:ext uri="{FF2B5EF4-FFF2-40B4-BE49-F238E27FC236}">
                <a16:creationId xmlns:a16="http://schemas.microsoft.com/office/drawing/2014/main" id="{92E16875-7290-43EF-BFAA-FE11398EA737}"/>
              </a:ext>
            </a:extLst>
          </p:cNvPr>
          <p:cNvSpPr>
            <a:spLocks noGrp="1"/>
          </p:cNvSpPr>
          <p:nvPr>
            <p:ph idx="1"/>
          </p:nvPr>
        </p:nvSpPr>
        <p:spPr>
          <a:xfrm>
            <a:off x="1505465" y="1766698"/>
            <a:ext cx="10515600" cy="4351338"/>
          </a:xfrm>
        </p:spPr>
        <p:txBody>
          <a:bodyPr>
            <a:normAutofit fontScale="92500" lnSpcReduction="20000"/>
          </a:bodyPr>
          <a:lstStyle/>
          <a:p>
            <a:pPr fontAlgn="base">
              <a:lnSpc>
                <a:spcPct val="100000"/>
              </a:lnSpc>
              <a:spcBef>
                <a:spcPct val="20000"/>
              </a:spcBef>
              <a:spcAft>
                <a:spcPct val="0"/>
              </a:spcAft>
            </a:pPr>
            <a:r>
              <a:rPr lang="en-US" altLang="en-US" sz="4000" dirty="0">
                <a:solidFill>
                  <a:prstClr val="black"/>
                </a:solidFill>
                <a:latin typeface="Arial" pitchFamily="34" charset="0"/>
                <a:cs typeface="Arial" pitchFamily="34" charset="0"/>
              </a:rPr>
              <a:t>Class “A” Fire</a:t>
            </a:r>
          </a:p>
          <a:p>
            <a:pPr lvl="1" fontAlgn="base">
              <a:lnSpc>
                <a:spcPct val="100000"/>
              </a:lnSpc>
              <a:spcBef>
                <a:spcPct val="20000"/>
              </a:spcBef>
              <a:spcAft>
                <a:spcPct val="0"/>
              </a:spcAft>
            </a:pPr>
            <a:r>
              <a:rPr lang="en-US" altLang="en-US" sz="3400" dirty="0">
                <a:solidFill>
                  <a:prstClr val="black"/>
                </a:solidFill>
                <a:latin typeface="Arial" pitchFamily="34" charset="0"/>
                <a:cs typeface="Arial" pitchFamily="34" charset="0"/>
              </a:rPr>
              <a:t>CO2, AFFF, Water, ABC</a:t>
            </a:r>
          </a:p>
          <a:p>
            <a:pPr fontAlgn="base">
              <a:lnSpc>
                <a:spcPct val="100000"/>
              </a:lnSpc>
              <a:spcBef>
                <a:spcPct val="20000"/>
              </a:spcBef>
              <a:spcAft>
                <a:spcPct val="0"/>
              </a:spcAft>
            </a:pPr>
            <a:r>
              <a:rPr lang="en-US" altLang="en-US" sz="4000" dirty="0">
                <a:solidFill>
                  <a:prstClr val="black"/>
                </a:solidFill>
                <a:latin typeface="Arial" pitchFamily="34" charset="0"/>
                <a:cs typeface="Arial" pitchFamily="34" charset="0"/>
              </a:rPr>
              <a:t>Class “B” Fire</a:t>
            </a:r>
          </a:p>
          <a:p>
            <a:pPr lvl="1" fontAlgn="base">
              <a:lnSpc>
                <a:spcPct val="100000"/>
              </a:lnSpc>
              <a:spcBef>
                <a:spcPct val="20000"/>
              </a:spcBef>
              <a:spcAft>
                <a:spcPct val="0"/>
              </a:spcAft>
            </a:pPr>
            <a:r>
              <a:rPr lang="en-US" altLang="en-US" sz="3400" dirty="0">
                <a:solidFill>
                  <a:prstClr val="black"/>
                </a:solidFill>
                <a:latin typeface="Arial" pitchFamily="34" charset="0"/>
                <a:cs typeface="Arial" pitchFamily="34" charset="0"/>
              </a:rPr>
              <a:t>AFFF, PKP, ABC,CO2</a:t>
            </a:r>
          </a:p>
          <a:p>
            <a:pPr fontAlgn="base">
              <a:lnSpc>
                <a:spcPct val="100000"/>
              </a:lnSpc>
              <a:spcBef>
                <a:spcPct val="20000"/>
              </a:spcBef>
              <a:spcAft>
                <a:spcPct val="0"/>
              </a:spcAft>
            </a:pPr>
            <a:r>
              <a:rPr lang="en-US" altLang="en-US" sz="4000" dirty="0">
                <a:solidFill>
                  <a:prstClr val="black"/>
                </a:solidFill>
                <a:latin typeface="Arial" pitchFamily="34" charset="0"/>
                <a:cs typeface="Arial" pitchFamily="34" charset="0"/>
              </a:rPr>
              <a:t>Class “C” Fire</a:t>
            </a:r>
          </a:p>
          <a:p>
            <a:pPr lvl="1" fontAlgn="base">
              <a:lnSpc>
                <a:spcPct val="100000"/>
              </a:lnSpc>
              <a:spcBef>
                <a:spcPct val="20000"/>
              </a:spcBef>
              <a:spcAft>
                <a:spcPct val="0"/>
              </a:spcAft>
            </a:pPr>
            <a:r>
              <a:rPr lang="en-US" altLang="en-US" sz="3400" dirty="0">
                <a:solidFill>
                  <a:prstClr val="black"/>
                </a:solidFill>
                <a:latin typeface="Arial" pitchFamily="34" charset="0"/>
                <a:cs typeface="Arial" pitchFamily="34" charset="0"/>
              </a:rPr>
              <a:t>CO2, ABC, PKP (last resort)</a:t>
            </a:r>
          </a:p>
          <a:p>
            <a:pPr fontAlgn="base">
              <a:lnSpc>
                <a:spcPct val="100000"/>
              </a:lnSpc>
              <a:spcBef>
                <a:spcPct val="20000"/>
              </a:spcBef>
              <a:spcAft>
                <a:spcPct val="0"/>
              </a:spcAft>
            </a:pPr>
            <a:r>
              <a:rPr lang="en-US" altLang="en-US" sz="4000" dirty="0">
                <a:solidFill>
                  <a:prstClr val="black"/>
                </a:solidFill>
                <a:latin typeface="Arial" pitchFamily="34" charset="0"/>
                <a:cs typeface="Arial" pitchFamily="34" charset="0"/>
              </a:rPr>
              <a:t>Class “K” Fire</a:t>
            </a:r>
          </a:p>
          <a:p>
            <a:pPr lvl="1" fontAlgn="base">
              <a:lnSpc>
                <a:spcPct val="100000"/>
              </a:lnSpc>
              <a:spcBef>
                <a:spcPct val="20000"/>
              </a:spcBef>
              <a:spcAft>
                <a:spcPct val="0"/>
              </a:spcAft>
            </a:pPr>
            <a:r>
              <a:rPr lang="en-US" altLang="en-US" sz="3400" dirty="0">
                <a:solidFill>
                  <a:prstClr val="black"/>
                </a:solidFill>
                <a:latin typeface="Arial" pitchFamily="34" charset="0"/>
                <a:cs typeface="Arial" pitchFamily="34" charset="0"/>
              </a:rPr>
              <a:t>K Extinguisher</a:t>
            </a:r>
          </a:p>
          <a:p>
            <a:pPr lvl="1" fontAlgn="base">
              <a:lnSpc>
                <a:spcPct val="100000"/>
              </a:lnSpc>
              <a:spcBef>
                <a:spcPct val="20000"/>
              </a:spcBef>
              <a:spcAft>
                <a:spcPct val="0"/>
              </a:spcAft>
            </a:pPr>
            <a:endParaRPr lang="en-US" dirty="0"/>
          </a:p>
          <a:p>
            <a:pPr marL="457200" lvl="1" indent="0" fontAlgn="base">
              <a:lnSpc>
                <a:spcPct val="100000"/>
              </a:lnSpc>
              <a:spcBef>
                <a:spcPct val="20000"/>
              </a:spcBef>
              <a:spcAft>
                <a:spcPct val="0"/>
              </a:spcAft>
              <a:buNone/>
            </a:pPr>
            <a:endParaRPr lang="en-US" dirty="0"/>
          </a:p>
        </p:txBody>
      </p:sp>
      <p:pic>
        <p:nvPicPr>
          <p:cNvPr id="4" name="Picture 3">
            <a:extLst>
              <a:ext uri="{FF2B5EF4-FFF2-40B4-BE49-F238E27FC236}">
                <a16:creationId xmlns:a16="http://schemas.microsoft.com/office/drawing/2014/main" id="{FE48DEA3-89CF-48CA-96F2-526D78AC11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12062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A206-A616-4205-8101-C977171D031B}"/>
              </a:ext>
            </a:extLst>
          </p:cNvPr>
          <p:cNvSpPr>
            <a:spLocks noGrp="1"/>
          </p:cNvSpPr>
          <p:nvPr>
            <p:ph type="title"/>
          </p:nvPr>
        </p:nvSpPr>
        <p:spPr/>
        <p:txBody>
          <a:bodyPr/>
          <a:lstStyle/>
          <a:p>
            <a:pPr algn="ctr"/>
            <a:r>
              <a:rPr lang="en-US" altLang="en-US" sz="5700" cap="small" dirty="0">
                <a:solidFill>
                  <a:srgbClr val="0000FF"/>
                </a:solidFill>
                <a:cs typeface="Times New Roman" pitchFamily="18" charset="0"/>
              </a:rPr>
              <a:t>AFFF Operation</a:t>
            </a:r>
            <a:endParaRPr lang="en-US" cap="small" dirty="0"/>
          </a:p>
        </p:txBody>
      </p:sp>
      <p:sp>
        <p:nvSpPr>
          <p:cNvPr id="3" name="Content Placeholder 2">
            <a:extLst>
              <a:ext uri="{FF2B5EF4-FFF2-40B4-BE49-F238E27FC236}">
                <a16:creationId xmlns:a16="http://schemas.microsoft.com/office/drawing/2014/main" id="{94DDF5B6-F1E9-46E2-BE7B-62613CCDBCDA}"/>
              </a:ext>
            </a:extLst>
          </p:cNvPr>
          <p:cNvSpPr>
            <a:spLocks noGrp="1"/>
          </p:cNvSpPr>
          <p:nvPr>
            <p:ph idx="1"/>
          </p:nvPr>
        </p:nvSpPr>
        <p:spPr>
          <a:xfrm>
            <a:off x="838200" y="1825625"/>
            <a:ext cx="7776411" cy="4351338"/>
          </a:xfrm>
        </p:spPr>
        <p:txBody>
          <a:bodyPr>
            <a:normAutofit fontScale="77500" lnSpcReduction="20000"/>
          </a:bodyPr>
          <a:lstStyle/>
          <a:p>
            <a:pPr marL="341313" lvl="0" indent="-341313" fontAlgn="base">
              <a:lnSpc>
                <a:spcPct val="100000"/>
              </a:lnSpc>
              <a:spcBef>
                <a:spcPct val="20000"/>
              </a:spcBef>
              <a:spcAft>
                <a:spcPct val="0"/>
              </a:spcAft>
            </a:pPr>
            <a:r>
              <a:rPr lang="en-US" altLang="en-US" sz="3600" dirty="0">
                <a:solidFill>
                  <a:prstClr val="black"/>
                </a:solidFill>
                <a:latin typeface="Arial" pitchFamily="34" charset="0"/>
                <a:cs typeface="Arial" pitchFamily="34" charset="0"/>
              </a:rPr>
              <a:t>Inspect extinguisher</a:t>
            </a:r>
          </a:p>
          <a:p>
            <a:pPr marL="793750" lvl="1" indent="-336550" fontAlgn="base">
              <a:lnSpc>
                <a:spcPct val="100000"/>
              </a:lnSpc>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Pressure gauge</a:t>
            </a:r>
          </a:p>
          <a:p>
            <a:pPr marL="793750" lvl="1" indent="-336550" fontAlgn="base">
              <a:lnSpc>
                <a:spcPct val="100000"/>
              </a:lnSpc>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Tamper seal</a:t>
            </a:r>
          </a:p>
          <a:p>
            <a:pPr marL="793750" lvl="1" indent="-336550" fontAlgn="base">
              <a:lnSpc>
                <a:spcPct val="100000"/>
              </a:lnSpc>
              <a:spcBef>
                <a:spcPct val="20000"/>
              </a:spcBef>
              <a:spcAft>
                <a:spcPct val="0"/>
              </a:spcAft>
              <a:buFont typeface="Arial" pitchFamily="34" charset="0"/>
              <a:buChar char="–"/>
            </a:pPr>
            <a:endParaRPr lang="en-US" altLang="en-US" sz="3400" dirty="0">
              <a:solidFill>
                <a:prstClr val="black"/>
              </a:solidFill>
              <a:latin typeface="Arial" pitchFamily="34" charset="0"/>
              <a:cs typeface="Arial" pitchFamily="34" charset="0"/>
            </a:endParaRPr>
          </a:p>
          <a:p>
            <a:pPr marL="341313" lvl="0" indent="-341313" fontAlgn="base">
              <a:lnSpc>
                <a:spcPct val="100000"/>
              </a:lnSpc>
              <a:spcBef>
                <a:spcPct val="20000"/>
              </a:spcBef>
              <a:spcAft>
                <a:spcPct val="0"/>
              </a:spcAft>
            </a:pPr>
            <a:r>
              <a:rPr lang="en-US" altLang="en-US" sz="3600" dirty="0">
                <a:solidFill>
                  <a:prstClr val="black"/>
                </a:solidFill>
                <a:latin typeface="Arial" pitchFamily="34" charset="0"/>
                <a:cs typeface="Arial" pitchFamily="34" charset="0"/>
              </a:rPr>
              <a:t>Operation</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Ensure tamper seal is in place on pull pin &amp; pull pin.</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Gain control of extinguisher &amp; hose assembly. Hold the hose assembly 2” behind the aerator.</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Conduct agent test.</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Attack fire. </a:t>
            </a:r>
          </a:p>
          <a:p>
            <a:endParaRPr lang="en-US" dirty="0"/>
          </a:p>
        </p:txBody>
      </p:sp>
      <p:pic>
        <p:nvPicPr>
          <p:cNvPr id="4" name="Picture 3">
            <a:extLst>
              <a:ext uri="{FF2B5EF4-FFF2-40B4-BE49-F238E27FC236}">
                <a16:creationId xmlns:a16="http://schemas.microsoft.com/office/drawing/2014/main" id="{01A768AE-8F4F-4CFC-8B70-4C81938B11A6}"/>
              </a:ext>
            </a:extLst>
          </p:cNvPr>
          <p:cNvPicPr>
            <a:picLocks noChangeAspect="1"/>
          </p:cNvPicPr>
          <p:nvPr/>
        </p:nvPicPr>
        <p:blipFill>
          <a:blip r:embed="rId2"/>
          <a:stretch>
            <a:fillRect/>
          </a:stretch>
        </p:blipFill>
        <p:spPr>
          <a:xfrm>
            <a:off x="8614611" y="2141537"/>
            <a:ext cx="3264664" cy="4351338"/>
          </a:xfrm>
          <a:prstGeom prst="rect">
            <a:avLst/>
          </a:prstGeom>
        </p:spPr>
      </p:pic>
      <p:pic>
        <p:nvPicPr>
          <p:cNvPr id="7" name="Picture 6">
            <a:extLst>
              <a:ext uri="{FF2B5EF4-FFF2-40B4-BE49-F238E27FC236}">
                <a16:creationId xmlns:a16="http://schemas.microsoft.com/office/drawing/2014/main" id="{BAA5C1DD-28AE-40CA-9AB3-8A329757CA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36969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BF94-864F-49B1-9DC2-652C0B5AC4D9}"/>
              </a:ext>
            </a:extLst>
          </p:cNvPr>
          <p:cNvSpPr>
            <a:spLocks noGrp="1"/>
          </p:cNvSpPr>
          <p:nvPr>
            <p:ph type="title"/>
          </p:nvPr>
        </p:nvSpPr>
        <p:spPr/>
        <p:txBody>
          <a:bodyPr/>
          <a:lstStyle/>
          <a:p>
            <a:pPr algn="ctr"/>
            <a:r>
              <a:rPr lang="en-US" altLang="en-US" sz="5700" cap="small" dirty="0">
                <a:solidFill>
                  <a:srgbClr val="0000FF"/>
                </a:solidFill>
                <a:cs typeface="Times New Roman" pitchFamily="18" charset="0"/>
              </a:rPr>
              <a:t>PKP Operation</a:t>
            </a:r>
            <a:endParaRPr lang="en-US" cap="small" dirty="0"/>
          </a:p>
        </p:txBody>
      </p:sp>
      <p:sp>
        <p:nvSpPr>
          <p:cNvPr id="3" name="Content Placeholder 2">
            <a:extLst>
              <a:ext uri="{FF2B5EF4-FFF2-40B4-BE49-F238E27FC236}">
                <a16:creationId xmlns:a16="http://schemas.microsoft.com/office/drawing/2014/main" id="{D0CD530B-AF51-4300-95C5-D7AEF9164EDF}"/>
              </a:ext>
            </a:extLst>
          </p:cNvPr>
          <p:cNvSpPr>
            <a:spLocks noGrp="1"/>
          </p:cNvSpPr>
          <p:nvPr>
            <p:ph idx="1"/>
          </p:nvPr>
        </p:nvSpPr>
        <p:spPr>
          <a:xfrm>
            <a:off x="838200" y="2055813"/>
            <a:ext cx="5779168" cy="4121149"/>
          </a:xfrm>
        </p:spPr>
        <p:txBody>
          <a:bodyPr>
            <a:normAutofit fontScale="62500" lnSpcReduction="20000"/>
          </a:bodyPr>
          <a:lstStyle/>
          <a:p>
            <a:pPr marL="341313" lvl="0" indent="-341313" fontAlgn="base">
              <a:lnSpc>
                <a:spcPct val="100000"/>
              </a:lnSpc>
              <a:spcBef>
                <a:spcPct val="20000"/>
              </a:spcBef>
              <a:spcAft>
                <a:spcPct val="0"/>
              </a:spcAft>
            </a:pPr>
            <a:r>
              <a:rPr lang="en-US" altLang="en-US" sz="3600" dirty="0">
                <a:solidFill>
                  <a:prstClr val="black"/>
                </a:solidFill>
                <a:latin typeface="Arial" pitchFamily="34" charset="0"/>
                <a:cs typeface="Arial" pitchFamily="34" charset="0"/>
              </a:rPr>
              <a:t>Inspect extinguisher</a:t>
            </a:r>
          </a:p>
          <a:p>
            <a:pPr marL="793750" lvl="1" indent="-336550" fontAlgn="base">
              <a:lnSpc>
                <a:spcPct val="100000"/>
              </a:lnSpc>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Tamper seal</a:t>
            </a:r>
          </a:p>
          <a:p>
            <a:pPr marL="793750" lvl="1" indent="-336550" fontAlgn="base">
              <a:lnSpc>
                <a:spcPct val="100000"/>
              </a:lnSpc>
              <a:spcBef>
                <a:spcPct val="20000"/>
              </a:spcBef>
              <a:spcAft>
                <a:spcPct val="0"/>
              </a:spcAft>
              <a:buFont typeface="Arial" pitchFamily="34" charset="0"/>
              <a:buChar char="–"/>
            </a:pPr>
            <a:endParaRPr lang="en-US" altLang="en-US" sz="3400" dirty="0">
              <a:solidFill>
                <a:prstClr val="black"/>
              </a:solidFill>
              <a:latin typeface="Arial" pitchFamily="34" charset="0"/>
              <a:cs typeface="Arial" pitchFamily="34" charset="0"/>
            </a:endParaRPr>
          </a:p>
          <a:p>
            <a:pPr marL="341313" lvl="0" indent="-341313" fontAlgn="base">
              <a:lnSpc>
                <a:spcPct val="100000"/>
              </a:lnSpc>
              <a:spcBef>
                <a:spcPct val="20000"/>
              </a:spcBef>
              <a:spcAft>
                <a:spcPct val="0"/>
              </a:spcAft>
            </a:pPr>
            <a:r>
              <a:rPr lang="en-US" altLang="en-US" sz="3600" dirty="0">
                <a:solidFill>
                  <a:prstClr val="black"/>
                </a:solidFill>
                <a:latin typeface="Arial" pitchFamily="34" charset="0"/>
                <a:cs typeface="Arial" pitchFamily="34" charset="0"/>
              </a:rPr>
              <a:t>Operation</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Remove pin from puncture lever assembly</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Gain control of extinguisher and hose assembly</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Actuate Extinguisher</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Test agent</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Attack fire</a:t>
            </a:r>
          </a:p>
          <a:p>
            <a:pPr marL="793750" lvl="1" indent="-336550" fontAlgn="base">
              <a:spcBef>
                <a:spcPct val="20000"/>
              </a:spcBef>
              <a:spcAft>
                <a:spcPct val="0"/>
              </a:spcAft>
              <a:buFont typeface="Arial" pitchFamily="34" charset="0"/>
              <a:buChar char="–"/>
            </a:pPr>
            <a:r>
              <a:rPr lang="en-US" altLang="en-US" sz="3400" dirty="0">
                <a:solidFill>
                  <a:prstClr val="black"/>
                </a:solidFill>
                <a:latin typeface="Arial" pitchFamily="34" charset="0"/>
                <a:cs typeface="Arial" pitchFamily="34" charset="0"/>
              </a:rPr>
              <a:t>Back away from the fire eyes forward</a:t>
            </a:r>
          </a:p>
          <a:p>
            <a:endParaRPr lang="en-US" dirty="0"/>
          </a:p>
        </p:txBody>
      </p:sp>
      <p:pic>
        <p:nvPicPr>
          <p:cNvPr id="4" name="Picture 3">
            <a:extLst>
              <a:ext uri="{FF2B5EF4-FFF2-40B4-BE49-F238E27FC236}">
                <a16:creationId xmlns:a16="http://schemas.microsoft.com/office/drawing/2014/main" id="{E0FE9519-0576-43B5-B88F-6C27024FF4DF}"/>
              </a:ext>
            </a:extLst>
          </p:cNvPr>
          <p:cNvPicPr>
            <a:picLocks noChangeAspect="1"/>
          </p:cNvPicPr>
          <p:nvPr/>
        </p:nvPicPr>
        <p:blipFill>
          <a:blip r:embed="rId2"/>
          <a:stretch>
            <a:fillRect/>
          </a:stretch>
        </p:blipFill>
        <p:spPr>
          <a:xfrm>
            <a:off x="6617368" y="2733764"/>
            <a:ext cx="5334000" cy="3443199"/>
          </a:xfrm>
          <a:prstGeom prst="rect">
            <a:avLst/>
          </a:prstGeom>
        </p:spPr>
      </p:pic>
      <p:pic>
        <p:nvPicPr>
          <p:cNvPr id="7" name="Picture 6">
            <a:extLst>
              <a:ext uri="{FF2B5EF4-FFF2-40B4-BE49-F238E27FC236}">
                <a16:creationId xmlns:a16="http://schemas.microsoft.com/office/drawing/2014/main" id="{00B6FA4A-03D5-450E-B9D8-2263BF02C1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467886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1287-30CF-4214-AFA2-783EDDA4BE0E}"/>
              </a:ext>
            </a:extLst>
          </p:cNvPr>
          <p:cNvSpPr>
            <a:spLocks noGrp="1"/>
          </p:cNvSpPr>
          <p:nvPr>
            <p:ph type="title"/>
          </p:nvPr>
        </p:nvSpPr>
        <p:spPr/>
        <p:txBody>
          <a:bodyPr/>
          <a:lstStyle/>
          <a:p>
            <a:pPr algn="ctr"/>
            <a:r>
              <a:rPr lang="en-US" altLang="en-US" sz="5700" cap="small" dirty="0">
                <a:solidFill>
                  <a:srgbClr val="0000FF"/>
                </a:solidFill>
                <a:cs typeface="Times New Roman" pitchFamily="18" charset="0"/>
              </a:rPr>
              <a:t>ABC Operation</a:t>
            </a:r>
            <a:endParaRPr lang="en-US" dirty="0"/>
          </a:p>
        </p:txBody>
      </p:sp>
      <p:sp>
        <p:nvSpPr>
          <p:cNvPr id="3" name="Content Placeholder 2">
            <a:extLst>
              <a:ext uri="{FF2B5EF4-FFF2-40B4-BE49-F238E27FC236}">
                <a16:creationId xmlns:a16="http://schemas.microsoft.com/office/drawing/2014/main" id="{557C6C1C-30B1-442C-AC66-41FD0476F668}"/>
              </a:ext>
            </a:extLst>
          </p:cNvPr>
          <p:cNvSpPr>
            <a:spLocks noGrp="1"/>
          </p:cNvSpPr>
          <p:nvPr>
            <p:ph idx="1"/>
          </p:nvPr>
        </p:nvSpPr>
        <p:spPr>
          <a:xfrm>
            <a:off x="838200" y="1825625"/>
            <a:ext cx="6549189" cy="4351338"/>
          </a:xfrm>
        </p:spPr>
        <p:txBody>
          <a:bodyPr>
            <a:normAutofit fontScale="92500" lnSpcReduction="10000"/>
          </a:bodyPr>
          <a:lstStyle/>
          <a:p>
            <a:pPr marL="341313" lvl="0" indent="-341313" fontAlgn="base">
              <a:lnSpc>
                <a:spcPct val="100000"/>
              </a:lnSpc>
              <a:spcBef>
                <a:spcPct val="20000"/>
              </a:spcBef>
              <a:spcAft>
                <a:spcPct val="0"/>
              </a:spcAft>
            </a:pPr>
            <a:r>
              <a:rPr lang="en-US" altLang="en-US" dirty="0">
                <a:solidFill>
                  <a:prstClr val="black"/>
                </a:solidFill>
                <a:latin typeface="Arial" pitchFamily="34" charset="0"/>
                <a:cs typeface="Arial" pitchFamily="34" charset="0"/>
              </a:rPr>
              <a:t>Inspect extinguisher</a:t>
            </a:r>
          </a:p>
          <a:p>
            <a:pPr marL="793750" lvl="1" indent="-336550" fontAlgn="base">
              <a:lnSpc>
                <a:spcPct val="100000"/>
              </a:lnSpc>
              <a:spcBef>
                <a:spcPct val="20000"/>
              </a:spcBef>
              <a:spcAft>
                <a:spcPct val="0"/>
              </a:spcAft>
              <a:buFont typeface="Arial" pitchFamily="34" charset="0"/>
              <a:buChar char="–"/>
            </a:pPr>
            <a:r>
              <a:rPr lang="en-US" altLang="en-US" sz="2600" dirty="0">
                <a:solidFill>
                  <a:prstClr val="black"/>
                </a:solidFill>
                <a:latin typeface="Arial" pitchFamily="34" charset="0"/>
                <a:cs typeface="Arial" pitchFamily="34" charset="0"/>
              </a:rPr>
              <a:t>Pressure gauge</a:t>
            </a:r>
          </a:p>
          <a:p>
            <a:pPr marL="793750" lvl="1" indent="-336550" fontAlgn="base">
              <a:lnSpc>
                <a:spcPct val="100000"/>
              </a:lnSpc>
              <a:spcBef>
                <a:spcPct val="20000"/>
              </a:spcBef>
              <a:spcAft>
                <a:spcPct val="0"/>
              </a:spcAft>
              <a:buFont typeface="Arial" pitchFamily="34" charset="0"/>
              <a:buChar char="–"/>
            </a:pPr>
            <a:r>
              <a:rPr lang="en-US" altLang="en-US" sz="2600" dirty="0">
                <a:solidFill>
                  <a:prstClr val="black"/>
                </a:solidFill>
                <a:latin typeface="Arial" pitchFamily="34" charset="0"/>
                <a:cs typeface="Arial" pitchFamily="34" charset="0"/>
              </a:rPr>
              <a:t>Tamper seal</a:t>
            </a:r>
          </a:p>
          <a:p>
            <a:pPr marL="793750" lvl="1" indent="-336550" fontAlgn="base">
              <a:lnSpc>
                <a:spcPct val="100000"/>
              </a:lnSpc>
              <a:spcBef>
                <a:spcPct val="20000"/>
              </a:spcBef>
              <a:spcAft>
                <a:spcPct val="0"/>
              </a:spcAft>
              <a:buFont typeface="Arial" pitchFamily="34" charset="0"/>
              <a:buChar char="–"/>
            </a:pPr>
            <a:endParaRPr lang="en-US" altLang="en-US" sz="2600" dirty="0">
              <a:solidFill>
                <a:prstClr val="black"/>
              </a:solidFill>
              <a:latin typeface="Arial" pitchFamily="34" charset="0"/>
              <a:cs typeface="Arial" pitchFamily="34" charset="0"/>
            </a:endParaRPr>
          </a:p>
          <a:p>
            <a:pPr marL="341313" lvl="0" indent="-341313" fontAlgn="base">
              <a:lnSpc>
                <a:spcPct val="100000"/>
              </a:lnSpc>
              <a:spcBef>
                <a:spcPct val="20000"/>
              </a:spcBef>
              <a:spcAft>
                <a:spcPct val="0"/>
              </a:spcAft>
            </a:pPr>
            <a:r>
              <a:rPr lang="en-US" altLang="en-US" dirty="0">
                <a:solidFill>
                  <a:prstClr val="black"/>
                </a:solidFill>
                <a:latin typeface="Arial" pitchFamily="34" charset="0"/>
                <a:cs typeface="Arial" pitchFamily="34" charset="0"/>
              </a:rPr>
              <a:t>Operation</a:t>
            </a:r>
          </a:p>
          <a:p>
            <a:pPr marL="793750" lvl="1" indent="-336550" fontAlgn="base">
              <a:spcBef>
                <a:spcPct val="20000"/>
              </a:spcBef>
              <a:spcAft>
                <a:spcPct val="0"/>
              </a:spcAft>
              <a:buFont typeface="Arial" pitchFamily="34" charset="0"/>
              <a:buChar char="–"/>
            </a:pPr>
            <a:r>
              <a:rPr lang="en-US" altLang="en-US" sz="2600" dirty="0">
                <a:solidFill>
                  <a:prstClr val="black"/>
                </a:solidFill>
                <a:latin typeface="Arial" pitchFamily="34" charset="0"/>
                <a:cs typeface="Arial" pitchFamily="34" charset="0"/>
              </a:rPr>
              <a:t>Ensure tamper seal is in place on pull pin &amp; pull pin.</a:t>
            </a:r>
          </a:p>
          <a:p>
            <a:pPr marL="793750" lvl="1" indent="-336550" fontAlgn="base">
              <a:spcBef>
                <a:spcPct val="20000"/>
              </a:spcBef>
              <a:spcAft>
                <a:spcPct val="0"/>
              </a:spcAft>
              <a:buFont typeface="Arial" pitchFamily="34" charset="0"/>
              <a:buChar char="–"/>
            </a:pPr>
            <a:r>
              <a:rPr lang="en-US" altLang="en-US" sz="2600" dirty="0">
                <a:solidFill>
                  <a:prstClr val="black"/>
                </a:solidFill>
                <a:latin typeface="Arial" pitchFamily="34" charset="0"/>
                <a:cs typeface="Arial" pitchFamily="34" charset="0"/>
              </a:rPr>
              <a:t>Gain control of extinguisher &amp; hose assembly. Hold the hose assembly  Conduct agent test.</a:t>
            </a:r>
          </a:p>
          <a:p>
            <a:pPr marL="793750" lvl="1" indent="-336550" fontAlgn="base">
              <a:spcBef>
                <a:spcPct val="20000"/>
              </a:spcBef>
              <a:spcAft>
                <a:spcPct val="0"/>
              </a:spcAft>
              <a:buFont typeface="Arial" pitchFamily="34" charset="0"/>
              <a:buChar char="–"/>
            </a:pPr>
            <a:r>
              <a:rPr lang="en-US" altLang="en-US" sz="2600" dirty="0">
                <a:solidFill>
                  <a:prstClr val="black"/>
                </a:solidFill>
                <a:latin typeface="Arial" pitchFamily="34" charset="0"/>
                <a:cs typeface="Arial" pitchFamily="34" charset="0"/>
              </a:rPr>
              <a:t>Attack fire. </a:t>
            </a:r>
          </a:p>
          <a:p>
            <a:endParaRPr lang="en-US" dirty="0"/>
          </a:p>
        </p:txBody>
      </p:sp>
      <p:pic>
        <p:nvPicPr>
          <p:cNvPr id="4" name="Picture 3">
            <a:extLst>
              <a:ext uri="{FF2B5EF4-FFF2-40B4-BE49-F238E27FC236}">
                <a16:creationId xmlns:a16="http://schemas.microsoft.com/office/drawing/2014/main" id="{5BB378DF-38A9-4CAE-85C7-F757E97D3D30}"/>
              </a:ext>
            </a:extLst>
          </p:cNvPr>
          <p:cNvPicPr>
            <a:picLocks noChangeAspect="1"/>
          </p:cNvPicPr>
          <p:nvPr/>
        </p:nvPicPr>
        <p:blipFill rotWithShape="1">
          <a:blip r:embed="rId2"/>
          <a:srcRect l="24098" r="25315"/>
          <a:stretch/>
        </p:blipFill>
        <p:spPr>
          <a:xfrm>
            <a:off x="8476734" y="2095584"/>
            <a:ext cx="2877065" cy="4351338"/>
          </a:xfrm>
          <a:prstGeom prst="rect">
            <a:avLst/>
          </a:prstGeom>
        </p:spPr>
      </p:pic>
      <p:pic>
        <p:nvPicPr>
          <p:cNvPr id="7" name="Picture 6">
            <a:extLst>
              <a:ext uri="{FF2B5EF4-FFF2-40B4-BE49-F238E27FC236}">
                <a16:creationId xmlns:a16="http://schemas.microsoft.com/office/drawing/2014/main" id="{2099123E-78B1-47F3-BF4A-F1625A3E27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1734533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F3D4-28E1-44C0-AF12-4CCA10E8A63E}"/>
              </a:ext>
            </a:extLst>
          </p:cNvPr>
          <p:cNvSpPr>
            <a:spLocks noGrp="1"/>
          </p:cNvSpPr>
          <p:nvPr>
            <p:ph type="title"/>
          </p:nvPr>
        </p:nvSpPr>
        <p:spPr/>
        <p:txBody>
          <a:bodyPr/>
          <a:lstStyle/>
          <a:p>
            <a:pPr algn="ctr"/>
            <a:r>
              <a:rPr lang="en-US" altLang="en-US" sz="5700" cap="small" dirty="0">
                <a:solidFill>
                  <a:srgbClr val="0000FF"/>
                </a:solidFill>
                <a:cs typeface="Times New Roman" pitchFamily="18" charset="0"/>
              </a:rPr>
              <a:t>Carbon Dioxide Operation</a:t>
            </a:r>
            <a:endParaRPr lang="en-US" cap="small" dirty="0"/>
          </a:p>
        </p:txBody>
      </p:sp>
      <p:sp>
        <p:nvSpPr>
          <p:cNvPr id="3" name="Content Placeholder 2">
            <a:extLst>
              <a:ext uri="{FF2B5EF4-FFF2-40B4-BE49-F238E27FC236}">
                <a16:creationId xmlns:a16="http://schemas.microsoft.com/office/drawing/2014/main" id="{79B736D0-7BBD-48DB-9A53-5129F1FAC3CF}"/>
              </a:ext>
            </a:extLst>
          </p:cNvPr>
          <p:cNvSpPr>
            <a:spLocks noGrp="1"/>
          </p:cNvSpPr>
          <p:nvPr>
            <p:ph idx="1"/>
          </p:nvPr>
        </p:nvSpPr>
        <p:spPr>
          <a:xfrm>
            <a:off x="1332471" y="1766698"/>
            <a:ext cx="7680158" cy="4351338"/>
          </a:xfrm>
        </p:spPr>
        <p:txBody>
          <a:bodyPr>
            <a:normAutofit fontScale="77500" lnSpcReduction="20000"/>
          </a:bodyPr>
          <a:lstStyle/>
          <a:p>
            <a:pPr marL="342858" lvl="0" indent="-342858" fontAlgn="base">
              <a:lnSpc>
                <a:spcPct val="100000"/>
              </a:lnSpc>
              <a:spcBef>
                <a:spcPct val="20000"/>
              </a:spcBef>
              <a:spcAft>
                <a:spcPct val="0"/>
              </a:spcAft>
              <a:buFont typeface="Arial" charset="0"/>
              <a:buChar char="•"/>
              <a:defRPr/>
            </a:pPr>
            <a:r>
              <a:rPr lang="en-US" sz="4000" dirty="0">
                <a:solidFill>
                  <a:prstClr val="black"/>
                </a:solidFill>
                <a:latin typeface="Arial" pitchFamily="34" charset="0"/>
                <a:cs typeface="Arial" pitchFamily="34" charset="0"/>
              </a:rPr>
              <a:t>Inspect</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Extinguisher tamper seal</a:t>
            </a:r>
          </a:p>
          <a:p>
            <a:pPr marL="342858" lvl="0" indent="-342858" fontAlgn="base">
              <a:lnSpc>
                <a:spcPct val="100000"/>
              </a:lnSpc>
              <a:spcBef>
                <a:spcPct val="20000"/>
              </a:spcBef>
              <a:spcAft>
                <a:spcPct val="0"/>
              </a:spcAft>
              <a:buFont typeface="Arial" charset="0"/>
              <a:buChar char="•"/>
              <a:defRPr/>
            </a:pPr>
            <a:r>
              <a:rPr lang="en-US" sz="4000" dirty="0">
                <a:solidFill>
                  <a:prstClr val="black"/>
                </a:solidFill>
                <a:latin typeface="Arial" pitchFamily="34" charset="0"/>
                <a:cs typeface="Arial" pitchFamily="34" charset="0"/>
              </a:rPr>
              <a:t>Operation</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 Remove pin from squeeze grip valve assembly</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Gain control of extinguisher and horn assembly</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Test agent</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Attack Fire</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Back away eyes forward</a:t>
            </a:r>
          </a:p>
          <a:p>
            <a:endParaRPr lang="en-US" dirty="0"/>
          </a:p>
        </p:txBody>
      </p:sp>
      <p:pic>
        <p:nvPicPr>
          <p:cNvPr id="4" name="Picture 3">
            <a:extLst>
              <a:ext uri="{FF2B5EF4-FFF2-40B4-BE49-F238E27FC236}">
                <a16:creationId xmlns:a16="http://schemas.microsoft.com/office/drawing/2014/main" id="{6EA5FCEA-ED68-48DA-B8E7-A225E455F2A5}"/>
              </a:ext>
            </a:extLst>
          </p:cNvPr>
          <p:cNvPicPr>
            <a:picLocks noChangeAspect="1"/>
          </p:cNvPicPr>
          <p:nvPr/>
        </p:nvPicPr>
        <p:blipFill>
          <a:blip r:embed="rId2"/>
          <a:stretch>
            <a:fillRect/>
          </a:stretch>
        </p:blipFill>
        <p:spPr>
          <a:xfrm>
            <a:off x="8903367" y="1945246"/>
            <a:ext cx="2595915" cy="4698616"/>
          </a:xfrm>
          <a:prstGeom prst="rect">
            <a:avLst/>
          </a:prstGeom>
        </p:spPr>
      </p:pic>
      <p:pic>
        <p:nvPicPr>
          <p:cNvPr id="7" name="Picture 6">
            <a:extLst>
              <a:ext uri="{FF2B5EF4-FFF2-40B4-BE49-F238E27FC236}">
                <a16:creationId xmlns:a16="http://schemas.microsoft.com/office/drawing/2014/main" id="{B6FDF698-A088-4970-9A4E-F2FF70895D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160765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E636-6FB3-408A-BA3C-2A5F16321171}"/>
              </a:ext>
            </a:extLst>
          </p:cNvPr>
          <p:cNvSpPr>
            <a:spLocks noGrp="1"/>
          </p:cNvSpPr>
          <p:nvPr>
            <p:ph type="title"/>
          </p:nvPr>
        </p:nvSpPr>
        <p:spPr/>
        <p:txBody>
          <a:bodyPr>
            <a:normAutofit/>
          </a:bodyPr>
          <a:lstStyle/>
          <a:p>
            <a:pPr algn="ctr"/>
            <a:r>
              <a:rPr lang="en-US" altLang="en-US" sz="6000" cap="small" dirty="0">
                <a:solidFill>
                  <a:srgbClr val="0000FF"/>
                </a:solidFill>
              </a:rPr>
              <a:t>Enabling Objectives</a:t>
            </a:r>
            <a:endParaRPr lang="en-US" sz="6000" cap="small" dirty="0"/>
          </a:p>
        </p:txBody>
      </p:sp>
      <p:sp>
        <p:nvSpPr>
          <p:cNvPr id="3" name="Content Placeholder 2">
            <a:extLst>
              <a:ext uri="{FF2B5EF4-FFF2-40B4-BE49-F238E27FC236}">
                <a16:creationId xmlns:a16="http://schemas.microsoft.com/office/drawing/2014/main" id="{2F164825-632C-43CA-BC1E-C7DFF65A47E2}"/>
              </a:ext>
            </a:extLst>
          </p:cNvPr>
          <p:cNvSpPr>
            <a:spLocks noGrp="1"/>
          </p:cNvSpPr>
          <p:nvPr>
            <p:ph idx="1"/>
          </p:nvPr>
        </p:nvSpPr>
        <p:spPr/>
        <p:txBody>
          <a:bodyPr>
            <a:normAutofit lnSpcReduction="10000"/>
          </a:bodyPr>
          <a:lstStyle/>
          <a:p>
            <a:pPr>
              <a:defRPr/>
            </a:pPr>
            <a:r>
              <a:rPr lang="en-US" sz="3200" b="1" dirty="0"/>
              <a:t>LIST</a:t>
            </a:r>
            <a:r>
              <a:rPr lang="en-US" sz="3200" dirty="0"/>
              <a:t> the five types of portable extinguishers.</a:t>
            </a:r>
          </a:p>
          <a:p>
            <a:pPr>
              <a:defRPr/>
            </a:pPr>
            <a:r>
              <a:rPr lang="en-US" sz="3200" b="1" dirty="0"/>
              <a:t>LABEL</a:t>
            </a:r>
            <a:r>
              <a:rPr lang="en-US" sz="3200" dirty="0"/>
              <a:t> the components of the five types fire extinguishers.</a:t>
            </a:r>
          </a:p>
          <a:p>
            <a:pPr>
              <a:defRPr/>
            </a:pPr>
            <a:r>
              <a:rPr lang="en-US" sz="3200" b="1" dirty="0"/>
              <a:t>DESCRIBE</a:t>
            </a:r>
            <a:r>
              <a:rPr lang="en-US" sz="3200" dirty="0"/>
              <a:t> the capabilities of the AFFF, PKP, ABC, Water, CO2 &amp; K portable fire extinguishers.</a:t>
            </a:r>
          </a:p>
          <a:p>
            <a:pPr>
              <a:defRPr/>
            </a:pPr>
            <a:r>
              <a:rPr lang="en-US" sz="3200" b="1" dirty="0"/>
              <a:t>SELECT</a:t>
            </a:r>
            <a:r>
              <a:rPr lang="en-US" sz="3200" dirty="0"/>
              <a:t> the appropriate portable extinguisher for each classification of fire.</a:t>
            </a:r>
          </a:p>
          <a:p>
            <a:pPr>
              <a:defRPr/>
            </a:pPr>
            <a:r>
              <a:rPr lang="en-US" sz="3200" b="1" dirty="0"/>
              <a:t>LIST</a:t>
            </a:r>
            <a:r>
              <a:rPr lang="en-US" sz="3200" dirty="0"/>
              <a:t> the steps to employ agent on a fire for each portable fire extinguisher.</a:t>
            </a:r>
          </a:p>
          <a:p>
            <a:pPr>
              <a:defRPr/>
            </a:pPr>
            <a:r>
              <a:rPr lang="en-US" sz="3200" b="1" dirty="0"/>
              <a:t>LIST </a:t>
            </a:r>
            <a:r>
              <a:rPr lang="en-US" sz="3200" dirty="0"/>
              <a:t>the safety precautions for portable fire extinguishers</a:t>
            </a:r>
            <a:r>
              <a:rPr lang="en-US" dirty="0"/>
              <a:t>.</a:t>
            </a:r>
          </a:p>
          <a:p>
            <a:endParaRPr lang="en-US" dirty="0"/>
          </a:p>
        </p:txBody>
      </p:sp>
      <p:pic>
        <p:nvPicPr>
          <p:cNvPr id="6" name="Picture 5">
            <a:extLst>
              <a:ext uri="{FF2B5EF4-FFF2-40B4-BE49-F238E27FC236}">
                <a16:creationId xmlns:a16="http://schemas.microsoft.com/office/drawing/2014/main" id="{E1F4EF43-D53B-4D0D-AF0C-F2DD2C7A35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859460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75DA-09EA-4B0B-B5D8-BC5CEDA76A43}"/>
              </a:ext>
            </a:extLst>
          </p:cNvPr>
          <p:cNvSpPr>
            <a:spLocks noGrp="1"/>
          </p:cNvSpPr>
          <p:nvPr>
            <p:ph type="title"/>
          </p:nvPr>
        </p:nvSpPr>
        <p:spPr>
          <a:xfrm>
            <a:off x="1531165" y="365125"/>
            <a:ext cx="10515600" cy="1325563"/>
          </a:xfrm>
        </p:spPr>
        <p:txBody>
          <a:bodyPr>
            <a:noAutofit/>
          </a:bodyPr>
          <a:lstStyle/>
          <a:p>
            <a:pPr algn="ctr"/>
            <a:r>
              <a:rPr lang="en-US" altLang="en-US" sz="5400" cap="small" dirty="0">
                <a:solidFill>
                  <a:srgbClr val="0000FF"/>
                </a:solidFill>
                <a:cs typeface="Times New Roman" pitchFamily="18" charset="0"/>
              </a:rPr>
              <a:t>Safety Precautions for Portable Fire Extinguishers</a:t>
            </a:r>
            <a:endParaRPr lang="en-US" sz="5400" cap="small" dirty="0"/>
          </a:p>
        </p:txBody>
      </p:sp>
      <p:pic>
        <p:nvPicPr>
          <p:cNvPr id="4" name="Content Placeholder 3">
            <a:extLst>
              <a:ext uri="{FF2B5EF4-FFF2-40B4-BE49-F238E27FC236}">
                <a16:creationId xmlns:a16="http://schemas.microsoft.com/office/drawing/2014/main" id="{308D70AA-D848-40D5-97C1-03F98C0AFAB1}"/>
              </a:ext>
            </a:extLst>
          </p:cNvPr>
          <p:cNvPicPr>
            <a:picLocks noGrp="1" noChangeAspect="1"/>
          </p:cNvPicPr>
          <p:nvPr>
            <p:ph idx="1"/>
          </p:nvPr>
        </p:nvPicPr>
        <p:blipFill>
          <a:blip r:embed="rId2"/>
          <a:stretch>
            <a:fillRect/>
          </a:stretch>
        </p:blipFill>
        <p:spPr>
          <a:xfrm>
            <a:off x="6761747" y="1825625"/>
            <a:ext cx="2663558" cy="3882817"/>
          </a:xfrm>
          <a:prstGeom prst="rect">
            <a:avLst/>
          </a:prstGeom>
        </p:spPr>
      </p:pic>
      <p:sp>
        <p:nvSpPr>
          <p:cNvPr id="5" name="Rectangle 4">
            <a:extLst>
              <a:ext uri="{FF2B5EF4-FFF2-40B4-BE49-F238E27FC236}">
                <a16:creationId xmlns:a16="http://schemas.microsoft.com/office/drawing/2014/main" id="{6487B4CA-84CD-4768-9771-E97924229F01}"/>
              </a:ext>
            </a:extLst>
          </p:cNvPr>
          <p:cNvSpPr/>
          <p:nvPr/>
        </p:nvSpPr>
        <p:spPr>
          <a:xfrm>
            <a:off x="0" y="1279140"/>
            <a:ext cx="6761747" cy="5213735"/>
          </a:xfrm>
          <a:prstGeom prst="rect">
            <a:avLst/>
          </a:prstGeom>
        </p:spPr>
        <p:txBody>
          <a:bodyPr wrap="square">
            <a:spAutoFit/>
          </a:bodyPr>
          <a:lstStyle/>
          <a:p>
            <a:pPr lvl="0" fontAlgn="base">
              <a:spcBef>
                <a:spcPct val="20000"/>
              </a:spcBef>
              <a:spcAft>
                <a:spcPct val="0"/>
              </a:spcAft>
              <a:defRPr/>
            </a:pPr>
            <a:endParaRPr lang="en-US" sz="4000" dirty="0">
              <a:solidFill>
                <a:prstClr val="black"/>
              </a:solidFill>
              <a:latin typeface="Arial" pitchFamily="34" charset="0"/>
              <a:cs typeface="Arial" pitchFamily="34" charset="0"/>
            </a:endParaRPr>
          </a:p>
          <a:p>
            <a:pPr marL="342858" lvl="0" indent="-342858" fontAlgn="base">
              <a:spcBef>
                <a:spcPct val="20000"/>
              </a:spcBef>
              <a:spcAft>
                <a:spcPct val="0"/>
              </a:spcAft>
              <a:buFont typeface="Arial" charset="0"/>
              <a:buChar char="•"/>
              <a:defRPr/>
            </a:pPr>
            <a:r>
              <a:rPr lang="en-US" sz="4000" dirty="0">
                <a:solidFill>
                  <a:prstClr val="black"/>
                </a:solidFill>
                <a:latin typeface="Arial" pitchFamily="34" charset="0"/>
                <a:cs typeface="Arial" pitchFamily="34" charset="0"/>
              </a:rPr>
              <a:t>Wet Chemical K &amp; AFFF</a:t>
            </a:r>
          </a:p>
          <a:p>
            <a:pPr marL="795241" lvl="1" indent="-338096" fontAlgn="base">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Never apply agent directly into the cooking oil. Plunging Agent into the cooking oil can result in immediate boiling of the foam. Violent boiling may result in hot cooking oil being thrown from the fryer.</a:t>
            </a:r>
          </a:p>
        </p:txBody>
      </p:sp>
      <p:pic>
        <p:nvPicPr>
          <p:cNvPr id="6" name="Picture 5">
            <a:extLst>
              <a:ext uri="{FF2B5EF4-FFF2-40B4-BE49-F238E27FC236}">
                <a16:creationId xmlns:a16="http://schemas.microsoft.com/office/drawing/2014/main" id="{39D4476B-5F51-4D70-B1DA-0953857DEA67}"/>
              </a:ext>
            </a:extLst>
          </p:cNvPr>
          <p:cNvPicPr>
            <a:picLocks noChangeAspect="1"/>
          </p:cNvPicPr>
          <p:nvPr/>
        </p:nvPicPr>
        <p:blipFill>
          <a:blip r:embed="rId3"/>
          <a:stretch>
            <a:fillRect/>
          </a:stretch>
        </p:blipFill>
        <p:spPr>
          <a:xfrm>
            <a:off x="9690720" y="1825625"/>
            <a:ext cx="2241788" cy="3832021"/>
          </a:xfrm>
          <a:prstGeom prst="rect">
            <a:avLst/>
          </a:prstGeom>
        </p:spPr>
      </p:pic>
      <p:pic>
        <p:nvPicPr>
          <p:cNvPr id="7" name="Picture 6">
            <a:extLst>
              <a:ext uri="{FF2B5EF4-FFF2-40B4-BE49-F238E27FC236}">
                <a16:creationId xmlns:a16="http://schemas.microsoft.com/office/drawing/2014/main" id="{9C887E27-1080-4024-AB32-6AD870D173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99866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ABAF-8FC4-44AA-A719-AC554411E4FD}"/>
              </a:ext>
            </a:extLst>
          </p:cNvPr>
          <p:cNvSpPr>
            <a:spLocks noGrp="1"/>
          </p:cNvSpPr>
          <p:nvPr>
            <p:ph type="title"/>
          </p:nvPr>
        </p:nvSpPr>
        <p:spPr/>
        <p:txBody>
          <a:bodyPr>
            <a:noAutofit/>
          </a:bodyPr>
          <a:lstStyle/>
          <a:p>
            <a:pPr algn="ctr"/>
            <a:r>
              <a:rPr lang="en-US" altLang="en-US" cap="small" dirty="0">
                <a:solidFill>
                  <a:srgbClr val="0000FF"/>
                </a:solidFill>
                <a:cs typeface="Times New Roman" pitchFamily="18" charset="0"/>
              </a:rPr>
              <a:t>Safety Precautions for Portable Fire Extinguishers</a:t>
            </a:r>
            <a:endParaRPr lang="en-US" cap="small" dirty="0"/>
          </a:p>
        </p:txBody>
      </p:sp>
      <p:sp>
        <p:nvSpPr>
          <p:cNvPr id="3" name="Content Placeholder 2">
            <a:extLst>
              <a:ext uri="{FF2B5EF4-FFF2-40B4-BE49-F238E27FC236}">
                <a16:creationId xmlns:a16="http://schemas.microsoft.com/office/drawing/2014/main" id="{639E9EDB-4267-4AE2-96D4-A5F3A8340B11}"/>
              </a:ext>
            </a:extLst>
          </p:cNvPr>
          <p:cNvSpPr>
            <a:spLocks noGrp="1"/>
          </p:cNvSpPr>
          <p:nvPr>
            <p:ph idx="1"/>
          </p:nvPr>
        </p:nvSpPr>
        <p:spPr>
          <a:xfrm>
            <a:off x="501315" y="2141537"/>
            <a:ext cx="7415464" cy="4351338"/>
          </a:xfrm>
        </p:spPr>
        <p:txBody>
          <a:bodyPr>
            <a:normAutofit lnSpcReduction="10000"/>
          </a:bodyPr>
          <a:lstStyle/>
          <a:p>
            <a:pPr marL="342858" lvl="0" indent="-342858" fontAlgn="base">
              <a:lnSpc>
                <a:spcPct val="100000"/>
              </a:lnSpc>
              <a:spcBef>
                <a:spcPct val="20000"/>
              </a:spcBef>
              <a:spcAft>
                <a:spcPct val="0"/>
              </a:spcAft>
              <a:buFont typeface="Arial" charset="0"/>
              <a:buChar char="•"/>
              <a:defRPr/>
            </a:pPr>
            <a:r>
              <a:rPr lang="en-US" sz="4000" dirty="0">
                <a:solidFill>
                  <a:prstClr val="black"/>
                </a:solidFill>
                <a:latin typeface="Arial" pitchFamily="34" charset="0"/>
                <a:cs typeface="Arial" pitchFamily="34" charset="0"/>
              </a:rPr>
              <a:t>PKP</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Use only short bursts of PKP as necessary in confined spaces.</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Unnecessary long discharges will reduce visibility, render breathing difficult and waste the agent.</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Direct fill cap in a safe direction when activating.</a:t>
            </a:r>
          </a:p>
          <a:p>
            <a:endParaRPr lang="en-US" dirty="0"/>
          </a:p>
        </p:txBody>
      </p:sp>
      <p:pic>
        <p:nvPicPr>
          <p:cNvPr id="4" name="Picture 3">
            <a:extLst>
              <a:ext uri="{FF2B5EF4-FFF2-40B4-BE49-F238E27FC236}">
                <a16:creationId xmlns:a16="http://schemas.microsoft.com/office/drawing/2014/main" id="{ECC1435F-BADA-48C1-9A30-97BDEA796D17}"/>
              </a:ext>
            </a:extLst>
          </p:cNvPr>
          <p:cNvPicPr>
            <a:picLocks noChangeAspect="1"/>
          </p:cNvPicPr>
          <p:nvPr/>
        </p:nvPicPr>
        <p:blipFill>
          <a:blip r:embed="rId2"/>
          <a:stretch>
            <a:fillRect/>
          </a:stretch>
        </p:blipFill>
        <p:spPr>
          <a:xfrm>
            <a:off x="6841091" y="1690688"/>
            <a:ext cx="5504489" cy="4891735"/>
          </a:xfrm>
          <a:prstGeom prst="rect">
            <a:avLst/>
          </a:prstGeom>
        </p:spPr>
      </p:pic>
      <p:pic>
        <p:nvPicPr>
          <p:cNvPr id="7" name="Picture 6">
            <a:extLst>
              <a:ext uri="{FF2B5EF4-FFF2-40B4-BE49-F238E27FC236}">
                <a16:creationId xmlns:a16="http://schemas.microsoft.com/office/drawing/2014/main" id="{6FE8435E-99F2-4B7F-96C0-DDE207581F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564316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BBA6-0ADB-4F0D-AC35-260DBD83EAFA}"/>
              </a:ext>
            </a:extLst>
          </p:cNvPr>
          <p:cNvSpPr>
            <a:spLocks noGrp="1"/>
          </p:cNvSpPr>
          <p:nvPr>
            <p:ph type="title"/>
          </p:nvPr>
        </p:nvSpPr>
        <p:spPr/>
        <p:txBody>
          <a:bodyPr>
            <a:noAutofit/>
          </a:bodyPr>
          <a:lstStyle/>
          <a:p>
            <a:pPr algn="ctr"/>
            <a:r>
              <a:rPr lang="en-US" altLang="en-US" cap="small" dirty="0">
                <a:solidFill>
                  <a:srgbClr val="0000FF"/>
                </a:solidFill>
                <a:cs typeface="Times New Roman" pitchFamily="18" charset="0"/>
              </a:rPr>
              <a:t>Safety Precautions for Portable Fire Extinguishers</a:t>
            </a:r>
            <a:endParaRPr lang="en-US" cap="small" dirty="0"/>
          </a:p>
        </p:txBody>
      </p:sp>
      <p:sp>
        <p:nvSpPr>
          <p:cNvPr id="3" name="Content Placeholder 2">
            <a:extLst>
              <a:ext uri="{FF2B5EF4-FFF2-40B4-BE49-F238E27FC236}">
                <a16:creationId xmlns:a16="http://schemas.microsoft.com/office/drawing/2014/main" id="{DA77631C-5FCE-4590-9631-31493E68E03B}"/>
              </a:ext>
            </a:extLst>
          </p:cNvPr>
          <p:cNvSpPr>
            <a:spLocks noGrp="1"/>
          </p:cNvSpPr>
          <p:nvPr>
            <p:ph idx="1"/>
          </p:nvPr>
        </p:nvSpPr>
        <p:spPr>
          <a:xfrm>
            <a:off x="838200" y="1795599"/>
            <a:ext cx="8017042" cy="4667250"/>
          </a:xfrm>
        </p:spPr>
        <p:txBody>
          <a:bodyPr>
            <a:normAutofit fontScale="92500"/>
          </a:bodyPr>
          <a:lstStyle/>
          <a:p>
            <a:pPr marL="0" lvl="0" indent="0" fontAlgn="base">
              <a:lnSpc>
                <a:spcPct val="100000"/>
              </a:lnSpc>
              <a:spcBef>
                <a:spcPct val="20000"/>
              </a:spcBef>
              <a:spcAft>
                <a:spcPct val="0"/>
              </a:spcAft>
              <a:buNone/>
              <a:defRPr/>
            </a:pPr>
            <a:endParaRPr lang="en-US" sz="4000" dirty="0">
              <a:solidFill>
                <a:prstClr val="black"/>
              </a:solidFill>
              <a:latin typeface="Arial" pitchFamily="34" charset="0"/>
              <a:cs typeface="Arial" pitchFamily="34" charset="0"/>
            </a:endParaRPr>
          </a:p>
          <a:p>
            <a:pPr marL="342858" lvl="0" indent="-342858" fontAlgn="base">
              <a:lnSpc>
                <a:spcPct val="100000"/>
              </a:lnSpc>
              <a:spcBef>
                <a:spcPct val="20000"/>
              </a:spcBef>
              <a:spcAft>
                <a:spcPct val="0"/>
              </a:spcAft>
              <a:buFont typeface="Arial" charset="0"/>
              <a:buChar char="•"/>
              <a:defRPr/>
            </a:pPr>
            <a:r>
              <a:rPr lang="en-US" sz="4000" dirty="0">
                <a:solidFill>
                  <a:prstClr val="black"/>
                </a:solidFill>
                <a:latin typeface="Arial" pitchFamily="34" charset="0"/>
                <a:cs typeface="Arial" pitchFamily="34" charset="0"/>
              </a:rPr>
              <a:t>CO2</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Primary hazard to personnel is death by asphyxiation.</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Ground the cylinder to the deck prior to and during the discharge of the agent.</a:t>
            </a:r>
          </a:p>
          <a:p>
            <a:pPr marL="795241" lvl="1" indent="-338096" fontAlgn="base">
              <a:lnSpc>
                <a:spcPct val="100000"/>
              </a:lnSpc>
              <a:spcBef>
                <a:spcPct val="20000"/>
              </a:spcBef>
              <a:spcAft>
                <a:spcPct val="0"/>
              </a:spcAft>
              <a:buFont typeface="Arial" pitchFamily="34" charset="0"/>
              <a:buChar char="–"/>
              <a:defRPr/>
            </a:pPr>
            <a:r>
              <a:rPr lang="en-US" sz="3400" dirty="0">
                <a:solidFill>
                  <a:prstClr val="black"/>
                </a:solidFill>
                <a:latin typeface="Arial" pitchFamily="34" charset="0"/>
                <a:cs typeface="Arial" pitchFamily="34" charset="0"/>
              </a:rPr>
              <a:t>Hold only the insulated area of the horn assembly.</a:t>
            </a:r>
          </a:p>
          <a:p>
            <a:endParaRPr lang="en-US" dirty="0"/>
          </a:p>
        </p:txBody>
      </p:sp>
      <p:pic>
        <p:nvPicPr>
          <p:cNvPr id="4" name="Picture 3">
            <a:extLst>
              <a:ext uri="{FF2B5EF4-FFF2-40B4-BE49-F238E27FC236}">
                <a16:creationId xmlns:a16="http://schemas.microsoft.com/office/drawing/2014/main" id="{5ABD5C54-B0DA-49DC-8385-B731BC49ACD2}"/>
              </a:ext>
            </a:extLst>
          </p:cNvPr>
          <p:cNvPicPr>
            <a:picLocks noChangeAspect="1"/>
          </p:cNvPicPr>
          <p:nvPr/>
        </p:nvPicPr>
        <p:blipFill>
          <a:blip r:embed="rId2"/>
          <a:stretch>
            <a:fillRect/>
          </a:stretch>
        </p:blipFill>
        <p:spPr>
          <a:xfrm>
            <a:off x="9378768" y="1765573"/>
            <a:ext cx="2325681" cy="4727302"/>
          </a:xfrm>
          <a:prstGeom prst="rect">
            <a:avLst/>
          </a:prstGeom>
        </p:spPr>
      </p:pic>
      <p:pic>
        <p:nvPicPr>
          <p:cNvPr id="7" name="Picture 6">
            <a:extLst>
              <a:ext uri="{FF2B5EF4-FFF2-40B4-BE49-F238E27FC236}">
                <a16:creationId xmlns:a16="http://schemas.microsoft.com/office/drawing/2014/main" id="{0F5991C8-D3C8-425A-817D-5FC919193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1406216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E636-6FB3-408A-BA3C-2A5F16321171}"/>
              </a:ext>
            </a:extLst>
          </p:cNvPr>
          <p:cNvSpPr>
            <a:spLocks noGrp="1"/>
          </p:cNvSpPr>
          <p:nvPr>
            <p:ph type="title"/>
          </p:nvPr>
        </p:nvSpPr>
        <p:spPr/>
        <p:txBody>
          <a:bodyPr>
            <a:normAutofit/>
          </a:bodyPr>
          <a:lstStyle/>
          <a:p>
            <a:pPr algn="ctr"/>
            <a:r>
              <a:rPr lang="en-US" altLang="en-US" sz="6000" cap="small" dirty="0">
                <a:solidFill>
                  <a:srgbClr val="0000FF"/>
                </a:solidFill>
              </a:rPr>
              <a:t>Summary &amp; Review</a:t>
            </a:r>
            <a:endParaRPr lang="en-US" sz="6000" cap="small" dirty="0"/>
          </a:p>
        </p:txBody>
      </p:sp>
      <p:sp>
        <p:nvSpPr>
          <p:cNvPr id="3" name="Content Placeholder 2">
            <a:extLst>
              <a:ext uri="{FF2B5EF4-FFF2-40B4-BE49-F238E27FC236}">
                <a16:creationId xmlns:a16="http://schemas.microsoft.com/office/drawing/2014/main" id="{2F164825-632C-43CA-BC1E-C7DFF65A47E2}"/>
              </a:ext>
            </a:extLst>
          </p:cNvPr>
          <p:cNvSpPr>
            <a:spLocks noGrp="1"/>
          </p:cNvSpPr>
          <p:nvPr>
            <p:ph idx="1"/>
          </p:nvPr>
        </p:nvSpPr>
        <p:spPr/>
        <p:txBody>
          <a:bodyPr>
            <a:normAutofit lnSpcReduction="10000"/>
          </a:bodyPr>
          <a:lstStyle/>
          <a:p>
            <a:pPr>
              <a:defRPr/>
            </a:pPr>
            <a:r>
              <a:rPr lang="en-US" sz="3200" b="1" dirty="0"/>
              <a:t>LIST</a:t>
            </a:r>
            <a:r>
              <a:rPr lang="en-US" sz="3200" dirty="0"/>
              <a:t> the Six types of portable extinguishers.</a:t>
            </a:r>
          </a:p>
          <a:p>
            <a:pPr>
              <a:defRPr/>
            </a:pPr>
            <a:r>
              <a:rPr lang="en-US" sz="3200" b="1" dirty="0"/>
              <a:t>LABEL</a:t>
            </a:r>
            <a:r>
              <a:rPr lang="en-US" sz="3200" dirty="0"/>
              <a:t> the components of the five types fire extinguishers.</a:t>
            </a:r>
          </a:p>
          <a:p>
            <a:pPr>
              <a:defRPr/>
            </a:pPr>
            <a:r>
              <a:rPr lang="en-US" sz="3200" b="1" dirty="0"/>
              <a:t>DESCRIBE</a:t>
            </a:r>
            <a:r>
              <a:rPr lang="en-US" sz="3200" dirty="0"/>
              <a:t> the capabilities of the AFFF, PKP, ABC, Water, CO2 &amp; K portable fire extinguishers.</a:t>
            </a:r>
          </a:p>
          <a:p>
            <a:pPr>
              <a:defRPr/>
            </a:pPr>
            <a:r>
              <a:rPr lang="en-US" sz="3200" b="1" dirty="0"/>
              <a:t>SELECT</a:t>
            </a:r>
            <a:r>
              <a:rPr lang="en-US" sz="3200" dirty="0"/>
              <a:t> the appropriate portable extinguisher for each classification of fire.</a:t>
            </a:r>
          </a:p>
          <a:p>
            <a:pPr>
              <a:defRPr/>
            </a:pPr>
            <a:r>
              <a:rPr lang="en-US" sz="3200" b="1" dirty="0"/>
              <a:t>LIST</a:t>
            </a:r>
            <a:r>
              <a:rPr lang="en-US" sz="3200" dirty="0"/>
              <a:t> the steps to employ agent on a fire for each portable fire extinguisher.</a:t>
            </a:r>
          </a:p>
          <a:p>
            <a:pPr>
              <a:defRPr/>
            </a:pPr>
            <a:r>
              <a:rPr lang="en-US" sz="3200" b="1" dirty="0"/>
              <a:t>LIST </a:t>
            </a:r>
            <a:r>
              <a:rPr lang="en-US" sz="3200" dirty="0"/>
              <a:t>the safety precautions for portable fire extinguishers</a:t>
            </a:r>
            <a:r>
              <a:rPr lang="en-US" dirty="0"/>
              <a:t>.</a:t>
            </a:r>
          </a:p>
          <a:p>
            <a:endParaRPr lang="en-US" dirty="0"/>
          </a:p>
        </p:txBody>
      </p:sp>
      <p:pic>
        <p:nvPicPr>
          <p:cNvPr id="6" name="Picture 5">
            <a:extLst>
              <a:ext uri="{FF2B5EF4-FFF2-40B4-BE49-F238E27FC236}">
                <a16:creationId xmlns:a16="http://schemas.microsoft.com/office/drawing/2014/main" id="{17139616-98EB-4A97-BB18-EBE70940DB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53302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439C-5242-49F5-9B09-27A0DAEA707F}"/>
              </a:ext>
            </a:extLst>
          </p:cNvPr>
          <p:cNvSpPr>
            <a:spLocks noGrp="1"/>
          </p:cNvSpPr>
          <p:nvPr>
            <p:ph type="title"/>
          </p:nvPr>
        </p:nvSpPr>
        <p:spPr/>
        <p:txBody>
          <a:bodyPr>
            <a:normAutofit/>
          </a:bodyPr>
          <a:lstStyle/>
          <a:p>
            <a:pPr algn="ctr"/>
            <a:r>
              <a:rPr lang="en-US" altLang="en-US" sz="5400" cap="small" dirty="0">
                <a:solidFill>
                  <a:srgbClr val="0000FF"/>
                </a:solidFill>
                <a:cs typeface="Times New Roman" pitchFamily="18" charset="0"/>
              </a:rPr>
              <a:t>Types of Portable Extinguishers</a:t>
            </a:r>
            <a:endParaRPr lang="en-US" sz="5400" cap="small" dirty="0"/>
          </a:p>
        </p:txBody>
      </p:sp>
      <p:sp>
        <p:nvSpPr>
          <p:cNvPr id="3" name="Content Placeholder 2">
            <a:extLst>
              <a:ext uri="{FF2B5EF4-FFF2-40B4-BE49-F238E27FC236}">
                <a16:creationId xmlns:a16="http://schemas.microsoft.com/office/drawing/2014/main" id="{F254788E-678D-4657-B5B5-431A6E9BC177}"/>
              </a:ext>
            </a:extLst>
          </p:cNvPr>
          <p:cNvSpPr>
            <a:spLocks noGrp="1"/>
          </p:cNvSpPr>
          <p:nvPr>
            <p:ph idx="1"/>
          </p:nvPr>
        </p:nvSpPr>
        <p:spPr/>
        <p:txBody>
          <a:bodyPr>
            <a:normAutofit fontScale="70000" lnSpcReduction="20000"/>
          </a:bodyPr>
          <a:lstStyle/>
          <a:p>
            <a:pPr marL="342858" indent="-342858">
              <a:buFont typeface="Arial" charset="0"/>
              <a:buChar char="•"/>
              <a:defRPr/>
            </a:pPr>
            <a:r>
              <a:rPr lang="en-US" sz="3600" b="1" dirty="0"/>
              <a:t>Aqueous Film Forming Foam Extinguisher (AFFF) </a:t>
            </a:r>
          </a:p>
          <a:p>
            <a:pPr lvl="1">
              <a:buFont typeface="Wingdings" panose="05000000000000000000" pitchFamily="2" charset="2"/>
              <a:buChar char="Ø"/>
              <a:defRPr/>
            </a:pPr>
            <a:r>
              <a:rPr lang="en-US" dirty="0"/>
              <a:t>Purpose: to extinguish a small Class “B” fire (including a deep fat fryer fire), to extinguish a small Class “A” fire and for use in standing fire watch during hot work.</a:t>
            </a:r>
          </a:p>
          <a:p>
            <a:pPr marL="342858" indent="-342858">
              <a:buFont typeface="Arial" charset="0"/>
              <a:buChar char="•"/>
              <a:defRPr/>
            </a:pPr>
            <a:r>
              <a:rPr lang="en-US" sz="3600" b="1" dirty="0"/>
              <a:t>Potassium Bicarbonate Extinguisher (PKP) Dry Chemical</a:t>
            </a:r>
          </a:p>
          <a:p>
            <a:pPr lvl="1">
              <a:buFont typeface="Wingdings" panose="05000000000000000000" pitchFamily="2" charset="2"/>
              <a:buChar char="Ø"/>
              <a:defRPr/>
            </a:pPr>
            <a:r>
              <a:rPr lang="en-US" dirty="0">
                <a:solidFill>
                  <a:prstClr val="black"/>
                </a:solidFill>
              </a:rPr>
              <a:t>Purpose: use primarily on Class “B” fires (flammable/combustible liquids).</a:t>
            </a:r>
            <a:endParaRPr lang="en-US" sz="3200" b="1" dirty="0"/>
          </a:p>
          <a:p>
            <a:pPr marL="342858" indent="-342858">
              <a:buFont typeface="Arial" charset="0"/>
              <a:buChar char="•"/>
              <a:defRPr/>
            </a:pPr>
            <a:r>
              <a:rPr lang="en-US" sz="3600" b="1" dirty="0"/>
              <a:t>Monoammonium Phosphate (ABC) Dry Chemical</a:t>
            </a:r>
          </a:p>
          <a:p>
            <a:pPr lvl="1">
              <a:buFont typeface="Wingdings" panose="05000000000000000000" pitchFamily="2" charset="2"/>
              <a:buChar char="Ø"/>
              <a:defRPr/>
            </a:pPr>
            <a:r>
              <a:rPr lang="en-US" sz="2200" dirty="0"/>
              <a:t>Purpose: used primarily to extinguish class A,B,C fires. It is inappropriate for Metal fires and oxidizers</a:t>
            </a:r>
          </a:p>
          <a:p>
            <a:pPr>
              <a:defRPr/>
            </a:pPr>
            <a:r>
              <a:rPr lang="en-US" sz="3600" b="1" dirty="0"/>
              <a:t>Stored Pressure Water Extinguishers</a:t>
            </a:r>
          </a:p>
          <a:p>
            <a:pPr lvl="1">
              <a:buFont typeface="Wingdings" panose="05000000000000000000" pitchFamily="2" charset="2"/>
              <a:buChar char="Ø"/>
              <a:defRPr/>
            </a:pPr>
            <a:r>
              <a:rPr lang="en-US" sz="2600" dirty="0"/>
              <a:t>All ordinary combustible class A material</a:t>
            </a:r>
          </a:p>
          <a:p>
            <a:pPr marL="342858" indent="-342858">
              <a:buFont typeface="Arial" charset="0"/>
              <a:buChar char="•"/>
              <a:defRPr/>
            </a:pPr>
            <a:r>
              <a:rPr lang="en-US" sz="3600" b="1" dirty="0"/>
              <a:t>Carbon Dioxide Extinguisher (CO2) </a:t>
            </a:r>
          </a:p>
          <a:p>
            <a:pPr lvl="1">
              <a:buFont typeface="Wingdings" panose="05000000000000000000" pitchFamily="2" charset="2"/>
              <a:buChar char="Ø"/>
              <a:defRPr/>
            </a:pPr>
            <a:r>
              <a:rPr lang="en-US" dirty="0"/>
              <a:t>Purpose: Used primarily for small electrical fires (Class “C”) and have limited effectiveness on Class “B” fires. </a:t>
            </a:r>
          </a:p>
          <a:p>
            <a:pPr>
              <a:defRPr/>
            </a:pPr>
            <a:r>
              <a:rPr lang="en-US" sz="3600" b="1" dirty="0"/>
              <a:t>Wet Chemical K Extinguisher</a:t>
            </a:r>
          </a:p>
          <a:p>
            <a:pPr lvl="1">
              <a:buFont typeface="Wingdings" panose="05000000000000000000" pitchFamily="2" charset="2"/>
              <a:buChar char="Ø"/>
              <a:defRPr/>
            </a:pPr>
            <a:r>
              <a:rPr lang="en-US" sz="2900" dirty="0"/>
              <a:t>Forms a saponification foam over grease fires</a:t>
            </a:r>
          </a:p>
          <a:p>
            <a:pPr lvl="1">
              <a:buFont typeface="Wingdings" panose="05000000000000000000" pitchFamily="2" charset="2"/>
              <a:buChar char="Ø"/>
              <a:defRPr/>
            </a:pPr>
            <a:endParaRPr lang="en-US" sz="3200" b="1" dirty="0"/>
          </a:p>
          <a:p>
            <a:endParaRPr lang="en-US" dirty="0"/>
          </a:p>
        </p:txBody>
      </p:sp>
      <p:pic>
        <p:nvPicPr>
          <p:cNvPr id="6" name="Picture 5">
            <a:extLst>
              <a:ext uri="{FF2B5EF4-FFF2-40B4-BE49-F238E27FC236}">
                <a16:creationId xmlns:a16="http://schemas.microsoft.com/office/drawing/2014/main" id="{62FBADE2-F6D0-421F-9292-F252E65987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256107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B423-49C8-4E9B-8890-BB72E504E9A0}"/>
              </a:ext>
            </a:extLst>
          </p:cNvPr>
          <p:cNvSpPr>
            <a:spLocks noGrp="1"/>
          </p:cNvSpPr>
          <p:nvPr>
            <p:ph type="title"/>
          </p:nvPr>
        </p:nvSpPr>
        <p:spPr>
          <a:xfrm>
            <a:off x="1013298" y="326214"/>
            <a:ext cx="10515600" cy="1325563"/>
          </a:xfrm>
        </p:spPr>
        <p:txBody>
          <a:bodyPr>
            <a:normAutofit/>
          </a:bodyPr>
          <a:lstStyle/>
          <a:p>
            <a:pPr algn="ctr"/>
            <a:r>
              <a:rPr lang="en-US" altLang="en-US" sz="5400" kern="0" cap="small" dirty="0">
                <a:solidFill>
                  <a:srgbClr val="0033CC"/>
                </a:solidFill>
                <a:cs typeface="Times New Roman" panose="02020603050405020304" pitchFamily="18" charset="0"/>
              </a:rPr>
              <a:t>Portable AFFF Components</a:t>
            </a:r>
            <a:endParaRPr lang="en-US" sz="5400" cap="small" dirty="0"/>
          </a:p>
        </p:txBody>
      </p:sp>
      <p:pic>
        <p:nvPicPr>
          <p:cNvPr id="4" name="Content Placeholder 3">
            <a:extLst>
              <a:ext uri="{FF2B5EF4-FFF2-40B4-BE49-F238E27FC236}">
                <a16:creationId xmlns:a16="http://schemas.microsoft.com/office/drawing/2014/main" id="{063D10F2-C068-441F-A4D1-BFCDAE30D32D}"/>
              </a:ext>
            </a:extLst>
          </p:cNvPr>
          <p:cNvPicPr>
            <a:picLocks noGrp="1" noChangeAspect="1"/>
          </p:cNvPicPr>
          <p:nvPr>
            <p:ph idx="1"/>
          </p:nvPr>
        </p:nvPicPr>
        <p:blipFill>
          <a:blip r:embed="rId2"/>
          <a:stretch>
            <a:fillRect/>
          </a:stretch>
        </p:blipFill>
        <p:spPr>
          <a:xfrm>
            <a:off x="1984443" y="1386610"/>
            <a:ext cx="7762672" cy="5471389"/>
          </a:xfrm>
          <a:prstGeom prst="rect">
            <a:avLst/>
          </a:prstGeom>
        </p:spPr>
      </p:pic>
      <p:pic>
        <p:nvPicPr>
          <p:cNvPr id="7" name="Picture 6">
            <a:extLst>
              <a:ext uri="{FF2B5EF4-FFF2-40B4-BE49-F238E27FC236}">
                <a16:creationId xmlns:a16="http://schemas.microsoft.com/office/drawing/2014/main" id="{6859AC8E-F8E2-43DE-8A26-8E450D571C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299324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F7B3-CB20-4807-B9D7-5B58795F2EC7}"/>
              </a:ext>
            </a:extLst>
          </p:cNvPr>
          <p:cNvSpPr>
            <a:spLocks noGrp="1"/>
          </p:cNvSpPr>
          <p:nvPr>
            <p:ph type="title"/>
          </p:nvPr>
        </p:nvSpPr>
        <p:spPr/>
        <p:txBody>
          <a:bodyPr>
            <a:normAutofit/>
          </a:bodyPr>
          <a:lstStyle/>
          <a:p>
            <a:pPr algn="ctr"/>
            <a:r>
              <a:rPr lang="en-US" altLang="en-US" sz="5400" cap="small" dirty="0">
                <a:solidFill>
                  <a:srgbClr val="0000FF"/>
                </a:solidFill>
                <a:latin typeface="Calibri Light" panose="020F0302020204030204" pitchFamily="34" charset="0"/>
                <a:cs typeface="Calibri Light" panose="020F0302020204030204" pitchFamily="34" charset="0"/>
              </a:rPr>
              <a:t>Portable PKP Components</a:t>
            </a:r>
            <a:endParaRPr lang="en-US" sz="5400" cap="small" dirty="0">
              <a:latin typeface="Calibri Light" panose="020F0302020204030204" pitchFamily="34" charset="0"/>
              <a:cs typeface="Calibri Light" panose="020F0302020204030204" pitchFamily="34" charset="0"/>
            </a:endParaRPr>
          </a:p>
        </p:txBody>
      </p:sp>
      <p:pic>
        <p:nvPicPr>
          <p:cNvPr id="4" name="Content Placeholder 3">
            <a:extLst>
              <a:ext uri="{FF2B5EF4-FFF2-40B4-BE49-F238E27FC236}">
                <a16:creationId xmlns:a16="http://schemas.microsoft.com/office/drawing/2014/main" id="{588553C2-A607-4808-83AA-D65CBB3856E2}"/>
              </a:ext>
            </a:extLst>
          </p:cNvPr>
          <p:cNvPicPr>
            <a:picLocks noGrp="1" noChangeAspect="1"/>
          </p:cNvPicPr>
          <p:nvPr>
            <p:ph idx="1"/>
          </p:nvPr>
        </p:nvPicPr>
        <p:blipFill>
          <a:blip r:embed="rId2"/>
          <a:stretch>
            <a:fillRect/>
          </a:stretch>
        </p:blipFill>
        <p:spPr>
          <a:xfrm>
            <a:off x="1809345" y="1690687"/>
            <a:ext cx="8534897" cy="4885629"/>
          </a:xfrm>
          <a:prstGeom prst="rect">
            <a:avLst/>
          </a:prstGeom>
        </p:spPr>
      </p:pic>
      <p:pic>
        <p:nvPicPr>
          <p:cNvPr id="7" name="Picture 6">
            <a:extLst>
              <a:ext uri="{FF2B5EF4-FFF2-40B4-BE49-F238E27FC236}">
                <a16:creationId xmlns:a16="http://schemas.microsoft.com/office/drawing/2014/main" id="{D7FBF4D4-E237-424A-B655-1B39B1383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64807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53F5-9383-4B5E-BE70-0E354C938A6F}"/>
              </a:ext>
            </a:extLst>
          </p:cNvPr>
          <p:cNvSpPr>
            <a:spLocks noGrp="1"/>
          </p:cNvSpPr>
          <p:nvPr>
            <p:ph type="title"/>
          </p:nvPr>
        </p:nvSpPr>
        <p:spPr>
          <a:xfrm>
            <a:off x="838200" y="393658"/>
            <a:ext cx="10515600" cy="1325563"/>
          </a:xfrm>
        </p:spPr>
        <p:txBody>
          <a:bodyPr>
            <a:normAutofit/>
          </a:bodyPr>
          <a:lstStyle/>
          <a:p>
            <a:pPr algn="ctr"/>
            <a:r>
              <a:rPr lang="en-US" altLang="en-US" sz="5400" kern="0" cap="small" dirty="0">
                <a:solidFill>
                  <a:srgbClr val="0033CC"/>
                </a:solidFill>
                <a:cs typeface="Times New Roman" panose="02020603050405020304" pitchFamily="18" charset="0"/>
              </a:rPr>
              <a:t>Portable ABC Components</a:t>
            </a:r>
            <a:endParaRPr lang="en-US" sz="5400" cap="small" dirty="0"/>
          </a:p>
        </p:txBody>
      </p:sp>
      <p:pic>
        <p:nvPicPr>
          <p:cNvPr id="4" name="Content Placeholder 3">
            <a:extLst>
              <a:ext uri="{FF2B5EF4-FFF2-40B4-BE49-F238E27FC236}">
                <a16:creationId xmlns:a16="http://schemas.microsoft.com/office/drawing/2014/main" id="{384618A1-E7B8-427C-B1AB-610A6BB8AB6A}"/>
              </a:ext>
            </a:extLst>
          </p:cNvPr>
          <p:cNvPicPr>
            <a:picLocks noGrp="1" noChangeAspect="1"/>
          </p:cNvPicPr>
          <p:nvPr>
            <p:ph idx="1"/>
          </p:nvPr>
        </p:nvPicPr>
        <p:blipFill>
          <a:blip r:embed="rId2"/>
          <a:stretch>
            <a:fillRect/>
          </a:stretch>
        </p:blipFill>
        <p:spPr>
          <a:xfrm>
            <a:off x="3104147" y="1626046"/>
            <a:ext cx="5654842" cy="4959359"/>
          </a:xfrm>
          <a:prstGeom prst="rect">
            <a:avLst/>
          </a:prstGeom>
        </p:spPr>
      </p:pic>
      <p:pic>
        <p:nvPicPr>
          <p:cNvPr id="7" name="Picture 6">
            <a:extLst>
              <a:ext uri="{FF2B5EF4-FFF2-40B4-BE49-F238E27FC236}">
                <a16:creationId xmlns:a16="http://schemas.microsoft.com/office/drawing/2014/main" id="{8DD8151E-17B9-4923-B624-97A8BF09E6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3471740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CFDA-41A3-4240-BC47-E4072D7F30A0}"/>
              </a:ext>
            </a:extLst>
          </p:cNvPr>
          <p:cNvSpPr>
            <a:spLocks noGrp="1"/>
          </p:cNvSpPr>
          <p:nvPr>
            <p:ph type="title"/>
          </p:nvPr>
        </p:nvSpPr>
        <p:spPr/>
        <p:txBody>
          <a:bodyPr>
            <a:normAutofit/>
          </a:bodyPr>
          <a:lstStyle/>
          <a:p>
            <a:pPr algn="ctr"/>
            <a:r>
              <a:rPr lang="en-US" altLang="en-US" sz="4800" cap="small" dirty="0">
                <a:solidFill>
                  <a:srgbClr val="0000FF"/>
                </a:solidFill>
                <a:cs typeface="Times New Roman" pitchFamily="18" charset="0"/>
              </a:rPr>
              <a:t>Stored-pressure water Components</a:t>
            </a:r>
            <a:endParaRPr lang="en-US" sz="4800" dirty="0"/>
          </a:p>
        </p:txBody>
      </p:sp>
      <p:pic>
        <p:nvPicPr>
          <p:cNvPr id="4" name="Content Placeholder 3">
            <a:extLst>
              <a:ext uri="{FF2B5EF4-FFF2-40B4-BE49-F238E27FC236}">
                <a16:creationId xmlns:a16="http://schemas.microsoft.com/office/drawing/2014/main" id="{26D78B26-A2DF-4657-92A3-26FAC9417CC6}"/>
              </a:ext>
            </a:extLst>
          </p:cNvPr>
          <p:cNvPicPr>
            <a:picLocks noGrp="1" noChangeAspect="1"/>
          </p:cNvPicPr>
          <p:nvPr>
            <p:ph idx="1"/>
          </p:nvPr>
        </p:nvPicPr>
        <p:blipFill>
          <a:blip r:embed="rId2"/>
          <a:stretch>
            <a:fillRect/>
          </a:stretch>
        </p:blipFill>
        <p:spPr>
          <a:xfrm>
            <a:off x="2996119" y="1690688"/>
            <a:ext cx="5836595" cy="5090605"/>
          </a:xfrm>
          <a:prstGeom prst="rect">
            <a:avLst/>
          </a:prstGeom>
        </p:spPr>
      </p:pic>
      <p:pic>
        <p:nvPicPr>
          <p:cNvPr id="7" name="Picture 6">
            <a:extLst>
              <a:ext uri="{FF2B5EF4-FFF2-40B4-BE49-F238E27FC236}">
                <a16:creationId xmlns:a16="http://schemas.microsoft.com/office/drawing/2014/main" id="{C5C32977-EA9D-497A-B243-121CD327F8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22176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4CF6-EF4B-477B-BB3E-94D8436BECA8}"/>
              </a:ext>
            </a:extLst>
          </p:cNvPr>
          <p:cNvSpPr>
            <a:spLocks noGrp="1"/>
          </p:cNvSpPr>
          <p:nvPr>
            <p:ph type="title"/>
          </p:nvPr>
        </p:nvSpPr>
        <p:spPr/>
        <p:txBody>
          <a:bodyPr>
            <a:normAutofit/>
          </a:bodyPr>
          <a:lstStyle/>
          <a:p>
            <a:pPr algn="ctr"/>
            <a:r>
              <a:rPr lang="en-US" altLang="en-US" sz="5400" cap="small" dirty="0">
                <a:solidFill>
                  <a:srgbClr val="0000FF"/>
                </a:solidFill>
                <a:cs typeface="Times New Roman" pitchFamily="18" charset="0"/>
              </a:rPr>
              <a:t>Carbon Dioxide Components</a:t>
            </a:r>
            <a:endParaRPr lang="en-US" sz="5400" cap="small" dirty="0"/>
          </a:p>
        </p:txBody>
      </p:sp>
      <p:pic>
        <p:nvPicPr>
          <p:cNvPr id="5" name="Content Placeholder 4">
            <a:extLst>
              <a:ext uri="{FF2B5EF4-FFF2-40B4-BE49-F238E27FC236}">
                <a16:creationId xmlns:a16="http://schemas.microsoft.com/office/drawing/2014/main" id="{C9DD1B1D-86F7-4356-A713-2253B0B382E7}"/>
              </a:ext>
            </a:extLst>
          </p:cNvPr>
          <p:cNvPicPr>
            <a:picLocks noGrp="1" noChangeAspect="1"/>
          </p:cNvPicPr>
          <p:nvPr>
            <p:ph idx="1"/>
          </p:nvPr>
        </p:nvPicPr>
        <p:blipFill>
          <a:blip r:embed="rId2"/>
          <a:stretch>
            <a:fillRect/>
          </a:stretch>
        </p:blipFill>
        <p:spPr>
          <a:xfrm>
            <a:off x="5239438" y="3141683"/>
            <a:ext cx="1713124" cy="1719221"/>
          </a:xfrm>
          <a:prstGeom prst="rect">
            <a:avLst/>
          </a:prstGeom>
        </p:spPr>
      </p:pic>
      <p:pic>
        <p:nvPicPr>
          <p:cNvPr id="4" name="Picture 1" descr="Image of CO2 fire extinguisher, showing discharge valve assembly, squeeze grip release lever, locking pin, d-yoke ring, carrying handle, band, hose, insulated handle, horn clip, and horn">
            <a:extLst>
              <a:ext uri="{FF2B5EF4-FFF2-40B4-BE49-F238E27FC236}">
                <a16:creationId xmlns:a16="http://schemas.microsoft.com/office/drawing/2014/main" id="{1F6ED455-E762-479A-B57B-426FC51E9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230" y="1825625"/>
            <a:ext cx="673154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86FAD97-619A-4CB4-8853-EFCCD8EE33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5" b="100000" l="0" r="100000"/>
                    </a14:imgEffect>
                  </a14:imgLayer>
                </a14:imgProps>
              </a:ext>
            </a:extLst>
          </a:blip>
          <a:stretch>
            <a:fillRect/>
          </a:stretch>
        </p:blipFill>
        <p:spPr>
          <a:xfrm>
            <a:off x="27218" y="47054"/>
            <a:ext cx="1714745" cy="1719644"/>
          </a:xfrm>
          <a:prstGeom prst="rect">
            <a:avLst/>
          </a:prstGeom>
        </p:spPr>
      </p:pic>
    </p:spTree>
    <p:extLst>
      <p:ext uri="{BB962C8B-B14F-4D97-AF65-F5344CB8AC3E}">
        <p14:creationId xmlns:p14="http://schemas.microsoft.com/office/powerpoint/2010/main" val="121644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E9BC-DC72-4D9B-8D2E-F8CB5FB2ADAE}"/>
              </a:ext>
            </a:extLst>
          </p:cNvPr>
          <p:cNvSpPr>
            <a:spLocks noGrp="1"/>
          </p:cNvSpPr>
          <p:nvPr>
            <p:ph type="title"/>
          </p:nvPr>
        </p:nvSpPr>
        <p:spPr>
          <a:xfrm>
            <a:off x="838200" y="244809"/>
            <a:ext cx="10515600" cy="1325563"/>
          </a:xfrm>
        </p:spPr>
        <p:txBody>
          <a:bodyPr>
            <a:noAutofit/>
          </a:bodyPr>
          <a:lstStyle/>
          <a:p>
            <a:pPr algn="ctr"/>
            <a:r>
              <a:rPr lang="en-US" altLang="en-US" sz="4800" kern="0" cap="small" dirty="0">
                <a:solidFill>
                  <a:srgbClr val="0033CC"/>
                </a:solidFill>
                <a:cs typeface="Times New Roman" panose="02020603050405020304" pitchFamily="18" charset="0"/>
              </a:rPr>
              <a:t>Portable AFFF Extinguisher</a:t>
            </a:r>
            <a:br>
              <a:rPr lang="en-US" altLang="en-US" sz="4800" kern="0" cap="small" dirty="0">
                <a:solidFill>
                  <a:srgbClr val="0033CC"/>
                </a:solidFill>
                <a:cs typeface="Times New Roman" panose="02020603050405020304" pitchFamily="18" charset="0"/>
              </a:rPr>
            </a:br>
            <a:r>
              <a:rPr lang="en-US" altLang="en-US" sz="4800" kern="0" cap="small" dirty="0">
                <a:solidFill>
                  <a:srgbClr val="0033CC"/>
                </a:solidFill>
                <a:cs typeface="Times New Roman" panose="02020603050405020304" pitchFamily="18" charset="0"/>
              </a:rPr>
              <a:t>Capabilities</a:t>
            </a:r>
            <a:endParaRPr lang="en-US" sz="4800" cap="small" dirty="0"/>
          </a:p>
        </p:txBody>
      </p:sp>
      <p:sp>
        <p:nvSpPr>
          <p:cNvPr id="3" name="Content Placeholder 2">
            <a:extLst>
              <a:ext uri="{FF2B5EF4-FFF2-40B4-BE49-F238E27FC236}">
                <a16:creationId xmlns:a16="http://schemas.microsoft.com/office/drawing/2014/main" id="{CAFD8192-269A-4802-8229-765B69EF33F3}"/>
              </a:ext>
            </a:extLst>
          </p:cNvPr>
          <p:cNvSpPr>
            <a:spLocks noGrp="1"/>
          </p:cNvSpPr>
          <p:nvPr>
            <p:ph idx="1"/>
          </p:nvPr>
        </p:nvSpPr>
        <p:spPr>
          <a:xfrm>
            <a:off x="838200" y="1719221"/>
            <a:ext cx="5947611" cy="4893970"/>
          </a:xfrm>
        </p:spPr>
        <p:txBody>
          <a:bodyPr>
            <a:normAutofit fontScale="85000" lnSpcReduction="20000"/>
          </a:bodyPr>
          <a:lstStyle/>
          <a:p>
            <a:pPr marL="487363" lvl="0" indent="-487363" fontAlgn="base">
              <a:spcBef>
                <a:spcPct val="20000"/>
              </a:spcBef>
              <a:spcAft>
                <a:spcPct val="0"/>
              </a:spcAft>
              <a:buFontTx/>
              <a:buChar char="•"/>
            </a:pPr>
            <a:r>
              <a:rPr lang="en-US" altLang="en-US" sz="3600" kern="0" dirty="0">
                <a:solidFill>
                  <a:srgbClr val="000000"/>
                </a:solidFill>
                <a:latin typeface="Arial"/>
                <a:cs typeface="Arial"/>
              </a:rPr>
              <a:t>Weighs 28 </a:t>
            </a:r>
            <a:r>
              <a:rPr lang="en-US" altLang="en-US" sz="3600" kern="0" dirty="0" err="1">
                <a:solidFill>
                  <a:srgbClr val="000000"/>
                </a:solidFill>
                <a:latin typeface="Arial"/>
                <a:cs typeface="Arial"/>
              </a:rPr>
              <a:t>lbs</a:t>
            </a:r>
            <a:r>
              <a:rPr lang="en-US" altLang="en-US" sz="3600" kern="0" dirty="0">
                <a:solidFill>
                  <a:srgbClr val="000000"/>
                </a:solidFill>
                <a:latin typeface="Arial"/>
                <a:cs typeface="Arial"/>
              </a:rPr>
              <a:t> when fully charged.</a:t>
            </a:r>
          </a:p>
          <a:p>
            <a:pPr marL="487363" lvl="0" indent="-487363" fontAlgn="base">
              <a:spcBef>
                <a:spcPct val="20000"/>
              </a:spcBef>
              <a:spcAft>
                <a:spcPct val="0"/>
              </a:spcAft>
              <a:buFontTx/>
              <a:buChar char="•"/>
            </a:pPr>
            <a:r>
              <a:rPr lang="en-US" altLang="en-US" sz="3600" kern="0" dirty="0">
                <a:solidFill>
                  <a:srgbClr val="000000"/>
                </a:solidFill>
                <a:latin typeface="Arial"/>
                <a:cs typeface="Arial"/>
              </a:rPr>
              <a:t>2.5 gallons pre-mixed solution of AFFF concentrate and fresh water.</a:t>
            </a:r>
          </a:p>
          <a:p>
            <a:pPr marL="487363" lvl="0" indent="-487363" fontAlgn="base">
              <a:spcBef>
                <a:spcPct val="20000"/>
              </a:spcBef>
              <a:spcAft>
                <a:spcPct val="0"/>
              </a:spcAft>
              <a:buFontTx/>
              <a:buChar char="•"/>
            </a:pPr>
            <a:r>
              <a:rPr lang="en-US" altLang="en-US" sz="3600" kern="0" dirty="0">
                <a:solidFill>
                  <a:srgbClr val="000000"/>
                </a:solidFill>
                <a:latin typeface="Arial"/>
                <a:cs typeface="Arial"/>
              </a:rPr>
              <a:t>Effective range: 15 feet and decreases during discharge.</a:t>
            </a:r>
          </a:p>
          <a:p>
            <a:pPr marL="487363" lvl="0" indent="-487363" fontAlgn="base">
              <a:spcBef>
                <a:spcPct val="20000"/>
              </a:spcBef>
              <a:spcAft>
                <a:spcPct val="0"/>
              </a:spcAft>
              <a:buFontTx/>
              <a:buChar char="•"/>
            </a:pPr>
            <a:r>
              <a:rPr lang="en-US" altLang="en-US" sz="3600" kern="0" dirty="0">
                <a:solidFill>
                  <a:srgbClr val="000000"/>
                </a:solidFill>
                <a:latin typeface="Arial"/>
                <a:cs typeface="Arial"/>
              </a:rPr>
              <a:t>Will last approximately 55 to 65 seconds of continuous use.</a:t>
            </a:r>
          </a:p>
          <a:p>
            <a:pPr marL="487363" lvl="0" indent="-487363" fontAlgn="base">
              <a:spcBef>
                <a:spcPct val="20000"/>
              </a:spcBef>
              <a:spcAft>
                <a:spcPct val="0"/>
              </a:spcAft>
              <a:buFontTx/>
              <a:buChar char="•"/>
            </a:pPr>
            <a:r>
              <a:rPr lang="en-US" altLang="en-US" sz="3600" kern="0" dirty="0">
                <a:solidFill>
                  <a:srgbClr val="000000"/>
                </a:solidFill>
                <a:latin typeface="Arial"/>
                <a:cs typeface="Arial"/>
              </a:rPr>
              <a:t>Will produce approximately 16 gallons of foam when fully discharged.</a:t>
            </a:r>
          </a:p>
          <a:p>
            <a:endParaRPr lang="en-US" dirty="0"/>
          </a:p>
        </p:txBody>
      </p:sp>
      <p:pic>
        <p:nvPicPr>
          <p:cNvPr id="4" name="Picture 3">
            <a:extLst>
              <a:ext uri="{FF2B5EF4-FFF2-40B4-BE49-F238E27FC236}">
                <a16:creationId xmlns:a16="http://schemas.microsoft.com/office/drawing/2014/main" id="{B6AB39B3-C00F-4D55-AB22-137DFA6E8EC5}"/>
              </a:ext>
            </a:extLst>
          </p:cNvPr>
          <p:cNvPicPr>
            <a:picLocks noChangeAspect="1"/>
          </p:cNvPicPr>
          <p:nvPr/>
        </p:nvPicPr>
        <p:blipFill>
          <a:blip r:embed="rId2"/>
          <a:stretch>
            <a:fillRect/>
          </a:stretch>
        </p:blipFill>
        <p:spPr>
          <a:xfrm>
            <a:off x="7972504" y="1948322"/>
            <a:ext cx="3591952" cy="4638718"/>
          </a:xfrm>
          <a:prstGeom prst="rect">
            <a:avLst/>
          </a:prstGeom>
        </p:spPr>
      </p:pic>
      <p:pic>
        <p:nvPicPr>
          <p:cNvPr id="7" name="Picture 6">
            <a:extLst>
              <a:ext uri="{FF2B5EF4-FFF2-40B4-BE49-F238E27FC236}">
                <a16:creationId xmlns:a16="http://schemas.microsoft.com/office/drawing/2014/main" id="{BDBCD7EA-7C8E-43C5-96C8-C02046172D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 b="100000" l="0" r="100000"/>
                    </a14:imgEffect>
                  </a14:imgLayer>
                </a14:imgProps>
              </a:ext>
            </a:extLst>
          </a:blip>
          <a:stretch>
            <a:fillRect/>
          </a:stretch>
        </p:blipFill>
        <p:spPr>
          <a:xfrm>
            <a:off x="89534" y="0"/>
            <a:ext cx="1714745" cy="1719644"/>
          </a:xfrm>
          <a:prstGeom prst="rect">
            <a:avLst/>
          </a:prstGeom>
        </p:spPr>
      </p:pic>
    </p:spTree>
    <p:extLst>
      <p:ext uri="{BB962C8B-B14F-4D97-AF65-F5344CB8AC3E}">
        <p14:creationId xmlns:p14="http://schemas.microsoft.com/office/powerpoint/2010/main" val="2633483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373</TotalTime>
  <Words>917</Words>
  <Application>Microsoft Office PowerPoint</Application>
  <PresentationFormat>Widescreen</PresentationFormat>
  <Paragraphs>141</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Wingdings</vt:lpstr>
      <vt:lpstr>Office Theme</vt:lpstr>
      <vt:lpstr>Portable Firefighting Equipment</vt:lpstr>
      <vt:lpstr>Enabling Objectives</vt:lpstr>
      <vt:lpstr>Types of Portable Extinguishers</vt:lpstr>
      <vt:lpstr>Portable AFFF Components</vt:lpstr>
      <vt:lpstr>Portable PKP Components</vt:lpstr>
      <vt:lpstr>Portable ABC Components</vt:lpstr>
      <vt:lpstr>Stored-pressure water Components</vt:lpstr>
      <vt:lpstr>Carbon Dioxide Components</vt:lpstr>
      <vt:lpstr>Portable AFFF Extinguisher Capabilities</vt:lpstr>
      <vt:lpstr>Portable PKP Extinguisher Capabilities</vt:lpstr>
      <vt:lpstr>Portable ABC Extinguisher Capabilities</vt:lpstr>
      <vt:lpstr>Stored pressure water Extinguisher Capabilities</vt:lpstr>
      <vt:lpstr>Portable CO2 Extinguisher Capabilities</vt:lpstr>
      <vt:lpstr>Portable K Extinguisher Capabilities</vt:lpstr>
      <vt:lpstr>Application of extinguishers</vt:lpstr>
      <vt:lpstr>AFFF Operation</vt:lpstr>
      <vt:lpstr>PKP Operation</vt:lpstr>
      <vt:lpstr>ABC Operation</vt:lpstr>
      <vt:lpstr>Carbon Dioxide Operation</vt:lpstr>
      <vt:lpstr>Safety Precautions for Portable Fire Extinguishers</vt:lpstr>
      <vt:lpstr>Safety Precautions for Portable Fire Extinguishers</vt:lpstr>
      <vt:lpstr>Safety Precautions for Portable Fire Extinguishers</vt:lpstr>
      <vt:lpstr>Summary &amp;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Portable Firefighting Equipment</dc:title>
  <dc:creator>Anthony Glorioso</dc:creator>
  <cp:lastModifiedBy>Anthony Glorioso</cp:lastModifiedBy>
  <cp:revision>23</cp:revision>
  <dcterms:created xsi:type="dcterms:W3CDTF">2018-10-23T21:02:27Z</dcterms:created>
  <dcterms:modified xsi:type="dcterms:W3CDTF">2018-10-24T03:15:48Z</dcterms:modified>
</cp:coreProperties>
</file>