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34"/>
  </p:notesMasterIdLst>
  <p:handoutMasterIdLst>
    <p:handoutMasterId r:id="rId135"/>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415" r:id="rId112"/>
    <p:sldId id="416" r:id="rId113"/>
    <p:sldId id="417" r:id="rId114"/>
    <p:sldId id="418" r:id="rId115"/>
    <p:sldId id="419" r:id="rId116"/>
    <p:sldId id="420" r:id="rId117"/>
    <p:sldId id="421" r:id="rId118"/>
    <p:sldId id="422" r:id="rId119"/>
    <p:sldId id="423" r:id="rId120"/>
    <p:sldId id="424" r:id="rId121"/>
    <p:sldId id="425" r:id="rId122"/>
    <p:sldId id="426" r:id="rId123"/>
    <p:sldId id="427" r:id="rId124"/>
    <p:sldId id="428" r:id="rId125"/>
    <p:sldId id="429" r:id="rId126"/>
    <p:sldId id="441" r:id="rId127"/>
    <p:sldId id="442" r:id="rId128"/>
    <p:sldId id="444" r:id="rId129"/>
    <p:sldId id="445" r:id="rId130"/>
    <p:sldId id="434" r:id="rId131"/>
    <p:sldId id="435" r:id="rId132"/>
    <p:sldId id="305" r:id="rId1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343" autoAdjust="0"/>
  </p:normalViewPr>
  <p:slideViewPr>
    <p:cSldViewPr snapToGrid="0" snapToObjects="1">
      <p:cViewPr varScale="1">
        <p:scale>
          <a:sx n="105" d="100"/>
          <a:sy n="105" d="100"/>
        </p:scale>
        <p:origin x="1896" y="102"/>
      </p:cViewPr>
      <p:guideLst>
        <p:guide orient="horz" pos="2160"/>
        <p:guide pos="2880"/>
      </p:guideLst>
    </p:cSldViewPr>
  </p:slideViewPr>
  <p:outlineViewPr>
    <p:cViewPr>
      <p:scale>
        <a:sx n="33" d="100"/>
        <a:sy n="33" d="100"/>
      </p:scale>
      <p:origin x="0" y="-763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notesMaster" Target="notesMasters/notesMaster1.xml"/><Relationship Id="rId139"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handoutMaster" Target="handoutMasters/handout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commentAuthors" Target="commentAuthor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ea typeface="Arial"/>
              <a:cs typeface="Arial"/>
              <a:sym typeface="Arial"/>
            </a:endParaRPr>
          </a:p>
          <a:p>
            <a:r>
              <a:rPr lang="en-US" altLang="en-US" b="1" dirty="0" smtClean="0"/>
              <a:t>Advance Preparation</a:t>
            </a:r>
            <a:endParaRPr lang="en-US" altLang="en-US" sz="1400" dirty="0" smtClean="0"/>
          </a:p>
          <a:p>
            <a:r>
              <a:rPr lang="en-US" altLang="en-US" dirty="0" smtClean="0"/>
              <a:t>Student Readiness</a:t>
            </a:r>
          </a:p>
          <a:p>
            <a:r>
              <a:rPr lang="en-US" altLang="en-US" dirty="0" smtClean="0"/>
              <a:t>Assign the associated section of MyBRADYLab and review student scores.</a:t>
            </a:r>
            <a:endParaRPr lang="en-US" altLang="en-US" sz="2000" dirty="0" smtClean="0"/>
          </a:p>
          <a:p>
            <a:r>
              <a:rPr lang="en-US" altLang="en-US" dirty="0" smtClean="0"/>
              <a:t>Review the chapter material in the Instructor Resources, which includes Student Handouts, PowerPoint slides, and the </a:t>
            </a:r>
            <a:r>
              <a:rPr lang="en-US" altLang="en-US" dirty="0" err="1" smtClean="0"/>
              <a:t>MyTest</a:t>
            </a:r>
            <a:r>
              <a:rPr lang="en-US" altLang="en-US" dirty="0" smtClean="0"/>
              <a:t> Program.</a:t>
            </a:r>
            <a:endParaRPr lang="en-US" altLang="en-US" sz="2000" dirty="0" smtClean="0"/>
          </a:p>
          <a:p>
            <a:r>
              <a:rPr lang="en-US" altLang="en-US" dirty="0" smtClean="0"/>
              <a:t>Prepare</a:t>
            </a:r>
            <a:endParaRPr lang="en-US" altLang="en-US" sz="2000" dirty="0" smtClean="0"/>
          </a:p>
          <a:p>
            <a:pPr marL="628650" lvl="1" indent="-171450">
              <a:buFont typeface="Arial" charset="0"/>
              <a:buChar char="•"/>
            </a:pPr>
            <a:r>
              <a:rPr lang="en-US" altLang="en-US" dirty="0" smtClean="0"/>
              <a:t>Obtain any needed anatomical models, such as a skeleton, torso with organs, heart, and other structures.</a:t>
            </a:r>
            <a:endParaRPr lang="en-US" altLang="en-US" sz="2000" dirty="0" smtClean="0"/>
          </a:p>
          <a:p>
            <a:pPr marL="628650" lvl="1" indent="-171450">
              <a:buFont typeface="Arial" charset="0"/>
              <a:buChar char="•"/>
            </a:pPr>
            <a:r>
              <a:rPr lang="en-US" altLang="en-US" dirty="0" smtClean="0"/>
              <a:t>Have a medical dictionary on hand for class.</a:t>
            </a:r>
            <a:endParaRPr lang="en-US" altLang="en-US" sz="2000" dirty="0" smtClean="0"/>
          </a:p>
          <a:p>
            <a:pPr marL="628650" lvl="1" indent="-171450">
              <a:buFont typeface="Arial" charset="0"/>
              <a:buChar char="•"/>
            </a:pPr>
            <a:r>
              <a:rPr lang="en-US" altLang="en-US" dirty="0" smtClean="0"/>
              <a:t>Bring a roll of masking tape or adhesive tape for an in-class activity (explained later in the lesson plan).</a:t>
            </a:r>
            <a:endParaRPr lang="en-US" altLang="en-US" sz="2000" dirty="0" smtClean="0"/>
          </a:p>
          <a:p>
            <a:pPr marL="628650" lvl="1" indent="-171450">
              <a:buFont typeface="Arial" charset="0"/>
              <a:buChar char="•"/>
            </a:pPr>
            <a:r>
              <a:rPr lang="en-US" altLang="en-US" dirty="0" smtClean="0"/>
              <a:t>Bring in enough coffee stirrers or drinking straws for each student (activity explained later in the lesson plan).</a:t>
            </a:r>
            <a:endParaRPr lang="en-US" altLang="en-US" sz="2000" dirty="0" smtClean="0"/>
          </a:p>
          <a:p>
            <a:endParaRPr lang="en-US" altLang="en-US" dirty="0" smtClean="0"/>
          </a:p>
          <a:p>
            <a:r>
              <a:rPr lang="en-US" altLang="en-US" dirty="0" smtClean="0"/>
              <a:t>The total teaching time recommended in the Instructor Review Manual is only a guideline. Take into consideration factors such as the pace at which students learn, the size of the class, breaks, and classroom activities. The actual time devoted to teaching objectives is the responsibility of the instructor.</a:t>
            </a:r>
            <a:endParaRPr lang="en-US" altLang="en-US" sz="2000"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Patient lying on their back.</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25862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The skin has three layers: the epidermis, the dermis, and a subcutaneous layer. The epidermis, or outermost layer of skin, is composed of four layers of cells. The outer two layers are dying and dead cells that are sloughed off as new cells replace them. The skin’s pigmentation—the </a:t>
            </a:r>
            <a:r>
              <a:rPr lang="en-US" altLang="en-US" i="1" dirty="0">
                <a:solidFill>
                  <a:prstClr val="black"/>
                </a:solidFill>
                <a:latin typeface="Calibri"/>
                <a:ea typeface="ＭＳ Ｐゴシック" charset="-128"/>
              </a:rPr>
              <a:t>melanin</a:t>
            </a:r>
            <a:r>
              <a:rPr lang="en-US" altLang="en-US" dirty="0">
                <a:solidFill>
                  <a:prstClr val="black"/>
                </a:solidFill>
                <a:latin typeface="Calibri"/>
                <a:ea typeface="ＭＳ Ｐゴシック" charset="-128"/>
              </a:rPr>
              <a:t>—is in the deepest layers of the epidermis. </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The dermis, or second layer of the skin, is much thicker than the epidermis. It contains the vast network of blood vessels that supply the skin as well as the hair follicles, sweat glands, oil glands, and sensory nerves. Composed of dense connective tissue, the dermis gives the skin its elasticity and strength.</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Just below the dermis is a layer of fatty tissue called the subcutaneous layer, or </a:t>
            </a:r>
            <a:r>
              <a:rPr lang="en-US" altLang="en-US" i="1" dirty="0">
                <a:solidFill>
                  <a:prstClr val="black"/>
                </a:solidFill>
                <a:latin typeface="Calibri"/>
                <a:ea typeface="ＭＳ Ｐゴシック" charset="-128"/>
              </a:rPr>
              <a:t>subcutaneous connective tissue</a:t>
            </a:r>
            <a:r>
              <a:rPr lang="en-US" altLang="en-US" dirty="0">
                <a:solidFill>
                  <a:prstClr val="black"/>
                </a:solidFill>
                <a:latin typeface="Calibri"/>
                <a:ea typeface="ＭＳ Ｐゴシック" charset="-128"/>
              </a:rPr>
              <a:t>. It varies in thickness, depending on what part of the body it covers. Subcutaneous tissue of the eyelids, for example, is thin, but that of the abdomen and buttocks is thick.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51615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Identify the layers of the skin and review the main structures and their function that are found in the dermal layer.</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9927986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digestive system is composed of the </a:t>
            </a:r>
            <a:r>
              <a:rPr lang="en-US" altLang="en-US" i="1">
                <a:solidFill>
                  <a:prstClr val="black"/>
                </a:solidFill>
                <a:latin typeface="Calibri"/>
                <a:ea typeface="ＭＳ Ｐゴシック" charset="-128"/>
              </a:rPr>
              <a:t>alimentary tract </a:t>
            </a:r>
            <a:r>
              <a:rPr lang="en-US" altLang="en-US">
                <a:solidFill>
                  <a:prstClr val="black"/>
                </a:solidFill>
                <a:latin typeface="Calibri"/>
                <a:ea typeface="ＭＳ Ｐゴシック" charset="-128"/>
              </a:rPr>
              <a:t>(the passage through which food travels) and the </a:t>
            </a:r>
            <a:r>
              <a:rPr lang="en-US" altLang="en-US" i="1">
                <a:solidFill>
                  <a:prstClr val="black"/>
                </a:solidFill>
                <a:latin typeface="Calibri"/>
                <a:ea typeface="ＭＳ Ｐゴシック" charset="-128"/>
              </a:rPr>
              <a:t>accessory organs </a:t>
            </a:r>
            <a:r>
              <a:rPr lang="en-US" altLang="en-US">
                <a:solidFill>
                  <a:prstClr val="black"/>
                </a:solidFill>
                <a:latin typeface="Calibri"/>
                <a:ea typeface="ＭＳ Ｐゴシック" charset="-128"/>
              </a:rPr>
              <a:t>(organs that help prepare food for absorption and use by tissues of the body). The main functions of the digestive system are to ingest and carry food so that absorption can occur and waste can be eliminated.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17418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Review the location of these in the abdominal cavity and stress that these are hollow organs. The next slide provides definitions and locations for these structures.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57147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charset="-128"/>
              </a:rPr>
              <a:t>Points to Emphasize</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There are many interrelated components for the GI system to work properly. The overall purpose of the GI system is to extract nutrients from diet and eliminate what’s not necessary.</a:t>
            </a:r>
          </a:p>
          <a:p>
            <a:pPr lvl="0" eaLnBrk="0" fontAlgn="base" hangingPunct="0">
              <a:spcBef>
                <a:spcPct val="30000"/>
              </a:spcBef>
              <a:spcAft>
                <a:spcPct val="0"/>
              </a:spcAft>
            </a:pPr>
            <a:r>
              <a:rPr lang="en-US" altLang="en-US" b="1" dirty="0">
                <a:solidFill>
                  <a:prstClr val="black"/>
                </a:solidFill>
                <a:latin typeface="Calibri"/>
                <a:ea typeface="ＭＳ Ｐゴシック" charset="-128"/>
              </a:rPr>
              <a:t> </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charset="-128"/>
              </a:rPr>
              <a:t>Teaching Tips</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Ask students tor repeat the correct pronunciation of anatomical structures. </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8708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Digestion consists of two processes—one mechanical and the other chemical. The mechanical process includes chewing, swallowing, </a:t>
            </a:r>
            <a:r>
              <a:rPr lang="en-US" altLang="en-US" i="1">
                <a:solidFill>
                  <a:prstClr val="black"/>
                </a:solidFill>
                <a:latin typeface="Calibri"/>
                <a:ea typeface="ＭＳ Ｐゴシック" charset="-128"/>
              </a:rPr>
              <a:t>peristalsis </a:t>
            </a:r>
            <a:r>
              <a:rPr lang="en-US" altLang="en-US">
                <a:solidFill>
                  <a:prstClr val="black"/>
                </a:solidFill>
                <a:latin typeface="Calibri"/>
                <a:ea typeface="ＭＳ Ｐゴシック" charset="-128"/>
              </a:rPr>
              <a:t>(the rhythmic movement of matter through the digestive tract), and </a:t>
            </a:r>
            <a:r>
              <a:rPr lang="en-US" altLang="en-US" i="1">
                <a:solidFill>
                  <a:prstClr val="black"/>
                </a:solidFill>
                <a:latin typeface="Calibri"/>
                <a:ea typeface="ＭＳ Ｐゴシック" charset="-128"/>
              </a:rPr>
              <a:t>defecation </a:t>
            </a:r>
            <a:r>
              <a:rPr lang="en-US" altLang="en-US">
                <a:solidFill>
                  <a:prstClr val="black"/>
                </a:solidFill>
                <a:latin typeface="Calibri"/>
                <a:ea typeface="ＭＳ Ｐゴシック" charset="-128"/>
              </a:rPr>
              <a:t>(the elimination of digestive wastes). The chemical process of digestion occurs when </a:t>
            </a:r>
            <a:r>
              <a:rPr lang="en-US" altLang="en-US" i="1">
                <a:solidFill>
                  <a:prstClr val="black"/>
                </a:solidFill>
                <a:latin typeface="Calibri"/>
                <a:ea typeface="ＭＳ Ｐゴシック" charset="-128"/>
              </a:rPr>
              <a:t>enzymes</a:t>
            </a:r>
            <a:r>
              <a:rPr lang="en-US" altLang="en-US">
                <a:solidFill>
                  <a:prstClr val="black"/>
                </a:solidFill>
                <a:latin typeface="Calibri"/>
                <a:ea typeface="ＭＳ Ｐゴシック" charset="-128"/>
              </a:rPr>
              <a:t>, or digestive juices, break foods down into simple components that can be absorbed and used by the body. Carbohydrates are converted into glucose (simple sugar), fats are changed into fatty acids, and proteins are converted into amino acids.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26377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urinary system or renal system filters and excretes wastes from the blood. It consists of two </a:t>
            </a:r>
            <a:r>
              <a:rPr lang="en-US" altLang="en-US" i="1">
                <a:solidFill>
                  <a:prstClr val="black"/>
                </a:solidFill>
                <a:latin typeface="Calibri"/>
                <a:ea typeface="ＭＳ Ｐゴシック" charset="-128"/>
              </a:rPr>
              <a:t>kidneys, </a:t>
            </a:r>
            <a:r>
              <a:rPr lang="en-US" altLang="en-US">
                <a:solidFill>
                  <a:prstClr val="black"/>
                </a:solidFill>
                <a:latin typeface="Calibri"/>
                <a:ea typeface="ＭＳ Ｐゴシック" charset="-128"/>
              </a:rPr>
              <a:t>which filter waste from the bloodstream and help control fluid balance; two </a:t>
            </a:r>
            <a:r>
              <a:rPr lang="en-US" altLang="en-US" i="1">
                <a:solidFill>
                  <a:prstClr val="black"/>
                </a:solidFill>
                <a:latin typeface="Calibri"/>
                <a:ea typeface="ＭＳ Ｐゴシック" charset="-128"/>
              </a:rPr>
              <a:t>ureters</a:t>
            </a:r>
            <a:r>
              <a:rPr lang="en-US" altLang="en-US">
                <a:solidFill>
                  <a:prstClr val="black"/>
                </a:solidFill>
                <a:latin typeface="Calibri"/>
                <a:ea typeface="ＭＳ Ｐゴシック" charset="-128"/>
              </a:rPr>
              <a:t>, which carry the wastes from the kidneys to the bladder; one </a:t>
            </a:r>
            <a:r>
              <a:rPr lang="en-US" altLang="en-US" i="1">
                <a:solidFill>
                  <a:prstClr val="black"/>
                </a:solidFill>
                <a:latin typeface="Calibri"/>
                <a:ea typeface="ＭＳ Ｐゴシック" charset="-128"/>
              </a:rPr>
              <a:t>urinary bladder</a:t>
            </a:r>
            <a:r>
              <a:rPr lang="en-US" altLang="en-US">
                <a:solidFill>
                  <a:prstClr val="black"/>
                </a:solidFill>
                <a:latin typeface="Calibri"/>
                <a:ea typeface="ＭＳ Ｐゴシック" charset="-128"/>
              </a:rPr>
              <a:t>, which stores the urine prior to excretion; and one </a:t>
            </a:r>
            <a:r>
              <a:rPr lang="en-US" altLang="en-US" i="1">
                <a:solidFill>
                  <a:prstClr val="black"/>
                </a:solidFill>
                <a:latin typeface="Calibri"/>
                <a:ea typeface="ＭＳ Ｐゴシック" charset="-128"/>
              </a:rPr>
              <a:t>urethra</a:t>
            </a:r>
            <a:r>
              <a:rPr lang="en-US" altLang="en-US">
                <a:solidFill>
                  <a:prstClr val="black"/>
                </a:solidFill>
                <a:latin typeface="Calibri"/>
                <a:ea typeface="ＭＳ Ｐゴシック" charset="-128"/>
              </a:rPr>
              <a:t>, which carries the urine from the bladder out of the body. The kidneys also play an important role in blood pressure regulation and red blood cell production. </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The urinary system helps the body maintain its delicate balance of water and various chemicals in the proportions needed for health and survival. During the process of urine formation, wastes are removed from the circulating blood for elimination, and useful products are returned to the blood. Kidney function also helps to maintain a normal acid–base balance in the body.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89815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charset="-128"/>
              </a:rPr>
              <a:t>Points to Emphasize</a:t>
            </a: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The urinary, or renal, system regulates water and balance of important chemicals in the body, and eliminates wastes filtered from the blood by the kidneys.</a:t>
            </a:r>
          </a:p>
          <a:p>
            <a:pPr lvl="0" eaLnBrk="0" fontAlgn="base" hangingPunct="0">
              <a:spcBef>
                <a:spcPct val="30000"/>
              </a:spcBef>
              <a:spcAft>
                <a:spcPct val="0"/>
              </a:spcAft>
            </a:pPr>
            <a:r>
              <a:rPr lang="en-US" altLang="en-US" b="1">
                <a:solidFill>
                  <a:prstClr val="black"/>
                </a:solidFill>
                <a:latin typeface="Calibri"/>
                <a:ea typeface="ＭＳ Ｐゴシック" charset="-128"/>
              </a:rPr>
              <a:t> </a:t>
            </a: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b="1">
                <a:solidFill>
                  <a:prstClr val="black"/>
                </a:solidFill>
                <a:latin typeface="Calibri"/>
                <a:ea typeface="ＭＳ Ｐゴシック" charset="-128"/>
              </a:rPr>
              <a:t>Teaching Tips</a:t>
            </a: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Ask students tor repeat the correct pronunciation of anatomical structures. </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47895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The reproductive system of women and men consists of complementary organs that can function to accomplish human reproduction. The male’s </a:t>
            </a:r>
            <a:r>
              <a:rPr lang="en-US" altLang="en-US" i="1" dirty="0">
                <a:solidFill>
                  <a:prstClr val="black"/>
                </a:solidFill>
                <a:latin typeface="Calibri"/>
                <a:ea typeface="ＭＳ Ｐゴシック" charset="-128"/>
              </a:rPr>
              <a:t>sperm </a:t>
            </a:r>
            <a:r>
              <a:rPr lang="en-US" altLang="en-US" dirty="0">
                <a:solidFill>
                  <a:prstClr val="black"/>
                </a:solidFill>
                <a:latin typeface="Calibri"/>
                <a:ea typeface="ＭＳ Ｐゴシック" charset="-128"/>
              </a:rPr>
              <a:t>and the female’s </a:t>
            </a:r>
            <a:r>
              <a:rPr lang="en-US" altLang="en-US" i="1" dirty="0">
                <a:solidFill>
                  <a:prstClr val="black"/>
                </a:solidFill>
                <a:latin typeface="Calibri"/>
                <a:ea typeface="ＭＳ Ｐゴシック" charset="-128"/>
              </a:rPr>
              <a:t>ovum </a:t>
            </a:r>
            <a:r>
              <a:rPr lang="en-US" altLang="en-US" dirty="0">
                <a:solidFill>
                  <a:prstClr val="black"/>
                </a:solidFill>
                <a:latin typeface="Calibri"/>
                <a:ea typeface="ＭＳ Ｐゴシック" charset="-128"/>
              </a:rPr>
              <a:t>contribute the genes that determine the hereditary characteristics of an offspring. A combination of a single sperm with a single ovum forms a fertilized ovum, which can grow into an </a:t>
            </a:r>
            <a:r>
              <a:rPr lang="en-US" altLang="en-US" i="1" dirty="0">
                <a:solidFill>
                  <a:prstClr val="black"/>
                </a:solidFill>
                <a:latin typeface="Calibri"/>
                <a:ea typeface="ＭＳ Ｐゴシック" charset="-128"/>
              </a:rPr>
              <a:t>embryo</a:t>
            </a:r>
            <a:r>
              <a:rPr lang="en-US" altLang="en-US" dirty="0">
                <a:solidFill>
                  <a:prstClr val="black"/>
                </a:solidFill>
                <a:latin typeface="Calibri"/>
                <a:ea typeface="ＭＳ Ｐゴシック" charset="-128"/>
              </a:rPr>
              <a:t>, then into a </a:t>
            </a:r>
            <a:r>
              <a:rPr lang="en-US" altLang="en-US" i="1" dirty="0">
                <a:solidFill>
                  <a:prstClr val="black"/>
                </a:solidFill>
                <a:latin typeface="Calibri"/>
                <a:ea typeface="ＭＳ Ｐゴシック" charset="-128"/>
              </a:rPr>
              <a:t>fetus</a:t>
            </a:r>
            <a:r>
              <a:rPr lang="en-US" altLang="en-US" dirty="0">
                <a:solidFill>
                  <a:prstClr val="black"/>
                </a:solidFill>
                <a:latin typeface="Calibri"/>
                <a:ea typeface="ＭＳ Ｐゴシック" charset="-128"/>
              </a:rPr>
              <a:t>, and finally into a newborn baby.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42980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reproductive system of the male includes two </a:t>
            </a:r>
            <a:r>
              <a:rPr lang="en-US" altLang="en-US" i="1">
                <a:solidFill>
                  <a:prstClr val="black"/>
                </a:solidFill>
                <a:latin typeface="Calibri"/>
                <a:ea typeface="ＭＳ Ｐゴシック" charset="-128"/>
              </a:rPr>
              <a:t>testes, </a:t>
            </a:r>
            <a:r>
              <a:rPr lang="en-US" altLang="en-US">
                <a:solidFill>
                  <a:prstClr val="black"/>
                </a:solidFill>
                <a:latin typeface="Calibri"/>
                <a:ea typeface="ＭＳ Ｐゴシック" charset="-128"/>
              </a:rPr>
              <a:t>a duct system, accessory glands (including the </a:t>
            </a:r>
            <a:r>
              <a:rPr lang="en-US" altLang="en-US" i="1">
                <a:solidFill>
                  <a:prstClr val="black"/>
                </a:solidFill>
                <a:latin typeface="Calibri"/>
                <a:ea typeface="ＭＳ Ｐゴシック" charset="-128"/>
              </a:rPr>
              <a:t>prostate gland</a:t>
            </a:r>
            <a:r>
              <a:rPr lang="en-US" altLang="en-US">
                <a:solidFill>
                  <a:prstClr val="black"/>
                </a:solidFill>
                <a:latin typeface="Calibri"/>
                <a:ea typeface="ＭＳ Ｐゴシック" charset="-128"/>
              </a:rPr>
              <a:t>), and the </a:t>
            </a:r>
            <a:r>
              <a:rPr lang="en-US" altLang="en-US" i="1">
                <a:solidFill>
                  <a:prstClr val="black"/>
                </a:solidFill>
                <a:latin typeface="Calibri"/>
                <a:ea typeface="ＭＳ Ｐゴシック" charset="-128"/>
              </a:rPr>
              <a:t>penis</a:t>
            </a:r>
            <a:r>
              <a:rPr lang="en-US" altLang="en-US">
                <a:solidFill>
                  <a:prstClr val="black"/>
                </a:solidFill>
                <a:latin typeface="Calibri"/>
                <a:ea typeface="ＭＳ Ｐゴシック" charset="-128"/>
              </a:rPr>
              <a:t>. The testes are responsible for the production of testosterone, the primary male hormone.</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7268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Patient lying face down on their stomach.</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32030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female reproductive system consists of two </a:t>
            </a:r>
            <a:r>
              <a:rPr lang="en-US" altLang="en-US" i="1">
                <a:solidFill>
                  <a:prstClr val="black"/>
                </a:solidFill>
                <a:latin typeface="Calibri"/>
                <a:ea typeface="ＭＳ Ｐゴシック" charset="-128"/>
              </a:rPr>
              <a:t>ovaries</a:t>
            </a:r>
            <a:r>
              <a:rPr lang="en-US" altLang="en-US">
                <a:solidFill>
                  <a:prstClr val="black"/>
                </a:solidFill>
                <a:latin typeface="Calibri"/>
                <a:ea typeface="ＭＳ Ｐゴシック" charset="-128"/>
              </a:rPr>
              <a:t>, two </a:t>
            </a:r>
            <a:r>
              <a:rPr lang="en-US" altLang="en-US" i="1">
                <a:solidFill>
                  <a:prstClr val="black"/>
                </a:solidFill>
                <a:latin typeface="Calibri"/>
                <a:ea typeface="ＭＳ Ｐゴシック" charset="-128"/>
              </a:rPr>
              <a:t>fallopian tubes</a:t>
            </a:r>
            <a:r>
              <a:rPr lang="en-US" altLang="en-US">
                <a:solidFill>
                  <a:prstClr val="black"/>
                </a:solidFill>
                <a:latin typeface="Calibri"/>
                <a:ea typeface="ＭＳ Ｐゴシック" charset="-128"/>
              </a:rPr>
              <a:t>, the </a:t>
            </a:r>
            <a:r>
              <a:rPr lang="en-US" altLang="en-US" i="1">
                <a:solidFill>
                  <a:prstClr val="black"/>
                </a:solidFill>
                <a:latin typeface="Calibri"/>
                <a:ea typeface="ＭＳ Ｐゴシック" charset="-128"/>
              </a:rPr>
              <a:t>uterus</a:t>
            </a:r>
            <a:r>
              <a:rPr lang="en-US" altLang="en-US">
                <a:solidFill>
                  <a:prstClr val="black"/>
                </a:solidFill>
                <a:latin typeface="Calibri"/>
                <a:ea typeface="ＭＳ Ｐゴシック" charset="-128"/>
              </a:rPr>
              <a:t>, the </a:t>
            </a:r>
            <a:r>
              <a:rPr lang="en-US" altLang="en-US" i="1">
                <a:solidFill>
                  <a:prstClr val="black"/>
                </a:solidFill>
                <a:latin typeface="Calibri"/>
                <a:ea typeface="ＭＳ Ｐゴシック" charset="-128"/>
              </a:rPr>
              <a:t>vagina</a:t>
            </a:r>
            <a:r>
              <a:rPr lang="en-US" altLang="en-US">
                <a:solidFill>
                  <a:prstClr val="black"/>
                </a:solidFill>
                <a:latin typeface="Calibri"/>
                <a:ea typeface="ＭＳ Ｐゴシック" charset="-128"/>
              </a:rPr>
              <a:t>, and the </a:t>
            </a:r>
            <a:r>
              <a:rPr lang="en-US" altLang="en-US" i="1">
                <a:solidFill>
                  <a:prstClr val="black"/>
                </a:solidFill>
                <a:latin typeface="Calibri"/>
                <a:ea typeface="ＭＳ Ｐゴシック" charset="-128"/>
              </a:rPr>
              <a:t>external genitals</a:t>
            </a:r>
            <a:r>
              <a:rPr lang="en-US" altLang="en-US">
                <a:solidFill>
                  <a:prstClr val="black"/>
                </a:solidFill>
                <a:latin typeface="Calibri"/>
                <a:ea typeface="ＭＳ Ｐゴシック" charset="-128"/>
              </a:rPr>
              <a:t>. The ovaries produce and secrete estrogen and progesterone, the primary female hormones.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59825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Understanding medical terminology is critical to understanding lectures, reading, and communications with other health care providers.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Using proper medical terminology enhances your professional presentation.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Parts of medical terms include prefixes, suffixes, and combining forms.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combining form gives the term its basic meaning. Prefixes and suffixes modify the meaning.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Vowels are sometimes added to make terms pronounceable.</a:t>
            </a:r>
          </a:p>
          <a:p>
            <a:pPr lvl="0" eaLnBrk="0" fontAlgn="base" hangingPunct="0">
              <a:spcBef>
                <a:spcPct val="30000"/>
              </a:spcBef>
              <a:spcAft>
                <a:spcPct val="0"/>
              </a:spcAft>
              <a:defRPr/>
            </a:pP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22866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lnSpc>
                <a:spcPct val="90000"/>
              </a:lnSpc>
              <a:spcBef>
                <a:spcPct val="30000"/>
              </a:spcBef>
              <a:spcAft>
                <a:spcPct val="0"/>
              </a:spcAft>
              <a:defRPr/>
            </a:pPr>
            <a:r>
              <a:rPr lang="en-US" altLang="en-US" sz="1100" b="1">
                <a:solidFill>
                  <a:prstClr val="black"/>
                </a:solidFill>
                <a:latin typeface="Calibri"/>
                <a:ea typeface="ＭＳ Ｐゴシック" panose="020B0600070205080204" pitchFamily="34" charset="-128"/>
              </a:rPr>
              <a:t>Class Activities</a:t>
            </a:r>
            <a:endParaRPr lang="en-US" altLang="en-US" sz="1100">
              <a:solidFill>
                <a:prstClr val="black"/>
              </a:solidFill>
              <a:latin typeface="Calibri"/>
              <a:ea typeface="ＭＳ Ｐゴシック" panose="020B0600070205080204" pitchFamily="34" charset="-128"/>
            </a:endParaRPr>
          </a:p>
          <a:p>
            <a:pPr marL="171450" lvl="0" indent="-171450" eaLnBrk="0" fontAlgn="base" hangingPunct="0">
              <a:lnSpc>
                <a:spcPct val="90000"/>
              </a:lnSpc>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Have groups of students select medical terms from the glossary in the text or from a medical dictionary and break them down for the class.</a:t>
            </a:r>
          </a:p>
          <a:p>
            <a:pPr marL="171450" lvl="0" indent="-171450" eaLnBrk="0" fontAlgn="base" hangingPunct="0">
              <a:lnSpc>
                <a:spcPct val="90000"/>
              </a:lnSpc>
              <a:spcBef>
                <a:spcPct val="30000"/>
              </a:spcBef>
              <a:spcAft>
                <a:spcPct val="0"/>
              </a:spcAft>
              <a:buFont typeface="Arial" panose="020B0604020202020204" pitchFamily="34" charset="0"/>
              <a:buChar char="•"/>
              <a:defRPr/>
            </a:pPr>
            <a:r>
              <a:rPr lang="en-US" altLang="en-US" sz="1100">
                <a:solidFill>
                  <a:prstClr val="black"/>
                </a:solidFill>
                <a:latin typeface="Calibri"/>
                <a:ea typeface="ＭＳ Ｐゴシック" panose="020B0600070205080204" pitchFamily="34" charset="-128"/>
              </a:rPr>
              <a:t>Divide into three groups. One group will be assigned the list of prefixes in the text, one will be assigned combining forms, and one will be assigned suffixes. The first group will call out a prefix, the second will add to it by calling out a combining form, and the third group will complete the term by calling out a suffix. Write each term on the board and discuss it. Be sure to indicate if the term is a legitimate medical term or just a fun term created by the exercise.</a:t>
            </a:r>
          </a:p>
          <a:p>
            <a:pPr lvl="0" eaLnBrk="0" fontAlgn="base" hangingPunct="0">
              <a:lnSpc>
                <a:spcPct val="90000"/>
              </a:lnSpc>
              <a:spcBef>
                <a:spcPct val="30000"/>
              </a:spcBef>
              <a:spcAft>
                <a:spcPct val="0"/>
              </a:spcAft>
              <a:defRPr/>
            </a:pPr>
            <a:r>
              <a:rPr lang="en-US" altLang="en-US" sz="1100">
                <a:solidFill>
                  <a:prstClr val="black"/>
                </a:solidFill>
                <a:latin typeface="Calibri"/>
                <a:ea typeface="ＭＳ Ｐゴシック" panose="020B0600070205080204" pitchFamily="34" charset="-128"/>
              </a:rPr>
              <a:t> </a:t>
            </a:r>
          </a:p>
          <a:p>
            <a:pPr lvl="0" eaLnBrk="0" fontAlgn="base" hangingPunct="0">
              <a:lnSpc>
                <a:spcPct val="90000"/>
              </a:lnSpc>
              <a:spcBef>
                <a:spcPct val="30000"/>
              </a:spcBef>
              <a:spcAft>
                <a:spcPct val="0"/>
              </a:spcAft>
              <a:defRPr/>
            </a:pPr>
            <a:r>
              <a:rPr lang="en-US" altLang="en-US" sz="1100" b="1">
                <a:solidFill>
                  <a:prstClr val="black"/>
                </a:solidFill>
                <a:latin typeface="Calibri"/>
                <a:ea typeface="ＭＳ Ｐゴシック" panose="020B0600070205080204" pitchFamily="34" charset="-128"/>
              </a:rPr>
              <a:t>Teaching Tips</a:t>
            </a:r>
            <a:endParaRPr lang="en-US" altLang="en-US" sz="1100">
              <a:solidFill>
                <a:prstClr val="black"/>
              </a:solidFill>
              <a:latin typeface="Calibri"/>
              <a:ea typeface="ＭＳ Ｐゴシック" panose="020B0600070205080204" pitchFamily="34" charset="-128"/>
            </a:endParaRPr>
          </a:p>
          <a:p>
            <a:pPr lvl="0" eaLnBrk="0" fontAlgn="base" hangingPunct="0">
              <a:lnSpc>
                <a:spcPct val="90000"/>
              </a:lnSpc>
              <a:spcBef>
                <a:spcPct val="30000"/>
              </a:spcBef>
              <a:spcAft>
                <a:spcPct val="0"/>
              </a:spcAft>
              <a:defRPr/>
            </a:pPr>
            <a:r>
              <a:rPr lang="en-US" altLang="en-US" sz="1100">
                <a:solidFill>
                  <a:prstClr val="black"/>
                </a:solidFill>
                <a:latin typeface="Calibri"/>
                <a:ea typeface="ＭＳ Ｐゴシック" panose="020B0600070205080204" pitchFamily="34" charset="-128"/>
              </a:rPr>
              <a:t>Give examples of medical terms using the lists of prefixes, suffixes, and combining forms in the book.</a:t>
            </a:r>
          </a:p>
          <a:p>
            <a:pPr lvl="0" eaLnBrk="0" fontAlgn="base" hangingPunct="0">
              <a:lnSpc>
                <a:spcPct val="90000"/>
              </a:lnSpc>
              <a:spcBef>
                <a:spcPct val="30000"/>
              </a:spcBef>
              <a:spcAft>
                <a:spcPct val="0"/>
              </a:spcAft>
              <a:defRPr/>
            </a:pPr>
            <a:r>
              <a:rPr lang="en-US" altLang="en-US" sz="1100">
                <a:solidFill>
                  <a:prstClr val="black"/>
                </a:solidFill>
                <a:latin typeface="Calibri"/>
                <a:ea typeface="ＭＳ Ｐゴシック" panose="020B0600070205080204" pitchFamily="34" charset="-128"/>
              </a:rPr>
              <a:t> </a:t>
            </a:r>
          </a:p>
          <a:p>
            <a:pPr lvl="0" eaLnBrk="0" fontAlgn="base" hangingPunct="0">
              <a:lnSpc>
                <a:spcPct val="90000"/>
              </a:lnSpc>
              <a:spcBef>
                <a:spcPct val="30000"/>
              </a:spcBef>
              <a:spcAft>
                <a:spcPct val="0"/>
              </a:spcAft>
              <a:defRPr/>
            </a:pPr>
            <a:r>
              <a:rPr lang="en-US" altLang="en-US" sz="1100" b="1">
                <a:solidFill>
                  <a:prstClr val="black"/>
                </a:solidFill>
                <a:latin typeface="Calibri"/>
                <a:ea typeface="ＭＳ Ｐゴシック" panose="020B0600070205080204" pitchFamily="34" charset="-128"/>
              </a:rPr>
              <a:t>Discussion Questions</a:t>
            </a:r>
            <a:endParaRPr lang="en-US" altLang="en-US" sz="1100">
              <a:solidFill>
                <a:prstClr val="black"/>
              </a:solidFill>
              <a:latin typeface="Calibri"/>
              <a:ea typeface="ＭＳ Ｐゴシック" panose="020B0600070205080204" pitchFamily="34" charset="-128"/>
            </a:endParaRPr>
          </a:p>
          <a:p>
            <a:pPr lvl="0" eaLnBrk="0" fontAlgn="base" hangingPunct="0">
              <a:lnSpc>
                <a:spcPct val="90000"/>
              </a:lnSpc>
              <a:spcBef>
                <a:spcPct val="30000"/>
              </a:spcBef>
              <a:spcAft>
                <a:spcPct val="0"/>
              </a:spcAft>
              <a:defRPr/>
            </a:pPr>
            <a:r>
              <a:rPr lang="en-US" altLang="en-US" sz="1100">
                <a:solidFill>
                  <a:prstClr val="black"/>
                </a:solidFill>
                <a:latin typeface="Calibri"/>
                <a:ea typeface="ＭＳ Ｐゴシック" panose="020B0600070205080204" pitchFamily="34" charset="-128"/>
              </a:rPr>
              <a:t>What are the benefits of understanding medical terminology?</a:t>
            </a:r>
          </a:p>
          <a:p>
            <a:pPr lvl="0" eaLnBrk="0" fontAlgn="base" hangingPunct="0">
              <a:lnSpc>
                <a:spcPct val="90000"/>
              </a:lnSpc>
              <a:spcBef>
                <a:spcPct val="30000"/>
              </a:spcBef>
              <a:spcAft>
                <a:spcPct val="0"/>
              </a:spcAft>
              <a:defRPr/>
            </a:pPr>
            <a:r>
              <a:rPr lang="en-US" altLang="en-US" sz="1100">
                <a:solidFill>
                  <a:prstClr val="black"/>
                </a:solidFill>
                <a:latin typeface="Calibri"/>
                <a:ea typeface="ＭＳ Ｐゴシック" panose="020B0600070205080204" pitchFamily="34" charset="-128"/>
              </a:rPr>
              <a:t>What are some medical terms you found interesting in your reading?</a:t>
            </a:r>
          </a:p>
          <a:p>
            <a:pPr lvl="0" eaLnBrk="0" fontAlgn="base" hangingPunct="0">
              <a:lnSpc>
                <a:spcPct val="90000"/>
              </a:lnSpc>
              <a:spcBef>
                <a:spcPct val="30000"/>
              </a:spcBef>
              <a:spcAft>
                <a:spcPct val="0"/>
              </a:spcAft>
              <a:defRPr/>
            </a:pPr>
            <a:r>
              <a:rPr lang="en-US" altLang="en-US" sz="1100">
                <a:solidFill>
                  <a:prstClr val="black"/>
                </a:solidFill>
                <a:latin typeface="Calibri"/>
                <a:ea typeface="ＭＳ Ｐゴシック" panose="020B0600070205080204" pitchFamily="34" charset="-128"/>
              </a:rPr>
              <a:t> </a:t>
            </a:r>
          </a:p>
          <a:p>
            <a:pPr lvl="0" eaLnBrk="0" fontAlgn="base" hangingPunct="0">
              <a:lnSpc>
                <a:spcPct val="90000"/>
              </a:lnSpc>
              <a:spcBef>
                <a:spcPct val="30000"/>
              </a:spcBef>
              <a:spcAft>
                <a:spcPct val="0"/>
              </a:spcAft>
              <a:defRPr/>
            </a:pPr>
            <a:r>
              <a:rPr lang="en-US" altLang="en-US" sz="1100" b="1">
                <a:solidFill>
                  <a:prstClr val="black"/>
                </a:solidFill>
                <a:latin typeface="Calibri"/>
                <a:ea typeface="ＭＳ Ｐゴシック" panose="020B0600070205080204" pitchFamily="34" charset="-128"/>
              </a:rPr>
              <a:t>Knowledge Application</a:t>
            </a:r>
            <a:endParaRPr lang="en-US" altLang="en-US" sz="1100">
              <a:solidFill>
                <a:prstClr val="black"/>
              </a:solidFill>
              <a:latin typeface="Calibri"/>
              <a:ea typeface="ＭＳ Ｐゴシック" panose="020B0600070205080204" pitchFamily="34" charset="-128"/>
            </a:endParaRPr>
          </a:p>
          <a:p>
            <a:pPr lvl="0" eaLnBrk="0" fontAlgn="base" hangingPunct="0">
              <a:lnSpc>
                <a:spcPct val="90000"/>
              </a:lnSpc>
              <a:spcBef>
                <a:spcPct val="30000"/>
              </a:spcBef>
              <a:spcAft>
                <a:spcPct val="0"/>
              </a:spcAft>
              <a:defRPr/>
            </a:pPr>
            <a:r>
              <a:rPr lang="en-US" altLang="en-US" sz="1100">
                <a:solidFill>
                  <a:prstClr val="black"/>
                </a:solidFill>
                <a:latin typeface="Calibri"/>
                <a:ea typeface="ＭＳ Ｐゴシック" panose="020B0600070205080204" pitchFamily="34" charset="-128"/>
              </a:rPr>
              <a:t>Given a passage in the text, students should be able to determine the meaning of medical terms.</a:t>
            </a: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65352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charset="-128"/>
              </a:rPr>
              <a:t>Follow-Up</a:t>
            </a:r>
            <a:endParaRPr lang="en-US" altLang="en-US" sz="1400">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Answer student questions. </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Follow-Up Assignments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pPr>
            <a:r>
              <a:rPr lang="en-US" altLang="en-US">
                <a:solidFill>
                  <a:prstClr val="black"/>
                </a:solidFill>
                <a:latin typeface="Calibri"/>
                <a:ea typeface="ＭＳ Ｐゴシック" charset="-128"/>
              </a:rPr>
              <a:t>Review Chapter 7 Summary.</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pPr>
            <a:r>
              <a:rPr lang="en-US" altLang="en-US">
                <a:solidFill>
                  <a:prstClr val="black"/>
                </a:solidFill>
                <a:latin typeface="Calibri"/>
                <a:ea typeface="ＭＳ Ｐゴシック" charset="-128"/>
              </a:rPr>
              <a:t>Complete Chapter 7 In Review questions. </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pPr>
            <a:r>
              <a:rPr lang="en-US" altLang="en-US">
                <a:solidFill>
                  <a:prstClr val="black"/>
                </a:solidFill>
                <a:latin typeface="Calibri"/>
                <a:ea typeface="ＭＳ Ｐゴシック" charset="-128"/>
              </a:rPr>
              <a:t>Complete Chapter 7 Critical Thinking questions.</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Assessments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pPr>
            <a:r>
              <a:rPr lang="en-US" altLang="en-US">
                <a:solidFill>
                  <a:prstClr val="black"/>
                </a:solidFill>
                <a:latin typeface="Calibri"/>
                <a:ea typeface="ＭＳ Ｐゴシック" charset="-128"/>
              </a:rPr>
              <a:t>Handouts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pPr>
            <a:r>
              <a:rPr lang="en-US" altLang="en-US">
                <a:solidFill>
                  <a:prstClr val="black"/>
                </a:solidFill>
                <a:latin typeface="Calibri"/>
                <a:ea typeface="ＭＳ Ｐゴシック" charset="-128"/>
              </a:rPr>
              <a:t>Chapter 7 quiz</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55778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charset="-128"/>
              </a:rPr>
              <a:t>Follow-Up</a:t>
            </a:r>
            <a:endParaRPr lang="en-US" altLang="en-US" sz="1400">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Answer student questions. </a:t>
            </a:r>
          </a:p>
          <a:p>
            <a:pPr lvl="0" eaLnBrk="0" fontAlgn="base" hangingPunct="0">
              <a:spcBef>
                <a:spcPct val="30000"/>
              </a:spcBef>
              <a:spcAft>
                <a:spcPct val="0"/>
              </a:spcAft>
            </a:pPr>
            <a:r>
              <a:rPr lang="en-US" altLang="en-US">
                <a:solidFill>
                  <a:prstClr val="black"/>
                </a:solidFill>
                <a:latin typeface="Calibri"/>
                <a:ea typeface="ＭＳ Ｐゴシック" charset="-128"/>
              </a:rPr>
              <a:t>Follow-Up Assignments</a:t>
            </a:r>
          </a:p>
          <a:p>
            <a:pPr marL="171450" lvl="0" indent="-171450" eaLnBrk="0" fontAlgn="base" hangingPunct="0">
              <a:spcBef>
                <a:spcPct val="30000"/>
              </a:spcBef>
              <a:spcAft>
                <a:spcPct val="0"/>
              </a:spcAft>
              <a:buFont typeface="Arial" charset="0"/>
              <a:buChar char="•"/>
            </a:pPr>
            <a:r>
              <a:rPr lang="en-US" altLang="en-US">
                <a:solidFill>
                  <a:prstClr val="black"/>
                </a:solidFill>
                <a:latin typeface="Calibri"/>
                <a:ea typeface="ＭＳ Ｐゴシック" charset="-128"/>
              </a:rPr>
              <a:t>Review Chapter 7 Summary.</a:t>
            </a:r>
          </a:p>
          <a:p>
            <a:pPr marL="171450" lvl="0" indent="-171450" eaLnBrk="0" fontAlgn="base" hangingPunct="0">
              <a:spcBef>
                <a:spcPct val="30000"/>
              </a:spcBef>
              <a:spcAft>
                <a:spcPct val="0"/>
              </a:spcAft>
              <a:buFont typeface="Arial" charset="0"/>
              <a:buChar char="•"/>
            </a:pPr>
            <a:r>
              <a:rPr lang="en-US" altLang="en-US">
                <a:solidFill>
                  <a:prstClr val="black"/>
                </a:solidFill>
                <a:latin typeface="Calibri"/>
                <a:ea typeface="ＭＳ Ｐゴシック" charset="-128"/>
              </a:rPr>
              <a:t>Complete Chapter 7 In Review questions. </a:t>
            </a:r>
          </a:p>
          <a:p>
            <a:pPr marL="171450" lvl="0" indent="-171450" eaLnBrk="0" fontAlgn="base" hangingPunct="0">
              <a:spcBef>
                <a:spcPct val="30000"/>
              </a:spcBef>
              <a:spcAft>
                <a:spcPct val="0"/>
              </a:spcAft>
              <a:buFont typeface="Arial" charset="0"/>
              <a:buChar char="•"/>
            </a:pPr>
            <a:r>
              <a:rPr lang="en-US" altLang="en-US">
                <a:solidFill>
                  <a:prstClr val="black"/>
                </a:solidFill>
                <a:latin typeface="Calibri"/>
                <a:ea typeface="ＭＳ Ｐゴシック" charset="-128"/>
              </a:rPr>
              <a:t>Complete Chapter 7 Critical Thinking questions.</a:t>
            </a:r>
          </a:p>
          <a:p>
            <a:pPr lvl="0" eaLnBrk="0" fontAlgn="base" hangingPunct="0">
              <a:spcBef>
                <a:spcPct val="30000"/>
              </a:spcBef>
              <a:spcAft>
                <a:spcPct val="0"/>
              </a:spcAft>
            </a:pPr>
            <a:r>
              <a:rPr lang="en-US" altLang="en-US">
                <a:solidFill>
                  <a:prstClr val="black"/>
                </a:solidFill>
                <a:latin typeface="Calibri"/>
                <a:ea typeface="ＭＳ Ｐゴシック" charset="-128"/>
              </a:rPr>
              <a:t>Assessments</a:t>
            </a:r>
          </a:p>
          <a:p>
            <a:pPr marL="171450" lvl="0" indent="-171450" eaLnBrk="0" fontAlgn="base" hangingPunct="0">
              <a:spcBef>
                <a:spcPct val="30000"/>
              </a:spcBef>
              <a:spcAft>
                <a:spcPct val="0"/>
              </a:spcAft>
              <a:buFont typeface="Arial" charset="0"/>
              <a:buChar char="•"/>
            </a:pPr>
            <a:r>
              <a:rPr lang="en-US" altLang="en-US">
                <a:solidFill>
                  <a:prstClr val="black"/>
                </a:solidFill>
                <a:latin typeface="Calibri"/>
                <a:ea typeface="ＭＳ Ｐゴシック" charset="-128"/>
              </a:rPr>
              <a:t>Handouts</a:t>
            </a:r>
          </a:p>
          <a:p>
            <a:pPr marL="171450" lvl="0" indent="-171450" eaLnBrk="0" fontAlgn="base" hangingPunct="0">
              <a:spcBef>
                <a:spcPct val="30000"/>
              </a:spcBef>
              <a:spcAft>
                <a:spcPct val="0"/>
              </a:spcAft>
              <a:buFont typeface="Arial" charset="0"/>
              <a:buChar char="•"/>
            </a:pPr>
            <a:r>
              <a:rPr lang="en-US" altLang="en-US">
                <a:solidFill>
                  <a:prstClr val="black"/>
                </a:solidFill>
                <a:latin typeface="Calibri"/>
                <a:ea typeface="ＭＳ Ｐゴシック" charset="-128"/>
              </a:rPr>
              <a:t>Chapter 7 quiz</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97255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charset="-128"/>
              </a:rPr>
              <a:t>Teaching Tips</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Answers to In Review questions are in the appendix of the text. Advise students to review the questions again as they study the chapter.</a:t>
            </a:r>
          </a:p>
          <a:p>
            <a:pPr lvl="0" eaLnBrk="0" fontAlgn="base" hangingPunct="0">
              <a:spcBef>
                <a:spcPct val="30000"/>
              </a:spcBef>
              <a:spcAft>
                <a:spcPct val="0"/>
              </a:spcAft>
            </a:pPr>
            <a:endParaRPr lang="en-US" altLang="en-US" b="1" dirty="0">
              <a:solidFill>
                <a:prstClr val="black"/>
              </a:solidFill>
              <a:latin typeface="Calibri"/>
              <a:ea typeface="ＭＳ Ｐゴシック" charset="-128"/>
            </a:endParaRPr>
          </a:p>
          <a:p>
            <a:pPr lvl="0" eaLnBrk="0" fontAlgn="base" hangingPunct="0">
              <a:spcBef>
                <a:spcPct val="30000"/>
              </a:spcBef>
              <a:spcAft>
                <a:spcPct val="0"/>
              </a:spcAft>
            </a:pPr>
            <a:endParaRPr lang="en-US" altLang="en-US" b="1"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2220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Patient lying on right side in the right lateral recumbent position.</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639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Patient lying on their left side in the left lateral recumbent position.</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76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Patient lying on their back with the upper body elevated 45 to 60 degrees. Semi-Fowler’s position is when they are elevated at an angle less than 45 degrees.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0621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Patient lying supine with the feet elevated about 12 inches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Trendelenburg and shock positions are absolutely contraindicated in patients with suspected spinal injury.</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4425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Imaginary divisions of the body are called anatomical planes. Anatomical lines are also used to reference points on the body. These planes and lines indicate the internal body structure and the relationship of different groups of organs to others.</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3416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The sagittal plane, or median plane, is a vertical plane that runs lengthwise and divides the body into right and left segments. The segments do not have to be equal. If the plane divides the body into two equal halves, it is referred to as the midsagittal plane.</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The frontal or coronal plane divides the body into front and back halves.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The transverse or horizontal plane is parallel with the ground and divides the body into upper and lower halves. It may also be referred to as the </a:t>
            </a:r>
            <a:r>
              <a:rPr lang="en-US" altLang="en-US" i="1" dirty="0">
                <a:solidFill>
                  <a:prstClr val="black"/>
                </a:solidFill>
                <a:latin typeface="Calibri"/>
                <a:ea typeface="ＭＳ Ｐゴシック" charset="-128"/>
              </a:rPr>
              <a:t>axial plane</a:t>
            </a:r>
            <a:r>
              <a:rPr lang="en-US" altLang="en-US" dirty="0">
                <a:solidFill>
                  <a:prstClr val="black"/>
                </a:solidFill>
                <a:latin typeface="Calibri"/>
                <a:ea typeface="ＭＳ Ｐゴシック" charset="-128"/>
              </a:rPr>
              <a:t>. </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Midline is an imaginary line drawn vertically through the middle of the patient’s body, beginning at the top of the head and continuing down through the nose and the navel and to the ground between the legs. Midline corresponds with the midsagittal plane because it divides the body into equal halves.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Midaxillary line is an imaginary line drawn vertically from the middle of the patient’s armpit down to the ankle. This line also divides the body into the anterior plane (the patient’s front) and the posterior plane (the patient’s back). </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Transverse line is a imaginary line drawn horizontally through the patient’s waist. This divides the body into the superior plane (above the waist) and the inferior plane (below the waist).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3473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i="1" dirty="0">
                <a:solidFill>
                  <a:prstClr val="black"/>
                </a:solidFill>
                <a:latin typeface="Calibri"/>
                <a:ea typeface="ＭＳ Ｐゴシック" charset="-128"/>
              </a:rPr>
              <a:t>Anterior </a:t>
            </a:r>
            <a:r>
              <a:rPr lang="en-US" altLang="en-US" dirty="0">
                <a:solidFill>
                  <a:prstClr val="black"/>
                </a:solidFill>
                <a:latin typeface="Calibri"/>
                <a:ea typeface="ＭＳ Ｐゴシック" charset="-128"/>
              </a:rPr>
              <a:t>is toward the front. </a:t>
            </a:r>
            <a:r>
              <a:rPr lang="en-US" altLang="en-US" i="1" dirty="0">
                <a:solidFill>
                  <a:prstClr val="black"/>
                </a:solidFill>
                <a:latin typeface="Calibri"/>
                <a:ea typeface="ＭＳ Ｐゴシック" charset="-128"/>
              </a:rPr>
              <a:t>Posterior </a:t>
            </a:r>
            <a:r>
              <a:rPr lang="en-US" altLang="en-US" dirty="0">
                <a:solidFill>
                  <a:prstClr val="black"/>
                </a:solidFill>
                <a:latin typeface="Calibri"/>
                <a:ea typeface="ＭＳ Ｐゴシック" charset="-128"/>
              </a:rPr>
              <a:t>is toward the back. </a:t>
            </a:r>
          </a:p>
          <a:p>
            <a:pPr marL="171450" lvl="0" indent="-171450" eaLnBrk="0" fontAlgn="base" hangingPunct="0">
              <a:spcBef>
                <a:spcPct val="30000"/>
              </a:spcBef>
              <a:spcAft>
                <a:spcPct val="0"/>
              </a:spcAft>
              <a:buFontTx/>
              <a:buChar char="•"/>
            </a:pPr>
            <a:r>
              <a:rPr lang="en-US" altLang="en-US" i="1" dirty="0">
                <a:solidFill>
                  <a:prstClr val="black"/>
                </a:solidFill>
                <a:latin typeface="Calibri"/>
                <a:ea typeface="ＭＳ Ｐゴシック" charset="-128"/>
              </a:rPr>
              <a:t>Superior </a:t>
            </a:r>
            <a:r>
              <a:rPr lang="en-US" altLang="en-US" dirty="0">
                <a:solidFill>
                  <a:prstClr val="black"/>
                </a:solidFill>
                <a:latin typeface="Calibri"/>
                <a:ea typeface="ＭＳ Ｐゴシック" charset="-128"/>
              </a:rPr>
              <a:t>means toward the head or above the point of reference. </a:t>
            </a:r>
            <a:r>
              <a:rPr lang="en-US" altLang="en-US" i="1" dirty="0">
                <a:solidFill>
                  <a:prstClr val="black"/>
                </a:solidFill>
                <a:latin typeface="Calibri"/>
                <a:ea typeface="ＭＳ Ｐゴシック" charset="-128"/>
              </a:rPr>
              <a:t>Inferior </a:t>
            </a:r>
            <a:r>
              <a:rPr lang="en-US" altLang="en-US" dirty="0">
                <a:solidFill>
                  <a:prstClr val="black"/>
                </a:solidFill>
                <a:latin typeface="Calibri"/>
                <a:ea typeface="ＭＳ Ｐゴシック" charset="-128"/>
              </a:rPr>
              <a:t>means toward the feet or below the point of reference.</a:t>
            </a:r>
          </a:p>
          <a:p>
            <a:pPr marL="171450" lvl="0" indent="-171450" eaLnBrk="0" fontAlgn="base" hangingPunct="0">
              <a:spcBef>
                <a:spcPct val="30000"/>
              </a:spcBef>
              <a:spcAft>
                <a:spcPct val="0"/>
              </a:spcAft>
              <a:buFontTx/>
              <a:buChar char="•"/>
            </a:pPr>
            <a:r>
              <a:rPr lang="en-US" altLang="en-US" i="1" dirty="0">
                <a:solidFill>
                  <a:prstClr val="black"/>
                </a:solidFill>
                <a:latin typeface="Calibri"/>
                <a:ea typeface="ＭＳ Ｐゴシック" charset="-128"/>
              </a:rPr>
              <a:t>Dorsal </a:t>
            </a:r>
            <a:r>
              <a:rPr lang="en-US" altLang="en-US" dirty="0">
                <a:solidFill>
                  <a:prstClr val="black"/>
                </a:solidFill>
                <a:latin typeface="Calibri"/>
                <a:ea typeface="ＭＳ Ｐゴシック" charset="-128"/>
              </a:rPr>
              <a:t>means toward the back or backbone (spine). </a:t>
            </a:r>
            <a:r>
              <a:rPr lang="en-US" altLang="en-US" i="1" dirty="0">
                <a:solidFill>
                  <a:prstClr val="black"/>
                </a:solidFill>
                <a:latin typeface="Calibri"/>
                <a:ea typeface="ＭＳ Ｐゴシック" charset="-128"/>
              </a:rPr>
              <a:t>Ventral </a:t>
            </a:r>
            <a:r>
              <a:rPr lang="en-US" altLang="en-US" dirty="0">
                <a:solidFill>
                  <a:prstClr val="black"/>
                </a:solidFill>
                <a:latin typeface="Calibri"/>
                <a:ea typeface="ＭＳ Ｐゴシック" charset="-128"/>
              </a:rPr>
              <a:t>means toward the front or belly (abdomen).</a:t>
            </a:r>
          </a:p>
          <a:p>
            <a:pPr marL="171450" lvl="0" indent="-171450" eaLnBrk="0" fontAlgn="base" hangingPunct="0">
              <a:spcBef>
                <a:spcPct val="30000"/>
              </a:spcBef>
              <a:spcAft>
                <a:spcPct val="0"/>
              </a:spcAft>
              <a:buFontTx/>
              <a:buChar char="•"/>
            </a:pPr>
            <a:r>
              <a:rPr lang="en-US" altLang="en-US" i="1" dirty="0">
                <a:solidFill>
                  <a:prstClr val="black"/>
                </a:solidFill>
                <a:latin typeface="Calibri"/>
                <a:ea typeface="ＭＳ Ｐゴシック" charset="-128"/>
              </a:rPr>
              <a:t>Medial </a:t>
            </a:r>
            <a:r>
              <a:rPr lang="en-US" altLang="en-US" dirty="0">
                <a:solidFill>
                  <a:prstClr val="black"/>
                </a:solidFill>
                <a:latin typeface="Calibri"/>
                <a:ea typeface="ＭＳ Ｐゴシック" charset="-128"/>
              </a:rPr>
              <a:t>means toward the midline or center of the body. </a:t>
            </a:r>
            <a:r>
              <a:rPr lang="en-US" altLang="en-US" i="1" dirty="0">
                <a:solidFill>
                  <a:prstClr val="black"/>
                </a:solidFill>
                <a:latin typeface="Calibri"/>
                <a:ea typeface="ＭＳ Ｐゴシック" charset="-128"/>
              </a:rPr>
              <a:t>Lateral </a:t>
            </a:r>
            <a:r>
              <a:rPr lang="en-US" altLang="en-US" dirty="0">
                <a:solidFill>
                  <a:prstClr val="black"/>
                </a:solidFill>
                <a:latin typeface="Calibri"/>
                <a:ea typeface="ＭＳ Ｐゴシック" charset="-128"/>
              </a:rPr>
              <a:t>refers to the left or right of the midline, or away from the midline of the body. Note that bilateral refers to both left and right, meaning “on both sides.” u</a:t>
            </a:r>
            <a:r>
              <a:rPr lang="en-US" altLang="en-US" i="1" dirty="0">
                <a:solidFill>
                  <a:prstClr val="black"/>
                </a:solidFill>
                <a:latin typeface="Calibri"/>
                <a:ea typeface="ＭＳ Ｐゴシック" charset="-128"/>
              </a:rPr>
              <a:t>nilateral </a:t>
            </a:r>
            <a:r>
              <a:rPr lang="en-US" altLang="en-US" dirty="0">
                <a:solidFill>
                  <a:prstClr val="black"/>
                </a:solidFill>
                <a:latin typeface="Calibri"/>
                <a:ea typeface="ＭＳ Ｐゴシック" charset="-128"/>
              </a:rPr>
              <a:t>refers to one side. </a:t>
            </a:r>
            <a:r>
              <a:rPr lang="en-US" altLang="en-US" i="1" dirty="0">
                <a:solidFill>
                  <a:prstClr val="black"/>
                </a:solidFill>
                <a:latin typeface="Calibri"/>
                <a:ea typeface="ＭＳ Ｐゴシック" charset="-128"/>
              </a:rPr>
              <a:t>Ipsilateral </a:t>
            </a:r>
            <a:r>
              <a:rPr lang="en-US" altLang="en-US" dirty="0">
                <a:solidFill>
                  <a:prstClr val="black"/>
                </a:solidFill>
                <a:latin typeface="Calibri"/>
                <a:ea typeface="ＭＳ Ｐゴシック" charset="-128"/>
              </a:rPr>
              <a:t>refers to the same side, </a:t>
            </a:r>
            <a:r>
              <a:rPr lang="en-US" altLang="en-US" i="1" dirty="0">
                <a:solidFill>
                  <a:prstClr val="black"/>
                </a:solidFill>
                <a:latin typeface="Calibri"/>
                <a:ea typeface="ＭＳ Ｐゴシック" charset="-128"/>
              </a:rPr>
              <a:t>contralateral </a:t>
            </a:r>
            <a:r>
              <a:rPr lang="en-US" altLang="en-US" dirty="0">
                <a:solidFill>
                  <a:prstClr val="black"/>
                </a:solidFill>
                <a:latin typeface="Calibri"/>
                <a:ea typeface="ＭＳ Ｐゴシック" charset="-128"/>
              </a:rPr>
              <a:t>to the opposite side.</a:t>
            </a:r>
          </a:p>
          <a:p>
            <a:pPr marL="171450" lvl="0" indent="-171450" eaLnBrk="0" fontAlgn="base" hangingPunct="0">
              <a:spcBef>
                <a:spcPct val="30000"/>
              </a:spcBef>
              <a:spcAft>
                <a:spcPct val="0"/>
              </a:spcAft>
              <a:buFontTx/>
              <a:buChar char="•"/>
            </a:pPr>
            <a:r>
              <a:rPr lang="en-US" altLang="en-US" i="1" dirty="0">
                <a:solidFill>
                  <a:prstClr val="black"/>
                </a:solidFill>
                <a:latin typeface="Calibri"/>
                <a:ea typeface="ＭＳ Ｐゴシック" charset="-128"/>
              </a:rPr>
              <a:t>Proximal </a:t>
            </a:r>
            <a:r>
              <a:rPr lang="en-US" altLang="en-US" dirty="0">
                <a:solidFill>
                  <a:prstClr val="black"/>
                </a:solidFill>
                <a:latin typeface="Calibri"/>
                <a:ea typeface="ＭＳ Ｐゴシック" charset="-128"/>
              </a:rPr>
              <a:t>means near the point of reference. </a:t>
            </a:r>
            <a:r>
              <a:rPr lang="en-US" altLang="en-US" i="1" dirty="0">
                <a:solidFill>
                  <a:prstClr val="black"/>
                </a:solidFill>
                <a:latin typeface="Calibri"/>
                <a:ea typeface="ＭＳ Ｐゴシック" charset="-128"/>
              </a:rPr>
              <a:t>Distal </a:t>
            </a:r>
            <a:r>
              <a:rPr lang="en-US" altLang="en-US" dirty="0">
                <a:solidFill>
                  <a:prstClr val="black"/>
                </a:solidFill>
                <a:latin typeface="Calibri"/>
                <a:ea typeface="ＭＳ Ｐゴシック" charset="-128"/>
              </a:rPr>
              <a:t>is distant, or far from the point of reference.</a:t>
            </a:r>
          </a:p>
          <a:p>
            <a:pPr marL="171450" lvl="0" indent="-171450" eaLnBrk="0" fontAlgn="base" hangingPunct="0">
              <a:spcBef>
                <a:spcPct val="30000"/>
              </a:spcBef>
              <a:spcAft>
                <a:spcPct val="0"/>
              </a:spcAft>
              <a:buFontTx/>
              <a:buChar char="•"/>
            </a:pPr>
            <a:r>
              <a:rPr lang="en-US" altLang="en-US" i="1" dirty="0">
                <a:solidFill>
                  <a:prstClr val="black"/>
                </a:solidFill>
                <a:latin typeface="Calibri"/>
                <a:ea typeface="ＭＳ Ｐゴシック" charset="-128"/>
              </a:rPr>
              <a:t>Right</a:t>
            </a:r>
            <a:r>
              <a:rPr lang="en-US" altLang="en-US" dirty="0">
                <a:solidFill>
                  <a:prstClr val="black"/>
                </a:solidFill>
                <a:latin typeface="Calibri"/>
                <a:ea typeface="ＭＳ Ｐゴシック" charset="-128"/>
              </a:rPr>
              <a:t> and </a:t>
            </a:r>
            <a:r>
              <a:rPr lang="en-US" altLang="en-US" i="1" dirty="0">
                <a:solidFill>
                  <a:prstClr val="black"/>
                </a:solidFill>
                <a:latin typeface="Calibri"/>
                <a:ea typeface="ＭＳ Ｐゴシック" charset="-128"/>
              </a:rPr>
              <a:t>left</a:t>
            </a:r>
            <a:r>
              <a:rPr lang="en-US" altLang="en-US" dirty="0">
                <a:solidFill>
                  <a:prstClr val="black"/>
                </a:solidFill>
                <a:latin typeface="Calibri"/>
                <a:ea typeface="ＭＳ Ｐゴシック" charset="-128"/>
              </a:rPr>
              <a:t> is always the patient’s right and left.</a:t>
            </a:r>
          </a:p>
          <a:p>
            <a:pPr marL="171450" lvl="0" indent="-171450" eaLnBrk="0" fontAlgn="base" hangingPunct="0">
              <a:spcBef>
                <a:spcPct val="30000"/>
              </a:spcBef>
              <a:spcAft>
                <a:spcPct val="0"/>
              </a:spcAft>
              <a:buFontTx/>
              <a:buChar char="•"/>
            </a:pPr>
            <a:r>
              <a:rPr lang="en-US" altLang="en-US" i="1" dirty="0">
                <a:solidFill>
                  <a:prstClr val="black"/>
                </a:solidFill>
                <a:latin typeface="Calibri"/>
                <a:ea typeface="ＭＳ Ｐゴシック" charset="-128"/>
              </a:rPr>
              <a:t>Midclavicular </a:t>
            </a:r>
            <a:r>
              <a:rPr lang="en-US" altLang="en-US" dirty="0">
                <a:solidFill>
                  <a:prstClr val="black"/>
                </a:solidFill>
                <a:latin typeface="Calibri"/>
                <a:ea typeface="ＭＳ Ｐゴシック" charset="-128"/>
              </a:rPr>
              <a:t>refers to the center of each of the collarbones (clavicle). The midclavicular line extends from the center of either collarbone down the anterior thorax.</a:t>
            </a:r>
          </a:p>
          <a:p>
            <a:pPr marL="171450" lvl="0" indent="-171450" eaLnBrk="0" fontAlgn="base" hangingPunct="0">
              <a:spcBef>
                <a:spcPct val="30000"/>
              </a:spcBef>
              <a:spcAft>
                <a:spcPct val="0"/>
              </a:spcAft>
              <a:buFontTx/>
              <a:buChar char="•"/>
            </a:pPr>
            <a:r>
              <a:rPr lang="en-US" altLang="en-US" i="1" dirty="0">
                <a:solidFill>
                  <a:prstClr val="black"/>
                </a:solidFill>
                <a:latin typeface="Calibri"/>
                <a:ea typeface="ＭＳ Ｐゴシック" charset="-128"/>
              </a:rPr>
              <a:t>Midaxillary </a:t>
            </a:r>
            <a:r>
              <a:rPr lang="en-US" altLang="en-US" dirty="0">
                <a:solidFill>
                  <a:prstClr val="black"/>
                </a:solidFill>
                <a:latin typeface="Calibri"/>
                <a:ea typeface="ＭＳ Ｐゴシック" charset="-128"/>
              </a:rPr>
              <a:t>refers to the center of the armpit (axilla). The midaxillary line extends from the middle of the armpit to the ankle.</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Plantar and palmar. </a:t>
            </a:r>
            <a:r>
              <a:rPr lang="en-US" altLang="en-US" i="1" dirty="0">
                <a:solidFill>
                  <a:prstClr val="black"/>
                </a:solidFill>
                <a:latin typeface="Calibri"/>
                <a:ea typeface="ＭＳ Ｐゴシック" charset="-128"/>
              </a:rPr>
              <a:t>Plantar </a:t>
            </a:r>
            <a:r>
              <a:rPr lang="en-US" altLang="en-US" dirty="0">
                <a:solidFill>
                  <a:prstClr val="black"/>
                </a:solidFill>
                <a:latin typeface="Calibri"/>
                <a:ea typeface="ＭＳ Ｐゴシック" charset="-128"/>
              </a:rPr>
              <a:t>refers to the sole of the foot. </a:t>
            </a:r>
            <a:r>
              <a:rPr lang="en-US" altLang="en-US" i="1" dirty="0">
                <a:solidFill>
                  <a:prstClr val="black"/>
                </a:solidFill>
                <a:latin typeface="Calibri"/>
                <a:ea typeface="ＭＳ Ｐゴシック" charset="-128"/>
              </a:rPr>
              <a:t>Palmar </a:t>
            </a:r>
            <a:r>
              <a:rPr lang="en-US" altLang="en-US" dirty="0">
                <a:solidFill>
                  <a:prstClr val="black"/>
                </a:solidFill>
                <a:latin typeface="Calibri"/>
                <a:ea typeface="ＭＳ Ｐゴシック" charset="-128"/>
              </a:rPr>
              <a:t>refers to the palm of the hand.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4361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Review the regions of the body with the students, noting important topical landmarks.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7608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charset="-128"/>
            </a:endParaRPr>
          </a:p>
          <a:p>
            <a:pPr lvl="0" fontAlgn="base">
              <a:spcBef>
                <a:spcPct val="0"/>
              </a:spcBef>
              <a:spcAft>
                <a:spcPct val="0"/>
              </a:spcAft>
            </a:pPr>
            <a:r>
              <a:rPr lang="en-US" altLang="en-US" dirty="0">
                <a:solidFill>
                  <a:prstClr val="black"/>
                </a:solidFill>
                <a:latin typeface="Calibri"/>
                <a:ea typeface="ＭＳ Ｐゴシック"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a:p>
            <a:pPr lvl="0" fontAlgn="base">
              <a:spcBef>
                <a:spcPct val="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174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Discuss midsternal, midclavicular line, anterior axillary line, intercostal space, and costal margin.</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4400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Discuss midspinal, midscapular, and the location of the scapula.</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9010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Discuss anterior, mid-, and posterior axillary line.</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559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charset="-128"/>
              </a:rPr>
              <a:t>Knowledge Application</a:t>
            </a: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Point to several locations on your body. Have students describe the locations using anatomical terms.</a:t>
            </a:r>
          </a:p>
          <a:p>
            <a:pPr lvl="0" eaLnBrk="0" fontAlgn="base" hangingPunct="0">
              <a:spcBef>
                <a:spcPct val="30000"/>
              </a:spcBef>
              <a:spcAft>
                <a:spcPct val="0"/>
              </a:spcAft>
            </a:pPr>
            <a:r>
              <a:rPr lang="en-US" altLang="en-US">
                <a:solidFill>
                  <a:prstClr val="black"/>
                </a:solidFill>
                <a:latin typeface="Calibri"/>
                <a:ea typeface="ＭＳ Ｐゴシック" charset="-128"/>
              </a:rPr>
              <a:t>Upon hearing "plain English" descriptions of patient positions, students will substitute the anatomically correct term.</a:t>
            </a:r>
          </a:p>
          <a:p>
            <a:pPr lvl="0" eaLnBrk="0" fontAlgn="base" hangingPunct="0">
              <a:spcBef>
                <a:spcPct val="30000"/>
              </a:spcBef>
              <a:spcAft>
                <a:spcPct val="0"/>
              </a:spcAft>
            </a:pPr>
            <a:r>
              <a:rPr lang="en-US" altLang="en-US">
                <a:solidFill>
                  <a:prstClr val="black"/>
                </a:solidFill>
                <a:latin typeface="Calibri"/>
                <a:ea typeface="ＭＳ Ｐゴシック" charset="-128"/>
              </a:rPr>
              <a:t> </a:t>
            </a:r>
          </a:p>
          <a:p>
            <a:pPr lvl="0" eaLnBrk="0" fontAlgn="base" hangingPunct="0">
              <a:spcBef>
                <a:spcPct val="30000"/>
              </a:spcBef>
              <a:spcAft>
                <a:spcPct val="0"/>
              </a:spcAft>
            </a:pPr>
            <a:r>
              <a:rPr lang="en-US" altLang="en-US" b="1">
                <a:solidFill>
                  <a:prstClr val="black"/>
                </a:solidFill>
                <a:latin typeface="Calibri"/>
                <a:ea typeface="ＭＳ Ｐゴシック" charset="-128"/>
              </a:rPr>
              <a:t>Critical Thinking Discussion</a:t>
            </a: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What are the pros and cons of using anatomical terms of position and direction?</a:t>
            </a:r>
          </a:p>
          <a:p>
            <a:pPr lvl="0" eaLnBrk="0" fontAlgn="base" hangingPunct="0">
              <a:spcBef>
                <a:spcPct val="30000"/>
              </a:spcBef>
              <a:spcAft>
                <a:spcPct val="0"/>
              </a:spcAft>
            </a:pPr>
            <a:r>
              <a:rPr lang="en-US" altLang="en-US">
                <a:solidFill>
                  <a:prstClr val="black"/>
                </a:solidFill>
                <a:latin typeface="Calibri"/>
                <a:ea typeface="ＭＳ Ｐゴシック" charset="-128"/>
              </a:rPr>
              <a:t>Why is it important for EMTs to understand this terminology?</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3055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charset="-128"/>
              </a:rPr>
              <a:t>Knowledge Application</a:t>
            </a: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Given a list of organs provided by the instructor, have the students guess/identify in what cavity these organs are located at.</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01381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abdomen may be referred to as if it were divided by horizontal and vertical lines drawn through the umbilicus (navel). The four parts, or abdominal quadrants, are the right upper quadrant (RUQ), right lower quadrant (RLQ), left upper quadrant (LUQ), and left lower quadrant (LLQ).</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84446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musculoskeletal system of the human body consists of a bony framework, or skeleton, held together by ligaments that connect bone to bone, layers of muscles, tendons that connect muscles to bones, and various other connective tissues. The system must be strong to provide support and protection, jointed to permit motion, and flexible to withstand stress. </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The skeletal system serves four functions:</a:t>
            </a:r>
          </a:p>
          <a:p>
            <a:pPr lvl="0" eaLnBrk="0" fontAlgn="base" hangingPunct="0">
              <a:spcBef>
                <a:spcPct val="30000"/>
              </a:spcBef>
              <a:spcAft>
                <a:spcPct val="0"/>
              </a:spcAft>
            </a:pPr>
            <a:r>
              <a:rPr lang="en-US" altLang="en-US">
                <a:solidFill>
                  <a:prstClr val="black"/>
                </a:solidFill>
                <a:latin typeface="Calibri"/>
                <a:ea typeface="ＭＳ Ｐゴシック" charset="-128"/>
              </a:rPr>
              <a:t>• Giving the body its shape</a:t>
            </a:r>
          </a:p>
          <a:p>
            <a:pPr lvl="0" eaLnBrk="0" fontAlgn="base" hangingPunct="0">
              <a:spcBef>
                <a:spcPct val="30000"/>
              </a:spcBef>
              <a:spcAft>
                <a:spcPct val="0"/>
              </a:spcAft>
            </a:pPr>
            <a:r>
              <a:rPr lang="en-US" altLang="en-US">
                <a:solidFill>
                  <a:prstClr val="black"/>
                </a:solidFill>
                <a:latin typeface="Calibri"/>
                <a:ea typeface="ＭＳ Ｐゴシック" charset="-128"/>
              </a:rPr>
              <a:t>• Protecting the vital internal organs</a:t>
            </a:r>
          </a:p>
          <a:p>
            <a:pPr lvl="0" eaLnBrk="0" fontAlgn="base" hangingPunct="0">
              <a:spcBef>
                <a:spcPct val="30000"/>
              </a:spcBef>
              <a:spcAft>
                <a:spcPct val="0"/>
              </a:spcAft>
            </a:pPr>
            <a:r>
              <a:rPr lang="en-US" altLang="en-US">
                <a:solidFill>
                  <a:prstClr val="black"/>
                </a:solidFill>
                <a:latin typeface="Calibri"/>
                <a:ea typeface="ＭＳ Ｐゴシック" charset="-128"/>
              </a:rPr>
              <a:t>• Allowing for movement</a:t>
            </a:r>
          </a:p>
          <a:p>
            <a:pPr lvl="0" eaLnBrk="0" fontAlgn="base" hangingPunct="0">
              <a:spcBef>
                <a:spcPct val="30000"/>
              </a:spcBef>
              <a:spcAft>
                <a:spcPct val="0"/>
              </a:spcAft>
            </a:pPr>
            <a:r>
              <a:rPr lang="en-US" altLang="en-US">
                <a:solidFill>
                  <a:prstClr val="black"/>
                </a:solidFill>
                <a:latin typeface="Calibri"/>
                <a:ea typeface="ＭＳ Ｐゴシック" charset="-128"/>
              </a:rPr>
              <a:t>• Storing minerals and producing blood cells</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1930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skeletal system has six basic components: the skull, spinal column, thorax, pelvis, and the upper and lower extremities. The bones of the adult skeleton are classified by size and shape (long, short, flat, or irregular).</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4620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Discuss common landmarks and locations on the body.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60725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r>
              <a:rPr lang="en-US" altLang="en-US">
                <a:solidFill>
                  <a:prstClr val="black"/>
                </a:solidFill>
                <a:latin typeface="Verdana" panose="020B0604030504040204" pitchFamily="34" charset="0"/>
                <a:ea typeface="ＭＳ Ｐゴシック" charset="-128"/>
              </a:rPr>
              <a:t>The skull</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Protects the brain</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Consists of the cranium and face</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Cranial bones </a:t>
            </a:r>
          </a:p>
          <a:p>
            <a:pPr marL="1085850" lvl="2"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Occipital, parietal, frontal, temporal</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14 facial bones</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Inflexible cranium cannot accommodate swelling of the brain</a:t>
            </a:r>
          </a:p>
          <a:p>
            <a:pPr marL="171450" lvl="0"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559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charset="-128"/>
              </a:rPr>
              <a:t>The Case Study with discussion questions continues throughout the PowerPoint presentation.</a:t>
            </a:r>
          </a:p>
          <a:p>
            <a:pPr lvl="0" eaLnBrk="0" fontAlgn="base" hangingPunct="0">
              <a:spcBef>
                <a:spcPct val="30000"/>
              </a:spcBef>
              <a:spcAft>
                <a:spcPct val="0"/>
              </a:spcAft>
            </a:pPr>
            <a:endParaRPr lang="en-US" altLang="en-US" b="1">
              <a:solidFill>
                <a:prstClr val="black"/>
              </a:solidFill>
              <a:latin typeface="Calibri"/>
              <a:ea typeface="ＭＳ Ｐゴシック" charset="-128"/>
            </a:endParaRPr>
          </a:p>
          <a:p>
            <a:pPr lvl="0" eaLnBrk="0" fontAlgn="base" hangingPunct="0">
              <a:spcBef>
                <a:spcPct val="30000"/>
              </a:spcBef>
              <a:spcAft>
                <a:spcPct val="0"/>
              </a:spcAft>
            </a:pPr>
            <a:r>
              <a:rPr lang="en-US" altLang="en-US" b="1">
                <a:solidFill>
                  <a:prstClr val="black"/>
                </a:solidFill>
                <a:latin typeface="Calibri"/>
                <a:ea typeface="ＭＳ Ｐゴシック" charset="-128"/>
              </a:rPr>
              <a:t>Case Study Discussion</a:t>
            </a: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Use the case study content and questions to foreshadow the upcoming lesson content. </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2800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Verdana" charset="0"/>
                <a:ea typeface="ＭＳ Ｐゴシック" charset="-128"/>
              </a:rPr>
              <a:t>The spinal column is a column of 33 stacked vertebral bones separated by intervertebral disks</a:t>
            </a:r>
          </a:p>
          <a:p>
            <a:pPr marL="628650" lvl="1" indent="-171450" eaLnBrk="0" fontAlgn="base" hangingPunct="0">
              <a:spcBef>
                <a:spcPct val="30000"/>
              </a:spcBef>
              <a:spcAft>
                <a:spcPct val="0"/>
              </a:spcAft>
              <a:buFontTx/>
              <a:buChar char="•"/>
            </a:pPr>
            <a:r>
              <a:rPr lang="en-US" altLang="en-US">
                <a:solidFill>
                  <a:prstClr val="black"/>
                </a:solidFill>
                <a:latin typeface="Verdana" charset="0"/>
                <a:ea typeface="ＭＳ Ｐゴシック" charset="-128"/>
              </a:rPr>
              <a:t>7 cervical</a:t>
            </a:r>
          </a:p>
          <a:p>
            <a:pPr marL="628650" lvl="1" indent="-171450" eaLnBrk="0" fontAlgn="base" hangingPunct="0">
              <a:spcBef>
                <a:spcPct val="30000"/>
              </a:spcBef>
              <a:spcAft>
                <a:spcPct val="0"/>
              </a:spcAft>
              <a:buFontTx/>
              <a:buChar char="•"/>
            </a:pPr>
            <a:r>
              <a:rPr lang="en-US" altLang="en-US">
                <a:solidFill>
                  <a:prstClr val="black"/>
                </a:solidFill>
                <a:latin typeface="Verdana" charset="0"/>
                <a:ea typeface="ＭＳ Ｐゴシック" charset="-128"/>
              </a:rPr>
              <a:t>12 thoracic</a:t>
            </a:r>
          </a:p>
          <a:p>
            <a:pPr marL="628650" lvl="1" indent="-171450" eaLnBrk="0" fontAlgn="base" hangingPunct="0">
              <a:spcBef>
                <a:spcPct val="30000"/>
              </a:spcBef>
              <a:spcAft>
                <a:spcPct val="0"/>
              </a:spcAft>
              <a:buFontTx/>
              <a:buChar char="•"/>
            </a:pPr>
            <a:r>
              <a:rPr lang="en-US" altLang="en-US">
                <a:solidFill>
                  <a:prstClr val="black"/>
                </a:solidFill>
                <a:latin typeface="Verdana" charset="0"/>
                <a:ea typeface="ＭＳ Ｐゴシック" charset="-128"/>
              </a:rPr>
              <a:t>5 lumbar</a:t>
            </a:r>
          </a:p>
          <a:p>
            <a:pPr marL="628650" lvl="1" indent="-171450" eaLnBrk="0" fontAlgn="base" hangingPunct="0">
              <a:spcBef>
                <a:spcPct val="30000"/>
              </a:spcBef>
              <a:spcAft>
                <a:spcPct val="0"/>
              </a:spcAft>
              <a:buFontTx/>
              <a:buChar char="•"/>
            </a:pPr>
            <a:r>
              <a:rPr lang="en-US" altLang="en-US">
                <a:solidFill>
                  <a:prstClr val="black"/>
                </a:solidFill>
                <a:latin typeface="Verdana" charset="0"/>
                <a:ea typeface="ＭＳ Ｐゴシック" charset="-128"/>
              </a:rPr>
              <a:t>5 sacral</a:t>
            </a:r>
          </a:p>
          <a:p>
            <a:pPr marL="628650" lvl="1" indent="-171450" eaLnBrk="0" fontAlgn="base" hangingPunct="0">
              <a:spcBef>
                <a:spcPct val="30000"/>
              </a:spcBef>
              <a:spcAft>
                <a:spcPct val="0"/>
              </a:spcAft>
              <a:buFontTx/>
              <a:buChar char="•"/>
            </a:pPr>
            <a:r>
              <a:rPr lang="en-US" altLang="en-US">
                <a:solidFill>
                  <a:prstClr val="black"/>
                </a:solidFill>
                <a:latin typeface="Verdana" charset="0"/>
                <a:ea typeface="ＭＳ Ｐゴシック" charset="-128"/>
              </a:rPr>
              <a:t>4 coccygeal</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5705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The thorax</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12 pairs of ribs attach posteriorly to the thoracic vertebrae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The first seven pairs of ribs attach anteriorly to the sternum</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The next three pairs of ribs attach indirectly to the sternum</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The last two pairs of ribs are not attached to the sternum</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9501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The pelvis </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Ring-shaped</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Consists of sacrum, coccyx, ilium, ischium, pubis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Supports and protects internal organs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70291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The lower extremities (hips to toes)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Femur forms a joint with the pelvis at the acetabulum</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The knee joint is protected by the patella</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The lower leg bones are the tibia and fibula</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Tarsals and metatarsals make up the foot and toes</a:t>
            </a:r>
          </a:p>
          <a:p>
            <a:pPr lvl="1" eaLnBrk="0" fontAlgn="base" hangingPunct="0">
              <a:spcBef>
                <a:spcPct val="30000"/>
              </a:spcBef>
              <a:spcAft>
                <a:spcPct val="0"/>
              </a:spcAft>
              <a:defRPr/>
            </a:pP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4659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Upper extremities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Shoulder to fingers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Humerus forms a joint with the clavicle and scapula</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The bones of the forearm are the radius and ulna</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The carpals and metacarpals make up the hand and fingers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6421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Joints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Points where one bone meets another</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May be immovable, slightly movable, or movable</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871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charset="-128"/>
              </a:rPr>
              <a:t>Flexion: Bending toward the body or decreasing the angle between the bones or parts of the body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charset="-128"/>
              </a:rPr>
              <a:t>Extension: Straightening away from the body or increasing the angle between the bones or parts of the body </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charset="-128"/>
              </a:rPr>
              <a:t>Abduction: Movement away from the midline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charset="-128"/>
              </a:rPr>
              <a:t>Adduction: Movement toward the midline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charset="-128"/>
              </a:rPr>
              <a:t>Circumduction: A combination of the preceding motions as is possible with the shoulder joint; conical movement, or movement through 360 degrees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charset="-128"/>
              </a:rPr>
              <a:t>Pronation: Turning the forearm so the palm of the hand is turned toward the back</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charset="-128"/>
              </a:rPr>
              <a:t>Supination: Turning the forearm so the palm of the hand is turned toward the front</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329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Ball-and-socket joint: This type of joint permits the widest range of motion—flexion, extension, abduction, adduction, and rotation. Examples: joints at the shoulders and hips.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Hinged joint: Hinged joints (such as those in the elbow, knee, and finger) permit flexion and extension. Elbow joints have forward movement (the anterior bone surfaces approach each other), whereas knee joints have backward movement (the posterior bone surfaces approach each other). </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Pivot joint: This type of joint allows for a turning motion; it includes the joints between the head and neck at the first and second cervical vertebrae and those in the wrist. </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Gliding joint: The simplest movement between bones occurs in a gliding joint, where one bone slides across another to the point where surrounding structures restrict the motion. Gliding joints connect the small bones in the hands and the feet. </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Saddle joint: This joint is shaped to permit combinations of limited movements along perpendicular planes. For example, the ankle allows the foot to turn inward slightly as it moves up and down.</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charset="-128"/>
              </a:rPr>
              <a:t>Condyloid joint: This is a modified ball-and-socket joint that permits limited motion in two directions. In the wrist, for example, it allows the hand to move up and down and side to side, but not to rotate completely.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2448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Review the types of joint.</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8499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A fracture is a loss of continuity in the structure of a bone. When a fracture to a bone occurs, the sharp fragments may injure surrounding tissue, such as nerves, vessels, and connective tissue. However, it is important to note that bones are also living tissue and have a rich blood supply. If a bone is fractured, the vessels within the bone may be torn or ruptured. This sometimes leads to severe bleeding from the bone itself rather than from the surrounding vessels or tissue. A patient can lose from 1,000–2,000 mL of blood from a fractured femur. A bleeding pelvic fracture may cause the patient to lose his entire blood volume of 7 to 8 liters into the pelvic cavity. Thus, when assessing a patient who has suffered a bone fracture, look for signs and symptoms of bleeding at the fracture site. Also, if the bleeding is severe, be aware that it may produce a shock state.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7009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charset="-128"/>
              </a:rPr>
              <a:t>Case Study Discussion</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149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Discuss that bones receive blood flow and can bleed when fractured. In fact, some of the worst complications of fractured bones in not the actual break, but the resulting hemorrhage that can occur.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5245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Movement of the body is due to work performed by the muscles. What enables muscle tissue to work is its ability to contract (to become shorter and thicker) when stimulated by a nerve impulse. The cells of a muscle are called </a:t>
            </a:r>
            <a:r>
              <a:rPr lang="en-US" altLang="en-US" i="1">
                <a:solidFill>
                  <a:prstClr val="black"/>
                </a:solidFill>
                <a:latin typeface="Calibri"/>
                <a:ea typeface="ＭＳ Ｐゴシック" charset="-128"/>
              </a:rPr>
              <a:t>fibers</a:t>
            </a:r>
            <a:r>
              <a:rPr lang="en-US" altLang="en-US">
                <a:solidFill>
                  <a:prstClr val="black"/>
                </a:solidFill>
                <a:latin typeface="Calibri"/>
                <a:ea typeface="ＭＳ Ｐゴシック" charset="-128"/>
              </a:rPr>
              <a:t>, because they are usually long and threadlike. Each muscle has countless bundles of closely packed, overlapping fibers bound together by connective tissue.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9594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Review major flexors and extensors of the body.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9400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Under the control of the brain and nervous system, skeletal muscle, or voluntary muscle, can be contracted and relaxed by will of the individual. This type of muscle makes possible all deliberate movement, such as walking, chewing, swallowing, smiling, frowning, talking, or moving the eyeballs. It forms the major muscle mass of the body, helps to shape it, and forms its walls. </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Smooth muscle, or involuntary muscle, is made up of large fibers that carry out the automatic muscular functions of the body through rhythmic, wavelike movements. For example, smooth muscles move blood through the veins, bile from the gallbladder, and food through the digestive tract. The individual has no direct control over this type of muscle, though it responds to stimuli such as stretching, heat, and cold. </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Found only in the walls of the heart, cardiac muscle is a special kind of involuntary muscle particularly suited for the work of the heart. It has the property of automaticity. That is, it can generate an impulse on its own, even when disconnected from the central nervous system.</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3962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Review the findings in the case study and ask the students to anticipate what organs or structures may be injured.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5927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Allow the students to deliberate of the answers to the questions.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984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The body can store food for weeks and water for days, but it can only store enough oxygen to last a few minutes. Simple inhalation normally provides the body with the oxygen it needs. However, if the oxygen supply is cut off, as in a drowning or choking patient, brain cells will ordinarily begin to die in about 5 minutes.</a:t>
            </a:r>
          </a:p>
          <a:p>
            <a:pPr lvl="0" eaLnBrk="0" fontAlgn="base" hangingPunct="0">
              <a:spcBef>
                <a:spcPct val="30000"/>
              </a:spcBef>
              <a:spcAft>
                <a:spcPct val="0"/>
              </a:spcAft>
              <a:defRPr/>
            </a:pPr>
            <a:endParaRPr lang="en-US" alt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Points to Emphasize</a:t>
            </a:r>
            <a:endParaRPr lang="en-US" altLang="en-US" dirty="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The respiratory system provides a constant supply of the oxygen needed by the body's cells.</a:t>
            </a:r>
          </a:p>
          <a:p>
            <a:pPr marL="171450" lvl="0" indent="-171450"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Calibri"/>
                <a:ea typeface="ＭＳ Ｐゴシック" panose="020B0600070205080204" pitchFamily="34" charset="-128"/>
              </a:rPr>
              <a:t>The terms respiration, oxygenation, and ventilation are not synonymous.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54331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Discuss the major components of the respiratory system.</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8443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Anatomically, the airway consists of the upper airway (structures from the larynx upward) and the lower airway (structures below the larynx).</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epiglottis protects the larynx and lower airway from food and liquids.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Discuss the functions of the upper airway and delineate these from the functions of the lower airway.</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6571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Explain that these structures represent the major components of the upper airway.</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How are respiration, ventilation, and oxygenation different from one another?</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58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charset="-128"/>
              </a:rPr>
              <a:t>Case Study Discussion</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4264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Respiration is based on the movement of gases from areas of higher concentration to areas of lower concentration.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To be adequate, breathing must be adequate in both rate and the volume of air moved in each breath.</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Signs of inadequate breathing include abnormal rate, irregular pattern, decreased or absent breath sounds, unequal or inadequate chest expansion, poor skin color, use of accessory muscles, nasal flaring, agonal respirations, and grunting. </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is the path of a molecule of oxygen as it moves from the atmosphere to the level of the cell?</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37051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principle organs of respiration are the lungs, two large, lobed organs that house thousands of tiny alveolar sacs responsible for the exchange of oxygen and carbon dioxide (as explained later). A thin layer of connective tissue called the visceral pleura covers the outer surface of the lungs. A layer of thicker, more elastic tissue called the parietal pleura covers the internal chest wall. Between the two layers is the pleural cavity, a tiny space with negative pressure that allows the lungs to stay inflated with air.</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The diaphragm is a dome shaped muscle that provides the majority of action that allows airflow into the lungs. It also separates the thoracic cavity from the abdominal cavity.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11949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Review over the components of the respiratory system.</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81287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Discuss the cross section of the bronchioles and illustrate the configuration of smooth muscle to allow for bronchodilation or bronchoconstriction.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5701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charset="-128"/>
              </a:rPr>
              <a:t>Critical Thinking Discussion</a:t>
            </a: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Why might a patient with a respiratory problem feel weak?</a:t>
            </a:r>
          </a:p>
          <a:p>
            <a:pPr lvl="0" eaLnBrk="0" fontAlgn="base" hangingPunct="0">
              <a:spcBef>
                <a:spcPct val="30000"/>
              </a:spcBef>
              <a:spcAft>
                <a:spcPct val="0"/>
              </a:spcAft>
            </a:pPr>
            <a:r>
              <a:rPr lang="en-US" altLang="en-US">
                <a:solidFill>
                  <a:prstClr val="black"/>
                </a:solidFill>
                <a:latin typeface="Calibri"/>
                <a:ea typeface="ＭＳ Ｐゴシック" charset="-128"/>
              </a:rPr>
              <a:t> </a:t>
            </a:r>
          </a:p>
          <a:p>
            <a:pPr lvl="0" eaLnBrk="0" fontAlgn="base" hangingPunct="0">
              <a:spcBef>
                <a:spcPct val="30000"/>
              </a:spcBef>
              <a:spcAft>
                <a:spcPct val="0"/>
              </a:spcAft>
            </a:pPr>
            <a:r>
              <a:rPr lang="en-US" altLang="en-US" b="1">
                <a:solidFill>
                  <a:prstClr val="black"/>
                </a:solidFill>
                <a:latin typeface="Calibri"/>
                <a:ea typeface="ＭＳ Ｐゴシック" charset="-128"/>
              </a:rPr>
              <a:t>Discussion Question</a:t>
            </a: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What are the muscles used in breathing?</a:t>
            </a:r>
          </a:p>
          <a:p>
            <a:pPr lvl="0" eaLnBrk="0" fontAlgn="base" hangingPunct="0">
              <a:spcBef>
                <a:spcPct val="30000"/>
              </a:spcBef>
              <a:spcAft>
                <a:spcPct val="0"/>
              </a:spcAft>
            </a:pPr>
            <a:r>
              <a:rPr lang="en-US" altLang="en-US">
                <a:solidFill>
                  <a:prstClr val="black"/>
                </a:solidFill>
                <a:latin typeface="Calibri"/>
                <a:ea typeface="ＭＳ Ｐゴシック" charset="-128"/>
              </a:rPr>
              <a:t>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97492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charset="-128"/>
              </a:rPr>
              <a:t>Teaching Tips</a:t>
            </a: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Demonstrate increased resistance to airflow by having students breathe through coffee stirrers or drinking straws to simulate reduced diameter of airways.</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6584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During inhalation, the diaphragm and the intercostal muscles (the muscles between the ribs) contract, increasing the size of the thoracic cavity. The diaphragm moves slightly downward, flaring the lower portion of the rib cage, which moves upward and outward. This creates a negative pressure in the chest, which causes air to flow into the lungs. During exhalation, the diaphragm and intercostal muscles relax, decreasing the size of the thoracic cavity. The diaphragm moves upward; the ribs move downward and inward, creating a positive pressure in the thorax and causing air to flow out of the lungs.</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The diaphragm receives its stimulation to contract from the phrenic nerve that exits the spinal cord at the cervical spine between vertebrae C3 and C5. If a spinal cord injury occurs at C3 to C5, the phrenic nerve may be damaged and the diaphragm will not r receive a nervous impulse to contract, no longer allowing it to contribute to ventilation. The intercostal muscles will also not work properly because the nerves that stimulate these muscles exit from the lower thoracic vertebrae. With an injury to the spinal cord high in the cervical vertebrae, the patient would not be able to breathe spontaneously and would require artificial ventilation.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85167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The diaphragm contributes about 60–70 percent of the effort to breathe, whereas the intercostal muscles contribute the remaining 30–40 percent. Thus, a significant injury that prevents the diaphragm from functioning properly will cause the patient’s breathing to become ineffective.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74778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In the lungs, oxygen and carbon dioxide are exchanged through the thin walls of the alveoli and the capillaries. In alveolar/capillary exchange, oxygen-rich air enters the alveoli during each inspiration and passes through the capillary walls into the bloodstream. Carbon dioxide and other waste gases move from the blood through the capillary walls into the alveoli and are exhaled. In capillary/cellular exchange throughout the body, carbon dioxide moves from the cells to the capillaries, and oxygen moves from the capillaries to the cells.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94710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Adequate breathing is characterized by an adequate respiratory rate and tidal volume. Respiratory rate is the number of breaths a patient takes in one minute. Tidal volume (VT) is the amount of air the patient breathes in and out with one regular breath. There is a wide variety of normal ranges of respiratory rates.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5259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charset="-128"/>
              </a:rPr>
              <a:t>Case Study Discussion</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43784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As the infant or child ages, his respiratory rate will decrease. The respirations should be regular in rhythm and free of unusual sounds, such as wheezing. The chest should expand outward and equally with each breath, indicating an adequate depth (tidal volume).</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003086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Review adequate breathing. Stress that just because the patient is breathing spontaneously, that does not mean that he is breathing adequately.</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0549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For the breathing to be considered adequate, both rate and tidal volume must be adequate. If </a:t>
            </a:r>
            <a:r>
              <a:rPr lang="en-US" altLang="en-US" i="1">
                <a:solidFill>
                  <a:prstClr val="black"/>
                </a:solidFill>
                <a:latin typeface="Calibri"/>
                <a:ea typeface="ＭＳ Ｐゴシック" charset="-128"/>
              </a:rPr>
              <a:t>either </a:t>
            </a:r>
            <a:r>
              <a:rPr lang="en-US" altLang="en-US">
                <a:solidFill>
                  <a:prstClr val="black"/>
                </a:solidFill>
                <a:latin typeface="Calibri"/>
                <a:ea typeface="ＭＳ Ｐゴシック" charset="-128"/>
              </a:rPr>
              <a:t>rate </a:t>
            </a:r>
            <a:r>
              <a:rPr lang="en-US" altLang="en-US" i="1">
                <a:solidFill>
                  <a:prstClr val="black"/>
                </a:solidFill>
                <a:latin typeface="Calibri"/>
                <a:ea typeface="ＭＳ Ｐゴシック" charset="-128"/>
              </a:rPr>
              <a:t>or </a:t>
            </a:r>
            <a:r>
              <a:rPr lang="en-US" altLang="en-US">
                <a:solidFill>
                  <a:prstClr val="black"/>
                </a:solidFill>
                <a:latin typeface="Calibri"/>
                <a:ea typeface="ＭＳ Ｐゴシック" charset="-128"/>
              </a:rPr>
              <a:t>tidal volume is inadequate, the breathing is considered inadequate, and immediate ventilation is necessary.</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98651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Review the findings presented thus far for the case study.</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37218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Allow the students to deliberate on the correct answers, and ask what their treatment might be given their decisions.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46120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The circulatory system is composed of the heart, blood vessels, and blood. It is a closed system that transports blood to all parts of the body. Blood brings oxygen, nutrients, and other essential chemical elements to tissue cells, and it removes carbon dioxide and other waste products resulting from cell metabolism.</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dirty="0">
                <a:solidFill>
                  <a:prstClr val="black"/>
                </a:solidFill>
                <a:latin typeface="Calibri"/>
                <a:ea typeface="ＭＳ Ｐゴシック" charset="-128"/>
              </a:rPr>
              <a:t>The circulatory system has several functions: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Providing a medium for perfusion of cells with oxygen and other nutrients and removal from the cells of carbon dioxide and other waste products </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Transporting blood to cells and the alveoli for gas exchange </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Serving as a reservoir to house blood </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Serving as a medium for buffering the body’s acid–base balance </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Providing a mechanism to deliver immune cells and other substances to fight infection </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Containing substances that promote clotting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5215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heart has four chambers. The upper chambers, called the atria, receive blood from the veins. The right atrium receives oxygen-depleted blood from the veins of the body. The left atrium receives oxygen-rich blood from the pulmonary veins from the lungs. The lower chambers are called ventricles. They pump blood out to the arteries. The right ventricle pumps oxygen-depleted blood to the pulmonary arteries, which transport the blood to the lungs where it will be oxygenated. The left ventricle pumps oxygen-rich blood to the major artery from the heart, the aorta from which the blood is gradually delivered to all body cells. A series of valves between the chambers of the heart keep the blood flowing in one direction and prevent the backflow of blood.</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33436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charset="-128"/>
              </a:rPr>
              <a:t>Discussion Questions</a:t>
            </a: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Where is each of the heart valves located?</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74670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Discuss the location and the purpose for each of these arterial structures. Also emphasize that arteries carry blood away from the heart.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23604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Identify the locations of the aforementioned arterial locations.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4285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Basic knowledge of the human body includes the study of anatomy and physiology. The word anatomy refers to the structure of the body and the relationship of its parts to each other (how the body is made). The word physiology refers to the function of the living body and its parts (how the body works). </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Knowledge of the human body and its systems is essential to high-quality patient assessment and emergency care. This knowledge will help you recognize when the body is working as it should and when life-threatening deviations to normal function are present. Using proper terminology to describe the human body will also enable you to concisely and accurately communicate patient information to other health care professionals. </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06306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charset="-128"/>
              </a:rPr>
              <a:t>Teaching Tips</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Have students locate their carotid, dorsalis pedis, posterior tibial, brachial, and radial pulses.</a:t>
            </a:r>
          </a:p>
          <a:p>
            <a:pPr lvl="0" eaLnBrk="0" fontAlgn="base" hangingPunct="0">
              <a:spcBef>
                <a:spcPct val="30000"/>
              </a:spcBef>
              <a:spcAft>
                <a:spcPct val="0"/>
              </a:spcAft>
            </a:pPr>
            <a:r>
              <a:rPr lang="en-US" altLang="en-US" dirty="0">
                <a:solidFill>
                  <a:prstClr val="black"/>
                </a:solidFill>
                <a:latin typeface="Calibri"/>
                <a:ea typeface="ＭＳ Ｐゴシック"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charset="-128"/>
              </a:rPr>
              <a:t>Discussion Question</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What is perfusion?</a:t>
            </a:r>
          </a:p>
          <a:p>
            <a:pPr lvl="0" eaLnBrk="0" fontAlgn="base" hangingPunct="0">
              <a:spcBef>
                <a:spcPct val="30000"/>
              </a:spcBef>
              <a:spcAft>
                <a:spcPct val="0"/>
              </a:spcAft>
            </a:pPr>
            <a:r>
              <a:rPr lang="en-US" altLang="en-US" dirty="0">
                <a:solidFill>
                  <a:prstClr val="black"/>
                </a:solidFill>
                <a:latin typeface="Calibri"/>
                <a:ea typeface="ＭＳ Ｐゴシック"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charset="-128"/>
              </a:rPr>
              <a:t>Critical Thinking Discussion</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What are some things that could lead to </a:t>
            </a:r>
            <a:r>
              <a:rPr lang="en-US" altLang="en-US" dirty="0" err="1">
                <a:solidFill>
                  <a:prstClr val="black"/>
                </a:solidFill>
                <a:latin typeface="Calibri"/>
                <a:ea typeface="ＭＳ Ｐゴシック" charset="-128"/>
              </a:rPr>
              <a:t>hypoperfusion</a:t>
            </a:r>
            <a:r>
              <a:rPr lang="en-US" altLang="en-US" dirty="0">
                <a:solidFill>
                  <a:prstClr val="black"/>
                </a:solidFill>
                <a:latin typeface="Calibri"/>
                <a:ea typeface="ＭＳ Ｐゴシック" charset="-128"/>
              </a:rPr>
              <a:t>?</a:t>
            </a:r>
          </a:p>
          <a:p>
            <a:pPr lvl="0" eaLnBrk="0" fontAlgn="base" hangingPunct="0">
              <a:spcBef>
                <a:spcPct val="30000"/>
              </a:spcBef>
              <a:spcAft>
                <a:spcPct val="0"/>
              </a:spcAft>
            </a:pPr>
            <a:r>
              <a:rPr lang="en-US" altLang="en-US" dirty="0">
                <a:solidFill>
                  <a:prstClr val="black"/>
                </a:solidFill>
                <a:latin typeface="Calibri"/>
                <a:ea typeface="ＭＳ Ｐゴシック" charset="-128"/>
              </a:rPr>
              <a:t>What would happen in the body if the heart rate became very slow?</a:t>
            </a:r>
          </a:p>
          <a:p>
            <a:pPr lvl="0" eaLnBrk="0" fontAlgn="base" hangingPunct="0">
              <a:spcBef>
                <a:spcPct val="30000"/>
              </a:spcBef>
              <a:spcAft>
                <a:spcPct val="0"/>
              </a:spcAft>
            </a:pPr>
            <a:r>
              <a:rPr lang="en-US" altLang="en-US" dirty="0">
                <a:solidFill>
                  <a:prstClr val="black"/>
                </a:solidFill>
                <a:latin typeface="Calibri"/>
                <a:ea typeface="ＭＳ Ｐゴシック" charset="-128"/>
              </a:rPr>
              <a:t>What would happen if the smooth muscle in the blood vessels relaxed and the blood vessels throughout the body dilated?</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76182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A tiny blood vessel that connects an arteriole to a venule, a capillary has walls that allow for the exchange of gases, nutrients, and waste at the cellular level. All fluid, oxygen, and carbon dioxide exchange takes place between the blood and tissue cells through the walls of the capillaries in all parts of the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7758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The smallest branch of the veins, a venule, is connected to the distal ends of capillaries. Blood that has been depleted of oxygen flows from the capillaries into the </a:t>
            </a:r>
            <a:r>
              <a:rPr lang="en-US" altLang="en-US" dirty="0" err="1">
                <a:solidFill>
                  <a:prstClr val="black"/>
                </a:solidFill>
                <a:latin typeface="Calibri"/>
                <a:ea typeface="ＭＳ Ｐゴシック" charset="-128"/>
              </a:rPr>
              <a:t>venules</a:t>
            </a:r>
            <a:r>
              <a:rPr lang="en-US" altLang="en-US" dirty="0">
                <a:solidFill>
                  <a:prstClr val="black"/>
                </a:solidFill>
                <a:latin typeface="Calibri"/>
                <a:ea typeface="ＭＳ Ｐゴシック" charset="-128"/>
              </a:rPr>
              <a:t>, from which it is transported into larger veins. A vein carries blood back to the heart. All veins except the pulmonary veins carry oxygen-depleted blood. The major veins include the venae </a:t>
            </a:r>
            <a:r>
              <a:rPr lang="en-US" altLang="en-US" dirty="0" err="1">
                <a:solidFill>
                  <a:prstClr val="black"/>
                </a:solidFill>
                <a:latin typeface="Calibri"/>
                <a:ea typeface="ＭＳ Ｐゴシック" charset="-128"/>
              </a:rPr>
              <a:t>cavae</a:t>
            </a:r>
            <a:r>
              <a:rPr lang="en-US" altLang="en-US" dirty="0">
                <a:solidFill>
                  <a:prstClr val="black"/>
                </a:solidFill>
                <a:latin typeface="Calibri"/>
                <a:ea typeface="ＭＳ Ｐゴシック" charset="-128"/>
              </a:rPr>
              <a:t> and the pulmonary veins. The venae </a:t>
            </a:r>
            <a:r>
              <a:rPr lang="en-US" altLang="en-US" dirty="0" err="1">
                <a:solidFill>
                  <a:prstClr val="black"/>
                </a:solidFill>
                <a:latin typeface="Calibri"/>
                <a:ea typeface="ＭＳ Ｐゴシック" charset="-128"/>
              </a:rPr>
              <a:t>cavae</a:t>
            </a:r>
            <a:r>
              <a:rPr lang="en-US" altLang="en-US" dirty="0">
                <a:solidFill>
                  <a:prstClr val="black"/>
                </a:solidFill>
                <a:latin typeface="Calibri"/>
                <a:ea typeface="ＭＳ Ｐゴシック" charset="-128"/>
              </a:rPr>
              <a:t> carry oxygen-depleted blood back to the right atrium, where it begins circulation through the heart and lungs. The </a:t>
            </a:r>
            <a:r>
              <a:rPr lang="en-US" altLang="en-US" i="1" dirty="0">
                <a:solidFill>
                  <a:prstClr val="black"/>
                </a:solidFill>
                <a:latin typeface="Calibri"/>
                <a:ea typeface="ＭＳ Ｐゴシック" charset="-128"/>
              </a:rPr>
              <a:t>superior vena cava </a:t>
            </a:r>
            <a:r>
              <a:rPr lang="en-US" altLang="en-US" dirty="0">
                <a:solidFill>
                  <a:prstClr val="black"/>
                </a:solidFill>
                <a:latin typeface="Calibri"/>
                <a:ea typeface="ＭＳ Ｐゴシック" charset="-128"/>
              </a:rPr>
              <a:t>enters the top of the right atrium, carrying oxygen-depleted blood from the upper body. The </a:t>
            </a:r>
            <a:r>
              <a:rPr lang="en-US" altLang="en-US" i="1" dirty="0">
                <a:solidFill>
                  <a:prstClr val="black"/>
                </a:solidFill>
                <a:latin typeface="Calibri"/>
                <a:ea typeface="ＭＳ Ｐゴシック" charset="-128"/>
              </a:rPr>
              <a:t>inferior vena cava </a:t>
            </a:r>
            <a:r>
              <a:rPr lang="en-US" altLang="en-US" dirty="0">
                <a:solidFill>
                  <a:prstClr val="black"/>
                </a:solidFill>
                <a:latin typeface="Calibri"/>
                <a:ea typeface="ＭＳ Ｐゴシック" charset="-128"/>
              </a:rPr>
              <a:t>enters the bottom of the right atrium, carrying oxygen-depleted blood from the lower body. The pulmonary veins carry oxygen-rich blood from the lungs to the left atrium. They are the only veins that carry oxygenated blood.</a:t>
            </a:r>
          </a:p>
          <a:p>
            <a:pPr lvl="0" eaLnBrk="0" fontAlgn="base" hangingPunct="0">
              <a:spcBef>
                <a:spcPct val="30000"/>
              </a:spcBef>
              <a:spcAft>
                <a:spcPct val="0"/>
              </a:spcAft>
            </a:pPr>
            <a:r>
              <a:rPr lang="en-US" altLang="en-US" dirty="0">
                <a:solidFill>
                  <a:prstClr val="black"/>
                </a:solidFill>
                <a:latin typeface="Calibri"/>
                <a:ea typeface="ＭＳ Ｐゴシック" charset="-128"/>
              </a:rPr>
              <a:t> </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50613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Identify the locations of the aforementioned venous locations.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81798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Discuss whey the structural changes between arteries, veins, and capillary beds are necessary in order for them to carry out their desired function.</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21567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Advise students that this slide is a prelude to knowledge that will become necessary when talking about cardiovascular conditions such as cardiac arrest and ventricular fibrillation.</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54621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Blood composition:</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Red blood cells contain hemoglobin, which allows them to carry oxygen and carbon dioxide.</a:t>
            </a:r>
          </a:p>
          <a:p>
            <a:pPr marL="1085850" lvl="2"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Hemoglobin gives blood its red color.</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White blood cells are part of the immune system and defend against infection.</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Platelets help form blood clots.</a:t>
            </a:r>
          </a:p>
          <a:p>
            <a:pPr marL="628650" lvl="1"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Plasma is the liquid portion of blood that allows substances to be carried throughout the body.</a:t>
            </a:r>
          </a:p>
          <a:p>
            <a:pPr marL="628650" lvl="1" indent="-171450" eaLnBrk="0" fontAlgn="base" hangingPunct="0">
              <a:spcBef>
                <a:spcPct val="30000"/>
              </a:spcBef>
              <a:spcAft>
                <a:spcPct val="0"/>
              </a:spcAft>
              <a:buFont typeface="Arial" panose="020B0604020202020204" pitchFamily="34" charset="0"/>
              <a:buChar char="•"/>
              <a:defRPr/>
            </a:pPr>
            <a:endParaRPr lang="en-US" altLang="en-US">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46881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When the left ventricle contracts, sending a wave of blood through the arteries, the pulse, or wave of propelled blood, can be felt at various points called </a:t>
            </a:r>
            <a:r>
              <a:rPr lang="en-US" altLang="en-US" i="1">
                <a:solidFill>
                  <a:prstClr val="black"/>
                </a:solidFill>
                <a:latin typeface="Calibri"/>
                <a:ea typeface="ＭＳ Ｐゴシック" charset="-128"/>
              </a:rPr>
              <a:t>pulse points</a:t>
            </a:r>
            <a:r>
              <a:rPr lang="en-US" altLang="en-US">
                <a:solidFill>
                  <a:prstClr val="black"/>
                </a:solidFill>
                <a:latin typeface="Calibri"/>
                <a:ea typeface="ＭＳ Ｐゴシック" charset="-128"/>
              </a:rPr>
              <a:t>. Simply, the pulse can be felt at the point where an artery passes over a bone near the skin surface. The pulse is a measure of the effectiveness of the left ventricle as a pump and provides information about the volume of blood being ejected by the left ventricle and being carried in the arteries.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22317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The central pulses are the carotid and femoral, located centrally, closer to the heart. The peripheral pulses are the radial, brachial, posterior tibial, and dorsalis pedis—located on the periphery of the body, farther from the heart.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25396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Blood pressure is the force exerted by the blood on the interior walls of the arteries. The systolic blood pressure is exerted against the walls of the arteries when the left ventricle contracts. The diastolic blood pressure is exerted against the walls of the arteries when the left ventricle is at rest, or between contractions. The systolic blood pressure measures the effectiveness of the pumping function of the left ventricle. The diastolic blood pressure measures the resistance in the arteries between contractions.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2044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One term that is essential for you to understand and use is the anatomical position. Unless otherwise indicated, all references to the human body assume the anatomical position: The patient is standing erect, facing forward, with arms down at the sides and palms forward. This basic position is used as the point of reference whenever terms of direction and location are used.</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7446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Another type of pressure found inside the vessel is hydrostatic pressure. Hydrostatic pressure is the force exerted on the inside of the vessel walls because of the blood pressure and volume. A significant increase in hydrostatic pressure may cause the blood in the capillaries to force fluid through the capillary wall. Basically, the capillaries begin to leak fluid, which is typically water and not whole blood. This may produce edema, which is swelling occurring in the tissues. If the capillaries in the lungs are leaking, the fluid will collect between the alveoli and capillary. This will force the alveoli farther away from the capillary, making gas exchange more difficult and less effective.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632982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A significant increase in hydrostatic pressure in the arterioles may cause the blood in the capillaries to force fluid, mainly water, out through the capillary walls. This extra fluid accumulates in the tissues, causing edema (swelling). If this occurs in the lungs, then a condition known as pulmonary edema may develop.</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27114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Perfusion is the delivery of oxygen, glucose, and other nutrients to the cells of all organ systems and the elimination of carbon dioxide and other waste products that result from the constant adequate circulation of blood through the capillaries.</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Shock, or </a:t>
            </a:r>
            <a:r>
              <a:rPr lang="en-US" altLang="en-US" dirty="0" err="1">
                <a:solidFill>
                  <a:prstClr val="black"/>
                </a:solidFill>
                <a:latin typeface="Calibri"/>
                <a:ea typeface="ＭＳ Ｐゴシック" charset="-128"/>
              </a:rPr>
              <a:t>hypoperfusion</a:t>
            </a:r>
            <a:r>
              <a:rPr lang="en-US" altLang="en-US" dirty="0">
                <a:solidFill>
                  <a:prstClr val="black"/>
                </a:solidFill>
                <a:latin typeface="Calibri"/>
                <a:ea typeface="ＭＳ Ｐゴシック" charset="-128"/>
              </a:rPr>
              <a:t>, is the insufficient supply of oxygen and other nutrients to some of the body’s cells and the inadequate elimination of carbon dioxide and other wastes that result from inadequate circulation of blood. It is a state of profound depression of the vital processes of the body.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69337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two most important gases the EMT is concerned with are oxygen and carbon dioxide. Cells require oxygen to function effectively and survive. Carbon dioxide is a waste product that must be carried away from the cells and eliminated by the lungs. An effective transport system must be in place to continuously deliver oxygen to the cells and eliminate carbon dioxide. Oxygen is carried in the blood in two ways, whereas carbon dioxide is carried in three ways. Oxygen is attached to hemoglobin and dissolved in plasma. About 97 percent of the oxygen carried in the blood is attached to the hemoglobin in the red blood cell. The remaining 3 percent, not enough to survive on alone, is dissolved in the blood plasma. </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26604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Carbon dioxide is transported in the blood as bicarbonate, attached to hemoglobin, and dissolved in plasma. Approximately 70 percent of carbon dioxide is carried in the blood in the form of bicarbonate. The bicarbonate is formed when the carbon dioxide molecule enters the red blood cell and combines with water. The bicarbonate that results leaves the red blood cell and circulates in the blood. When the bicarbonate reaches the lungs, it re- enters the red blood cell, combines with hydrogen, and dissociates into carbon dioxide and water. The carbon dioxide leaves the red blood cell and is blown off by the lungs. Another 23 percent of carbon dioxide attaches to hemoglobin on the surface of the red blood cell. It attaches at a different site than the site where oxygen was attached. Once the blood reaches the lungs, the hemoglobin–carbon dioxide bond is broken and the carbon dioxide enters the alveoli and is exhaled from the lungs. Only 7 percent of carbon dioxide is carried in the blood dissolved in the plasma.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09980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Cells require energy to survive. The main source of energy is glucose (a simple sugar molecule) that is metabolized inside the cell. In the ideal state, glucose metabolism occurs with adequate amounts of oxygen present. The metabolized glucose provides large amounts of energy for the cells to use. The final by-products of glucose metabolism are water, heat, and carbon dioxide. The carbon dioxide is transported away from the cell in one of the methods previously discussed and blown off by the lungs. This kind of metabolism is known as aerobic metabolism. </a:t>
            </a:r>
            <a:r>
              <a:rPr lang="en-US" altLang="en-US" i="1">
                <a:solidFill>
                  <a:prstClr val="black"/>
                </a:solidFill>
                <a:latin typeface="Calibri"/>
                <a:ea typeface="ＭＳ Ｐゴシック" charset="-128"/>
              </a:rPr>
              <a:t>Aerobic </a:t>
            </a:r>
            <a:r>
              <a:rPr lang="en-US" altLang="en-US">
                <a:solidFill>
                  <a:prstClr val="black"/>
                </a:solidFill>
                <a:latin typeface="Calibri"/>
                <a:ea typeface="ＭＳ Ｐゴシック" charset="-128"/>
              </a:rPr>
              <a:t>means “with oxygen.” </a:t>
            </a:r>
            <a:r>
              <a:rPr lang="en-US" altLang="en-US" i="1">
                <a:solidFill>
                  <a:prstClr val="black"/>
                </a:solidFill>
                <a:latin typeface="Calibri"/>
                <a:ea typeface="ＭＳ Ｐゴシック" charset="-128"/>
              </a:rPr>
              <a:t>Metabolism </a:t>
            </a:r>
            <a:r>
              <a:rPr lang="en-US" altLang="en-US">
                <a:solidFill>
                  <a:prstClr val="black"/>
                </a:solidFill>
                <a:latin typeface="Calibri"/>
                <a:ea typeface="ＭＳ Ｐゴシック" charset="-128"/>
              </a:rPr>
              <a:t>refers to chemical and physical changes that take place within the cells.</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If oxygen is not available when the cell is metabolizing glucose, very little energy is produced for the cell and the end product is acid. Acid is bad for the body if it accumulates. This process of metabolizing glucose without producing much energy is known as anaerobic metabolism; </a:t>
            </a:r>
            <a:r>
              <a:rPr lang="en-US" altLang="en-US" i="1">
                <a:solidFill>
                  <a:prstClr val="black"/>
                </a:solidFill>
                <a:latin typeface="Calibri"/>
                <a:ea typeface="ＭＳ Ｐゴシック" charset="-128"/>
              </a:rPr>
              <a:t>anaerobic </a:t>
            </a:r>
            <a:r>
              <a:rPr lang="en-US" altLang="en-US">
                <a:solidFill>
                  <a:prstClr val="black"/>
                </a:solidFill>
                <a:latin typeface="Calibri"/>
                <a:ea typeface="ＭＳ Ｐゴシック" charset="-128"/>
              </a:rPr>
              <a:t>means “without oxygen.” If a patient is losing blood and very little oxygen is being delivered to the cells, very little energy is being produced.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326902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Discuss the findings in the case study with the class. Relate the skin findings to the changes brought about by suspected bleeding.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38404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Allow the students time to dialogue about the answers.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203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nervous system controls the voluntary and involuntary activity of the human body. It enables the individual to be aware of and react to the environment. It also coordinates the responses of the body to stimuli and keeps body systems working together. Nerves carry impulses from tissues and organs to the nerve centers and from nerve centers to other tissues and organs.</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16334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nervous system is divided into two main structural divisions: the central nervous system and the peripheral nervous system. The central nervous system consists of the brain, which is located in the cranium, and the spinal cord, which is located in the spinal column The brain, which is the control center of the nervous system, is probably the most highly specialized organ in the body. It weighs about 3 pounds in the average adult, is richly supplied with blood vessels, and requires considerable oxygen to perform effectively. The brain does not store glucose and requires a constant supply. It has three main subdivisions: the cerebrum, the cerebellum, and the brainstem. A smaller subdivision of the brain, the pons, acts as a bridge that connects the three.</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The spinal cord is about 18 inches long and is an extension of the brainstem. The major function of the spinal cord is conduction of nerve impulses. Many nerves enter and leave the spinal cord at different levels. These nerves all connect with nerve centers located in the brain or spinal cord.</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477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These are the various positions the patient may be found in, or placed into. Often times ensuring that the patient is in the correct body position is actually part of the treatment for them.</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98028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The cerebrum</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Larger, outermost portion of the brain</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Controls sensation, thought, memory</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Initiates and manages conscious movements</a:t>
            </a:r>
          </a:p>
          <a:p>
            <a:pPr lvl="0"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The brainstem consists of mesencephalon, pons, medulla oblongata. The medulla has three major control centers</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Respiratory</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Cardiac</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Vasomotor</a:t>
            </a:r>
          </a:p>
          <a:p>
            <a:pPr lvl="1"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The cerebellum</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Located posteriorly and inferiorly</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Coordinates muscle activity</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Maintains balance with input from eyes and ears</a:t>
            </a:r>
          </a:p>
          <a:p>
            <a:pPr marL="171450" lvl="0" indent="-171450" eaLnBrk="0" fontAlgn="base" hangingPunct="0">
              <a:spcBef>
                <a:spcPct val="30000"/>
              </a:spcBef>
              <a:spcAft>
                <a:spcPct val="0"/>
              </a:spcAft>
              <a:buFont typeface="Arial" panose="020B0604020202020204" pitchFamily="34" charset="0"/>
              <a:buChar char="•"/>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100">
                <a:solidFill>
                  <a:prstClr val="black"/>
                </a:solidFill>
                <a:latin typeface="Verdana" panose="020B0604030504040204" pitchFamily="34" charset="0"/>
                <a:ea typeface="ＭＳ Ｐゴシック" charset="-128"/>
              </a:rPr>
              <a:t>The spinal cord</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Extends from the brainstem</a:t>
            </a:r>
          </a:p>
          <a:p>
            <a:pPr marL="171450" lvl="0" indent="-171450" eaLnBrk="0" fontAlgn="base" hangingPunct="0">
              <a:spcBef>
                <a:spcPct val="30000"/>
              </a:spcBef>
              <a:spcAft>
                <a:spcPct val="0"/>
              </a:spcAft>
              <a:buFont typeface="Arial" panose="020B0604020202020204" pitchFamily="34" charset="0"/>
              <a:buChar char="•"/>
              <a:defRPr/>
            </a:pPr>
            <a:r>
              <a:rPr lang="en-US" altLang="en-US" sz="1100">
                <a:solidFill>
                  <a:prstClr val="black"/>
                </a:solidFill>
                <a:latin typeface="Verdana" panose="020B0604030504040204" pitchFamily="34" charset="0"/>
                <a:ea typeface="ＭＳ Ｐゴシック" charset="-128"/>
              </a:rPr>
              <a:t>Conducts nerve impulses that enter and exit at different levels of the spinal cord</a:t>
            </a:r>
          </a:p>
          <a:p>
            <a:pPr lvl="0" eaLnBrk="0" fontAlgn="base" hangingPunct="0">
              <a:spcBef>
                <a:spcPct val="30000"/>
              </a:spcBef>
              <a:spcAft>
                <a:spcPct val="0"/>
              </a:spcAft>
              <a:defRPr/>
            </a:pPr>
            <a:endParaRPr lang="en-US" altLang="en-US" sz="1100">
              <a:solidFill>
                <a:prstClr val="black"/>
              </a:solidFill>
              <a:latin typeface="Calibri"/>
              <a:ea typeface="ＭＳ Ｐゴシック" charset="-128"/>
            </a:endParaRPr>
          </a:p>
          <a:p>
            <a:pPr lvl="1" eaLnBrk="0" fontAlgn="base" hangingPunct="0">
              <a:spcBef>
                <a:spcPct val="30000"/>
              </a:spcBef>
              <a:spcAft>
                <a:spcPct val="0"/>
              </a:spcAft>
              <a:defRPr/>
            </a:pPr>
            <a:endParaRPr lang="en-US" altLang="en-US" sz="11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382426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peripheral nervous system is composed of the nerves located outside the spinal cord and brain. Afferent nerves carry sensory information from the body to the spinal cord and brain. Efferent nerves carry motor information from the brain and spinal cord to the body.</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Verdana" charset="0"/>
                <a:ea typeface="ＭＳ Ｐゴシック" charset="-128"/>
              </a:rPr>
              <a:t>Afferent nerves carry sensory information from the body to the spinal cord and brain. Efferent nerves carry motor information from the brain and spinal cord to the body. The resulting circuit permits, for example, quick reflexive withdrawal from pain.</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50341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The functional divisions of the nervous system are the voluntary nervous system and the autonomic nervous system. The voluntary nervous system influences the activity of skeletal (voluntary) muscles and movements. </a:t>
            </a:r>
          </a:p>
          <a:p>
            <a:pPr lvl="0" eaLnBrk="0" fontAlgn="base" hangingPunct="0">
              <a:spcBef>
                <a:spcPct val="30000"/>
              </a:spcBef>
              <a:spcAft>
                <a:spcPct val="0"/>
              </a:spcAft>
            </a:pPr>
            <a:r>
              <a:rPr lang="en-US" altLang="en-US">
                <a:solidFill>
                  <a:prstClr val="black"/>
                </a:solidFill>
                <a:latin typeface="Calibri"/>
                <a:ea typeface="ＭＳ Ｐゴシック" charset="-128"/>
              </a:rPr>
              <a:t>The autonomic nervous system, as its name implies, is automatic. It influences the activities of smooth (involuntary) muscles and glands. It is partly independent of the rest of the nervous system. </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Calibri"/>
                <a:ea typeface="ＭＳ Ｐゴシック" charset="-128"/>
              </a:rPr>
              <a:t>The autonomic nervous system is divided into the </a:t>
            </a:r>
            <a:r>
              <a:rPr lang="en-US" altLang="en-US" i="1">
                <a:solidFill>
                  <a:prstClr val="black"/>
                </a:solidFill>
                <a:latin typeface="Calibri"/>
                <a:ea typeface="ＭＳ Ｐゴシック" charset="-128"/>
              </a:rPr>
              <a:t>sympathetic nervous system </a:t>
            </a:r>
            <a:r>
              <a:rPr lang="en-US" altLang="en-US">
                <a:solidFill>
                  <a:prstClr val="black"/>
                </a:solidFill>
                <a:latin typeface="Calibri"/>
                <a:ea typeface="ＭＳ Ｐゴシック" charset="-128"/>
              </a:rPr>
              <a:t>and the </a:t>
            </a:r>
            <a:r>
              <a:rPr lang="en-US" altLang="en-US" i="1">
                <a:solidFill>
                  <a:prstClr val="black"/>
                </a:solidFill>
                <a:latin typeface="Calibri"/>
                <a:ea typeface="ＭＳ Ｐゴシック" charset="-128"/>
              </a:rPr>
              <a:t>parasympathetic nervous system. </a:t>
            </a:r>
            <a:r>
              <a:rPr lang="en-US" altLang="en-US">
                <a:solidFill>
                  <a:prstClr val="black"/>
                </a:solidFill>
                <a:latin typeface="Calibri"/>
                <a:ea typeface="ＭＳ Ｐゴシック" charset="-128"/>
              </a:rPr>
              <a:t>The sympathetic nervous system is activated when the body is challenged by stressors: trauma, blood loss, fright, and so on. Its actions are commonly known as the “fight-or-flight” response. The parasympathetic nervous system returns body processes to normal or depresses body function. </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30669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Consciousness.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For the patient to be in a conscious or awake state, the RAS and at least one</a:t>
            </a:r>
          </a:p>
          <a:p>
            <a:pPr marL="171450" lvl="0" indent="-171450" eaLnBrk="0" fontAlgn="base" hangingPunct="0">
              <a:spcBef>
                <a:spcPct val="30000"/>
              </a:spcBef>
              <a:spcAft>
                <a:spcPct val="0"/>
              </a:spcAft>
              <a:buFont typeface="Arial" panose="020B0604020202020204" pitchFamily="34" charset="0"/>
              <a:buChar char="•"/>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Unconsciousness.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If either the RAS or both cerebral hemispheres are damaged or not functioning properly, the patient will no longer be in an awake state, or conscious</a:t>
            </a:r>
          </a:p>
          <a:p>
            <a:pPr marL="171450" lvl="0" indent="-171450" eaLnBrk="0" fontAlgn="base" hangingPunct="0">
              <a:spcBef>
                <a:spcPct val="30000"/>
              </a:spcBef>
              <a:spcAft>
                <a:spcPct val="0"/>
              </a:spcAft>
              <a:buFont typeface="Arial" panose="020B0604020202020204" pitchFamily="34" charset="0"/>
              <a:buChar char="•"/>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b="1">
                <a:solidFill>
                  <a:prstClr val="black"/>
                </a:solidFill>
                <a:latin typeface="Calibri"/>
                <a:ea typeface="ＭＳ Ｐゴシック" charset="-128"/>
              </a:rPr>
              <a:t>Teaching Point:</a:t>
            </a: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Typically, metabolic or perfusion derangements (for example hypoglycemia, hypoxia, hypotension, toxicity, overdose) cause the hemispheres to fail, leading to findings of symmetry.</a:t>
            </a:r>
            <a:r>
              <a:rPr lang="en-US" b="1">
                <a:solidFill>
                  <a:prstClr val="black"/>
                </a:solidFill>
                <a:latin typeface="Calibri"/>
                <a:ea typeface="ＭＳ Ｐゴシック" charset="-128"/>
              </a:rPr>
              <a:t> </a:t>
            </a:r>
            <a:r>
              <a:rPr lang="en-US">
                <a:solidFill>
                  <a:prstClr val="black"/>
                </a:solidFill>
                <a:latin typeface="Calibri"/>
                <a:ea typeface="ＭＳ Ｐゴシック" charset="-128"/>
              </a:rPr>
              <a:t>Additionally, when the problem is a space occupying lesion (hematoma, penetration, tumor, stroke), the brainstem starts to fail and it also affects the RAS network, these patients typically have findings of asymmetry. </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8501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charset="-128"/>
              </a:rPr>
              <a:t>The endocrine system is made up of ductless glands, the body’s regulators. Secretions from these glands are called </a:t>
            </a:r>
            <a:r>
              <a:rPr lang="en-US" altLang="en-US" i="1" dirty="0">
                <a:solidFill>
                  <a:prstClr val="black"/>
                </a:solidFill>
                <a:latin typeface="Calibri"/>
                <a:ea typeface="ＭＳ Ｐゴシック" charset="-128"/>
              </a:rPr>
              <a:t>hormones, </a:t>
            </a:r>
            <a:r>
              <a:rPr lang="en-US" altLang="en-US" dirty="0">
                <a:solidFill>
                  <a:prstClr val="black"/>
                </a:solidFill>
                <a:latin typeface="Calibri"/>
                <a:ea typeface="ＭＳ Ｐゴシック" charset="-128"/>
              </a:rPr>
              <a:t>chemical substances that have effects on the activity of certain organs. Hormones are carried by the bloodstream to all parts of the body, affecting physical strength, mental ability, build, stature, reproduction, hair growth, voice pitch, and behavior. How people think, act, and feel depends largely on these secretions. </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The endocrine glands discharge secretions directly into the bloodstream. Good health depends on a well- balanced output of hormones. Endocrine imbalance yields profound changes in growth and serious changes entail emotional, physical, and sexual behavior.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514049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a:t>
            </a:r>
            <a:r>
              <a:rPr lang="en-US" i="1">
                <a:solidFill>
                  <a:prstClr val="black"/>
                </a:solidFill>
                <a:latin typeface="Calibri"/>
                <a:ea typeface="ＭＳ Ｐゴシック" charset="-128"/>
              </a:rPr>
              <a:t>pineal gland </a:t>
            </a:r>
            <a:r>
              <a:rPr lang="en-US">
                <a:solidFill>
                  <a:prstClr val="black"/>
                </a:solidFill>
                <a:latin typeface="Calibri"/>
                <a:ea typeface="ＭＳ Ｐゴシック" charset="-128"/>
              </a:rPr>
              <a:t>is a small gland located superior and posterior to the thalamus. The pineal gland produces the hormone melatonin, which inhibits the functions of the reproductive system.</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a:t>
            </a:r>
            <a:r>
              <a:rPr lang="en-US" i="1">
                <a:solidFill>
                  <a:prstClr val="black"/>
                </a:solidFill>
                <a:latin typeface="Calibri"/>
                <a:ea typeface="ＭＳ Ｐゴシック" charset="-128"/>
              </a:rPr>
              <a:t>thyroid gland, </a:t>
            </a:r>
            <a:r>
              <a:rPr lang="en-US">
                <a:solidFill>
                  <a:prstClr val="black"/>
                </a:solidFill>
                <a:latin typeface="Calibri"/>
                <a:ea typeface="ＭＳ Ｐゴシック" charset="-128"/>
              </a:rPr>
              <a:t>which is in the anterior neck, regulates metabolism, growth and development, and the activity of the nervous system.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a:t>
            </a:r>
            <a:r>
              <a:rPr lang="en-US" i="1">
                <a:solidFill>
                  <a:prstClr val="black"/>
                </a:solidFill>
                <a:latin typeface="Calibri"/>
                <a:ea typeface="ＭＳ Ｐゴシック" charset="-128"/>
              </a:rPr>
              <a:t>parathyroid glands, </a:t>
            </a:r>
            <a:r>
              <a:rPr lang="en-US">
                <a:solidFill>
                  <a:prstClr val="black"/>
                </a:solidFill>
                <a:latin typeface="Calibri"/>
                <a:ea typeface="ＭＳ Ｐゴシック" charset="-128"/>
              </a:rPr>
              <a:t>behind the thyroid, produce a hormone necessary for the metabolism of calcium and phosphorus in the bones.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a:t>
            </a:r>
            <a:r>
              <a:rPr lang="en-US" i="1">
                <a:solidFill>
                  <a:prstClr val="black"/>
                </a:solidFill>
                <a:latin typeface="Calibri"/>
                <a:ea typeface="ＭＳ Ｐゴシック" charset="-128"/>
              </a:rPr>
              <a:t>adrenal glands, </a:t>
            </a:r>
            <a:r>
              <a:rPr lang="en-US">
                <a:solidFill>
                  <a:prstClr val="black"/>
                </a:solidFill>
                <a:latin typeface="Calibri"/>
                <a:ea typeface="ＭＳ Ｐゴシック" charset="-128"/>
              </a:rPr>
              <a:t>which sit atop the kidneys, secrete epinephrine (adrenaline) and norepinephrine, postpone muscle fatigue, increase the storage of sugar, control kidney function, and regulate the metabolism of salt and water.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a:t>
            </a:r>
            <a:r>
              <a:rPr lang="en-US" i="1">
                <a:solidFill>
                  <a:prstClr val="black"/>
                </a:solidFill>
                <a:latin typeface="Calibri"/>
                <a:ea typeface="ＭＳ Ｐゴシック" charset="-128"/>
              </a:rPr>
              <a:t>gonads </a:t>
            </a:r>
            <a:r>
              <a:rPr lang="en-US">
                <a:solidFill>
                  <a:prstClr val="black"/>
                </a:solidFill>
                <a:latin typeface="Calibri"/>
                <a:ea typeface="ＭＳ Ｐゴシック" charset="-128"/>
              </a:rPr>
              <a:t>(ovaries and testes) produce the hormones that govern reproduction and sex characteristics.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a:t>
            </a:r>
            <a:r>
              <a:rPr lang="en-US" i="1">
                <a:solidFill>
                  <a:prstClr val="black"/>
                </a:solidFill>
                <a:latin typeface="Calibri"/>
                <a:ea typeface="ＭＳ Ｐゴシック" charset="-128"/>
              </a:rPr>
              <a:t>islets of Langerhans, </a:t>
            </a:r>
            <a:r>
              <a:rPr lang="en-US">
                <a:solidFill>
                  <a:prstClr val="black"/>
                </a:solidFill>
                <a:latin typeface="Calibri"/>
                <a:ea typeface="ＭＳ Ｐゴシック" charset="-128"/>
              </a:rPr>
              <a:t>which are in the pancreas, make insulin, which allows glucose (sugar) to enter cells and produce glucagon, a hormone that raises the glucose level in the blood.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a:t>
            </a:r>
            <a:r>
              <a:rPr lang="en-US" i="1">
                <a:solidFill>
                  <a:prstClr val="black"/>
                </a:solidFill>
                <a:latin typeface="Calibri"/>
                <a:ea typeface="ＭＳ Ｐゴシック" charset="-128"/>
              </a:rPr>
              <a:t>pituitary gland, </a:t>
            </a:r>
            <a:r>
              <a:rPr lang="en-US">
                <a:solidFill>
                  <a:prstClr val="black"/>
                </a:solidFill>
                <a:latin typeface="Calibri"/>
                <a:ea typeface="ＭＳ Ｐゴシック" charset="-128"/>
              </a:rPr>
              <a:t>which is at the base of the brain, is the “master gland.” It regulates growth, the thyroid, parathyroid glands, the pancreas, the gonads, metabolism of fatty acids, some basic proteins, blood sugar reactions, and urinary excretion.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a:t>
            </a:r>
            <a:r>
              <a:rPr lang="en-US" i="1">
                <a:solidFill>
                  <a:prstClr val="black"/>
                </a:solidFill>
                <a:latin typeface="Calibri"/>
                <a:ea typeface="ＭＳ Ｐゴシック" charset="-128"/>
              </a:rPr>
              <a:t>thymus gland</a:t>
            </a:r>
            <a:r>
              <a:rPr lang="en-US">
                <a:solidFill>
                  <a:prstClr val="black"/>
                </a:solidFill>
                <a:latin typeface="Calibri"/>
                <a:ea typeface="ＭＳ Ｐゴシック" charset="-128"/>
              </a:rPr>
              <a:t>, which is in the neck superior to the heart, secretes the hormone thymosin. Thymosin influences the development and maturation of the immune system.</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82806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charset="-128"/>
              </a:rPr>
              <a:t>Discussion Question</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What are some examples of endocrine glands?</a:t>
            </a:r>
          </a:p>
          <a:p>
            <a:pPr lvl="0" eaLnBrk="0" fontAlgn="base" hangingPunct="0">
              <a:spcBef>
                <a:spcPct val="30000"/>
              </a:spcBef>
              <a:spcAft>
                <a:spcPct val="0"/>
              </a:spcAft>
            </a:pPr>
            <a:r>
              <a:rPr lang="en-US" altLang="en-US" dirty="0">
                <a:solidFill>
                  <a:prstClr val="black"/>
                </a:solidFill>
                <a:latin typeface="Calibri"/>
                <a:ea typeface="ＭＳ Ｐゴシック"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charset="-128"/>
              </a:rPr>
              <a:t>Points to Emphasize</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The endocrine system consists of ductless glands that secrete hormones that travel through the blood to target organs to cause a change in those organs' functions. For example, the pancreas secretes insulin, which regulates blood glucose levels.</a:t>
            </a:r>
          </a:p>
          <a:p>
            <a:pPr lvl="0" eaLnBrk="0" fontAlgn="base" hangingPunct="0">
              <a:spcBef>
                <a:spcPct val="30000"/>
              </a:spcBef>
              <a:spcAft>
                <a:spcPct val="0"/>
              </a:spcAft>
            </a:pPr>
            <a:r>
              <a:rPr lang="en-US" altLang="en-US" i="1" dirty="0">
                <a:solidFill>
                  <a:prstClr val="black"/>
                </a:solidFill>
                <a:latin typeface="Calibri"/>
                <a:ea typeface="ＭＳ Ｐゴシック" charset="-128"/>
              </a:rPr>
              <a:t> </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charset="-128"/>
              </a:rPr>
              <a:t>Critical Thinking Discussion</a:t>
            </a:r>
            <a:endParaRPr lang="en-US" altLang="en-US" dirty="0">
              <a:solidFill>
                <a:prstClr val="black"/>
              </a:solidFill>
              <a:latin typeface="Calibri"/>
              <a:ea typeface="ＭＳ Ｐゴシック" charset="-128"/>
            </a:endParaRPr>
          </a:p>
          <a:p>
            <a:pPr lvl="0" eaLnBrk="0" fontAlgn="base" hangingPunct="0">
              <a:spcBef>
                <a:spcPct val="30000"/>
              </a:spcBef>
              <a:spcAft>
                <a:spcPct val="0"/>
              </a:spcAft>
            </a:pPr>
            <a:r>
              <a:rPr lang="en-US" altLang="en-US" dirty="0">
                <a:solidFill>
                  <a:prstClr val="black"/>
                </a:solidFill>
                <a:latin typeface="Calibri"/>
                <a:ea typeface="ＭＳ Ｐゴシック" charset="-128"/>
              </a:rPr>
              <a:t>What is the relationship among the nervous, circulatory, and respiratory systems? How does the endocrine system interact with these systems?</a:t>
            </a:r>
          </a:p>
          <a:p>
            <a:pPr lvl="0" eaLnBrk="0" fontAlgn="base" hangingPunct="0">
              <a:spcBef>
                <a:spcPct val="30000"/>
              </a:spcBef>
              <a:spcAft>
                <a:spcPct val="0"/>
              </a:spcAft>
            </a:pPr>
            <a:r>
              <a:rPr lang="en-US" altLang="en-US" dirty="0">
                <a:solidFill>
                  <a:prstClr val="black"/>
                </a:solidFill>
                <a:latin typeface="Calibri"/>
                <a:ea typeface="ＭＳ Ｐゴシック"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87381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charset="-128"/>
              </a:rPr>
              <a:t>Epinephrine, also known as adrenaline, and norepinephrine are two hormones secreted by the adrenal gland. These hormones produce many of the signs and symptoms seen in patients when the sympathetic nervous system is stimulated. To understand the signs and symptoms that are produced, you must first understand the basics of the four effects - alpha1, alpha2, beta1, and beta2 - activated by these hormones.</a:t>
            </a:r>
          </a:p>
          <a:p>
            <a:pPr lvl="0" eaLnBrk="0" fontAlgn="base" hangingPunct="0">
              <a:spcBef>
                <a:spcPct val="30000"/>
              </a:spcBef>
              <a:spcAft>
                <a:spcPct val="0"/>
              </a:spcAft>
            </a:pPr>
            <a:endParaRPr lang="en-US" altLang="en-US">
              <a:solidFill>
                <a:prstClr val="black"/>
              </a:solidFill>
              <a:latin typeface="Calibri"/>
              <a:ea typeface="ＭＳ Ｐゴシック" charset="-128"/>
            </a:endParaRPr>
          </a:p>
          <a:p>
            <a:pPr lvl="0" eaLnBrk="0" fontAlgn="base" hangingPunct="0">
              <a:spcBef>
                <a:spcPct val="30000"/>
              </a:spcBef>
              <a:spcAft>
                <a:spcPct val="0"/>
              </a:spcAft>
            </a:pPr>
            <a:r>
              <a:rPr lang="en-US" altLang="en-US">
                <a:solidFill>
                  <a:prstClr val="black"/>
                </a:solidFill>
                <a:latin typeface="Verdana" charset="0"/>
                <a:ea typeface="ＭＳ Ｐゴシック" charset="-128"/>
              </a:rPr>
              <a:t>Norepinephrine has mostly alpha</a:t>
            </a:r>
            <a:r>
              <a:rPr lang="en-US" altLang="en-US" baseline="-25000">
                <a:solidFill>
                  <a:prstClr val="black"/>
                </a:solidFill>
                <a:latin typeface="Verdana" charset="0"/>
                <a:ea typeface="ＭＳ Ｐゴシック" charset="-128"/>
              </a:rPr>
              <a:t>1</a:t>
            </a:r>
            <a:r>
              <a:rPr lang="en-US" altLang="en-US">
                <a:solidFill>
                  <a:prstClr val="black"/>
                </a:solidFill>
                <a:latin typeface="Verdana" charset="0"/>
                <a:ea typeface="ＭＳ Ｐゴシック" charset="-128"/>
              </a:rPr>
              <a:t> and alpha</a:t>
            </a:r>
            <a:r>
              <a:rPr lang="en-US" altLang="en-US" baseline="-25000">
                <a:solidFill>
                  <a:prstClr val="black"/>
                </a:solidFill>
                <a:latin typeface="Verdana" charset="0"/>
                <a:ea typeface="ＭＳ Ｐゴシック" charset="-128"/>
              </a:rPr>
              <a:t>2 </a:t>
            </a:r>
            <a:r>
              <a:rPr lang="en-US" altLang="en-US">
                <a:solidFill>
                  <a:prstClr val="black"/>
                </a:solidFill>
                <a:latin typeface="Verdana" charset="0"/>
                <a:ea typeface="ＭＳ Ｐゴシック" charset="-128"/>
              </a:rPr>
              <a:t>properties, with lesser beta</a:t>
            </a:r>
            <a:r>
              <a:rPr lang="en-US" altLang="en-US" baseline="-25000">
                <a:solidFill>
                  <a:prstClr val="black"/>
                </a:solidFill>
                <a:latin typeface="Verdana" charset="0"/>
                <a:ea typeface="ＭＳ Ｐゴシック" charset="-128"/>
              </a:rPr>
              <a:t>1</a:t>
            </a:r>
            <a:r>
              <a:rPr lang="en-US" altLang="en-US">
                <a:solidFill>
                  <a:prstClr val="black"/>
                </a:solidFill>
                <a:latin typeface="Verdana" charset="0"/>
                <a:ea typeface="ＭＳ Ｐゴシック" charset="-128"/>
              </a:rPr>
              <a:t> and beta</a:t>
            </a:r>
            <a:r>
              <a:rPr lang="en-US" altLang="en-US" baseline="-25000">
                <a:solidFill>
                  <a:prstClr val="black"/>
                </a:solidFill>
                <a:latin typeface="Verdana" charset="0"/>
                <a:ea typeface="ＭＳ Ｐゴシック" charset="-128"/>
              </a:rPr>
              <a:t>2</a:t>
            </a:r>
            <a:r>
              <a:rPr lang="en-US" altLang="en-US">
                <a:solidFill>
                  <a:prstClr val="black"/>
                </a:solidFill>
                <a:latin typeface="Verdana" charset="0"/>
                <a:ea typeface="ＭＳ Ｐゴシック" charset="-128"/>
              </a:rPr>
              <a:t> properties.</a:t>
            </a:r>
          </a:p>
          <a:p>
            <a:pPr lvl="0" eaLnBrk="0" fontAlgn="base" hangingPunct="0">
              <a:spcBef>
                <a:spcPct val="30000"/>
              </a:spcBef>
              <a:spcAft>
                <a:spcPct val="0"/>
              </a:spcAft>
            </a:pPr>
            <a:r>
              <a:rPr lang="en-US" altLang="en-US">
                <a:solidFill>
                  <a:prstClr val="black"/>
                </a:solidFill>
                <a:latin typeface="Verdana" charset="0"/>
                <a:ea typeface="ＭＳ Ｐゴシック" charset="-128"/>
              </a:rPr>
              <a:t>The primary effects of norepinephrine are on the blood vessels.</a:t>
            </a:r>
          </a:p>
          <a:p>
            <a:pPr lvl="0" eaLnBrk="0" fontAlgn="base" hangingPunct="0">
              <a:spcBef>
                <a:spcPct val="30000"/>
              </a:spcBef>
              <a:spcAft>
                <a:spcPct val="0"/>
              </a:spcAft>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0028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The body produces epinephrine and norepinephrine to help compensate for shock. Use the signs and symptoms of their effects to recognize patients with serious conditions. Some drugs administered by EMTs have alpha and beta effects. Here is a description for each receptor site and the corresponding action:</a:t>
            </a:r>
          </a:p>
          <a:p>
            <a:pPr lvl="0"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Alpha</a:t>
            </a:r>
            <a:r>
              <a:rPr lang="en-US" altLang="en-US" sz="1000" baseline="-25000">
                <a:solidFill>
                  <a:prstClr val="black"/>
                </a:solidFill>
                <a:latin typeface="Verdana" panose="020B0604030504040204" pitchFamily="34" charset="0"/>
                <a:ea typeface="ＭＳ Ｐゴシック" charset="-128"/>
              </a:rPr>
              <a:t>1</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rPr>
              <a:t>Vasoconstriction, which makes skin cool and pale</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rPr>
              <a:t>Increased sweat production, which makes skin clammy or moist</a:t>
            </a:r>
          </a:p>
          <a:p>
            <a:pPr lvl="1"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Alpha</a:t>
            </a:r>
            <a:r>
              <a:rPr lang="en-US" altLang="en-US" sz="1000" baseline="-25000">
                <a:solidFill>
                  <a:prstClr val="black"/>
                </a:solidFill>
                <a:latin typeface="Verdana" panose="020B0604030504040204" pitchFamily="34" charset="0"/>
                <a:ea typeface="ＭＳ Ｐゴシック" charset="-128"/>
              </a:rPr>
              <a:t>2</a:t>
            </a:r>
            <a:endParaRPr lang="en-US" altLang="en-US" sz="1000">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rPr>
              <a:t>Regulates alpha</a:t>
            </a:r>
            <a:r>
              <a:rPr lang="en-US" altLang="en-US" sz="1000" baseline="-25000">
                <a:solidFill>
                  <a:prstClr val="black"/>
                </a:solidFill>
                <a:latin typeface="Verdana" panose="020B0604030504040204" pitchFamily="34" charset="0"/>
                <a:ea typeface="ＭＳ Ｐゴシック" charset="-128"/>
              </a:rPr>
              <a:t>1</a:t>
            </a:r>
            <a:r>
              <a:rPr lang="en-US" altLang="en-US" sz="1000">
                <a:solidFill>
                  <a:prstClr val="black"/>
                </a:solidFill>
                <a:latin typeface="Verdana" panose="020B0604030504040204" pitchFamily="34" charset="0"/>
                <a:ea typeface="ＭＳ Ｐゴシック" charset="-128"/>
              </a:rPr>
              <a:t> effects</a:t>
            </a:r>
          </a:p>
          <a:p>
            <a:pPr lvl="1"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Beta</a:t>
            </a:r>
            <a:r>
              <a:rPr lang="en-US" altLang="en-US" sz="1000" baseline="-25000">
                <a:solidFill>
                  <a:prstClr val="black"/>
                </a:solidFill>
                <a:latin typeface="Verdana" panose="020B0604030504040204" pitchFamily="34" charset="0"/>
                <a:ea typeface="ＭＳ Ｐゴシック" charset="-128"/>
              </a:rPr>
              <a:t>1</a:t>
            </a:r>
            <a:endParaRPr lang="en-US" altLang="en-US" sz="1000">
              <a:solidFill>
                <a:prstClr val="black"/>
              </a:solidFill>
              <a:latin typeface="Verdana" panose="020B0604030504040204" pitchFamily="34" charset="0"/>
              <a:ea typeface="ＭＳ Ｐゴシック"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rPr>
              <a:t>Increased heart rate, contractility, and speed of cardiac electrical conduction</a:t>
            </a:r>
          </a:p>
          <a:p>
            <a:pPr lvl="1"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000">
                <a:solidFill>
                  <a:prstClr val="black"/>
                </a:solidFill>
                <a:latin typeface="Verdana" panose="020B0604030504040204" pitchFamily="34" charset="0"/>
                <a:ea typeface="ＭＳ Ｐゴシック" charset="-128"/>
              </a:rPr>
              <a:t>Beta</a:t>
            </a:r>
            <a:r>
              <a:rPr lang="en-US" altLang="en-US" sz="1000" baseline="-25000">
                <a:solidFill>
                  <a:prstClr val="black"/>
                </a:solidFill>
                <a:latin typeface="Verdana" panose="020B0604030504040204" pitchFamily="34" charset="0"/>
                <a:ea typeface="ＭＳ Ｐゴシック" charset="-128"/>
              </a:rPr>
              <a:t>2</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rPr>
              <a:t>Smooth muscle relaxation</a:t>
            </a:r>
          </a:p>
          <a:p>
            <a:pPr marL="171450" lvl="0" indent="-171450" eaLnBrk="0" fontAlgn="base" hangingPunct="0">
              <a:spcBef>
                <a:spcPct val="30000"/>
              </a:spcBef>
              <a:spcAft>
                <a:spcPct val="0"/>
              </a:spcAft>
              <a:buFont typeface="Arial" panose="020B0604020202020204" pitchFamily="34" charset="0"/>
              <a:buChar char="•"/>
              <a:defRPr/>
            </a:pPr>
            <a:r>
              <a:rPr lang="en-US" altLang="en-US" sz="1000">
                <a:solidFill>
                  <a:prstClr val="black"/>
                </a:solidFill>
                <a:latin typeface="Verdana" panose="020B0604030504040204" pitchFamily="34" charset="0"/>
                <a:ea typeface="ＭＳ Ｐゴシック" charset="-128"/>
              </a:rPr>
              <a:t>Dilates bronchioles and blood vessels</a:t>
            </a:r>
          </a:p>
          <a:p>
            <a:pPr lvl="1"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Point to Emphasize</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An easy way to remember this is that there is “One heart and two lungs”, meaning Beta1 is in the heart, and Beta2 is in the lungs. </a:t>
            </a:r>
            <a:r>
              <a:rPr lang="en-US" altLang="en-US" sz="1000">
                <a:solidFill>
                  <a:prstClr val="black"/>
                </a:solidFill>
                <a:latin typeface="Verdana" panose="020B0604030504040204" pitchFamily="34" charset="0"/>
                <a:ea typeface="ＭＳ Ｐゴシック" charset="-128"/>
              </a:rPr>
              <a:t>Epinephrine has alpha</a:t>
            </a:r>
            <a:r>
              <a:rPr lang="en-US" altLang="en-US" sz="1000" baseline="-25000">
                <a:solidFill>
                  <a:prstClr val="black"/>
                </a:solidFill>
                <a:latin typeface="Verdana" panose="020B0604030504040204" pitchFamily="34" charset="0"/>
                <a:ea typeface="ＭＳ Ｐゴシック" charset="-128"/>
              </a:rPr>
              <a:t>1</a:t>
            </a:r>
            <a:r>
              <a:rPr lang="en-US" altLang="en-US" sz="1000">
                <a:solidFill>
                  <a:prstClr val="black"/>
                </a:solidFill>
                <a:latin typeface="Verdana" panose="020B0604030504040204" pitchFamily="34" charset="0"/>
                <a:ea typeface="ＭＳ Ｐゴシック" charset="-128"/>
              </a:rPr>
              <a:t>, alpha</a:t>
            </a:r>
            <a:r>
              <a:rPr lang="en-US" altLang="en-US" sz="1000" baseline="-25000">
                <a:solidFill>
                  <a:prstClr val="black"/>
                </a:solidFill>
                <a:latin typeface="Verdana" panose="020B0604030504040204" pitchFamily="34" charset="0"/>
                <a:ea typeface="ＭＳ Ｐゴシック" charset="-128"/>
              </a:rPr>
              <a:t>2</a:t>
            </a:r>
            <a:r>
              <a:rPr lang="en-US" altLang="en-US" sz="1000">
                <a:solidFill>
                  <a:prstClr val="black"/>
                </a:solidFill>
                <a:latin typeface="Verdana" panose="020B0604030504040204" pitchFamily="34" charset="0"/>
                <a:ea typeface="ＭＳ Ｐゴシック" charset="-128"/>
              </a:rPr>
              <a:t>, beta</a:t>
            </a:r>
            <a:r>
              <a:rPr lang="en-US" altLang="en-US" sz="1000" baseline="-25000">
                <a:solidFill>
                  <a:prstClr val="black"/>
                </a:solidFill>
                <a:latin typeface="Verdana" panose="020B0604030504040204" pitchFamily="34" charset="0"/>
                <a:ea typeface="ＭＳ Ｐゴシック" charset="-128"/>
              </a:rPr>
              <a:t>1</a:t>
            </a:r>
            <a:r>
              <a:rPr lang="en-US" altLang="en-US" sz="1000">
                <a:solidFill>
                  <a:prstClr val="black"/>
                </a:solidFill>
                <a:latin typeface="Verdana" panose="020B0604030504040204" pitchFamily="34" charset="0"/>
                <a:ea typeface="ＭＳ Ｐゴシック" charset="-128"/>
              </a:rPr>
              <a:t>, and beta</a:t>
            </a:r>
            <a:r>
              <a:rPr lang="en-US" altLang="en-US" sz="1000" baseline="-25000">
                <a:solidFill>
                  <a:prstClr val="black"/>
                </a:solidFill>
                <a:latin typeface="Verdana" panose="020B0604030504040204" pitchFamily="34" charset="0"/>
                <a:ea typeface="ＭＳ Ｐゴシック" charset="-128"/>
              </a:rPr>
              <a:t>2</a:t>
            </a:r>
            <a:r>
              <a:rPr lang="en-US" altLang="en-US" sz="1000">
                <a:solidFill>
                  <a:prstClr val="black"/>
                </a:solidFill>
                <a:latin typeface="Verdana" panose="020B0604030504040204" pitchFamily="34" charset="0"/>
                <a:ea typeface="ＭＳ Ｐゴシック" charset="-128"/>
              </a:rPr>
              <a:t> properties. As such, epinephrine as a drug can be used to treat severe allergic reactions, which cause vasodilation and bronchoconstriction.</a:t>
            </a:r>
          </a:p>
          <a:p>
            <a:pPr lvl="0" eaLnBrk="0" fontAlgn="base" hangingPunct="0">
              <a:spcBef>
                <a:spcPct val="30000"/>
              </a:spcBef>
              <a:spcAft>
                <a:spcPct val="0"/>
              </a:spcAft>
              <a:defRPr/>
            </a:pPr>
            <a:endParaRPr lang="en-US" altLang="en-US" sz="1000">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sz="10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18057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All the various tissues, organs, and systems that make up the human body are separated from the outside environment by the skin, which is also known as the integumentary system. The skin has the following functions: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Protecting the body from the environment, bacteria, and other foreign organisms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Regulating the temperature of the body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Serving as a receptor for heat, cold, touch, pain, and pressure </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Aiding in the regulation of water and electrolytes (sodium and chloride)</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9704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slide" Target="slide94.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slide" Target="slide93.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26.xml"/><Relationship Id="rId2" Type="http://schemas.openxmlformats.org/officeDocument/2006/relationships/slide" Target="slide127.xml"/><Relationship Id="rId1" Type="http://schemas.openxmlformats.org/officeDocument/2006/relationships/slideLayout" Target="../slideLayouts/slideLayout26.xml"/><Relationship Id="rId6" Type="http://schemas.openxmlformats.org/officeDocument/2006/relationships/slide" Target="slide53.xml"/><Relationship Id="rId5" Type="http://schemas.openxmlformats.org/officeDocument/2006/relationships/slide" Target="slide128.xml"/><Relationship Id="rId4" Type="http://schemas.openxmlformats.org/officeDocument/2006/relationships/slide" Target="slide1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slide" Target="slide129.xml"/><Relationship Id="rId2" Type="http://schemas.openxmlformats.org/officeDocument/2006/relationships/slide" Target="slide130.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7</a:t>
            </a:r>
            <a:endParaRPr lang="en-US" b="1" dirty="0">
              <a:latin typeface="+mn-lt"/>
            </a:endParaRPr>
          </a:p>
        </p:txBody>
      </p:sp>
      <p:sp>
        <p:nvSpPr>
          <p:cNvPr id="5" name="Text Placeholder 4"/>
          <p:cNvSpPr>
            <a:spLocks noGrp="1"/>
          </p:cNvSpPr>
          <p:nvPr>
            <p:ph type="body" idx="3"/>
          </p:nvPr>
        </p:nvSpPr>
        <p:spPr>
          <a:xfrm>
            <a:off x="4907280" y="3114461"/>
            <a:ext cx="3657600" cy="808328"/>
          </a:xfrm>
        </p:spPr>
        <p:txBody>
          <a:bodyPr/>
          <a:lstStyle/>
          <a:p>
            <a:pPr algn="ctr">
              <a:spcBef>
                <a:spcPct val="0"/>
              </a:spcBef>
              <a:buClrTx/>
            </a:pPr>
            <a:r>
              <a:rPr lang="en-US" altLang="en-US" dirty="0">
                <a:latin typeface="+mn-lt"/>
              </a:rPr>
              <a:t>Anatomy and Physiology</a:t>
            </a:r>
            <a:br>
              <a:rPr lang="en-US" altLang="en-US" dirty="0">
                <a:latin typeface="+mn-lt"/>
              </a:rPr>
            </a:br>
            <a:r>
              <a:rPr lang="en-US" altLang="en-US" dirty="0">
                <a:latin typeface="+mn-lt"/>
              </a:rPr>
              <a:t>Medical Terminology</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Copyright </a:t>
            </a:r>
            <a:r>
              <a:rPr lang="en-US" altLang="en-US" sz="1200" dirty="0" smtClean="0">
                <a:solidFill>
                  <a:schemeClr val="tx1"/>
                </a:solidFill>
                <a:latin typeface="Verdana"/>
                <a:ea typeface="Verdana" panose="020B0604030504040204" pitchFamily="34" charset="0"/>
                <a:cs typeface="Verdana" panose="020B0604030504040204" pitchFamily="34" charset="0"/>
              </a:rPr>
              <a:t>©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155759" y="4611757"/>
            <a:ext cx="3409121" cy="646331"/>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 </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Anatomical Terms </a:t>
            </a:r>
            <a:r>
              <a:rPr lang="en-US" sz="2000" b="0" dirty="0" smtClean="0">
                <a:latin typeface="Times New Roman" panose="02020603050405020304" pitchFamily="18" charset="0"/>
                <a:ea typeface="ＭＳ Ｐゴシック"/>
                <a:cs typeface="ＭＳ Ｐゴシック" pitchFamily="-65" charset="-128"/>
              </a:rPr>
              <a:t>(2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Positions of the body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Supine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Prone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Lateral recumbent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Fowler’s position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Semi-Fowler’s position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Trendelenburg position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Shock position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928267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(42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Nervous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Functional Divisions of the Nervous System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voluntary nervous system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autonomic nervous system</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Sympathetic</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Parasympathetic</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842284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799"/>
          </a:xfrm>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The Effects of the Sympathetic and Parasympathetic Nervous Systems on Organs</a:t>
            </a:r>
            <a:endParaRPr lang="en-US" altLang="en-US" sz="3200" dirty="0">
              <a:latin typeface="Times New Roman" panose="02020603050405020304" pitchFamily="18" charset="0"/>
              <a:ea typeface="ＭＳ Ｐゴシック"/>
            </a:endParaRPr>
          </a:p>
        </p:txBody>
      </p:sp>
      <p:pic>
        <p:nvPicPr>
          <p:cNvPr id="4" name="Picture 2" descr="The effects of gastric juice secretions decreasing and increasing, shown on the sympathetic and parasympathetic nervous systems. When gastric juice secretions decrease, the effects are as follows. Sweat secretion increases, epinephrine or adrenaline is secreted, most blood vessels constrict, heart rate increases, bronchioles dilate, saliva secretions decrease, pupils dilate. When gastric juice secretions increase, the effects are as follows. Most blood vessels dilate, heart rate decreases, bronchioles constrict, saliva secretions increase, pupils constrict. These processes involve the following organs and vessels, intestines, stomach, liver, kidney, adrenal glands, spleen, blood vessels, heart, lung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0871" y="1550401"/>
            <a:ext cx="4462258" cy="471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2234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(43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Nervous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Consciousness and Unconsciousness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Relies on the cerebral hemispheres and Reticular Activating System (R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is a group of nerves in the brainstem.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Unconsciousness results if the 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or both cerebral hemispheres are not functioning properly.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963608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(44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Endocrine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Made up of ductless glands that secrete hormones to regulate body functions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Hormones affect numerous functions.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45343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(45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The Endocrine </a:t>
            </a:r>
            <a:r>
              <a:rPr lang="en-US" altLang="en-US" sz="2400" dirty="0" smtClean="0">
                <a:solidFill>
                  <a:srgbClr val="000000"/>
                </a:solidFill>
                <a:latin typeface="Arial (Body)"/>
                <a:ea typeface="ＭＳ Ｐゴシック"/>
              </a:rPr>
              <a:t>System</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Endocrine Glands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Pineal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Thyroid and Parathyroid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Adrenal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Gonads (ovaries and testes)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Islets of Langerhans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Pituitary gland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Thymus gland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07132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Endocrine System</a:t>
            </a:r>
            <a:endParaRPr lang="en-US" altLang="en-US" dirty="0">
              <a:latin typeface="Times New Roman" panose="02020603050405020304" pitchFamily="18" charset="0"/>
              <a:ea typeface="ＭＳ Ｐゴシック"/>
            </a:endParaRPr>
          </a:p>
        </p:txBody>
      </p:sp>
      <p:pic>
        <p:nvPicPr>
          <p:cNvPr id="4" name="Picture 2" descr="Parts of the endocrine system, illustrated on a human. The pineal gland, in the brain, regulates circadian rhythm. The pituitary gland, in the brain, regulates many other endocrine glands. The thyroid gland, in the neck, regulates metabolic rate. The parathyroid glands, in the neck, regulate blood calcium levels. The thymus gland, in the upper chest, develops the immune system. The adrenal glands, above the kidney, are comprised of a cortex and medulla, and regulate water and electrolyte levels. The pancreas, between the kidneys, regulates blood sugar levels. The ovaries, located in the lower abdomen, regulate the female reproductive system. The testes, in the genital area, regulate the male reproductive syste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728" y="1614113"/>
            <a:ext cx="3312545"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7390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(46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Endocrine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Epinephrine and Norepinephrine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Epinephrine (adrenalin) and norepinephrine are secreted by the adrenal gland.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They produce many of the signs and symptoms of sympathetic nervous system stimulation.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668966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(47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Four basic effects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Alpha</a:t>
            </a:r>
            <a:r>
              <a:rPr lang="en-US" altLang="en-US" sz="2400" baseline="-25000" dirty="0" smtClean="0">
                <a:solidFill>
                  <a:srgbClr val="000000"/>
                </a:solidFill>
                <a:latin typeface="Arial (Body)"/>
                <a:ea typeface="ＭＳ Ｐゴシック"/>
              </a:rPr>
              <a:t>1</a:t>
            </a:r>
            <a:endParaRPr lang="en-US" altLang="en-US" sz="2400" baseline="-250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Alpha</a:t>
            </a:r>
            <a:r>
              <a:rPr lang="en-US" altLang="en-US" sz="2400" baseline="-25000" dirty="0" smtClean="0">
                <a:solidFill>
                  <a:srgbClr val="000000"/>
                </a:solidFill>
                <a:latin typeface="Arial (Body)"/>
                <a:ea typeface="ＭＳ Ｐゴシック"/>
              </a:rPr>
              <a:t>2</a:t>
            </a:r>
            <a:endParaRPr lang="en-US" altLang="en-US" sz="2400" baseline="-250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Beta</a:t>
            </a:r>
            <a:r>
              <a:rPr lang="en-US" altLang="en-US" sz="2400" baseline="-25000" dirty="0" smtClean="0">
                <a:solidFill>
                  <a:srgbClr val="000000"/>
                </a:solidFill>
                <a:latin typeface="Arial (Body)"/>
                <a:ea typeface="ＭＳ Ｐゴシック"/>
              </a:rPr>
              <a:t>1</a:t>
            </a:r>
            <a:endParaRPr lang="en-US" altLang="en-US" sz="2400" baseline="-250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Beta</a:t>
            </a:r>
            <a:r>
              <a:rPr lang="en-US" altLang="en-US" sz="2400" baseline="-25000" dirty="0" smtClean="0">
                <a:solidFill>
                  <a:srgbClr val="000000"/>
                </a:solidFill>
                <a:latin typeface="Arial (Body)"/>
                <a:ea typeface="ＭＳ Ｐゴシック"/>
              </a:rPr>
              <a:t>2</a:t>
            </a:r>
            <a:endParaRPr lang="en-US" altLang="en-US" sz="2400" baseline="-25000" dirty="0">
              <a:solidFill>
                <a:srgbClr val="000000"/>
              </a:solidFill>
              <a:latin typeface="Arial (Body)"/>
              <a:ea typeface="ＭＳ Ｐゴシック"/>
            </a:endParaRPr>
          </a:p>
        </p:txBody>
      </p:sp>
    </p:spTree>
    <p:extLst>
      <p:ext uri="{BB962C8B-B14F-4D97-AF65-F5344CB8AC3E}">
        <p14:creationId xmlns:p14="http://schemas.microsoft.com/office/powerpoint/2010/main" val="5591402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(48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Integumentary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integumentary system separates the body from the outside environment.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Functions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Protect the body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Regulate core temperature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Serve as a receptor of external stimuli</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Aid in regulation of water and electrolytes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448939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(49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Integumentary </a:t>
            </a:r>
            <a:r>
              <a:rPr lang="en-US" altLang="en-US" sz="2400" dirty="0" smtClean="0">
                <a:solidFill>
                  <a:srgbClr val="000000"/>
                </a:solidFill>
                <a:latin typeface="Arial (Body)"/>
                <a:ea typeface="ＭＳ Ｐゴシック"/>
              </a:rPr>
              <a:t>System</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Layers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Epidermis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Dermis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Subcutaneous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1956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Supine Position</a:t>
            </a:r>
            <a:endParaRPr lang="en-US" altLang="en-US" dirty="0">
              <a:latin typeface="Times New Roman" panose="02020603050405020304" pitchFamily="18" charset="0"/>
              <a:ea typeface="ＭＳ Ｐゴシック"/>
            </a:endParaRPr>
          </a:p>
        </p:txBody>
      </p:sp>
      <p:pic>
        <p:nvPicPr>
          <p:cNvPr id="4" name="Picture 2" descr="An unconscious man lying flat on the ground, facing up with all limbs extended except one arm which is resting on his tors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321" y="1701222"/>
            <a:ext cx="7752655" cy="436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650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Anatomy of the Skin</a:t>
            </a:r>
            <a:endParaRPr lang="en-US" altLang="en-US" dirty="0">
              <a:latin typeface="Times New Roman" panose="02020603050405020304" pitchFamily="18" charset="0"/>
              <a:ea typeface="ＭＳ Ｐゴシック"/>
            </a:endParaRPr>
          </a:p>
        </p:txBody>
      </p:sp>
      <p:pic>
        <p:nvPicPr>
          <p:cNvPr id="3" name="Picture 2" descr="Cross section showing the layered anatomy of the skin. From top to bottom, skin anatomy is as follows. Epidermis, topmost layer containing sensory receptors connected to nerves, sweat glands at pores. Dermis, contains sebaceous glands, arrector pili muscles, hair follicle and shaft, nerves and sweat glands. Subcutaneous layer, contains nerves, veins, arteries, sweat glan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055" y="1798561"/>
            <a:ext cx="6375889" cy="4107044"/>
          </a:xfrm>
          <a:prstGeom prst="rect">
            <a:avLst/>
          </a:prstGeom>
        </p:spPr>
      </p:pic>
    </p:spTree>
    <p:extLst>
      <p:ext uri="{BB962C8B-B14F-4D97-AF65-F5344CB8AC3E}">
        <p14:creationId xmlns:p14="http://schemas.microsoft.com/office/powerpoint/2010/main" val="41002010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(50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Digestive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Consists of the alimentary tract and accessory organs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Functions to ingest and allow absorption of nutrients and eliminate wastes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034270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(51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Digestive </a:t>
            </a:r>
            <a:r>
              <a:rPr lang="en-US" altLang="en-US" sz="2400" dirty="0" smtClean="0">
                <a:solidFill>
                  <a:srgbClr val="000000"/>
                </a:solidFill>
                <a:latin typeface="Arial (Body)"/>
                <a:ea typeface="ＭＳ Ｐゴシック"/>
              </a:rPr>
              <a:t>System</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Structures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Stomach</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Pancreas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Liver and gallbladder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Spleen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Small and large intestine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Rectum and anus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499710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Digestive System</a:t>
            </a:r>
            <a:endParaRPr lang="en-US" altLang="en-US" dirty="0">
              <a:latin typeface="Times New Roman" panose="02020603050405020304" pitchFamily="18" charset="0"/>
              <a:ea typeface="ＭＳ Ｐゴシック"/>
            </a:endParaRPr>
          </a:p>
        </p:txBody>
      </p:sp>
      <p:pic>
        <p:nvPicPr>
          <p:cNvPr id="4" name="Picture 2" descr="Components of the digestive system. The salivary glands, behind the mouth, produce saliva. The oral cavity ingests, chews, and swallows food. The esophagus, down the throat, transports food to the stomach. The stomach secretes acid and mixes food to start digestion. The pancreas, below the stomach, secretes digestive enzymes and buffers. The liver and gallbladder, above the stomach, produce and store bile. The small intestine, in the lower abdomen, digests and absorbs nutrients. The colon, above and around the small intestine, reabsorbs water and stores fec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0544" y="1507019"/>
            <a:ext cx="3342911" cy="455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3163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(52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Digestive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Digestive Process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Two processes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Mechanical digestion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Chemical digestion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491304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(53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Urinary or Renal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Filters and excretes wastes to maintain balance of water and other substances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Main structures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Kidneys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Ureters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Urinary bladder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Urethra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48738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Urinary System</a:t>
            </a:r>
            <a:endParaRPr lang="en-US" altLang="en-US" dirty="0">
              <a:latin typeface="Times New Roman" panose="02020603050405020304" pitchFamily="18" charset="0"/>
              <a:ea typeface="ＭＳ Ｐゴシック"/>
            </a:endParaRPr>
          </a:p>
        </p:txBody>
      </p:sp>
      <p:pic>
        <p:nvPicPr>
          <p:cNvPr id="4" name="Picture 2" descr="Components of the human urinary system. The kidneys, in the medial abdomen, filter blood and produce urine. The ureter transports urine from the kidney to the bladder. The urinary bladder, in the pelvis, stores urine. The urethra transports urine to the exterior, which is constructed differently for males and fema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4233" y="1526436"/>
            <a:ext cx="3475535" cy="473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1191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(54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Reproductive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male’s sperm and the female’s ovum contribute the genes that determine the hereditary characteristics of an offspring.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 fertilized ovum grows into an </a:t>
            </a:r>
            <a:r>
              <a:rPr lang="en-US" altLang="en-US" sz="2400" b="1" dirty="0" smtClean="0">
                <a:solidFill>
                  <a:srgbClr val="000000"/>
                </a:solidFill>
                <a:latin typeface="Arial (Body)"/>
                <a:ea typeface="ＭＳ Ｐゴシック"/>
              </a:rPr>
              <a:t>embryo</a:t>
            </a:r>
            <a:r>
              <a:rPr lang="en-US" altLang="en-US" sz="2400" dirty="0" smtClean="0">
                <a:solidFill>
                  <a:srgbClr val="000000"/>
                </a:solidFill>
                <a:latin typeface="Arial (Body)"/>
                <a:ea typeface="ＭＳ Ｐゴシック"/>
              </a:rPr>
              <a:t>, then into a </a:t>
            </a:r>
            <a:r>
              <a:rPr lang="en-US" altLang="en-US" sz="2400" b="1" dirty="0" smtClean="0">
                <a:solidFill>
                  <a:srgbClr val="000000"/>
                </a:solidFill>
                <a:latin typeface="Arial (Body)"/>
                <a:ea typeface="ＭＳ Ｐゴシック"/>
              </a:rPr>
              <a:t>fetus</a:t>
            </a:r>
            <a:r>
              <a:rPr lang="en-US" altLang="en-US" sz="2400" dirty="0" smtClean="0">
                <a:solidFill>
                  <a:srgbClr val="000000"/>
                </a:solidFill>
                <a:latin typeface="Arial (Body)"/>
                <a:ea typeface="ＭＳ Ｐゴシック"/>
              </a:rPr>
              <a:t>, and finally into a newborn baby.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366868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Male Reproductive System</a:t>
            </a:r>
            <a:endParaRPr lang="en-US" altLang="en-US" dirty="0">
              <a:latin typeface="Times New Roman" panose="02020603050405020304" pitchFamily="18" charset="0"/>
              <a:ea typeface="ＭＳ Ｐゴシック"/>
            </a:endParaRPr>
          </a:p>
        </p:txBody>
      </p:sp>
      <p:pic>
        <p:nvPicPr>
          <p:cNvPr id="4" name="Picture 2" descr="Components of the male reproductive system, all in the genital area. The testes produce sperm and secrete testosterone. The epididymis stores sperm. The vas deferens transports sperm from the testes and epididymis to the urethra. The seminal vesicles, bulbourethral gland and prostate gland secrete fluid for semen. The penis delivers semen during intercour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6855" y="1450100"/>
            <a:ext cx="3510290" cy="478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1353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Female Reproductive System</a:t>
            </a:r>
            <a:endParaRPr lang="en-US" altLang="en-US" dirty="0">
              <a:latin typeface="Times New Roman" panose="02020603050405020304" pitchFamily="18" charset="0"/>
              <a:ea typeface="ＭＳ Ｐゴシック"/>
            </a:endParaRPr>
          </a:p>
        </p:txBody>
      </p:sp>
      <p:pic>
        <p:nvPicPr>
          <p:cNvPr id="4" name="Picture 2" descr="Components of the female reproductive system. The breast produces milk. The uterus is the site of the development of the fetus. The fallopian tube transports the ovum to the uterus. The ovary produces ova and secretes estrogen and progesterone. The vagina receives semen during intercourse and is the birth canal. The vulva protects the vaginal orifice and the urinary meatu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6855" y="1450100"/>
            <a:ext cx="3510290" cy="478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851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Prone Position</a:t>
            </a:r>
            <a:endParaRPr lang="en-US" altLang="en-US" dirty="0">
              <a:latin typeface="Times New Roman" panose="02020603050405020304" pitchFamily="18" charset="0"/>
              <a:ea typeface="ＭＳ Ｐゴシック"/>
            </a:endParaRPr>
          </a:p>
        </p:txBody>
      </p:sp>
      <p:pic>
        <p:nvPicPr>
          <p:cNvPr id="4" name="Picture 2" descr="An unconscious man lying flat on the ground, facing down, with limbs extended. One arm is to his side, and the other arm stretched past his 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673" y="1718976"/>
            <a:ext cx="7752655" cy="4298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0206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Medical Terminology </a:t>
            </a:r>
            <a:r>
              <a:rPr lang="en-US" sz="2000" b="0" dirty="0" smtClean="0">
                <a:latin typeface="Times New Roman" panose="02020603050405020304" pitchFamily="18" charset="0"/>
                <a:ea typeface="ＭＳ Ｐゴシック"/>
                <a:cs typeface="ＭＳ Ｐゴシック" pitchFamily="-65" charset="-128"/>
              </a:rPr>
              <a:t>(1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4849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Specialized language, used in all fields of medicine.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Complex words can be simplified with an understanding of combining forms, suffixes, and prefixes.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7479115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r>
              <a:rPr lang="en-US" dirty="0">
                <a:latin typeface="Times New Roman" panose="02020603050405020304" pitchFamily="18" charset="0"/>
                <a:ea typeface="ＭＳ Ｐゴシック"/>
                <a:cs typeface="ＭＳ Ｐゴシック" pitchFamily="-65" charset="-128"/>
              </a:rPr>
              <a:t>Medical </a:t>
            </a:r>
            <a:r>
              <a:rPr lang="en-US" dirty="0" smtClean="0">
                <a:latin typeface="Times New Roman" panose="02020603050405020304" pitchFamily="18" charset="0"/>
                <a:ea typeface="ＭＳ Ｐゴシック"/>
                <a:cs typeface="ＭＳ Ｐゴシック" pitchFamily="-65" charset="-128"/>
              </a:rPr>
              <a:t>Terminology </a:t>
            </a:r>
            <a:r>
              <a:rPr lang="en-US" sz="2000" b="0" dirty="0" smtClean="0">
                <a:latin typeface="Times New Roman" panose="02020603050405020304" pitchFamily="18" charset="0"/>
                <a:ea typeface="ＭＳ Ｐゴシック"/>
                <a:cs typeface="ＭＳ Ｐゴシック" pitchFamily="-65" charset="-128"/>
              </a:rPr>
              <a:t>(2 </a:t>
            </a:r>
            <a:r>
              <a:rPr lang="en-US" sz="2000" b="0" dirty="0">
                <a:latin typeface="Times New Roman" panose="02020603050405020304" pitchFamily="18" charset="0"/>
                <a:ea typeface="ＭＳ Ｐゴシック"/>
                <a:cs typeface="ＭＳ Ｐゴシック" pitchFamily="-65" charset="-128"/>
              </a:rPr>
              <a:t>of 2)</a:t>
            </a:r>
            <a:endParaRPr lang="en-US" sz="2000" dirty="0"/>
          </a:p>
        </p:txBody>
      </p:sp>
      <p:pic>
        <p:nvPicPr>
          <p:cNvPr id="6" name="Picture 5" descr="The word, cardi, o, which appears as c a r d i, back slash, o, hyphen. Cardi is the root. The, o, is the combining vow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351" y="1594074"/>
            <a:ext cx="3629298" cy="832134"/>
          </a:xfrm>
          <a:prstGeom prst="rect">
            <a:avLst/>
          </a:prstGeom>
        </p:spPr>
      </p:pic>
      <p:sp>
        <p:nvSpPr>
          <p:cNvPr id="3" name="Text Placeholder 2"/>
          <p:cNvSpPr>
            <a:spLocks noGrp="1"/>
          </p:cNvSpPr>
          <p:nvPr>
            <p:ph type="body" idx="1"/>
          </p:nvPr>
        </p:nvSpPr>
        <p:spPr>
          <a:xfrm>
            <a:off x="457200" y="2571730"/>
            <a:ext cx="8229600" cy="621846"/>
          </a:xfrm>
        </p:spPr>
        <p:txBody>
          <a:bodyPr/>
          <a:lstStyle/>
          <a:p>
            <a:pPr marL="0" indent="0">
              <a:buNone/>
            </a:pPr>
            <a:r>
              <a:rPr lang="en-IN" sz="1800" b="1" dirty="0"/>
              <a:t>Table </a:t>
            </a:r>
            <a:r>
              <a:rPr lang="en-IN" sz="1800" b="1" smtClean="0"/>
              <a:t>7-1 </a:t>
            </a:r>
            <a:r>
              <a:rPr lang="en-US" sz="1800" b="1" smtClean="0">
                <a:latin typeface="+mn-lt"/>
              </a:rPr>
              <a:t>How </a:t>
            </a:r>
            <a:r>
              <a:rPr lang="en-US" sz="1800" b="1" dirty="0">
                <a:latin typeface="+mn-lt"/>
              </a:rPr>
              <a:t>to Break Down and Understand Medical Terms: Some Examples</a:t>
            </a:r>
          </a:p>
        </p:txBody>
      </p:sp>
      <p:graphicFrame>
        <p:nvGraphicFramePr>
          <p:cNvPr id="4" name="Table 3"/>
          <p:cNvGraphicFramePr>
            <a:graphicFrameLocks noGrp="1"/>
          </p:cNvGraphicFramePr>
          <p:nvPr>
            <p:extLst>
              <p:ext uri="{D42A27DB-BD31-4B8C-83A1-F6EECF244321}">
                <p14:modId xmlns:p14="http://schemas.microsoft.com/office/powerpoint/2010/main" val="902370840"/>
              </p:ext>
            </p:extLst>
          </p:nvPr>
        </p:nvGraphicFramePr>
        <p:xfrm>
          <a:off x="457200" y="3417221"/>
          <a:ext cx="8229600" cy="2570480"/>
        </p:xfrm>
        <a:graphic>
          <a:graphicData uri="http://schemas.openxmlformats.org/drawingml/2006/table">
            <a:tbl>
              <a:tblPr firstRow="1" bandRow="1">
                <a:tableStyleId>{5940675A-B579-460E-94D1-54222C63F5DA}</a:tableStyleId>
              </a:tblPr>
              <a:tblGrid>
                <a:gridCol w="1371599">
                  <a:extLst>
                    <a:ext uri="{9D8B030D-6E8A-4147-A177-3AD203B41FA5}">
                      <a16:colId xmlns:a16="http://schemas.microsoft.com/office/drawing/2014/main" val="2406096188"/>
                    </a:ext>
                  </a:extLst>
                </a:gridCol>
                <a:gridCol w="1510748">
                  <a:extLst>
                    <a:ext uri="{9D8B030D-6E8A-4147-A177-3AD203B41FA5}">
                      <a16:colId xmlns:a16="http://schemas.microsoft.com/office/drawing/2014/main" val="4220998847"/>
                    </a:ext>
                  </a:extLst>
                </a:gridCol>
                <a:gridCol w="1550504">
                  <a:extLst>
                    <a:ext uri="{9D8B030D-6E8A-4147-A177-3AD203B41FA5}">
                      <a16:colId xmlns:a16="http://schemas.microsoft.com/office/drawing/2014/main" val="2992606940"/>
                    </a:ext>
                  </a:extLst>
                </a:gridCol>
                <a:gridCol w="1560444">
                  <a:extLst>
                    <a:ext uri="{9D8B030D-6E8A-4147-A177-3AD203B41FA5}">
                      <a16:colId xmlns:a16="http://schemas.microsoft.com/office/drawing/2014/main" val="941048176"/>
                    </a:ext>
                  </a:extLst>
                </a:gridCol>
                <a:gridCol w="2236305">
                  <a:extLst>
                    <a:ext uri="{9D8B030D-6E8A-4147-A177-3AD203B41FA5}">
                      <a16:colId xmlns:a16="http://schemas.microsoft.com/office/drawing/2014/main" val="3621560763"/>
                    </a:ext>
                  </a:extLst>
                </a:gridCol>
              </a:tblGrid>
              <a:tr h="370840">
                <a:tc>
                  <a:txBody>
                    <a:bodyPr/>
                    <a:lstStyle/>
                    <a:p>
                      <a:r>
                        <a:rPr lang="en-US" sz="1200" b="1" i="0" u="none" strike="noStrike" cap="none" baseline="0" dirty="0" smtClean="0">
                          <a:solidFill>
                            <a:schemeClr val="tx1"/>
                          </a:solidFill>
                          <a:latin typeface="+mn-lt"/>
                          <a:ea typeface="+mn-ea"/>
                          <a:cs typeface="+mn-cs"/>
                          <a:sym typeface="Arial"/>
                        </a:rPr>
                        <a:t>Prefix</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u="none" strike="noStrike" cap="none" baseline="0" dirty="0" smtClean="0">
                          <a:solidFill>
                            <a:schemeClr val="tx1"/>
                          </a:solidFill>
                          <a:latin typeface="+mn-lt"/>
                          <a:ea typeface="+mn-ea"/>
                          <a:cs typeface="+mn-cs"/>
                          <a:sym typeface="Arial"/>
                        </a:rPr>
                        <a:t>Combining Form</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u="none" strike="noStrike" cap="none" baseline="0" dirty="0" smtClean="0">
                          <a:solidFill>
                            <a:schemeClr val="tx1"/>
                          </a:solidFill>
                          <a:latin typeface="+mn-lt"/>
                          <a:ea typeface="+mn-ea"/>
                          <a:cs typeface="+mn-cs"/>
                          <a:sym typeface="Arial"/>
                        </a:rPr>
                        <a:t>Suffix</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u="none" strike="noStrike" cap="none" baseline="0" dirty="0" smtClean="0">
                          <a:solidFill>
                            <a:schemeClr val="tx1"/>
                          </a:solidFill>
                          <a:latin typeface="+mn-lt"/>
                          <a:ea typeface="+mn-ea"/>
                          <a:cs typeface="+mn-cs"/>
                          <a:sym typeface="Arial"/>
                        </a:rPr>
                        <a:t>Medical Word</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1" i="0" u="none" strike="noStrike" cap="none" baseline="0" dirty="0" smtClean="0">
                          <a:solidFill>
                            <a:schemeClr val="tx1"/>
                          </a:solidFill>
                          <a:latin typeface="+mn-lt"/>
                          <a:ea typeface="+mn-ea"/>
                          <a:cs typeface="+mn-cs"/>
                          <a:sym typeface="Arial"/>
                        </a:rPr>
                        <a:t>Meaning</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4982763"/>
                  </a:ext>
                </a:extLst>
              </a:tr>
              <a:tr h="370840">
                <a:tc>
                  <a:txBody>
                    <a:bodyPr/>
                    <a:lstStyle/>
                    <a:p>
                      <a:r>
                        <a:rPr lang="en-US" sz="1200" b="0" i="0" u="none" strike="noStrike" cap="none" baseline="0" dirty="0" smtClean="0">
                          <a:solidFill>
                            <a:schemeClr val="tx1"/>
                          </a:solidFill>
                          <a:latin typeface="+mn-lt"/>
                          <a:ea typeface="+mn-ea"/>
                          <a:cs typeface="+mn-cs"/>
                          <a:sym typeface="Arial"/>
                        </a:rPr>
                        <a:t>hypo- (below normal)</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vol/o- (volume)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-emic (pertaining to the blood)</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hypovolemic</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Pertaining to a below-normal</a:t>
                      </a:r>
                    </a:p>
                    <a:p>
                      <a:r>
                        <a:rPr lang="en-US" sz="1200" b="0" i="0" u="none" strike="noStrike" cap="none" baseline="0" dirty="0" smtClean="0">
                          <a:solidFill>
                            <a:schemeClr val="tx1"/>
                          </a:solidFill>
                          <a:latin typeface="+mn-lt"/>
                          <a:ea typeface="+mn-ea"/>
                          <a:cs typeface="+mn-cs"/>
                          <a:sym typeface="Arial"/>
                        </a:rPr>
                        <a:t>volume of blood</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5651723"/>
                  </a:ext>
                </a:extLst>
              </a:tr>
              <a:tr h="370840">
                <a:tc>
                  <a:txBody>
                    <a:bodyPr/>
                    <a:lstStyle/>
                    <a:p>
                      <a:r>
                        <a:rPr lang="en-US" sz="1200" b="0" i="0" u="none" strike="noStrike" cap="none" baseline="0" dirty="0" smtClean="0">
                          <a:solidFill>
                            <a:schemeClr val="tx1"/>
                          </a:solidFill>
                          <a:latin typeface="+mn-lt"/>
                          <a:ea typeface="+mn-ea"/>
                          <a:cs typeface="+mn-cs"/>
                          <a:sym typeface="Arial"/>
                        </a:rPr>
                        <a:t>hyper- (above normal)</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glyc/o- (glucose,</a:t>
                      </a:r>
                    </a:p>
                    <a:p>
                      <a:r>
                        <a:rPr lang="en-US" sz="1200" b="0" i="0" u="none" strike="noStrike" cap="none" baseline="0" dirty="0" smtClean="0">
                          <a:solidFill>
                            <a:schemeClr val="tx1"/>
                          </a:solidFill>
                          <a:latin typeface="+mn-lt"/>
                          <a:ea typeface="+mn-ea"/>
                          <a:cs typeface="+mn-cs"/>
                          <a:sym typeface="Arial"/>
                        </a:rPr>
                        <a:t>sugar)</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-emia (condition of the blood)</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hyperglycemia</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Condition of an above-normal</a:t>
                      </a:r>
                    </a:p>
                    <a:p>
                      <a:r>
                        <a:rPr lang="en-US" sz="1200" b="0" i="0" u="none" strike="noStrike" cap="none" baseline="0" dirty="0" smtClean="0">
                          <a:solidFill>
                            <a:schemeClr val="tx1"/>
                          </a:solidFill>
                          <a:latin typeface="+mn-lt"/>
                          <a:ea typeface="+mn-ea"/>
                          <a:cs typeface="+mn-cs"/>
                          <a:sym typeface="Arial"/>
                        </a:rPr>
                        <a:t>blood glucose (sugar) level</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4901509"/>
                  </a:ext>
                </a:extLst>
              </a:tr>
              <a:tr h="370840">
                <a:tc>
                  <a:txBody>
                    <a:bodyPr/>
                    <a:lstStyle/>
                    <a:p>
                      <a:r>
                        <a:rPr lang="en-US" sz="1200" b="0" i="0" u="none" strike="noStrike" cap="none" baseline="0" dirty="0" smtClean="0">
                          <a:solidFill>
                            <a:schemeClr val="tx1"/>
                          </a:solidFill>
                          <a:latin typeface="+mn-lt"/>
                          <a:ea typeface="+mn-ea"/>
                          <a:cs typeface="+mn-cs"/>
                          <a:sym typeface="Arial"/>
                        </a:rPr>
                        <a:t>a- (without, no)</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pne/o- (breathing)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-a (condition)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apnea</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Condition of no breathing</a:t>
                      </a:r>
                    </a:p>
                    <a:p>
                      <a:r>
                        <a:rPr lang="en-US" sz="1200" b="0" i="0" u="none" strike="noStrike" cap="none" baseline="0" dirty="0" smtClean="0">
                          <a:solidFill>
                            <a:schemeClr val="tx1"/>
                          </a:solidFill>
                          <a:latin typeface="+mn-lt"/>
                          <a:ea typeface="+mn-ea"/>
                          <a:cs typeface="+mn-cs"/>
                          <a:sym typeface="Arial"/>
                        </a:rPr>
                        <a:t>(absence of breathing)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441720"/>
                  </a:ext>
                </a:extLst>
              </a:tr>
              <a:tr h="370840">
                <a:tc>
                  <a:txBody>
                    <a:bodyPr/>
                    <a:lstStyle/>
                    <a:p>
                      <a:r>
                        <a:rPr lang="en-US" sz="1200" b="0" i="0" u="none" strike="noStrike" cap="none" baseline="0" dirty="0" smtClean="0">
                          <a:solidFill>
                            <a:schemeClr val="tx1"/>
                          </a:solidFill>
                          <a:latin typeface="+mn-lt"/>
                          <a:ea typeface="+mn-ea"/>
                          <a:cs typeface="+mn-cs"/>
                          <a:sym typeface="Arial"/>
                        </a:rPr>
                        <a:t>tachy- (fast)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cardi/o- (heart)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-ia (condition)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tachycardia</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Condition of a fast heart rate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5513013"/>
                  </a:ext>
                </a:extLst>
              </a:tr>
              <a:tr h="370840">
                <a:tc>
                  <a:txBody>
                    <a:bodyPr/>
                    <a:lstStyle/>
                    <a:p>
                      <a:r>
                        <a:rPr lang="en-US" sz="1200" b="0" i="0" u="none" strike="noStrike" cap="none" baseline="0" dirty="0" smtClean="0">
                          <a:solidFill>
                            <a:schemeClr val="tx1"/>
                          </a:solidFill>
                          <a:latin typeface="+mn-lt"/>
                          <a:ea typeface="+mn-ea"/>
                          <a:cs typeface="+mn-cs"/>
                          <a:sym typeface="Arial"/>
                        </a:rPr>
                        <a:t>brady- (slow)</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pne/o- (breathing)</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-a (condition)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bradypnea</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i="0" u="none" strike="noStrike" cap="none" baseline="0" dirty="0" smtClean="0">
                          <a:solidFill>
                            <a:schemeClr val="tx1"/>
                          </a:solidFill>
                          <a:latin typeface="+mn-lt"/>
                          <a:ea typeface="+mn-ea"/>
                          <a:cs typeface="+mn-cs"/>
                          <a:sym typeface="Arial"/>
                        </a:rPr>
                        <a:t>Condition of a slow</a:t>
                      </a:r>
                    </a:p>
                    <a:p>
                      <a:r>
                        <a:rPr lang="en-US" sz="1200" b="0" i="0" u="none" strike="noStrike" cap="none" baseline="0" dirty="0" smtClean="0">
                          <a:solidFill>
                            <a:schemeClr val="tx1"/>
                          </a:solidFill>
                          <a:latin typeface="+mn-lt"/>
                          <a:ea typeface="+mn-ea"/>
                          <a:cs typeface="+mn-cs"/>
                          <a:sym typeface="Arial"/>
                        </a:rPr>
                        <a:t>breathing rate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1177708"/>
                  </a:ext>
                </a:extLst>
              </a:tr>
            </a:tbl>
          </a:graphicData>
        </a:graphic>
      </p:graphicFrame>
    </p:spTree>
    <p:extLst>
      <p:ext uri="{BB962C8B-B14F-4D97-AF65-F5344CB8AC3E}">
        <p14:creationId xmlns:p14="http://schemas.microsoft.com/office/powerpoint/2010/main" val="425356589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Conclusion </a:t>
            </a:r>
            <a:r>
              <a:rPr lang="en-US" sz="2000" b="0" dirty="0" smtClean="0">
                <a:latin typeface="Times New Roman" panose="02020603050405020304" pitchFamily="18" charset="0"/>
                <a:ea typeface="ＭＳ Ｐゴシック"/>
                <a:cs typeface="ＭＳ Ｐゴシック" pitchFamily="-65" charset="-128"/>
              </a:rPr>
              <a:t>(1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Kevin and Tom began transporting the patient to the closest hospital, 30 minutes away, and requested a paramedic intercept en route, as well as notifying the hospital of the patient’s condition.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6747838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Conclusion </a:t>
            </a:r>
            <a:r>
              <a:rPr lang="en-US" sz="2000" b="0" dirty="0" smtClean="0">
                <a:latin typeface="Times New Roman" panose="02020603050405020304" pitchFamily="18" charset="0"/>
                <a:ea typeface="ＭＳ Ｐゴシック"/>
                <a:cs typeface="ＭＳ Ｐゴシック" pitchFamily="-65" charset="-128"/>
              </a:rPr>
              <a:t>(2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Upon reaching the hospital, surgeons immediately took the patient to the operating room, where they spent several hours repairing damage to the patient’s liver, lung, femoral vein, and several blood vessels in the chest.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310792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Lesson Summary</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defRPr/>
            </a:pPr>
            <a:r>
              <a:rPr lang="en-US" altLang="en-US" sz="2400" dirty="0" smtClean="0">
                <a:solidFill>
                  <a:srgbClr val="000000"/>
                </a:solidFill>
                <a:latin typeface="Arial (Body)"/>
                <a:ea typeface="ＭＳ Ｐゴシック"/>
              </a:rPr>
              <a:t>Knowledge of anatomy and physiology helps with understanding patients’ signs and symptoms and the treatments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provide.</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defRPr/>
            </a:pPr>
            <a:r>
              <a:rPr lang="en-US" altLang="en-US" sz="2400" dirty="0" smtClean="0">
                <a:solidFill>
                  <a:srgbClr val="000000"/>
                </a:solidFill>
                <a:latin typeface="Arial (Body)"/>
                <a:ea typeface="ＭＳ Ｐゴシック"/>
              </a:rPr>
              <a:t>Anatomical terms and planes provide points of reference for describing assessment findings.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defRPr/>
            </a:pPr>
            <a:r>
              <a:rPr lang="en-US" altLang="en-US" sz="2400" dirty="0" smtClean="0">
                <a:solidFill>
                  <a:srgbClr val="000000"/>
                </a:solidFill>
                <a:latin typeface="Arial (Body)"/>
                <a:ea typeface="ＭＳ Ｐゴシック"/>
              </a:rPr>
              <a:t>Medical terms make up the specialized language shared by health care professionals.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161922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latin typeface="Times New Roman" panose="02020603050405020304" pitchFamily="18" charset="0"/>
                <a:ea typeface="ＭＳ Ｐゴシック"/>
                <a:cs typeface="ＭＳ Ｐゴシック" pitchFamily="-65" charset="-128"/>
              </a:rPr>
              <a:t>Prone</a:t>
            </a:r>
            <a:endParaRPr lang="en-US" sz="2000" dirty="0"/>
          </a:p>
        </p:txBody>
      </p:sp>
      <p:pic>
        <p:nvPicPr>
          <p:cNvPr id="15" name="Picture 14" descr="Prone, is lying in a face-down posi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59" y="1731853"/>
            <a:ext cx="7329683" cy="3539435"/>
          </a:xfrm>
          <a:prstGeom prst="rect">
            <a:avLst/>
          </a:prstGeom>
        </p:spPr>
      </p:pic>
      <p:sp>
        <p:nvSpPr>
          <p:cNvPr id="14" name="Text Placeholder 13"/>
          <p:cNvSpPr>
            <a:spLocks noGrp="1"/>
          </p:cNvSpPr>
          <p:nvPr>
            <p:ph type="body" idx="1"/>
          </p:nvPr>
        </p:nvSpPr>
        <p:spPr>
          <a:xfrm>
            <a:off x="2365826" y="5588000"/>
            <a:ext cx="4412343" cy="538163"/>
          </a:xfrm>
        </p:spPr>
        <p:txBody>
          <a:bodyPr/>
          <a:lstStyle/>
          <a:p>
            <a:pPr eaLnBrk="1" hangingPunct="1">
              <a:spcBef>
                <a:spcPct val="0"/>
              </a:spcBef>
              <a:buClrTx/>
              <a:buFontTx/>
              <a:buNone/>
            </a:pPr>
            <a:r>
              <a:rPr lang="en-US" altLang="en-US" sz="2400" dirty="0">
                <a:solidFill>
                  <a:schemeClr val="tx1"/>
                </a:solidFill>
                <a:latin typeface="+mn-lt"/>
                <a:hlinkClick r:id="rId3" action="ppaction://hlinksldjump"/>
              </a:rPr>
              <a:t>Click here to return to the quiz.</a:t>
            </a:r>
            <a:endParaRPr lang="en-US" altLang="en-US" sz="2400" dirty="0">
              <a:solidFill>
                <a:schemeClr val="tx1"/>
              </a:solidFill>
              <a:latin typeface="+mn-lt"/>
            </a:endParaRPr>
          </a:p>
        </p:txBody>
      </p:sp>
    </p:spTree>
    <p:extLst>
      <p:ext uri="{BB962C8B-B14F-4D97-AF65-F5344CB8AC3E}">
        <p14:creationId xmlns:p14="http://schemas.microsoft.com/office/powerpoint/2010/main" val="3587865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cs typeface="ＭＳ Ｐゴシック" pitchFamily="-65" charset="-128"/>
              </a:rPr>
              <a:t>Abduction</a:t>
            </a:r>
            <a:endParaRPr lang="en-US" dirty="0"/>
          </a:p>
        </p:txBody>
      </p:sp>
      <p:pic>
        <p:nvPicPr>
          <p:cNvPr id="7" name="Picture 6" descr="Abduction, is lifting the arm out to the side, away from the bod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59" y="1731853"/>
            <a:ext cx="7329683" cy="3539435"/>
          </a:xfrm>
          <a:prstGeom prst="rect">
            <a:avLst/>
          </a:prstGeom>
        </p:spPr>
      </p:pic>
      <p:sp>
        <p:nvSpPr>
          <p:cNvPr id="3" name="Text Placeholder 2"/>
          <p:cNvSpPr>
            <a:spLocks noGrp="1"/>
          </p:cNvSpPr>
          <p:nvPr>
            <p:ph type="body" idx="1"/>
          </p:nvPr>
        </p:nvSpPr>
        <p:spPr>
          <a:xfrm>
            <a:off x="2365828" y="5588000"/>
            <a:ext cx="4354287" cy="523649"/>
          </a:xfrm>
        </p:spPr>
        <p:txBody>
          <a:bodyPr/>
          <a:lstStyle/>
          <a:p>
            <a:pPr eaLnBrk="1" hangingPunct="1">
              <a:spcBef>
                <a:spcPct val="0"/>
              </a:spcBef>
              <a:buClrTx/>
              <a:buFontTx/>
              <a:buNone/>
            </a:pPr>
            <a:r>
              <a:rPr lang="en-US" altLang="en-US" sz="2400" dirty="0">
                <a:solidFill>
                  <a:schemeClr val="tx1"/>
                </a:solidFill>
                <a:latin typeface="+mn-lt"/>
                <a:hlinkClick r:id="rId3" action="ppaction://hlinksldjump"/>
              </a:rPr>
              <a:t>Click here to return to the quiz.</a:t>
            </a:r>
            <a:endParaRPr lang="en-US" altLang="en-US" sz="2400" dirty="0">
              <a:solidFill>
                <a:schemeClr val="tx1"/>
              </a:solidFill>
              <a:latin typeface="+mn-lt"/>
            </a:endParaRPr>
          </a:p>
        </p:txBody>
      </p:sp>
    </p:spTree>
    <p:extLst>
      <p:ext uri="{BB962C8B-B14F-4D97-AF65-F5344CB8AC3E}">
        <p14:creationId xmlns:p14="http://schemas.microsoft.com/office/powerpoint/2010/main" val="412916706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Lateral Recumbent</a:t>
            </a:r>
          </a:p>
        </p:txBody>
      </p:sp>
      <p:pic>
        <p:nvPicPr>
          <p:cNvPr id="5" name="Picture 4" descr="Lateral recumbent, is lying on the s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59" y="1731851"/>
            <a:ext cx="7329683" cy="3539435"/>
          </a:xfrm>
          <a:prstGeom prst="rect">
            <a:avLst/>
          </a:prstGeom>
        </p:spPr>
      </p:pic>
      <p:sp>
        <p:nvSpPr>
          <p:cNvPr id="3" name="Text Placeholder 2"/>
          <p:cNvSpPr>
            <a:spLocks noGrp="1"/>
          </p:cNvSpPr>
          <p:nvPr>
            <p:ph type="body" idx="1"/>
          </p:nvPr>
        </p:nvSpPr>
        <p:spPr>
          <a:xfrm>
            <a:off x="2365825" y="5588001"/>
            <a:ext cx="4354286" cy="580572"/>
          </a:xfrm>
        </p:spPr>
        <p:txBody>
          <a:bodyPr/>
          <a:lstStyle/>
          <a:p>
            <a:pPr eaLnBrk="1" hangingPunct="1">
              <a:spcBef>
                <a:spcPct val="0"/>
              </a:spcBef>
              <a:buClrTx/>
              <a:buFontTx/>
              <a:buNone/>
            </a:pPr>
            <a:r>
              <a:rPr lang="en-US" altLang="en-US" sz="2400" dirty="0">
                <a:solidFill>
                  <a:schemeClr val="tx1"/>
                </a:solidFill>
                <a:latin typeface="+mn-lt"/>
                <a:hlinkClick r:id="rId3" action="ppaction://hlinksldjump"/>
              </a:rPr>
              <a:t>Click here to return to the quiz.</a:t>
            </a:r>
            <a:endParaRPr lang="en-US" altLang="en-US" sz="2400" dirty="0">
              <a:solidFill>
                <a:schemeClr val="tx1"/>
              </a:solidFill>
              <a:latin typeface="+mn-lt"/>
            </a:endParaRPr>
          </a:p>
        </p:txBody>
      </p:sp>
    </p:spTree>
    <p:extLst>
      <p:ext uri="{BB962C8B-B14F-4D97-AF65-F5344CB8AC3E}">
        <p14:creationId xmlns:p14="http://schemas.microsoft.com/office/powerpoint/2010/main" val="4092997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ea typeface="ＭＳ Ｐゴシック"/>
                <a:cs typeface="ＭＳ Ｐゴシック" pitchFamily="-65" charset="-128"/>
              </a:rPr>
              <a:t>Flexion</a:t>
            </a:r>
            <a:endParaRPr lang="en-US" dirty="0"/>
          </a:p>
        </p:txBody>
      </p:sp>
      <p:pic>
        <p:nvPicPr>
          <p:cNvPr id="4" name="Picture 3" descr="Flexion, is bending an extremity toward the bod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159" y="1731854"/>
            <a:ext cx="7329683" cy="3539435"/>
          </a:xfrm>
          <a:prstGeom prst="rect">
            <a:avLst/>
          </a:prstGeom>
        </p:spPr>
      </p:pic>
      <p:sp>
        <p:nvSpPr>
          <p:cNvPr id="3" name="Text Placeholder 2"/>
          <p:cNvSpPr>
            <a:spLocks noGrp="1"/>
          </p:cNvSpPr>
          <p:nvPr>
            <p:ph type="body" idx="1"/>
          </p:nvPr>
        </p:nvSpPr>
        <p:spPr>
          <a:xfrm>
            <a:off x="2365829" y="5588001"/>
            <a:ext cx="4354286" cy="480106"/>
          </a:xfrm>
        </p:spPr>
        <p:txBody>
          <a:bodyPr/>
          <a:lstStyle/>
          <a:p>
            <a:pPr eaLnBrk="1" hangingPunct="1">
              <a:spcBef>
                <a:spcPct val="0"/>
              </a:spcBef>
              <a:buClrTx/>
              <a:buFontTx/>
              <a:buNone/>
            </a:pPr>
            <a:r>
              <a:rPr lang="en-US" altLang="en-US" sz="2400" dirty="0">
                <a:solidFill>
                  <a:schemeClr val="tx1"/>
                </a:solidFill>
                <a:latin typeface="+mn-lt"/>
                <a:hlinkClick r:id="rId3" action="ppaction://hlinksldjump"/>
              </a:rPr>
              <a:t>Click here to return to the quiz.</a:t>
            </a:r>
            <a:endParaRPr lang="en-US" altLang="en-US" sz="2400" dirty="0">
              <a:solidFill>
                <a:schemeClr val="tx1"/>
              </a:solidFill>
              <a:latin typeface="+mn-lt"/>
            </a:endParaRPr>
          </a:p>
        </p:txBody>
      </p:sp>
    </p:spTree>
    <p:extLst>
      <p:ext uri="{BB962C8B-B14F-4D97-AF65-F5344CB8AC3E}">
        <p14:creationId xmlns:p14="http://schemas.microsoft.com/office/powerpoint/2010/main" val="424503701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Correct!</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458200" cy="2400627"/>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Diastolic blood pressure is a function of systemic vascular resistance. Systemic vascular resistance is a function of the degree of constriction of the blood vessels. The greater the degree of constriction, the greater the force of blood within the vascular system between contractions of the left ventricle.</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2148114" y="4742544"/>
            <a:ext cx="4963886"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rgbClr val="000000"/>
                </a:solidFill>
                <a:latin typeface="Arial (Body)"/>
                <a:ea typeface="ＭＳ Ｐゴシック" charset="-128"/>
                <a:hlinkClick r:id="rId2" action="ppaction://hlinksldjump"/>
              </a:rPr>
              <a:t>Click here to return to the program.</a:t>
            </a:r>
            <a:endParaRPr lang="en-US" altLang="en-US" sz="2400" kern="1200" dirty="0">
              <a:solidFill>
                <a:srgbClr val="000000"/>
              </a:solidFill>
              <a:latin typeface="Arial (Body)"/>
              <a:ea typeface="ＭＳ Ｐゴシック" charset="-128"/>
            </a:endParaRPr>
          </a:p>
        </p:txBody>
      </p:sp>
    </p:spTree>
    <p:extLst>
      <p:ext uri="{BB962C8B-B14F-4D97-AF65-F5344CB8AC3E}">
        <p14:creationId xmlns:p14="http://schemas.microsoft.com/office/powerpoint/2010/main" val="3058547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Right Lateral Recumbent Position</a:t>
            </a:r>
            <a:endParaRPr lang="en-US" altLang="en-US" dirty="0">
              <a:latin typeface="Times New Roman" panose="02020603050405020304" pitchFamily="18" charset="0"/>
              <a:ea typeface="ＭＳ Ｐゴシック"/>
            </a:endParaRPr>
          </a:p>
        </p:txBody>
      </p:sp>
      <p:pic>
        <p:nvPicPr>
          <p:cNvPr id="4" name="Picture 2" descr="An unconscious man lying on his right side, on the ground. One arm is under his head, one arm extend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758" y="1648403"/>
            <a:ext cx="7908484" cy="441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3648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Incorrect</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2423887" y="3008084"/>
            <a:ext cx="4368801" cy="553968"/>
          </a:xfrm>
        </p:spPr>
        <p:txBody>
          <a:bodyPr wrap="square" lIns="91425" tIns="91425" rIns="91425" bIns="91425">
            <a:noAutofit/>
          </a:bodyPr>
          <a:lstStyle/>
          <a:p>
            <a:pPr marL="0" lvl="0" indent="0" fontAlgn="base">
              <a:spcBef>
                <a:spcPct val="0"/>
              </a:spcBef>
              <a:spcAft>
                <a:spcPct val="0"/>
              </a:spcAft>
              <a:buSzPts val="2400"/>
              <a:buNone/>
              <a:tabLst/>
            </a:pPr>
            <a:r>
              <a:rPr lang="en-US" altLang="en-US" sz="2400" kern="1200" dirty="0" smtClean="0">
                <a:solidFill>
                  <a:srgbClr val="000000"/>
                </a:solidFill>
                <a:latin typeface="Arial (Body)"/>
                <a:ea typeface="ＭＳ Ｐゴシック" charset="-128"/>
                <a:hlinkClick r:id="rId2" action="ppaction://hlinksldjump"/>
              </a:rPr>
              <a:t>Click here to return to the quiz.</a:t>
            </a:r>
            <a:endParaRPr lang="en-US" altLang="en-US" sz="2400" kern="1200" dirty="0">
              <a:solidFill>
                <a:srgbClr val="000000"/>
              </a:solidFill>
              <a:latin typeface="Arial (Body)"/>
              <a:ea typeface="ＭＳ Ｐゴシック" charset="-128"/>
            </a:endParaRPr>
          </a:p>
        </p:txBody>
      </p:sp>
    </p:spTree>
    <p:extLst>
      <p:ext uri="{BB962C8B-B14F-4D97-AF65-F5344CB8AC3E}">
        <p14:creationId xmlns:p14="http://schemas.microsoft.com/office/powerpoint/2010/main" val="76337791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Left Lateral Recumbent Position</a:t>
            </a:r>
            <a:endParaRPr lang="en-US" altLang="en-US" dirty="0">
              <a:latin typeface="Times New Roman" panose="02020603050405020304" pitchFamily="18" charset="0"/>
              <a:ea typeface="ＭＳ Ｐゴシック"/>
            </a:endParaRPr>
          </a:p>
        </p:txBody>
      </p:sp>
      <p:pic>
        <p:nvPicPr>
          <p:cNvPr id="4" name="Picture 2" descr="An unconscious woman lying on her left side, on the ground. One arm is under her head, one arm extend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052" y="1610669"/>
            <a:ext cx="7599897" cy="462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605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Fowler’s Position</a:t>
            </a:r>
            <a:endParaRPr lang="en-US" altLang="en-US" dirty="0">
              <a:latin typeface="Times New Roman" panose="02020603050405020304" pitchFamily="18" charset="0"/>
              <a:ea typeface="ＭＳ Ｐゴシック"/>
            </a:endParaRPr>
          </a:p>
        </p:txBody>
      </p:sp>
      <p:pic>
        <p:nvPicPr>
          <p:cNvPr id="4" name="Picture 2" descr="An awake child immobilized on a stretcher, with upper body raised by the adjustable stretcher back to a 45-degree ang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2158" y="1545814"/>
            <a:ext cx="7479684" cy="46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438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Shock Position</a:t>
            </a:r>
            <a:endParaRPr lang="en-US" altLang="en-US" dirty="0">
              <a:latin typeface="Times New Roman" panose="02020603050405020304" pitchFamily="18" charset="0"/>
              <a:ea typeface="ＭＳ Ｐゴシック"/>
            </a:endParaRPr>
          </a:p>
        </p:txBody>
      </p:sp>
      <p:pic>
        <p:nvPicPr>
          <p:cNvPr id="4" name="Picture 2" descr="A man immobilized on a stretcher, body bent at the waist, with head and feet raised approximately 12 inch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673" y="1661219"/>
            <a:ext cx="7752655" cy="44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9120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97335"/>
          </a:xfrm>
        </p:spPr>
        <p:txBody>
          <a:bodyPr tIns="91425">
            <a:noAutofit/>
          </a:bodyPr>
          <a:lstStyle/>
          <a:p>
            <a:pPr lvl="0" eaLnBrk="0" fontAlgn="base" hangingPunct="0">
              <a:spcBef>
                <a:spcPct val="0"/>
              </a:spcBef>
              <a:spcAft>
                <a:spcPct val="0"/>
              </a:spcAft>
              <a:buClrTx/>
              <a:defRPr/>
            </a:pPr>
            <a:r>
              <a:rPr lang="en-US" sz="2800" dirty="0" smtClean="0">
                <a:latin typeface="Times New Roman" panose="02020603050405020304" pitchFamily="18" charset="0"/>
                <a:ea typeface="ＭＳ Ｐゴシック"/>
                <a:cs typeface="ＭＳ Ｐゴシック" pitchFamily="-65" charset="-128"/>
              </a:rPr>
              <a:t>Which Statement on the Left Best Describes Each Term on the Right? Click on the Terms to Check Your Answers</a:t>
            </a:r>
            <a:endParaRPr lang="en-US" sz="2000" b="0" dirty="0">
              <a:latin typeface="Times New Roman" panose="02020603050405020304" pitchFamily="18" charset="0"/>
              <a:ea typeface="ＭＳ Ｐゴシック"/>
              <a:cs typeface="ＭＳ Ｐゴシック" pitchFamily="-65" charset="-128"/>
            </a:endParaRPr>
          </a:p>
        </p:txBody>
      </p:sp>
      <p:sp>
        <p:nvSpPr>
          <p:cNvPr id="3" name="Content Placeholder 2"/>
          <p:cNvSpPr>
            <a:spLocks noGrp="1"/>
          </p:cNvSpPr>
          <p:nvPr>
            <p:ph idx="1"/>
          </p:nvPr>
        </p:nvSpPr>
        <p:spPr>
          <a:xfrm>
            <a:off x="685800" y="1713268"/>
            <a:ext cx="3886200" cy="4084028"/>
          </a:xfrm>
        </p:spPr>
        <p:txBody>
          <a:bodyPr wrap="square" lIns="91425" tIns="91425" rIns="91425" bIns="91425">
            <a:noAutofit/>
          </a:bodyPr>
          <a:lstStyle/>
          <a:p>
            <a:pPr marL="0" lvl="0" indent="0" fontAlgn="base">
              <a:spcAft>
                <a:spcPct val="0"/>
              </a:spcAft>
              <a:buSzPts val="2400"/>
              <a:buNone/>
            </a:pPr>
            <a:r>
              <a:rPr lang="en-US" altLang="en-US" sz="1200" kern="1200" dirty="0" smtClean="0">
                <a:solidFill>
                  <a:schemeClr val="bg1"/>
                </a:solidFill>
                <a:latin typeface="Arial (Body)"/>
                <a:ea typeface="ＭＳ Ｐゴシック" charset="-128"/>
              </a:rPr>
              <a:t>Fill in the blank</a:t>
            </a:r>
            <a:r>
              <a:rPr lang="en-US" altLang="en-US" sz="2400" kern="1200" dirty="0" smtClean="0">
                <a:solidFill>
                  <a:schemeClr val="tx1"/>
                </a:solidFill>
                <a:latin typeface="Arial (Body)"/>
                <a:ea typeface="ＭＳ Ｐゴシック" charset="-128"/>
              </a:rPr>
              <a:t> Lying </a:t>
            </a:r>
            <a:r>
              <a:rPr lang="en-US" altLang="en-US" sz="2400" kern="1200" dirty="0" smtClean="0">
                <a:solidFill>
                  <a:schemeClr val="tx1"/>
                </a:solidFill>
                <a:latin typeface="Arial (Body)"/>
                <a:ea typeface="ＭＳ Ｐゴシック" charset="-128"/>
              </a:rPr>
              <a:t>in a face-down position</a:t>
            </a:r>
            <a:r>
              <a:rPr lang="en-US" altLang="en-US" sz="2400" kern="1200" dirty="0" smtClean="0">
                <a:solidFill>
                  <a:schemeClr val="tx1"/>
                </a:solidFill>
                <a:latin typeface="Arial (Body)"/>
                <a:ea typeface="ＭＳ Ｐゴシック" charset="-128"/>
              </a:rPr>
              <a:t>.</a:t>
            </a:r>
          </a:p>
          <a:p>
            <a:pPr marL="0" indent="0" fontAlgn="base">
              <a:spcAft>
                <a:spcPct val="0"/>
              </a:spcAft>
              <a:buSzPts val="2400"/>
              <a:buNone/>
            </a:pPr>
            <a:r>
              <a:rPr lang="en-US" altLang="en-US" sz="1200" kern="1200" dirty="0">
                <a:solidFill>
                  <a:schemeClr val="bg1"/>
                </a:solidFill>
                <a:latin typeface="Arial (Body)"/>
                <a:ea typeface="ＭＳ Ｐゴシック" charset="-128"/>
              </a:rPr>
              <a:t>Fill in the blank</a:t>
            </a:r>
            <a:r>
              <a:rPr lang="en-US" altLang="en-US" sz="2400" kern="1200" dirty="0">
                <a:solidFill>
                  <a:schemeClr val="tx1"/>
                </a:solidFill>
                <a:latin typeface="Arial (Body)"/>
                <a:ea typeface="ＭＳ Ｐゴシック" charset="-128"/>
              </a:rPr>
              <a:t> </a:t>
            </a:r>
            <a:r>
              <a:rPr lang="en-US" altLang="en-US" sz="2400" kern="1200" dirty="0" smtClean="0">
                <a:solidFill>
                  <a:schemeClr val="tx1"/>
                </a:solidFill>
                <a:latin typeface="Arial (Body)"/>
                <a:ea typeface="ＭＳ Ｐゴシック" charset="-128"/>
              </a:rPr>
              <a:t>Lifting </a:t>
            </a:r>
            <a:r>
              <a:rPr lang="en-US" altLang="en-US" sz="2400" kern="1200" dirty="0">
                <a:solidFill>
                  <a:schemeClr val="tx1"/>
                </a:solidFill>
                <a:latin typeface="Arial (Body)"/>
                <a:ea typeface="ＭＳ Ｐゴシック" charset="-128"/>
              </a:rPr>
              <a:t>the arm out to the side, away from the body.</a:t>
            </a:r>
          </a:p>
          <a:p>
            <a:pPr marL="0" lvl="0" indent="0" fontAlgn="base">
              <a:spcAft>
                <a:spcPct val="0"/>
              </a:spcAft>
              <a:buSzPts val="2400"/>
              <a:buNone/>
            </a:pPr>
            <a:r>
              <a:rPr lang="en-US" altLang="en-US" sz="1200" kern="1200" dirty="0">
                <a:solidFill>
                  <a:schemeClr val="bg1"/>
                </a:solidFill>
                <a:latin typeface="Arial (Body)"/>
                <a:ea typeface="ＭＳ Ｐゴシック" charset="-128"/>
              </a:rPr>
              <a:t>Fill in the blank</a:t>
            </a:r>
            <a:r>
              <a:rPr lang="en-US" altLang="en-US" sz="2400" kern="1200" dirty="0">
                <a:solidFill>
                  <a:schemeClr val="tx1"/>
                </a:solidFill>
                <a:latin typeface="Arial (Body)"/>
                <a:ea typeface="ＭＳ Ｐゴシック" charset="-128"/>
              </a:rPr>
              <a:t> </a:t>
            </a:r>
            <a:r>
              <a:rPr lang="en-US" altLang="en-US" sz="2400" kern="1200" dirty="0" smtClean="0">
                <a:solidFill>
                  <a:schemeClr val="tx1"/>
                </a:solidFill>
                <a:latin typeface="Arial (Body)"/>
                <a:ea typeface="ＭＳ Ｐゴシック" charset="-128"/>
              </a:rPr>
              <a:t>Lying </a:t>
            </a:r>
            <a:r>
              <a:rPr lang="en-US" altLang="en-US" sz="2400" kern="1200" dirty="0">
                <a:solidFill>
                  <a:schemeClr val="tx1"/>
                </a:solidFill>
                <a:latin typeface="Arial (Body)"/>
                <a:ea typeface="ＭＳ Ｐゴシック" charset="-128"/>
              </a:rPr>
              <a:t>on the side</a:t>
            </a:r>
            <a:r>
              <a:rPr lang="en-US" altLang="en-US" sz="2400" kern="1200" dirty="0" smtClean="0">
                <a:solidFill>
                  <a:schemeClr val="tx1"/>
                </a:solidFill>
                <a:latin typeface="Arial (Body)"/>
                <a:ea typeface="ＭＳ Ｐゴシック" charset="-128"/>
              </a:rPr>
              <a:t>.</a:t>
            </a:r>
          </a:p>
          <a:p>
            <a:pPr marL="0" lvl="0" indent="0" fontAlgn="base">
              <a:spcAft>
                <a:spcPct val="0"/>
              </a:spcAft>
              <a:buSzPts val="2400"/>
              <a:buNone/>
            </a:pPr>
            <a:r>
              <a:rPr lang="en-US" altLang="en-US" sz="1200" kern="1200" dirty="0">
                <a:solidFill>
                  <a:schemeClr val="bg1"/>
                </a:solidFill>
                <a:latin typeface="Arial (Body)"/>
                <a:ea typeface="ＭＳ Ｐゴシック" charset="-128"/>
              </a:rPr>
              <a:t>Fill in the blank</a:t>
            </a:r>
            <a:r>
              <a:rPr lang="en-US" altLang="en-US" sz="2400" kern="1200" dirty="0">
                <a:solidFill>
                  <a:schemeClr val="tx1"/>
                </a:solidFill>
                <a:latin typeface="Arial (Body)"/>
                <a:ea typeface="ＭＳ Ｐゴシック" charset="-128"/>
              </a:rPr>
              <a:t> </a:t>
            </a:r>
            <a:r>
              <a:rPr lang="en-US" altLang="en-US" sz="2400" kern="1200" dirty="0" smtClean="0">
                <a:solidFill>
                  <a:schemeClr val="tx1"/>
                </a:solidFill>
                <a:latin typeface="Arial (Body)"/>
                <a:ea typeface="ＭＳ Ｐゴシック" charset="-128"/>
              </a:rPr>
              <a:t>Bending </a:t>
            </a:r>
            <a:r>
              <a:rPr lang="en-US" altLang="en-US" sz="2400" kern="1200" dirty="0">
                <a:solidFill>
                  <a:schemeClr val="tx1"/>
                </a:solidFill>
                <a:latin typeface="Arial (Body)"/>
                <a:ea typeface="ＭＳ Ｐゴシック" charset="-128"/>
              </a:rPr>
              <a:t>an extremity toward the body.</a:t>
            </a:r>
            <a:endParaRPr lang="en-US" altLang="en-US" sz="2400" kern="1200" dirty="0">
              <a:solidFill>
                <a:schemeClr val="tx1"/>
              </a:solidFill>
              <a:latin typeface="Arial (Body)"/>
              <a:ea typeface="ＭＳ Ｐゴシック" charset="-128"/>
            </a:endParaRPr>
          </a:p>
        </p:txBody>
      </p:sp>
      <p:sp>
        <p:nvSpPr>
          <p:cNvPr id="4" name="Content Placeholder 3"/>
          <p:cNvSpPr>
            <a:spLocks noGrp="1"/>
          </p:cNvSpPr>
          <p:nvPr>
            <p:ph idx="13"/>
          </p:nvPr>
        </p:nvSpPr>
        <p:spPr>
          <a:xfrm>
            <a:off x="5388076" y="1942551"/>
            <a:ext cx="2745659" cy="72150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rgbClr val="000000"/>
                </a:solidFill>
                <a:latin typeface="Arial (Body)"/>
                <a:ea typeface="ＭＳ Ｐゴシック" charset="-128"/>
                <a:hlinkClick r:id="rId2" action="ppaction://hlinksldjump"/>
              </a:rPr>
              <a:t>Lateral recumbent</a:t>
            </a:r>
            <a:endParaRPr lang="en-US" altLang="en-US" sz="2400" kern="1200" dirty="0">
              <a:solidFill>
                <a:srgbClr val="000000"/>
              </a:solidFill>
              <a:latin typeface="Arial (Body)"/>
              <a:ea typeface="ＭＳ Ｐゴシック" charset="-128"/>
            </a:endParaRPr>
          </a:p>
        </p:txBody>
      </p:sp>
      <p:sp>
        <p:nvSpPr>
          <p:cNvPr id="6" name="Content Placeholder 5"/>
          <p:cNvSpPr>
            <a:spLocks noGrp="1"/>
          </p:cNvSpPr>
          <p:nvPr>
            <p:ph sz="quarter" idx="15"/>
          </p:nvPr>
        </p:nvSpPr>
        <p:spPr>
          <a:xfrm>
            <a:off x="5388076" y="3038345"/>
            <a:ext cx="2745659" cy="614854"/>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rgbClr val="000000"/>
                </a:solidFill>
                <a:latin typeface="Arial (Body)"/>
                <a:ea typeface="ＭＳ Ｐゴシック" charset="-128"/>
                <a:hlinkClick r:id="rId3" action="ppaction://hlinksldjump"/>
              </a:rPr>
              <a:t>Abduction</a:t>
            </a:r>
            <a:endParaRPr lang="en-US" altLang="en-US" sz="2400" kern="1200" dirty="0">
              <a:solidFill>
                <a:srgbClr val="000000"/>
              </a:solidFill>
              <a:latin typeface="Arial (Body)"/>
              <a:ea typeface="ＭＳ Ｐゴシック" charset="-128"/>
            </a:endParaRPr>
          </a:p>
        </p:txBody>
      </p:sp>
      <p:sp>
        <p:nvSpPr>
          <p:cNvPr id="8" name="Content Placeholder 7"/>
          <p:cNvSpPr>
            <a:spLocks noGrp="1"/>
          </p:cNvSpPr>
          <p:nvPr>
            <p:ph sz="quarter" idx="17"/>
          </p:nvPr>
        </p:nvSpPr>
        <p:spPr>
          <a:xfrm>
            <a:off x="5388076" y="4091806"/>
            <a:ext cx="2745659" cy="49530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rgbClr val="000000"/>
                </a:solidFill>
                <a:latin typeface="Arial (Body)"/>
                <a:ea typeface="ＭＳ Ｐゴシック" charset="-128"/>
                <a:hlinkClick r:id="rId4" action="ppaction://hlinksldjump"/>
              </a:rPr>
              <a:t>Prone</a:t>
            </a:r>
            <a:endParaRPr lang="en-US" altLang="en-US" sz="2400" kern="1200" dirty="0">
              <a:solidFill>
                <a:srgbClr val="000000"/>
              </a:solidFill>
              <a:latin typeface="Arial (Body)"/>
              <a:ea typeface="ＭＳ Ｐゴシック" charset="-128"/>
            </a:endParaRPr>
          </a:p>
        </p:txBody>
      </p:sp>
      <p:sp>
        <p:nvSpPr>
          <p:cNvPr id="10" name="Content Placeholder 9"/>
          <p:cNvSpPr>
            <a:spLocks noGrp="1"/>
          </p:cNvSpPr>
          <p:nvPr>
            <p:ph idx="19"/>
          </p:nvPr>
        </p:nvSpPr>
        <p:spPr>
          <a:xfrm>
            <a:off x="5395450" y="5032846"/>
            <a:ext cx="2738285" cy="60960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rgbClr val="000000"/>
                </a:solidFill>
                <a:latin typeface="Arial (Body)"/>
                <a:ea typeface="ＭＳ Ｐゴシック" charset="-128"/>
                <a:hlinkClick r:id="rId5" action="ppaction://hlinksldjump"/>
              </a:rPr>
              <a:t>Flexion</a:t>
            </a:r>
            <a:endParaRPr lang="en-US" altLang="en-US" sz="2400" kern="1200" dirty="0">
              <a:solidFill>
                <a:srgbClr val="000000"/>
              </a:solidFill>
              <a:latin typeface="Arial (Body)"/>
              <a:ea typeface="ＭＳ Ｐゴシック" charset="-128"/>
            </a:endParaRPr>
          </a:p>
        </p:txBody>
      </p:sp>
      <p:sp>
        <p:nvSpPr>
          <p:cNvPr id="15" name="Content Placeholder 14"/>
          <p:cNvSpPr>
            <a:spLocks noGrp="1"/>
          </p:cNvSpPr>
          <p:nvPr>
            <p:ph idx="20"/>
          </p:nvPr>
        </p:nvSpPr>
        <p:spPr>
          <a:xfrm>
            <a:off x="2057130" y="5810788"/>
            <a:ext cx="5029740" cy="448189"/>
          </a:xfrm>
        </p:spPr>
        <p:txBody>
          <a:bodyPr/>
          <a:lstStyle/>
          <a:p>
            <a:pPr marL="101600" indent="0">
              <a:buNone/>
            </a:pPr>
            <a:r>
              <a:rPr lang="en-US" sz="2400" dirty="0">
                <a:latin typeface="+mn-lt"/>
                <a:hlinkClick r:id="rId6" action="ppaction://hlinksldjump"/>
              </a:rPr>
              <a:t>Click here to return to the program</a:t>
            </a:r>
            <a:r>
              <a:rPr lang="en-US" sz="2400" dirty="0" smtClean="0">
                <a:latin typeface="+mn-lt"/>
                <a:hlinkClick r:id="rId6" action="ppaction://hlinksldjump"/>
              </a:rPr>
              <a:t>.</a:t>
            </a:r>
            <a:endParaRPr lang="en-US" sz="2400" dirty="0">
              <a:latin typeface="+mn-lt"/>
            </a:endParaRPr>
          </a:p>
        </p:txBody>
      </p:sp>
      <p:cxnSp>
        <p:nvCxnSpPr>
          <p:cNvPr id="13" name="Straight Connector 12"/>
          <p:cNvCxnSpPr/>
          <p:nvPr/>
        </p:nvCxnSpPr>
        <p:spPr>
          <a:xfrm>
            <a:off x="795528" y="2130552"/>
            <a:ext cx="9966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95528" y="3044441"/>
            <a:ext cx="9966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95528" y="4339841"/>
            <a:ext cx="9966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13816" y="4894577"/>
            <a:ext cx="9966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7833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Anatomical Terms </a:t>
            </a:r>
            <a:r>
              <a:rPr lang="en-US" sz="2000" b="0" dirty="0" smtClean="0">
                <a:latin typeface="Times New Roman" panose="02020603050405020304" pitchFamily="18" charset="0"/>
                <a:ea typeface="ＭＳ Ｐゴシック"/>
                <a:cs typeface="ＭＳ Ｐゴシック" pitchFamily="-65" charset="-128"/>
              </a:rPr>
              <a:t>(3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Anatomical Planes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Imaginary divisions that serve as reference points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Sagittal and Midsagittal plane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Frontal and Coronal plane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Transverse or Horizontal plane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Midline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Midaxillary line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Transverse plane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92351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Anatomical Planes</a:t>
            </a:r>
            <a:endParaRPr lang="en-US" altLang="en-US" dirty="0">
              <a:latin typeface="Times New Roman" panose="02020603050405020304" pitchFamily="18" charset="0"/>
              <a:ea typeface="ＭＳ Ｐゴシック"/>
            </a:endParaRPr>
          </a:p>
        </p:txBody>
      </p:sp>
      <p:pic>
        <p:nvPicPr>
          <p:cNvPr id="4" name="Picture 2" descr="A body, with visual planes illustrated. The frontal or coronal plane divides the body front to back. The sagittal or median plane divides the body in profile. The transverse or horizontal plane divides the body between top and bottom at the hi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9104" y="1501882"/>
            <a:ext cx="3605792" cy="470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409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cs typeface="ＭＳ Ｐゴシック" pitchFamily="-65" charset="-128"/>
              </a:rPr>
              <a:t>Learning Readiness</a:t>
            </a:r>
            <a:endParaRPr lang="en-US" dirty="0">
              <a:solidFill>
                <a:srgbClr val="007FA3"/>
              </a:solidFill>
              <a:latin typeface="Times New Roman" panose="02020603050405020304" pitchFamily="18" charset="0"/>
              <a:cs typeface="ＭＳ Ｐゴシック" pitchFamily="-65" charset="-128"/>
            </a:endParaRPr>
          </a:p>
        </p:txBody>
      </p:sp>
      <p:sp>
        <p:nvSpPr>
          <p:cNvPr id="3" name="Content Placeholder 2"/>
          <p:cNvSpPr>
            <a:spLocks noGrp="1"/>
          </p:cNvSpPr>
          <p:nvPr>
            <p:ph idx="1"/>
          </p:nvPr>
        </p:nvSpPr>
        <p:spPr/>
        <p:txBody>
          <a:bodyPr wrap="square" lIns="91425" tIns="91425" rIns="91425" bIns="91425">
            <a:noAutofit/>
          </a:bodyPr>
          <a:lstStyle/>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E</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M</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S Education Standards, </a:t>
            </a:r>
            <a:r>
              <a:rPr lang="en-US" altLang="en-US" sz="2400" dirty="0" smtClean="0">
                <a:solidFill>
                  <a:srgbClr val="000000"/>
                </a:solidFill>
                <a:latin typeface="Arial (Body)"/>
                <a:ea typeface="ＭＳ Ｐゴシック"/>
              </a:rPr>
              <a:t>text p. 127.</a:t>
            </a:r>
            <a:endParaRPr lang="en-US" altLang="en-US" sz="2400" b="1"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Objectives, </a:t>
            </a:r>
            <a:r>
              <a:rPr lang="en-US" altLang="en-US" sz="2400" dirty="0" smtClean="0">
                <a:solidFill>
                  <a:srgbClr val="000000"/>
                </a:solidFill>
                <a:latin typeface="Arial (Body)"/>
                <a:ea typeface="ＭＳ Ｐゴシック"/>
              </a:rPr>
              <a:t>text p. 127.</a:t>
            </a:r>
            <a:endParaRPr lang="en-US" altLang="en-US" sz="2400" b="1"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Terms, </a:t>
            </a:r>
            <a:r>
              <a:rPr lang="en-US" altLang="en-US" sz="2400" dirty="0" smtClean="0">
                <a:solidFill>
                  <a:srgbClr val="000000"/>
                </a:solidFill>
                <a:latin typeface="Arial (Body)"/>
                <a:ea typeface="ＭＳ Ｐゴシック"/>
              </a:rPr>
              <a:t>text p. 128-129.</a:t>
            </a:r>
            <a:endParaRPr lang="en-US" altLang="en-US" sz="2400" b="1"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of lecture presentation versus textbook reading assignments.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046174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Terms of Direction</a:t>
            </a:r>
            <a:endParaRPr lang="en-US" altLang="en-US" dirty="0">
              <a:latin typeface="Times New Roman" panose="02020603050405020304" pitchFamily="18" charset="0"/>
              <a:ea typeface="ＭＳ Ｐゴシック"/>
            </a:endParaRPr>
          </a:p>
        </p:txBody>
      </p:sp>
      <p:pic>
        <p:nvPicPr>
          <p:cNvPr id="4" name="Picture 2" descr="Directional terms illustrated on a body. One diagram is front facing, one diagram is in profile. Facing diagram terms are as follows. Midline divides the body into a left and right side along the spine. Proximal points upward towards the head. Distal points downward towards the feet. Palmar points to the hand. Plantar points to the foot. Medial is in the center of the body, lateral is away from the center. Patient’s left and right are shown from the patient’s point of view, which is opposite of the viewer. Profile diagram terms are as follows. Midaxillary line divides the body into front and back along the spine. Superior is towards the head, and inferior is towards the feet. Torso is the midsection of the body. Posterior or dorsal is the back of the body, anterior or ventral is the front.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6433" y="1515645"/>
            <a:ext cx="3391134" cy="475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090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Regions of the Body</a:t>
            </a:r>
            <a:endParaRPr lang="en-US" altLang="en-US" dirty="0">
              <a:latin typeface="Times New Roman" panose="02020603050405020304" pitchFamily="18" charset="0"/>
              <a:ea typeface="ＭＳ Ｐゴシック"/>
            </a:endParaRPr>
          </a:p>
        </p:txBody>
      </p:sp>
      <p:pic>
        <p:nvPicPr>
          <p:cNvPr id="4" name="Picture 2" descr="The body’s regions illustrated on a body. The body’s regions and subregions from top to bottom, front to back are as follows. Head, occipital region, back of the head, cervical region, neck. Torso or trunk, inferior angle of scapula, the inner lower point of the shoulder blade, lumbar region, lower back, flank, hips, iliac crest, meeting of the hips and buttocks, sacral region, base of the spine, buttocks. Lower extremity, thigh and femoral region, upper leg, leg, lower leg, popliteal region, behind the knee. Cranial region, upper head. Upper extremity, arm, upper arm, forearm, lower arm, thoracic region, chest, cubital region, elbow, umbilical region, belly button, inguinal region, pelvis. Genital region, crotch. Plantar aspect of foot, bottom of foot, dorsum of foot, top of fo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0965" y="1529524"/>
            <a:ext cx="4882070" cy="475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050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Terms Describing the Anterior Chest</a:t>
            </a:r>
            <a:endParaRPr lang="en-US" altLang="en-US" dirty="0">
              <a:latin typeface="Times New Roman" panose="02020603050405020304" pitchFamily="18" charset="0"/>
              <a:ea typeface="ＭＳ Ｐゴシック"/>
            </a:endParaRPr>
          </a:p>
        </p:txBody>
      </p:sp>
      <p:pic>
        <p:nvPicPr>
          <p:cNvPr id="4" name="Picture 2" descr="A frontal cross section of the chest, showing   the anterior view. Terms and their definitions clockwise are as follows. The midsternal line is the center vertical line through the sternum. The trachea is the throat region. The suprasternal notch is located between the trachea and clavicle. Manubrium, the upper sternum, connected by the Angle of Louis. Sternum. The costal margin is found along the lower ribcage. Xiphoid process is located at the lower tip of sternum. Intercostal space is the area between ribs. Acromion is the edge of scapula at the shoulder, followed by the clavicle, collar bone. Anterior axillary line, line along the coronal plane at the front of the bod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414" y="2009859"/>
            <a:ext cx="8009172" cy="323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308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Terms Describing the Posterior Chest</a:t>
            </a:r>
            <a:endParaRPr lang="en-US" altLang="en-US" dirty="0">
              <a:latin typeface="Times New Roman" panose="02020603050405020304" pitchFamily="18" charset="0"/>
              <a:ea typeface="ＭＳ Ｐゴシック"/>
            </a:endParaRPr>
          </a:p>
        </p:txBody>
      </p:sp>
      <p:pic>
        <p:nvPicPr>
          <p:cNvPr id="4" name="Picture 2" descr="The chest, with terms on a rear cross section and from the posterior view. Terms and their definitions clockwise are as follows. Mid Spinal line, the center vertical line through the spine.  Midscapular line, a vertical line through the scapula. Scapula, the shoulder blade. Inferior angle of scapula. Spinous process, a protrusion from a vertebr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039" y="2130115"/>
            <a:ext cx="8067921" cy="318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507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Terms Describing the Lateral Chest</a:t>
            </a:r>
            <a:endParaRPr lang="en-US" altLang="en-US" dirty="0">
              <a:latin typeface="Times New Roman" panose="02020603050405020304" pitchFamily="18" charset="0"/>
              <a:ea typeface="ＭＳ Ｐゴシック"/>
            </a:endParaRPr>
          </a:p>
        </p:txBody>
      </p:sp>
      <p:pic>
        <p:nvPicPr>
          <p:cNvPr id="4" name="Picture 2" descr="The chest, with terms on a side cross section and from the lateral view. Terms and their definitions clockwise are as follows. Posterior axillary line, line along the coronal plane at the back of the body. Midaxillary line. Anterior axillary li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192" y="1998187"/>
            <a:ext cx="7627614" cy="325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705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Topographic Anatomy</a:t>
            </a:r>
            <a:endParaRPr lang="en-US" altLang="en-US" dirty="0">
              <a:latin typeface="Times New Roman" panose="02020603050405020304" pitchFamily="18" charset="0"/>
              <a:ea typeface="ＭＳ Ｐゴシック"/>
            </a:endParaRPr>
          </a:p>
        </p:txBody>
      </p:sp>
      <p:pic>
        <p:nvPicPr>
          <p:cNvPr id="4" name="Picture 2" descr="Anterior, posterior, and anterior cross section of a female body, with anatomy marked. Anatomy terms from top to bottom are described below. Anterior view, cranium, the forehead. Eye orbit, eye socket. Temporomandibular joint, bone connecting jaw to skull. Maxilla, upper jawbone. Mandible, lower jawbone. Clavicle. Humerus, upper arm bone. Sternum. Xiphoid process. Radial shaft, medial forearm bone. Ulnar shaft, lateral forearm bone. Femur, upper leg bone. Greater trochanter, outer top of the femur. Symphysis pubis. Patella, knee. Tibia, medial lower leg bone. Fibula, lateral lower leg bone. Malleolus, protruding ankle bone. Posterior view, mastoid process, the back of the skull behind the ear. Scapula. Iliac crest. Coccyx, tailbone. Thigh. Leg. Foot. Calcaneus, heel bone. Cross section, larynx, voice box. Lung, solid organ. Heart, solid organ. Liver, solid organ. Gallbladder, hollow organ. Spleen, solid organ Stomach, hollow organ. Pancreas, solid organ. Kidney, solid organ. Bladder, hollow organ. Small intestine, hollow organ. Large intestine, hollow org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8989" y="1704667"/>
            <a:ext cx="5686021"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574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Main Body Cavities</a:t>
            </a:r>
            <a:endParaRPr lang="en-US" altLang="en-US" dirty="0">
              <a:latin typeface="Times New Roman" panose="02020603050405020304" pitchFamily="18" charset="0"/>
              <a:ea typeface="ＭＳ Ｐゴシック"/>
            </a:endParaRPr>
          </a:p>
        </p:txBody>
      </p:sp>
      <p:pic>
        <p:nvPicPr>
          <p:cNvPr id="4" name="Picture 2" descr="Main body cavities, shown in sagittal cross section. Cranial cavity, the brain. Spinal cavity, the spine. Thoracic cavity, the upper chest. Diaphragm, the center chest. Abdominal cavity, upper belly. Abdomino-pelvic cavity, lower belly and pelvis. Pelvic cavity, pelvi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413" y="1522593"/>
            <a:ext cx="3207174" cy="469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689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Abdominal Cavity</a:t>
            </a:r>
            <a:endParaRPr lang="en-US" altLang="en-US" dirty="0">
              <a:latin typeface="Times New Roman" panose="02020603050405020304" pitchFamily="18" charset="0"/>
              <a:ea typeface="ＭＳ Ｐゴシック"/>
            </a:endParaRPr>
          </a:p>
        </p:txBody>
      </p:sp>
      <p:pic>
        <p:nvPicPr>
          <p:cNvPr id="4" name="Picture 2" descr="The abdominal cavity, divided into midline area and quadrants, right upper, left upper, right lower, left lower. Each quadrant contains organs as follows. Right upper, majority of liver, right kidney, colon, small portion of pancreas, gallbladder, small intestines. Left upper, small portion of liver, spleen, left kidney, stomach, colon, majority of pancreas, small intestines. Right lower, colon, small intestines, right ureter, appendix, right ovary in females, right fallopian tubes in females. Left lower, colon, small intestines, left ureter, left ovary in females, left fallopian tube in females. Midline area, bladder, uterus in females, prostate in ma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1813" y="1794547"/>
            <a:ext cx="4740374" cy="426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754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(1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Musculoskeletal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Skeletal System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 bony framework</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Ligaments and tendons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Muscles and connective tissues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Functions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Provides shape and protects organs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Allows movement</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Storage purposes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4835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(2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Musculoskeletal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Skeletal </a:t>
            </a:r>
            <a:r>
              <a:rPr lang="en-US" altLang="en-US" sz="2400" dirty="0" smtClean="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Six basic components of the skeleton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Skull</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Spinal column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Thorax</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Pelvis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Upper extremities and lower extremities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13855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65" charset="-128"/>
              </a:rPr>
              <a:t>Setting the Stage</a:t>
            </a:r>
            <a:endParaRPr lang="en-US" dirty="0">
              <a:latin typeface="Times New Roman" panose="02020603050405020304" pitchFamily="18" charset="0"/>
              <a:cs typeface="ＭＳ Ｐゴシック" pitchFamily="-65"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Overview of Lesson Topics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Anatomical Terms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Body systems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Medical terminology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56440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Skeletal System</a:t>
            </a:r>
            <a:endParaRPr lang="en-US" altLang="en-US" dirty="0">
              <a:latin typeface="Times New Roman" panose="02020603050405020304" pitchFamily="18" charset="0"/>
              <a:ea typeface="ＭＳ Ｐゴシック"/>
            </a:endParaRPr>
          </a:p>
        </p:txBody>
      </p:sp>
      <p:pic>
        <p:nvPicPr>
          <p:cNvPr id="4" name="Picture 2" descr="The skeletal system, terms shown in an anterior cross section. Terms are from top to bottom as follows. Skull, maxilla, mandible, cervical vertebrae of the neck, scapula, sternum, humerus, ribs, thoracic vertebrae, the T 11, upper back vertebrae, lumbar vertebrae, the L 4, lower back vertebrae, ulna, radius, ilium, hip bone, sacrum, base of the spine between the ilia, coccyx, pubis, base of pelvis, carpals, wrist bones, metacarpals, palm bones, phalanges, finger bones in the hand, ischium, lower rear part of hip bone, femur, patella, tibia, fibula, tarsals, ankle and heel bones, metatarsals, upper foot bones, phalanges, toe bones in the fo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5411" y="1474543"/>
            <a:ext cx="3473177" cy="472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9267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(3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354093"/>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Musculoskeletal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Skeletal System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Skull</a:t>
            </a:r>
            <a:endParaRPr lang="en-US" altLang="en-US" sz="2400" dirty="0">
              <a:solidFill>
                <a:srgbClr val="000000"/>
              </a:solidFill>
              <a:latin typeface="Arial (Body)"/>
              <a:ea typeface="ＭＳ Ｐゴシック"/>
            </a:endParaRPr>
          </a:p>
        </p:txBody>
      </p:sp>
      <p:pic>
        <p:nvPicPr>
          <p:cNvPr id="7" name="Picture 6" descr="The skull, shown in profile. Terms, clockwise, are as follows. Parietal bone, the sides and roof of the top of the skull. Frontal bone, the forehead. Nasal bone, sides and front of the bridge of the nose. Orbit. Maxilla. Mandible. Zygomatic bone, cheekbone. Occipital bone, base of the skull. Temporal bone, at the temp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526" y="3120253"/>
            <a:ext cx="4083361" cy="3062521"/>
          </a:xfrm>
          <a:prstGeom prst="rect">
            <a:avLst/>
          </a:prstGeom>
        </p:spPr>
      </p:pic>
    </p:spTree>
    <p:extLst>
      <p:ext uri="{BB962C8B-B14F-4D97-AF65-F5344CB8AC3E}">
        <p14:creationId xmlns:p14="http://schemas.microsoft.com/office/powerpoint/2010/main" val="42337465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(4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4142096" cy="1388660"/>
          </a:xfrm>
        </p:spPr>
        <p:txBody>
          <a:bodyPr wrap="square" lIns="91425" tIns="91425" rIns="91425" bIns="91425">
            <a:noAutofit/>
          </a:bodyPr>
          <a:lstStyle/>
          <a:p>
            <a:pPr marL="255651" lvl="0" indent="-255651" eaLnBrk="0" fontAlgn="base" hangingPunct="0">
              <a:spcAft>
                <a:spcPct val="0"/>
              </a:spcAft>
              <a:buSzPts val="2400"/>
            </a:pPr>
            <a:r>
              <a:rPr lang="en-US" altLang="en-US" sz="2400" dirty="0">
                <a:solidFill>
                  <a:srgbClr val="000000"/>
                </a:solidFill>
                <a:latin typeface="Arial (Body)"/>
                <a:ea typeface="ＭＳ Ｐゴシック"/>
              </a:rPr>
              <a:t>Musculoskeletal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Skeletal </a:t>
            </a:r>
            <a:r>
              <a:rPr lang="en-US" altLang="en-US" sz="2400" dirty="0" smtClean="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Spinal Column</a:t>
            </a:r>
            <a:endParaRPr lang="en-US" altLang="en-US" sz="2400" dirty="0">
              <a:solidFill>
                <a:srgbClr val="000000"/>
              </a:solidFill>
              <a:latin typeface="Arial (Body)"/>
              <a:ea typeface="ＭＳ Ｐゴシック"/>
            </a:endParaRPr>
          </a:p>
        </p:txBody>
      </p:sp>
      <p:pic>
        <p:nvPicPr>
          <p:cNvPr id="4" name="Picture 3" descr="The spine, shown in profile and anterior views. Spinal column vertebrae division terms from top to bottom are as follows. Cervical 1 through 7, from base of skull to bottom of neck. Thoracic 1 through 12, upper back. Lumbar 1 through 5, lower back. Sacrum. Coccy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011" y="1600201"/>
            <a:ext cx="3467023" cy="4285195"/>
          </a:xfrm>
          <a:prstGeom prst="rect">
            <a:avLst/>
          </a:prstGeom>
        </p:spPr>
      </p:pic>
    </p:spTree>
    <p:extLst>
      <p:ext uri="{BB962C8B-B14F-4D97-AF65-F5344CB8AC3E}">
        <p14:creationId xmlns:p14="http://schemas.microsoft.com/office/powerpoint/2010/main" val="38923342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(5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415955"/>
          </a:xfrm>
        </p:spPr>
        <p:txBody>
          <a:bodyPr wrap="square" lIns="91425" tIns="91425" rIns="91425" bIns="91425">
            <a:noAutofit/>
          </a:bodyPr>
          <a:lstStyle/>
          <a:p>
            <a:pPr marL="255651" lvl="0" indent="-255651" eaLnBrk="0" fontAlgn="base" hangingPunct="0">
              <a:spcAft>
                <a:spcPct val="0"/>
              </a:spcAft>
              <a:buSzPts val="2400"/>
            </a:pPr>
            <a:r>
              <a:rPr lang="en-US" altLang="en-US" sz="2400" dirty="0">
                <a:solidFill>
                  <a:srgbClr val="000000"/>
                </a:solidFill>
                <a:latin typeface="Arial (Body)"/>
                <a:ea typeface="ＭＳ Ｐゴシック"/>
              </a:rPr>
              <a:t>Musculoskeletal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Skeletal </a:t>
            </a:r>
            <a:r>
              <a:rPr lang="en-US" altLang="en-US" sz="2400" dirty="0" smtClean="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Thorax</a:t>
            </a:r>
            <a:endParaRPr lang="en-US" altLang="en-US" sz="2400" dirty="0">
              <a:solidFill>
                <a:srgbClr val="000000"/>
              </a:solidFill>
              <a:latin typeface="Arial (Body)"/>
              <a:ea typeface="ＭＳ Ｐゴシック"/>
            </a:endParaRPr>
          </a:p>
        </p:txBody>
      </p:sp>
      <p:pic>
        <p:nvPicPr>
          <p:cNvPr id="5" name="Picture 3" descr="The skeletal system of the thorax, terms shown in an anterior cross section. Terms are from top to bottom as follows.  scapula, sternum, humerus, ribs, thoracic vertebrae, the T 11, upper back vertebrae, lumbar vertebrae, the L 4, lower back vertebrae, ulna, radiu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725" y="3304267"/>
            <a:ext cx="770255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1669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(6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8229600" cy="1415954"/>
          </a:xfrm>
        </p:spPr>
        <p:txBody>
          <a:bodyPr wrap="square" lIns="91425" tIns="91425" rIns="91425" bIns="91425">
            <a:noAutofit/>
          </a:bodyPr>
          <a:lstStyle/>
          <a:p>
            <a:pPr marL="255651" lvl="0" indent="-255651" eaLnBrk="0" fontAlgn="base" hangingPunct="0">
              <a:spcAft>
                <a:spcPct val="0"/>
              </a:spcAft>
              <a:buSzPts val="2400"/>
            </a:pPr>
            <a:r>
              <a:rPr lang="en-US" altLang="en-US" sz="2400" dirty="0">
                <a:solidFill>
                  <a:srgbClr val="000000"/>
                </a:solidFill>
                <a:latin typeface="Arial (Body)"/>
                <a:ea typeface="ＭＳ Ｐゴシック"/>
              </a:rPr>
              <a:t>Musculoskeletal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Skeletal </a:t>
            </a:r>
            <a:r>
              <a:rPr lang="en-US" altLang="en-US" sz="2400" dirty="0" smtClean="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Pelvis</a:t>
            </a:r>
            <a:endParaRPr lang="en-US" altLang="en-US" sz="2400" dirty="0">
              <a:solidFill>
                <a:srgbClr val="000000"/>
              </a:solidFill>
              <a:latin typeface="Arial (Body)"/>
              <a:ea typeface="ＭＳ Ｐゴシック"/>
            </a:endParaRPr>
          </a:p>
        </p:txBody>
      </p:sp>
      <p:pic>
        <p:nvPicPr>
          <p:cNvPr id="5" name="Picture 2" descr="The skeletal system of Pelvis, terms shown in an anterior cross section. Terms are from top to bottom as follows.  the L 4, lower back vertebrae, ulna, radius, ilium, hip bone, sacrum, base of the spine between the ilia, coccyx, pubis, base of pelvis, carpals, wrist bones, metacarpals, palm bones, phalanges, finger bones in the hand, ischium, lower rear part of hip bone, femu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3592" y="3148667"/>
            <a:ext cx="7096816" cy="301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1310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(7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3925957" cy="1347716"/>
          </a:xfrm>
        </p:spPr>
        <p:txBody>
          <a:bodyPr wrap="square" lIns="91425" tIns="91425" rIns="91425" bIns="91425">
            <a:noAutofit/>
          </a:bodyPr>
          <a:lstStyle/>
          <a:p>
            <a:pPr marL="255651" lvl="0" indent="-255651" eaLnBrk="0" fontAlgn="base" hangingPunct="0">
              <a:spcAft>
                <a:spcPct val="0"/>
              </a:spcAft>
              <a:buSzPts val="2400"/>
            </a:pPr>
            <a:r>
              <a:rPr lang="en-US" altLang="en-US" sz="2400" dirty="0">
                <a:solidFill>
                  <a:srgbClr val="000000"/>
                </a:solidFill>
                <a:latin typeface="Arial (Body)"/>
                <a:ea typeface="ＭＳ Ｐゴシック"/>
              </a:rPr>
              <a:t>Musculoskeletal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Skeletal </a:t>
            </a:r>
            <a:r>
              <a:rPr lang="en-US" altLang="en-US" sz="2400" dirty="0" smtClean="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Lower extremities</a:t>
            </a:r>
            <a:endParaRPr lang="en-US" altLang="en-US" sz="2400" dirty="0">
              <a:solidFill>
                <a:srgbClr val="000000"/>
              </a:solidFill>
              <a:latin typeface="Arial (Body)"/>
              <a:ea typeface="ＭＳ Ｐゴシック"/>
            </a:endParaRPr>
          </a:p>
        </p:txBody>
      </p:sp>
      <p:pic>
        <p:nvPicPr>
          <p:cNvPr id="5" name="Picture 3" descr="The skeletal system of lower extremities, terms shown in an anterior cross section. Terms are from top to bottom as follows. Ilium, hip bone, sacrum, base of the spine between the ilia, coccyx, pubis, base of pelvis, carpals, wrist bones, metacarpals, palm bones, phalanges, finger bones in the hand, ischium, lower rear part of hip bone, femur, patella, tibia, fibula, tarsals, ankle and heel bones, metatarsals, upper foot bones, phalanges, toe bones in the fo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1753" y="2234512"/>
            <a:ext cx="3854076" cy="399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640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(8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3746310" cy="1456899"/>
          </a:xfrm>
        </p:spPr>
        <p:txBody>
          <a:bodyPr wrap="square" lIns="91425" tIns="91425" rIns="91425" bIns="91425">
            <a:noAutofit/>
          </a:bodyPr>
          <a:lstStyle/>
          <a:p>
            <a:pPr marL="255651" lvl="0" indent="-255651" eaLnBrk="0" fontAlgn="base" hangingPunct="0">
              <a:spcAft>
                <a:spcPct val="0"/>
              </a:spcAft>
              <a:buSzPts val="2400"/>
            </a:pPr>
            <a:r>
              <a:rPr lang="en-US" altLang="en-US" sz="2400" dirty="0">
                <a:solidFill>
                  <a:srgbClr val="000000"/>
                </a:solidFill>
                <a:latin typeface="Arial (Body)"/>
                <a:ea typeface="ＭＳ Ｐゴシック"/>
              </a:rPr>
              <a:t>Musculoskeletal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Skeletal </a:t>
            </a:r>
            <a:r>
              <a:rPr lang="en-US" altLang="en-US" sz="2400" dirty="0" smtClean="0">
                <a:solidFill>
                  <a:srgbClr val="000000"/>
                </a:solidFill>
                <a:latin typeface="Arial (Body)"/>
                <a:ea typeface="ＭＳ Ｐゴシック"/>
              </a:rPr>
              <a:t>System</a:t>
            </a: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Upper extremities</a:t>
            </a:r>
            <a:endParaRPr lang="en-US" altLang="en-US" sz="2400" dirty="0">
              <a:solidFill>
                <a:srgbClr val="000000"/>
              </a:solidFill>
              <a:latin typeface="Arial (Body)"/>
              <a:ea typeface="ＭＳ Ｐゴシック"/>
            </a:endParaRPr>
          </a:p>
        </p:txBody>
      </p:sp>
      <p:pic>
        <p:nvPicPr>
          <p:cNvPr id="4" name="Picture 3" descr="The skeletal system of upper extremities, terms shown in an anterior cross section. Terms are from top to bottom as follows. Scapula, sternum, humerus, ribs, thoracic vertebrae, the T 11, upper back vertebrae, lumbar vertebrae, the L 4, lower back vertebrae, ulna, radius, ilium, hip bone, sacrum, base of the spine between the ilia, coccyx, pubis, base of pelvis, carpals, wrist bones, metacarpals, palm bones, phalanges, finger bones in the ha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972" y="2735225"/>
            <a:ext cx="4198133" cy="3079889"/>
          </a:xfrm>
          <a:prstGeom prst="rect">
            <a:avLst/>
          </a:prstGeom>
        </p:spPr>
      </p:pic>
    </p:spTree>
    <p:extLst>
      <p:ext uri="{BB962C8B-B14F-4D97-AF65-F5344CB8AC3E}">
        <p14:creationId xmlns:p14="http://schemas.microsoft.com/office/powerpoint/2010/main" val="14716268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(9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8229600" cy="1334068"/>
          </a:xfrm>
        </p:spPr>
        <p:txBody>
          <a:bodyPr wrap="square" lIns="91425" tIns="91425" rIns="91425" bIns="91425">
            <a:noAutofit/>
          </a:bodyPr>
          <a:lstStyle/>
          <a:p>
            <a:pPr marL="255651" lvl="0" indent="-255651" eaLnBrk="0" fontAlgn="base" hangingPunct="0">
              <a:spcAft>
                <a:spcPct val="0"/>
              </a:spcAft>
              <a:buSzPts val="2400"/>
            </a:pPr>
            <a:r>
              <a:rPr lang="en-US" altLang="en-US" sz="2400" dirty="0">
                <a:solidFill>
                  <a:srgbClr val="000000"/>
                </a:solidFill>
                <a:latin typeface="Arial (Body)"/>
                <a:ea typeface="ＭＳ Ｐゴシック"/>
              </a:rPr>
              <a:t>Musculoskeletal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Skeletal </a:t>
            </a:r>
            <a:r>
              <a:rPr lang="en-US" altLang="en-US" sz="2400" dirty="0" smtClean="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Joints</a:t>
            </a:r>
            <a:endParaRPr lang="en-US" altLang="en-US" sz="2400" dirty="0">
              <a:solidFill>
                <a:srgbClr val="000000"/>
              </a:solidFill>
              <a:latin typeface="Arial (Body)"/>
              <a:ea typeface="ＭＳ Ｐゴシック"/>
            </a:endParaRPr>
          </a:p>
        </p:txBody>
      </p:sp>
      <p:pic>
        <p:nvPicPr>
          <p:cNvPr id="5" name="Picture 2" descr="Examples of three types of joints, immovable, slightly movable, and freely movable. Immovable joints, plates of the cranium.  Slightly movable, vertebrae. Freely movable, femoral head in the hip socke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407539"/>
            <a:ext cx="72009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0101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(10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pPr>
            <a:r>
              <a:rPr lang="en-US" altLang="en-US" sz="2400" dirty="0">
                <a:solidFill>
                  <a:srgbClr val="000000"/>
                </a:solidFill>
                <a:latin typeface="Arial (Body)"/>
                <a:ea typeface="ＭＳ Ｐゴシック"/>
              </a:rPr>
              <a:t>Musculoskeletal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Skeletal </a:t>
            </a:r>
            <a:r>
              <a:rPr lang="en-US" altLang="en-US" sz="2400" dirty="0" smtClean="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Joint motions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Flexion and Extension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Abduction and Adduction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Circumduction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Pronation and Supination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178003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(11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pPr>
            <a:r>
              <a:rPr lang="en-US" altLang="en-US" sz="2400" dirty="0">
                <a:solidFill>
                  <a:srgbClr val="000000"/>
                </a:solidFill>
                <a:latin typeface="Arial (Body)"/>
                <a:ea typeface="ＭＳ Ｐゴシック"/>
              </a:rPr>
              <a:t>Musculoskeletal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Skeletal </a:t>
            </a:r>
            <a:r>
              <a:rPr lang="en-US" altLang="en-US" sz="2400" dirty="0" smtClean="0">
                <a:solidFill>
                  <a:srgbClr val="000000"/>
                </a:solidFill>
                <a:latin typeface="Arial (Body)"/>
                <a:ea typeface="ＭＳ Ｐゴシック"/>
              </a:rPr>
              <a:t>System</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Types of joints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Ball and socket</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Hinged</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Pivot</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Gliding</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Saddle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Condyloid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22158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65" charset="-128"/>
              </a:rPr>
              <a:t>Case Study Introduction </a:t>
            </a:r>
            <a:r>
              <a:rPr lang="en-US" sz="2000" b="0" dirty="0" smtClean="0">
                <a:latin typeface="Times New Roman" panose="02020603050405020304" pitchFamily="18" charset="0"/>
                <a:cs typeface="ＭＳ Ｐゴシック" pitchFamily="-65" charset="-128"/>
              </a:rPr>
              <a:t>(1 of 3)</a:t>
            </a:r>
            <a:endParaRPr lang="en-US" sz="2000" b="0" dirty="0">
              <a:latin typeface="Times New Roman" panose="02020603050405020304" pitchFamily="18" charset="0"/>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Kevin Henderson and Tom Armstrong have just arrived on the scene of a patient with multiple stab wounds. Law enforcement has secured the scene, allowing Kevin and Tom to approach the patient, a man in his 20s.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72608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Types of Freely Movable Joints</a:t>
            </a:r>
            <a:endParaRPr lang="en-US" altLang="en-US" dirty="0">
              <a:latin typeface="Times New Roman" panose="02020603050405020304" pitchFamily="18" charset="0"/>
              <a:ea typeface="ＭＳ Ｐゴシック"/>
            </a:endParaRPr>
          </a:p>
        </p:txBody>
      </p:sp>
      <p:pic>
        <p:nvPicPr>
          <p:cNvPr id="4" name="Picture 2" descr="The structure of a joint, and examples of types of freely movable joints. A joint consists of two bones meeting at a joint cavity, which is filled with synovial membrane and articular cartilage. The joint is wrapped in ligaments. Examples of freely movable joints are as follows. Ball and socket joints, a ball shaped bone in a cup shaped socket. Condyloid joints, an ellipsoid joint in an elliptically rounded socket. Gliding joint, which allow gliding movements. Hinge joint, which allows movement along one plane. Pivot joint, in which the bones being joined are allowed to rotate on the same plane. Saddle joint, with both bones convex at the joi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4717" y="1475863"/>
            <a:ext cx="6274566" cy="455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232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(12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eaLnBrk="0" fontAlgn="base" hangingPunct="0">
              <a:spcAft>
                <a:spcPct val="0"/>
              </a:spcAft>
              <a:buSzPts val="2400"/>
            </a:pPr>
            <a:r>
              <a:rPr lang="en-US" altLang="en-US" sz="2400" dirty="0">
                <a:latin typeface="+mn-lt"/>
              </a:rPr>
              <a:t>Musculoskeletal </a:t>
            </a:r>
            <a:r>
              <a:rPr lang="en-US" altLang="en-US" sz="2400" dirty="0" smtClean="0">
                <a:latin typeface="+mn-lt"/>
              </a:rPr>
              <a:t>System</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Bone injury</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Bone is living tissue with a rich blood supply.</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Fractures can lead to bleeding from bone or surrounding tissue.</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593008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000" dirty="0">
                <a:latin typeface="Times New Roman" panose="02020603050405020304" pitchFamily="18" charset="0"/>
                <a:cs typeface="Times New Roman" panose="02020603050405020304" pitchFamily="18" charset="0"/>
              </a:rPr>
              <a:t>Bones Have Both Arteries and Veins, Though Only Arteries Are Shown Here</a:t>
            </a:r>
            <a:endParaRPr lang="en-US" altLang="en-US" sz="3000" dirty="0">
              <a:latin typeface="Times New Roman" panose="02020603050405020304" pitchFamily="18" charset="0"/>
              <a:ea typeface="ＭＳ Ｐゴシック"/>
              <a:cs typeface="Times New Roman" panose="02020603050405020304" pitchFamily="18" charset="0"/>
            </a:endParaRPr>
          </a:p>
        </p:txBody>
      </p:sp>
      <p:sp>
        <p:nvSpPr>
          <p:cNvPr id="3" name="Text Placeholder 2"/>
          <p:cNvSpPr>
            <a:spLocks noGrp="1"/>
          </p:cNvSpPr>
          <p:nvPr>
            <p:ph type="body" idx="1"/>
          </p:nvPr>
        </p:nvSpPr>
        <p:spPr>
          <a:xfrm>
            <a:off x="457200" y="1600200"/>
            <a:ext cx="8229600" cy="1211239"/>
          </a:xfrm>
        </p:spPr>
        <p:txBody>
          <a:bodyPr/>
          <a:lstStyle/>
          <a:p>
            <a:pPr marL="0" indent="0">
              <a:buNone/>
            </a:pPr>
            <a:r>
              <a:rPr lang="en-US" altLang="en-US" sz="1800" dirty="0">
                <a:latin typeface="+mn-lt"/>
              </a:rPr>
              <a:t>The vessels enter and exit through openings in the compact outer bone layers. They branch and extend throughout the marrow cavity and into the spongy bone at the ends. Because they are so richly supplied with blood vessels, bones can bleed profusely when fractured.</a:t>
            </a:r>
            <a:endParaRPr lang="en-US" sz="1800" dirty="0">
              <a:latin typeface="+mn-lt"/>
            </a:endParaRPr>
          </a:p>
        </p:txBody>
      </p:sp>
      <p:pic>
        <p:nvPicPr>
          <p:cNvPr id="4" name="Picture 2" descr="An anterior cross section of a length of bone, with arteries. A network of arteries is distributed along the bone’s regions. Spongy bone forms the top and bottom, compact bone the outer layer, and a marrow cavity on the interi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3549" y="2903707"/>
            <a:ext cx="2196902" cy="341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302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(13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eaLnBrk="0" fontAlgn="base" hangingPunct="0">
              <a:spcAft>
                <a:spcPct val="0"/>
              </a:spcAft>
              <a:buSzPts val="2400"/>
            </a:pPr>
            <a:r>
              <a:rPr lang="en-US" altLang="en-US" sz="2400" dirty="0">
                <a:latin typeface="+mn-lt"/>
              </a:rPr>
              <a:t>Musculoskeletal </a:t>
            </a:r>
            <a:r>
              <a:rPr lang="en-US" altLang="en-US" sz="2400" dirty="0" smtClean="0">
                <a:latin typeface="+mn-lt"/>
              </a:rPr>
              <a:t>System</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Muscular System</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Muscles allow movement by contracting in response to nerve impulses.</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Three types of muscle</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mn-lt"/>
                <a:ea typeface="ＭＳ Ｐゴシック"/>
              </a:rPr>
              <a:t>Skeletal</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mn-lt"/>
                <a:ea typeface="ＭＳ Ｐゴシック"/>
              </a:rPr>
              <a:t>Smooth</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mn-lt"/>
                <a:ea typeface="ＭＳ Ｐゴシック"/>
              </a:rPr>
              <a:t>Cardiac</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435124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Muscular System</a:t>
            </a:r>
            <a:endParaRPr lang="en-US" altLang="en-US" dirty="0">
              <a:latin typeface="Times New Roman" panose="02020603050405020304" pitchFamily="18" charset="0"/>
              <a:ea typeface="ＭＳ Ｐゴシック"/>
            </a:endParaRPr>
          </a:p>
        </p:txBody>
      </p:sp>
      <p:pic>
        <p:nvPicPr>
          <p:cNvPr id="4" name="Picture 2" descr="The muscular system on a human body. Muscle names and their locations from top to bottom are as follows. Masseter, jaw. Sternocleidomastoid, neck.  Deltoid, shoulder. Pectoralis major, chest. Triceps, posterior upper arm. Biceps, anterior upper arm. Rectus abdominis, central abdomen. External oblique, bilateral abdomen. Sartorius, lateral upper thigh to medial thigh. Adductor femoris, medial upper thigh. Quadriceps femoris, medial upper leg. Vastus medialis, medial lower thigh to knee. Gastrocnemius, medial calf. Tibialis anterior, sh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1438" y="1522592"/>
            <a:ext cx="3441124" cy="469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313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Muscular System and Three Types of Muscle</a:t>
            </a:r>
            <a:endParaRPr lang="en-US" altLang="en-US" sz="3200" dirty="0">
              <a:latin typeface="Times New Roman" panose="02020603050405020304" pitchFamily="18" charset="0"/>
              <a:ea typeface="ＭＳ Ｐゴシック"/>
            </a:endParaRPr>
          </a:p>
        </p:txBody>
      </p:sp>
      <p:pic>
        <p:nvPicPr>
          <p:cNvPr id="5" name="Picture 2" descr="The muscular system on a human body. Muscle names and their locations from top to bottom are as follows. Masseter, jaw. Sternocleidomastoid, neck.  Deltoid, shoulder. Pectoralis major, chest. Triceps, posterior upper arm. Biceps, anterior upper arm. Rectus abdominis, central abdomen. External oblique, bilateral abdomen. Sartorius, lateral upper thigh to medial thigh. Adductor femoris, medial upper thigh. Quadriceps femoris, medial upper leg. Vastus medialis, medial lower thigh to knee. Gastrocnemius, medial calf. Tibialis anterior, sh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849" y="1695997"/>
            <a:ext cx="3306852"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lose-ups of three types of muscle cells, shown on a human body. Voluntary muscle cells are thick and spaced apart. Cardiac muscle cells are thinner and wound near each other. Smooth muscle cells are tapered and wound togeth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0002" y="1707465"/>
            <a:ext cx="3674436" cy="452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690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Case Study </a:t>
            </a:r>
            <a:r>
              <a:rPr lang="en-US" sz="2000" b="0" smtClean="0">
                <a:latin typeface="Times New Roman" panose="02020603050405020304" pitchFamily="18" charset="0"/>
                <a:ea typeface="ＭＳ Ｐゴシック"/>
                <a:cs typeface="ＭＳ Ｐゴシック" pitchFamily="-65" charset="-128"/>
              </a:rPr>
              <a:t>(2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Tom continues managing the patient’s airway and ventilation. Kevin has directed another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to apply direct pressure to the groin wound, as he applies occlusive dressings to the chest wounds. One of the chest wounds is two centimeters inferior to the left clavicle, in the midclavicular line, and the other is four centimeters inferior to the nipple in the midaxillary line.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27799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Case Study </a:t>
            </a:r>
            <a:r>
              <a:rPr lang="en-US" sz="2000" b="0" smtClean="0">
                <a:latin typeface="Times New Roman" panose="02020603050405020304" pitchFamily="18" charset="0"/>
                <a:ea typeface="ＭＳ Ｐゴシック"/>
                <a:cs typeface="ＭＳ Ｐゴシック" pitchFamily="-65" charset="-128"/>
              </a:rPr>
              <a:t>(3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How can a stab wound to the chest impair ventilation and oxygenation?</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How could applying an occlusive dressing over the chest wounds be of benefit to the 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527041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(14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Respiratory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Respiratory System Functions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Respiration and ventilation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Oxygenation of blood and removal of carbon dioxide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Assists with the buffering of the acid-base balance in the body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69351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Respiratory System</a:t>
            </a:r>
            <a:endParaRPr lang="en-US" altLang="en-US" dirty="0">
              <a:latin typeface="Times New Roman" panose="02020603050405020304" pitchFamily="18" charset="0"/>
              <a:ea typeface="ＭＳ Ｐゴシック"/>
            </a:endParaRPr>
          </a:p>
        </p:txBody>
      </p:sp>
      <p:pic>
        <p:nvPicPr>
          <p:cNvPr id="4" name="Picture 2" descr="Components of the respiratory system. The nasal cavity, located in and around the nose, cleanses, warms, and humidifies inhaled air. The pharynx and larynx, located in the throat, carries air to the trachea and produces sound. The bronchial tubes, located in the lungs, are a network of air passageways of varying sizes. The trachea, a tube in the upper chest, transports air to and from lungs. The lungs, in the chest, are sites of gas exchange between air and bloo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8429" y="1565799"/>
            <a:ext cx="3447141" cy="469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693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Case Study Introduction </a:t>
            </a:r>
            <a:r>
              <a:rPr lang="en-US" sz="2000" b="0" smtClean="0">
                <a:latin typeface="Times New Roman" panose="02020603050405020304" pitchFamily="18" charset="0"/>
                <a:ea typeface="ＭＳ Ｐゴシック"/>
                <a:cs typeface="ＭＳ Ｐゴシック" pitchFamily="-65" charset="-128"/>
              </a:rPr>
              <a:t>(2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7449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Kevin notices immediately that the patient appears to be unresponsive, with pale skin. His shirt and the upper portion of his pants are saturated with blood, and blood has started to pool on the floor around the patient.</a:t>
            </a:r>
            <a:endParaRPr lang="en-US" altLang="en-US" sz="2400" dirty="0">
              <a:solidFill>
                <a:srgbClr val="000000"/>
              </a:solidFill>
              <a:latin typeface="Arial (Body)"/>
              <a:ea typeface="ＭＳ Ｐゴシック"/>
            </a:endParaRPr>
          </a:p>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Tom reports that the patient has a weak carotid pulse, and begins managing the patient’s airway and ventilation.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397226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(15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Respiratory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Respiratory System Structures: Airway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airway is divided into upper and lower portions, divided by the cricoid ring at the lower portion of the larynx.</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112636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(16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Respiratory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System Structures: </a:t>
            </a:r>
            <a:r>
              <a:rPr lang="en-US" altLang="en-US" sz="2400" dirty="0" smtClean="0">
                <a:solidFill>
                  <a:srgbClr val="000000"/>
                </a:solidFill>
                <a:latin typeface="Arial (Body)"/>
                <a:ea typeface="ＭＳ Ｐゴシック"/>
              </a:rPr>
              <a:t>Airway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Nose and mouth</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Pharynx</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Nasopharynx</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Oropharynx</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Laryngopharynx</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24551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(17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Respiratory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System Structures: </a:t>
            </a:r>
            <a:r>
              <a:rPr lang="en-US" altLang="en-US" sz="2400" dirty="0" smtClean="0">
                <a:solidFill>
                  <a:srgbClr val="000000"/>
                </a:solidFill>
                <a:latin typeface="Arial (Body)"/>
                <a:ea typeface="ＭＳ Ｐゴシック"/>
              </a:rPr>
              <a:t>Airway</a:t>
            </a: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Larynx</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Trachea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Bronchi</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Bronchioles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defRPr/>
            </a:pPr>
            <a:r>
              <a:rPr lang="en-US" altLang="en-US" sz="2400" dirty="0" smtClean="0">
                <a:solidFill>
                  <a:srgbClr val="000000"/>
                </a:solidFill>
                <a:latin typeface="Arial (Body)"/>
                <a:ea typeface="ＭＳ Ｐゴシック"/>
              </a:rPr>
              <a:t>Alveoli</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026893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(18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Respiratory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System Structures: </a:t>
            </a:r>
            <a:r>
              <a:rPr lang="en-US" altLang="en-US" sz="2400" dirty="0" smtClean="0">
                <a:solidFill>
                  <a:srgbClr val="000000"/>
                </a:solidFill>
                <a:latin typeface="Arial (Body)"/>
                <a:ea typeface="ＭＳ Ｐゴシック"/>
              </a:rPr>
              <a:t>Airway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lungs and diaphragm</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Organs of respiration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Contain thousands of microscopic alveoli</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Covered by pleural linings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Diagrammatic muscle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338776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Upper and Lower Airway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pic>
        <p:nvPicPr>
          <p:cNvPr id="4" name="Picture 1" descr="A human head and chest, with head in profile, in an anterior cross section, showing upper and lower airway structures. From top to bottom, upper and lower airway structures are as follows. Upper airway, nasopharynx, at the top of the throat behind the nose, oropharynx, at the top of the throat behind the mouth, laryngopharynx or hypopharynx, in the throat behind the jaw, larynx, in core of the throat. Lower airway, trachea, upper chest, bronchus, middle chest extending from trachea, bronchiole, outer chest and lung, extended from bronchus to alveoli, alveolus, extended from bronchio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466" y="1711775"/>
            <a:ext cx="7283068" cy="447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3724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Upper and Lower Airway </a:t>
            </a:r>
            <a:r>
              <a:rPr lang="en-US" altLang="en-US" sz="2000" b="0" dirty="0" smtClean="0">
                <a:latin typeface="Times New Roman" panose="02020603050405020304" pitchFamily="18" charset="0"/>
                <a:ea typeface="ＭＳ Ｐゴシック"/>
              </a:rPr>
              <a:t>(2 of 2)</a:t>
            </a:r>
            <a:endParaRPr lang="en-US" altLang="en-US" sz="2000" b="0" dirty="0">
              <a:latin typeface="Times New Roman" panose="02020603050405020304" pitchFamily="18" charset="0"/>
              <a:ea typeface="ＭＳ Ｐゴシック"/>
            </a:endParaRPr>
          </a:p>
        </p:txBody>
      </p:sp>
      <p:pic>
        <p:nvPicPr>
          <p:cNvPr id="4" name="Picture 2" descr="Construction of smooth muscle in a vessel, shown in cross section. A normal vessel shows an average amount of tension. Vasoconstriction shows the muscle constricted, which reduces the diameter of the vessel. Vasodilation shows the muscle dilated and relaxed, which increases the diameter of the vesse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6250" y="2359900"/>
            <a:ext cx="6571499" cy="220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1401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Pleural Lining of the Lung</a:t>
            </a:r>
            <a:endParaRPr lang="en-US" altLang="en-US" dirty="0">
              <a:latin typeface="Times New Roman" panose="02020603050405020304" pitchFamily="18" charset="0"/>
              <a:ea typeface="ＭＳ Ｐゴシック"/>
            </a:endParaRPr>
          </a:p>
        </p:txBody>
      </p:sp>
      <p:pic>
        <p:nvPicPr>
          <p:cNvPr id="4" name="Picture 2" descr="Anterior cross section of the lungs. Terms are as follows, from outward in. Thoracic wall, surrounding the lungs, parietal pleura, lining the thoracic wall, visceral pleura, between the parietal pleura and the lungs, bronchus, between the upper part of each lung, trachea, above the bronchus, mediastinum, between the lower part of each lung, diaphragm, lining below the lung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6028" y="1678322"/>
            <a:ext cx="5671943"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9263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Normal and a Constricted Bronchiole</a:t>
            </a:r>
            <a:endParaRPr lang="en-US" altLang="en-US" dirty="0">
              <a:latin typeface="Times New Roman" panose="02020603050405020304" pitchFamily="18" charset="0"/>
              <a:ea typeface="ＭＳ Ｐゴシック"/>
            </a:endParaRPr>
          </a:p>
        </p:txBody>
      </p:sp>
      <p:pic>
        <p:nvPicPr>
          <p:cNvPr id="4" name="Picture 2" descr="Bronchioles labeled a and b. A, a normal bronchiole with a wide inner diameter, an open airway and relaxed muscle. B, a constricted bronchiole with a smaller inner diameter, contracted muscles and pooling surfacta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1926" y="1535847"/>
            <a:ext cx="4760149"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173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(19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951931"/>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The Respiratory System </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Anatomy in Infants and Children</a:t>
            </a:r>
            <a:endParaRPr lang="en-US" altLang="en-US" sz="2400" dirty="0">
              <a:solidFill>
                <a:srgbClr val="000000"/>
              </a:solidFill>
              <a:latin typeface="Arial (Body)"/>
              <a:ea typeface="ＭＳ Ｐゴシック"/>
            </a:endParaRPr>
          </a:p>
        </p:txBody>
      </p:sp>
      <p:pic>
        <p:nvPicPr>
          <p:cNvPr id="5" name="Picture 2" descr="A supine child and supine adult, in sagittal cross sections, with respiratory systems illustrated. The differences between child and adult respiratory systems are as follows. Child has smaller nose and mouth. In a child’s mouth, more nose is taken up by the tongue. Child’s trachea is narrower. Cricoid cartilage is less rigid and less developed. Airway structures are more easily obstructed, as the child’s trachea is at more of an angl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1104" y="2839681"/>
            <a:ext cx="5461793" cy="310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275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(20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Respiratory System</a:t>
            </a:r>
            <a:endParaRPr lang="en-US" altLang="en-US" sz="2400" dirty="0">
              <a:solidFill>
                <a:srgbClr val="000000"/>
              </a:solidFill>
              <a:latin typeface="Arial (Body)"/>
              <a:ea typeface="ＭＳ Ｐゴシック"/>
            </a:endParaRPr>
          </a:p>
          <a:p>
            <a:pPr marL="741600" lvl="1" indent="-284400" eaLnBrk="0" fontAlgn="base" hangingPunct="0">
              <a:spcAft>
                <a:spcPct val="0"/>
              </a:spcAft>
              <a:buSzPts val="2400"/>
              <a:buFontTx/>
              <a:buChar char="–"/>
            </a:pPr>
            <a:r>
              <a:rPr lang="en-US" altLang="en-US" sz="2400" dirty="0" smtClean="0">
                <a:solidFill>
                  <a:srgbClr val="000000"/>
                </a:solidFill>
                <a:latin typeface="Arial (Body)"/>
                <a:ea typeface="ＭＳ Ｐゴシック"/>
              </a:rPr>
              <a:t>Mechanics of ventilation</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Inhalation</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Exhalation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Diaphragm and intercostal muscles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2647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Case Study Introduction </a:t>
            </a:r>
            <a:r>
              <a:rPr lang="en-US" sz="2000" b="0" smtClean="0">
                <a:latin typeface="Times New Roman" panose="02020603050405020304" pitchFamily="18" charset="0"/>
                <a:ea typeface="ＭＳ Ｐゴシック"/>
                <a:cs typeface="ＭＳ Ｐゴシック" pitchFamily="-65" charset="-128"/>
              </a:rPr>
              <a:t>(3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Cutting away the patient’s clothing to determine where he has been stabbed, Kevin sees two stab wounds to the left side of the chest, a stab wound to the upper right abdomen, a stab wound to the right groin, and several cuts on the forearms and hands.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72563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Mechanics of Respiration</a:t>
            </a:r>
            <a:endParaRPr lang="en-US" altLang="en-US" dirty="0">
              <a:latin typeface="Times New Roman" panose="02020603050405020304" pitchFamily="18" charset="0"/>
              <a:ea typeface="ＭＳ Ｐゴシック"/>
            </a:endParaRPr>
          </a:p>
        </p:txBody>
      </p:sp>
      <p:pic>
        <p:nvPicPr>
          <p:cNvPr id="4" name="Picture 2" descr="Two diagrams, labeled A and B. A. Inspiration, airflow enters the trachea. Intercostal muscles contract and pull ribs up and outward.  Lungs expand. Diaphragm contracts, and moves down and outward. B. Expiration, airflow exits the trachea. Intercostal muscles relax and ribs go back to normal position. Lungs recoil. Diaphragm relaxes and moves upw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758" y="1835749"/>
            <a:ext cx="7908484" cy="359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332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(21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Respiratory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Physiology of Respiration</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Oxygen and carbon dioxide exchange in the alveoli</a:t>
            </a:r>
            <a:endParaRPr lang="en-US" altLang="en-US" sz="2400" dirty="0">
              <a:solidFill>
                <a:srgbClr val="000000"/>
              </a:solidFill>
              <a:latin typeface="Arial (Body)"/>
              <a:ea typeface="ＭＳ Ｐゴシック"/>
            </a:endParaRPr>
          </a:p>
          <a:p>
            <a:pPr marL="1144800" lvl="3" indent="-230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Carbon dioxide and oxygen exchange in the peripheral capillary beds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21826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Alveolar/Capillary Gas Exchange</a:t>
            </a:r>
            <a:endParaRPr lang="en-US" altLang="en-US" dirty="0">
              <a:latin typeface="Times New Roman" panose="02020603050405020304" pitchFamily="18" charset="0"/>
              <a:ea typeface="ＭＳ Ｐゴシック"/>
            </a:endParaRPr>
          </a:p>
        </p:txBody>
      </p:sp>
      <p:pic>
        <p:nvPicPr>
          <p:cNvPr id="4" name="Picture 2" descr="Cross section of a capillary wrapped around the bulbous end of an alveolus, where gas exchange occurs.  Blood from the right side of the heart enters the pulmonary capillary. The deoxygenated blood has low levels of oxygen and high levels of carbon dioxide. Flowing through the capillary around the connected alveolus, red blood cells receive oxygen and deposit carbon dioxide. The now oxygenated blood has high levels of oxygen and low levels of carbon dioxide. Blood leaves the capillary and is transported back to the left side of the heart. Oxygen travels into the alveolus, and carbon dioxide travels out of the alveolu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9739" y="1976288"/>
            <a:ext cx="6744522" cy="383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0356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Capillary/Cell Gas Exchange</a:t>
            </a:r>
            <a:endParaRPr lang="en-US" altLang="en-US" dirty="0">
              <a:latin typeface="Times New Roman" panose="02020603050405020304" pitchFamily="18" charset="0"/>
              <a:ea typeface="ＭＳ Ｐゴシック"/>
            </a:endParaRPr>
          </a:p>
        </p:txBody>
      </p:sp>
      <p:pic>
        <p:nvPicPr>
          <p:cNvPr id="4" name="Picture 2" descr="Gas exchange between capillary and cells. Oxygenated blood, with lowered levels of carbon dioxide and elevated levels of oxygen, flows from an artery into the arteriole. Oxygen leaves the capillary to connected cells, which also deposit carbon dioxide. After this exchange, deoxygenated blood, with lowered levels of oxygen and elevated levels of carbon dioxide, flow from the venule to a vei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3807" y="1987389"/>
            <a:ext cx="7376385" cy="299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1234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(22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Respiratory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Adequate and Inadequate Breathing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Adequate defined as adequate tidal volume and respiratory rate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Adequate respiratory rate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Adults</a:t>
            </a:r>
            <a:endParaRPr lang="en-US" altLang="en-US" sz="2400" dirty="0">
              <a:solidFill>
                <a:srgbClr val="000000"/>
              </a:solidFill>
              <a:latin typeface="Arial (Body)"/>
              <a:ea typeface="ＭＳ Ｐゴシック"/>
            </a:endParaRPr>
          </a:p>
          <a:p>
            <a:pPr marL="2059178" lvl="4" indent="-230378" eaLnBrk="0" fontAlgn="base" hangingPunct="0">
              <a:spcAft>
                <a:spcPct val="0"/>
              </a:spcAft>
              <a:buSzPts val="2400"/>
            </a:pPr>
            <a:r>
              <a:rPr lang="en-US" altLang="en-US" sz="2400" dirty="0" smtClean="0">
                <a:solidFill>
                  <a:srgbClr val="000000"/>
                </a:solidFill>
                <a:latin typeface="Arial (Body)"/>
                <a:ea typeface="ＭＳ Ｐゴシック"/>
              </a:rPr>
              <a:t>Average 12 to 20/min</a:t>
            </a:r>
            <a:r>
              <a:rPr lang="en-US" altLang="en-US" sz="100" dirty="0" smtClean="0">
                <a:solidFill>
                  <a:schemeClr val="bg1"/>
                </a:solidFill>
                <a:latin typeface="Arial (Body)"/>
                <a:ea typeface="ＭＳ Ｐゴシック"/>
              </a:rPr>
              <a:t>ute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Elderly</a:t>
            </a:r>
            <a:endParaRPr lang="en-US" altLang="en-US" sz="2400" dirty="0">
              <a:solidFill>
                <a:srgbClr val="000000"/>
              </a:solidFill>
              <a:latin typeface="Arial (Body)"/>
              <a:ea typeface="ＭＳ Ｐゴシック"/>
            </a:endParaRPr>
          </a:p>
          <a:p>
            <a:pPr marL="2059178" lvl="4" indent="-230378" eaLnBrk="0" fontAlgn="base" hangingPunct="0">
              <a:spcAft>
                <a:spcPct val="0"/>
              </a:spcAft>
              <a:buSzPts val="2400"/>
            </a:pPr>
            <a:r>
              <a:rPr lang="en-US" altLang="en-US" sz="2400" dirty="0" smtClean="0">
                <a:solidFill>
                  <a:srgbClr val="000000"/>
                </a:solidFill>
                <a:latin typeface="Arial (Body)"/>
                <a:ea typeface="ＭＳ Ｐゴシック"/>
              </a:rPr>
              <a:t>Average 20 to 22/min</a:t>
            </a:r>
            <a:r>
              <a:rPr lang="en-US" altLang="en-US" sz="100" dirty="0" smtClean="0">
                <a:solidFill>
                  <a:schemeClr val="bg1"/>
                </a:solidFill>
                <a:latin typeface="Arial (Body)"/>
                <a:ea typeface="ＭＳ Ｐゴシック"/>
              </a:rPr>
              <a:t>ute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981536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(23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Respiratory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Adequate and Inadequate Breathing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Adequate defined as adequate tidal volume and respiratory rate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Adequate respiratory </a:t>
            </a:r>
            <a:r>
              <a:rPr lang="en-US" altLang="en-US" sz="2400" dirty="0" smtClean="0">
                <a:solidFill>
                  <a:srgbClr val="000000"/>
                </a:solidFill>
                <a:latin typeface="Arial (Body)"/>
                <a:ea typeface="ＭＳ Ｐゴシック"/>
              </a:rPr>
              <a:t>rate</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Children</a:t>
            </a:r>
            <a:endParaRPr lang="en-US" altLang="en-US" sz="2400" dirty="0">
              <a:solidFill>
                <a:srgbClr val="000000"/>
              </a:solidFill>
              <a:latin typeface="Arial (Body)"/>
              <a:ea typeface="ＭＳ Ｐゴシック"/>
            </a:endParaRPr>
          </a:p>
          <a:p>
            <a:pPr marL="2059178" lvl="4" indent="-230378" eaLnBrk="0" fontAlgn="base" hangingPunct="0">
              <a:spcAft>
                <a:spcPct val="0"/>
              </a:spcAft>
              <a:buSzPts val="2400"/>
            </a:pPr>
            <a:r>
              <a:rPr lang="en-US" altLang="en-US" sz="2400" dirty="0" smtClean="0">
                <a:solidFill>
                  <a:srgbClr val="000000"/>
                </a:solidFill>
                <a:latin typeface="Arial (Body)"/>
                <a:ea typeface="ＭＳ Ｐゴシック"/>
              </a:rPr>
              <a:t>18 to 37/min</a:t>
            </a:r>
            <a:r>
              <a:rPr lang="en-US" altLang="en-US" sz="100" dirty="0" smtClean="0">
                <a:solidFill>
                  <a:schemeClr val="bg1"/>
                </a:solidFill>
                <a:latin typeface="Arial (Body)"/>
                <a:ea typeface="ＭＳ Ｐゴシック"/>
              </a:rPr>
              <a:t>ute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Infants</a:t>
            </a:r>
            <a:endParaRPr lang="en-US" altLang="en-US" sz="2400" dirty="0">
              <a:solidFill>
                <a:srgbClr val="000000"/>
              </a:solidFill>
              <a:latin typeface="Arial (Body)"/>
              <a:ea typeface="ＭＳ Ｐゴシック"/>
            </a:endParaRPr>
          </a:p>
          <a:p>
            <a:pPr marL="2059178" lvl="4" indent="-230378" eaLnBrk="0" fontAlgn="base" hangingPunct="0">
              <a:spcAft>
                <a:spcPct val="0"/>
              </a:spcAft>
              <a:buSzPts val="2400"/>
            </a:pPr>
            <a:r>
              <a:rPr lang="en-US" altLang="en-US" sz="2400" dirty="0" smtClean="0">
                <a:solidFill>
                  <a:srgbClr val="000000"/>
                </a:solidFill>
                <a:latin typeface="Arial (Body)"/>
                <a:ea typeface="ＭＳ Ｐゴシック"/>
              </a:rPr>
              <a:t>30 to 60/min</a:t>
            </a:r>
            <a:r>
              <a:rPr lang="en-US" altLang="en-US" sz="100" dirty="0" smtClean="0">
                <a:solidFill>
                  <a:schemeClr val="bg1"/>
                </a:solidFill>
                <a:latin typeface="Arial (Body)"/>
                <a:ea typeface="ＭＳ Ｐゴシック"/>
              </a:rPr>
              <a:t>ute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796358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(24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Respiratory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Adequate and Inadequate </a:t>
            </a:r>
            <a:r>
              <a:rPr lang="en-US" altLang="en-US" sz="2400" dirty="0" smtClean="0">
                <a:solidFill>
                  <a:srgbClr val="000000"/>
                </a:solidFill>
                <a:latin typeface="Arial (Body)"/>
                <a:ea typeface="ＭＳ Ｐゴシック"/>
              </a:rPr>
              <a:t>Breathing</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Adequate breathing</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Regular rhythm</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Effortless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Chest expands adequately</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No abnormal sounds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No use of accessory muscles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643534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(25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Respiratory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Adequate and Inadequate </a:t>
            </a:r>
            <a:r>
              <a:rPr lang="en-US" altLang="en-US" sz="2400" dirty="0" smtClean="0">
                <a:solidFill>
                  <a:srgbClr val="000000"/>
                </a:solidFill>
                <a:latin typeface="Arial (Body)"/>
                <a:ea typeface="ＭＳ Ｐゴシック"/>
              </a:rPr>
              <a:t>Breathing</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Inadequate breathing</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Rate is too fast or too slow</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Irregular rhythm</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Diminished or absent breath sounds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Unequal or inadequate chest expansion</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Pale or blue skin or mucous membranes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Agonal breathing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04388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Case Study </a:t>
            </a:r>
            <a:r>
              <a:rPr lang="en-US" sz="2000" b="0" smtClean="0">
                <a:latin typeface="Times New Roman" panose="02020603050405020304" pitchFamily="18" charset="0"/>
                <a:ea typeface="ＭＳ Ｐゴシック"/>
                <a:cs typeface="ＭＳ Ｐゴシック" pitchFamily="-65" charset="-128"/>
              </a:rPr>
              <a:t>(4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Kevin’s assessment of the patient’s breathing reveals respirations of 30 per minute that are shallow. Breath sounds on the left side of the chest are diminished in comparison to those on the right side.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1538886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Case Study </a:t>
            </a:r>
            <a:r>
              <a:rPr lang="en-US" sz="2000" b="0" smtClean="0">
                <a:latin typeface="Times New Roman" panose="02020603050405020304" pitchFamily="18" charset="0"/>
                <a:ea typeface="ＭＳ Ｐゴシック"/>
                <a:cs typeface="ＭＳ Ｐゴシック" pitchFamily="-65" charset="-128"/>
              </a:rPr>
              <a:t>(5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Are the patient’s ventilations adequate or inadequate? Explain your answer.</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How are the patient’s injuries affecting his body at a cellular level?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36051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Case Study </a:t>
            </a:r>
            <a:r>
              <a:rPr lang="en-US" sz="2000" b="0" smtClean="0">
                <a:latin typeface="Times New Roman" panose="02020603050405020304" pitchFamily="18" charset="0"/>
                <a:ea typeface="ＭＳ Ｐゴシック"/>
                <a:cs typeface="ＭＳ Ｐゴシック" pitchFamily="-65" charset="-128"/>
              </a:rPr>
              <a:t>(1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organs may have been injured by the stab wounds?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are the consequences of injury to each of those organs?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terms will Kevin use to describe the exact location of each wound?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405212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(26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Circulatory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Closed system to transport blood, nutrients, oxygen to all tissues of body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Removes any waste products from tissues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Comprised of heart, blood vessels, and blood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23279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Circulatory System</a:t>
            </a:r>
            <a:endParaRPr lang="en-US" altLang="en-US" dirty="0">
              <a:latin typeface="Times New Roman" panose="02020603050405020304" pitchFamily="18" charset="0"/>
              <a:ea typeface="ＭＳ Ｐゴシック"/>
            </a:endParaRPr>
          </a:p>
        </p:txBody>
      </p:sp>
      <p:pic>
        <p:nvPicPr>
          <p:cNvPr id="4" name="Picture 1" descr="Parts of the cardiovascular system, illustrated on a human body. The heart, located in the chest, pumps blood through blood vessels. Veins, throughout the body, carry blood towards the heart. Arteries, throughout the body, carry blood away from the heart. Capillaries, throughout the body, are exchange sites between blood and tissu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2925" y="1503008"/>
            <a:ext cx="3498150" cy="47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5037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(27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Circulatory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Basic Anatomy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Heart</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Atria</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Ventricles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Cardiac valves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Tricuspid and Bicuspid valve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Pulmonic and Aortic valve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34225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Blood Flow through the Chambers of the Heart</a:t>
            </a:r>
            <a:endParaRPr lang="en-US" altLang="en-US" dirty="0">
              <a:latin typeface="Times New Roman" panose="02020603050405020304" pitchFamily="18" charset="0"/>
              <a:ea typeface="ＭＳ Ｐゴシック"/>
            </a:endParaRPr>
          </a:p>
        </p:txBody>
      </p:sp>
      <p:pic>
        <p:nvPicPr>
          <p:cNvPr id="4" name="Picture 2" descr="The structure of the heart, and how blood flows through it. Blood flows from the body into the heart through the superior vena cava, located above the heart on the right side, and the inferior vena cava, located below the heart on the right side. The blood enters the right atrium, flowing through the tricuspid valve into the right ventricle. Blood then flows through the pulmonary valve to the left pulmonary artery and the lungs. After the lungs, blood enters the left pulmonary vein into the left atrium. Blood then travels through the mitral or bicuspid valve into the left ventricle. Blood then is pumped through the aortic valve to the aorta and descending aorta, then out to the body. The apex of the heart is located at its lowermost point, on the left side. the interventricular septum separates the ventricles. The muscle comprising the heart structures is myocardiu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0028" y="1677390"/>
            <a:ext cx="4543944" cy="416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808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(28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Circulatory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Basic Anatomy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arteries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Aortic artery</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Coronary arteries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Carotid arteries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Femoral arteries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Arteries of arms and legs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890372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Cardiovascular System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pic>
        <p:nvPicPr>
          <p:cNvPr id="4" name="Picture 1" descr="Parts of the cardiovascular system, illustrated on a human body. The heart, located in the chest, pumps blood through blood vessels. Veins, throughout the body, carry blood towards the heart. Arteries, throughout the body, carry blood away from the heart. Capillaries, throughout the body, are exchange sites between blood and tissu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598" y="1616550"/>
            <a:ext cx="3270805" cy="45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4982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Coronary Arteries</a:t>
            </a:r>
            <a:endParaRPr lang="en-US" altLang="en-US" dirty="0">
              <a:latin typeface="Times New Roman" panose="02020603050405020304" pitchFamily="18" charset="0"/>
              <a:ea typeface="ＭＳ Ｐゴシック"/>
            </a:endParaRPr>
          </a:p>
        </p:txBody>
      </p:sp>
      <p:pic>
        <p:nvPicPr>
          <p:cNvPr id="4" name="Picture 2" descr="Coronary arteries of the heart. The base or superior side is on top, the apex or inferior side is on bottom. The right coronary artery is on the right outer chambers, the left coronary artery is on the left outside the chambers, both from the aorta. The anterior descending branch descends from the left coronary artery to the apex."/>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4745" y="1586758"/>
            <a:ext cx="6494510" cy="46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748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(29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Circulatory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Basic Anatomy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Capillary beds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Capillary beds connect the arteriole to a venule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Site of gas exchange at the cellular level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17745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(30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Circulatory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Basic </a:t>
            </a:r>
            <a:r>
              <a:rPr lang="en-US" altLang="en-US" sz="2400" dirty="0" smtClean="0">
                <a:solidFill>
                  <a:srgbClr val="000000"/>
                </a:solidFill>
                <a:latin typeface="Arial (Body)"/>
                <a:ea typeface="ＭＳ Ｐゴシック"/>
              </a:rPr>
              <a:t>Anatomy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Venous system</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Venules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Veins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Vena Cavae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Pulmonary veins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059155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Cardiovascular System </a:t>
            </a:r>
            <a:r>
              <a:rPr lang="en-US" altLang="en-US" sz="2000" b="0" dirty="0" smtClean="0">
                <a:latin typeface="Times New Roman" panose="02020603050405020304" pitchFamily="18" charset="0"/>
                <a:ea typeface="ＭＳ Ｐゴシック"/>
              </a:rPr>
              <a:t>(2 of 2)</a:t>
            </a:r>
            <a:endParaRPr lang="en-US" altLang="en-US" sz="2000" b="0" dirty="0">
              <a:latin typeface="Times New Roman" panose="02020603050405020304" pitchFamily="18" charset="0"/>
              <a:ea typeface="ＭＳ Ｐゴシック"/>
            </a:endParaRPr>
          </a:p>
        </p:txBody>
      </p:sp>
      <p:pic>
        <p:nvPicPr>
          <p:cNvPr id="4" name="Picture 1" descr="Parts of the cardiovascular system, illustrated on a human body. The heart, located in the chest, pumps blood through blood vessels. Veins, throughout the body, carry blood towards the heart. Arteries, throughout the body, carry blood away from the heart. Capillaries, throughout the body, are exchange sites between blood and tissu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598" y="1620259"/>
            <a:ext cx="3270805" cy="45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55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Introduction</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Knowledge of the human body is required to assess and care for patients.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Anatomy refers to how the body is made.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Physiology refers to how the body works.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Medical terminology allows for concise communication.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563411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Comparative Structure of Arteries, Capillaries, and Veins</a:t>
            </a:r>
            <a:endParaRPr lang="en-US" altLang="en-US" sz="3200" dirty="0">
              <a:latin typeface="Times New Roman" panose="02020603050405020304" pitchFamily="18" charset="0"/>
              <a:ea typeface="ＭＳ Ｐゴシック"/>
            </a:endParaRPr>
          </a:p>
        </p:txBody>
      </p:sp>
      <p:pic>
        <p:nvPicPr>
          <p:cNvPr id="4" name="Picture 2" descr="Cross sections labeled a, b, c. A. shows an artery, c shows a vein, b shows a capillary. A and b share the following components from the outside in, external elastic membrane, smooth muscle, internal elastic membrane, lumen, endothelium. The vein also has a valve between the endothelium. The capillary has an endothelium onl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1000" y="1663725"/>
            <a:ext cx="4342000"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5986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Cardiac Conduction System</a:t>
            </a:r>
            <a:endParaRPr lang="en-US" altLang="en-US" dirty="0">
              <a:latin typeface="Times New Roman" panose="02020603050405020304" pitchFamily="18" charset="0"/>
              <a:ea typeface="ＭＳ Ｐゴシック"/>
            </a:endParaRPr>
          </a:p>
        </p:txBody>
      </p:sp>
      <p:pic>
        <p:nvPicPr>
          <p:cNvPr id="4" name="Picture 2" descr="Components of the cardiac conduction system. From top to bottom, the components are numbered as follows. 1, sinoatrial node, pacemaker, in the lining of the atrium, internodal pathways, 2, atrioventricular node, adjacent to the pulmonary valve, 3, atrioventricular bundle, bundle of His, in the interventricular septum, 4, bundle branches, in the interventricular septum, 5, Purkinje fibers, in the myocardium around the ventric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5676" y="1742952"/>
            <a:ext cx="6692648"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7500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(31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Circulatory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Composition of the Blood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Red blood cells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White blood cells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Platelets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Plasma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66777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(32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The Circulatory </a:t>
            </a:r>
            <a:r>
              <a:rPr lang="en-US" altLang="en-US" sz="2400" dirty="0" smtClean="0">
                <a:solidFill>
                  <a:srgbClr val="000000"/>
                </a:solidFill>
                <a:latin typeface="Arial (Body)"/>
                <a:ea typeface="ＭＳ Ｐゴシック"/>
              </a:rPr>
              <a:t>System</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Physiology of Circulation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Assessing the pulse and blood pressure gives information about the adequacy of circulation.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pulse is created by a wave of blood propelled by contraction of the left ventricle.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0180719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(33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The Circulatory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Physiology of </a:t>
            </a:r>
            <a:r>
              <a:rPr lang="en-US" altLang="en-US" sz="2400" dirty="0" smtClean="0">
                <a:solidFill>
                  <a:srgbClr val="000000"/>
                </a:solidFill>
                <a:latin typeface="Arial (Body)"/>
                <a:ea typeface="ＭＳ Ｐゴシック"/>
              </a:rPr>
              <a:t>Circulation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Central pulses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Carotid, femoral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Peripheral pulses</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Radial, brachial, posterior tibial, dorsalis pedis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7565187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(34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The Circulatory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Physiology of </a:t>
            </a:r>
            <a:r>
              <a:rPr lang="en-US" altLang="en-US" sz="2400" dirty="0" smtClean="0">
                <a:solidFill>
                  <a:srgbClr val="000000"/>
                </a:solidFill>
                <a:latin typeface="Arial (Body)"/>
                <a:ea typeface="ＭＳ Ｐゴシック"/>
              </a:rPr>
              <a:t>Circulation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Blood pressure is the force exerted on the walls of arteries as blood passes through.</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Systolic blood pressure.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Diastolic blood pressure.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537014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(35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The Circulatory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Physiology of </a:t>
            </a:r>
            <a:r>
              <a:rPr lang="en-US" altLang="en-US" sz="2400" dirty="0" smtClean="0">
                <a:solidFill>
                  <a:srgbClr val="000000"/>
                </a:solidFill>
                <a:latin typeface="Arial (Body)"/>
                <a:ea typeface="ＭＳ Ｐゴシック"/>
              </a:rPr>
              <a:t>Circulation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Hydrostatic pressure is the force of fluid within the blood vessels, and is determined by the volume of blood.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Elevated hydrostatic pressure can be detrimental.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262925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The Effects of Hydrostatic Pressure on a Vessel</a:t>
            </a:r>
            <a:endParaRPr lang="en-US" altLang="en-US" sz="3200" dirty="0">
              <a:latin typeface="Times New Roman" panose="02020603050405020304" pitchFamily="18" charset="0"/>
              <a:ea typeface="ＭＳ Ｐゴシック"/>
            </a:endParaRPr>
          </a:p>
        </p:txBody>
      </p:sp>
      <p:pic>
        <p:nvPicPr>
          <p:cNvPr id="4" name="Picture 2" descr="An arteriole, with blood flowing in, and a venule, with blood flowing out, connected by a capillary. Water is forced out through the capillary wall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6186" y="1754832"/>
            <a:ext cx="6611629" cy="401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5171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(36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Circulatory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Physiology of Circulation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Perfusion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Hypoperfusion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853117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Circulatory System and Tissue Perfusion</a:t>
            </a:r>
            <a:endParaRPr lang="en-US" altLang="en-US" dirty="0">
              <a:latin typeface="Times New Roman" panose="02020603050405020304" pitchFamily="18" charset="0"/>
              <a:ea typeface="ＭＳ Ｐゴシック"/>
            </a:endParaRPr>
          </a:p>
        </p:txBody>
      </p:sp>
      <p:pic>
        <p:nvPicPr>
          <p:cNvPr id="4" name="Picture 2" descr="The heart, lungs, blood vessels, and tissues cells of the upper and lower body showing circulation. Deoxygenated blood passes through tissue cells in the upper body and lower body through systemic or body capillaries then to the heart through veins. Blood enters the heart through the superior or inferior vena cava, into the right atrium, through the right ventricle, through the pulmonary arteries to the right or left lung. Blood then receives oxygen from a lung via pulmonary capillaries. Oxygenated blood returns to the heart via pulmonary veins, entering the left atrium then the left ventricle. Blood returns to the body via the aorta, then by arteries, then by arteriol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1819" y="1541513"/>
            <a:ext cx="4180362"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417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Anatomical Terms </a:t>
            </a:r>
            <a:r>
              <a:rPr lang="en-US" sz="2000" b="0" dirty="0" smtClean="0">
                <a:latin typeface="Times New Roman" panose="02020603050405020304" pitchFamily="18" charset="0"/>
                <a:ea typeface="ＭＳ Ｐゴシック"/>
                <a:cs typeface="ＭＳ Ｐゴシック" pitchFamily="-65" charset="-128"/>
              </a:rPr>
              <a:t>(1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44652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Anatomical position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Standing, facing forward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Arms at sides, palms forward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898494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Systems </a:t>
            </a:r>
            <a:r>
              <a:rPr lang="en-US" sz="2000" b="0" dirty="0" smtClean="0">
                <a:latin typeface="Times New Roman" panose="02020603050405020304" pitchFamily="18" charset="0"/>
                <a:ea typeface="ＭＳ Ｐゴシック"/>
                <a:cs typeface="ＭＳ Ｐゴシック" pitchFamily="-65" charset="-128"/>
              </a:rPr>
              <a:t>(37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Circulatory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Transport of Gases in the Blood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97 percent of oxygen is carried attached to hemoglobin.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3 percent of oxygen is dissolved in plasma.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15935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(38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Circulatory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Transport of Gases in the </a:t>
            </a:r>
            <a:r>
              <a:rPr lang="en-US" altLang="en-US" sz="2400" dirty="0" smtClean="0">
                <a:solidFill>
                  <a:srgbClr val="000000"/>
                </a:solidFill>
                <a:latin typeface="Arial (Body)"/>
                <a:ea typeface="ＭＳ Ｐゴシック"/>
              </a:rPr>
              <a:t>Blood</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70 percent of carbon dioxide is carried in plasma in the form of bicarbonate.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23 percent of carbon dioxide is attached to hemoglobin.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7 percent of carbon dioxide is dissolved in plasma.</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016832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(39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Circulatory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Transport of Gases in the </a:t>
            </a:r>
            <a:r>
              <a:rPr lang="en-US" altLang="en-US" sz="2400" dirty="0" smtClean="0">
                <a:solidFill>
                  <a:srgbClr val="000000"/>
                </a:solidFill>
                <a:latin typeface="Arial (Body)"/>
                <a:ea typeface="ＭＳ Ｐゴシック"/>
              </a:rPr>
              <a:t>Blood</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Cell metabolism</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Aerobic metabolism</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Anaerobic metabolism</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28304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65" charset="-128"/>
              </a:rPr>
              <a:t>Click on the Function That is Most Directly Affected by Systemic Vascular Resistance</a:t>
            </a:r>
            <a:endParaRPr lang="en-US" sz="3200" dirty="0">
              <a:latin typeface="Times New Roman" panose="02020603050405020304" pitchFamily="18" charset="0"/>
              <a:ea typeface="ＭＳ Ｐゴシック"/>
              <a:cs typeface="ＭＳ Ｐゴシック" pitchFamily="-65" charset="-128"/>
            </a:endParaRPr>
          </a:p>
        </p:txBody>
      </p:sp>
      <p:sp>
        <p:nvSpPr>
          <p:cNvPr id="3" name="Content Placeholder 2"/>
          <p:cNvSpPr>
            <a:spLocks noGrp="1"/>
          </p:cNvSpPr>
          <p:nvPr>
            <p:ph idx="1"/>
          </p:nvPr>
        </p:nvSpPr>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charset="-128"/>
              </a:rPr>
              <a:t>A. </a:t>
            </a:r>
            <a:r>
              <a:rPr lang="en-US" altLang="en-US" sz="2400" kern="1200" dirty="0" smtClean="0">
                <a:solidFill>
                  <a:srgbClr val="000000"/>
                </a:solidFill>
                <a:latin typeface="Arial (Body)"/>
                <a:ea typeface="ＭＳ Ｐゴシック" charset="-128"/>
                <a:hlinkClick r:id="rId2" action="ppaction://hlinksldjump"/>
              </a:rPr>
              <a:t>Systolic blood pressure</a:t>
            </a:r>
            <a:endParaRPr lang="en-US" altLang="en-US" sz="2400" kern="1200" dirty="0">
              <a:solidFill>
                <a:srgbClr val="000000"/>
              </a:solidFill>
              <a:latin typeface="Arial (Body)"/>
              <a:ea typeface="ＭＳ Ｐゴシック" charset="-128"/>
            </a:endParaRPr>
          </a:p>
        </p:txBody>
      </p:sp>
      <p:sp>
        <p:nvSpPr>
          <p:cNvPr id="4" name="Content Placeholder 3"/>
          <p:cNvSpPr>
            <a:spLocks noGrp="1"/>
          </p:cNvSpPr>
          <p:nvPr>
            <p:ph idx="13"/>
          </p:nvPr>
        </p:nvSpPr>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charset="-128"/>
              </a:rPr>
              <a:t>B. </a:t>
            </a:r>
            <a:r>
              <a:rPr lang="en-US" altLang="en-US" sz="2400" kern="1200" dirty="0" smtClean="0">
                <a:solidFill>
                  <a:srgbClr val="000000"/>
                </a:solidFill>
                <a:latin typeface="Arial (Body)"/>
                <a:ea typeface="ＭＳ Ｐゴシック" charset="-128"/>
                <a:hlinkClick r:id="rId3" action="ppaction://hlinksldjump"/>
              </a:rPr>
              <a:t>Diastolic blood pressure</a:t>
            </a:r>
            <a:endParaRPr lang="en-US" altLang="en-US" sz="2400" kern="1200" dirty="0">
              <a:solidFill>
                <a:srgbClr val="000000"/>
              </a:solidFill>
              <a:latin typeface="Arial (Body)"/>
              <a:ea typeface="ＭＳ Ｐゴシック" charset="-128"/>
            </a:endParaRPr>
          </a:p>
        </p:txBody>
      </p:sp>
      <p:sp>
        <p:nvSpPr>
          <p:cNvPr id="5" name="Content Placeholder 4"/>
          <p:cNvSpPr>
            <a:spLocks noGrp="1"/>
          </p:cNvSpPr>
          <p:nvPr>
            <p:ph idx="14"/>
          </p:nvPr>
        </p:nvSpPr>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charset="-128"/>
              </a:rPr>
              <a:t>C. </a:t>
            </a:r>
            <a:r>
              <a:rPr lang="en-US" altLang="en-US" sz="2400" kern="1200" dirty="0" smtClean="0">
                <a:solidFill>
                  <a:srgbClr val="000000"/>
                </a:solidFill>
                <a:latin typeface="Arial (Body)"/>
                <a:ea typeface="ＭＳ Ｐゴシック" charset="-128"/>
                <a:hlinkClick r:id="rId2" action="ppaction://hlinksldjump"/>
              </a:rPr>
              <a:t>Heart rate</a:t>
            </a:r>
            <a:endParaRPr lang="en-US" altLang="en-US" sz="2400" kern="1200" dirty="0">
              <a:solidFill>
                <a:srgbClr val="000000"/>
              </a:solidFill>
              <a:latin typeface="Arial (Body)"/>
              <a:ea typeface="ＭＳ Ｐゴシック" charset="-128"/>
            </a:endParaRPr>
          </a:p>
        </p:txBody>
      </p:sp>
      <p:sp>
        <p:nvSpPr>
          <p:cNvPr id="6" name="Content Placeholder 5"/>
          <p:cNvSpPr>
            <a:spLocks noGrp="1"/>
          </p:cNvSpPr>
          <p:nvPr>
            <p:ph idx="15"/>
          </p:nvPr>
        </p:nvSpPr>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charset="-128"/>
              </a:rPr>
              <a:t>D. </a:t>
            </a:r>
            <a:r>
              <a:rPr lang="en-US" altLang="en-US" sz="2400" kern="1200" dirty="0" smtClean="0">
                <a:solidFill>
                  <a:srgbClr val="000000"/>
                </a:solidFill>
                <a:latin typeface="Arial (Body)"/>
                <a:ea typeface="ＭＳ Ｐゴシック" charset="-128"/>
                <a:hlinkClick r:id="rId2" action="ppaction://hlinksldjump"/>
              </a:rPr>
              <a:t>Heart rhythm</a:t>
            </a:r>
            <a:endParaRPr lang="en-US" altLang="en-US" sz="2400" kern="1200" dirty="0">
              <a:solidFill>
                <a:srgbClr val="000000"/>
              </a:solidFill>
              <a:latin typeface="Arial (Body)"/>
              <a:ea typeface="ＭＳ Ｐゴシック" charset="-128"/>
            </a:endParaRPr>
          </a:p>
        </p:txBody>
      </p:sp>
    </p:spTree>
    <p:extLst>
      <p:ext uri="{BB962C8B-B14F-4D97-AF65-F5344CB8AC3E}">
        <p14:creationId xmlns:p14="http://schemas.microsoft.com/office/powerpoint/2010/main" val="28192383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(6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Kevin completes his primary assessment as Tom continues airway management and the assisting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continues to control bleeding. They package the patient and load him into the ambulance for transport. During the assessment, Kevin notices again how pale the patient’s skin is, and that it is cool and clammy to the touch.</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503816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(7 of 7)</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about the patient’s situation could explain his decreased level of responsiveness?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significance should the patient’s skin findings have for the EMTs?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13125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(40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Nervous System</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Functions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Controls and maintains a state of awareness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Transmits sensory stimuli to the brain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Controls voluntary and involuntary motor function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Controls body functions through the autonomic nervous system</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697406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Systems </a:t>
            </a:r>
            <a:r>
              <a:rPr lang="en-US" sz="2000" b="0" smtClean="0">
                <a:latin typeface="Times New Roman" panose="02020603050405020304" pitchFamily="18" charset="0"/>
                <a:ea typeface="ＭＳ Ｐゴシック"/>
                <a:cs typeface="ＭＳ Ｐゴシック" pitchFamily="-65" charset="-128"/>
              </a:rPr>
              <a:t>(41 of 54)</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The Nervous </a:t>
            </a:r>
            <a:r>
              <a:rPr lang="en-US" altLang="en-US" sz="2400" dirty="0" smtClean="0">
                <a:solidFill>
                  <a:srgbClr val="000000"/>
                </a:solidFill>
                <a:latin typeface="Arial (Body)"/>
                <a:ea typeface="ＭＳ Ｐゴシック"/>
              </a:rPr>
              <a:t>System</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Structural Divisions of the Nervous System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Central nervous system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Peripheral nervous system</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447258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Central Nervous System</a:t>
            </a:r>
            <a:endParaRPr lang="en-US" altLang="en-US" dirty="0">
              <a:latin typeface="Times New Roman" panose="02020603050405020304" pitchFamily="18" charset="0"/>
              <a:ea typeface="ＭＳ Ｐゴシック"/>
            </a:endParaRPr>
          </a:p>
        </p:txBody>
      </p:sp>
      <p:pic>
        <p:nvPicPr>
          <p:cNvPr id="4" name="Picture 2" descr="The head and neck, in sagittal cross section, showing more subcomponents of the central nervous system. The brain includes the following, the cerebrum, the traditional brain matter and cortexes, the diencephalon, which consists of the thalamus and hypothalamus inside the cerebrum, the brainstem connecting the brain and spine, which consists of the midbrain, pons, and medulla oblongata, the cerebellum, below the cerebrum at the back of the head, and the pituitary gland, between the front of the cerebrum and the brainstem. The spinal cord is continued from the brainstem down the ne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0823" y="1586760"/>
            <a:ext cx="6242354" cy="46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5716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Nervous System</a:t>
            </a:r>
            <a:endParaRPr lang="en-US" altLang="en-US" dirty="0">
              <a:latin typeface="Times New Roman" panose="02020603050405020304" pitchFamily="18" charset="0"/>
              <a:ea typeface="ＭＳ Ｐゴシック"/>
            </a:endParaRPr>
          </a:p>
        </p:txBody>
      </p:sp>
      <p:pic>
        <p:nvPicPr>
          <p:cNvPr id="5" name="Picture 2" descr="Components of the nervous system. The brain coordinates body functions. The spinal cord, connected to the brain at the neck and continuing down the spine, transmits messages to and from the brain. Nerves throughout the body transmit messages to and from the central nervous system. The central nervous system consists of the brain and spinal cord. The peripheral nervous system includes the body’s nerv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802" y="1576905"/>
            <a:ext cx="3404121" cy="46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n example of nerve reaction, labeled A, B, C. A, A finger touches a candle flame. B, nerves carry the signal of the flame’s heat from the finger, through the arm, to the spinal cord. C, nerves carry a signal from the spinal cord to the arm muscles, pulling the finger away from the flam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3304" y="2004328"/>
            <a:ext cx="36306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891155"/>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9103</TotalTime>
  <Words>11243</Words>
  <Application>Microsoft Office PowerPoint</Application>
  <PresentationFormat>On-screen Show (4:3)</PresentationFormat>
  <Paragraphs>1044</Paragraphs>
  <Slides>131</Slides>
  <Notes>115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131</vt:i4>
      </vt:variant>
    </vt:vector>
  </HeadingPairs>
  <TitlesOfParts>
    <vt:vector size="140" baseType="lpstr">
      <vt:lpstr>ＭＳ Ｐゴシック</vt:lpstr>
      <vt:lpstr>Arial</vt:lpstr>
      <vt:lpstr>Arial (Body)</vt:lpstr>
      <vt:lpstr>Calibri</vt:lpstr>
      <vt:lpstr>Noto Sans Symbols</vt:lpstr>
      <vt:lpstr>Times New Roman</vt:lpstr>
      <vt:lpstr>Verdana</vt:lpstr>
      <vt:lpstr>508 Lecture</vt:lpstr>
      <vt:lpstr>1_508 Lecture</vt:lpstr>
      <vt:lpstr>Prehospital: Emergency Care</vt:lpstr>
      <vt:lpstr>Learning Readiness</vt:lpstr>
      <vt:lpstr>Setting the Stage</vt:lpstr>
      <vt:lpstr>Case Study Introduction (1 of 3)</vt:lpstr>
      <vt:lpstr>Case Study Introduction (2 of 3)</vt:lpstr>
      <vt:lpstr>Case Study Introduction (3 of 3)</vt:lpstr>
      <vt:lpstr>Case Study (1 of 7)</vt:lpstr>
      <vt:lpstr>Introduction</vt:lpstr>
      <vt:lpstr>Anatomical Terms (1 of 3)</vt:lpstr>
      <vt:lpstr>Anatomical Terms (2 of 3)</vt:lpstr>
      <vt:lpstr>Supine Position</vt:lpstr>
      <vt:lpstr>Prone Position</vt:lpstr>
      <vt:lpstr>Right Lateral Recumbent Position</vt:lpstr>
      <vt:lpstr>Left Lateral Recumbent Position</vt:lpstr>
      <vt:lpstr>Fowler’s Position</vt:lpstr>
      <vt:lpstr>Shock Position</vt:lpstr>
      <vt:lpstr>Which Statement on the Left Best Describes Each Term on the Right? Click on the Terms to Check Your Answers</vt:lpstr>
      <vt:lpstr>Anatomical Terms (3 of 3)</vt:lpstr>
      <vt:lpstr>Anatomical Planes</vt:lpstr>
      <vt:lpstr>Terms of Direction</vt:lpstr>
      <vt:lpstr>Regions of the Body</vt:lpstr>
      <vt:lpstr>Terms Describing the Anterior Chest</vt:lpstr>
      <vt:lpstr>Terms Describing the Posterior Chest</vt:lpstr>
      <vt:lpstr>Terms Describing the Lateral Chest</vt:lpstr>
      <vt:lpstr>Topographic Anatomy</vt:lpstr>
      <vt:lpstr>Main Body Cavities</vt:lpstr>
      <vt:lpstr>The Abdominal Cavity</vt:lpstr>
      <vt:lpstr>Body Systems (1 of 54)</vt:lpstr>
      <vt:lpstr>Body Systems (2 of 54)</vt:lpstr>
      <vt:lpstr>The Skeletal System</vt:lpstr>
      <vt:lpstr>Body Systems (3 of 54)</vt:lpstr>
      <vt:lpstr>Body Systems (4 of 54)</vt:lpstr>
      <vt:lpstr>Body Systems (5 of 54)</vt:lpstr>
      <vt:lpstr>Body Systems (6 of 54)</vt:lpstr>
      <vt:lpstr>Body Systems (7 of 54)</vt:lpstr>
      <vt:lpstr>Body Systems (8 of 54)</vt:lpstr>
      <vt:lpstr>Body Systems (9 of 54)</vt:lpstr>
      <vt:lpstr>Body Systems (10 of 54)</vt:lpstr>
      <vt:lpstr>Body Systems (11 of 54)</vt:lpstr>
      <vt:lpstr>Types of Freely Movable Joints</vt:lpstr>
      <vt:lpstr>Body Systems (12 of 54)</vt:lpstr>
      <vt:lpstr>Bones Have Both Arteries and Veins, Though Only Arteries Are Shown Here</vt:lpstr>
      <vt:lpstr>Body Systems (13 of 54)</vt:lpstr>
      <vt:lpstr>The Muscular System</vt:lpstr>
      <vt:lpstr>Muscular System and Three Types of Muscle</vt:lpstr>
      <vt:lpstr>Case Study (2 of 7)</vt:lpstr>
      <vt:lpstr>Case Study (3 of 7)</vt:lpstr>
      <vt:lpstr>Body Systems (14 of 54)</vt:lpstr>
      <vt:lpstr>The Respiratory System</vt:lpstr>
      <vt:lpstr>Body Systems (15 of 54)</vt:lpstr>
      <vt:lpstr>Body Systems (16 of 54)</vt:lpstr>
      <vt:lpstr>Body Systems (17 of 54)</vt:lpstr>
      <vt:lpstr>Body Systems (18 of 54)</vt:lpstr>
      <vt:lpstr>The Upper and Lower Airway (1 of 2)</vt:lpstr>
      <vt:lpstr>The Upper and Lower Airway (2 of 2)</vt:lpstr>
      <vt:lpstr>The Pleural Lining of the Lung</vt:lpstr>
      <vt:lpstr>A Normal and a Constricted Bronchiole</vt:lpstr>
      <vt:lpstr>Body Systems (19 of 54)</vt:lpstr>
      <vt:lpstr>Body Systems (20 of 54)</vt:lpstr>
      <vt:lpstr>Mechanics of Respiration</vt:lpstr>
      <vt:lpstr>Body Systems (21 of 54)</vt:lpstr>
      <vt:lpstr>Alveolar/Capillary Gas Exchange</vt:lpstr>
      <vt:lpstr>Capillary/Cell Gas Exchange</vt:lpstr>
      <vt:lpstr>Body Systems (22 of 54)</vt:lpstr>
      <vt:lpstr>Body Systems (23 of 54)</vt:lpstr>
      <vt:lpstr>Body Systems (24 of 54)</vt:lpstr>
      <vt:lpstr>Body Systems (25 of 54)</vt:lpstr>
      <vt:lpstr>Case Study (4 of 7)</vt:lpstr>
      <vt:lpstr>Case Study (5 of 7)</vt:lpstr>
      <vt:lpstr>Body Systems (26 of 54)</vt:lpstr>
      <vt:lpstr>Circulatory System</vt:lpstr>
      <vt:lpstr>Body Systems (27 of 54)</vt:lpstr>
      <vt:lpstr>Blood Flow through the Chambers of the Heart</vt:lpstr>
      <vt:lpstr>Body Systems (28 of 54)</vt:lpstr>
      <vt:lpstr>Cardiovascular System (1 of 2)</vt:lpstr>
      <vt:lpstr>The Coronary Arteries</vt:lpstr>
      <vt:lpstr>Body Systems (29 of 54)</vt:lpstr>
      <vt:lpstr>Body Systems (30 of 54)</vt:lpstr>
      <vt:lpstr>Cardiovascular System (2 of 2)</vt:lpstr>
      <vt:lpstr>Comparative Structure of Arteries, Capillaries, and Veins</vt:lpstr>
      <vt:lpstr>The Cardiac Conduction System</vt:lpstr>
      <vt:lpstr>Body Systems (31 of 54)</vt:lpstr>
      <vt:lpstr>Body Systems (32 of 54)</vt:lpstr>
      <vt:lpstr>Body Systems (33 of 54)</vt:lpstr>
      <vt:lpstr>Body Systems (34 of 54)</vt:lpstr>
      <vt:lpstr>Body Systems (35 of 54)</vt:lpstr>
      <vt:lpstr>The Effects of Hydrostatic Pressure on a Vessel</vt:lpstr>
      <vt:lpstr>Body Systems (36 of 54)</vt:lpstr>
      <vt:lpstr>The Circulatory System and Tissue Perfusion</vt:lpstr>
      <vt:lpstr>Body Systems (37 of 54)</vt:lpstr>
      <vt:lpstr>Body Systems (38 of 54)</vt:lpstr>
      <vt:lpstr>Body Systems (39 of 54)</vt:lpstr>
      <vt:lpstr>Click on the Function That is Most Directly Affected by Systemic Vascular Resistance</vt:lpstr>
      <vt:lpstr>Case Study (6 of 7)</vt:lpstr>
      <vt:lpstr>Case Study (7 of 7)</vt:lpstr>
      <vt:lpstr>Body Systems (40 of 54)</vt:lpstr>
      <vt:lpstr>Body Systems (41 of 54)</vt:lpstr>
      <vt:lpstr>The Central Nervous System</vt:lpstr>
      <vt:lpstr>The Nervous System</vt:lpstr>
      <vt:lpstr>Body Systems (42 of 54)</vt:lpstr>
      <vt:lpstr>The Effects of the Sympathetic and Parasympathetic Nervous Systems on Organs</vt:lpstr>
      <vt:lpstr>Body Systems (43 of 54)</vt:lpstr>
      <vt:lpstr>Body Systems (44 of 54)</vt:lpstr>
      <vt:lpstr>Body Systems (45 of 54)</vt:lpstr>
      <vt:lpstr>The Endocrine System</vt:lpstr>
      <vt:lpstr>Body Systems (46 of 54)</vt:lpstr>
      <vt:lpstr>Body Systems (47 of 54)</vt:lpstr>
      <vt:lpstr>Body Systems (48 of 54)</vt:lpstr>
      <vt:lpstr>Body Systems (49 of 54)</vt:lpstr>
      <vt:lpstr>Anatomy of the Skin</vt:lpstr>
      <vt:lpstr>Body Systems (50 of 54)</vt:lpstr>
      <vt:lpstr>Body Systems (51 of 54)</vt:lpstr>
      <vt:lpstr>The Digestive System</vt:lpstr>
      <vt:lpstr>Body Systems (52 of 54)</vt:lpstr>
      <vt:lpstr>Body Systems (53 of 54)</vt:lpstr>
      <vt:lpstr>The Urinary System</vt:lpstr>
      <vt:lpstr>Body Systems (54 of 54)</vt:lpstr>
      <vt:lpstr>The Male Reproductive System</vt:lpstr>
      <vt:lpstr>The Female Reproductive System</vt:lpstr>
      <vt:lpstr>Medical Terminology (1 of 2)</vt:lpstr>
      <vt:lpstr>Medical Terminology (2 of 2)</vt:lpstr>
      <vt:lpstr>Case Study Conclusion (1 of 2)</vt:lpstr>
      <vt:lpstr>Case Study Conclusion (2 of 2)</vt:lpstr>
      <vt:lpstr>Lesson Summary</vt:lpstr>
      <vt:lpstr>Prone</vt:lpstr>
      <vt:lpstr>Abduction</vt:lpstr>
      <vt:lpstr>Lateral Recumbent</vt:lpstr>
      <vt:lpstr>Flexion</vt:lpstr>
      <vt:lpstr>Correct!</vt:lpstr>
      <vt:lpstr>Incorrect</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P, Pavendan (Cognizant)</cp:lastModifiedBy>
  <cp:revision>1116</cp:revision>
  <dcterms:modified xsi:type="dcterms:W3CDTF">2018-03-01T08:15:36Z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