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103"/>
  </p:notesMasterIdLst>
  <p:handoutMasterIdLst>
    <p:handoutMasterId r:id="rId104"/>
  </p:handoutMasterIdLst>
  <p:sldIdLst>
    <p:sldId id="301"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405"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372" r:id="rId69"/>
    <p:sldId id="373" r:id="rId70"/>
    <p:sldId id="374" r:id="rId71"/>
    <p:sldId id="375" r:id="rId72"/>
    <p:sldId id="376" r:id="rId73"/>
    <p:sldId id="377" r:id="rId74"/>
    <p:sldId id="378" r:id="rId75"/>
    <p:sldId id="379" r:id="rId76"/>
    <p:sldId id="380" r:id="rId77"/>
    <p:sldId id="381" r:id="rId78"/>
    <p:sldId id="382" r:id="rId79"/>
    <p:sldId id="383" r:id="rId80"/>
    <p:sldId id="384" r:id="rId81"/>
    <p:sldId id="385" r:id="rId82"/>
    <p:sldId id="386" r:id="rId83"/>
    <p:sldId id="387" r:id="rId84"/>
    <p:sldId id="388" r:id="rId85"/>
    <p:sldId id="389" r:id="rId86"/>
    <p:sldId id="390" r:id="rId87"/>
    <p:sldId id="391" r:id="rId88"/>
    <p:sldId id="392" r:id="rId89"/>
    <p:sldId id="393" r:id="rId90"/>
    <p:sldId id="394" r:id="rId91"/>
    <p:sldId id="395" r:id="rId92"/>
    <p:sldId id="396" r:id="rId93"/>
    <p:sldId id="397" r:id="rId94"/>
    <p:sldId id="398" r:id="rId95"/>
    <p:sldId id="399" r:id="rId96"/>
    <p:sldId id="400" r:id="rId97"/>
    <p:sldId id="401" r:id="rId98"/>
    <p:sldId id="402" r:id="rId99"/>
    <p:sldId id="403" r:id="rId100"/>
    <p:sldId id="404" r:id="rId101"/>
    <p:sldId id="305" r:id="rId10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57"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6395" autoAdjust="0"/>
  </p:normalViewPr>
  <p:slideViewPr>
    <p:cSldViewPr snapToGrid="0" snapToObjects="1">
      <p:cViewPr varScale="1">
        <p:scale>
          <a:sx n="111" d="100"/>
          <a:sy n="111" d="100"/>
        </p:scale>
        <p:origin x="2178" y="114"/>
      </p:cViewPr>
      <p:guideLst>
        <p:guide orient="horz" pos="1457"/>
        <p:guide pos="2880"/>
      </p:guideLst>
    </p:cSldViewPr>
  </p:slideViewPr>
  <p:outlineViewPr>
    <p:cViewPr>
      <p:scale>
        <a:sx n="33" d="100"/>
        <a:sy n="33" d="100"/>
      </p:scale>
      <p:origin x="0" y="0"/>
    </p:cViewPr>
  </p:outlineViewPr>
  <p:notesTextViewPr>
    <p:cViewPr>
      <p:scale>
        <a:sx n="100" d="100"/>
        <a:sy n="100" d="100"/>
      </p:scale>
      <p:origin x="0" y="-168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viewProps" Target="view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Arial"/>
                <a:ea typeface="Arial"/>
                <a:cs typeface="Arial"/>
                <a:sym typeface="Arial"/>
              </a:rPr>
              <a:t>1) MathType Plugin</a:t>
            </a:r>
          </a:p>
          <a:p>
            <a:r>
              <a:rPr lang="en-US" sz="1200" b="0" i="0" u="none" strike="noStrike" kern="1200" cap="none" dirty="0" smtClean="0">
                <a:solidFill>
                  <a:schemeClr val="dk1"/>
                </a:solidFill>
                <a:latin typeface="Arial"/>
                <a:ea typeface="Arial"/>
                <a:cs typeface="Arial"/>
                <a:sym typeface="Arial"/>
              </a:rPr>
              <a:t>2) Math Player (free versions available)</a:t>
            </a:r>
          </a:p>
          <a:p>
            <a:r>
              <a:rPr lang="en-US" sz="1200" b="0" i="0" u="none" strike="noStrike" kern="1200" cap="none" dirty="0" smtClean="0">
                <a:solidFill>
                  <a:schemeClr val="dk1"/>
                </a:solidFill>
                <a:latin typeface="Arial"/>
                <a:ea typeface="Arial"/>
                <a:cs typeface="Arial"/>
                <a:sym typeface="Arial"/>
              </a:rPr>
              <a:t>3) NVDA Reader (free versions available</a:t>
            </a:r>
            <a:r>
              <a:rPr lang="en-US" sz="1200" b="0" i="0" u="none" strike="noStrike" kern="1200" cap="none" dirty="0" smtClean="0">
                <a:solidFill>
                  <a:schemeClr val="dk1"/>
                </a:solidFill>
                <a:latin typeface="Arial"/>
                <a:ea typeface="Arial"/>
                <a:cs typeface="Arial"/>
                <a:sym typeface="Arial"/>
              </a:rPr>
              <a:t>)</a:t>
            </a:r>
          </a:p>
          <a:p>
            <a:endParaRPr lang="en-US" sz="1200" b="0" i="0" u="none" strike="noStrike" kern="1200" cap="none" dirty="0" smtClean="0">
              <a:solidFill>
                <a:schemeClr val="dk1"/>
              </a:solidFill>
              <a:latin typeface="Arial"/>
              <a:cs typeface="Arial"/>
              <a:sym typeface="Arial"/>
            </a:endParaRPr>
          </a:p>
          <a:p>
            <a:pPr>
              <a:defRPr/>
            </a:pPr>
            <a:r>
              <a:rPr lang="en-US" altLang="en-US" sz="1200" b="1" dirty="0" smtClean="0">
                <a:ea typeface="ＭＳ Ｐゴシック" panose="020B0600070205080204" pitchFamily="34" charset="-128"/>
              </a:rPr>
              <a:t>Advance Preparation</a:t>
            </a:r>
            <a:endParaRPr lang="en-US" altLang="en-US" sz="1400" dirty="0" smtClean="0">
              <a:ea typeface="ＭＳ Ｐゴシック" panose="020B0600070205080204" pitchFamily="34" charset="-128"/>
            </a:endParaRPr>
          </a:p>
          <a:p>
            <a:pPr>
              <a:defRPr/>
            </a:pPr>
            <a:endParaRPr lang="en-US" altLang="en-US" sz="1200" dirty="0" smtClean="0">
              <a:ea typeface="ＭＳ Ｐゴシック" panose="020B0600070205080204" pitchFamily="34" charset="-128"/>
            </a:endParaRPr>
          </a:p>
          <a:p>
            <a:pPr>
              <a:defRPr/>
            </a:pPr>
            <a:r>
              <a:rPr lang="en-US" altLang="en-US" sz="1200" dirty="0" smtClean="0">
                <a:ea typeface="ＭＳ Ｐゴシック" panose="020B0600070205080204" pitchFamily="34" charset="-128"/>
              </a:rPr>
              <a:t>Student Readiness</a:t>
            </a:r>
          </a:p>
          <a:p>
            <a:pPr marL="171450" indent="-171450">
              <a:buFont typeface="Arial" panose="020B0604020202020204" pitchFamily="34" charset="0"/>
              <a:buChar char="•"/>
              <a:defRPr/>
            </a:pPr>
            <a:r>
              <a:rPr lang="en-US" altLang="en-US" sz="1200" dirty="0" smtClean="0">
                <a:ea typeface="ＭＳ Ｐゴシック" panose="020B0600070205080204" pitchFamily="34" charset="-128"/>
              </a:rPr>
              <a:t>Assign the associated section of </a:t>
            </a:r>
            <a:r>
              <a:rPr lang="en-US" altLang="en-US" sz="1200" dirty="0" err="1" smtClean="0">
                <a:ea typeface="ＭＳ Ｐゴシック" panose="020B0600070205080204" pitchFamily="34" charset="-128"/>
              </a:rPr>
              <a:t>MyBRADYLab</a:t>
            </a:r>
            <a:r>
              <a:rPr lang="en-US" altLang="en-US" sz="1200" dirty="0" smtClean="0">
                <a:ea typeface="ＭＳ Ｐゴシック" panose="020B0600070205080204" pitchFamily="34" charset="-128"/>
              </a:rPr>
              <a:t> and review student scores. Review the chapter material in the Instructor Resources, which includes Student Handouts, PowerPoint slides, and the </a:t>
            </a:r>
            <a:r>
              <a:rPr lang="en-US" altLang="en-US" sz="1200" dirty="0" err="1" smtClean="0">
                <a:ea typeface="ＭＳ Ｐゴシック" panose="020B0600070205080204" pitchFamily="34" charset="-128"/>
              </a:rPr>
              <a:t>MyTest</a:t>
            </a:r>
            <a:r>
              <a:rPr lang="en-US" altLang="en-US" sz="1200" dirty="0" smtClean="0">
                <a:ea typeface="ＭＳ Ｐゴシック" panose="020B0600070205080204" pitchFamily="34" charset="-128"/>
              </a:rPr>
              <a:t> Program.</a:t>
            </a:r>
          </a:p>
          <a:p>
            <a:pPr>
              <a:defRPr/>
            </a:pPr>
            <a:endParaRPr lang="en-US" altLang="en-US" sz="2000" dirty="0" smtClean="0">
              <a:ea typeface="ＭＳ Ｐゴシック" panose="020B0600070205080204" pitchFamily="34" charset="-128"/>
            </a:endParaRPr>
          </a:p>
          <a:p>
            <a:pPr>
              <a:defRPr/>
            </a:pPr>
            <a:r>
              <a:rPr lang="en-US" altLang="en-US" sz="1200" dirty="0" smtClean="0">
                <a:ea typeface="ＭＳ Ｐゴシック" panose="020B0600070205080204" pitchFamily="34" charset="-128"/>
              </a:rPr>
              <a:t>Prepare</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sz="1200" dirty="0" smtClean="0">
                <a:ea typeface="ＭＳ Ｐゴシック" panose="020B0600070205080204" pitchFamily="34" charset="-128"/>
              </a:rPr>
              <a:t>Arrange to have various devices for lifting and moving patients available for demonstration.</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sz="1200" dirty="0" smtClean="0">
                <a:ea typeface="ＭＳ Ｐゴシック" panose="020B0600070205080204" pitchFamily="34" charset="-128"/>
              </a:rPr>
              <a:t>Arrange to have an ambulance present at the class location to demonstrate the use of the wheeled stretcher.</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sz="1200" dirty="0" smtClean="0">
                <a:ea typeface="ＭＳ Ｐゴシック" panose="020B0600070205080204" pitchFamily="34" charset="-128"/>
              </a:rPr>
              <a:t>Ask a physical therapist from a hospital or private practice to speak on body mechanics.</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sz="1200" dirty="0" smtClean="0">
                <a:ea typeface="ＭＳ Ｐゴシック" panose="020B0600070205080204" pitchFamily="34" charset="-128"/>
              </a:rPr>
              <a:t>Obtain one or more assistant instructors to assist you in demonstrating moves and use of equipment.</a:t>
            </a:r>
            <a:endParaRPr lang="en-US" altLang="en-US" sz="2000" dirty="0" smtClean="0">
              <a:ea typeface="ＭＳ Ｐゴシック" panose="020B0600070205080204" pitchFamily="34" charset="-128"/>
            </a:endParaRPr>
          </a:p>
          <a:p>
            <a:pPr>
              <a:defRPr/>
            </a:pPr>
            <a:endParaRPr lang="en-US" altLang="en-US" sz="1200" dirty="0" smtClean="0">
              <a:ea typeface="ＭＳ Ｐゴシック" panose="020B0600070205080204" pitchFamily="34" charset="-128"/>
            </a:endParaRPr>
          </a:p>
          <a:p>
            <a:pPr>
              <a:defRPr/>
            </a:pPr>
            <a:r>
              <a:rPr lang="en-US" altLang="en-US" sz="1200" dirty="0" smtClean="0">
                <a:ea typeface="ＭＳ Ｐゴシック" panose="020B0600070205080204" pitchFamily="34" charset="-128"/>
              </a:rPr>
              <a:t>The total teaching time recommended is only a guideline. Take into consideration factors such as the pace at which students learn, the size of the class, breaks, and classroom activities. The actual time devoted to teaching objectives is the responsibility of the instructor.</a:t>
            </a:r>
            <a:endParaRPr lang="en-US" altLang="en-US" sz="2000" dirty="0" smtClean="0">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99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Lifting, carrying, moving, reaching, pushing, and pulling are all activities to which proper body mechanics should be applied. One important key to preventing injury is correct alignment of the spine. Maintaining a normal inward curve in the lower back significantly reduces the potential for spinal injury. Keeping wrists and knees in normal alignment can also help to prevent injury of the extremities. In addition, whenever possible, substitute equipment for manual force.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9569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One extreme of poor posture is the swayback, or excessive lordosis. In this posture the stomach is too anterior and the buttocks are too posterior, causing excessive stress on the lumbar region of the back. Another extreme is the slouch, or excessive kyphosis. In this posture, the shoulders are rolled forward, which results in fatigue of the lower back and increases pressure on every region of the spine.</a:t>
            </a:r>
          </a:p>
          <a:p>
            <a:pPr lvl="0" eaLnBrk="0" fontAlgn="base" hangingPunct="0">
              <a:spcBef>
                <a:spcPct val="30000"/>
              </a:spcBef>
              <a:spcAft>
                <a:spcPct val="0"/>
              </a:spcAft>
            </a:pPr>
            <a:endParaRPr lang="en-US" altLang="en-US" b="1">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Points to Emphasize</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Good posture and physical fitness are keys to good body mechanics and avoiding injury.</a:t>
            </a: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 </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Critical Thinking Discussion</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How can you apply the principles of good body mechanics in everyday life?</a:t>
            </a: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 </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Teaching Tips</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Demonstrate proper posture.</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951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Discuss and demonstrate.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30541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Discuss and demonstrate.</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7158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Proper body mechanics cannot sufficiently protect you if you are not physically fit. A proactive, well-balanced physical fitness program should include flexibility training, cardiovascular conditioning, strength training, and nutrition. Such a program can help you prevent injury, enhance performance, and manage stress. </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6817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In an emergency, teamwork and effective communication among team members are essential. Patients come in all sizes, shapes, and strengths. Just as a football coach positions players according to their abilities, rescuers should capitalize on their abilities to ensure the best outcome in an emergency.</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Points to Emphasize</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Communication and teamwork are important aspects of moving and lifting patients. </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What are some of the principles of teamwork and communication in moving and lifting patients?</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Have students stand up and use a book to demonstrate proper body mechanics in lifting.</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What would you do if you injured your back and were unable to work in EMS or any other occupation that required lifting? </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4702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For team members to work together effectively, they need to communicate throughout all lifting and moving tasks. Use commands that are easy for team members to understand. Verbally coordinate each lift from beginning to end.</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Just as important as the communication between team members is the EMT’s communication with the patient. If startled or frightened, the patient might shift body weight while you attempt the lift. Shifts in weight can cause disabling injury to rescuers as well as cause significant additional injury to the patient. Whenever a patient can understand, explain the plan before any action is taken. This can improve patient confidence and engage the patient in assisting in his own rescue.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30330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Know your own physical abilities and limitations. Don’t overestimate yourself or other rescuers. Before lifting, know or determine the weight of the patient as well as the weight limitations of the equipment being used. Call for additional help whenever necessary. Even though your first impulse may be to jump in and help the patient, you must not proceed until you know you can do so safely.</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Always try to use an even number of rescuers to maintain balance. Two-rescuer teams should carry heavy loads for 1 minute or less. More time can generate a high level of muscle fatigue, which can significantly increase the potential for injury. Whenever possible, transport patients and equipment on wheeled stretchers or other rolling devices.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14936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The power lift is the technique that offers you the best defense against injury and protects the patient with a safe and stable move. It is also a useful technique for rescuers with weak knees or thighs. In performing this technique, keep your back locked and avoid bending at the waist.</a:t>
            </a:r>
            <a:endParaRPr lang="en-US" altLang="en-US" b="1">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b="1">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Points to Emphasize</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Always recognize your limitations and don't try to lift more than is safe for you or your patient. Call for additional resources if needed. The power lift and squat lift are both good ways to lift heavy objects safely.</a:t>
            </a: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 </a:t>
            </a: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58650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The squat lift is an alternative technique you can use if you have one weak leg, one weak ankle, or if both your knees and legs are strong and healthy. While performing any lift, always remember to use your leg muscles—not your back—to lift, keep the weight as close to your body as possible, position yourself correctly, and communicate clearly and frequently with your partner.</a:t>
            </a:r>
            <a:endParaRPr lang="en-US" altLang="en-US" b="1">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b="1">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Teaching Tips</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Use one or more assistant instructors to demonstrate the power lift and squat lift.</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Discussion Question</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How do the power lift and squat lift reduce the possibility of injury?</a:t>
            </a: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 </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Knowledge Application</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Ask students to give examples of how they can use the power lift or squat lift to replace techniques they use to lift things in everyday life.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06312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dirty="0">
                <a:solidFill>
                  <a:prstClr val="black"/>
                </a:solidFill>
                <a:latin typeface="Calibri"/>
                <a:ea typeface="ＭＳ Ｐゴシック" pitchFamily="-1" charset="-128"/>
              </a:rPr>
              <a:t>Explain to students what the National EMS Education Standards are. The National EMS Education Standards communicate the expectations of entry-level EMS providers. As EMTs, students will be expected to be competent in these areas. Acknowledge that the Standards are broad, general statements. Although this lesson addresses the listed competencies, the competencies are often complex and require completion of more than one lesson to accomplish. The student is also expected to review the chapter objectives to foreshadow what will be in the chapter, and by mastering the key terms the EMT student will better understand the learning and be able to communicate more clearly.</a:t>
            </a:r>
          </a:p>
          <a:p>
            <a:pPr lvl="0" fontAlgn="base">
              <a:spcBef>
                <a:spcPct val="0"/>
              </a:spcBef>
              <a:spcAft>
                <a:spcPct val="0"/>
              </a:spcAft>
            </a:pPr>
            <a:endParaRPr lang="en-US" altLang="en-US" dirty="0">
              <a:solidFill>
                <a:prstClr val="black"/>
              </a:solidFill>
              <a:latin typeface="Calibri"/>
              <a:ea typeface="ＭＳ Ｐゴシック" pitchFamily="-1" charset="-128"/>
            </a:endParaRPr>
          </a:p>
          <a:p>
            <a:pPr lvl="0" fontAlgn="base">
              <a:spcBef>
                <a:spcPct val="0"/>
              </a:spcBef>
              <a:spcAft>
                <a:spcPct val="0"/>
              </a:spcAft>
            </a:pPr>
            <a:r>
              <a:rPr lang="en-US" altLang="en-US" dirty="0">
                <a:solidFill>
                  <a:prstClr val="black"/>
                </a:solidFill>
                <a:latin typeface="Calibri"/>
                <a:ea typeface="ＭＳ Ｐゴシック" pitchFamily="-1" charset="-128"/>
              </a:rPr>
              <a:t>Additionally, explain to the students that the purpose of using these slides is to help keep the instructor focused on highlighting important portions of the material, explain interrelationships of topics, and discuss how to apply this information. It’s not the intent of the presentation (or slides alone) to include every component in the chapter. This presentation still requires the student to thoroughly read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51571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Sometimes, you will need to lift and carry certain equipment with one hand. When you do, be sure to keep your back in a locked position. Maintain proper body mechanics and avoid leaning to the opposite side too much to compensate for the imbalance.</a:t>
            </a:r>
            <a:endParaRPr lang="en-US" altLang="en-US" b="1">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b="1">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Points to Emphasize</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Avoid the tendency to lean in the opposite direction when carrying with one hand.</a:t>
            </a: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 </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Teaching Tips</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Demonstrate the one-handed equipment carrying technique.</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80687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100">
                <a:solidFill>
                  <a:prstClr val="black"/>
                </a:solidFill>
                <a:latin typeface="Calibri"/>
                <a:ea typeface="ＭＳ Ｐゴシック" charset="-128"/>
              </a:rPr>
              <a:t>Generally, a person can sustain a 100 percent effort for 6 seconds and a 50 percent effort for only 1 minute before becoming fatigued. After that minute, the potential for injury greatly increases. So, to minimize effort, whenever possible reposition the object or get closer to the object to avoid or reduce reaching and lifting. Especially avoid situations in which prolonged strenuous effort (more than 1 minute) is required.</a:t>
            </a:r>
          </a:p>
          <a:p>
            <a:pPr lvl="0" eaLnBrk="0" fontAlgn="base" hangingPunct="0">
              <a:spcBef>
                <a:spcPct val="30000"/>
              </a:spcBef>
              <a:spcAft>
                <a:spcPct val="0"/>
              </a:spcAft>
              <a:defRPr/>
            </a:pPr>
            <a:endParaRPr lang="en-US" altLang="en-US" sz="11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Points to Emphasize</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Muscle fatigue occurs in only six seconds when maximum effort is used and in a minute when 50 percent effort is used.</a:t>
            </a: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 </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Discussion Question</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How can you reduce muscle fatigue when lifting and moving patients and equipment?</a:t>
            </a: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Class Activity</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Divide the class into small groups.</a:t>
            </a: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Have each group demonstrate and explain to the rest of the class one of the techniques discussed in this section.</a:t>
            </a: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	Power lift</a:t>
            </a: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	Squat lift</a:t>
            </a: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	One-handed equipment carrying technique</a:t>
            </a: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	Safe reaching</a:t>
            </a:r>
            <a:endParaRPr lang="en-US" altLang="en-US" sz="11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61343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Occasionally you might need to decide whether to push or pull an object. Whenever possible, push rather than pull. If an object must be pulled, keep the load between your shoulders and hips. Keep it close to your body. Keep your back straight and slightly bend your knees. This will help to keep the line of pull through the center of your body.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00405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Due to the inherent danger, even likelihood, of injury, avoid pushing or pulling an object that is overhead.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91046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1" charset="-128"/>
              </a:rPr>
              <a:t>Points to Emphasize</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Use an emergency move when there is immediate danger to the patient or rescuer if the patient is not moved.</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Discussion Question</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What are examples of situations in which you should use an emergency move?</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 </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98129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Points to Emphasize</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Use urgent moves when patients have life-threatening conditions and must be transported quickly.</a:t>
            </a:r>
          </a:p>
          <a:p>
            <a:pPr lvl="0" eaLnBrk="0" fontAlgn="base" hangingPunct="0">
              <a:spcBef>
                <a:spcPct val="30000"/>
              </a:spcBef>
              <a:spcAft>
                <a:spcPct val="0"/>
              </a:spcAft>
              <a:defRPr/>
            </a:pPr>
            <a:endParaRPr lang="en-US" altLang="en-US" sz="11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sz="1100">
                <a:solidFill>
                  <a:prstClr val="black"/>
                </a:solidFill>
                <a:latin typeface="Calibri"/>
                <a:ea typeface="ＭＳ Ｐゴシック" charset="-128"/>
              </a:rPr>
              <a:t>Indications for an urgent move using the rapid extrication technique include but are not limited to the following:</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Altered mental status</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Inadequate respiratory rate or tidal volume</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Indications of shock (altered mental status; pale, cool, clammy skin; tachycardia; increased respiratory rate)</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Injuries to the head, neck, chest, abdomen, and pelvis</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Fracture of both femurs</a:t>
            </a:r>
          </a:p>
          <a:p>
            <a:pPr marL="171450" lvl="0" indent="-171450" eaLnBrk="0" fontAlgn="base" hangingPunct="0">
              <a:spcBef>
                <a:spcPct val="30000"/>
              </a:spcBef>
              <a:spcAft>
                <a:spcPct val="0"/>
              </a:spcAft>
              <a:buFont typeface="Arial" panose="020B0604020202020204" pitchFamily="34" charset="0"/>
              <a:buChar char="•"/>
              <a:defRPr/>
            </a:pPr>
            <a:r>
              <a:rPr lang="en-US" sz="1100">
                <a:solidFill>
                  <a:prstClr val="black"/>
                </a:solidFill>
                <a:latin typeface="Calibri"/>
                <a:ea typeface="ＭＳ Ｐゴシック" charset="-128"/>
              </a:rPr>
              <a:t>Major bleeding</a:t>
            </a:r>
          </a:p>
          <a:p>
            <a:pPr lvl="0" eaLnBrk="0" fontAlgn="base" hangingPunct="0">
              <a:spcBef>
                <a:spcPct val="30000"/>
              </a:spcBef>
              <a:spcAft>
                <a:spcPct val="0"/>
              </a:spcAft>
              <a:defRPr/>
            </a:pPr>
            <a:endParaRPr lang="en-US" altLang="en-US" sz="11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charset="-128"/>
              </a:rPr>
              <a:t>Self-Extrication is another type of urgent move. </a:t>
            </a:r>
            <a:r>
              <a:rPr lang="en-US" sz="1100">
                <a:solidFill>
                  <a:prstClr val="black"/>
                </a:solidFill>
                <a:latin typeface="Calibri"/>
                <a:ea typeface="ＭＳ Ｐゴシック" charset="-128"/>
              </a:rPr>
              <a:t>Sometimes, you must get immediate access to another patient in the vehicle. If the patient blocking access is not critically injured and has no injuries that would keep them from moving themselves out of the vehicle, self-extrication can be used as an urgent move.</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1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a:solidFill>
                  <a:prstClr val="black"/>
                </a:solidFill>
                <a:latin typeface="Calibri"/>
                <a:ea typeface="ＭＳ Ｐゴシック" panose="020B0600070205080204" pitchFamily="34" charset="-128"/>
              </a:rPr>
              <a:t>Discussion Question</a:t>
            </a:r>
            <a:endParaRPr lang="en-US" altLang="en-US" sz="11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a:solidFill>
                  <a:prstClr val="black"/>
                </a:solidFill>
                <a:latin typeface="Calibri"/>
                <a:ea typeface="ＭＳ Ｐゴシック" panose="020B0600070205080204" pitchFamily="34" charset="-128"/>
              </a:rPr>
              <a:t>When would you use an urgent move? </a:t>
            </a:r>
            <a:endParaRPr lang="en-US" altLang="en-US" sz="11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1240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sz="1100" b="1" dirty="0">
                <a:solidFill>
                  <a:prstClr val="black"/>
                </a:solidFill>
                <a:latin typeface="Calibri"/>
                <a:ea typeface="ＭＳ Ｐゴシック" panose="020B0600070205080204" pitchFamily="34" charset="-128"/>
              </a:rPr>
              <a:t>Points to Emphasize</a:t>
            </a:r>
            <a:endParaRPr lang="en-US" altLang="en-US" sz="11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Use nonurgent moves in most situations when there’s no immediate danger or threat to the patient's life.</a:t>
            </a:r>
          </a:p>
          <a:p>
            <a:pPr lvl="0" eaLnBrk="0" fontAlgn="base" hangingPunct="0">
              <a:spcBef>
                <a:spcPct val="30000"/>
              </a:spcBef>
              <a:spcAft>
                <a:spcPct val="0"/>
              </a:spcAft>
              <a:defRPr/>
            </a:pPr>
            <a:r>
              <a:rPr lang="en-US" altLang="en-US" sz="1100" b="1" dirty="0">
                <a:solidFill>
                  <a:prstClr val="black"/>
                </a:solidFill>
                <a:latin typeface="Calibri"/>
                <a:ea typeface="ＭＳ Ｐゴシック" panose="020B0600070205080204" pitchFamily="34" charset="-128"/>
              </a:rPr>
              <a:t> </a:t>
            </a:r>
            <a:endParaRPr lang="en-US" altLang="en-US" sz="11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dirty="0">
                <a:solidFill>
                  <a:prstClr val="black"/>
                </a:solidFill>
                <a:latin typeface="Calibri"/>
                <a:ea typeface="ＭＳ Ｐゴシック" panose="020B0600070205080204" pitchFamily="34" charset="-128"/>
              </a:rPr>
              <a:t>Teaching Tips</a:t>
            </a:r>
            <a:endParaRPr lang="en-US" altLang="en-US" sz="11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Use assistant instructors to demonstrate nonurgent moves (direct ground lift, extremity lift, direct carry method, and draw sheet method).</a:t>
            </a:r>
          </a:p>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sz="1100" b="1" dirty="0">
                <a:solidFill>
                  <a:prstClr val="black"/>
                </a:solidFill>
                <a:latin typeface="Calibri"/>
                <a:ea typeface="ＭＳ Ｐゴシック" panose="020B0600070205080204" pitchFamily="34" charset="-128"/>
              </a:rPr>
              <a:t>Discussion Question</a:t>
            </a:r>
            <a:endParaRPr lang="en-US" altLang="en-US" sz="11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When would you use nonurgent moves?</a:t>
            </a:r>
          </a:p>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sz="1100" b="1" dirty="0">
                <a:solidFill>
                  <a:prstClr val="black"/>
                </a:solidFill>
                <a:latin typeface="Calibri"/>
                <a:ea typeface="ＭＳ Ｐゴシック" panose="020B0600070205080204" pitchFamily="34" charset="-128"/>
              </a:rPr>
              <a:t>Class Activity</a:t>
            </a:r>
            <a:endParaRPr lang="en-US" altLang="en-US" sz="11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Divide students into small groups and assign each group one of the lifting or moving techniques discussed in this section. Each group will demonstrate and explain the assigned technique to the rest of the class.</a:t>
            </a:r>
          </a:p>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sz="1100" b="1" dirty="0">
                <a:solidFill>
                  <a:prstClr val="black"/>
                </a:solidFill>
                <a:latin typeface="Calibri"/>
                <a:ea typeface="ＭＳ Ｐゴシック" panose="020B0600070205080204" pitchFamily="34" charset="-128"/>
              </a:rPr>
              <a:t>Knowledge Application</a:t>
            </a:r>
            <a:endParaRPr lang="en-US" altLang="en-US" sz="11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Describe several EMS scenarios. Have students determine whether the situation requires an emergency, urgent, or nonurgent move.</a:t>
            </a:r>
          </a:p>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73292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Two or three rescuers should line up on the same side of the patient.</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Each rescuer should kneel on one knee, preferably the same knee for all rescuers.</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The second rescuer should place the patient’s arms on the chest, if possible.</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The first rescuer should then cradle the patient’s head by placing one arm under the patient’s neck and shoulder. Then they should place their other arm under the patient’s lower back.</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The second rescuer should place one arm under the patient’s knees and one arm above the buttocks.</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If a third rescuer is available, they should place both arms under the waist. The other two rescuers then should slide their arms either up to the midback or down to the buttocks as appropriate.</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On signal from the first rescuer, they should lift the patient to their knees and roll the patient in toward their chests. </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On signal from the first rescuer, they should stand and move the patient to the stretcher or other patient carrying device.</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To lower the patient, the steps are reversed.</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Remember that you should bend at the hips and not at the waist. Your back should remain straight, and the lifting force should be generated from your legs and buttocks, not the back.</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8883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Two or three rescuers should line up on the same side of the patient.</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Each rescuer should kneel on one knee, preferably the same knee for all rescuers.</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The second rescuer should place the patient’s arms on the chest, if possible.</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The first rescuer should then cradle the patient’s head by placing one arm under the patient’s neck and shoulder. Then they should place their other arm under the patient’s lower back.</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The second rescuer should place one arm under the patient’s knees and one arm above the buttocks.</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If a third rescuer is available, they should place both arms under the waist. The other two rescuers then should slide their arms either up to the midback or down to the buttocks as appropriate.</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On signal from the first rescuer, they should lift the patient to their knees and roll the patient in toward their chests. </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On signal from the first rescuer, they should stand and move the patient to the stretcher or other patient carrying device.</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To lower the patient, the steps are reversed.</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Remember that you should bend at the hips and not at the waist. Your back should remain straight, and the lifting force should be generated from your legs and buttocks, not the back.</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90382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Two or three rescuers should line up on the same side of the patient.</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Each rescuer should kneel on one knee, preferably the same knee for all rescuers.</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The second rescuer should place the patient’s arms on the chest, if possible.</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The first rescuer should then cradle the patient’s head by placing one arm under the patient’s neck and shoulder. Then they should place their other arm under the patient’s lower back.</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The second rescuer should place one arm under the patient’s knees and one arm above the buttocks.</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If a third rescuer is available, they should place both arms under the waist. The other two rescuers then should slide their arms either up to the midback or down to the buttocks as appropriate.</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On signal from the first rescuer, they should lift the patient to their knees and roll the patient in toward their chests. </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On signal from the first rescuer, they should stand and move the patient to the stretcher or other patient carrying device.</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To lower the patient, the steps are reversed.</a:t>
            </a:r>
          </a:p>
          <a:p>
            <a:pPr marL="342900" lvl="0" indent="-342900" eaLnBrk="0" fontAlgn="base" hangingPunct="0">
              <a:spcBef>
                <a:spcPct val="30000"/>
              </a:spcBef>
              <a:spcAft>
                <a:spcPct val="0"/>
              </a:spcAft>
              <a:buFont typeface="+mj-lt"/>
              <a:buAutoNum type="arabicPeriod"/>
              <a:defRPr/>
            </a:pPr>
            <a:r>
              <a:rPr lang="en-US" altLang="en-US">
                <a:solidFill>
                  <a:prstClr val="black"/>
                </a:solidFill>
                <a:latin typeface="Calibri"/>
                <a:ea typeface="ＭＳ Ｐゴシック" charset="-128"/>
              </a:rPr>
              <a:t>Remember that you should bend at the hips and not at the waist. Your back should remain straight, and the lifting force should be generated from your legs and buttocks, not the back.</a:t>
            </a: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08146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These bulleted points are the major headings from the chapter, in order. The purpose is to provide a basic lecture navigation for the student.</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40949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The first rescuer should kneel at the patient’s head.</a:t>
            </a:r>
          </a:p>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A second rescuer should kneel at the patient’s side by the knees.</a:t>
            </a:r>
          </a:p>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The first rescuer should place one hand under each of the patient’s shoulders, while the second rescuer grasps the patient’s wrists.</a:t>
            </a:r>
          </a:p>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The first rescuer should slip their hands under the patient’s arms and grasp the patient’s wrists. The second rescuer can then slip their hands under the patient’s knees.</a:t>
            </a:r>
          </a:p>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Both rescuers should move up to a crouching position, keeping their backs straight and heads in neutral alignment.</a:t>
            </a:r>
          </a:p>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On signal from the first rescuer, the rescuers should stand up simultaneously and move with the patient to a stretcher or other patient-carrying device.</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74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The first rescuer should kneel at the patient’s head.</a:t>
            </a:r>
          </a:p>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A second rescuer should kneel at the patient’s side by the knees.</a:t>
            </a:r>
          </a:p>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The first rescuer should place one hand under each of the patient’s shoulders, while the second rescuer grasps the patient’s wrists.</a:t>
            </a:r>
          </a:p>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The first rescuer should slip their hands under the patient’s arms and grasp the patient’s wrists. The second rescuer can then slip their hands under the patient’s knees.</a:t>
            </a:r>
          </a:p>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Both rescuers should move up to a crouching position, keeping their backs straight and heads in neutral alignment.</a:t>
            </a:r>
          </a:p>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On signal from the first rescuer, the rescuers should stand up simultaneously and move with the patient to a stretcher or other patient-carrying device.</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57928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itchFamily="-1" charset="-128"/>
              </a:rPr>
              <a:t>Position the wheeled stretcher perpendicular to the bed, with the head of the device at the foot of the bed.</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itchFamily="-1" charset="-128"/>
              </a:rPr>
              <a:t>Prepare the wheeled stretcher by unbuckling straps and removing other items. Both rescuers should stand between the bed and stretcher, facing the patient.</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itchFamily="-1" charset="-128"/>
              </a:rPr>
              <a:t>The first rescuer then slides an arm under the patient’s neck and cups the patient’s shoulder.</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itchFamily="-1" charset="-128"/>
              </a:rPr>
              <a:t>After the second rescuer slides a hand under the patient’s hip and lifts slightly, the first rescuer should slide an arm under the patient’s back. The second rescuer then places their arms under the patient’s hips and calves.</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itchFamily="-1" charset="-128"/>
              </a:rPr>
              <a:t>The rescuers slide the patient to the edge of the bed, lift and curl the patient to their chests. Then rotate and place the patient gently onto the wheeled stretcher.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89590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 typeface="Calibri" charset="0"/>
              <a:buAutoNum type="arabicPeriod"/>
              <a:defRPr/>
            </a:pPr>
            <a:r>
              <a:rPr lang="en-US" altLang="en-US">
                <a:solidFill>
                  <a:prstClr val="black"/>
                </a:solidFill>
                <a:latin typeface="Calibri"/>
                <a:ea typeface="ＭＳ Ｐゴシック" charset="-128"/>
              </a:rPr>
              <a:t>Position the wheeled stretcher perpendicular to the bed, with the head of the device at the foot of the bed.</a:t>
            </a:r>
          </a:p>
          <a:p>
            <a:pPr marL="228600" lvl="0" indent="-228600" eaLnBrk="0" fontAlgn="base" hangingPunct="0">
              <a:spcBef>
                <a:spcPct val="30000"/>
              </a:spcBef>
              <a:spcAft>
                <a:spcPct val="0"/>
              </a:spcAft>
              <a:buFont typeface="Calibri" charset="0"/>
              <a:buAutoNum type="arabicPeriod"/>
              <a:defRPr/>
            </a:pPr>
            <a:r>
              <a:rPr lang="en-US" altLang="en-US">
                <a:solidFill>
                  <a:prstClr val="black"/>
                </a:solidFill>
                <a:latin typeface="Calibri"/>
                <a:ea typeface="ＭＳ Ｐゴシック" charset="-128"/>
              </a:rPr>
              <a:t>Prepare the wheeled stretcher by unbuckling straps and removing other items. Both rescuers should stand between the bed and stretcher, facing the patient.</a:t>
            </a:r>
          </a:p>
          <a:p>
            <a:pPr marL="228600" lvl="0" indent="-228600" eaLnBrk="0" fontAlgn="base" hangingPunct="0">
              <a:spcBef>
                <a:spcPct val="30000"/>
              </a:spcBef>
              <a:spcAft>
                <a:spcPct val="0"/>
              </a:spcAft>
              <a:buFont typeface="Calibri" charset="0"/>
              <a:buAutoNum type="arabicPeriod"/>
              <a:defRPr/>
            </a:pPr>
            <a:r>
              <a:rPr lang="en-US" altLang="en-US">
                <a:solidFill>
                  <a:prstClr val="black"/>
                </a:solidFill>
                <a:latin typeface="Calibri"/>
                <a:ea typeface="ＭＳ Ｐゴシック" charset="-128"/>
              </a:rPr>
              <a:t>The first rescuer then slides an arm under the patient’s neck and cups the patient’s shoulder.</a:t>
            </a:r>
          </a:p>
          <a:p>
            <a:pPr marL="228600" lvl="0" indent="-228600" eaLnBrk="0" fontAlgn="base" hangingPunct="0">
              <a:spcBef>
                <a:spcPct val="30000"/>
              </a:spcBef>
              <a:spcAft>
                <a:spcPct val="0"/>
              </a:spcAft>
              <a:buFont typeface="Calibri" charset="0"/>
              <a:buAutoNum type="arabicPeriod"/>
              <a:defRPr/>
            </a:pPr>
            <a:r>
              <a:rPr lang="en-US" altLang="en-US">
                <a:solidFill>
                  <a:prstClr val="black"/>
                </a:solidFill>
                <a:latin typeface="Calibri"/>
                <a:ea typeface="ＭＳ Ｐゴシック" charset="-128"/>
              </a:rPr>
              <a:t>After the second rescuer slides a hand under the patient’s hip and lifts slightly, the first rescuer should slide an arm under the patient’s back. The second rescuer then places their arms under the patient’s hips and calves.</a:t>
            </a:r>
          </a:p>
          <a:p>
            <a:pPr marL="228600" lvl="0" indent="-228600" eaLnBrk="0" fontAlgn="base" hangingPunct="0">
              <a:spcBef>
                <a:spcPct val="30000"/>
              </a:spcBef>
              <a:spcAft>
                <a:spcPct val="0"/>
              </a:spcAft>
              <a:buFont typeface="Calibri" charset="0"/>
              <a:buAutoNum type="arabicPeriod"/>
              <a:defRPr/>
            </a:pPr>
            <a:r>
              <a:rPr lang="en-US" altLang="en-US">
                <a:solidFill>
                  <a:prstClr val="black"/>
                </a:solidFill>
                <a:latin typeface="Calibri"/>
                <a:ea typeface="ＭＳ Ｐゴシック" charset="-128"/>
              </a:rPr>
              <a:t>The rescuers slide the patient to the edge of the bed, lift and curl the patient to their chests. Then rotate and place the patient gently onto the wheeled stretcher.</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904414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 typeface="Calibri" charset="0"/>
              <a:buAutoNum type="arabicPeriod"/>
              <a:defRPr/>
            </a:pPr>
            <a:r>
              <a:rPr lang="en-US" altLang="en-US">
                <a:solidFill>
                  <a:prstClr val="black"/>
                </a:solidFill>
                <a:latin typeface="Calibri"/>
                <a:ea typeface="ＭＳ Ｐゴシック" charset="-128"/>
              </a:rPr>
              <a:t>Position the wheeled stretcher perpendicular to the bed, with the head of the device at the foot of the bed.</a:t>
            </a:r>
          </a:p>
          <a:p>
            <a:pPr marL="228600" lvl="0" indent="-228600" eaLnBrk="0" fontAlgn="base" hangingPunct="0">
              <a:spcBef>
                <a:spcPct val="30000"/>
              </a:spcBef>
              <a:spcAft>
                <a:spcPct val="0"/>
              </a:spcAft>
              <a:buFont typeface="Calibri" charset="0"/>
              <a:buAutoNum type="arabicPeriod"/>
              <a:defRPr/>
            </a:pPr>
            <a:r>
              <a:rPr lang="en-US" altLang="en-US">
                <a:solidFill>
                  <a:prstClr val="black"/>
                </a:solidFill>
                <a:latin typeface="Calibri"/>
                <a:ea typeface="ＭＳ Ｐゴシック" charset="-128"/>
              </a:rPr>
              <a:t>Prepare the wheeled stretcher by unbuckling straps and removing other items. Both rescuers should stand between the bed and stretcher, facing the patient.</a:t>
            </a:r>
          </a:p>
          <a:p>
            <a:pPr marL="228600" lvl="0" indent="-228600" eaLnBrk="0" fontAlgn="base" hangingPunct="0">
              <a:spcBef>
                <a:spcPct val="30000"/>
              </a:spcBef>
              <a:spcAft>
                <a:spcPct val="0"/>
              </a:spcAft>
              <a:buFont typeface="Calibri" charset="0"/>
              <a:buAutoNum type="arabicPeriod"/>
              <a:defRPr/>
            </a:pPr>
            <a:r>
              <a:rPr lang="en-US" altLang="en-US">
                <a:solidFill>
                  <a:prstClr val="black"/>
                </a:solidFill>
                <a:latin typeface="Calibri"/>
                <a:ea typeface="ＭＳ Ｐゴシック" charset="-128"/>
              </a:rPr>
              <a:t>The first rescuer then slides an arm under the patient’s neck and cups the patient’s shoulder.</a:t>
            </a:r>
          </a:p>
          <a:p>
            <a:pPr marL="228600" lvl="0" indent="-228600" eaLnBrk="0" fontAlgn="base" hangingPunct="0">
              <a:spcBef>
                <a:spcPct val="30000"/>
              </a:spcBef>
              <a:spcAft>
                <a:spcPct val="0"/>
              </a:spcAft>
              <a:buFont typeface="Calibri" charset="0"/>
              <a:buAutoNum type="arabicPeriod"/>
              <a:defRPr/>
            </a:pPr>
            <a:r>
              <a:rPr lang="en-US" altLang="en-US">
                <a:solidFill>
                  <a:prstClr val="black"/>
                </a:solidFill>
                <a:latin typeface="Calibri"/>
                <a:ea typeface="ＭＳ Ｐゴシック" charset="-128"/>
              </a:rPr>
              <a:t>After the second rescuer slides a hand under the patient’s hip and lifts slightly, the first rescuer should slide an arm under the patient’s back. The second rescuer then places their arms under the patient’s hips and calves.</a:t>
            </a:r>
          </a:p>
          <a:p>
            <a:pPr marL="228600" lvl="0" indent="-228600" eaLnBrk="0" fontAlgn="base" hangingPunct="0">
              <a:spcBef>
                <a:spcPct val="30000"/>
              </a:spcBef>
              <a:spcAft>
                <a:spcPct val="0"/>
              </a:spcAft>
              <a:buFont typeface="Calibri" charset="0"/>
              <a:buAutoNum type="arabicPeriod"/>
              <a:defRPr/>
            </a:pPr>
            <a:r>
              <a:rPr lang="en-US" altLang="en-US">
                <a:solidFill>
                  <a:prstClr val="black"/>
                </a:solidFill>
                <a:latin typeface="Calibri"/>
                <a:ea typeface="ＭＳ Ｐゴシック" charset="-128"/>
              </a:rPr>
              <a:t>The rescuers slide the patient to the edge of the bed, lift and curl the patient to their chests. Then rotate and place the patient gently onto the wheeled stretcher.</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50475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itchFamily="-1" charset="-128"/>
              </a:rPr>
              <a:t>Loosen the bottom sheet of the bed.</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itchFamily="-1" charset="-128"/>
              </a:rPr>
              <a:t>Position the wheeled stretcher next to the bed. Prepare it by adjusting height, lowering rails, unbuckling straps, and so on.</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itchFamily="-1" charset="-128"/>
              </a:rPr>
              <a:t>Reach across the stretcher and grasp the sheet firmly at the patient’s head, chest, hips, and knees. As you reach across the stretcher, use your hips to support yourself against the stretcher.</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itchFamily="-1" charset="-128"/>
              </a:rPr>
              <a:t>Slide the patient gently onto the wheeled stretcher. Be sure to contract your abdominal and gluteal muscles to splint the lower back.</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49085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Discuss the continuation of the case study with the class.</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499031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1" charset="-128"/>
              </a:rPr>
              <a:t>Teaching Tips</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Discuss why it is important to call for assistance as early as possible. </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953098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Points to Emphasize</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Always use devices that package patients for transport properly. Secure patients to the device. Use padding on the device as appropriate and needed, and cover the patient with sheets or blankets. </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There are limitations to the amount of weight that most devices can support. Special bariatric equipment exists for lifting patients up to 1,600 pounds. </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You can use stair chairs to carry patients up or down stairs or in narrow spaces or elevators.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Portable, flexible, or basket stretchers and long backboards are useful in narrow spaces or when you must carry a patient over rough terrain not suited to a wheeled stretcher. Use four rescuers, rather than two, for carrying these devices when possible.</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Use a spotter when going up and down stairs.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Carry patients feet first down stairs and head first up stairs. </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Communicate with patients during lifting and moving. Tell them what you’re going to do before you do it.</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74115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1" charset="-128"/>
              </a:rPr>
              <a:t>Teaching Tips</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Demonstrate loading and unloading a wheeled stretcher into the ambulance.</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Demonstrate the use of a stair chair, long backboard, and other devices used in your EMS system.</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 Knowledge Application</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Give several descriptions of patient conditions and locations. Ask students to select the device most suited for packaging the patient.</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 </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 </a:t>
            </a:r>
            <a:r>
              <a:rPr lang="en-US" altLang="en-US" b="1">
                <a:solidFill>
                  <a:prstClr val="black"/>
                </a:solidFill>
                <a:latin typeface="Calibri"/>
                <a:ea typeface="ＭＳ Ｐゴシック" pitchFamily="-1" charset="-128"/>
              </a:rPr>
              <a:t>Critical Thinking Discussion </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How would you explain to a patient what you are going to do, and what you would like him to do, when carrying him up or down stairs?</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 </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99689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Case Study</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Present the Case Study Introduction provided in the PowerPoint slide set.</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Lead a discussion using the case study questions provided on the subsequent slide(s).</a:t>
            </a: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The Case Study with discussion questions continues throughout the PowerPoint presentation.</a:t>
            </a:r>
          </a:p>
          <a:p>
            <a:pPr lvl="0" eaLnBrk="0" fontAlgn="base" hangingPunct="0">
              <a:spcBef>
                <a:spcPct val="30000"/>
              </a:spcBef>
              <a:spcAft>
                <a:spcPct val="0"/>
              </a:spcAft>
            </a:pPr>
            <a:endParaRPr lang="en-US" altLang="en-US" b="1"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Case Study Discussion</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Use the case study content and questions to foreshadow the upcoming lesson content. </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41638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The once-common lift-in type cot has now mostly been replaced by the roll-in cot, which weighs about 70–95 pounds and is constructed of aluminum alloy. The roll-in cot uses special wheels at the head to simplify the loading and unloading procedure. The roll-in type significantly reduces the amount of twisting and lifting that the lift-in type requires of rescuers.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97534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With an ever-growing overweight population, specialized stretchers and other devices have been designed to transport morbidly obese patients. These stretchers and devices are called </a:t>
            </a:r>
            <a:r>
              <a:rPr lang="en-US" altLang="en-US" i="1">
                <a:solidFill>
                  <a:prstClr val="black"/>
                </a:solidFill>
                <a:latin typeface="Calibri"/>
                <a:ea typeface="ＭＳ Ｐゴシック" pitchFamily="-1" charset="-128"/>
              </a:rPr>
              <a:t>bariatric devices</a:t>
            </a:r>
            <a:r>
              <a:rPr lang="en-US" altLang="en-US">
                <a:solidFill>
                  <a:prstClr val="black"/>
                </a:solidFill>
                <a:latin typeface="Calibri"/>
                <a:ea typeface="ＭＳ Ｐゴシック" pitchFamily="-1" charset="-128"/>
              </a:rPr>
              <a:t>. Some bariatric stretchers are designed to hold patients up to 1,600 pounds in a wheels-down position. The stretchers have larger wheels for stability, wider cot dimensions, and more heavily constructed frames. Some stretchers are part of a bariatric transport system that includes an ambulance ramp and winch. There are even specialized bariatric transport ambulances now available.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439557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The portable ambulance stretcher is usually available in three styles: the basic model, the basic with folding wheels and posts, and the breakaway. The basic model is used as an auxiliary stretcher, which can be placed on the squad bench or suspended from hanging hardware inside the ambulance. It’s light and, though it has a load capacity of up to 350 pounds, it’s not recommended for that much weight. Most models can be folded in half for storage.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184932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The portable ambulance stretcher is usually available in three styles: the basic model, the basic with folding wheels and posts, and the breakaway. The basic model is used as an auxiliary stretcher, which can be placed on the squad bench or suspended from hanging hardware inside the ambulance. It’s light and, though it has a load capacity of up to 350 pounds, it’s not recommended for that much weight. Most models can be folded in half for storage.</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691257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One type of portable stretcher is the pole stretcher or canvas litter, which has been used worldwide for centuries. It is lightweight and folds compactly. The vinyl-coated model is easy to clean. It’s comfortable for the patient, especially when the head is padded, though it should not be used when spinal immobilization is necessary unless it’s used with a long backboard.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74734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A stair chair is useful when a wheeled stretcher can’t traverse narrow corridors and doorways, small elevators, and stairways. Some models can be converted into portable stretchers. Don’t use a stair chair when the patient has an altered mental status, suspected spinal injury, or injuries to the lower extremities.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801724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To move a patient up or down stairs on a stair chair, explain to the patient everything you plan to do. Check to be sure all straps are secure.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804677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itchFamily="-1" charset="-128"/>
              </a:rPr>
              <a:t>One rescuer should stand behind the chair at the head, and another should stand at the foot facing the patient. A third rescuer, if available, should prepare to “spot” by standing behind the rescuer who will be moving backward (up or down the stairs). Instruct the patient not to reach out.</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itchFamily="-1" charset="-128"/>
              </a:rPr>
              <a:t>As the chair is tilted back by the rescuer at the head, the rescuer at the foot should grasp the chair by its legs.</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itchFamily="-1" charset="-128"/>
              </a:rPr>
              <a:t>Both rescuers should lift and begin to carry simultaneously. If the chair has wheels, they shouldn’t be allowed to touch the steps.</a:t>
            </a:r>
          </a:p>
          <a:p>
            <a:pPr marL="228600" lvl="0" indent="-228600" eaLnBrk="0" fontAlgn="base" hangingPunct="0">
              <a:spcBef>
                <a:spcPct val="30000"/>
              </a:spcBef>
              <a:spcAft>
                <a:spcPct val="0"/>
              </a:spcAft>
              <a:buFont typeface="Calibri" panose="020F0502020204030204" pitchFamily="34" charset="0"/>
              <a:buAutoNum type="arabicPeriod"/>
            </a:pPr>
            <a:r>
              <a:rPr lang="en-US" altLang="en-US">
                <a:solidFill>
                  <a:prstClr val="black"/>
                </a:solidFill>
                <a:latin typeface="Calibri"/>
                <a:ea typeface="ＭＳ Ｐゴシック" pitchFamily="-1" charset="-128"/>
              </a:rPr>
              <a:t>As the rescuers descend (or ascend) with the patient, the spotter should count out the steps and identify upcoming conditions.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555444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One rescuer should stand behind the chair at the head, and another should stand at the foot facing the patient. A third rescuer, if available, should prepare to “spot” by standing behind the rescuer who will be moving backward (up or down the stairs). Instruct the patient not to reach out.</a:t>
            </a:r>
          </a:p>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As the chair is tilted back by the rescuer at the head, the rescuer at the foot should grasp the chair by its legs.</a:t>
            </a:r>
          </a:p>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Both rescuers should lift and begin to carry simultaneously. If the chair has wheels, they shouldn’t be allowed to touch the steps.</a:t>
            </a:r>
          </a:p>
          <a:p>
            <a:pPr marL="228600" lvl="0" indent="-228600" eaLnBrk="0" fontAlgn="base" hangingPunct="0">
              <a:spcBef>
                <a:spcPct val="30000"/>
              </a:spcBef>
              <a:spcAft>
                <a:spcPct val="0"/>
              </a:spcAft>
              <a:buFont typeface="+mj-lt"/>
              <a:buAutoNum type="arabicPeriod"/>
              <a:defRPr/>
            </a:pPr>
            <a:r>
              <a:rPr lang="en-US">
                <a:solidFill>
                  <a:prstClr val="black"/>
                </a:solidFill>
                <a:latin typeface="Calibri"/>
                <a:ea typeface="ＭＳ Ｐゴシック" charset="-128"/>
              </a:rPr>
              <a:t>As the rescuers descend (or ascend) with the patient, the spotter should count out the steps and identify upcoming conditions.</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93561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Newer model stair chairs are also available and is designed with a track that can be lowered behind where the patient is sitting. This track comes into contact with the steps as the patient is moved down stairs, and allows the chair to glide down the steps with minimal effort exerted by the EMT. It still requires two rescuers, one at the head and one at the foot of the patient, for stabilization</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of the device. Although this style chair still has all the same features as more common models, the new design eliminates the need to lift the chair while moving down the steps.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1560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Case Study Discussion</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Use the case study content and questions to foreshadow the upcoming lesson content. Gauge the student’s responses as a guide of how well versed they are in this topic.</a:t>
            </a:r>
          </a:p>
          <a:p>
            <a:pPr lvl="0" eaLnBrk="0" fontAlgn="base" hangingPunct="0">
              <a:spcBef>
                <a:spcPct val="30000"/>
              </a:spcBef>
              <a:spcAft>
                <a:spcPct val="0"/>
              </a:spcAft>
            </a:pPr>
            <a:endParaRPr lang="en-US" altLang="en-US" dirty="0">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766312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Standard operating equipment in any emergency vehicle is the backboard. It can protect the patient from rocky ground surfaces, and it can serve as a spine motion restriction device. Straps and a head immobilizer device can be applied.</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Other versions of spine motion restriction and carrying equipment also includes the short spinal board, the vest-type immobilizer, and the full body vacuum mattress.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037893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Long and short backboards are made of lightweight plastic or composite materials with molded handholds. Common styles are the Farrington (rectangular with round corners) and the Ohio (with mitered corners and tapering sides). The Ohio fits into most basket stretchers and can be more easily maneuvered in and out of cars. Long backboards may also be referred to as long spine boards.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449996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Short backboards usually are used to immobilize noncritical sitting patients before moving them. One special type of short backboard is the vest-type or corset-type immobilizer such as the Ferno Kendrick Extrication Device (KED). Once a short backboard is applied, the patient should be placed on a long backboard. Refer students to the chapter “Spinal Trauma and Spine Motion Restriction.”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351712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Also available is a full body vacuum mattress that can be used as both a backboard and a moving device once the patient is placed on it. This design uses vacuum technology to conform the mattress into whatever shape is necessary given the patient. It eliminates the need to pad any extra voids between a traditional rigid backboard and the patient’s body. It becomes rigid enough after the vacuum has been applied to allow two or more EMTs to lift and carry the patient. Several benefits of this equipment are that it’s lightweight, it conforms to the patient’s shape, it fits within a basket stretcher, and it’s designed with several hand grips for the care providers to grasp when preparing to lift the patient. The vacuum mattress can be used in spine motion restriction.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383932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An advantage of the scoop stretcher is that it can be used in confined areas where other conventional stretchers will not fit. It can also be used for pelvic fractures or bilateral femur fractures to prevent further injury. A disadvantage is that some devices are constructed entirely of metal, which picks up the temperature of the environment. Note also that the scoop stretcher is not recommended for patients with suspected spinal injury.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260817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To use a scoop stretcher properly, you must have access to the patient from all sides. At least two rescuers are required: one to prepare and position the stretcher and one to move the patient.</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48598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To use a scoop stretcher properly, you must have access to the patient from all sides. At least two rescuers are required: one to prepare and position the stretcher and one to move the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27734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Place the mattress from a wheeled stretcher into a basket stretcher to increase patient comfort and insulate them from the cold. If you choose not to use a mattress, be sure to pad the patient’s head. If you anticipate especially rough transport, pad the edges of the patient’s body with rolled blankets and strap them securely into place with nylon webbing.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409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A basket stretcher has the advantage of enabling you to completely immobilize a patient who’s already on a backboard and to move him over any kind of terrain. The lightweight polyethylene style slides easily and smoothly over snow and rough terrain while protecting the patient from branches and twigs.</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87470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A Reeves flexible stretcher is a special transfer device made of canvas or synthetic materials. It has six large lifting and carrying handles, three on each side. It’s especially useful for narrow and restricted hallways such as those found in mobile homes.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68081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1" charset="-128"/>
              </a:rPr>
              <a:t>Introduction</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During this lesson, students will learn about the equipment and techniques necessary to provide safe lifting and moving of patients.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920053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A patient on a backboard can be placed inside the flexible stretcher for moves own stairs or over rough terrain. The Reeves stretcher is designed for rapid spine motion restriction in tight spaces.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480598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1" charset="-128"/>
              </a:rPr>
              <a:t>Points to Emphasize</a:t>
            </a:r>
            <a:endParaRPr lang="en-US" altLang="en-US" sz="140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Some patients, such as those who are in shock, nauseated, or late in pregnancy require special positioning.</a:t>
            </a:r>
            <a:endParaRPr lang="en-US" altLang="en-US" sz="180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 </a:t>
            </a:r>
            <a:endParaRPr lang="en-US" altLang="en-US" sz="180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Discussion Questions</a:t>
            </a:r>
            <a:endParaRPr lang="en-US" altLang="en-US" sz="140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How would you position a patient who is nauseated? </a:t>
            </a:r>
            <a:endParaRPr lang="en-US" altLang="en-US" sz="180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How would you position a patient in her third trimester of pregnancy?</a:t>
            </a:r>
            <a:endParaRPr lang="en-US" altLang="en-US" sz="180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 </a:t>
            </a:r>
            <a:endParaRPr lang="en-US" altLang="en-US" sz="180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Teaching Tips</a:t>
            </a:r>
            <a:endParaRPr lang="en-US" altLang="en-US" sz="140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Allowing students to be packaged helps to develop empathy for the patients they will be caring for.</a:t>
            </a:r>
            <a:endParaRPr lang="en-US" altLang="en-US" sz="180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 </a:t>
            </a:r>
            <a:endParaRPr lang="en-US" altLang="en-US" sz="180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Critical Thinking Discussion </a:t>
            </a:r>
            <a:endParaRPr lang="en-US" altLang="en-US" sz="140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Why is a patient carried head first up stairs and feet first down stairs?</a:t>
            </a:r>
            <a:endParaRPr lang="en-US" altLang="en-US" sz="1800">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887321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1" charset="-128"/>
              </a:rPr>
              <a:t>An unresponsive patient with no suspected head, neck, or spinal injury should be placed in a left lateral recumbent position (coma or recovery position) to face the rescuer once in the ambulance. This position aids in draining fluids or vomitus from the mouth and helps prevent aspiration into the lungs.</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1" charset="-128"/>
              </a:rPr>
              <a:t>A patient with chest pain or discomfort or with breathing difficulties should be placed in a position of comfort, usually sitting up, if hypotension is not present.</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1" charset="-128"/>
              </a:rPr>
              <a:t>A patient with suspected spinal injury should be immobilized on a long backboard, vacuum mattress, or secured to the stretcher mattress depending on your local protocol. The backboard may be used only to extricate the patient. Once moved to the cot, the patient may be removed from the backboard.</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1" charset="-128"/>
              </a:rPr>
              <a:t>A patient in shock (hypoperfusion) should be placed in a supine position unless your protocol indicates otherwise.</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1" charset="-128"/>
              </a:rPr>
              <a:t>An alert patient who is nauseated or vomiting should be transported in a sitting or a recovery position. That position should allow you to manage the patient’s airway.</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itchFamily="-1" charset="-128"/>
              </a:rPr>
              <a:t>A pregnant patient following her 20th week of gestation (pregnancy) should be positioned on her left side.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070385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Discuss how the patient positioning and packaging may change when transporting a pregnant female following her 20</a:t>
            </a:r>
            <a:r>
              <a:rPr lang="en-US" altLang="en-US" baseline="30000">
                <a:solidFill>
                  <a:prstClr val="black"/>
                </a:solidFill>
                <a:latin typeface="Calibri"/>
                <a:ea typeface="ＭＳ Ｐゴシック" pitchFamily="-1" charset="-128"/>
              </a:rPr>
              <a:t>th</a:t>
            </a:r>
            <a:r>
              <a:rPr lang="en-US" altLang="en-US">
                <a:solidFill>
                  <a:prstClr val="black"/>
                </a:solidFill>
                <a:latin typeface="Calibri"/>
                <a:ea typeface="ＭＳ Ｐゴシック" pitchFamily="-1" charset="-128"/>
              </a:rPr>
              <a:t> week of gestation, a noncritically injured infant and toddler who is in a car seat, geriatric patients with debilitating and disfiguring bone diseases, or other types of physical disabilities.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952476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1" charset="-128"/>
              </a:rPr>
              <a:t>Points to Emphasize</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There are special considerations in packaging patients for air medical transport.</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Teaching Tips</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Hand out copies of any local protocols for packaging patients for air medical transportation.</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Discussion Question</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What are some special considerations when packaging patients for air medical transportation?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940462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1" charset="-128"/>
              </a:rPr>
              <a:t>Teaching Tips</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Allow students ample opportunity to practice these skills. </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The wheeled device should be the EMT’s preferred to move a patient whenever possible. However, there are many situations in which the wheeled device isn’t feasible, such as moving a patient down or up steps, in a narrow hallway with angles, or over rough terrain. In those cases, the EMT should use a backboard, portable stretcher, or flexible stretcher to move the patient either to the wheeled stretcher or directly to the back of the ambulance, depending on the situation. The method in which you position yourself to carry the patient is dependent on the number of EMTs or other emergency response personnel at the scene to assist with the lift and carry.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1710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If only you and your partner are available for a carry, one EMT is positioned at the head of the patient and the other is at the foot. The stronger person should be at the head because most of the weight is at that end. The EMT at the foot end faces the EMT at the head end. This requires the EMT at the foot end to walk backward.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859771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When four emergency personnel are available, a different carrying configuration is often used. One rescuer is placed at the patient’s head. Another is placed at the foot end, facing forward with his hands behind his body to grasp the carrying device. The other two rescuers are placed at each side, facing forward and grasping the carrying device with the hand closest to the patient. This puts all rescuers facing forward, forming a diamond configuration.</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An alternative rectangular configuration may be used when four rescuers are present. Two rescuers are placed on opposite sides of the carrying device on the head end and two rescuers on opposite sides at the foot end of the carrying device. All rescuers face forward and grasp the carrying device with the hand that is closest to the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885415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When a supine patient is to be carried down stairs, typically one EMT is placed at the head end of the device facing the patient and the other is placed at the foot end of the device facing the patient with his back to the stairs. If possible, a spotter is placed behind the EMT at the foot end to provide guidance and stabilization and to count off the steps. The EMT at the foot end is first down the steps. This configuration is often used because of the limited width of a stairwell that doesn’t allow EMTs to be on both sides of the patient.</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When moving a patient up steps, the same EMT configuration is used. The patient is carried head first; therefore, the EMT at the head end moves backward up the steps. If available, the spotter will be ahead of and guiding the EMT at the head end.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106432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itchFamily="-1" charset="-128"/>
              </a:rPr>
              <a:t>Discussion Question</a:t>
            </a:r>
            <a:endParaRPr lang="en-US" altLang="en-US" dirty="0">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1" charset="-128"/>
              </a:rPr>
              <a:t>Why are neonates transported in a neonatal </a:t>
            </a:r>
            <a:r>
              <a:rPr lang="en-US" altLang="en-US" dirty="0" err="1">
                <a:solidFill>
                  <a:prstClr val="black"/>
                </a:solidFill>
                <a:latin typeface="Calibri"/>
                <a:ea typeface="ＭＳ Ｐゴシック" pitchFamily="-1" charset="-128"/>
              </a:rPr>
              <a:t>isolette</a:t>
            </a:r>
            <a:r>
              <a:rPr lang="en-US" altLang="en-US" dirty="0">
                <a:solidFill>
                  <a:prstClr val="black"/>
                </a:solidFill>
                <a:latin typeface="Calibri"/>
                <a:ea typeface="ＭＳ Ｐゴシック" pitchFamily="-1" charset="-128"/>
              </a:rPr>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8715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As an EMT, you’re required to lift and carry patients and heavy equipment. If you perform these tasks improperly, bodily injury, strain, and lifelong pain can result. With conscious planning, good health, and skill, you can perform these tasks with minimum risk to yourself. Apply the principles and techniques of proper lifting and moving every day. Practice often enough for them to become automatic. Make them a habit that increases your safety and performance—even in the most stressful emergency situations</a:t>
            </a:r>
            <a:r>
              <a:rPr lang="en-US" altLang="en-US" b="1">
                <a:solidFill>
                  <a:prstClr val="black"/>
                </a:solidFill>
                <a:latin typeface="Calibri"/>
                <a:ea typeface="ＭＳ Ｐゴシック" pitchFamily="-1" charset="-128"/>
              </a:rPr>
              <a:t>.</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210780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charset="-128"/>
              </a:rPr>
              <a:t>Follow-Up</a:t>
            </a:r>
            <a:endParaRPr lang="en-US" altLang="en-US" sz="14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a:solidFill>
                  <a:prstClr val="black"/>
                </a:solidFill>
                <a:latin typeface="Calibri"/>
                <a:ea typeface="ＭＳ Ｐゴシック" charset="-128"/>
              </a:rPr>
              <a:t>Answer student questions. </a:t>
            </a:r>
            <a:endParaRPr lang="en-US" altLang="en-US" sz="18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a:solidFill>
                  <a:prstClr val="black"/>
                </a:solidFill>
                <a:latin typeface="Calibri"/>
                <a:ea typeface="ＭＳ Ｐゴシック" charset="-128"/>
              </a:rPr>
              <a:t>Follow-Up Assignments</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Review Chapter 6 Summary.</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Complete Chapter 6 In Review questions. </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Complete Chapter 6 Critical Thinking questions.</a:t>
            </a:r>
            <a:endParaRPr lang="en-US" altLang="en-US" sz="18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a:solidFill>
                  <a:prstClr val="black"/>
                </a:solidFill>
                <a:latin typeface="Calibri"/>
                <a:ea typeface="ＭＳ Ｐゴシック" charset="-128"/>
              </a:rPr>
              <a:t>Assessments</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Handouts</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Chapter 6 quiz</a:t>
            </a:r>
            <a:endParaRPr lang="en-US" altLang="en-US" sz="1800">
              <a:solidFill>
                <a:prstClr val="black"/>
              </a:solidFill>
              <a:latin typeface="Calibri"/>
              <a:ea typeface="ＭＳ Ｐゴシック"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222155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1" charset="-128"/>
              </a:rPr>
              <a:t>Class Activity</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As an alternative to assigning the follow-up exercises in the lesson plan as homework, assign each question to a small group of students for in-class discussion.</a:t>
            </a:r>
          </a:p>
          <a:p>
            <a:pPr lvl="0" eaLnBrk="0" fontAlgn="base" hangingPunct="0">
              <a:spcBef>
                <a:spcPct val="30000"/>
              </a:spcBef>
              <a:spcAft>
                <a:spcPct val="0"/>
              </a:spcAft>
            </a:pPr>
            <a:r>
              <a:rPr lang="en-US" altLang="en-US">
                <a:solidFill>
                  <a:prstClr val="black"/>
                </a:solidFill>
                <a:latin typeface="Calibri"/>
                <a:ea typeface="ＭＳ Ｐゴシック" pitchFamily="-1"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Teaching Tips</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Answers to In Review questions are in the appendix of the text. Advise students to review the questions again as they study the chapter.</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b="1">
              <a:solidFill>
                <a:prstClr val="black"/>
              </a:solidFill>
              <a:latin typeface="Calibri"/>
              <a:ea typeface="ＭＳ Ｐゴシック" pitchFamily="-1" charset="-128"/>
            </a:endParaRPr>
          </a:p>
          <a:p>
            <a:pPr lvl="0" eaLnBrk="0" fontAlgn="base" hangingPunct="0">
              <a:spcBef>
                <a:spcPct val="30000"/>
              </a:spcBef>
              <a:spcAft>
                <a:spcPct val="0"/>
              </a:spcAft>
            </a:pPr>
            <a:endParaRPr lang="en-US" altLang="en-US" b="1">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32003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Tx/>
              <a:buAutoNum type="arabicParenR"/>
              <a:defRPr/>
            </a:pPr>
            <a:r>
              <a:rPr lang="en-US">
                <a:solidFill>
                  <a:prstClr val="black"/>
                </a:solidFill>
                <a:latin typeface="Calibri"/>
                <a:ea typeface="ＭＳ Ｐゴシック" charset="-128"/>
              </a:rPr>
              <a:t>Keep the weight of the object as close to the body as possible. Back injury is much more likely to occur while reaching a great distance to lift a light object than while reaching a short distance to lift a heavy object. </a:t>
            </a:r>
          </a:p>
          <a:p>
            <a:pPr marL="228600" lvl="0" indent="-228600" eaLnBrk="0" fontAlgn="base" hangingPunct="0">
              <a:spcBef>
                <a:spcPct val="30000"/>
              </a:spcBef>
              <a:spcAft>
                <a:spcPct val="0"/>
              </a:spcAft>
              <a:buFontTx/>
              <a:buAutoNum type="arabicParenR"/>
              <a:defRPr/>
            </a:pPr>
            <a:r>
              <a:rPr lang="en-US">
                <a:solidFill>
                  <a:prstClr val="black"/>
                </a:solidFill>
                <a:latin typeface="Calibri"/>
                <a:ea typeface="ＭＳ Ｐゴシック" charset="-128"/>
              </a:rPr>
              <a:t>To move a heavy object, use the leg, hip, and gluteal (buttocks) muscles plus contracted abdominal muscles. The use of these muscles will help you generate a huge amount of power safely. Always avoid using back muscles to move a heavy object.</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Use a ball or book to demonstrate the four principles of good body mechanics.</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What are the four principles of good body mechanics?</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92374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1" charset="-128"/>
              </a:rPr>
              <a:t>3) “Stack.” Visualize the shoulders stacked on top of the hips, and the hips stacked on top of the feet (base). Then move them as a unit. If any of the three are not aligned with the others, you can create twisting forces that are potentially harmful to the lower back. </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4) Reduce the height or distance through which the object must be moved. Get closer to the object or reposition it before lifting. Lift in stages if necessary.</a:t>
            </a:r>
          </a:p>
          <a:p>
            <a:pPr lvl="0" eaLnBrk="0" fontAlgn="base" hangingPunct="0">
              <a:spcBef>
                <a:spcPct val="30000"/>
              </a:spcBef>
              <a:spcAft>
                <a:spcPct val="0"/>
              </a:spcAft>
            </a:pPr>
            <a:endParaRPr lang="en-US" altLang="en-US" b="1">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Teaching Tips</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Use a ball or book to demonstrate the four principles of good body mechanics.</a:t>
            </a: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 </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1" charset="-128"/>
              </a:rPr>
              <a:t>Discussion Question</a:t>
            </a:r>
            <a:endParaRPr lang="en-US" altLang="en-US">
              <a:solidFill>
                <a:prstClr val="black"/>
              </a:solidFill>
              <a:latin typeface="Calibri"/>
              <a:ea typeface="ＭＳ Ｐゴシック" pitchFamily="-1"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1" charset="-128"/>
              </a:rPr>
              <a:t>What are the four principles of good body mechanics?</a:t>
            </a:r>
          </a:p>
          <a:p>
            <a:pPr lvl="0" eaLnBrk="0" fontAlgn="base" hangingPunct="0">
              <a:spcBef>
                <a:spcPct val="30000"/>
              </a:spcBef>
              <a:spcAft>
                <a:spcPct val="0"/>
              </a:spcAft>
            </a:pPr>
            <a:endParaRPr lang="en-US" altLang="en-US">
              <a:solidFill>
                <a:prstClr val="black"/>
              </a:solidFill>
              <a:latin typeface="Calibri"/>
              <a:ea typeface="ＭＳ Ｐゴシック" pitchFamily="-1"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18676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3/1/2018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7">
            <a:alphaModFix/>
          </a:blip>
          <a:srcRect/>
          <a:stretch/>
        </p:blipFill>
        <p:spPr>
          <a:xfrm>
            <a:off x="443972" y="6429709"/>
            <a:ext cx="917999" cy="279914"/>
          </a:xfrm>
          <a:prstGeom prst="rect">
            <a:avLst/>
          </a:prstGeom>
          <a:noFill/>
          <a:ln>
            <a:noFill/>
          </a:ln>
        </p:spPr>
      </p:pic>
      <p:sp>
        <p:nvSpPr>
          <p:cNvPr id="17"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 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 Target="slide93.xml"/><Relationship Id="rId2" Type="http://schemas.openxmlformats.org/officeDocument/2006/relationships/slide" Target="slide92.xml"/><Relationship Id="rId1" Type="http://schemas.openxmlformats.org/officeDocument/2006/relationships/slideLayout" Target="../slideLayouts/slideLayout4.xml"/><Relationship Id="rId5" Type="http://schemas.openxmlformats.org/officeDocument/2006/relationships/slide" Target="slide94.xml"/><Relationship Id="rId4" Type="http://schemas.openxmlformats.org/officeDocument/2006/relationships/slide" Target="slide9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0.xml"/><Relationship Id="rId4" Type="http://schemas.openxmlformats.org/officeDocument/2006/relationships/image" Target="../media/image18.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34.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slide" Target="slide97.xml"/><Relationship Id="rId2" Type="http://schemas.openxmlformats.org/officeDocument/2006/relationships/slide" Target="slide96.xml"/><Relationship Id="rId1" Type="http://schemas.openxmlformats.org/officeDocument/2006/relationships/slideLayout" Target="../slideLayouts/slideLayout21.xml"/><Relationship Id="rId5" Type="http://schemas.openxmlformats.org/officeDocument/2006/relationships/slide" Target="slide98.xml"/><Relationship Id="rId4" Type="http://schemas.openxmlformats.org/officeDocument/2006/relationships/slide" Target="slide99.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slide" Target="slide79.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slide" Target="slide79.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slide" Target="slide79.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slide" Target="slide80.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lstStyle/>
          <a:p>
            <a:pPr>
              <a:lnSpc>
                <a:spcPct val="90000"/>
              </a:lnSpc>
              <a:spcAft>
                <a:spcPts val="125"/>
              </a:spcAft>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0270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07280" y="2285999"/>
            <a:ext cx="3657600" cy="739083"/>
          </a:xfrm>
        </p:spPr>
        <p:txBody>
          <a:bodyPr/>
          <a:lstStyle/>
          <a:p>
            <a:pPr lvl="0" algn="ctr"/>
            <a:r>
              <a:rPr lang="en-US" b="1" dirty="0" smtClean="0">
                <a:latin typeface="+mn-lt"/>
              </a:rPr>
              <a:t>Chapter 6</a:t>
            </a:r>
            <a:endParaRPr lang="en-US" b="1" dirty="0">
              <a:latin typeface="+mn-lt"/>
            </a:endParaRPr>
          </a:p>
        </p:txBody>
      </p:sp>
      <p:sp>
        <p:nvSpPr>
          <p:cNvPr id="5" name="Text Placeholder 4"/>
          <p:cNvSpPr>
            <a:spLocks noGrp="1"/>
          </p:cNvSpPr>
          <p:nvPr>
            <p:ph type="body" idx="3"/>
          </p:nvPr>
        </p:nvSpPr>
        <p:spPr>
          <a:xfrm>
            <a:off x="4907280" y="3114461"/>
            <a:ext cx="3657600" cy="1235866"/>
          </a:xfrm>
        </p:spPr>
        <p:txBody>
          <a:bodyPr/>
          <a:lstStyle/>
          <a:p>
            <a:pPr algn="ctr">
              <a:spcBef>
                <a:spcPct val="0"/>
              </a:spcBef>
              <a:buClrTx/>
            </a:pPr>
            <a:r>
              <a:rPr lang="en-US" altLang="en-US" dirty="0">
                <a:latin typeface="+mn-lt"/>
              </a:rPr>
              <a:t>Lifting and Moving Patients</a:t>
            </a: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9" name="TextBox 8"/>
          <p:cNvSpPr txBox="1"/>
          <p:nvPr/>
        </p:nvSpPr>
        <p:spPr>
          <a:xfrm>
            <a:off x="5471147" y="4709187"/>
            <a:ext cx="2529865" cy="83099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14041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Mechanics for Safe Lifting </a:t>
            </a:r>
            <a:r>
              <a:rPr lang="en-US" sz="2000" b="0" smtClean="0">
                <a:latin typeface="Times New Roman" panose="02020603050405020304" pitchFamily="18" charset="0"/>
                <a:ea typeface="ＭＳ Ｐゴシック"/>
                <a:cs typeface="ＭＳ Ｐゴシック" pitchFamily="-65" charset="-128"/>
              </a:rPr>
              <a:t>(4 of 8)</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Apply the principles of body mechanics to lifting, carrying, moving, reaching, pushing, and pulling.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Keep the spine in alignment.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Whenever possible, substitute equipment for manual force.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2839138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r>
              <a:rPr lang="en-US"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2"/>
          <a:srcRect/>
          <a:stretch>
            <a:fillRect/>
          </a:stretch>
        </p:blipFill>
        <p:spPr bwMode="auto">
          <a:xfrm>
            <a:off x="860425"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964361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Mechanics for Safe Lifting </a:t>
            </a:r>
            <a:r>
              <a:rPr lang="en-US" sz="2000" b="0" smtClean="0">
                <a:latin typeface="Times New Roman" panose="02020603050405020304" pitchFamily="18" charset="0"/>
                <a:ea typeface="ＭＳ Ｐゴシック"/>
                <a:cs typeface="ＭＳ Ｐゴシック" pitchFamily="-65" charset="-128"/>
              </a:rPr>
              <a:t>(5 of 8)</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Posture and Fitness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Poor posture and fitness can fatigue back and abdominal muscles, increasing the risk of injury.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Lordosis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Kyphosis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Always be aware of your posture.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035664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Extremes of Poor Posture are Excessive Lordosis (Swayback) and Excessive Kyphosis (Slouch)</a:t>
            </a:r>
            <a:endParaRPr lang="en-US" altLang="en-US" sz="2800" dirty="0">
              <a:latin typeface="Times New Roman" panose="02020603050405020304" pitchFamily="18" charset="0"/>
              <a:ea typeface="ＭＳ Ｐゴシック"/>
            </a:endParaRPr>
          </a:p>
        </p:txBody>
      </p:sp>
      <p:pic>
        <p:nvPicPr>
          <p:cNvPr id="4" name="Picture 2" descr="Sagittal view of poor posture anatomy examples. In excessive kyphosis or slouch, the upper spine extends posterior, creating a hunch. In excessive lordosis or swayback, the lower spine extends anterior, pushing the buttocks and abdomen ou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07124" y="1497242"/>
            <a:ext cx="3929752" cy="469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1754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Proper Standing Posture</a:t>
            </a:r>
            <a:endParaRPr lang="en-US" altLang="en-US" dirty="0">
              <a:latin typeface="Times New Roman" panose="02020603050405020304" pitchFamily="18" charset="0"/>
              <a:ea typeface="ＭＳ Ｐゴシック"/>
            </a:endParaRPr>
          </a:p>
        </p:txBody>
      </p:sp>
      <p:pic>
        <p:nvPicPr>
          <p:cNvPr id="4" name="Picture 2" descr="Proper standing posture from the sagittal and anterior views. In proper standing posture, the ears, shoulders, and hips are in vertical alignment; pelvis is slightly tucked forward; and knees are slightly be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2877" y="1609764"/>
            <a:ext cx="3538247" cy="455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3757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Proper Sitting Posture</a:t>
            </a:r>
            <a:endParaRPr lang="en-US" altLang="en-US" dirty="0">
              <a:latin typeface="Times New Roman" panose="02020603050405020304" pitchFamily="18" charset="0"/>
              <a:ea typeface="ＭＳ Ｐゴシック"/>
            </a:endParaRPr>
          </a:p>
        </p:txBody>
      </p:sp>
      <p:pic>
        <p:nvPicPr>
          <p:cNvPr id="4" name="Picture 2" descr="Proper sitting posture from the sagittal and anterior views. In proper sitting posture, ears, shoulders and hips are in vertical alignment, pelvis is slightly tucked forward, weight is evenly distributed on both ischia, feet are flat on floor or crossed at ank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2937" y="1543456"/>
            <a:ext cx="3858126" cy="459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4319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Mechanics for Safe Lifting </a:t>
            </a:r>
            <a:r>
              <a:rPr lang="en-US" sz="2000" b="0" dirty="0" smtClean="0">
                <a:latin typeface="Times New Roman" panose="02020603050405020304" pitchFamily="18" charset="0"/>
                <a:ea typeface="ＭＳ Ｐゴシック"/>
                <a:cs typeface="ＭＳ Ｐゴシック" pitchFamily="-65" charset="-128"/>
              </a:rPr>
              <a:t>(6 of 8)</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6009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Posture and Fitness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Good body mechanics cannot fully compensate for poor physical fitness.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Components of physical fitness: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Flexibility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Strength</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Cardiovascular conditioning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Nutrition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5735910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384830"/>
          </a:xfrm>
        </p:spPr>
        <p:txBody>
          <a:bodyPr tIns="91425">
            <a:noAutofit/>
          </a:bodyPr>
          <a:lstStyle/>
          <a:p>
            <a:pPr lvl="0" eaLnBrk="0" fontAlgn="base" hangingPunct="0">
              <a:spcBef>
                <a:spcPct val="0"/>
              </a:spcBef>
              <a:spcAft>
                <a:spcPct val="0"/>
              </a:spcAft>
              <a:buClrTx/>
              <a:defRPr/>
            </a:pPr>
            <a:r>
              <a:rPr lang="en-US" sz="3000" dirty="0" smtClean="0">
                <a:latin typeface="Times New Roman" panose="02020603050405020304" pitchFamily="18" charset="0"/>
                <a:ea typeface="ＭＳ Ｐゴシック"/>
                <a:cs typeface="ＭＳ Ｐゴシック" pitchFamily="-65" charset="-128"/>
              </a:rPr>
              <a:t>Click on the Word from the Highlighted Pair in Each Statement to Complete Each Statement Most Accurately</a:t>
            </a:r>
            <a:endParaRPr lang="en-US" sz="3000" dirty="0">
              <a:latin typeface="Times New Roman" panose="02020603050405020304" pitchFamily="18" charset="0"/>
              <a:ea typeface="ＭＳ Ｐゴシック"/>
              <a:cs typeface="ＭＳ Ｐゴシック" pitchFamily="-65" charset="-128"/>
            </a:endParaRPr>
          </a:p>
        </p:txBody>
      </p:sp>
      <p:sp>
        <p:nvSpPr>
          <p:cNvPr id="8" name="Text Placeholder 7"/>
          <p:cNvSpPr>
            <a:spLocks noGrp="1"/>
          </p:cNvSpPr>
          <p:nvPr>
            <p:ph type="body" idx="1"/>
          </p:nvPr>
        </p:nvSpPr>
        <p:spPr>
          <a:xfrm>
            <a:off x="457200" y="1682497"/>
            <a:ext cx="8229600" cy="533400"/>
          </a:xfrm>
        </p:spPr>
        <p:txBody>
          <a:bodyPr/>
          <a:lstStyle/>
          <a:p>
            <a:pPr marL="432054" lvl="0" indent="-432054"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To lift a heavy object, use the muscles of the: </a:t>
            </a:r>
          </a:p>
        </p:txBody>
      </p:sp>
      <p:sp>
        <p:nvSpPr>
          <p:cNvPr id="4" name="Content Placeholder 3"/>
          <p:cNvSpPr>
            <a:spLocks noGrp="1"/>
          </p:cNvSpPr>
          <p:nvPr>
            <p:ph sz="quarter" idx="14"/>
          </p:nvPr>
        </p:nvSpPr>
        <p:spPr>
          <a:xfrm>
            <a:off x="2634340" y="2306239"/>
            <a:ext cx="979015" cy="609600"/>
          </a:xfrm>
        </p:spPr>
        <p:txBody>
          <a:bodyPr wrap="square" lIns="91425" tIns="91425" rIns="91425" bIns="91425">
            <a:noAutofit/>
          </a:bodyPr>
          <a:lstStyle/>
          <a:p>
            <a:pPr marL="0" lvl="0" indent="0" fontAlgn="base">
              <a:spcBef>
                <a:spcPct val="0"/>
              </a:spcBef>
              <a:spcAft>
                <a:spcPct val="0"/>
              </a:spcAft>
              <a:buSzPts val="2400"/>
              <a:buNone/>
              <a:defRPr/>
            </a:pPr>
            <a:r>
              <a:rPr lang="en-US" sz="2400" kern="1200" dirty="0" smtClean="0">
                <a:solidFill>
                  <a:srgbClr val="000000"/>
                </a:solidFill>
                <a:latin typeface="Arial (Body)"/>
                <a:ea typeface="Verdana" pitchFamily="-65" charset="0"/>
                <a:cs typeface="Verdana" pitchFamily="-65" charset="0"/>
                <a:hlinkClick r:id="rId2" action="ppaction://hlinksldjump"/>
              </a:rPr>
              <a:t>legs</a:t>
            </a:r>
            <a:endParaRPr lang="en-US" sz="2400" kern="1200" dirty="0">
              <a:solidFill>
                <a:srgbClr val="000000"/>
              </a:solidFill>
              <a:latin typeface="Arial (Body)"/>
              <a:ea typeface="Verdana" pitchFamily="-65" charset="0"/>
              <a:cs typeface="Verdana" pitchFamily="-65" charset="0"/>
            </a:endParaRPr>
          </a:p>
        </p:txBody>
      </p:sp>
      <p:sp>
        <p:nvSpPr>
          <p:cNvPr id="5" name="Content Placeholder 4"/>
          <p:cNvSpPr>
            <a:spLocks noGrp="1"/>
          </p:cNvSpPr>
          <p:nvPr>
            <p:ph sz="quarter" idx="15"/>
          </p:nvPr>
        </p:nvSpPr>
        <p:spPr>
          <a:xfrm>
            <a:off x="4521200" y="2306240"/>
            <a:ext cx="1037771" cy="609599"/>
          </a:xfrm>
        </p:spPr>
        <p:txBody>
          <a:bodyPr wrap="square" lIns="91425" tIns="91425" rIns="91425" bIns="91425">
            <a:noAutofit/>
          </a:bodyPr>
          <a:lstStyle/>
          <a:p>
            <a:pPr marL="0" lvl="0" indent="0" fontAlgn="base">
              <a:spcBef>
                <a:spcPct val="0"/>
              </a:spcBef>
              <a:spcAft>
                <a:spcPct val="0"/>
              </a:spcAft>
              <a:buSzPts val="2400"/>
              <a:buNone/>
              <a:defRPr/>
            </a:pPr>
            <a:r>
              <a:rPr lang="en-US" sz="2400" kern="1200" dirty="0" smtClean="0">
                <a:solidFill>
                  <a:srgbClr val="000000"/>
                </a:solidFill>
                <a:latin typeface="Arial (Body)"/>
                <a:ea typeface="Verdana" pitchFamily="-65" charset="0"/>
                <a:cs typeface="Verdana" pitchFamily="-65" charset="0"/>
                <a:hlinkClick r:id="rId3" action="ppaction://hlinksldjump"/>
              </a:rPr>
              <a:t>back</a:t>
            </a:r>
            <a:endParaRPr lang="en-US" sz="2400" kern="1200" dirty="0">
              <a:solidFill>
                <a:srgbClr val="000000"/>
              </a:solidFill>
              <a:latin typeface="Arial (Body)"/>
              <a:ea typeface="Verdana" pitchFamily="-65" charset="0"/>
              <a:cs typeface="Verdana" pitchFamily="-65" charset="0"/>
            </a:endParaRPr>
          </a:p>
        </p:txBody>
      </p:sp>
      <p:sp>
        <p:nvSpPr>
          <p:cNvPr id="3" name="Content Placeholder 2"/>
          <p:cNvSpPr>
            <a:spLocks noGrp="1"/>
          </p:cNvSpPr>
          <p:nvPr>
            <p:ph sz="quarter" idx="13"/>
          </p:nvPr>
        </p:nvSpPr>
        <p:spPr>
          <a:xfrm>
            <a:off x="457200" y="2890601"/>
            <a:ext cx="8229600" cy="842508"/>
          </a:xfrm>
        </p:spPr>
        <p:txBody>
          <a:bodyPr wrap="square" lIns="91425" tIns="91425" rIns="91425" bIns="91425">
            <a:noAutofit/>
          </a:bodyPr>
          <a:lstStyle/>
          <a:p>
            <a:pPr marL="432000" lvl="0" indent="-432000" eaLnBrk="0" fontAlgn="base" hangingPunct="0">
              <a:spcAft>
                <a:spcPct val="0"/>
              </a:spcAft>
              <a:buSzPts val="2400"/>
              <a:buFont typeface="+mj-lt"/>
              <a:buAutoNum type="arabicPeriod" startAt="2"/>
            </a:pPr>
            <a:r>
              <a:rPr lang="en-US" altLang="en-US" sz="2400" dirty="0" smtClean="0">
                <a:solidFill>
                  <a:srgbClr val="000000"/>
                </a:solidFill>
                <a:latin typeface="Arial (Body)"/>
                <a:ea typeface="ＭＳ Ｐゴシック"/>
              </a:rPr>
              <a:t>An excessive lumbar curve, resulting in swayback, is called:</a:t>
            </a:r>
            <a:endParaRPr lang="en-US" altLang="en-US" sz="2400" dirty="0">
              <a:solidFill>
                <a:srgbClr val="000000"/>
              </a:solidFill>
              <a:latin typeface="Arial (Body)"/>
              <a:ea typeface="ＭＳ Ｐゴシック"/>
            </a:endParaRPr>
          </a:p>
        </p:txBody>
      </p:sp>
      <p:sp>
        <p:nvSpPr>
          <p:cNvPr id="6" name="Content Placeholder 5"/>
          <p:cNvSpPr>
            <a:spLocks noGrp="1"/>
          </p:cNvSpPr>
          <p:nvPr>
            <p:ph sz="quarter" idx="16"/>
          </p:nvPr>
        </p:nvSpPr>
        <p:spPr>
          <a:xfrm>
            <a:off x="2561766" y="3831412"/>
            <a:ext cx="1371600" cy="652462"/>
          </a:xfrm>
        </p:spPr>
        <p:txBody>
          <a:bodyPr wrap="square" lIns="91425" tIns="91425" rIns="91425" bIns="91425">
            <a:noAutofit/>
          </a:bodyPr>
          <a:lstStyle/>
          <a:p>
            <a:pPr marL="0" lvl="0" indent="0" fontAlgn="base">
              <a:spcBef>
                <a:spcPct val="0"/>
              </a:spcBef>
              <a:spcAft>
                <a:spcPct val="0"/>
              </a:spcAft>
              <a:buSzPts val="2400"/>
              <a:buNone/>
              <a:defRPr/>
            </a:pPr>
            <a:r>
              <a:rPr lang="en-US" sz="2400" kern="1200" dirty="0" smtClean="0">
                <a:solidFill>
                  <a:srgbClr val="000000"/>
                </a:solidFill>
                <a:latin typeface="Arial (Body)"/>
                <a:ea typeface="Verdana" pitchFamily="-65" charset="0"/>
                <a:cs typeface="Verdana" pitchFamily="-65" charset="0"/>
                <a:hlinkClick r:id="rId4" action="ppaction://hlinksldjump"/>
              </a:rPr>
              <a:t>kyphosis</a:t>
            </a:r>
            <a:endParaRPr lang="en-US" sz="2400" kern="1200" dirty="0">
              <a:solidFill>
                <a:srgbClr val="000000"/>
              </a:solidFill>
              <a:latin typeface="Arial (Body)"/>
              <a:ea typeface="Verdana" pitchFamily="-65" charset="0"/>
              <a:cs typeface="Verdana" pitchFamily="-65" charset="0"/>
            </a:endParaRPr>
          </a:p>
        </p:txBody>
      </p:sp>
      <p:sp>
        <p:nvSpPr>
          <p:cNvPr id="7" name="Content Placeholder 6"/>
          <p:cNvSpPr>
            <a:spLocks noGrp="1"/>
          </p:cNvSpPr>
          <p:nvPr>
            <p:ph sz="quarter" idx="17"/>
          </p:nvPr>
        </p:nvSpPr>
        <p:spPr>
          <a:xfrm>
            <a:off x="4513943" y="3831413"/>
            <a:ext cx="1240971" cy="652462"/>
          </a:xfrm>
        </p:spPr>
        <p:txBody>
          <a:bodyPr wrap="square" lIns="91425" tIns="91425" rIns="91425" bIns="91425">
            <a:noAutofit/>
          </a:bodyPr>
          <a:lstStyle/>
          <a:p>
            <a:pPr marL="0" lvl="0" indent="0" fontAlgn="base">
              <a:spcBef>
                <a:spcPct val="0"/>
              </a:spcBef>
              <a:spcAft>
                <a:spcPct val="0"/>
              </a:spcAft>
              <a:buSzPts val="2400"/>
              <a:buNone/>
              <a:defRPr/>
            </a:pPr>
            <a:r>
              <a:rPr lang="en-US" sz="2400" kern="1200" dirty="0" smtClean="0">
                <a:solidFill>
                  <a:srgbClr val="000000"/>
                </a:solidFill>
                <a:latin typeface="Arial (Body)"/>
                <a:ea typeface="Verdana" pitchFamily="-65" charset="0"/>
                <a:cs typeface="Verdana" pitchFamily="-65" charset="0"/>
                <a:hlinkClick r:id="rId5" action="ppaction://hlinksldjump"/>
              </a:rPr>
              <a:t>lordosis</a:t>
            </a:r>
            <a:endParaRPr lang="en-US" sz="2400" kern="1200" dirty="0">
              <a:solidFill>
                <a:srgbClr val="000000"/>
              </a:solidFill>
              <a:latin typeface="Arial (Body)"/>
              <a:ea typeface="Verdana" pitchFamily="-65" charset="0"/>
              <a:cs typeface="Verdana" pitchFamily="-65" charset="0"/>
            </a:endParaRPr>
          </a:p>
        </p:txBody>
      </p:sp>
    </p:spTree>
    <p:extLst>
      <p:ext uri="{BB962C8B-B14F-4D97-AF65-F5344CB8AC3E}">
        <p14:creationId xmlns:p14="http://schemas.microsoft.com/office/powerpoint/2010/main" val="39811254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Mechanics for Safe Lifting </a:t>
            </a:r>
            <a:r>
              <a:rPr lang="en-US" sz="2000" b="0" smtClean="0">
                <a:latin typeface="Times New Roman" panose="02020603050405020304" pitchFamily="18" charset="0"/>
                <a:ea typeface="ＭＳ Ｐゴシック"/>
                <a:cs typeface="ＭＳ Ｐゴシック" pitchFamily="-65" charset="-128"/>
              </a:rPr>
              <a:t>(7 of 8)</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Communication and Teamwork</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All team members must be properly trained.</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Team members should be physically matched when lifting.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Communicate and coordinate throughout the lift.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Tell the patient what you are doing.</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990281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Mechanics for Safe Lifting </a:t>
            </a:r>
            <a:r>
              <a:rPr lang="en-US" sz="2000" b="0" smtClean="0">
                <a:latin typeface="Times New Roman" panose="02020603050405020304" pitchFamily="18" charset="0"/>
                <a:ea typeface="ＭＳ Ｐゴシック"/>
                <a:cs typeface="ＭＳ Ｐゴシック" pitchFamily="-65" charset="-128"/>
              </a:rPr>
              <a:t>(8 of 8)</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Communication and </a:t>
            </a:r>
            <a:r>
              <a:rPr lang="en-US" altLang="en-US" sz="2400" dirty="0" smtClean="0">
                <a:solidFill>
                  <a:srgbClr val="000000"/>
                </a:solidFill>
                <a:latin typeface="Arial (Body)"/>
                <a:ea typeface="ＭＳ Ｐゴシック"/>
              </a:rPr>
              <a:t>Teamwork</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Using good teamwork</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Size up scene immediately and accurately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Consider weight of the patient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Be aware of abilities and limitations of each team member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Select most appropriate equipment for the job</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9765665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946571"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General Guidelines for Lifting and Moving </a:t>
            </a:r>
            <a:r>
              <a:rPr lang="en-US" sz="2000" b="0" dirty="0" smtClean="0">
                <a:latin typeface="Times New Roman" panose="02020603050405020304" pitchFamily="18" charset="0"/>
                <a:ea typeface="ＭＳ Ｐゴシック"/>
                <a:cs typeface="ＭＳ Ｐゴシック" pitchFamily="-65" charset="-128"/>
              </a:rPr>
              <a:t>(1 of 6)</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6083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Know your abilities and limitations.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Consider the weight of the patient and of the equipment being used.</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Use an even number of rescuers.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Anticipate muscle fatigue.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590175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rgbClr val="007FA3"/>
                </a:solidFill>
                <a:latin typeface="Times New Roman" panose="02020603050405020304" pitchFamily="18" charset="0"/>
                <a:cs typeface="ＭＳ Ｐゴシック" pitchFamily="-65" charset="-128"/>
              </a:rPr>
              <a:t>Learning Readiness</a:t>
            </a:r>
            <a:endParaRPr lang="en-US" dirty="0">
              <a:solidFill>
                <a:srgbClr val="007FA3"/>
              </a:solidFill>
              <a:latin typeface="Times New Roman" panose="02020603050405020304" pitchFamily="18" charset="0"/>
              <a:cs typeface="ＭＳ Ｐゴシック" pitchFamily="-65" charset="-128"/>
            </a:endParaRPr>
          </a:p>
        </p:txBody>
      </p:sp>
      <p:sp>
        <p:nvSpPr>
          <p:cNvPr id="3" name="Content Placeholder 2"/>
          <p:cNvSpPr>
            <a:spLocks noGrp="1"/>
          </p:cNvSpPr>
          <p:nvPr>
            <p:ph idx="1"/>
          </p:nvPr>
        </p:nvSpPr>
        <p:spPr>
          <a:xfrm>
            <a:off x="457200" y="1600200"/>
            <a:ext cx="8229600" cy="2608376"/>
          </a:xfrm>
        </p:spPr>
        <p:txBody>
          <a:bodyPr wrap="square" lIns="91425" tIns="91425" rIns="91425" bIns="91425">
            <a:noAutofit/>
          </a:bodyPr>
          <a:lstStyle/>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E</a:t>
            </a:r>
            <a:r>
              <a:rPr lang="en-US" altLang="en-US" sz="100" b="1" dirty="0" smtClean="0">
                <a:solidFill>
                  <a:srgbClr val="000000"/>
                </a:solidFill>
                <a:latin typeface="Arial (Body)"/>
                <a:ea typeface="ＭＳ Ｐゴシック"/>
              </a:rPr>
              <a:t> </a:t>
            </a:r>
            <a:r>
              <a:rPr lang="en-US" altLang="en-US" sz="2400" b="1" dirty="0" smtClean="0">
                <a:solidFill>
                  <a:srgbClr val="000000"/>
                </a:solidFill>
                <a:latin typeface="Arial (Body)"/>
                <a:ea typeface="ＭＳ Ｐゴシック"/>
              </a:rPr>
              <a:t>M</a:t>
            </a:r>
            <a:r>
              <a:rPr lang="en-US" altLang="en-US" sz="100" b="1" dirty="0" smtClean="0">
                <a:solidFill>
                  <a:srgbClr val="000000"/>
                </a:solidFill>
                <a:latin typeface="Arial (Body)"/>
                <a:ea typeface="ＭＳ Ｐゴシック"/>
              </a:rPr>
              <a:t> </a:t>
            </a:r>
            <a:r>
              <a:rPr lang="en-US" altLang="en-US" sz="2400" b="1" dirty="0" smtClean="0">
                <a:solidFill>
                  <a:srgbClr val="000000"/>
                </a:solidFill>
                <a:latin typeface="Arial (Body)"/>
                <a:ea typeface="ＭＳ Ｐゴシック"/>
              </a:rPr>
              <a:t>S Education Standards, </a:t>
            </a:r>
            <a:r>
              <a:rPr lang="en-US" altLang="en-US" sz="2400" dirty="0" smtClean="0">
                <a:solidFill>
                  <a:srgbClr val="000000"/>
                </a:solidFill>
                <a:latin typeface="Arial (Body)"/>
                <a:ea typeface="ＭＳ Ｐゴシック"/>
              </a:rPr>
              <a:t>text p. 101.</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Chapter Objectives, </a:t>
            </a:r>
            <a:r>
              <a:rPr lang="en-US" altLang="en-US" sz="2400" dirty="0" smtClean="0">
                <a:solidFill>
                  <a:srgbClr val="000000"/>
                </a:solidFill>
                <a:latin typeface="Arial (Body)"/>
                <a:ea typeface="ＭＳ Ｐゴシック"/>
              </a:rPr>
              <a:t>text p. 101.</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Key Terms, </a:t>
            </a:r>
            <a:r>
              <a:rPr lang="en-US" altLang="en-US" sz="2400" dirty="0" smtClean="0">
                <a:solidFill>
                  <a:srgbClr val="000000"/>
                </a:solidFill>
                <a:latin typeface="Arial (Body)"/>
                <a:ea typeface="ＭＳ Ｐゴシック"/>
              </a:rPr>
              <a:t>text p. 101.</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Purpose of lecture presentation versus textbook reading assignments.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6159947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975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General Guidelines for Lifting and Moving </a:t>
            </a:r>
            <a:r>
              <a:rPr lang="en-US" sz="2000" b="0" dirty="0" smtClean="0">
                <a:latin typeface="Times New Roman" panose="02020603050405020304" pitchFamily="18" charset="0"/>
                <a:ea typeface="ＭＳ Ｐゴシック"/>
                <a:cs typeface="ＭＳ Ｐゴシック" pitchFamily="-65" charset="-128"/>
              </a:rPr>
              <a:t>(2 of 6)</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719072"/>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The Power Lift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The power lift offers the best defense against injury and promotes a safe and stable move.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Use a power grip</a:t>
            </a:r>
            <a:endParaRPr lang="en-US" altLang="en-US" sz="2400" dirty="0">
              <a:solidFill>
                <a:srgbClr val="000000"/>
              </a:solidFill>
              <a:latin typeface="Arial (Body)"/>
              <a:ea typeface="ＭＳ Ｐゴシック"/>
            </a:endParaRPr>
          </a:p>
        </p:txBody>
      </p:sp>
      <p:pic>
        <p:nvPicPr>
          <p:cNvPr id="5" name="Picture 2" descr="An E M T grips the frame of a stretcher, thumb around the top of the frame and fingers around the bottom. Fingers are parallel to each other across the frame horizontally, and are completely closed around the frame verticall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0276" y="3471179"/>
            <a:ext cx="3706989" cy="275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17727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6-1</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Power Lift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5816201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200"/>
            <a:ext cx="8229600" cy="1314703"/>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Get in Position. Your Feet Should be about Shoulder Width Apart, Turned Slightly </a:t>
            </a:r>
            <a:r>
              <a:rPr lang="en-US" altLang="en-US" sz="2800" dirty="0">
                <a:latin typeface="Times New Roman" panose="02020603050405020304" pitchFamily="18" charset="0"/>
                <a:ea typeface="ＭＳ Ｐゴシック"/>
              </a:rPr>
              <a:t>O</a:t>
            </a:r>
            <a:r>
              <a:rPr lang="en-US" altLang="en-US" sz="2800" dirty="0" smtClean="0">
                <a:latin typeface="Times New Roman" panose="02020603050405020304" pitchFamily="18" charset="0"/>
                <a:ea typeface="ＭＳ Ｐゴシック"/>
              </a:rPr>
              <a:t>utward, and Flat on the Ground</a:t>
            </a:r>
            <a:endParaRPr lang="en-US" altLang="en-US" sz="2800" dirty="0">
              <a:latin typeface="Times New Roman" panose="02020603050405020304" pitchFamily="18" charset="0"/>
              <a:ea typeface="ＭＳ Ｐゴシック"/>
            </a:endParaRPr>
          </a:p>
        </p:txBody>
      </p:sp>
      <p:pic>
        <p:nvPicPr>
          <p:cNvPr id="4" name="Picture 2" descr="2 E M T’s face each other, standing at the head and foot of a supine unconscious patient strapped to a lowered stretcher. Their feet are flat on the ground and arms flat against their bodies. "/>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2619" y="1723018"/>
            <a:ext cx="6778762" cy="45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1731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1"/>
            <a:ext cx="8229600" cy="1280160"/>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Use a Gloved Finger to Pull a Cuff out and Down on the Other Glove. Do not Touch the Inside of the Glove</a:t>
            </a:r>
            <a:endParaRPr lang="en-US" altLang="en-US" sz="2800" dirty="0">
              <a:latin typeface="Times New Roman" panose="02020603050405020304" pitchFamily="18" charset="0"/>
              <a:ea typeface="ＭＳ Ｐゴシック"/>
            </a:endParaRPr>
          </a:p>
        </p:txBody>
      </p:sp>
      <p:pic>
        <p:nvPicPr>
          <p:cNvPr id="4" name="Picture 2" descr="The E M Ts squat with wide knees using a power grip with both hands on the frame of the stretcher. Their backs are flat, and their feet are flat on the ground. "/>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8351" y="1808346"/>
            <a:ext cx="6787298" cy="45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112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658"/>
            <a:ext cx="8229600" cy="1266368"/>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As You Return to a Standing Position, Make Sure Your Back is Locked in and Your Upper Body Comes up before Your Hips</a:t>
            </a:r>
            <a:endParaRPr lang="en-US" altLang="en-US" sz="2800" dirty="0">
              <a:latin typeface="Times New Roman" panose="02020603050405020304" pitchFamily="18" charset="0"/>
              <a:ea typeface="ＭＳ Ｐゴシック"/>
            </a:endParaRPr>
          </a:p>
        </p:txBody>
      </p:sp>
      <p:pic>
        <p:nvPicPr>
          <p:cNvPr id="4" name="Picture 2" descr="The E M Ts have lifted the stretcher, their legs now straight. Their backs are still flat, and their feet are still flat on the ground. "/>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0542" y="1672761"/>
            <a:ext cx="6722916" cy="446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95806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019143"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General Guidelines for Lifting and Moving </a:t>
            </a:r>
            <a:r>
              <a:rPr lang="en-US" sz="2000" b="0" dirty="0" smtClean="0">
                <a:latin typeface="Times New Roman" panose="02020603050405020304" pitchFamily="18" charset="0"/>
                <a:ea typeface="ＭＳ Ｐゴシック"/>
                <a:cs typeface="ＭＳ Ｐゴシック" pitchFamily="-65" charset="-128"/>
              </a:rPr>
              <a:t>(3 of 6)</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 Squat Lift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The squat lift is an alternative technique if you have a weak leg or ankle.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In performing this technique, avoid bending at the waist.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3615089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In the Squat Lift, Your Weaker Leg Stays Slightly Forward and You Push up with Your Stronger Leg</a:t>
            </a:r>
            <a:endParaRPr lang="en-US" altLang="en-US" sz="2800" dirty="0">
              <a:latin typeface="Times New Roman" panose="02020603050405020304" pitchFamily="18" charset="0"/>
              <a:ea typeface="ＭＳ Ｐゴシック"/>
            </a:endParaRPr>
          </a:p>
        </p:txBody>
      </p:sp>
      <p:pic>
        <p:nvPicPr>
          <p:cNvPr id="4" name="Picture 2" descr="Two E M T’s squat at the head and foot of a supine patient strapped to a stretcher. Each E M T has a staggered flat foot stance, a flat back, and is using a power grip with both hands on the stretcher’s fram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8216"/>
            <a:ext cx="82296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81998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033657"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General Guidelines for Lifting and Moving </a:t>
            </a:r>
            <a:r>
              <a:rPr lang="en-US" sz="2000" b="0" dirty="0" smtClean="0">
                <a:latin typeface="Times New Roman" panose="02020603050405020304" pitchFamily="18" charset="0"/>
                <a:ea typeface="ＭＳ Ｐゴシック"/>
                <a:cs typeface="ＭＳ Ｐゴシック" pitchFamily="-65" charset="-128"/>
              </a:rPr>
              <a:t>(4 of 6)</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One Handed Equipment Carrying Technique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Keep your back in a locked position.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Maintain proper body mechanics.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Avoid leaning to the opposite side to compensate for the imbalance.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887873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One-Handed Carrying Technique</a:t>
            </a:r>
            <a:endParaRPr lang="en-US" altLang="en-US" dirty="0">
              <a:latin typeface="Times New Roman" panose="02020603050405020304" pitchFamily="18" charset="0"/>
              <a:ea typeface="ＭＳ Ｐゴシック"/>
            </a:endParaRPr>
          </a:p>
        </p:txBody>
      </p:sp>
      <p:pic>
        <p:nvPicPr>
          <p:cNvPr id="4" name="Picture 2" descr="An E M T holds an equipment bag by the straps in his right hand, staggering his feet with bent legs, leaning forward with a flat back. "/>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1712" y="1675844"/>
            <a:ext cx="7040577" cy="45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2908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59486"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General Guidelines for Lifting and Moving </a:t>
            </a:r>
            <a:r>
              <a:rPr lang="en-US" sz="2000" b="0" dirty="0" smtClean="0">
                <a:latin typeface="Times New Roman" panose="02020603050405020304" pitchFamily="18" charset="0"/>
                <a:ea typeface="ＭＳ Ｐゴシック"/>
                <a:cs typeface="ＭＳ Ｐゴシック" pitchFamily="-65" charset="-128"/>
              </a:rPr>
              <a:t>(5 of 6)</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Reaching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Get as close to the object being lifted as possible to decrease the effort needed.</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Limit reaching to 15 to 20 inches in front of your body.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Keep the back locked in and do not twist.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8497302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Setting the Stage</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Overview of Lesson Topics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Body Mechanics for Safe Lifting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General Guidelines for Lifting &amp; Moving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Lifting and Moving Patients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Packaging for Transportation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General Guidelines for Carrying a Patient Using a Backboard, Portable Stretcher, or Flexible Stretcher</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12426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019143"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General Guidelines for Lifting and Moving </a:t>
            </a:r>
            <a:r>
              <a:rPr lang="en-US" sz="2000" b="0" dirty="0" smtClean="0">
                <a:latin typeface="Times New Roman" panose="02020603050405020304" pitchFamily="18" charset="0"/>
                <a:ea typeface="ＭＳ Ｐゴシック"/>
                <a:cs typeface="ＭＳ Ｐゴシック" pitchFamily="-65" charset="-128"/>
              </a:rPr>
              <a:t>(6 of 6)</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Pushing and Pulling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When possible, push rather than pull.</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If you must pull</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Keep the load between your shoulders and hips, and close to your body.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Keep your back straight and slightly bend your knees.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4835344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Proper Pulling and Pushing</a:t>
            </a:r>
            <a:endParaRPr lang="en-US" altLang="en-US" dirty="0">
              <a:latin typeface="Times New Roman" panose="02020603050405020304" pitchFamily="18" charset="0"/>
              <a:ea typeface="ＭＳ Ｐゴシック"/>
            </a:endParaRPr>
          </a:p>
        </p:txBody>
      </p:sp>
      <p:pic>
        <p:nvPicPr>
          <p:cNvPr id="4" name="Picture 1" descr="A supine patient strapped to a stretcher, 2 E M T’s standing at the head and foot, pushing and pulling the stretcher. The E M T at the foot of the stretcher stands facing away from the patient, pulling the stretcher’s frame with straight arms and both hands, staggering his stance. The E M T at the head of the stretcher stands facing the patient, pushing the stretcher’s frame, using a staggered stance and a power grip.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4715" y="1549524"/>
            <a:ext cx="7449625" cy="470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94767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Lifting and Moving Patients </a:t>
            </a:r>
            <a:r>
              <a:rPr lang="en-US" sz="2000" b="0" dirty="0" smtClean="0">
                <a:latin typeface="Times New Roman" panose="02020603050405020304" pitchFamily="18" charset="0"/>
                <a:ea typeface="ＭＳ Ｐゴシック"/>
                <a:cs typeface="ＭＳ Ｐゴシック" pitchFamily="-65" charset="-128"/>
              </a:rPr>
              <a:t>(1 of 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13145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Emergency Moves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An </a:t>
            </a:r>
            <a:r>
              <a:rPr lang="en-US" altLang="en-US" sz="2400" b="1" dirty="0" smtClean="0">
                <a:solidFill>
                  <a:srgbClr val="000000"/>
                </a:solidFill>
                <a:latin typeface="Arial (Body)"/>
                <a:ea typeface="ＭＳ Ｐゴシック"/>
              </a:rPr>
              <a:t>emergency move </a:t>
            </a:r>
            <a:r>
              <a:rPr lang="en-US" altLang="en-US" sz="2400" dirty="0" smtClean="0">
                <a:solidFill>
                  <a:srgbClr val="000000"/>
                </a:solidFill>
                <a:latin typeface="Arial (Body)"/>
                <a:ea typeface="ＭＳ Ｐゴシック"/>
              </a:rPr>
              <a:t>should be performed when there is </a:t>
            </a:r>
            <a:r>
              <a:rPr lang="en-US" altLang="en-US" sz="2400" b="1" dirty="0" smtClean="0">
                <a:solidFill>
                  <a:srgbClr val="000000"/>
                </a:solidFill>
                <a:latin typeface="Arial (Body)"/>
                <a:ea typeface="ＭＳ Ｐゴシック"/>
              </a:rPr>
              <a:t>immediate danger to the patient or to the rescuer.</a:t>
            </a:r>
            <a:endParaRPr lang="en-US" altLang="en-US" sz="2400" b="1"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The armpit-forearm drag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The shirt drag</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The blanket drag</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8859034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t>Lifting and Moving </a:t>
            </a:r>
            <a:r>
              <a:rPr lang="en-US" dirty="0" smtClean="0"/>
              <a:t>Patients </a:t>
            </a:r>
            <a:r>
              <a:rPr lang="en-US" sz="2000" b="0" dirty="0" smtClean="0"/>
              <a:t>(2 of 5)</a:t>
            </a:r>
            <a:endParaRPr lang="en-US" sz="2000" b="0" dirty="0"/>
          </a:p>
        </p:txBody>
      </p:sp>
      <p:sp>
        <p:nvSpPr>
          <p:cNvPr id="7" name="Content Placeholder 6"/>
          <p:cNvSpPr>
            <a:spLocks noGrp="1"/>
          </p:cNvSpPr>
          <p:nvPr>
            <p:ph idx="1"/>
          </p:nvPr>
        </p:nvSpPr>
        <p:spPr>
          <a:xfrm>
            <a:off x="936171" y="1494675"/>
            <a:ext cx="2503714" cy="375464"/>
          </a:xfrm>
        </p:spPr>
        <p:txBody>
          <a:bodyPr/>
          <a:lstStyle/>
          <a:p>
            <a:pPr marL="0" indent="0">
              <a:buNone/>
            </a:pPr>
            <a:r>
              <a:rPr lang="en-US" altLang="en-US" sz="1800" dirty="0">
                <a:latin typeface="+mn-lt"/>
              </a:rPr>
              <a:t>Armpit-forearm drag</a:t>
            </a:r>
            <a:endParaRPr lang="en-US" sz="1800" dirty="0">
              <a:latin typeface="+mn-lt"/>
            </a:endParaRPr>
          </a:p>
        </p:txBody>
      </p:sp>
      <p:pic>
        <p:nvPicPr>
          <p:cNvPr id="4" name="Picture 1" descr="An E M T squats behind an unconscious patient, holding the patient’s crossed forearms at the chest, his arms under the patient’s armpits. The E M T pulls the patient, the patient’s legs dragging. "/>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5987" y="1993943"/>
            <a:ext cx="3395270" cy="199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p:cNvSpPr>
            <a:spLocks noGrp="1"/>
          </p:cNvSpPr>
          <p:nvPr>
            <p:ph idx="13"/>
          </p:nvPr>
        </p:nvSpPr>
        <p:spPr>
          <a:xfrm rot="10800000" flipV="1">
            <a:off x="5850871" y="1494674"/>
            <a:ext cx="1435300" cy="375464"/>
          </a:xfrm>
        </p:spPr>
        <p:txBody>
          <a:bodyPr/>
          <a:lstStyle/>
          <a:p>
            <a:pPr marL="0" indent="0">
              <a:buNone/>
              <a:defRPr/>
            </a:pPr>
            <a:r>
              <a:rPr lang="en-US" altLang="en-US" sz="1800" dirty="0">
                <a:latin typeface="+mn-lt"/>
              </a:rPr>
              <a:t>Shirt drag</a:t>
            </a:r>
          </a:p>
        </p:txBody>
      </p:sp>
      <p:pic>
        <p:nvPicPr>
          <p:cNvPr id="5" name="Picture 2" descr="An E M T squats behind and over the head of a supine unconscious patient, holding the patient by the collar of her shirt at the shoulders, dragging the patient backward.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5141" y="2004811"/>
            <a:ext cx="3386760" cy="198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8"/>
          <p:cNvSpPr>
            <a:spLocks noGrp="1"/>
          </p:cNvSpPr>
          <p:nvPr>
            <p:ph idx="14"/>
          </p:nvPr>
        </p:nvSpPr>
        <p:spPr>
          <a:xfrm>
            <a:off x="3499561" y="4050402"/>
            <a:ext cx="1529639" cy="414098"/>
          </a:xfrm>
        </p:spPr>
        <p:txBody>
          <a:bodyPr/>
          <a:lstStyle/>
          <a:p>
            <a:pPr marL="0" indent="0">
              <a:buNone/>
              <a:defRPr/>
            </a:pPr>
            <a:r>
              <a:rPr lang="en-US" altLang="en-US" sz="1800" dirty="0" smtClean="0">
                <a:latin typeface="+mn-lt"/>
              </a:rPr>
              <a:t>Blanket </a:t>
            </a:r>
            <a:r>
              <a:rPr lang="en-US" altLang="en-US" sz="1800" dirty="0">
                <a:latin typeface="+mn-lt"/>
              </a:rPr>
              <a:t>drag</a:t>
            </a:r>
          </a:p>
        </p:txBody>
      </p:sp>
      <p:pic>
        <p:nvPicPr>
          <p:cNvPr id="6" name="Picture 3" descr="An E M T kneels at the head of a supine unconscious patient who has been wrapped in a blanket with face exposed. The E M T grasps extra fabric from the blanket at the patient’s head and uses it to drag the patient along the floor. "/>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87898" y="4499434"/>
            <a:ext cx="2591227" cy="188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03206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Lifting and Moving Patients </a:t>
            </a:r>
            <a:r>
              <a:rPr lang="en-US" sz="2000" b="0" dirty="0" smtClean="0">
                <a:latin typeface="Times New Roman" panose="02020603050405020304" pitchFamily="18" charset="0"/>
                <a:ea typeface="ＭＳ Ｐゴシック"/>
                <a:cs typeface="ＭＳ Ｐゴシック" pitchFamily="-65" charset="-128"/>
              </a:rPr>
              <a:t>(3 of 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Urgent Moves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An </a:t>
            </a:r>
            <a:r>
              <a:rPr lang="en-US" altLang="en-US" sz="2400" b="1" dirty="0" smtClean="0">
                <a:solidFill>
                  <a:srgbClr val="000000"/>
                </a:solidFill>
                <a:latin typeface="Arial (Body)"/>
                <a:ea typeface="ＭＳ Ｐゴシック"/>
              </a:rPr>
              <a:t>urgent move</a:t>
            </a:r>
            <a:r>
              <a:rPr lang="en-US" altLang="en-US" sz="2400" dirty="0" smtClean="0">
                <a:solidFill>
                  <a:srgbClr val="000000"/>
                </a:solidFill>
                <a:latin typeface="Arial (Body)"/>
                <a:ea typeface="ＭＳ Ｐゴシック"/>
              </a:rPr>
              <a:t> is performed when the patient is suffering an </a:t>
            </a:r>
            <a:r>
              <a:rPr lang="en-US" altLang="en-US" sz="2400" b="1" dirty="0" smtClean="0">
                <a:solidFill>
                  <a:srgbClr val="000000"/>
                </a:solidFill>
                <a:latin typeface="Arial (Body)"/>
                <a:ea typeface="ＭＳ Ｐゴシック"/>
              </a:rPr>
              <a:t>immediate threat to life</a:t>
            </a:r>
            <a:r>
              <a:rPr lang="en-US" altLang="en-US" sz="2400" dirty="0" smtClean="0">
                <a:solidFill>
                  <a:srgbClr val="000000"/>
                </a:solidFill>
                <a:latin typeface="Arial (Body)"/>
                <a:ea typeface="ＭＳ Ｐゴシック"/>
              </a:rPr>
              <a:t> and must be moved quickly and transported for care.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Rapid extrication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Self extrication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80786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Lifting and Moving Patients </a:t>
            </a:r>
            <a:r>
              <a:rPr lang="en-US" sz="2000" b="0" dirty="0" smtClean="0">
                <a:latin typeface="Times New Roman" panose="02020603050405020304" pitchFamily="18" charset="0"/>
                <a:ea typeface="ＭＳ Ｐゴシック"/>
                <a:cs typeface="ＭＳ Ｐゴシック" pitchFamily="-65" charset="-128"/>
              </a:rPr>
              <a:t>(4 of 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73890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Nonurgent Moves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 </a:t>
            </a:r>
            <a:r>
              <a:rPr lang="en-US" altLang="en-US" sz="2400" b="1" dirty="0" smtClean="0">
                <a:solidFill>
                  <a:srgbClr val="000000"/>
                </a:solidFill>
                <a:latin typeface="Arial (Body)"/>
                <a:ea typeface="ＭＳ Ｐゴシック"/>
              </a:rPr>
              <a:t>nonurgent move</a:t>
            </a:r>
            <a:r>
              <a:rPr lang="en-US" altLang="en-US" sz="2400" dirty="0" smtClean="0">
                <a:solidFill>
                  <a:srgbClr val="000000"/>
                </a:solidFill>
                <a:latin typeface="Arial (Body)"/>
                <a:ea typeface="ＭＳ Ｐゴシック"/>
              </a:rPr>
              <a:t> is one in which </a:t>
            </a:r>
            <a:r>
              <a:rPr lang="en-US" altLang="en-US" sz="2400" b="1" dirty="0" smtClean="0">
                <a:solidFill>
                  <a:srgbClr val="000000"/>
                </a:solidFill>
                <a:latin typeface="Arial (Body)"/>
                <a:ea typeface="ＭＳ Ｐゴシック"/>
              </a:rPr>
              <a:t>no immediate threat to life</a:t>
            </a:r>
            <a:r>
              <a:rPr lang="en-US" altLang="en-US" sz="2400" dirty="0" smtClean="0">
                <a:solidFill>
                  <a:srgbClr val="000000"/>
                </a:solidFill>
                <a:latin typeface="Arial (Body)"/>
                <a:ea typeface="ＭＳ Ｐゴシック"/>
              </a:rPr>
              <a:t> exists and the patient can be moved in a normal manner when ready for transport.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892193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Lifting and Moving Patients </a:t>
            </a:r>
            <a:r>
              <a:rPr lang="en-US" sz="2000" b="0" dirty="0" smtClean="0">
                <a:latin typeface="Times New Roman" panose="02020603050405020304" pitchFamily="18" charset="0"/>
                <a:ea typeface="ＭＳ Ｐゴシック"/>
                <a:cs typeface="ＭＳ Ｐゴシック" pitchFamily="-65" charset="-128"/>
              </a:rPr>
              <a:t>(5 of 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Nonurgent </a:t>
            </a:r>
            <a:r>
              <a:rPr lang="en-US" altLang="en-US" sz="2400" dirty="0" smtClean="0">
                <a:solidFill>
                  <a:srgbClr val="000000"/>
                </a:solidFill>
                <a:latin typeface="Arial (Body)"/>
                <a:ea typeface="ＭＳ Ｐゴシック"/>
              </a:rPr>
              <a:t>Moves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Direct ground lift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Extremity lift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Direct carry method</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Draw sheet method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9698671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6-2</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Direct Ground Lift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1477926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Position Your Arms under the Patient. </a:t>
            </a:r>
            <a:r>
              <a:rPr lang="en-US" altLang="en-US" dirty="0">
                <a:latin typeface="Times New Roman" panose="02020603050405020304" pitchFamily="18" charset="0"/>
                <a:ea typeface="ＭＳ Ｐゴシック"/>
              </a:rPr>
              <a:t>B</a:t>
            </a:r>
            <a:r>
              <a:rPr lang="en-US" altLang="en-US" dirty="0" smtClean="0">
                <a:latin typeface="Times New Roman" panose="02020603050405020304" pitchFamily="18" charset="0"/>
                <a:ea typeface="ＭＳ Ｐゴシック"/>
              </a:rPr>
              <a:t>e Sure to Cradle the Head</a:t>
            </a:r>
            <a:endParaRPr lang="en-US" alt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091714" cy="1012371"/>
          </a:xfrm>
        </p:spPr>
        <p:txBody>
          <a:bodyPr/>
          <a:lstStyle/>
          <a:p>
            <a:pPr marL="0" indent="0">
              <a:buNone/>
            </a:pPr>
            <a:r>
              <a:rPr lang="en-US" altLang="en-US" sz="2000" dirty="0">
                <a:latin typeface="+mn-lt"/>
              </a:rPr>
              <a:t>If a third rescuer is available, he should slide both arms under the waist while the first two rescuers move their arms up and down as appropriate.</a:t>
            </a:r>
            <a:endParaRPr lang="en-US" sz="2000" dirty="0">
              <a:latin typeface="+mn-lt"/>
            </a:endParaRPr>
          </a:p>
        </p:txBody>
      </p:sp>
      <p:pic>
        <p:nvPicPr>
          <p:cNvPr id="4" name="Picture 1" descr="2 E M Ts kneel beside a right lateral recumbent patient with arms crossed over her chest. The E M Ts hold the patient under her right shoulder, waist, hip, and knee.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5129" y="2809879"/>
            <a:ext cx="5315758" cy="352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2043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Lift the Patient to Your Knees and Roll Toward Your Chests</a:t>
            </a:r>
            <a:endParaRPr lang="en-US" altLang="en-US" dirty="0">
              <a:latin typeface="Times New Roman" panose="02020603050405020304" pitchFamily="18" charset="0"/>
              <a:ea typeface="ＭＳ Ｐゴシック"/>
            </a:endParaRPr>
          </a:p>
        </p:txBody>
      </p:sp>
      <p:pic>
        <p:nvPicPr>
          <p:cNvPr id="4" name="Picture 1" descr="After rolling the patient, the E M Ts kneel on their left knees, while supporting a patient on their right thighs. The patient's shoulders rest on 1 knee, and her hips on the other. Additional support is provided by the E M Ts cradled arms, at the patient's shoulders, waist, hips, and behind the knees. Her arms remain crossed, and her legs hang at the kne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3530" y="1537712"/>
            <a:ext cx="7036941" cy="471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9066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Case Study Introduction</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139291"/>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Brett and Annie have just arrived on the scene of a 60-year-old man who injured his neck and back when he fell down 12 wooden steps, landing on a concrete floor. As they provide spine motion restriction precautions and conduct their assessment, Brett estimates that the patient, who is over six feet tall, weighs about 260 pounds. The patient complains of numbness to his arms and legs, and a sharp neck pain.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8538677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On Signal, Move the Patient to the Carrying Device</a:t>
            </a:r>
            <a:endParaRPr lang="en-US" altLang="en-US" dirty="0">
              <a:latin typeface="Times New Roman" panose="02020603050405020304" pitchFamily="18" charset="0"/>
              <a:ea typeface="ＭＳ Ｐゴシック"/>
            </a:endParaRPr>
          </a:p>
        </p:txBody>
      </p:sp>
      <p:pic>
        <p:nvPicPr>
          <p:cNvPr id="3" name="Picture 2" descr="The E M Ts lower the patient supine to a stretcher, her arms still crossed over her chest, cradling the patient at the upper back, waist, buttocks and behind the kne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761" y="1508537"/>
            <a:ext cx="7070478" cy="4713651"/>
          </a:xfrm>
          <a:prstGeom prst="rect">
            <a:avLst/>
          </a:prstGeom>
        </p:spPr>
      </p:pic>
    </p:spTree>
    <p:extLst>
      <p:ext uri="{BB962C8B-B14F-4D97-AF65-F5344CB8AC3E}">
        <p14:creationId xmlns:p14="http://schemas.microsoft.com/office/powerpoint/2010/main" val="30734673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6-3</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smtClean="0">
                <a:solidFill>
                  <a:srgbClr val="000000"/>
                </a:solidFill>
                <a:latin typeface="Arial (Body)"/>
                <a:ea typeface="ＭＳ Ｐゴシック"/>
              </a:rPr>
              <a:t>Extremity Lift</a:t>
            </a:r>
            <a:endParaRPr lang="en-US" altLang="en-US" sz="2400">
              <a:solidFill>
                <a:srgbClr val="000000"/>
              </a:solidFill>
              <a:latin typeface="Arial (Body)"/>
              <a:ea typeface="ＭＳ Ｐゴシック"/>
            </a:endParaRPr>
          </a:p>
        </p:txBody>
      </p:sp>
    </p:spTree>
    <p:extLst>
      <p:ext uri="{BB962C8B-B14F-4D97-AF65-F5344CB8AC3E}">
        <p14:creationId xmlns:p14="http://schemas.microsoft.com/office/powerpoint/2010/main" val="38874222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85"/>
            <a:ext cx="8229600" cy="1338939"/>
          </a:xfrm>
        </p:spPr>
        <p:txBody>
          <a:bodyPr tIns="91425" anchor="b">
            <a:noAutofit/>
          </a:bodyPr>
          <a:lstStyle/>
          <a:p>
            <a:pPr lvl="0" eaLnBrk="0" fontAlgn="base" hangingPunct="0">
              <a:spcBef>
                <a:spcPct val="0"/>
              </a:spcBef>
              <a:spcAft>
                <a:spcPct val="0"/>
              </a:spcAft>
              <a:buClrTx/>
            </a:pPr>
            <a:r>
              <a:rPr lang="en-US" altLang="en-US" sz="3000" dirty="0" smtClean="0">
                <a:latin typeface="Times New Roman" panose="02020603050405020304" pitchFamily="18" charset="0"/>
                <a:ea typeface="ＭＳ Ｐゴシック"/>
              </a:rPr>
              <a:t>One Rescuer Should Put One Hand under Each Arm and Grasp the Wrists. The Other Should Slip Hands under the Knees</a:t>
            </a:r>
            <a:endParaRPr lang="en-US" altLang="en-US" sz="3000" dirty="0">
              <a:latin typeface="Times New Roman" panose="02020603050405020304" pitchFamily="18" charset="0"/>
              <a:ea typeface="ＭＳ Ｐゴシック"/>
            </a:endParaRPr>
          </a:p>
        </p:txBody>
      </p:sp>
      <p:pic>
        <p:nvPicPr>
          <p:cNvPr id="3" name="Picture 2" descr="2 E M T’s face each other as they lift a conscious seated patient. 1 E M T kneels at the patient’s feet, and lifts her from behind her knees, the other E M T holds the patient’s wrists with arms under her armpits, squats behind h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064" y="1692250"/>
            <a:ext cx="6729872" cy="4489497"/>
          </a:xfrm>
          <a:prstGeom prst="rect">
            <a:avLst/>
          </a:prstGeom>
        </p:spPr>
      </p:pic>
    </p:spTree>
    <p:extLst>
      <p:ext uri="{BB962C8B-B14F-4D97-AF65-F5344CB8AC3E}">
        <p14:creationId xmlns:p14="http://schemas.microsoft.com/office/powerpoint/2010/main" val="39667834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Both Rescuers Should Move up to a Crouching and Then Standing Position</a:t>
            </a:r>
            <a:endParaRPr lang="en-US" altLang="en-US" dirty="0">
              <a:latin typeface="Times New Roman" panose="02020603050405020304" pitchFamily="18" charset="0"/>
              <a:ea typeface="ＭＳ Ｐゴシック"/>
            </a:endParaRPr>
          </a:p>
        </p:txBody>
      </p:sp>
      <p:pic>
        <p:nvPicPr>
          <p:cNvPr id="5" name="Picture 4" descr="The E M Ts stand, lift the patient over a stretcher, holding her by the knees, hips, back, and shoulde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452" y="1601986"/>
            <a:ext cx="6797096" cy="4553915"/>
          </a:xfrm>
          <a:prstGeom prst="rect">
            <a:avLst/>
          </a:prstGeom>
        </p:spPr>
      </p:pic>
    </p:spTree>
    <p:extLst>
      <p:ext uri="{BB962C8B-B14F-4D97-AF65-F5344CB8AC3E}">
        <p14:creationId xmlns:p14="http://schemas.microsoft.com/office/powerpoint/2010/main" val="42312763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6-4</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Direct Carry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612242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Position Your Arms under the Patient and Slide the Patient to the Edge of the Bed</a:t>
            </a:r>
            <a:endParaRPr lang="en-US" altLang="en-US" dirty="0">
              <a:latin typeface="Times New Roman" panose="02020603050405020304" pitchFamily="18" charset="0"/>
              <a:ea typeface="ＭＳ Ｐゴシック"/>
            </a:endParaRPr>
          </a:p>
        </p:txBody>
      </p:sp>
      <p:pic>
        <p:nvPicPr>
          <p:cNvPr id="3" name="Picture 2" descr="2 E M Ts kneel beside a supine patient on a bed with arms crossed over her chest. The E M T’s have their arms under the patient, holding her at the upper back, waist, buttocks, and behind the kne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141" y="1541702"/>
            <a:ext cx="6933718" cy="4645449"/>
          </a:xfrm>
          <a:prstGeom prst="rect">
            <a:avLst/>
          </a:prstGeom>
        </p:spPr>
      </p:pic>
    </p:spTree>
    <p:extLst>
      <p:ext uri="{BB962C8B-B14F-4D97-AF65-F5344CB8AC3E}">
        <p14:creationId xmlns:p14="http://schemas.microsoft.com/office/powerpoint/2010/main" val="2900199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Lift the Patient and Curl Toward Your Chests</a:t>
            </a:r>
            <a:endParaRPr lang="en-US" altLang="en-US" dirty="0">
              <a:latin typeface="Times New Roman" panose="02020603050405020304" pitchFamily="18" charset="0"/>
              <a:ea typeface="ＭＳ Ｐゴシック"/>
            </a:endParaRPr>
          </a:p>
        </p:txBody>
      </p:sp>
      <p:pic>
        <p:nvPicPr>
          <p:cNvPr id="3" name="Picture 2" descr="The E M Ts bring their hands toward their bodies, rolling the patient to face them in a left lateral recumbent posi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473" y="1548205"/>
            <a:ext cx="7003055" cy="4691903"/>
          </a:xfrm>
          <a:prstGeom prst="rect">
            <a:avLst/>
          </a:prstGeom>
        </p:spPr>
      </p:pic>
    </p:spTree>
    <p:extLst>
      <p:ext uri="{BB962C8B-B14F-4D97-AF65-F5344CB8AC3E}">
        <p14:creationId xmlns:p14="http://schemas.microsoft.com/office/powerpoint/2010/main" val="2391128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Rotate and Place the Patient Gently on the Carrying Device</a:t>
            </a:r>
            <a:endParaRPr lang="en-US" altLang="en-US" dirty="0">
              <a:latin typeface="Times New Roman" panose="02020603050405020304" pitchFamily="18" charset="0"/>
              <a:ea typeface="ＭＳ Ｐゴシック"/>
            </a:endParaRPr>
          </a:p>
        </p:txBody>
      </p:sp>
      <p:pic>
        <p:nvPicPr>
          <p:cNvPr id="3" name="Picture 2" descr="The E M Ts lay the patient supine on a stretcher, her arms still crossed over her chest, while they still hold her under the upper back, waist, buttocks, and kne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965" y="1447391"/>
            <a:ext cx="7208071" cy="4834072"/>
          </a:xfrm>
          <a:prstGeom prst="rect">
            <a:avLst/>
          </a:prstGeom>
        </p:spPr>
      </p:pic>
    </p:spTree>
    <p:extLst>
      <p:ext uri="{BB962C8B-B14F-4D97-AF65-F5344CB8AC3E}">
        <p14:creationId xmlns:p14="http://schemas.microsoft.com/office/powerpoint/2010/main" val="7142479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6-5</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Draw Sheet Method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9123917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Reach across the Stretcher and Grasp the Sheet Firmly</a:t>
            </a:r>
            <a:endParaRPr lang="en-US" altLang="en-US" dirty="0">
              <a:latin typeface="Times New Roman" panose="02020603050405020304" pitchFamily="18" charset="0"/>
              <a:ea typeface="ＭＳ Ｐゴシック"/>
            </a:endParaRPr>
          </a:p>
        </p:txBody>
      </p:sp>
      <p:pic>
        <p:nvPicPr>
          <p:cNvPr id="4" name="Picture 2" descr="2 E M Ts stand beside a hospital bed, reaching across the stretcher the patient is being moved to. Beneath the patient is a sheet, which is grasped at the calves, thighs, waist, and shoulde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589" y="1512691"/>
            <a:ext cx="7604823" cy="469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74481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Case Study </a:t>
            </a:r>
            <a:r>
              <a:rPr lang="en-US" sz="2000" b="0" dirty="0" smtClean="0">
                <a:latin typeface="Times New Roman" panose="02020603050405020304" pitchFamily="18" charset="0"/>
                <a:ea typeface="ＭＳ Ｐゴシック"/>
                <a:cs typeface="ＭＳ Ｐゴシック" pitchFamily="-65" charset="-128"/>
              </a:rPr>
              <a:t>(1 of 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What factors should Brett and Annie consider in deciding how to get the patient from the basement into the ambulance?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2549545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Slide the Patient Gently onto the Carrying Device</a:t>
            </a:r>
            <a:endParaRPr lang="en-US" altLang="en-US" dirty="0">
              <a:latin typeface="Times New Roman" panose="02020603050405020304" pitchFamily="18" charset="0"/>
              <a:ea typeface="ＭＳ Ｐゴシック"/>
            </a:endParaRPr>
          </a:p>
        </p:txBody>
      </p:sp>
      <p:pic>
        <p:nvPicPr>
          <p:cNvPr id="4" name="Picture 2" descr="The E M Ts pull the sheet towards themselves, across the stretcher, carrying the patient with it. The E M T at the foot of the patient offers additional support, reaching under the calves of the patie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160" y="1464149"/>
            <a:ext cx="7757680" cy="478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5819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Case Study </a:t>
            </a:r>
            <a:r>
              <a:rPr lang="en-US" sz="2000" b="0" dirty="0" smtClean="0">
                <a:latin typeface="Times New Roman" panose="02020603050405020304" pitchFamily="18" charset="0"/>
                <a:ea typeface="ＭＳ Ｐゴシック"/>
                <a:cs typeface="ＭＳ Ｐゴシック" pitchFamily="-65" charset="-128"/>
              </a:rPr>
              <a:t>(2 of 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139291"/>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Brett and Annie determined that the patient's injuries were potentially serious, but that he did not have any immediate problems with his airway, breathing, or circulation. They recognized that the mechanism of injury, pain, and numbness put the patient at risk for spinal injury, and also that they would require assistance because of the patient's size and because it would be necessary to carry him up the stairs.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6363236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Case Study </a:t>
            </a:r>
            <a:r>
              <a:rPr lang="en-US" sz="2000" b="0" dirty="0" smtClean="0">
                <a:latin typeface="Times New Roman" panose="02020603050405020304" pitchFamily="18" charset="0"/>
                <a:ea typeface="ＭＳ Ｐゴシック"/>
                <a:cs typeface="ＭＳ Ｐゴシック" pitchFamily="-65" charset="-128"/>
              </a:rPr>
              <a:t>(3 of 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868714"/>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As Brett completed the assessment, Annie radioed for additional personnel to assist with lifting.</a:t>
            </a:r>
            <a:endParaRPr lang="en-US" altLang="en-US" sz="2400" dirty="0">
              <a:solidFill>
                <a:srgbClr val="000000"/>
              </a:solidFill>
              <a:latin typeface="Arial (Body)"/>
              <a:ea typeface="ＭＳ Ｐゴシック"/>
            </a:endParaRPr>
          </a:p>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What equipment should the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Ts anticipate they will need to lift and move the patient?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2167285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Packaging for Transport </a:t>
            </a:r>
            <a:r>
              <a:rPr lang="en-US" sz="2000" b="0" smtClean="0">
                <a:latin typeface="Times New Roman" panose="02020603050405020304" pitchFamily="18" charset="0"/>
                <a:ea typeface="ＭＳ Ｐゴシック"/>
                <a:cs typeface="ＭＳ Ｐゴシック" pitchFamily="-65" charset="-128"/>
              </a:rPr>
              <a:t>(1 of 13)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48499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Packaging means readying the patient for transport.</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Once the patient is stabilized, select and prepare a carrying device and move the patient to the ambulance.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2176312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Packaging for Transport </a:t>
            </a:r>
            <a:r>
              <a:rPr lang="en-US" sz="2000" b="0" smtClean="0">
                <a:latin typeface="Times New Roman" panose="02020603050405020304" pitchFamily="18" charset="0"/>
                <a:ea typeface="ＭＳ Ｐゴシック"/>
                <a:cs typeface="ＭＳ Ｐゴシック" pitchFamily="-65" charset="-128"/>
              </a:rPr>
              <a:t>(2 of 13)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Equipment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Wheeled stretcher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Can accommodate up to 650 pounds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Limited to use on smooth terrain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Fasten all straps to secure the patient.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Never leave a patient unattended.</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6872460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T</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s Move a Wheeled Stretcher into Position to Load into the Ambulance</a:t>
            </a:r>
            <a:endParaRPr lang="en-US" altLang="en-US" dirty="0">
              <a:latin typeface="Times New Roman" panose="02020603050405020304" pitchFamily="18" charset="0"/>
              <a:ea typeface="ＭＳ Ｐゴシック"/>
            </a:endParaRPr>
          </a:p>
        </p:txBody>
      </p:sp>
      <p:pic>
        <p:nvPicPr>
          <p:cNvPr id="3" name="Picture 2" descr="2 E M T’s move a supine patient strapped to a stretcher to the back of an ambulance. The E M T at the head of the patient pulls, walking backward and turning her head to see the ambulance, as the E M T at the foot of the patient pushes and looks forwar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636" y="1491201"/>
            <a:ext cx="7740728" cy="4748322"/>
          </a:xfrm>
          <a:prstGeom prst="rect">
            <a:avLst/>
          </a:prstGeom>
        </p:spPr>
      </p:pic>
    </p:spTree>
    <p:extLst>
      <p:ext uri="{BB962C8B-B14F-4D97-AF65-F5344CB8AC3E}">
        <p14:creationId xmlns:p14="http://schemas.microsoft.com/office/powerpoint/2010/main" val="35904810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Two-Rescuer Stretcher Carry</a:t>
            </a:r>
            <a:endParaRPr lang="en-US" altLang="en-US" dirty="0">
              <a:latin typeface="Times New Roman" panose="02020603050405020304" pitchFamily="18" charset="0"/>
              <a:ea typeface="ＭＳ Ｐゴシック"/>
            </a:endParaRPr>
          </a:p>
        </p:txBody>
      </p:sp>
      <p:pic>
        <p:nvPicPr>
          <p:cNvPr id="3" name="Picture 2" descr="2 E M T’s carry a supine patient strapped to a stretcher down a flight of stairs. 1 E M T is positioned at the patient’s head and 1 E M T is at the patient’s foot. Both are facing the patient, while gripping the frame of the stretch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172" y="1496288"/>
            <a:ext cx="7077656" cy="4736279"/>
          </a:xfrm>
          <a:prstGeom prst="rect">
            <a:avLst/>
          </a:prstGeom>
        </p:spPr>
      </p:pic>
    </p:spTree>
    <p:extLst>
      <p:ext uri="{BB962C8B-B14F-4D97-AF65-F5344CB8AC3E}">
        <p14:creationId xmlns:p14="http://schemas.microsoft.com/office/powerpoint/2010/main" val="17056925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Four-Rescuer Stretcher Carry</a:t>
            </a:r>
            <a:endParaRPr lang="en-US" altLang="en-US" dirty="0">
              <a:latin typeface="Times New Roman" panose="02020603050405020304" pitchFamily="18" charset="0"/>
              <a:ea typeface="ＭＳ Ｐゴシック"/>
            </a:endParaRPr>
          </a:p>
        </p:txBody>
      </p:sp>
      <p:pic>
        <p:nvPicPr>
          <p:cNvPr id="3" name="Picture 2" descr="A supine patient strapped to a stretcher, being carried by 4 E M T’s across a rocky terrain, 1 at each corner of the stretcher. The E M T’s at the head of the stretcher face away from the patie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362" y="1546049"/>
            <a:ext cx="7863276" cy="4697153"/>
          </a:xfrm>
          <a:prstGeom prst="rect">
            <a:avLst/>
          </a:prstGeom>
        </p:spPr>
      </p:pic>
    </p:spTree>
    <p:extLst>
      <p:ext uri="{BB962C8B-B14F-4D97-AF65-F5344CB8AC3E}">
        <p14:creationId xmlns:p14="http://schemas.microsoft.com/office/powerpoint/2010/main" val="12136620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Wheeled Stretcher, Roll-In Type</a:t>
            </a:r>
            <a:endParaRPr lang="en-US" altLang="en-US" dirty="0">
              <a:latin typeface="Times New Roman" panose="02020603050405020304" pitchFamily="18" charset="0"/>
              <a:ea typeface="ＭＳ Ｐゴシック"/>
            </a:endParaRPr>
          </a:p>
        </p:txBody>
      </p:sp>
      <p:pic>
        <p:nvPicPr>
          <p:cNvPr id="3" name="Picture 2" descr="An unconscious patient in a left lateral recumbent position, wearing a blood pressure cuff, strapped to a wheeled stretcher, being transported by 2 E M T’s. One pushes at the head and one pulls at the foot of the pati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165" y="1516851"/>
            <a:ext cx="7141670" cy="4783642"/>
          </a:xfrm>
          <a:prstGeom prst="rect">
            <a:avLst/>
          </a:prstGeom>
        </p:spPr>
      </p:pic>
    </p:spTree>
    <p:extLst>
      <p:ext uri="{BB962C8B-B14F-4D97-AF65-F5344CB8AC3E}">
        <p14:creationId xmlns:p14="http://schemas.microsoft.com/office/powerpoint/2010/main" val="27433114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Packaging for Transport </a:t>
            </a:r>
            <a:r>
              <a:rPr lang="en-US" sz="2000" b="0" smtClean="0">
                <a:latin typeface="Times New Roman" panose="02020603050405020304" pitchFamily="18" charset="0"/>
                <a:ea typeface="ＭＳ Ｐゴシック"/>
                <a:cs typeface="ＭＳ Ｐゴシック" pitchFamily="-65" charset="-128"/>
              </a:rPr>
              <a:t>(3 of 13)</a:t>
            </a:r>
            <a:endParaRPr lang="en-US" sz="2000" b="0" dirty="0">
              <a:latin typeface="Times New Roman" panose="02020603050405020304" pitchFamily="18" charset="0"/>
              <a:ea typeface="ＭＳ Ｐゴシック"/>
              <a:cs typeface="ＭＳ Ｐゴシック" pitchFamily="-65" charset="-128"/>
            </a:endParaRPr>
          </a:p>
        </p:txBody>
      </p:sp>
      <p:sp>
        <p:nvSpPr>
          <p:cNvPr id="3" name="Content Placeholder 2"/>
          <p:cNvSpPr>
            <a:spLocks noGrp="1"/>
          </p:cNvSpPr>
          <p:nvPr>
            <p:ph idx="1"/>
          </p:nvPr>
        </p:nvSpPr>
        <p:spPr>
          <a:xfrm>
            <a:off x="457200" y="1600200"/>
            <a:ext cx="8229600" cy="1440364"/>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Equipment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Bariatric stretchers and devices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Designed to hold up to 1,600 pounds</a:t>
            </a:r>
            <a:endParaRPr lang="en-US" altLang="en-US" sz="2400" dirty="0">
              <a:solidFill>
                <a:srgbClr val="000000"/>
              </a:solidFill>
              <a:latin typeface="Arial (Body)"/>
              <a:ea typeface="ＭＳ Ｐゴシック"/>
            </a:endParaRPr>
          </a:p>
        </p:txBody>
      </p:sp>
      <p:pic>
        <p:nvPicPr>
          <p:cNvPr id="6" name="Picture 2" descr="A wheeled stretcher with a wide surface area, wider horizontal straps, and adjustable reclining bac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68" y="3432725"/>
            <a:ext cx="4253433" cy="23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n E M T pushes a wheeled stretcher with a wider wheeled base, longer handles at the head and foot, and an extra set of wheeled panels on the fram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393" y="3430977"/>
            <a:ext cx="3633768" cy="2318329"/>
          </a:xfrm>
          <a:prstGeom prst="rect">
            <a:avLst/>
          </a:prstGeom>
        </p:spPr>
      </p:pic>
    </p:spTree>
    <p:extLst>
      <p:ext uri="{BB962C8B-B14F-4D97-AF65-F5344CB8AC3E}">
        <p14:creationId xmlns:p14="http://schemas.microsoft.com/office/powerpoint/2010/main" val="25938959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Introduction</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Nearly every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call requires lifting and moving patients.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tab pos="1527175" algn="l"/>
              </a:tabLst>
            </a:pPr>
            <a:r>
              <a:rPr lang="en-US" altLang="en-US" sz="2400" dirty="0" smtClean="0">
                <a:solidFill>
                  <a:srgbClr val="000000"/>
                </a:solidFill>
                <a:latin typeface="Arial (Body)"/>
                <a:ea typeface="ＭＳ Ｐゴシック"/>
              </a:rPr>
              <a:t>Improper lifting and moving can lead to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 and patient injuries.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can take a number of measures to reduce the risk of injury.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744156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Packaging for Transport </a:t>
            </a:r>
            <a:r>
              <a:rPr lang="en-US" sz="2000" b="0" smtClean="0">
                <a:latin typeface="Times New Roman" panose="02020603050405020304" pitchFamily="18" charset="0"/>
                <a:ea typeface="ＭＳ Ｐゴシック"/>
                <a:cs typeface="ＭＳ Ｐゴシック" pitchFamily="-65" charset="-128"/>
              </a:rPr>
              <a:t>(4 of 13)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smtClean="0">
                <a:solidFill>
                  <a:srgbClr val="000000"/>
                </a:solidFill>
                <a:latin typeface="Arial (Body)"/>
                <a:ea typeface="ＭＳ Ｐゴシック"/>
              </a:rPr>
              <a:t>Equipment</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Portable Stretcher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Useful to carry patients in confined spaces or for calls involving more than one patient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3654792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Portable Ambulance Stretcher with Continuous Tubular Metal Frame</a:t>
            </a:r>
            <a:endParaRPr lang="en-US" altLang="en-US" dirty="0">
              <a:latin typeface="Times New Roman" panose="02020603050405020304" pitchFamily="18" charset="0"/>
              <a:ea typeface="ＭＳ Ｐゴシック"/>
            </a:endParaRPr>
          </a:p>
        </p:txBody>
      </p:sp>
      <p:pic>
        <p:nvPicPr>
          <p:cNvPr id="4" name="Picture 2" descr="A rounded rectangular metal frame with two wheels at one end and rubber pegged legs at the other end. Fabric is stretched across the frame, with 2 straps horizontall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47837"/>
            <a:ext cx="8229600"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3710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Pole Stretcher, or Canvas Litter</a:t>
            </a:r>
            <a:endParaRPr lang="en-US" altLang="en-US" dirty="0">
              <a:latin typeface="Times New Roman" panose="02020603050405020304" pitchFamily="18" charset="0"/>
              <a:ea typeface="ＭＳ Ｐゴシック"/>
            </a:endParaRPr>
          </a:p>
        </p:txBody>
      </p:sp>
      <p:pic>
        <p:nvPicPr>
          <p:cNvPr id="4" name="Picture 2" descr="2 poles connected by a length of fabric and 2 horizontal straps. Below each strap’s connection to the pole is a fold out l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10629"/>
            <a:ext cx="822960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84220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Packaging for Transport </a:t>
            </a:r>
            <a:r>
              <a:rPr lang="en-US" sz="2000" b="0" smtClean="0">
                <a:latin typeface="Times New Roman" panose="02020603050405020304" pitchFamily="18" charset="0"/>
                <a:ea typeface="ＭＳ Ｐゴシック"/>
                <a:cs typeface="ＭＳ Ｐゴシック" pitchFamily="-65" charset="-128"/>
              </a:rPr>
              <a:t>(5 of 13)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Equipment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Stair Chair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Useful when a wheeled stretcher cannot traverse narrow walking spaces or stairs.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Do not use for patients with altered mental status, spinal injury, or lower extremity injury.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4877752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6-8</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Moving a Patient on a Stair Chair</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8283771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Moving a Patient up Stairs in a Stair Chair—Spotter Above</a:t>
            </a:r>
            <a:endParaRPr lang="en-US" altLang="en-US" dirty="0">
              <a:latin typeface="Times New Roman" panose="02020603050405020304" pitchFamily="18" charset="0"/>
              <a:ea typeface="ＭＳ Ｐゴシック"/>
            </a:endParaRPr>
          </a:p>
        </p:txBody>
      </p:sp>
      <p:pic>
        <p:nvPicPr>
          <p:cNvPr id="4" name="Picture 2" descr="2 E M Ts face each other at the front and back of a conscious patient in a stair chair, lifting the patient up the stairs. A third E M T guides the E M T behind the patient by touching her should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0652" y="1538354"/>
            <a:ext cx="4002697" cy="478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5163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Moving a Patient Down Stairs in a Stair Chair—Spotter Below</a:t>
            </a:r>
            <a:endParaRPr lang="en-US" altLang="en-US" dirty="0">
              <a:latin typeface="Times New Roman" panose="02020603050405020304" pitchFamily="18" charset="0"/>
              <a:ea typeface="ＭＳ Ｐゴシック"/>
            </a:endParaRPr>
          </a:p>
        </p:txBody>
      </p:sp>
      <p:pic>
        <p:nvPicPr>
          <p:cNvPr id="4" name="Picture 2" descr="2 E M Ts carry a conscious patient in a stair chair down stairs, facing each other, 1 E M T in front of the patient and 1 E M T behind. A third E M T guides the E M T in front of the patient by touching his back."/>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0652" y="1523839"/>
            <a:ext cx="4002697" cy="478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62714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A Stair Chair with a Mechanical Track Allows Easier Patient Movement over Stairs</a:t>
            </a:r>
            <a:endParaRPr lang="en-US" altLang="en-US" sz="3200" dirty="0">
              <a:latin typeface="Times New Roman" panose="02020603050405020304" pitchFamily="18" charset="0"/>
              <a:ea typeface="ＭＳ Ｐゴシック"/>
            </a:endParaRPr>
          </a:p>
        </p:txBody>
      </p:sp>
      <p:pic>
        <p:nvPicPr>
          <p:cNvPr id="5" name="Picture 2" descr="A wheeled stair chair with handles behind the shoulders and at the ankles, has a track system extending at approximately a 45 degree angle from the back wheel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051" y="1598184"/>
            <a:ext cx="3753416" cy="467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heavier duty wheeled stair chair with larger wheels at the back, and a mechanical track system extending approximately 45 degrees from the back."/>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6997" y="1607547"/>
            <a:ext cx="3741307" cy="464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5456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Packaging for Transport </a:t>
            </a:r>
            <a:r>
              <a:rPr lang="en-US" sz="2000" b="0" dirty="0" smtClean="0">
                <a:latin typeface="Times New Roman" panose="02020603050405020304" pitchFamily="18" charset="0"/>
                <a:ea typeface="ＭＳ Ｐゴシック"/>
                <a:cs typeface="ＭＳ Ｐゴシック" pitchFamily="-65" charset="-128"/>
              </a:rPr>
              <a:t>(6 of 13)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Equipment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Backboards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Used for spine motion restriction and carrying</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Long spinal board</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Short spinal board</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Vest-type immobilizer</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Full body vacuum mattress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945088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Long Backboard</a:t>
            </a:r>
            <a:endParaRPr lang="en-US" altLang="en-US" dirty="0">
              <a:latin typeface="Times New Roman" panose="02020603050405020304" pitchFamily="18" charset="0"/>
              <a:ea typeface="ＭＳ Ｐゴシック"/>
            </a:endParaRPr>
          </a:p>
        </p:txBody>
      </p:sp>
      <p:pic>
        <p:nvPicPr>
          <p:cNvPr id="4" name="Picture 2" descr="A plastic flat rectangular board with handles cut into the plastic around the bord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6627" y="1549493"/>
            <a:ext cx="6570746" cy="464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046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Body Mechanics for Safe Lifting </a:t>
            </a:r>
            <a:r>
              <a:rPr lang="en-US" sz="2000" b="0" dirty="0" smtClean="0">
                <a:latin typeface="Times New Roman" panose="02020603050405020304" pitchFamily="18" charset="0"/>
                <a:ea typeface="ＭＳ Ｐゴシック"/>
                <a:cs typeface="ＭＳ Ｐゴシック" pitchFamily="-65" charset="-128"/>
              </a:rPr>
              <a:t>(1 of 8)</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Four Basic Body Mechanics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These are efficient methods of using the body to gain a mechanical advantage.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Using good mechanics will minimize injury.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7769006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Kendrick Extrication Device (K</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dirty="0" smtClean="0">
                <a:latin typeface="Times New Roman" panose="02020603050405020304" pitchFamily="18" charset="0"/>
                <a:ea typeface="ＭＳ Ｐゴシック"/>
              </a:rPr>
              <a:t>D)</a:t>
            </a:r>
            <a:endParaRPr lang="en-US" altLang="en-US" dirty="0">
              <a:latin typeface="Times New Roman" panose="02020603050405020304" pitchFamily="18" charset="0"/>
              <a:ea typeface="ＭＳ Ｐゴシック"/>
            </a:endParaRPr>
          </a:p>
        </p:txBody>
      </p:sp>
      <p:pic>
        <p:nvPicPr>
          <p:cNvPr id="4" name="Picture 1" descr="A soft sided torso wrap with a thick back and vertical boning, horizontal and diagonal straps, and a neck wrap at the to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4484" y="1663452"/>
            <a:ext cx="7244867" cy="405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888736"/>
            <a:ext cx="8229600" cy="396280"/>
          </a:xfrm>
        </p:spPr>
        <p:txBody>
          <a:bodyPr/>
          <a:lstStyle/>
          <a:p>
            <a:r>
              <a:rPr lang="en-US" altLang="en-US" sz="1800" b="1" dirty="0">
                <a:latin typeface="+mn-lt"/>
                <a:ea typeface="ＭＳ Ｐゴシック"/>
              </a:rPr>
              <a:t>(© Ferno Corporation)</a:t>
            </a:r>
            <a:endParaRPr lang="en-US" sz="1800" b="1" dirty="0">
              <a:latin typeface="+mn-lt"/>
            </a:endParaRPr>
          </a:p>
        </p:txBody>
      </p:sp>
    </p:spTree>
    <p:extLst>
      <p:ext uri="{BB962C8B-B14F-4D97-AF65-F5344CB8AC3E}">
        <p14:creationId xmlns:p14="http://schemas.microsoft.com/office/powerpoint/2010/main" val="25446283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Full Body Vacuum Mattress </a:t>
            </a:r>
            <a:r>
              <a:rPr lang="en-US" altLang="en-US" sz="3200" dirty="0">
                <a:latin typeface="Times New Roman" panose="02020603050405020304" pitchFamily="18" charset="0"/>
                <a:ea typeface="ＭＳ Ｐゴシック"/>
              </a:rPr>
              <a:t>c</a:t>
            </a:r>
            <a:r>
              <a:rPr lang="en-US" altLang="en-US" sz="3200" dirty="0" smtClean="0">
                <a:latin typeface="Times New Roman" panose="02020603050405020304" pitchFamily="18" charset="0"/>
                <a:ea typeface="ＭＳ Ｐゴシック"/>
              </a:rPr>
              <a:t>an be Used for Immobilization or for Moving the Patient</a:t>
            </a:r>
            <a:endParaRPr lang="en-US" altLang="en-US" sz="320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833284"/>
          </a:xfrm>
        </p:spPr>
        <p:txBody>
          <a:bodyPr/>
          <a:lstStyle/>
          <a:p>
            <a:pPr marL="0" indent="0">
              <a:buNone/>
            </a:pPr>
            <a:r>
              <a:rPr lang="en-US" altLang="en-US" sz="2400" dirty="0">
                <a:latin typeface="+mn-lt"/>
              </a:rPr>
              <a:t>The patient is then secured to the rigid, conforming vacuum mattress.</a:t>
            </a:r>
            <a:endParaRPr lang="en-US" sz="2400" dirty="0">
              <a:latin typeface="+mn-lt"/>
            </a:endParaRPr>
          </a:p>
        </p:txBody>
      </p:sp>
      <p:pic>
        <p:nvPicPr>
          <p:cNvPr id="7" name="Picture 6" descr="An E M T pumps air out of a mattress underneath a supine unconscious patient, straps op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27" y="2884709"/>
            <a:ext cx="4250253" cy="2297703"/>
          </a:xfrm>
          <a:prstGeom prst="rect">
            <a:avLst/>
          </a:prstGeom>
        </p:spPr>
      </p:pic>
      <p:pic>
        <p:nvPicPr>
          <p:cNvPr id="6" name="Picture 2" descr="The E M T straps the mattress to the patient at the ankles and hips, pulling the mattress to conform to the patient’s body shap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92159" y="2868618"/>
            <a:ext cx="3738008" cy="2310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9477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Packaging for Transport </a:t>
            </a:r>
            <a:r>
              <a:rPr lang="en-US" sz="2000" b="0" smtClean="0">
                <a:latin typeface="Times New Roman" panose="02020603050405020304" pitchFamily="18" charset="0"/>
                <a:ea typeface="ＭＳ Ｐゴシック"/>
                <a:cs typeface="ＭＳ Ｐゴシック" pitchFamily="-65" charset="-128"/>
              </a:rPr>
              <a:t>(7 of 13)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Equipment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Scoop Stretcher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Can be assembled and disassembled around the patient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Not recommended for patients with spinal injury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9208946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Scoop Stretcher</a:t>
            </a:r>
            <a:endParaRPr lang="en-US" altLang="en-US" dirty="0">
              <a:latin typeface="Times New Roman" panose="02020603050405020304" pitchFamily="18" charset="0"/>
              <a:ea typeface="ＭＳ Ｐゴシック"/>
            </a:endParaRPr>
          </a:p>
        </p:txBody>
      </p:sp>
      <p:pic>
        <p:nvPicPr>
          <p:cNvPr id="4" name="Picture 2" descr="A flat plastic, 4 piece break away stretcher. The longer upper quarters have 2 straps, multiple handle positions, and supports the upper 2 thirds of a patient’s body. The lower leg pieces have 1 strap, and hand holds at the fo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714" y="1592943"/>
            <a:ext cx="82296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4353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Packaging for Transport </a:t>
            </a:r>
            <a:r>
              <a:rPr lang="en-US" sz="2000" b="0" smtClean="0">
                <a:latin typeface="Times New Roman" panose="02020603050405020304" pitchFamily="18" charset="0"/>
                <a:ea typeface="ＭＳ Ｐゴシック"/>
                <a:cs typeface="ＭＳ Ｐゴシック" pitchFamily="-65" charset="-128"/>
              </a:rPr>
              <a:t>(8 of 13)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Equipment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Basket stretcher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Also called Stokes basket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Accommodates scoop stretchers and most backboards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Can be placed on a wheeled stretcher</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9842959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Basket Stretcher</a:t>
            </a:r>
            <a:endParaRPr lang="en-US" altLang="en-US" dirty="0">
              <a:latin typeface="Times New Roman" panose="02020603050405020304" pitchFamily="18" charset="0"/>
              <a:ea typeface="ＭＳ Ｐゴシック"/>
            </a:endParaRPr>
          </a:p>
        </p:txBody>
      </p:sp>
      <p:pic>
        <p:nvPicPr>
          <p:cNvPr id="3" name="Picture 2" descr="A plastic rectangular frame stretcher with a raised cupped border with handle holes, an open body area inside and 4 horizontal stra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529" y="2088552"/>
            <a:ext cx="7750943" cy="2252284"/>
          </a:xfrm>
          <a:prstGeom prst="rect">
            <a:avLst/>
          </a:prstGeom>
        </p:spPr>
      </p:pic>
    </p:spTree>
    <p:extLst>
      <p:ext uri="{BB962C8B-B14F-4D97-AF65-F5344CB8AC3E}">
        <p14:creationId xmlns:p14="http://schemas.microsoft.com/office/powerpoint/2010/main" val="419841236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Using a Basket Stretcher to Move a Patient over Rough Terrain</a:t>
            </a:r>
            <a:endParaRPr lang="en-US" altLang="en-US" dirty="0">
              <a:latin typeface="Times New Roman" panose="02020603050405020304" pitchFamily="18" charset="0"/>
              <a:ea typeface="ＭＳ Ｐゴシック"/>
            </a:endParaRPr>
          </a:p>
        </p:txBody>
      </p:sp>
      <p:pic>
        <p:nvPicPr>
          <p:cNvPr id="4" name="Picture 2" descr="4 E M T’s hold the frame of a basket stretcher, 2 E M T’s on each long side, carrying a strapped supine patient across a rocky desert are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675" y="1743795"/>
            <a:ext cx="7524650" cy="4450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78123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Packaging for Transport </a:t>
            </a:r>
            <a:r>
              <a:rPr lang="en-US" sz="2000" b="0" dirty="0" smtClean="0">
                <a:latin typeface="Times New Roman" panose="02020603050405020304" pitchFamily="18" charset="0"/>
                <a:ea typeface="ＭＳ Ｐゴシック"/>
                <a:cs typeface="ＭＳ Ｐゴシック" pitchFamily="-65" charset="-128"/>
              </a:rPr>
              <a:t>(9 of 13)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Equipment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Flexible stretcher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Also called a Reeves stretcher</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Useful in restricted spaces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2942583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Flexible Stretcher</a:t>
            </a:r>
            <a:endParaRPr lang="en-US" altLang="en-US" dirty="0">
              <a:latin typeface="Times New Roman" panose="02020603050405020304" pitchFamily="18" charset="0"/>
              <a:ea typeface="ＭＳ Ｐゴシック"/>
            </a:endParaRPr>
          </a:p>
        </p:txBody>
      </p:sp>
      <p:pic>
        <p:nvPicPr>
          <p:cNvPr id="4" name="Picture 2" descr="A fabric rectangle with vertical boning and 3 horizontal straps and handles at each corn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976" y="1711526"/>
            <a:ext cx="6958049" cy="45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81928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359324"/>
          </a:xfrm>
        </p:spPr>
        <p:txBody>
          <a:bodyPr tIns="91425">
            <a:noAutofit/>
          </a:bodyPr>
          <a:lstStyle/>
          <a:p>
            <a:pPr lvl="0" eaLnBrk="0" fontAlgn="base" hangingPunct="0">
              <a:spcBef>
                <a:spcPct val="0"/>
              </a:spcBef>
              <a:spcAft>
                <a:spcPct val="0"/>
              </a:spcAft>
              <a:buClrTx/>
              <a:defRPr/>
            </a:pPr>
            <a:r>
              <a:rPr lang="en-US" sz="3000" dirty="0" smtClean="0">
                <a:latin typeface="Times New Roman" panose="02020603050405020304" pitchFamily="18" charset="0"/>
                <a:ea typeface="ＭＳ Ｐゴシック"/>
                <a:cs typeface="ＭＳ Ｐゴシック" pitchFamily="-65" charset="-128"/>
              </a:rPr>
              <a:t>Click on the Best Device for Moving an Unresponsive Patient from an Upstairs Bedroom to the Ground Floor</a:t>
            </a:r>
            <a:endParaRPr lang="en-US" sz="3000" dirty="0">
              <a:latin typeface="Times New Roman" panose="02020603050405020304" pitchFamily="18" charset="0"/>
              <a:ea typeface="ＭＳ Ｐゴシック"/>
              <a:cs typeface="ＭＳ Ｐゴシック" pitchFamily="-65" charset="-128"/>
            </a:endParaRPr>
          </a:p>
        </p:txBody>
      </p:sp>
      <p:sp>
        <p:nvSpPr>
          <p:cNvPr id="3" name="Content Placeholder 2"/>
          <p:cNvSpPr>
            <a:spLocks noGrp="1"/>
          </p:cNvSpPr>
          <p:nvPr>
            <p:ph idx="1"/>
          </p:nvPr>
        </p:nvSpPr>
        <p:spPr>
          <a:xfrm>
            <a:off x="457200" y="1762430"/>
            <a:ext cx="8229600" cy="538316"/>
          </a:xfrm>
        </p:spPr>
        <p:txBody>
          <a:bodyPr wrap="square" lIns="91425" tIns="91425" rIns="91425" bIns="91425">
            <a:noAutofit/>
          </a:bodyPr>
          <a:lstStyle/>
          <a:p>
            <a:pPr marL="0" lvl="0" indent="0" fontAlgn="base">
              <a:spcAft>
                <a:spcPct val="0"/>
              </a:spcAft>
              <a:buSzPts val="2400"/>
              <a:buNone/>
            </a:pPr>
            <a:r>
              <a:rPr lang="en-US" altLang="en-US" sz="2400" kern="1200" dirty="0" smtClean="0">
                <a:solidFill>
                  <a:schemeClr val="tx2"/>
                </a:solidFill>
                <a:latin typeface="Arial (Body)"/>
                <a:ea typeface="ＭＳ Ｐゴシック" pitchFamily="-1" charset="-128"/>
              </a:rPr>
              <a:t>A. </a:t>
            </a:r>
            <a:r>
              <a:rPr lang="en-US" altLang="en-US" sz="2400" kern="1200" dirty="0" smtClean="0">
                <a:solidFill>
                  <a:srgbClr val="000000"/>
                </a:solidFill>
                <a:latin typeface="Arial (Body)"/>
                <a:ea typeface="ＭＳ Ｐゴシック" pitchFamily="-1" charset="-128"/>
                <a:hlinkClick r:id="rId2" action="ppaction://hlinksldjump"/>
              </a:rPr>
              <a:t>A stair chair</a:t>
            </a:r>
            <a:endParaRPr lang="en-US" altLang="en-US" sz="2400" kern="1200" dirty="0">
              <a:solidFill>
                <a:srgbClr val="000000"/>
              </a:solidFill>
              <a:latin typeface="Arial (Body)"/>
              <a:ea typeface="ＭＳ Ｐゴシック" pitchFamily="-1" charset="-128"/>
            </a:endParaRPr>
          </a:p>
        </p:txBody>
      </p:sp>
      <p:sp>
        <p:nvSpPr>
          <p:cNvPr id="4" name="Content Placeholder 3"/>
          <p:cNvSpPr>
            <a:spLocks noGrp="1"/>
          </p:cNvSpPr>
          <p:nvPr>
            <p:ph idx="13"/>
          </p:nvPr>
        </p:nvSpPr>
        <p:spPr>
          <a:xfrm>
            <a:off x="473720" y="2484596"/>
            <a:ext cx="8229600" cy="524075"/>
          </a:xfrm>
        </p:spPr>
        <p:txBody>
          <a:bodyPr wrap="square" lIns="91425" tIns="91425" rIns="91425" bIns="91425">
            <a:noAutofit/>
          </a:bodyPr>
          <a:lstStyle/>
          <a:p>
            <a:pPr marL="0" lvl="0" indent="0" fontAlgn="base">
              <a:spcAft>
                <a:spcPct val="0"/>
              </a:spcAft>
              <a:buSzPts val="2400"/>
              <a:buNone/>
            </a:pPr>
            <a:r>
              <a:rPr lang="en-US" altLang="en-US" sz="2400" kern="1200" dirty="0" smtClean="0">
                <a:solidFill>
                  <a:schemeClr val="tx2"/>
                </a:solidFill>
                <a:latin typeface="Arial (Body)"/>
                <a:ea typeface="ＭＳ Ｐゴシック" pitchFamily="-1" charset="-128"/>
              </a:rPr>
              <a:t>B. </a:t>
            </a:r>
            <a:r>
              <a:rPr lang="en-US" altLang="en-US" sz="2400" kern="1200" dirty="0" smtClean="0">
                <a:solidFill>
                  <a:srgbClr val="000000"/>
                </a:solidFill>
                <a:latin typeface="Arial (Body)"/>
                <a:ea typeface="ＭＳ Ｐゴシック" pitchFamily="-1" charset="-128"/>
                <a:hlinkClick r:id="rId3" action="ppaction://hlinksldjump"/>
              </a:rPr>
              <a:t>A wheeled stretcher</a:t>
            </a:r>
            <a:endParaRPr lang="en-US" altLang="en-US" sz="2400" kern="1200" dirty="0">
              <a:solidFill>
                <a:srgbClr val="000000"/>
              </a:solidFill>
              <a:latin typeface="Arial (Body)"/>
              <a:ea typeface="ＭＳ Ｐゴシック" pitchFamily="-1" charset="-128"/>
            </a:endParaRPr>
          </a:p>
        </p:txBody>
      </p:sp>
      <p:sp>
        <p:nvSpPr>
          <p:cNvPr id="5" name="Content Placeholder 4"/>
          <p:cNvSpPr>
            <a:spLocks noGrp="1"/>
          </p:cNvSpPr>
          <p:nvPr>
            <p:ph idx="14"/>
          </p:nvPr>
        </p:nvSpPr>
        <p:spPr>
          <a:xfrm>
            <a:off x="457200" y="3221277"/>
            <a:ext cx="8229600" cy="524813"/>
          </a:xfrm>
        </p:spPr>
        <p:txBody>
          <a:bodyPr wrap="square" lIns="91425" tIns="91425" rIns="91425" bIns="91425">
            <a:noAutofit/>
          </a:bodyPr>
          <a:lstStyle/>
          <a:p>
            <a:pPr marL="0" lvl="0" indent="0" fontAlgn="base">
              <a:spcAft>
                <a:spcPct val="0"/>
              </a:spcAft>
              <a:buSzPts val="2400"/>
              <a:buNone/>
            </a:pPr>
            <a:r>
              <a:rPr lang="en-US" altLang="en-US" sz="2400" kern="1200" dirty="0" smtClean="0">
                <a:solidFill>
                  <a:schemeClr val="tx2"/>
                </a:solidFill>
                <a:latin typeface="Arial (Body)"/>
                <a:ea typeface="ＭＳ Ｐゴシック" pitchFamily="-1" charset="-128"/>
              </a:rPr>
              <a:t>C. </a:t>
            </a:r>
            <a:r>
              <a:rPr lang="en-US" altLang="en-US" sz="2400" kern="1200" dirty="0" smtClean="0">
                <a:solidFill>
                  <a:srgbClr val="000000"/>
                </a:solidFill>
                <a:latin typeface="Arial (Body)"/>
                <a:ea typeface="ＭＳ Ｐゴシック" pitchFamily="-1" charset="-128"/>
                <a:hlinkClick r:id="rId4" action="ppaction://hlinksldjump"/>
              </a:rPr>
              <a:t>A scoop stretcher</a:t>
            </a:r>
            <a:endParaRPr lang="en-US" altLang="en-US" sz="2400" kern="1200" dirty="0">
              <a:solidFill>
                <a:srgbClr val="000000"/>
              </a:solidFill>
              <a:latin typeface="Arial (Body)"/>
              <a:ea typeface="ＭＳ Ｐゴシック" pitchFamily="-1" charset="-128"/>
            </a:endParaRPr>
          </a:p>
        </p:txBody>
      </p:sp>
      <p:sp>
        <p:nvSpPr>
          <p:cNvPr id="6" name="Content Placeholder 5"/>
          <p:cNvSpPr>
            <a:spLocks noGrp="1"/>
          </p:cNvSpPr>
          <p:nvPr>
            <p:ph idx="15"/>
          </p:nvPr>
        </p:nvSpPr>
        <p:spPr>
          <a:xfrm>
            <a:off x="457200" y="4001500"/>
            <a:ext cx="8229600" cy="555752"/>
          </a:xfrm>
        </p:spPr>
        <p:txBody>
          <a:bodyPr wrap="square" lIns="91425" tIns="91425" rIns="91425" bIns="91425">
            <a:noAutofit/>
          </a:bodyPr>
          <a:lstStyle/>
          <a:p>
            <a:pPr marL="0" lvl="0" indent="0" fontAlgn="base">
              <a:spcAft>
                <a:spcPct val="0"/>
              </a:spcAft>
              <a:buSzPts val="2400"/>
              <a:buNone/>
            </a:pPr>
            <a:r>
              <a:rPr lang="en-US" altLang="en-US" sz="2400" kern="1200" dirty="0" smtClean="0">
                <a:solidFill>
                  <a:schemeClr val="tx2"/>
                </a:solidFill>
                <a:latin typeface="Arial (Body)"/>
                <a:ea typeface="ＭＳ Ｐゴシック" pitchFamily="-1" charset="-128"/>
              </a:rPr>
              <a:t>D. </a:t>
            </a:r>
            <a:r>
              <a:rPr lang="en-US" altLang="en-US" sz="2400" kern="1200" dirty="0" smtClean="0">
                <a:solidFill>
                  <a:srgbClr val="000000"/>
                </a:solidFill>
                <a:latin typeface="Arial (Body)"/>
                <a:ea typeface="ＭＳ Ｐゴシック" pitchFamily="-1" charset="-128"/>
                <a:hlinkClick r:id="rId5" action="ppaction://hlinksldjump"/>
              </a:rPr>
              <a:t>A short backboard</a:t>
            </a:r>
            <a:endParaRPr lang="en-US" altLang="en-US" sz="2400" kern="1200" dirty="0">
              <a:solidFill>
                <a:srgbClr val="000000"/>
              </a:solidFill>
              <a:latin typeface="Arial (Body)"/>
              <a:ea typeface="ＭＳ Ｐゴシック" pitchFamily="-1" charset="-128"/>
            </a:endParaRPr>
          </a:p>
        </p:txBody>
      </p:sp>
    </p:spTree>
    <p:extLst>
      <p:ext uri="{BB962C8B-B14F-4D97-AF65-F5344CB8AC3E}">
        <p14:creationId xmlns:p14="http://schemas.microsoft.com/office/powerpoint/2010/main" val="39083392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Mechanics for Safe Lifting </a:t>
            </a:r>
            <a:r>
              <a:rPr lang="en-US" sz="2000" b="0" smtClean="0">
                <a:latin typeface="Times New Roman" panose="02020603050405020304" pitchFamily="18" charset="0"/>
                <a:ea typeface="ＭＳ Ｐゴシック"/>
                <a:cs typeface="ＭＳ Ｐゴシック" pitchFamily="-65" charset="-128"/>
              </a:rPr>
              <a:t>(2 of 8)</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1"/>
            <a:ext cx="8229600" cy="457200"/>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Four Basic Body </a:t>
            </a:r>
            <a:r>
              <a:rPr lang="en-US" altLang="en-US" sz="2400" dirty="0" smtClean="0">
                <a:solidFill>
                  <a:srgbClr val="000000"/>
                </a:solidFill>
                <a:latin typeface="Arial (Body)"/>
                <a:ea typeface="ＭＳ Ｐゴシック"/>
              </a:rPr>
              <a:t>Mechanics</a:t>
            </a:r>
          </a:p>
        </p:txBody>
      </p:sp>
      <p:sp>
        <p:nvSpPr>
          <p:cNvPr id="4" name="Text Placeholder 3"/>
          <p:cNvSpPr>
            <a:spLocks noGrp="1"/>
          </p:cNvSpPr>
          <p:nvPr>
            <p:ph type="body" idx="2"/>
          </p:nvPr>
        </p:nvSpPr>
        <p:spPr>
          <a:xfrm>
            <a:off x="457200" y="2112265"/>
            <a:ext cx="8229600" cy="1305432"/>
          </a:xfrm>
        </p:spPr>
        <p:txBody>
          <a:bodyPr/>
          <a:lstStyle/>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Keep the weight of the object as close to the body as possible</a:t>
            </a:r>
          </a:p>
          <a:p>
            <a:pPr marL="741553" lvl="1" indent="-428371" eaLnBrk="0" fontAlgn="base" hangingPunct="0">
              <a:spcAft>
                <a:spcPct val="0"/>
              </a:spcAft>
              <a:buSzPts val="2400"/>
              <a:buFont typeface="Arial" panose="020B0604020202020204" pitchFamily="34" charset="0"/>
              <a:buAutoNum type="arabicPeriod"/>
            </a:pPr>
            <a:r>
              <a:rPr lang="en-US" altLang="en-US" sz="2400" dirty="0">
                <a:solidFill>
                  <a:srgbClr val="000000"/>
                </a:solidFill>
                <a:latin typeface="Arial (Body)"/>
                <a:ea typeface="ＭＳ Ｐゴシック"/>
              </a:rPr>
              <a:t>Use the leg, hip, and gluteal muscles when </a:t>
            </a:r>
            <a:r>
              <a:rPr lang="en-US" altLang="en-US" sz="2400" dirty="0" smtClean="0">
                <a:solidFill>
                  <a:srgbClr val="000000"/>
                </a:solidFill>
                <a:latin typeface="Arial (Body)"/>
                <a:ea typeface="ＭＳ Ｐゴシック"/>
              </a:rPr>
              <a:t>lifting</a:t>
            </a:r>
            <a:endParaRPr lang="en-US" altLang="en-US" sz="2400" dirty="0">
              <a:solidFill>
                <a:srgbClr val="000000"/>
              </a:solidFill>
              <a:latin typeface="Arial (Body)"/>
              <a:ea typeface="ＭＳ Ｐゴシック"/>
            </a:endParaRPr>
          </a:p>
        </p:txBody>
      </p:sp>
      <p:pic>
        <p:nvPicPr>
          <p:cNvPr id="5" name="Picture 2" descr="An E M T stands at the head of a supine patient on a stretcher, holding its frame. The E M T bends her knees wide and squats on flat feet to lift, elbows close to her bod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5486" y="3537335"/>
            <a:ext cx="3463677" cy="2813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91009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Packaging for Transport </a:t>
            </a:r>
            <a:r>
              <a:rPr lang="en-US" sz="2000" b="0" smtClean="0">
                <a:latin typeface="Times New Roman" panose="02020603050405020304" pitchFamily="18" charset="0"/>
                <a:ea typeface="ＭＳ Ｐゴシック"/>
                <a:cs typeface="ＭＳ Ｐゴシック" pitchFamily="-65" charset="-128"/>
              </a:rPr>
              <a:t>(10 of 13)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Patient Positioning</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Patients are most commonly placed in supine or sitting position.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Special considerations based on the patient's condition include: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3330672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Packaging for Transport </a:t>
            </a:r>
            <a:r>
              <a:rPr lang="en-US" sz="2000" b="0" smtClean="0">
                <a:latin typeface="Times New Roman" panose="02020603050405020304" pitchFamily="18" charset="0"/>
                <a:ea typeface="ＭＳ Ｐゴシック"/>
                <a:cs typeface="ＭＳ Ｐゴシック" pitchFamily="-65" charset="-128"/>
              </a:rPr>
              <a:t>(11 of 13)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Patient </a:t>
            </a:r>
            <a:r>
              <a:rPr lang="en-US" altLang="en-US" sz="2400" dirty="0" smtClean="0">
                <a:solidFill>
                  <a:srgbClr val="000000"/>
                </a:solidFill>
                <a:latin typeface="Arial (Body)"/>
                <a:ea typeface="ＭＳ Ｐゴシック"/>
              </a:rPr>
              <a:t>Positioning</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Position of comfort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Supine position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Sitting position</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Positioned on left side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Left lateral recumbent position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4647061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Packaging for Transport </a:t>
            </a:r>
            <a:r>
              <a:rPr lang="en-US" sz="2000" b="0" smtClean="0">
                <a:latin typeface="Times New Roman" panose="02020603050405020304" pitchFamily="18" charset="0"/>
                <a:ea typeface="ＭＳ Ｐゴシック"/>
                <a:cs typeface="ＭＳ Ｐゴシック" pitchFamily="-65" charset="-128"/>
              </a:rPr>
              <a:t>(12 of 13)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Patient </a:t>
            </a:r>
            <a:r>
              <a:rPr lang="en-US" altLang="en-US" sz="2400" dirty="0" smtClean="0">
                <a:solidFill>
                  <a:srgbClr val="000000"/>
                </a:solidFill>
                <a:latin typeface="Arial (Body)"/>
                <a:ea typeface="ＭＳ Ｐゴシック"/>
              </a:rPr>
              <a:t>Positioning</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Other Special Considerations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Infants and toddlers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Pregnant females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Elderly patients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Patients with physical disabilities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0925248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Packaging for Transport </a:t>
            </a:r>
            <a:r>
              <a:rPr lang="en-US" sz="2000" b="0" smtClean="0">
                <a:latin typeface="Times New Roman" panose="02020603050405020304" pitchFamily="18" charset="0"/>
                <a:ea typeface="ＭＳ Ｐゴシック"/>
                <a:cs typeface="ＭＳ Ｐゴシック" pitchFamily="-65" charset="-128"/>
              </a:rPr>
              <a:t>(13 of 13)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Packaging Patients for Air Transport</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Tasks to perform</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Decontaminate patient (if needed).</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Manage the airway appropriately.</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Leave the chest accessible.</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Secure all equipment.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Communicate with the patient.</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Cover eyes, ears, and exposed wounds.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Listen to the directions of the flight crew.</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3652643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65" charset="-128"/>
              </a:rPr>
              <a:t>General Guidelines for Carrying Patients </a:t>
            </a:r>
            <a:r>
              <a:rPr lang="en-US" sz="2000" b="0" dirty="0" smtClean="0">
                <a:latin typeface="Times New Roman" panose="02020603050405020304" pitchFamily="18" charset="0"/>
                <a:ea typeface="ＭＳ Ｐゴシック"/>
                <a:cs typeface="ＭＳ Ｐゴシック" pitchFamily="-65" charset="-128"/>
              </a:rPr>
              <a:t>(1 of 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General Guidelines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Use a wheeled stretcher (if possible).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Secure the patient’s hands.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Consider your lifting limitations.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Constantly communicate with your partner.</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Keep weight close to body.</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1779378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85048"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65" charset="-128"/>
              </a:rPr>
              <a:t>General Guidelines for Carrying Patients</a:t>
            </a:r>
            <a:r>
              <a:rPr lang="en-US" dirty="0" smtClean="0">
                <a:latin typeface="Times New Roman" panose="02020603050405020304" pitchFamily="18" charset="0"/>
                <a:ea typeface="ＭＳ Ｐゴシック"/>
                <a:cs typeface="ＭＳ Ｐゴシック" pitchFamily="-65" charset="-128"/>
              </a:rPr>
              <a:t> </a:t>
            </a:r>
            <a:r>
              <a:rPr lang="en-US" sz="2000" b="0" dirty="0" smtClean="0">
                <a:latin typeface="Times New Roman" panose="02020603050405020304" pitchFamily="18" charset="0"/>
                <a:ea typeface="ＭＳ Ｐゴシック"/>
                <a:cs typeface="ＭＳ Ｐゴシック" pitchFamily="-65" charset="-128"/>
              </a:rPr>
              <a:t>(2 of 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Two-person Carry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Position one person at the patient’s head and one at the feet, with the stronger person at the head.</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The rescuers must be facing each other, the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 at the foot must walk backward.</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If there is a third person, use him as a spotter.</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41564016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65" charset="-128"/>
              </a:rPr>
              <a:t>General Guidelines for Carrying Patients </a:t>
            </a:r>
            <a:r>
              <a:rPr lang="en-US" sz="2000" b="0" dirty="0" smtClean="0">
                <a:latin typeface="Times New Roman" panose="02020603050405020304" pitchFamily="18" charset="0"/>
                <a:ea typeface="ＭＳ Ｐゴシック"/>
                <a:cs typeface="ＭＳ Ｐゴシック" pitchFamily="-65" charset="-128"/>
              </a:rPr>
              <a:t>(3 of 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Four-person carry</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One rescuer at the head</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One rescuer at the foot, facing away from the rescuer at the head</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 rescuer on each side, facing forward</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Alternatively, two rescuers at the head and two at the foot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9969495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65" charset="-128"/>
              </a:rPr>
              <a:t>General Guidelines for Carrying Patients </a:t>
            </a:r>
            <a:r>
              <a:rPr lang="en-US" sz="2000" b="0" dirty="0" smtClean="0">
                <a:latin typeface="Times New Roman" panose="02020603050405020304" pitchFamily="18" charset="0"/>
                <a:ea typeface="ＭＳ Ｐゴシック"/>
                <a:cs typeface="ＭＳ Ｐゴシック" pitchFamily="-65" charset="-128"/>
              </a:rPr>
              <a:t>(4 of 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Carrying a Supine Patient on Stairs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 stair chair is preferred, but not always feasible.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Ensure that the patient is secured to the device.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Secure the patient’s hands.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Use a spotter.</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40001623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sz="3200" dirty="0" smtClean="0">
                <a:latin typeface="Times New Roman" panose="02020603050405020304" pitchFamily="18" charset="0"/>
                <a:ea typeface="ＭＳ Ｐゴシック"/>
                <a:cs typeface="ＭＳ Ｐゴシック" pitchFamily="-65" charset="-128"/>
              </a:rPr>
              <a:t>General Guidelines for Carrying Patients </a:t>
            </a:r>
            <a:r>
              <a:rPr lang="en-US" sz="2000" b="0" dirty="0" smtClean="0">
                <a:latin typeface="Times New Roman" panose="02020603050405020304" pitchFamily="18" charset="0"/>
                <a:ea typeface="ＭＳ Ｐゴシック"/>
                <a:cs typeface="ＭＳ Ｐゴシック" pitchFamily="-65" charset="-128"/>
              </a:rPr>
              <a:t>(5 of 5)</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440364"/>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Neonatal Isolette</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Used for transportation of newborns</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Engages in the stretcher mounts of the ambulance</a:t>
            </a:r>
            <a:endParaRPr lang="en-US" altLang="en-US" sz="2400" dirty="0">
              <a:solidFill>
                <a:srgbClr val="000000"/>
              </a:solidFill>
              <a:latin typeface="Arial (Body)"/>
              <a:ea typeface="ＭＳ Ｐゴシック"/>
            </a:endParaRPr>
          </a:p>
        </p:txBody>
      </p:sp>
      <p:pic>
        <p:nvPicPr>
          <p:cNvPr id="4" name="Picture 3" descr="An E M T approaches the open back of an ambulance and pushes a small stretcher carrying an incubator and attached machines, with cables and wires connecting the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2736" y="3247692"/>
            <a:ext cx="4346523" cy="2888095"/>
          </a:xfrm>
          <a:prstGeom prst="rect">
            <a:avLst/>
          </a:prstGeom>
        </p:spPr>
      </p:pic>
    </p:spTree>
    <p:extLst>
      <p:ext uri="{BB962C8B-B14F-4D97-AF65-F5344CB8AC3E}">
        <p14:creationId xmlns:p14="http://schemas.microsoft.com/office/powerpoint/2010/main" val="166000574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Case Study Conclusion </a:t>
            </a:r>
            <a:r>
              <a:rPr lang="en-US" sz="2000" b="0" dirty="0" smtClean="0">
                <a:latin typeface="Times New Roman" panose="02020603050405020304" pitchFamily="18" charset="0"/>
                <a:ea typeface="ＭＳ Ｐゴシック"/>
                <a:cs typeface="ＭＳ Ｐゴシック" pitchFamily="-65" charset="-128"/>
              </a:rPr>
              <a:t>(1 of 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smtClean="0">
                <a:solidFill>
                  <a:srgbClr val="000000"/>
                </a:solidFill>
                <a:latin typeface="Arial (Body)"/>
                <a:ea typeface="ＭＳ Ｐゴシック"/>
              </a:rPr>
              <a:t>A rescue engine with a crew of four arrived to assist Brett and Annie. The team log-rolled the patient and then secured him to a long backboard. The stairs were narrow and difficult to navigate, but the four firefighters, two at each end of the backboard, were able to carry the patient up the stairs, with Brett and Annie acting as spotters.</a:t>
            </a:r>
            <a:endParaRPr lang="en-US" altLang="en-US" sz="2400">
              <a:solidFill>
                <a:srgbClr val="000000"/>
              </a:solidFill>
              <a:latin typeface="Arial (Body)"/>
              <a:ea typeface="ＭＳ Ｐゴシック"/>
            </a:endParaRPr>
          </a:p>
        </p:txBody>
      </p:sp>
    </p:spTree>
    <p:extLst>
      <p:ext uri="{BB962C8B-B14F-4D97-AF65-F5344CB8AC3E}">
        <p14:creationId xmlns:p14="http://schemas.microsoft.com/office/powerpoint/2010/main" val="12297060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Body Mechanics for Safe Lifting </a:t>
            </a:r>
            <a:r>
              <a:rPr lang="en-US" sz="2000" b="0" smtClean="0">
                <a:latin typeface="Times New Roman" panose="02020603050405020304" pitchFamily="18" charset="0"/>
                <a:ea typeface="ＭＳ Ｐゴシック"/>
                <a:cs typeface="ＭＳ Ｐゴシック" pitchFamily="-65" charset="-128"/>
              </a:rPr>
              <a:t>(3 of 8)</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1"/>
            <a:ext cx="8229600" cy="447278"/>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Four Basic Body </a:t>
            </a:r>
            <a:r>
              <a:rPr lang="en-US" altLang="en-US" sz="2400" dirty="0" smtClean="0">
                <a:solidFill>
                  <a:srgbClr val="000000"/>
                </a:solidFill>
                <a:latin typeface="Arial (Body)"/>
                <a:ea typeface="ＭＳ Ｐゴシック"/>
              </a:rPr>
              <a:t>Mechanics</a:t>
            </a:r>
          </a:p>
        </p:txBody>
      </p:sp>
      <p:sp>
        <p:nvSpPr>
          <p:cNvPr id="4" name="Text Placeholder 3"/>
          <p:cNvSpPr>
            <a:spLocks noGrp="1"/>
          </p:cNvSpPr>
          <p:nvPr>
            <p:ph type="body" idx="2"/>
          </p:nvPr>
        </p:nvSpPr>
        <p:spPr>
          <a:xfrm>
            <a:off x="457200" y="2103121"/>
            <a:ext cx="8229600" cy="1335024"/>
          </a:xfrm>
        </p:spPr>
        <p:txBody>
          <a:bodyPr/>
          <a:lstStyle/>
          <a:p>
            <a:pPr marL="741553" lvl="1" indent="-428371" eaLnBrk="0" fontAlgn="base" hangingPunct="0">
              <a:spcAft>
                <a:spcPct val="0"/>
              </a:spcAft>
              <a:buSzPts val="2400"/>
              <a:buFont typeface="Arial" panose="020B0604020202020204" pitchFamily="34" charset="0"/>
              <a:buAutoNum type="arabicPeriod" startAt="3"/>
            </a:pPr>
            <a:r>
              <a:rPr lang="en-US" altLang="en-US" sz="2400" dirty="0">
                <a:solidFill>
                  <a:srgbClr val="000000"/>
                </a:solidFill>
                <a:latin typeface="Arial (Body)"/>
                <a:ea typeface="ＭＳ Ｐゴシック"/>
              </a:rPr>
              <a:t>“Stack” the shoulders, hips, and feet</a:t>
            </a:r>
          </a:p>
          <a:p>
            <a:pPr marL="741553" lvl="1" indent="-428371" eaLnBrk="0" fontAlgn="base" hangingPunct="0">
              <a:spcAft>
                <a:spcPct val="0"/>
              </a:spcAft>
              <a:buSzPts val="2400"/>
              <a:buFont typeface="Arial" panose="020B0604020202020204" pitchFamily="34" charset="0"/>
              <a:buAutoNum type="arabicPeriod" startAt="3"/>
            </a:pPr>
            <a:r>
              <a:rPr lang="en-US" altLang="en-US" sz="2400" dirty="0">
                <a:solidFill>
                  <a:srgbClr val="000000"/>
                </a:solidFill>
                <a:latin typeface="Arial (Body)"/>
                <a:ea typeface="ＭＳ Ｐゴシック"/>
              </a:rPr>
              <a:t>Reduce the height or distance through which the object must be </a:t>
            </a:r>
            <a:r>
              <a:rPr lang="en-US" altLang="en-US" sz="2400" dirty="0" smtClean="0">
                <a:solidFill>
                  <a:srgbClr val="000000"/>
                </a:solidFill>
                <a:latin typeface="Arial (Body)"/>
                <a:ea typeface="ＭＳ Ｐゴシック"/>
              </a:rPr>
              <a:t>moved</a:t>
            </a:r>
            <a:endParaRPr lang="en-US" altLang="en-US" sz="2400" dirty="0">
              <a:solidFill>
                <a:srgbClr val="000000"/>
              </a:solidFill>
              <a:latin typeface="Arial (Body)"/>
              <a:ea typeface="ＭＳ Ｐゴシック"/>
            </a:endParaRPr>
          </a:p>
        </p:txBody>
      </p:sp>
      <p:pic>
        <p:nvPicPr>
          <p:cNvPr id="5" name="Picture 2" descr="An E M T leans over an equipment bag with bent knees, holding the bag at an angle by straps on two sides as he rolls the bag across the ground to move i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5155" y="3694956"/>
            <a:ext cx="4413688" cy="256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48916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Case Study Conclusion </a:t>
            </a:r>
            <a:r>
              <a:rPr lang="en-US" sz="2000" b="0" dirty="0" smtClean="0">
                <a:latin typeface="Times New Roman" panose="02020603050405020304" pitchFamily="18" charset="0"/>
                <a:ea typeface="ＭＳ Ｐゴシック"/>
                <a:cs typeface="ＭＳ Ｐゴシック" pitchFamily="-65" charset="-128"/>
              </a:rPr>
              <a:t>(2 of 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031295"/>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smtClean="0">
                <a:solidFill>
                  <a:srgbClr val="000000"/>
                </a:solidFill>
                <a:latin typeface="Arial (Body)"/>
                <a:ea typeface="ＭＳ Ｐゴシック"/>
              </a:rPr>
              <a:t>Once they were at the top of the stairs, the firefighters placed the patient on a wheeled stretcher and secured him to it for transfer to the ambulance. Brett continued care on the way to the hospital, while Annie notified the receiving facility that they would require lifting assistance on arrival.</a:t>
            </a:r>
            <a:endParaRPr lang="en-US" altLang="en-US" sz="2400">
              <a:solidFill>
                <a:srgbClr val="000000"/>
              </a:solidFill>
              <a:latin typeface="Arial (Body)"/>
              <a:ea typeface="ＭＳ Ｐゴシック"/>
            </a:endParaRPr>
          </a:p>
        </p:txBody>
      </p:sp>
    </p:spTree>
    <p:extLst>
      <p:ext uri="{BB962C8B-B14F-4D97-AF65-F5344CB8AC3E}">
        <p14:creationId xmlns:p14="http://schemas.microsoft.com/office/powerpoint/2010/main" val="267045198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Lesson Summary</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334704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Lifting and moving patients is performed on almost every call.</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These are key 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 skills that require special techniques.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Know the capabilities of the crew and equipment when organizing lifts and moves.</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smtClean="0">
                <a:solidFill>
                  <a:srgbClr val="000000"/>
                </a:solidFill>
                <a:latin typeface="Arial (Body)"/>
                <a:ea typeface="ＭＳ Ｐゴシック"/>
              </a:rPr>
              <a:t>Always exercise safety for yourself and your patient.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89234560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Correct! </a:t>
            </a:r>
            <a:r>
              <a:rPr lang="en-US" sz="2000" b="0" smtClean="0">
                <a:latin typeface="Times New Roman" panose="02020603050405020304" pitchFamily="18" charset="0"/>
                <a:ea typeface="ＭＳ Ｐゴシック"/>
                <a:cs typeface="ＭＳ Ｐゴシック" pitchFamily="-65" charset="-128"/>
              </a:rPr>
              <a:t>(1 of 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567813"/>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To lift a heavy object, use the muscles of the </a:t>
            </a:r>
            <a:r>
              <a:rPr lang="en-US" altLang="en-US" sz="2400" b="1" dirty="0" smtClean="0">
                <a:solidFill>
                  <a:srgbClr val="000000"/>
                </a:solidFill>
                <a:latin typeface="Arial (Body)"/>
                <a:ea typeface="ＭＳ Ｐゴシック"/>
              </a:rPr>
              <a:t>legs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
        <p:nvSpPr>
          <p:cNvPr id="4" name="Text Placeholder 3"/>
          <p:cNvSpPr>
            <a:spLocks noGrp="1"/>
          </p:cNvSpPr>
          <p:nvPr>
            <p:ph type="body" idx="2"/>
          </p:nvPr>
        </p:nvSpPr>
        <p:spPr>
          <a:xfrm>
            <a:off x="457200" y="2337576"/>
            <a:ext cx="8229600" cy="730089"/>
          </a:xfrm>
        </p:spPr>
        <p:txBody>
          <a:bodyPr wrap="square" lIns="91425" tIns="91425" rIns="91425" bIns="91425">
            <a:noAutofit/>
          </a:bodyPr>
          <a:lstStyle/>
          <a:p>
            <a:pPr marL="0" lvl="0" indent="0" fontAlgn="base">
              <a:spcBef>
                <a:spcPct val="0"/>
              </a:spcBef>
              <a:spcAft>
                <a:spcPct val="0"/>
              </a:spcAft>
              <a:buSzPts val="2400"/>
              <a:buNone/>
              <a:defRPr/>
            </a:pPr>
            <a:r>
              <a:rPr lang="en-US" sz="2400" kern="1200" dirty="0" smtClean="0">
                <a:solidFill>
                  <a:srgbClr val="000000"/>
                </a:solidFill>
                <a:latin typeface="Arial (Body)"/>
                <a:ea typeface="Verdana" pitchFamily="-65" charset="0"/>
                <a:cs typeface="Verdana" pitchFamily="-65" charset="0"/>
                <a:hlinkClick r:id="rId2" action="ppaction://hlinksldjump"/>
              </a:rPr>
              <a:t>Click here to return to the quiz</a:t>
            </a:r>
            <a:endParaRPr lang="en-US" sz="2400" kern="1200" dirty="0">
              <a:solidFill>
                <a:srgbClr val="000000"/>
              </a:solidFill>
              <a:latin typeface="Arial (Body)"/>
              <a:ea typeface="Verdana" pitchFamily="-65" charset="0"/>
              <a:cs typeface="Verdana" pitchFamily="-65" charset="0"/>
            </a:endParaRPr>
          </a:p>
        </p:txBody>
      </p:sp>
    </p:spTree>
    <p:extLst>
      <p:ext uri="{BB962C8B-B14F-4D97-AF65-F5344CB8AC3E}">
        <p14:creationId xmlns:p14="http://schemas.microsoft.com/office/powerpoint/2010/main" val="115992529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Incorrect </a:t>
            </a:r>
            <a:r>
              <a:rPr lang="en-US" sz="2000" b="0" smtClean="0">
                <a:latin typeface="Times New Roman" panose="02020603050405020304" pitchFamily="18" charset="0"/>
                <a:ea typeface="ＭＳ Ｐゴシック"/>
                <a:cs typeface="ＭＳ Ｐゴシック" pitchFamily="-65" charset="-128"/>
              </a:rPr>
              <a:t>(1 of 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553968"/>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To lift a heavy object, use the muscles of the </a:t>
            </a:r>
            <a:r>
              <a:rPr lang="en-US" altLang="en-US" sz="2400" b="1" dirty="0" smtClean="0">
                <a:solidFill>
                  <a:srgbClr val="000000"/>
                </a:solidFill>
                <a:latin typeface="Arial (Body)"/>
                <a:ea typeface="ＭＳ Ｐゴシック"/>
              </a:rPr>
              <a:t>legs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
        <p:nvSpPr>
          <p:cNvPr id="4" name="Text Placeholder 3"/>
          <p:cNvSpPr>
            <a:spLocks noGrp="1"/>
          </p:cNvSpPr>
          <p:nvPr>
            <p:ph type="body" idx="2"/>
          </p:nvPr>
        </p:nvSpPr>
        <p:spPr>
          <a:xfrm>
            <a:off x="457200" y="2340615"/>
            <a:ext cx="8229600" cy="553968"/>
          </a:xfrm>
        </p:spPr>
        <p:txBody>
          <a:bodyPr wrap="square" lIns="91425" tIns="91425" rIns="91425" bIns="91425">
            <a:noAutofit/>
          </a:bodyPr>
          <a:lstStyle/>
          <a:p>
            <a:pPr marL="0" lvl="0" indent="0" fontAlgn="base">
              <a:spcBef>
                <a:spcPct val="0"/>
              </a:spcBef>
              <a:spcAft>
                <a:spcPct val="0"/>
              </a:spcAft>
              <a:buSzPts val="2400"/>
              <a:buNone/>
              <a:defRPr/>
            </a:pPr>
            <a:r>
              <a:rPr lang="en-US" sz="2400" kern="1200" dirty="0" smtClean="0">
                <a:solidFill>
                  <a:srgbClr val="000000"/>
                </a:solidFill>
                <a:latin typeface="Arial (Body)"/>
                <a:ea typeface="Verdana" pitchFamily="-65" charset="0"/>
                <a:cs typeface="Verdana" pitchFamily="-65" charset="0"/>
                <a:hlinkClick r:id="rId2" action="ppaction://hlinksldjump"/>
              </a:rPr>
              <a:t>Click here to return to the quiz</a:t>
            </a:r>
            <a:endParaRPr lang="en-US" sz="2400" kern="1200" dirty="0">
              <a:solidFill>
                <a:srgbClr val="000000"/>
              </a:solidFill>
              <a:latin typeface="Arial (Body)"/>
              <a:ea typeface="Verdana" pitchFamily="-65" charset="0"/>
              <a:cs typeface="Verdana" pitchFamily="-65" charset="0"/>
            </a:endParaRPr>
          </a:p>
        </p:txBody>
      </p:sp>
    </p:spTree>
    <p:extLst>
      <p:ext uri="{BB962C8B-B14F-4D97-AF65-F5344CB8AC3E}">
        <p14:creationId xmlns:p14="http://schemas.microsoft.com/office/powerpoint/2010/main" val="139425163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Correct! </a:t>
            </a:r>
            <a:r>
              <a:rPr lang="en-US" sz="2000" b="0" smtClean="0">
                <a:latin typeface="Times New Roman" panose="02020603050405020304" pitchFamily="18" charset="0"/>
                <a:ea typeface="ＭＳ Ｐゴシック"/>
                <a:cs typeface="ＭＳ Ｐゴシック" pitchFamily="-65" charset="-128"/>
              </a:rPr>
              <a:t>(2 of 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923299"/>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An excessive lumbar curve, resulting in swayback, is called </a:t>
            </a:r>
            <a:r>
              <a:rPr lang="en-US" altLang="en-US" sz="2400" b="1" dirty="0" smtClean="0">
                <a:solidFill>
                  <a:srgbClr val="000000"/>
                </a:solidFill>
                <a:latin typeface="Arial (Body)"/>
                <a:ea typeface="ＭＳ Ｐゴシック"/>
              </a:rPr>
              <a:t>lordosis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
        <p:nvSpPr>
          <p:cNvPr id="4" name="Text Placeholder 3"/>
          <p:cNvSpPr>
            <a:spLocks noGrp="1"/>
          </p:cNvSpPr>
          <p:nvPr>
            <p:ph type="body" idx="2"/>
          </p:nvPr>
        </p:nvSpPr>
        <p:spPr>
          <a:xfrm>
            <a:off x="457200" y="2657439"/>
            <a:ext cx="8229600" cy="553968"/>
          </a:xfrm>
        </p:spPr>
        <p:txBody>
          <a:bodyPr wrap="square" lIns="91425" tIns="91425" rIns="91425" bIns="91425">
            <a:noAutofit/>
          </a:bodyPr>
          <a:lstStyle/>
          <a:p>
            <a:pPr marL="0" lvl="0" indent="0" fontAlgn="base">
              <a:spcBef>
                <a:spcPct val="0"/>
              </a:spcBef>
              <a:spcAft>
                <a:spcPct val="0"/>
              </a:spcAft>
              <a:buSzPts val="2400"/>
              <a:buNone/>
              <a:defRPr/>
            </a:pPr>
            <a:r>
              <a:rPr lang="en-US" sz="2400" kern="1200" dirty="0" smtClean="0">
                <a:solidFill>
                  <a:srgbClr val="000000"/>
                </a:solidFill>
                <a:latin typeface="Arial (Body)"/>
                <a:ea typeface="Verdana" pitchFamily="-65" charset="0"/>
                <a:cs typeface="Verdana" pitchFamily="-65" charset="0"/>
                <a:hlinkClick r:id="rId2" action="ppaction://hlinksldjump"/>
              </a:rPr>
              <a:t>Click here to return to the quiz</a:t>
            </a:r>
            <a:endParaRPr lang="en-US" sz="2400" kern="1200" dirty="0">
              <a:solidFill>
                <a:srgbClr val="000000"/>
              </a:solidFill>
              <a:latin typeface="Arial (Body)"/>
              <a:ea typeface="Verdana" pitchFamily="-65" charset="0"/>
              <a:cs typeface="Verdana" pitchFamily="-65" charset="0"/>
            </a:endParaRPr>
          </a:p>
        </p:txBody>
      </p:sp>
    </p:spTree>
    <p:extLst>
      <p:ext uri="{BB962C8B-B14F-4D97-AF65-F5344CB8AC3E}">
        <p14:creationId xmlns:p14="http://schemas.microsoft.com/office/powerpoint/2010/main" val="237094244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65" charset="-128"/>
              </a:rPr>
              <a:t>Incorrect </a:t>
            </a:r>
            <a:r>
              <a:rPr lang="en-US" sz="2000" b="0" dirty="0" smtClean="0">
                <a:latin typeface="Times New Roman" panose="02020603050405020304" pitchFamily="18" charset="0"/>
                <a:ea typeface="ＭＳ Ｐゴシック"/>
                <a:cs typeface="ＭＳ Ｐゴシック" pitchFamily="-65" charset="-128"/>
              </a:rPr>
              <a:t>(2 of 2)</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923299"/>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An excessive lumbar curve, resulting in swayback, is called </a:t>
            </a:r>
            <a:r>
              <a:rPr lang="en-US" altLang="en-US" sz="2400" b="1" dirty="0" smtClean="0">
                <a:solidFill>
                  <a:srgbClr val="000000"/>
                </a:solidFill>
                <a:latin typeface="Arial (Body)"/>
                <a:ea typeface="ＭＳ Ｐゴシック"/>
              </a:rPr>
              <a:t>lordosis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
        <p:nvSpPr>
          <p:cNvPr id="4" name="Text Placeholder 3"/>
          <p:cNvSpPr>
            <a:spLocks noGrp="1"/>
          </p:cNvSpPr>
          <p:nvPr>
            <p:ph type="body" idx="2"/>
          </p:nvPr>
        </p:nvSpPr>
        <p:spPr>
          <a:xfrm>
            <a:off x="457200" y="2652840"/>
            <a:ext cx="8229600" cy="553968"/>
          </a:xfrm>
        </p:spPr>
        <p:txBody>
          <a:bodyPr wrap="square" lIns="91425" tIns="91425" rIns="91425" bIns="91425">
            <a:noAutofit/>
          </a:bodyPr>
          <a:lstStyle/>
          <a:p>
            <a:pPr marL="0" lvl="0" indent="0" fontAlgn="base">
              <a:spcBef>
                <a:spcPct val="0"/>
              </a:spcBef>
              <a:spcAft>
                <a:spcPct val="0"/>
              </a:spcAft>
              <a:buSzPts val="2400"/>
              <a:buNone/>
              <a:defRPr/>
            </a:pPr>
            <a:r>
              <a:rPr lang="en-US" sz="2400" kern="1200" dirty="0" smtClean="0">
                <a:solidFill>
                  <a:srgbClr val="000000"/>
                </a:solidFill>
                <a:latin typeface="Arial (Body)"/>
                <a:ea typeface="Verdana" pitchFamily="-65" charset="0"/>
                <a:cs typeface="Verdana" pitchFamily="-65" charset="0"/>
                <a:hlinkClick r:id="rId2" action="ppaction://hlinksldjump"/>
              </a:rPr>
              <a:t>Click here to return to the quiz</a:t>
            </a:r>
            <a:endParaRPr lang="en-US" sz="2400" kern="1200" dirty="0">
              <a:solidFill>
                <a:srgbClr val="000000"/>
              </a:solidFill>
              <a:latin typeface="Arial (Body)"/>
              <a:ea typeface="Verdana" pitchFamily="-65" charset="0"/>
              <a:cs typeface="Verdana" pitchFamily="-65" charset="0"/>
            </a:endParaRPr>
          </a:p>
        </p:txBody>
      </p:sp>
    </p:spTree>
    <p:extLst>
      <p:ext uri="{BB962C8B-B14F-4D97-AF65-F5344CB8AC3E}">
        <p14:creationId xmlns:p14="http://schemas.microsoft.com/office/powerpoint/2010/main" val="329085826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Incorrect Answer </a:t>
            </a:r>
            <a:r>
              <a:rPr lang="en-US" sz="2000" b="0" smtClean="0">
                <a:latin typeface="Times New Roman" panose="02020603050405020304" pitchFamily="18" charset="0"/>
                <a:ea typeface="ＭＳ Ｐゴシック"/>
                <a:cs typeface="ＭＳ Ｐゴシック" pitchFamily="-65" charset="-128"/>
              </a:rPr>
              <a:t>(1 of 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A stair chair is ideal for carrying an alert, responsive patient without spinal or lower extremity injuries up or down stairs. In the case, the patient is unresponsive, so you must seek an alternative.</a:t>
            </a:r>
            <a:endParaRPr lang="en-US" altLang="en-US" sz="2400" dirty="0">
              <a:solidFill>
                <a:srgbClr val="000000"/>
              </a:solidFill>
              <a:latin typeface="Arial (Body)"/>
              <a:ea typeface="ＭＳ Ｐゴシック"/>
            </a:endParaRPr>
          </a:p>
        </p:txBody>
      </p:sp>
      <p:sp>
        <p:nvSpPr>
          <p:cNvPr id="4" name="Text Placeholder 3"/>
          <p:cNvSpPr>
            <a:spLocks noGrp="1"/>
          </p:cNvSpPr>
          <p:nvPr>
            <p:ph type="body" idx="2"/>
          </p:nvPr>
        </p:nvSpPr>
        <p:spPr>
          <a:xfrm>
            <a:off x="457201" y="3362439"/>
            <a:ext cx="8229599" cy="55396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rgbClr val="000000"/>
                </a:solidFill>
                <a:latin typeface="Arial (Body)"/>
                <a:ea typeface="ＭＳ Ｐゴシック" pitchFamily="-1" charset="-128"/>
                <a:hlinkClick r:id="rId2" action="ppaction://hlinksldjump"/>
              </a:rPr>
              <a:t>Click here to return to the quiz</a:t>
            </a:r>
            <a:endParaRPr lang="en-US" altLang="en-US" sz="2400" kern="1200" dirty="0">
              <a:solidFill>
                <a:srgbClr val="000000"/>
              </a:solidFill>
              <a:latin typeface="Arial (Body)"/>
              <a:ea typeface="ＭＳ Ｐゴシック" pitchFamily="-1" charset="-128"/>
            </a:endParaRPr>
          </a:p>
        </p:txBody>
      </p:sp>
    </p:spTree>
    <p:extLst>
      <p:ext uri="{BB962C8B-B14F-4D97-AF65-F5344CB8AC3E}">
        <p14:creationId xmlns:p14="http://schemas.microsoft.com/office/powerpoint/2010/main" val="331259094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Incorrect Answer </a:t>
            </a:r>
            <a:r>
              <a:rPr lang="en-US" sz="2000" b="0" smtClean="0">
                <a:latin typeface="Times New Roman" panose="02020603050405020304" pitchFamily="18" charset="0"/>
                <a:ea typeface="ＭＳ Ｐゴシック"/>
                <a:cs typeface="ＭＳ Ｐゴシック" pitchFamily="-65" charset="-128"/>
              </a:rPr>
              <a:t>(2 of 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2031295"/>
          </a:xfrm>
        </p:spPr>
        <p:txBody>
          <a:bodyPr wrap="square" lIns="91425" tIns="91425" rIns="91425" bIns="91425">
            <a:noAutofit/>
          </a:bodyPr>
          <a:lstStyle/>
          <a:p>
            <a:pPr marL="255651" lvl="0" indent="-255651" eaLnBrk="0" fontAlgn="base" hangingPunct="0">
              <a:spcAft>
                <a:spcPct val="0"/>
              </a:spcAft>
              <a:buSzPts val="2400"/>
            </a:pPr>
            <a:r>
              <a:rPr lang="en-US" altLang="en-US" sz="2400" smtClean="0">
                <a:solidFill>
                  <a:srgbClr val="000000"/>
                </a:solidFill>
                <a:latin typeface="Arial (Body)"/>
                <a:ea typeface="ＭＳ Ｐゴシック"/>
              </a:rPr>
              <a:t>A wheeled stretcher is too heavy and large to make it a good choice for moving patients up or down stairs or in confined spaces. In such cases, you will choose an alternate device to bring the patient to the wheeled stretcher.</a:t>
            </a:r>
            <a:endParaRPr lang="en-US" altLang="en-US" sz="2400">
              <a:solidFill>
                <a:srgbClr val="000000"/>
              </a:solidFill>
              <a:latin typeface="Arial (Body)"/>
              <a:ea typeface="ＭＳ Ｐゴシック"/>
            </a:endParaRPr>
          </a:p>
        </p:txBody>
      </p:sp>
      <p:sp>
        <p:nvSpPr>
          <p:cNvPr id="4" name="Text Placeholder 3"/>
          <p:cNvSpPr>
            <a:spLocks noGrp="1"/>
          </p:cNvSpPr>
          <p:nvPr>
            <p:ph type="body" idx="2"/>
          </p:nvPr>
        </p:nvSpPr>
        <p:spPr>
          <a:xfrm>
            <a:off x="457200" y="3602353"/>
            <a:ext cx="8229600" cy="55396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rgbClr val="000000"/>
                </a:solidFill>
                <a:latin typeface="Arial (Body)"/>
                <a:ea typeface="ＭＳ Ｐゴシック" pitchFamily="-1" charset="-128"/>
                <a:hlinkClick r:id="rId2" action="ppaction://hlinksldjump"/>
              </a:rPr>
              <a:t>Click here to return to the quiz</a:t>
            </a:r>
            <a:endParaRPr lang="en-US" altLang="en-US" sz="2400" kern="1200" dirty="0">
              <a:solidFill>
                <a:srgbClr val="000000"/>
              </a:solidFill>
              <a:latin typeface="Arial (Body)"/>
              <a:ea typeface="ＭＳ Ｐゴシック" pitchFamily="-1" charset="-128"/>
            </a:endParaRPr>
          </a:p>
        </p:txBody>
      </p:sp>
    </p:spTree>
    <p:extLst>
      <p:ext uri="{BB962C8B-B14F-4D97-AF65-F5344CB8AC3E}">
        <p14:creationId xmlns:p14="http://schemas.microsoft.com/office/powerpoint/2010/main" val="351927957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Incorrect Answer </a:t>
            </a:r>
            <a:r>
              <a:rPr lang="en-US" sz="2000" b="0" smtClean="0">
                <a:latin typeface="Times New Roman" panose="02020603050405020304" pitchFamily="18" charset="0"/>
                <a:ea typeface="ＭＳ Ｐゴシック"/>
                <a:cs typeface="ＭＳ Ｐゴシック" pitchFamily="-65" charset="-128"/>
              </a:rPr>
              <a:t>(3 of 3)</a:t>
            </a:r>
            <a:endParaRPr lang="en-US" sz="2000" b="0"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A short backboard is used for non-critical patients with spinal injuries who are found in a seated position. The typical use of such a device is in a motor vehicle collision.</a:t>
            </a:r>
            <a:endParaRPr lang="en-US" altLang="en-US" sz="2400" dirty="0">
              <a:solidFill>
                <a:srgbClr val="000000"/>
              </a:solidFill>
              <a:latin typeface="Arial (Body)"/>
              <a:ea typeface="ＭＳ Ｐゴシック"/>
            </a:endParaRPr>
          </a:p>
        </p:txBody>
      </p:sp>
      <p:sp>
        <p:nvSpPr>
          <p:cNvPr id="4" name="Text Placeholder 3"/>
          <p:cNvSpPr>
            <a:spLocks noGrp="1"/>
          </p:cNvSpPr>
          <p:nvPr>
            <p:ph type="body" idx="2"/>
          </p:nvPr>
        </p:nvSpPr>
        <p:spPr>
          <a:xfrm>
            <a:off x="457201" y="2925486"/>
            <a:ext cx="8229599" cy="55396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rgbClr val="000000"/>
                </a:solidFill>
                <a:latin typeface="Arial (Body)"/>
                <a:ea typeface="ＭＳ Ｐゴシック" pitchFamily="-1" charset="-128"/>
                <a:hlinkClick r:id="rId2" action="ppaction://hlinksldjump"/>
              </a:rPr>
              <a:t>Click here to return to the quiz</a:t>
            </a:r>
            <a:endParaRPr lang="en-US" altLang="en-US" sz="2400" kern="1200" dirty="0">
              <a:solidFill>
                <a:srgbClr val="000000"/>
              </a:solidFill>
              <a:latin typeface="Arial (Body)"/>
              <a:ea typeface="ＭＳ Ｐゴシック" pitchFamily="-1" charset="-128"/>
            </a:endParaRPr>
          </a:p>
        </p:txBody>
      </p:sp>
    </p:spTree>
    <p:extLst>
      <p:ext uri="{BB962C8B-B14F-4D97-AF65-F5344CB8AC3E}">
        <p14:creationId xmlns:p14="http://schemas.microsoft.com/office/powerpoint/2010/main" val="11558306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65" charset="-128"/>
              </a:rPr>
              <a:t>Correct Answer!</a:t>
            </a:r>
            <a:endParaRPr lang="en-US" dirty="0">
              <a:latin typeface="Times New Roman" panose="02020603050405020304" pitchFamily="18" charset="0"/>
              <a:ea typeface="ＭＳ Ｐゴシック"/>
              <a:cs typeface="ＭＳ Ｐゴシック" pitchFamily="-65"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A scoop stretcher, long backboard, portable stretcher, or flexible stretcher would all be good choices for moving an unresponsive patient up or down stairs to then be placed on a wheeled stretcher.</a:t>
            </a:r>
            <a:endParaRPr lang="en-US" altLang="en-US" sz="2400" dirty="0">
              <a:solidFill>
                <a:srgbClr val="000000"/>
              </a:solidFill>
              <a:latin typeface="Arial (Body)"/>
              <a:ea typeface="ＭＳ Ｐゴシック"/>
            </a:endParaRPr>
          </a:p>
        </p:txBody>
      </p:sp>
      <p:sp>
        <p:nvSpPr>
          <p:cNvPr id="4" name="Text Placeholder 3"/>
          <p:cNvSpPr>
            <a:spLocks noGrp="1"/>
          </p:cNvSpPr>
          <p:nvPr>
            <p:ph type="body" idx="2"/>
          </p:nvPr>
        </p:nvSpPr>
        <p:spPr>
          <a:xfrm>
            <a:off x="457200" y="3288118"/>
            <a:ext cx="8229600" cy="523190"/>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rgbClr val="000000"/>
                </a:solidFill>
                <a:latin typeface="Arial (Body)"/>
                <a:ea typeface="ＭＳ Ｐゴシック" pitchFamily="-1" charset="-128"/>
                <a:hlinkClick r:id="rId2" action="ppaction://hlinksldjump"/>
              </a:rPr>
              <a:t>Click here to return to the program</a:t>
            </a:r>
            <a:endParaRPr lang="en-US" altLang="en-US" sz="2400" kern="1200" dirty="0">
              <a:solidFill>
                <a:srgbClr val="000000"/>
              </a:solidFill>
              <a:latin typeface="Arial (Body)"/>
              <a:ea typeface="ＭＳ Ｐゴシック" pitchFamily="-1" charset="-128"/>
            </a:endParaRPr>
          </a:p>
        </p:txBody>
      </p:sp>
    </p:spTree>
    <p:extLst>
      <p:ext uri="{BB962C8B-B14F-4D97-AF65-F5344CB8AC3E}">
        <p14:creationId xmlns:p14="http://schemas.microsoft.com/office/powerpoint/2010/main" val="2921551060"/>
      </p:ext>
    </p:extLst>
  </p:cSld>
  <p:clrMapOvr>
    <a:masterClrMapping/>
  </p:clrMapOvr>
  <p:timing>
    <p:tnLst>
      <p:par>
        <p:cTn id="1" dur="indefinite" restart="never" nodeType="tmRoot"/>
      </p:par>
    </p:tnLst>
  </p:timing>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8594</TotalTime>
  <Words>9072</Words>
  <Application>Microsoft Office PowerPoint</Application>
  <PresentationFormat>On-screen Show (4:3)</PresentationFormat>
  <Paragraphs>722</Paragraphs>
  <Slides>100</Slides>
  <Notes>71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100</vt:i4>
      </vt:variant>
    </vt:vector>
  </HeadingPairs>
  <TitlesOfParts>
    <vt:vector size="109" baseType="lpstr">
      <vt:lpstr>ＭＳ Ｐゴシック</vt:lpstr>
      <vt:lpstr>Arial</vt:lpstr>
      <vt:lpstr>Arial (Body)</vt:lpstr>
      <vt:lpstr>Calibri</vt:lpstr>
      <vt:lpstr>Noto Sans Symbols</vt:lpstr>
      <vt:lpstr>Times New Roman</vt:lpstr>
      <vt:lpstr>Verdana</vt:lpstr>
      <vt:lpstr>508 Lecture</vt:lpstr>
      <vt:lpstr>1_508 Lecture</vt:lpstr>
      <vt:lpstr>Prehospital: Emergency Care</vt:lpstr>
      <vt:lpstr>Learning Readiness</vt:lpstr>
      <vt:lpstr>Setting the Stage</vt:lpstr>
      <vt:lpstr>Case Study Introduction</vt:lpstr>
      <vt:lpstr>Case Study (1 of 3)</vt:lpstr>
      <vt:lpstr>Introduction</vt:lpstr>
      <vt:lpstr>Body Mechanics for Safe Lifting (1 of 8)</vt:lpstr>
      <vt:lpstr>Body Mechanics for Safe Lifting (2 of 8)</vt:lpstr>
      <vt:lpstr>Body Mechanics for Safe Lifting (3 of 8)</vt:lpstr>
      <vt:lpstr>Body Mechanics for Safe Lifting (4 of 8)</vt:lpstr>
      <vt:lpstr>Body Mechanics for Safe Lifting (5 of 8)</vt:lpstr>
      <vt:lpstr>Extremes of Poor Posture are Excessive Lordosis (Swayback) and Excessive Kyphosis (Slouch)</vt:lpstr>
      <vt:lpstr>Proper Standing Posture</vt:lpstr>
      <vt:lpstr>Proper Sitting Posture</vt:lpstr>
      <vt:lpstr>Body Mechanics for Safe Lifting (6 of 8)</vt:lpstr>
      <vt:lpstr>Click on the Word from the Highlighted Pair in Each Statement to Complete Each Statement Most Accurately</vt:lpstr>
      <vt:lpstr>Body Mechanics for Safe Lifting (7 of 8)</vt:lpstr>
      <vt:lpstr>Body Mechanics for Safe Lifting (8 of 8)</vt:lpstr>
      <vt:lpstr>General Guidelines for Lifting and Moving (1 of 6)</vt:lpstr>
      <vt:lpstr>General Guidelines for Lifting and Moving (2 of 6)</vt:lpstr>
      <vt:lpstr>E M T Skills 6-1</vt:lpstr>
      <vt:lpstr>Get in Position. Your Feet Should be about Shoulder Width Apart, Turned Slightly Outward, and Flat on the Ground</vt:lpstr>
      <vt:lpstr>Use a Gloved Finger to Pull a Cuff out and Down on the Other Glove. Do not Touch the Inside of the Glove</vt:lpstr>
      <vt:lpstr>As You Return to a Standing Position, Make Sure Your Back is Locked in and Your Upper Body Comes up before Your Hips</vt:lpstr>
      <vt:lpstr>General Guidelines for Lifting and Moving (3 of 6)</vt:lpstr>
      <vt:lpstr>In the Squat Lift, Your Weaker Leg Stays Slightly Forward and You Push up with Your Stronger Leg</vt:lpstr>
      <vt:lpstr>General Guidelines for Lifting and Moving (4 of 6)</vt:lpstr>
      <vt:lpstr>One-Handed Carrying Technique</vt:lpstr>
      <vt:lpstr>General Guidelines for Lifting and Moving (5 of 6)</vt:lpstr>
      <vt:lpstr>General Guidelines for Lifting and Moving (6 of 6)</vt:lpstr>
      <vt:lpstr>Proper Pulling and Pushing</vt:lpstr>
      <vt:lpstr>Lifting and Moving Patients (1 of 5)</vt:lpstr>
      <vt:lpstr>Lifting and Moving Patients (2 of 5)</vt:lpstr>
      <vt:lpstr>Lifting and Moving Patients (3 of 5)</vt:lpstr>
      <vt:lpstr>Lifting and Moving Patients (4 of 5)</vt:lpstr>
      <vt:lpstr>Lifting and Moving Patients (5 of 5)</vt:lpstr>
      <vt:lpstr>E M T Skills 6-2</vt:lpstr>
      <vt:lpstr>Position Your Arms under the Patient. Be Sure to Cradle the Head</vt:lpstr>
      <vt:lpstr>Lift the Patient to Your Knees and Roll Toward Your Chests</vt:lpstr>
      <vt:lpstr>On Signal, Move the Patient to the Carrying Device</vt:lpstr>
      <vt:lpstr>E M T Skills 6-3</vt:lpstr>
      <vt:lpstr>One Rescuer Should Put One Hand under Each Arm and Grasp the Wrists. The Other Should Slip Hands under the Knees</vt:lpstr>
      <vt:lpstr>Both Rescuers Should Move up to a Crouching and Then Standing Position</vt:lpstr>
      <vt:lpstr>E M T Skills 6-4</vt:lpstr>
      <vt:lpstr>Position Your Arms under the Patient and Slide the Patient to the Edge of the Bed</vt:lpstr>
      <vt:lpstr>Lift the Patient and Curl Toward Your Chests</vt:lpstr>
      <vt:lpstr>Rotate and Place the Patient Gently on the Carrying Device</vt:lpstr>
      <vt:lpstr>E M T Skills 6-5</vt:lpstr>
      <vt:lpstr>Reach across the Stretcher and Grasp the Sheet Firmly</vt:lpstr>
      <vt:lpstr>Slide the Patient Gently onto the Carrying Device</vt:lpstr>
      <vt:lpstr>Case Study (2 of 3)</vt:lpstr>
      <vt:lpstr>Case Study (3 of 3)</vt:lpstr>
      <vt:lpstr>Packaging for Transport (1 of 13)</vt:lpstr>
      <vt:lpstr>Packaging for Transport (2 of 13)</vt:lpstr>
      <vt:lpstr>E M T s Move a Wheeled Stretcher into Position to Load into the Ambulance</vt:lpstr>
      <vt:lpstr>Two-Rescuer Stretcher Carry</vt:lpstr>
      <vt:lpstr>Four-Rescuer Stretcher Carry</vt:lpstr>
      <vt:lpstr>Wheeled Stretcher, Roll-In Type</vt:lpstr>
      <vt:lpstr>Packaging for Transport (3 of 13)</vt:lpstr>
      <vt:lpstr>Packaging for Transport (4 of 13)</vt:lpstr>
      <vt:lpstr>Portable Ambulance Stretcher with Continuous Tubular Metal Frame</vt:lpstr>
      <vt:lpstr>Pole Stretcher, or Canvas Litter</vt:lpstr>
      <vt:lpstr>Packaging for Transport (5 of 13)</vt:lpstr>
      <vt:lpstr>E M T Skills 6-8</vt:lpstr>
      <vt:lpstr>Moving a Patient up Stairs in a Stair Chair—Spotter Above</vt:lpstr>
      <vt:lpstr>Moving a Patient Down Stairs in a Stair Chair—Spotter Below</vt:lpstr>
      <vt:lpstr>A Stair Chair with a Mechanical Track Allows Easier Patient Movement over Stairs</vt:lpstr>
      <vt:lpstr>Packaging for Transport (6 of 13)</vt:lpstr>
      <vt:lpstr>Long Backboard</vt:lpstr>
      <vt:lpstr>Kendrick Extrication Device (K E D)</vt:lpstr>
      <vt:lpstr>Full Body Vacuum Mattress can be Used for Immobilization or for Moving the Patient</vt:lpstr>
      <vt:lpstr>Packaging for Transport (7 of 13)</vt:lpstr>
      <vt:lpstr>Scoop Stretcher</vt:lpstr>
      <vt:lpstr>Packaging for Transport (8 of 13)</vt:lpstr>
      <vt:lpstr>Basket Stretcher</vt:lpstr>
      <vt:lpstr>Using a Basket Stretcher to Move a Patient over Rough Terrain</vt:lpstr>
      <vt:lpstr>Packaging for Transport (9 of 13)</vt:lpstr>
      <vt:lpstr>Flexible Stretcher</vt:lpstr>
      <vt:lpstr>Click on the Best Device for Moving an Unresponsive Patient from an Upstairs Bedroom to the Ground Floor</vt:lpstr>
      <vt:lpstr>Packaging for Transport (10 of 13)</vt:lpstr>
      <vt:lpstr>Packaging for Transport (11 of 13)</vt:lpstr>
      <vt:lpstr>Packaging for Transport (12 of 13)</vt:lpstr>
      <vt:lpstr>Packaging for Transport (13 of 13)</vt:lpstr>
      <vt:lpstr>General Guidelines for Carrying Patients (1 of 5)</vt:lpstr>
      <vt:lpstr>General Guidelines for Carrying Patients (2 of 5)</vt:lpstr>
      <vt:lpstr>General Guidelines for Carrying Patients (3 of 5)</vt:lpstr>
      <vt:lpstr>General Guidelines for Carrying Patients (4 of 5)</vt:lpstr>
      <vt:lpstr>General Guidelines for Carrying Patients (5 of 5)</vt:lpstr>
      <vt:lpstr>Case Study Conclusion (1 of 2)</vt:lpstr>
      <vt:lpstr>Case Study Conclusion (2 of 2)</vt:lpstr>
      <vt:lpstr>Lesson Summary</vt:lpstr>
      <vt:lpstr>Correct! (1 of 2)</vt:lpstr>
      <vt:lpstr>Incorrect (1 of 2)</vt:lpstr>
      <vt:lpstr>Correct! (2 of 2)</vt:lpstr>
      <vt:lpstr>Incorrect (2 of 2)</vt:lpstr>
      <vt:lpstr>Incorrect Answer (1 of 3)</vt:lpstr>
      <vt:lpstr>Incorrect Answer (2 of 3)</vt:lpstr>
      <vt:lpstr>Incorrect Answer (3 of 3)</vt:lpstr>
      <vt:lpstr>Correct Answer!</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K, Prabhu (Cognizant)</cp:lastModifiedBy>
  <cp:revision>956</cp:revision>
  <dcterms:modified xsi:type="dcterms:W3CDTF">2018-03-01T09:55:06Z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