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98"/>
  </p:notesMasterIdLst>
  <p:handoutMasterIdLst>
    <p:handoutMasterId r:id="rId99"/>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305" r:id="rId9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7"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6395" autoAdjust="0"/>
  </p:normalViewPr>
  <p:slideViewPr>
    <p:cSldViewPr snapToGrid="0" snapToObjects="1">
      <p:cViewPr varScale="1">
        <p:scale>
          <a:sx n="111" d="100"/>
          <a:sy n="111" d="100"/>
        </p:scale>
        <p:origin x="1812" y="114"/>
      </p:cViewPr>
      <p:guideLst>
        <p:guide orient="horz" pos="2047"/>
        <p:guide pos="2880"/>
      </p:guideLst>
    </p:cSldViewPr>
  </p:slideViewPr>
  <p:outlineViewPr>
    <p:cViewPr>
      <p:scale>
        <a:sx n="33" d="100"/>
        <a:sy n="33" d="100"/>
      </p:scale>
      <p:origin x="0" y="-3181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pPr>
              <a:defRPr/>
            </a:pPr>
            <a:endParaRPr lang="en-US" altLang="en-US" b="1" dirty="0" smtClean="0">
              <a:ea typeface="ＭＳ Ｐゴシック" panose="020B0600070205080204" pitchFamily="34" charset="-128"/>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a:defRPr/>
            </a:pPr>
            <a:r>
              <a:rPr lang="en-US" altLang="en-US" dirty="0" smtClean="0">
                <a:ea typeface="ＭＳ Ｐゴシック" panose="020B0600070205080204" pitchFamily="34" charset="-128"/>
              </a:rPr>
              <a:t>Assign the associated section of MyBRADYLab and review student scores.</a:t>
            </a: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Review the chapter material in the Instructor Resources, which includes Student Handouts, PowerPoint slides, and the MyTest Program.</a:t>
            </a:r>
            <a:endParaRPr lang="en-US" altLang="en-US" sz="20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Arrange for a tour of the dispatch center and emergency department communication center, if not done previously.</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Bring two-way radios to class for radio communication practice.</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Arrange to have an ambulance present at the class location to demonstrate use of mobile radios.</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Ask an emergency department physician to visit the class and talk about the essentials of communicating patient reports.</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Make several lists of patient information placed in random order. Students will need to organize the information to provide a radio report.</a:t>
            </a:r>
          </a:p>
          <a:p>
            <a:pPr marL="628650" lvl="1" indent="-171450">
              <a:buFont typeface="Arial" panose="020B0604020202020204" pitchFamily="34" charset="0"/>
              <a:buChar cha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The total teaching time recommended is only a guideline as described in the IRM lesson plan. Take into consideration factors such as the pace at which students learn, the size of the class, breaks, and classroom activities. The actual time devoted to teaching objectives is the responsibility of the instructor.</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Portable, handheld transmitter/receivers are useful when you’re out of your vehicle or in the patient compartment. You must stay in communication with the base, with one another, and with medical direction. Such portable units may also be used by medical direction when they are stationed at a hospital that has no radio. Portable units usually have power outputs ranging from 1 to 5 watts and thus have limited range, although the signal of a handheld transmitter may be boosted by retransmission through a repeater.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544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Repeaters are devices that receive transmissions from a relatively low-powered source such as a mobile or portable radio and then rebroadcast them at another frequency and a higher power. Repeaters make communications possible in EMS systems that cover a wide area or where the terrain makes transmission and reception of signals difficult.</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617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Describe a radio communication situation and have students determine whether you’re describing a base station, mobile radio, portable radio, repeater, or mobile data terminal.</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ways EMS communication technology may improve in the future?</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would be the consequences of failure of the EMS communication system in your area?</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communication problems you could predict if the EMS system continues to grow?</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079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Digital radio equipment allows more radio equipment to operate on crowded radio frequencies. Digital radio equipment also allows transmission of routine information, such as when a unit is en route to a call, with a push of a button, rather than by having to speak over the radio.</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encoders and decoders with respect to radio communications?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advantages and disadvantages to using cell phones for EMS system communication?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737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Describe a radio communication situation and have students determine whether you’re describing a base station, mobile radio, portable radio, repeater, or mobile data terminal.</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ways EMS communication technology may improve in the future?</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would be the consequences of failure of the EMS communication system in your area?</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communication problems you could predict if the EMS system continues to grow?</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094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use of cellular phones as a means of communication in EMS is common today. Cellular phones transmit and receive through the air rather than over wires.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Benefits of cellular phones include excellent sound quality, availability of channels, easy maintenance, and, often, increased privacy of communications. With the prevalence of smartphones, the EMT is able not only to provide voice communication, but also to take and send images from the scene, access or send data files, and call up information on or search the Internet if necessary. The major disadvantage of cellular phone systems for EMS use is that they are part of the public phone system and can easily be overwhelmed during multiple-casualty disasters.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169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Cellular phones are often used as backups to an existing radio system or where the expense of establishing a radio system is too great.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091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Telemetry is the process of transmitting data through an automated communications process, most often using wireless data transfer technology. Historically, transmission of an ECG was the most common EMS application of telemetry. Today, however, vital signs and other more advanced patient data are also being transmitted.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9042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remote areas, EMS radio communications are commonly nonexistent or extremely expensive. Land mobile satellite communications systems are an alternative to radio communications for EMS systems in these sparsely populated remote rural areas.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7290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Federal Communications Commission (FCC) has jurisdiction over all radio operations in the United States, including those used by EMS systems. The FCC licenses individual base station operations, assigns radio call signs, approves equipment for use, establishes limitations for transmitter power output, assigns radio frequencies, and monitors field operations. The FCC has also set regulations to limit interference with emergency radio broadcasts and to bar the use of obscenity and profanity in broadcasts.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658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and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7781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equipment should not be mishandled or unnecessarily exposed to harsh environmental conditions. Regular cleaning with a damp cloth and a mild detergent should be part of the maintenance program. </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Check and maintain all communication equipment on a regular basis to ensure that it will operate properly when needed.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000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the continuation of the case study with the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7899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questions presented here as an opportunity for the students to demonstrate their understanding and application of the information presented thus far to this case study.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693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EMT, you will be expected to communicate not just with your partners and patients but also with EMS dispatch, medical direction, and medical personnel at receiving facilities.</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is important to follow the ground rules established for communicating within the EMS system:</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marL="628650" lvl="1"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Use plain English.</a:t>
            </a:r>
          </a:p>
          <a:p>
            <a:pPr marL="628650" lvl="1"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Listen before transmitting, wait one second to speak after depressing the PTT button, and keep transmissions short.</a:t>
            </a:r>
          </a:p>
          <a:p>
            <a:pPr marL="628650" lvl="1"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To check for understanding, echo physicians' orders word for word as soon as they are received.</a:t>
            </a:r>
          </a:p>
          <a:p>
            <a:pPr marL="628650" lvl="1"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When communicating over the radio or by cell phone, never use information that can identify your patient.</a:t>
            </a:r>
          </a:p>
          <a:p>
            <a:pPr marL="628650" lvl="1"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Use "affirmative" and "negative" rather than "yes" and "no" when speaking on the radio.</a:t>
            </a:r>
          </a:p>
          <a:p>
            <a:pPr marL="628650" lvl="1"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Use an organized format for communicating patient information, beginning with the patient's age, sex, and chief complaint.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70462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of the guidelines used for radio communications?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Why are "please," "thank you," and other courtesy phrases not used in EMS radio communication?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is the purpose of saying "over" when you have finished speaking on the radio?</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Explain any unique guidelines or conventions used by your local EMS system.</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3605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Why should radio transmissions be kept to approximately 30 seconds or less?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152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Some systems use phone or cellular phone communications to deliver pertinent information, the content and format of the information should be treated similarly to that provided during radio communications. The EMT should be familiar with the cellular technology being used and should be aware of the cellular dead spots in the area. There should be another plan in place in case a cellular transmission fails while giving a report or communicating with another agency.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0592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Your first contact on a run will probably be with your EMS system’s dispatch—perhaps a certified Emergency Medical Dispatcher (EMD). It’s the job of dispatch to obtain as much information as possible about an emergency, to direct the appropriate emergency service(s) to the scene, and to advise the caller on how to manage the situation until help arrives.</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 several examples of radio report information to illustrate the information in the text.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important EMS call times that should be recorded with dispatch?</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Suggest that students start developing their sense of travel time estimations when traveling by automobile by determining what their ETAs are from one place to another.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6596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 several examples of radio report information to illustrate the information in the text.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important EMS call times that should be recorded with dispatch?</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Suggest that students start developing their sense of travel time estimations when traveling by automobile by determining what their ETAs are from one place to another.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7475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information that dispatch provides to you will assist you in doing your job. But remember that dispatch coordinates the different parts of the EMS system. Dispatch also needs information from you to ensure that all those parts work together efficiently. Discuss with the students these communication points with dispatch.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952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8760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information that dispatch provides to you will assist you in doing your job. But remember that dispatch coordinates the different parts of the EMS system. Dispatch also needs information from you to ensure that all those parts work together efficiently. Discuss with the students these communication points with dispatch.</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1628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information that dispatch provides to you will assist you in doing your job. But remember that dispatch coordinates the different parts of the EMS system. Dispatch also needs information from you to ensure that all those parts work together efficiently. Discuss with the students these communication points with dispatch.</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8225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On a run, you may have to communicate with medical personnel at various times via your radio. Most these communications will be with your system’s medical direction and with personnel at the facility to which you’re transporting a patient. In some systems, you may need to communicate with other EMS providers to transfer care of the patient. </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EMS is a team effort. EMTs must understand how communication affects teamwork. Ineffective communication with other team members interferes with patient care. Use of radio codes has advantages and disadvantages and may enhance or interfere with clear communication. Common radio terms include </a:t>
            </a:r>
            <a:r>
              <a:rPr lang="en-US" altLang="en-US" i="1">
                <a:solidFill>
                  <a:prstClr val="black"/>
                </a:solidFill>
                <a:latin typeface="Calibri"/>
                <a:ea typeface="ＭＳ Ｐゴシック" panose="020B0600070205080204" pitchFamily="34" charset="-128"/>
              </a:rPr>
              <a:t>clear, copy, ETA, over, stand by, </a:t>
            </a:r>
            <a:r>
              <a:rPr lang="en-US" altLang="en-US">
                <a:solidFill>
                  <a:prstClr val="black"/>
                </a:solidFill>
                <a:latin typeface="Calibri"/>
                <a:ea typeface="ＭＳ Ｐゴシック" panose="020B0600070205080204" pitchFamily="34" charset="-128"/>
              </a:rPr>
              <a:t>and</a:t>
            </a:r>
            <a:r>
              <a:rPr lang="en-US" altLang="en-US" i="1">
                <a:solidFill>
                  <a:prstClr val="black"/>
                </a:solidFill>
                <a:latin typeface="Calibri"/>
                <a:ea typeface="ＭＳ Ｐゴシック" panose="020B0600070205080204" pitchFamily="34" charset="-128"/>
              </a:rPr>
              <a:t> 10-4</a:t>
            </a:r>
            <a:r>
              <a:rPr lang="en-US" altLang="en-US">
                <a:solidFill>
                  <a:prstClr val="black"/>
                </a:solidFill>
                <a:latin typeface="Calibri"/>
                <a:ea typeface="ＭＳ Ｐゴシック" panose="020B0600070205080204" pitchFamily="34" charset="-128"/>
              </a:rPr>
              <a:t>.</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 students mock medical orders and ask them to repeat the order back to you.</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81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1323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Divide the class into small groups. Hand out prepared lists of patient information in random order. Each group will take about ten minutes to organize the patient information according the format in the text. Next, have each group take turns using one of the portable radios to go out of the classroom and present their patient information. Ask the class to discuss whether or not they received a clear picture of the patient's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9223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SBAR is a method of organizing your communication into a standard format that would be particularly useful when communicating with medical direction, especially if you’re seeking further orders. SBAR is an acronym for situation, background, assessment, and recommendation. </a:t>
            </a:r>
            <a:r>
              <a:rPr lang="en-US" altLang="en-US" i="1">
                <a:solidFill>
                  <a:prstClr val="black"/>
                </a:solidFill>
                <a:latin typeface="Calibri"/>
                <a:ea typeface="ＭＳ Ｐゴシック" panose="020B0600070205080204" pitchFamily="34" charset="-128"/>
              </a:rPr>
              <a:t>Situation </a:t>
            </a:r>
            <a:r>
              <a:rPr lang="en-US" altLang="en-US">
                <a:solidFill>
                  <a:prstClr val="black"/>
                </a:solidFill>
                <a:latin typeface="Calibri"/>
                <a:ea typeface="ＭＳ Ｐゴシック" panose="020B0600070205080204" pitchFamily="34" charset="-128"/>
              </a:rPr>
              <a:t>refers to the problem or reason why you’re calling and the patient’s chief complaint. </a:t>
            </a:r>
            <a:r>
              <a:rPr lang="en-US" altLang="en-US" i="1">
                <a:solidFill>
                  <a:prstClr val="black"/>
                </a:solidFill>
                <a:latin typeface="Calibri"/>
                <a:ea typeface="ＭＳ Ｐゴシック" panose="020B0600070205080204" pitchFamily="34" charset="-128"/>
              </a:rPr>
              <a:t>Background </a:t>
            </a:r>
            <a:r>
              <a:rPr lang="en-US" altLang="en-US">
                <a:solidFill>
                  <a:prstClr val="black"/>
                </a:solidFill>
                <a:latin typeface="Calibri"/>
                <a:ea typeface="ＭＳ Ｐゴシック" panose="020B0600070205080204" pitchFamily="34" charset="-128"/>
              </a:rPr>
              <a:t>is a concise description of the past medical history and the patient’s response to treatment to that point. </a:t>
            </a:r>
            <a:r>
              <a:rPr lang="en-US" altLang="en-US" i="1">
                <a:solidFill>
                  <a:prstClr val="black"/>
                </a:solidFill>
                <a:latin typeface="Calibri"/>
                <a:ea typeface="ＭＳ Ｐゴシック" panose="020B0600070205080204" pitchFamily="34" charset="-128"/>
              </a:rPr>
              <a:t>Assessment </a:t>
            </a:r>
            <a:r>
              <a:rPr lang="en-US" altLang="en-US">
                <a:solidFill>
                  <a:prstClr val="black"/>
                </a:solidFill>
                <a:latin typeface="Calibri"/>
                <a:ea typeface="ＭＳ Ｐゴシック" panose="020B0600070205080204" pitchFamily="34" charset="-128"/>
              </a:rPr>
              <a:t>includes pertinent subjective and objective assessment findings such as mental status, vital signs, neurologic findings, blood glucose level, and Glasgow Coma Score. </a:t>
            </a:r>
            <a:r>
              <a:rPr lang="en-US" altLang="en-US" i="1">
                <a:solidFill>
                  <a:prstClr val="black"/>
                </a:solidFill>
                <a:latin typeface="Calibri"/>
                <a:ea typeface="ＭＳ Ｐゴシック" panose="020B0600070205080204" pitchFamily="34" charset="-128"/>
              </a:rPr>
              <a:t>Recommendation </a:t>
            </a:r>
            <a:r>
              <a:rPr lang="en-US" altLang="en-US">
                <a:solidFill>
                  <a:prstClr val="black"/>
                </a:solidFill>
                <a:latin typeface="Calibri"/>
                <a:ea typeface="ＭＳ Ｐゴシック" panose="020B0600070205080204" pitchFamily="34" charset="-128"/>
              </a:rPr>
              <a:t>is basically what you’re requesting for the patient, such as an order to administer another nitroglycerin spray.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2219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consequences to patient care of giving a disorganized patient report?</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important things the receiving facility needs to know about a patient?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3279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After you’re at the facility and turning the patient over to staff, you will deliver an oral report that takes into account your reassessment findings. That oral report should summarize the information you already broadcast to the facility, along with updated information from your reassessment.</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0526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Describe a scenario in which students will be transferring care of a patient to paramedics on the scene who will then be transporting to the hospital. What are the important facts the paramedics need to know?</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ways you can develop your skills in EMS communication?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4811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study with students.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532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37877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questions with the students and allow them time to apply the lessons learned to this case.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1352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EMT is a team member of health care professionals. At many scenes, the EMT will function as part of a team composed of fire, rescue, law enforcement, and other professionals. In these situations, the EMT is expected to communicate professionally with those working on the team as well as with others. Good team communication not only improves how the team accomplishes its goals, but it also improves the quality of services provided to the patients and the community.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EMTs must take charge confidently at the scene to which they’re called. Your personal appearance and professional manner from the time of your arrival throughout your stay at the scene will help communicate to bystanders, family members, and to the patient that you’re in charge.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393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Some EMS systems use radio codes, either alone or in combination with messages in plain English. Radio codes can shorten radio air time and provide clear and concise information. They can also allow transmission of information in a format not understood by the patient, family members, or bystanders. There are, however, several disadvantages to the use of codes.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your system uses ten codes or another system of codes, provide a handout for students.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22405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Some EMS systems use radio codes, either alone or in combination with messages in plain English. Radio codes can shorten radio air time and provide clear and concise information. They can also allow transmission of information in a format not understood by the patient, family members, or bystanders. There are, however, several disadvantages to the use of codes.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1698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 students several 12-hour clock times and have them give the military time equivalents.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9421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 examples of the use of radio terms as you explain them.</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can radio codes both enhance and interfere with communication?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does the term </a:t>
            </a:r>
            <a:r>
              <a:rPr lang="en-US" altLang="en-US" i="1">
                <a:solidFill>
                  <a:prstClr val="black"/>
                </a:solidFill>
                <a:latin typeface="Calibri"/>
                <a:ea typeface="ＭＳ Ｐゴシック" panose="020B0600070205080204" pitchFamily="34" charset="-128"/>
              </a:rPr>
              <a:t>copy</a:t>
            </a:r>
            <a:r>
              <a:rPr lang="en-US" altLang="en-US">
                <a:solidFill>
                  <a:prstClr val="black"/>
                </a:solidFill>
                <a:latin typeface="Calibri"/>
                <a:ea typeface="ＭＳ Ｐゴシック" panose="020B0600070205080204" pitchFamily="34" charset="-128"/>
              </a:rPr>
              <a:t> mean in radio communications?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When would you use the term </a:t>
            </a:r>
            <a:r>
              <a:rPr lang="en-US" altLang="en-US" i="1">
                <a:solidFill>
                  <a:prstClr val="black"/>
                </a:solidFill>
                <a:latin typeface="Calibri"/>
                <a:ea typeface="ＭＳ Ｐゴシック" panose="020B0600070205080204" pitchFamily="34" charset="-128"/>
              </a:rPr>
              <a:t>stand by</a:t>
            </a:r>
            <a:r>
              <a:rPr lang="en-US" altLang="en-US">
                <a:solidFill>
                  <a:prstClr val="black"/>
                </a:solidFill>
                <a:latin typeface="Calibri"/>
                <a:ea typeface="ＭＳ Ｐゴシック" panose="020B0600070205080204" pitchFamily="34" charset="-128"/>
              </a:rPr>
              <a:t> in radio communications?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Have pairs of students take a portable radio out of the classroom. Contact them by radio and initiate a conversation, giving them an opportunity to both hear and use radio terms. The conversations need not be EMS-related. The point is to use terms that enhance radio communication in general.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5753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Communication is a critical EMT job skill.</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Communication is an essential part of your job as an EMT. You must be able to communicate effectively with all those you meet while you’re on a call. Communication involves more than just what you say. Communication is a dynamic process that incorporates verbal and nonverbal expressions into meaningful messages that are received by others.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0916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Communication uses verbal and nonverbal messages. The basic communication model involves a sender, who encodes the message and sends it to a receiver, who decodes the message and gives feedback about his understanding.</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Write the following phrase on the white board: </a:t>
            </a:r>
            <a:r>
              <a:rPr lang="en-US" altLang="en-US" i="1">
                <a:solidFill>
                  <a:prstClr val="black"/>
                </a:solidFill>
                <a:latin typeface="Calibri"/>
                <a:ea typeface="ＭＳ Ｐゴシック" panose="020B0600070205080204" pitchFamily="34" charset="-128"/>
              </a:rPr>
              <a:t>I didn't say he was a terrible EMT.</a:t>
            </a:r>
            <a:r>
              <a:rPr lang="en-US" altLang="en-US">
                <a:solidFill>
                  <a:prstClr val="black"/>
                </a:solidFill>
                <a:latin typeface="Calibri"/>
                <a:ea typeface="ＭＳ Ｐゴシック" panose="020B0600070205080204" pitchFamily="34" charset="-128"/>
              </a:rPr>
              <a:t> Select eight students to repeat the phrase, each one placing emphasis on a different word in the phrase. Ask students how the meaning of the message changes based on voice inflection.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6168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It’s necessary to develop and establish a good rapport with your patients. Putting the patient and yourself at ease allows for better communication. If you treat your patients with respect, compassion, and empathy, your communication with them will be easier and more accurate.</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Techniques to facilitate communication include clarification, summary, explanation, silence, reflection, empathy, and confrontation.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Divide students into seven groups. Assign each group one of the techniques that facilitate communication (clarification, summary, explanation, silence, reflection, empathy, and confrontation). Each group will spend about 15 minutes developing a short (one to two minutes) skit that illustrates their assigned communication technique to the rest of the class.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8674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It’s necessary to develop and establish a good rapport with your patients. Putting the patient and yourself at ease allows for better communication. If you treat your patients with respect, compassion, and empathy, your communication with them will be easier and more accurate.</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Techniques to facilitate communication include clarification, summary, explanation, silence, reflection, empathy, and confrontation.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Divide students into seven groups. Assign each group one of the techniques that facilitate communication (clarification, summary, explanation, silence, reflection, empathy, and confrontation). Each group will spend about 15 minutes developing a short (one to two minutes) skit that illustrates their assigned communication technique to the rest of the class.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520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5731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When the EMT arrives on a call, you may find the people at the scene injured, frightened, anxious, and possibly angry or in shock. These are high-intensity emotions that can make getting information from and delivering information to people difficult. To establish effective face-to-face communications with people in such circumstances, keep in mind the three Cs: competence, confidence, and compassion. If you convey these qualities in what you say and do, you will get better cooperation and deal with fewer hostile or irrational responses.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17134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Developing rapport and communicating with patient begins when the EMT arrives on scene. It includes everything from how you present yourself physically to what you say and do from that first moment on. Discuss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guidelines when communicating with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2271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 sure also to say, “I’m going to help you. Is that all right?” This will help in gaining consent for treatment as discussed in the chapters “Medical, Legal, and Ethical Issues” and “Documentation.”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Don’t be surprised if a patient says, “No!” or “I’m okay!” when you ask about providing assistance. Usually the resistance is a form of denial or another defense mechanism because they are simply frightened or confused. Defense mechanisms are psychological coping strategies the person may use to protect himself from unwanted feelings or thoughts.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5391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Speak clearly, calmly, and slowly. People who are under stress or in medical shock process information slowly. Speak distinctly and simply. Try to use language an average person will understand rather than medical terminology, codes, jargon, and abbreviations. Try to speak calmly and give orders quietly. Emotions can escalate quickly in tense situations.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9241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Limit interruptions when communicating with your patient. This will give you the chance to actively listen to your patient and help you communicate better with him. Allow interruptions only when necessary for the patient’s care.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Try to control the physical environment. Make sure that the lighting is sufficient for you and the patient to see each other. Limit outside noise and interference so that you may actively listen to what your patient has to say. Turn off distracting equipment if it’s not necessary for patient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0553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Ask for a student volunteer so that you can demonstrate to the class how to properly introduce yourself and initiate a patient interview.</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does "active listening" mean?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9238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It’s important to conduct an interview that will provide you with as much information as possible about your patient and the emergency. To do this, you need to know what types of questions to ask your patients and how to ask them. When you combine effective interviewing techniques with genuine compassion and concern, you will be able to gather the information you need to help your patients.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5164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way you position yourself in relation to your patient will impact how you’re perceived. Use your arms and body position effectively. Approach the patient with open arms, open hands, and relaxed shoulders. Doing this conveys a message of concern, confidence, safety, and care. If you cross your arms, point your finger, clench your fists, or shake your head negatively, you signal that you’re angry, hostile, disgusted, or uncomfortable around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65901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 convey messages nonverbally through posture, distance (space), gestures, eye contact, and physical contact (haptics).</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nonverbal forms of communication?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Ask students what they notice about others' nonverbal communications and what message they get from it.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98496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Open-ended questions and closed questions can both be useful in the patient interview. Pitfalls you must avoid in patient communication include leading questions, interruptions, talking too much, and asking "why" questions.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 several examples of patient interview questions. Have students determine whether each question is open-ended or closed.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155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Introduction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During this lesson, students will learn about the elements of emergency prehospital care communications and communications systems.</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13852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Open-ended questions. Questions that allow the patient to give a detailed response in his own words are called open-ended questions. This form of questioning will provide you with the most information.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4713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Closed-ended questions. Questions that call for specific information from the patient are called closed-ended questions, or direct questions. These types of questions are helpful when you need to get information quickly or to obtain additional information that may not have been provided from an open-ended response.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54132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It’s important to keep the patient interview moving in a therapeutic direction. Some considerations to keep in mind when you’re interviewing the patient include these. </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is an example of a leading question?</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some ways to encourage a silent patient to communicate?</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Ask for a student volunteer and take him or her aside to prepare for a short role-play scenario. You’ll act as the EMT, interviewing the student (patient). Work in various pitfalls (asking why, providing false assurance, and talking too much). Ask the class to critique your interview and see if they recognize your planned pitfalls.</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some statements you could use to discourage a family member from answering in place of the patient during your interview?</a:t>
            </a:r>
          </a:p>
          <a:p>
            <a:pPr lvl="0" eaLnBrk="0" fontAlgn="base" hangingPunct="0">
              <a:spcBef>
                <a:spcPct val="30000"/>
              </a:spcBef>
              <a:spcAft>
                <a:spcPct val="0"/>
              </a:spcAft>
              <a:defRPr/>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some reasons patients might be reluctant to answer an EMT's questions? How could you overcome this reluctance? </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3060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It’s important to keep the patient interview moving in a therapeutic direction. Some considerations to keep in mind when you’re interviewing the patient include these. </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is an example of a leading question?</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some ways to encourage a silent patient to communicate?</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Ask for a student volunteer and take him or her aside to prepare for a short role-play scenario. You will act as the EMT, interviewing the student (patient). Work in various pitfalls (asking why, providing false assurance, and talking too much). Ask the class to critique your interview and see if they recognize your planned pitfalls.</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some statements you could use to discourage a family member from answering in place of the patient during your interview?</a:t>
            </a:r>
          </a:p>
          <a:p>
            <a:pPr lvl="0" eaLnBrk="0" fontAlgn="base" hangingPunct="0">
              <a:spcBef>
                <a:spcPct val="30000"/>
              </a:spcBef>
              <a:spcAft>
                <a:spcPct val="0"/>
              </a:spcAft>
              <a:defRPr/>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some reasons patients might be reluctant to answer an EMT's questions? How could you overcome this reluctance? </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25662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Special considerations in communication include communication with patients from other cultures, elderly patients, hearing-impaired patients, and children.</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languages that are common in your community. Ask how many students speak more than one language.</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possible drawbacks to using a language interpreter when interviewing a patient?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3204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When providing care to a patient, you need to consider how the patient’s culture will influence the dynamics of the call. Culture is composed of the thoughts, communications, actions, and values of a racial, ethnic, religious, or social group. It impacts how information is received, how illness is viewed, and what treatments the individual patient prefers.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Ethnocentrism is the view that one culture’s way of doing things is the right way and any other way is inferior. EMTs shouldn’t view any culture as superior to another. It’s important for the EMT to respect the patient’s culture and avoid any cultural imposition. You should never impose your beliefs or values on your patients.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5031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 prepared to take extra time in communicating with elderly people. Aging can bring with it potential problems with hearing and vision. Don’t assume that all elderly patients have such problems, but if you detect signs of them, show understanding. Speak slowly, distinctly, and more loudly to such patients. Obtain their glasses or hearing aids for them. This will help in building a good rapport and communicating more effectively.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0190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Working with children requires extra patience and effort. Having a child’s parents present can aid in communicating with the child. Be sure the parents understand that they should remain calm and confident in front of the child. If they seem too frightened or disoriented by the situation, they will communicate those feelings to the child and complicate your ability to assist the child.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02817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case study progression.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22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case study progression.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688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Although emergency prehospital care communications systems vary considerably, many of them employ the components discussed over the next several slides.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base station serves as a dispatch and coordination area and ideally is in contact with all other elements of the system. The base should be located on a suitable terrain, preferably a hill, and be in proximity to the hospital that serves as a medical command center. Base stations generally use relatively high-power output (80 to 150 watts).</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Differentiate among base station radios, mobile radios, and portable radios.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Show examples of base station, mobile, and portable radios, as well as mobile data terminals or digital pagers used in area EMS systems. Discuss specific communication issues in your area that can interfere with communication, such as mountains, buildings, tunnels, subways, and so on.</a:t>
            </a:r>
          </a:p>
          <a:p>
            <a:pPr lvl="0" eaLnBrk="0" fontAlgn="base" hangingPunct="0">
              <a:spcBef>
                <a:spcPct val="30000"/>
              </a:spcBef>
              <a:spcAft>
                <a:spcPct val="0"/>
              </a:spcAft>
            </a:pP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21020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case study progression.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356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case study progression.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07102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a:solidFill>
                  <a:prstClr val="black"/>
                </a:solidFill>
                <a:latin typeface="Calibri"/>
                <a:ea typeface="ＭＳ Ｐゴシック" charset="-128"/>
              </a:rPr>
              <a:t>Follow-Up</a:t>
            </a:r>
            <a:endParaRPr lang="en-US" altLang="en-US" sz="1400">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Answer student questions.</a:t>
            </a:r>
          </a:p>
          <a:p>
            <a:pPr lvl="0" eaLnBrk="0" fontAlgn="base" hangingPunct="0">
              <a:spcBef>
                <a:spcPct val="30000"/>
              </a:spcBef>
              <a:spcAft>
                <a:spcPct val="0"/>
              </a:spcAft>
              <a:defRPr/>
            </a:pPr>
            <a:r>
              <a:rPr lang="en-US" altLang="en-US">
                <a:solidFill>
                  <a:prstClr val="black"/>
                </a:solidFill>
                <a:latin typeface="Calibri"/>
                <a:ea typeface="ＭＳ Ｐゴシック" charset="-128"/>
              </a:rPr>
              <a:t>Follow-Up Assignments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Review Chapter 5 Summary.</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Complete Chapter 5 In Review questions. </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Complete Chapter 5 Critical Thinking questions.</a:t>
            </a:r>
            <a:endParaRPr lang="en-US" altLang="en-US" sz="1800">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Assessments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Handouts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Chapter 5 quiz</a:t>
            </a:r>
            <a:endParaRPr lang="en-US" altLang="en-US" sz="1800">
              <a:solidFill>
                <a:prstClr val="black"/>
              </a:solidFill>
              <a:latin typeface="Calibri"/>
              <a:ea typeface="ＭＳ Ｐゴシック" charset="-128"/>
            </a:endParaRPr>
          </a:p>
          <a:p>
            <a:pPr lvl="0" eaLnBrk="0" fontAlgn="base" hangingPunct="0">
              <a:spcBef>
                <a:spcPct val="30000"/>
              </a:spcBef>
              <a:spcAft>
                <a:spcPct val="0"/>
              </a:spcAft>
              <a:defRPr/>
            </a:pPr>
            <a:endParaRPr lang="en-US" altLang="en-US" b="1">
              <a:solidFill>
                <a:prstClr val="black"/>
              </a:solidFill>
              <a:latin typeface="Calibri"/>
              <a:ea typeface="ＭＳ Ｐゴシック"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39596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64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base station serves as a dispatch and coordination area and ideally is in contact with all other elements of the system.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675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Land mobile radio systems (LMRS) are usually UHF, VHF, or 700- to-800-MHz systems that allow for dispatch base-to-vehicle (mobile and portable radios), vehicle-to-vehicle, vehicle-to-medical facility, and medical facility-to-medical facility communications.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709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87.xml"/><Relationship Id="rId1" Type="http://schemas.openxmlformats.org/officeDocument/2006/relationships/slideLayout" Target="../slideLayouts/slideLayout4.xml"/><Relationship Id="rId5" Type="http://schemas.openxmlformats.org/officeDocument/2006/relationships/slide" Target="slide90.xml"/><Relationship Id="rId4" Type="http://schemas.openxmlformats.org/officeDocument/2006/relationships/slide" Target="slide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 Target="slide91.xml"/><Relationship Id="rId1" Type="http://schemas.openxmlformats.org/officeDocument/2006/relationships/slideLayout" Target="../slideLayouts/slideLayout4.xml"/><Relationship Id="rId5" Type="http://schemas.openxmlformats.org/officeDocument/2006/relationships/slide" Target="slide93.xml"/><Relationship Id="rId4" Type="http://schemas.openxmlformats.org/officeDocument/2006/relationships/slide" Target="slide9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5</a:t>
            </a:r>
            <a:endParaRPr lang="en-US" b="1" dirty="0">
              <a:latin typeface="+mn-lt"/>
            </a:endParaRPr>
          </a:p>
        </p:txBody>
      </p:sp>
      <p:sp>
        <p:nvSpPr>
          <p:cNvPr id="5" name="Text Placeholder 4"/>
          <p:cNvSpPr>
            <a:spLocks noGrp="1"/>
          </p:cNvSpPr>
          <p:nvPr>
            <p:ph type="body" idx="3"/>
          </p:nvPr>
        </p:nvSpPr>
        <p:spPr>
          <a:xfrm>
            <a:off x="4907280" y="3114461"/>
            <a:ext cx="3657600" cy="533995"/>
          </a:xfrm>
        </p:spPr>
        <p:txBody>
          <a:bodyPr/>
          <a:lstStyle/>
          <a:p>
            <a:pPr algn="ctr"/>
            <a:r>
              <a:rPr lang="en-US" altLang="en-US" dirty="0" smtClean="0">
                <a:latin typeface="+mn-lt"/>
              </a:rPr>
              <a:t>Communication</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a:t>
            </a:r>
            <a:r>
              <a:rPr lang="en-US" altLang="en-US" sz="1200" dirty="0" smtClean="0">
                <a:solidFill>
                  <a:schemeClr val="tx1"/>
                </a:solidFill>
                <a:latin typeface="Verdana"/>
                <a:ea typeface="Verdana" panose="020B0604030504040204" pitchFamily="34" charset="0"/>
                <a:cs typeface="Verdana" panose="020B0604030504040204" pitchFamily="34" charset="0"/>
              </a:rPr>
              <a:t>©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71147" y="4505427"/>
            <a:ext cx="2529865"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663"/>
            <a:ext cx="8229600" cy="1286691"/>
          </a:xfrm>
        </p:spPr>
        <p:txBody>
          <a:bodyPr tIns="91425" anchor="b">
            <a:noAutofit/>
          </a:bodyPr>
          <a:lstStyle/>
          <a:p>
            <a:pPr lvl="0" eaLnBrk="0" fontAlgn="base" hangingPunct="0">
              <a:spcBef>
                <a:spcPct val="0"/>
              </a:spcBef>
              <a:spcAft>
                <a:spcPct val="0"/>
              </a:spcAft>
              <a:buClrTx/>
            </a:pPr>
            <a:r>
              <a:rPr lang="en-IN" altLang="en-US" sz="2800" dirty="0">
                <a:latin typeface="Times New Roman" panose="02020603050405020304" pitchFamily="18" charset="0"/>
                <a:ea typeface="ＭＳ Ｐゴシック"/>
              </a:rPr>
              <a:t>A Small Mobile Two-Way Radio Installed next to the </a:t>
            </a:r>
            <a:r>
              <a:rPr lang="en-IN" altLang="en-US" sz="2800" dirty="0" smtClean="0">
                <a:latin typeface="Times New Roman" panose="02020603050405020304" pitchFamily="18" charset="0"/>
                <a:ea typeface="ＭＳ Ｐゴシック"/>
              </a:rPr>
              <a:t>Driver’s </a:t>
            </a:r>
            <a:r>
              <a:rPr lang="en-IN" altLang="en-US" sz="2800" dirty="0">
                <a:latin typeface="Times New Roman" panose="02020603050405020304" pitchFamily="18" charset="0"/>
                <a:ea typeface="ＭＳ Ｐゴシック"/>
              </a:rPr>
              <a:t>Seat in the Ambulance and c</a:t>
            </a:r>
            <a:r>
              <a:rPr lang="en-IN" altLang="en-US" sz="2800" dirty="0" smtClean="0">
                <a:latin typeface="Times New Roman" panose="02020603050405020304" pitchFamily="18" charset="0"/>
                <a:ea typeface="ＭＳ Ｐゴシック"/>
              </a:rPr>
              <a:t>an be </a:t>
            </a:r>
            <a:r>
              <a:rPr lang="en-IN" altLang="en-US" sz="2800" dirty="0">
                <a:latin typeface="Times New Roman" panose="02020603050405020304" pitchFamily="18" charset="0"/>
                <a:ea typeface="ＭＳ Ｐゴシック"/>
              </a:rPr>
              <a:t>Used to Contact Dispatch</a:t>
            </a:r>
            <a:endParaRPr lang="en-US" altLang="en-US" sz="2800" dirty="0">
              <a:latin typeface="Times New Roman" panose="02020603050405020304" pitchFamily="18" charset="0"/>
              <a:ea typeface="ＭＳ Ｐゴシック"/>
            </a:endParaRPr>
          </a:p>
        </p:txBody>
      </p:sp>
      <p:pic>
        <p:nvPicPr>
          <p:cNvPr id="8" name="Picture 7" descr="A two way radio with a cord attaches to the console of an ambulance."/>
          <p:cNvPicPr>
            <a:picLocks noChangeAspect="1"/>
          </p:cNvPicPr>
          <p:nvPr/>
        </p:nvPicPr>
        <p:blipFill>
          <a:blip r:embed="rId2"/>
          <a:stretch>
            <a:fillRect/>
          </a:stretch>
        </p:blipFill>
        <p:spPr>
          <a:xfrm>
            <a:off x="1149034" y="1724798"/>
            <a:ext cx="3050615" cy="4524123"/>
          </a:xfrm>
          <a:prstGeom prst="rect">
            <a:avLst/>
          </a:prstGeom>
        </p:spPr>
      </p:pic>
      <p:pic>
        <p:nvPicPr>
          <p:cNvPr id="9" name="Picture 8" descr="An E M T in the passenger seat of an ambulance speaks into a handheld, cordless radio."/>
          <p:cNvPicPr>
            <a:picLocks noChangeAspect="1"/>
          </p:cNvPicPr>
          <p:nvPr/>
        </p:nvPicPr>
        <p:blipFill>
          <a:blip r:embed="rId3"/>
          <a:stretch>
            <a:fillRect/>
          </a:stretch>
        </p:blipFill>
        <p:spPr>
          <a:xfrm>
            <a:off x="4965220" y="1750469"/>
            <a:ext cx="3019566" cy="4491982"/>
          </a:xfrm>
          <a:prstGeom prst="rect">
            <a:avLst/>
          </a:prstGeom>
        </p:spPr>
      </p:pic>
    </p:spTree>
    <p:extLst>
      <p:ext uri="{BB962C8B-B14F-4D97-AF65-F5344CB8AC3E}">
        <p14:creationId xmlns:p14="http://schemas.microsoft.com/office/powerpoint/2010/main" val="778866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22"/>
            <a:ext cx="8229600" cy="1378131"/>
          </a:xfrm>
        </p:spPr>
        <p:txBody>
          <a:bodyPr tIns="91425" anchor="b">
            <a:noAutofit/>
          </a:bodyPr>
          <a:lstStyle/>
          <a:p>
            <a:pPr lvl="0" eaLnBrk="0" fontAlgn="base" hangingPunct="0">
              <a:spcBef>
                <a:spcPct val="0"/>
              </a:spcBef>
              <a:spcAft>
                <a:spcPct val="0"/>
              </a:spcAft>
              <a:buClrTx/>
            </a:pPr>
            <a:r>
              <a:rPr lang="en-IN" altLang="en-US" sz="2800" dirty="0" smtClean="0">
                <a:latin typeface="Times New Roman" panose="02020603050405020304" pitchFamily="18" charset="0"/>
                <a:ea typeface="ＭＳ Ｐゴシック"/>
              </a:rPr>
              <a:t>An E</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M</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T Using the Two-Way Radio in the Ambulance Patient Compartment to Contact Medical Direction</a:t>
            </a:r>
            <a:endParaRPr lang="en-US" altLang="en-US" sz="2800" dirty="0">
              <a:latin typeface="Times New Roman" panose="02020603050405020304" pitchFamily="18" charset="0"/>
              <a:ea typeface="ＭＳ Ｐゴシック"/>
            </a:endParaRPr>
          </a:p>
        </p:txBody>
      </p:sp>
      <p:pic>
        <p:nvPicPr>
          <p:cNvPr id="8" name="Picture 7" descr="An E M T uses a corded, handheld radio in the back of an ambulance."/>
          <p:cNvPicPr>
            <a:picLocks noChangeAspect="1"/>
          </p:cNvPicPr>
          <p:nvPr/>
        </p:nvPicPr>
        <p:blipFill>
          <a:blip r:embed="rId2"/>
          <a:stretch>
            <a:fillRect/>
          </a:stretch>
        </p:blipFill>
        <p:spPr>
          <a:xfrm>
            <a:off x="608981" y="1947326"/>
            <a:ext cx="2972149" cy="3755037"/>
          </a:xfrm>
          <a:prstGeom prst="rect">
            <a:avLst/>
          </a:prstGeom>
        </p:spPr>
      </p:pic>
      <p:pic>
        <p:nvPicPr>
          <p:cNvPr id="9" name="Picture 8" descr="An emergency physician speaks into a radio hooked up to a box. "/>
          <p:cNvPicPr>
            <a:picLocks noChangeAspect="1"/>
          </p:cNvPicPr>
          <p:nvPr/>
        </p:nvPicPr>
        <p:blipFill>
          <a:blip r:embed="rId3"/>
          <a:stretch>
            <a:fillRect/>
          </a:stretch>
        </p:blipFill>
        <p:spPr>
          <a:xfrm>
            <a:off x="4107462" y="2365051"/>
            <a:ext cx="4488218" cy="2875110"/>
          </a:xfrm>
          <a:prstGeom prst="rect">
            <a:avLst/>
          </a:prstGeom>
        </p:spPr>
      </p:pic>
    </p:spTree>
    <p:extLst>
      <p:ext uri="{BB962C8B-B14F-4D97-AF65-F5344CB8AC3E}">
        <p14:creationId xmlns:p14="http://schemas.microsoft.com/office/powerpoint/2010/main" val="152534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(3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Components of an Emergency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Portable radio</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Handheld transmitter/receiver</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Used when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are out of the vehicle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Limited transmission range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Transmission can be boosted by use of a repeater</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0330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 Portable Hand-Held Radio</a:t>
            </a:r>
            <a:endParaRPr lang="en-US" altLang="en-US" dirty="0">
              <a:latin typeface="Times New Roman" panose="02020603050405020304" pitchFamily="18" charset="0"/>
              <a:ea typeface="ＭＳ Ｐゴシック"/>
            </a:endParaRPr>
          </a:p>
        </p:txBody>
      </p:sp>
      <p:pic>
        <p:nvPicPr>
          <p:cNvPr id="4" name="Picture 2" descr="A hand held radio next to a reflective emergency stri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1504" y="1503288"/>
            <a:ext cx="3887118" cy="483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5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(4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Components of an Emergency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Repeaters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Receive lower-power transmissions and amplify them to achieve greater radio range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Located in vehicles or at fixed sites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19650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Example of an E</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M</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S Communication System Using Repeaters</a:t>
            </a:r>
            <a:endParaRPr lang="en-US" altLang="en-US" dirty="0">
              <a:latin typeface="Times New Roman" panose="02020603050405020304" pitchFamily="18" charset="0"/>
              <a:ea typeface="ＭＳ Ｐゴシック"/>
            </a:endParaRPr>
          </a:p>
        </p:txBody>
      </p:sp>
      <p:pic>
        <p:nvPicPr>
          <p:cNvPr id="4" name="Picture 2" descr="A portable handheld radio connects to a repeater, a base station with a remote console, and other repeaters, which then connect to a mobile E M S uni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111" y="1724717"/>
            <a:ext cx="7643778" cy="4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97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(5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Components of an Emergency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Digital equipment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Allows more radios to operate on crowded frequencies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Utilizes encoders and decoders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Includes mobile data terminals that can transmit messages at the push of a button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5331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Mobile Data Terminals</a:t>
            </a:r>
            <a:endParaRPr lang="en-US" altLang="en-US" dirty="0">
              <a:latin typeface="Times New Roman" panose="02020603050405020304" pitchFamily="18" charset="0"/>
              <a:ea typeface="ＭＳ Ｐゴシック"/>
            </a:endParaRPr>
          </a:p>
        </p:txBody>
      </p:sp>
      <p:pic>
        <p:nvPicPr>
          <p:cNvPr id="5" name="Picture 1" descr="An E M T in the passenger seat of an ambulance uses a G P S map on the dashboard compu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875" y="2023872"/>
            <a:ext cx="3951288"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field laptop on the dashboard of an ambulan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1250" y="2023872"/>
            <a:ext cx="3810000"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32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(6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Components of an Emergency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Cellular (wireless) phones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Phones transmit through the air, rather than over wires.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Networks can become overwhelmed in disaster situations.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Excellent quality sound.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22538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Use of Cellular (Wireless) Phone is Very Common in E</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M</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S</a:t>
            </a:r>
            <a:endParaRPr lang="en-US" altLang="en-US" dirty="0">
              <a:latin typeface="Times New Roman" panose="02020603050405020304" pitchFamily="18" charset="0"/>
              <a:ea typeface="ＭＳ Ｐゴシック"/>
            </a:endParaRPr>
          </a:p>
        </p:txBody>
      </p:sp>
      <p:pic>
        <p:nvPicPr>
          <p:cNvPr id="4" name="Picture 2" descr="An E M T speaks on a cell phone on scene while his partner treats a patient on sce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032" y="1637195"/>
            <a:ext cx="6740320" cy="455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69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65" charset="-128"/>
              </a:rPr>
              <a:t>Learning Readiness</a:t>
            </a:r>
            <a:endParaRPr lang="en-US" dirty="0">
              <a:solidFill>
                <a:srgbClr val="007FA3"/>
              </a:solidFill>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IN" altLang="en-US" sz="2400" b="1" dirty="0" smtClean="0">
                <a:solidFill>
                  <a:srgbClr val="000000"/>
                </a:solidFill>
                <a:latin typeface="Arial (Body)"/>
                <a:ea typeface="ＭＳ Ｐゴシック"/>
              </a:rPr>
              <a:t>E</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M</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S Education Standards, </a:t>
            </a:r>
            <a:r>
              <a:rPr lang="en-IN" altLang="en-US" sz="2400" dirty="0" smtClean="0">
                <a:solidFill>
                  <a:srgbClr val="000000"/>
                </a:solidFill>
                <a:latin typeface="Arial (Body)"/>
                <a:ea typeface="ＭＳ Ｐゴシック"/>
              </a:rPr>
              <a:t>text p. 81.</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Objectives, </a:t>
            </a:r>
            <a:r>
              <a:rPr lang="en-US" altLang="en-US" sz="2400" dirty="0" smtClean="0">
                <a:solidFill>
                  <a:srgbClr val="000000"/>
                </a:solidFill>
                <a:latin typeface="Arial (Body)"/>
                <a:ea typeface="ＭＳ Ｐゴシック"/>
              </a:rPr>
              <a:t>text p. 81.</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IN" altLang="en-US" sz="2400" b="1" dirty="0" smtClean="0">
                <a:solidFill>
                  <a:srgbClr val="000000"/>
                </a:solidFill>
                <a:latin typeface="Arial (Body)"/>
                <a:ea typeface="ＭＳ Ｐゴシック"/>
              </a:rPr>
              <a:t>Key Terms, </a:t>
            </a:r>
            <a:r>
              <a:rPr lang="en-IN" altLang="en-US" sz="2400" dirty="0" smtClean="0">
                <a:solidFill>
                  <a:srgbClr val="000000"/>
                </a:solidFill>
                <a:latin typeface="Arial (Body)"/>
                <a:ea typeface="ＭＳ Ｐゴシック"/>
              </a:rPr>
              <a:t>text p. 81.</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IN" altLang="en-US" sz="2400" dirty="0" smtClean="0">
                <a:solidFill>
                  <a:srgbClr val="000000"/>
                </a:solidFill>
                <a:latin typeface="Arial (Body)"/>
                <a:ea typeface="ＭＳ Ｐゴシック"/>
              </a:rPr>
              <a:t>Purpose of lecture presentation versus textbook reading assignments.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26628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(7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Components of an Emergency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Telemetry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Transmission of patient data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vital signs, etc.</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42189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(8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IN" altLang="en-US" sz="2400" dirty="0">
                <a:solidFill>
                  <a:srgbClr val="000000"/>
                </a:solidFill>
                <a:latin typeface="Arial (Body)"/>
                <a:ea typeface="ＭＳ Ｐゴシック"/>
              </a:rPr>
              <a:t>Components of an Emergency Communication </a:t>
            </a:r>
            <a:r>
              <a:rPr lang="en-IN" altLang="en-US" sz="2400" dirty="0" smtClean="0">
                <a:solidFill>
                  <a:srgbClr val="000000"/>
                </a:solidFill>
                <a:latin typeface="Arial (Body)"/>
                <a:ea typeface="ＭＳ Ｐゴシック"/>
              </a:rPr>
              <a:t>System</a:t>
            </a:r>
            <a:endParaRPr lang="en-US"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Land mobile satellite communications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Often used in remote areas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Communication uses satellites to help relay message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25325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(9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00" lvl="1" indent="-255600" eaLnBrk="0" fontAlgn="base" hangingPunct="0">
              <a:spcBef>
                <a:spcPts val="15300"/>
              </a:spcBef>
              <a:spcAft>
                <a:spcPct val="0"/>
              </a:spcAft>
              <a:buSzPts val="2400"/>
              <a:buFont typeface="Arial" panose="020B0604020202020204" pitchFamily="34" charset="0"/>
              <a:buChar char="•"/>
            </a:pPr>
            <a:r>
              <a:rPr lang="en-IN" altLang="en-US" sz="2400" dirty="0">
                <a:solidFill>
                  <a:srgbClr val="000000"/>
                </a:solidFill>
                <a:latin typeface="Arial (Body)"/>
                <a:ea typeface="ＭＳ Ｐゴシック"/>
              </a:rPr>
              <a:t>Components of an Emergency Communication </a:t>
            </a:r>
            <a:r>
              <a:rPr lang="en-IN" altLang="en-US" sz="2400" dirty="0" smtClean="0">
                <a:solidFill>
                  <a:srgbClr val="000000"/>
                </a:solidFill>
                <a:latin typeface="Arial (Body)"/>
                <a:ea typeface="ＭＳ Ｐゴシック"/>
              </a:rPr>
              <a:t>System</a:t>
            </a:r>
            <a:endParaRPr lang="en-US"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Broadcast regulations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Radio operations are governed by the Federal Communications Commission (F</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C</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C).</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958487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E</a:t>
            </a:r>
            <a:r>
              <a:rPr lang="en-IN" sz="100" smtClean="0">
                <a:latin typeface="Times New Roman" panose="02020603050405020304" pitchFamily="18" charset="0"/>
                <a:ea typeface="ＭＳ Ｐゴシック"/>
                <a:cs typeface="ＭＳ Ｐゴシック" pitchFamily="-65" charset="-128"/>
              </a:rPr>
              <a:t> </a:t>
            </a:r>
            <a:r>
              <a:rPr lang="en-IN" smtClean="0">
                <a:latin typeface="Times New Roman" panose="02020603050405020304" pitchFamily="18" charset="0"/>
                <a:ea typeface="ＭＳ Ｐゴシック"/>
                <a:cs typeface="ＭＳ Ｐゴシック" pitchFamily="-65" charset="-128"/>
              </a:rPr>
              <a:t>M</a:t>
            </a:r>
            <a:r>
              <a:rPr lang="en-IN" sz="100" smtClean="0">
                <a:latin typeface="Times New Roman" panose="02020603050405020304" pitchFamily="18" charset="0"/>
                <a:ea typeface="ＭＳ Ｐゴシック"/>
                <a:cs typeface="ＭＳ Ｐゴシック" pitchFamily="-65" charset="-128"/>
              </a:rPr>
              <a:t> </a:t>
            </a:r>
            <a:r>
              <a:rPr lang="en-IN" smtClean="0">
                <a:latin typeface="Times New Roman" panose="02020603050405020304" pitchFamily="18" charset="0"/>
                <a:ea typeface="ＭＳ Ｐゴシック"/>
                <a:cs typeface="ＭＳ Ｐゴシック" pitchFamily="-65" charset="-128"/>
              </a:rPr>
              <a:t>S Communications System </a:t>
            </a:r>
            <a:r>
              <a:rPr lang="en-IN" sz="2000" b="0" smtClean="0">
                <a:latin typeface="Times New Roman" panose="02020603050405020304" pitchFamily="18" charset="0"/>
                <a:ea typeface="ＭＳ Ｐゴシック"/>
                <a:cs typeface="ＭＳ Ｐゴシック" pitchFamily="-65" charset="-128"/>
              </a:rPr>
              <a:t>(10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IN" altLang="en-US" sz="2400" dirty="0">
                <a:solidFill>
                  <a:srgbClr val="000000"/>
                </a:solidFill>
                <a:latin typeface="Arial (Body)"/>
                <a:ea typeface="ＭＳ Ｐゴシック"/>
              </a:rPr>
              <a:t>Components of an Emergency Communication </a:t>
            </a:r>
            <a:r>
              <a:rPr lang="en-IN" altLang="en-US" sz="2400" dirty="0" smtClean="0">
                <a:solidFill>
                  <a:srgbClr val="000000"/>
                </a:solidFill>
                <a:latin typeface="Arial (Body)"/>
                <a:ea typeface="ＭＳ Ｐゴシック"/>
              </a:rPr>
              <a:t>System</a:t>
            </a:r>
            <a:endParaRPr lang="en-US"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System maintenance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Routine cleaning</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Regular maintenance schedule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Changing and charging batteries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Carry backup batteries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948035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What Piece of Radio Communication Equipment Amplifies</a:t>
            </a:r>
            <a:endParaRPr lang="en-US"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type="body" idx="1"/>
          </p:nvPr>
        </p:nvSpPr>
        <p:spPr>
          <a:xfrm>
            <a:off x="457200" y="1600200"/>
            <a:ext cx="8229600" cy="848031"/>
          </a:xfrm>
        </p:spPr>
        <p:txBody>
          <a:bodyPr wrap="square" lIns="91425" tIns="91425" rIns="91425" bIns="91425">
            <a:noAutofit/>
          </a:bodyPr>
          <a:lstStyle/>
          <a:p>
            <a:pPr marL="0" lvl="0" indent="0" fontAlgn="base">
              <a:spcBef>
                <a:spcPct val="0"/>
              </a:spcBef>
              <a:spcAft>
                <a:spcPct val="0"/>
              </a:spcAft>
              <a:buSzPts val="2400"/>
              <a:buNone/>
            </a:pPr>
            <a:r>
              <a:rPr lang="en-IN" sz="2400" dirty="0" smtClean="0">
                <a:latin typeface="+mn-lt"/>
                <a:ea typeface="ＭＳ Ｐゴシック"/>
                <a:cs typeface="ＭＳ Ｐゴシック" pitchFamily="-65" charset="-128"/>
              </a:rPr>
              <a:t>A </a:t>
            </a:r>
            <a:r>
              <a:rPr lang="en-IN" sz="2400" dirty="0">
                <a:latin typeface="+mn-lt"/>
                <a:ea typeface="ＭＳ Ｐゴシック"/>
                <a:cs typeface="ＭＳ Ｐゴシック" pitchFamily="-65" charset="-128"/>
              </a:rPr>
              <a:t>Low-Power Radio Transmission and Rebroadcasts It at Higher Power? </a:t>
            </a:r>
            <a:r>
              <a:rPr lang="en-IN" sz="2400" dirty="0" smtClean="0">
                <a:latin typeface="+mn-lt"/>
                <a:ea typeface="ＭＳ Ｐゴシック"/>
                <a:cs typeface="ＭＳ Ｐゴシック" pitchFamily="-65" charset="-128"/>
              </a:rPr>
              <a:t>Click </a:t>
            </a:r>
            <a:r>
              <a:rPr lang="en-IN" sz="2400" dirty="0">
                <a:latin typeface="+mn-lt"/>
                <a:ea typeface="ＭＳ Ｐゴシック"/>
                <a:cs typeface="ＭＳ Ｐゴシック" pitchFamily="-65" charset="-128"/>
              </a:rPr>
              <a:t>on Your Answer </a:t>
            </a:r>
            <a:r>
              <a:rPr lang="en-IN" sz="2400" dirty="0" smtClean="0">
                <a:latin typeface="+mn-lt"/>
                <a:ea typeface="ＭＳ Ｐゴシック"/>
                <a:cs typeface="ＭＳ Ｐゴシック" pitchFamily="-65" charset="-128"/>
              </a:rPr>
              <a:t>Below.</a:t>
            </a:r>
            <a:endParaRPr lang="en-US" altLang="en-US" sz="2400" kern="1200" dirty="0">
              <a:solidFill>
                <a:srgbClr val="000000"/>
              </a:solidFill>
              <a:latin typeface="+mn-lt"/>
              <a:ea typeface="ＭＳ Ｐゴシック" panose="020B0600070205080204" pitchFamily="34" charset="-128"/>
            </a:endParaRPr>
          </a:p>
        </p:txBody>
      </p:sp>
      <p:sp>
        <p:nvSpPr>
          <p:cNvPr id="8" name="Content Placeholder 7"/>
          <p:cNvSpPr>
            <a:spLocks noGrp="1"/>
          </p:cNvSpPr>
          <p:nvPr>
            <p:ph sz="quarter" idx="17"/>
          </p:nvPr>
        </p:nvSpPr>
        <p:spPr>
          <a:xfrm>
            <a:off x="460375" y="2610626"/>
            <a:ext cx="8229600" cy="500063"/>
          </a:xfrm>
        </p:spPr>
        <p:txBody>
          <a:bodyPr/>
          <a:lstStyle/>
          <a:p>
            <a:pPr marL="0" indent="0">
              <a:buNone/>
            </a:pPr>
            <a:r>
              <a:rPr lang="en-US" altLang="en-US" sz="2400" dirty="0">
                <a:solidFill>
                  <a:schemeClr val="tx1"/>
                </a:solidFill>
                <a:latin typeface="+mn-lt"/>
                <a:hlinkClick r:id="rId2" action="ppaction://hlinksldjump" tooltip="Mobile radio"/>
              </a:rPr>
              <a:t>Mobile </a:t>
            </a:r>
            <a:r>
              <a:rPr lang="en-US" altLang="en-US" sz="2400" dirty="0" smtClean="0">
                <a:solidFill>
                  <a:schemeClr val="tx1"/>
                </a:solidFill>
                <a:latin typeface="+mn-lt"/>
                <a:hlinkClick r:id="rId2" action="ppaction://hlinksldjump" tooltip="Mobile radio"/>
              </a:rPr>
              <a:t>radio</a:t>
            </a:r>
            <a:endParaRPr lang="en-US" altLang="en-US" sz="2400" kern="1200" dirty="0">
              <a:solidFill>
                <a:schemeClr val="tx1"/>
              </a:solidFill>
              <a:latin typeface="+mn-lt"/>
              <a:ea typeface="ＭＳ Ｐゴシック" panose="020B0600070205080204" pitchFamily="34" charset="-128"/>
            </a:endParaRPr>
          </a:p>
        </p:txBody>
      </p:sp>
      <p:sp>
        <p:nvSpPr>
          <p:cNvPr id="7" name="Content Placeholder 6"/>
          <p:cNvSpPr>
            <a:spLocks noGrp="1"/>
          </p:cNvSpPr>
          <p:nvPr>
            <p:ph sz="quarter" idx="16"/>
          </p:nvPr>
        </p:nvSpPr>
        <p:spPr>
          <a:xfrm>
            <a:off x="460375" y="3188793"/>
            <a:ext cx="8229600" cy="454178"/>
          </a:xfrm>
        </p:spPr>
        <p:txBody>
          <a:bodyPr/>
          <a:lstStyle/>
          <a:p>
            <a:pPr marL="0" indent="0">
              <a:buNone/>
            </a:pPr>
            <a:r>
              <a:rPr lang="en-US" altLang="en-US" sz="2400" kern="1200" dirty="0">
                <a:solidFill>
                  <a:schemeClr val="tx1"/>
                </a:solidFill>
                <a:latin typeface="+mn-lt"/>
                <a:ea typeface="ＭＳ Ｐゴシック" panose="020B0600070205080204" pitchFamily="34" charset="-128"/>
                <a:hlinkClick r:id="rId3" action="ppaction://hlinksldjump"/>
              </a:rPr>
              <a:t>Base </a:t>
            </a:r>
            <a:r>
              <a:rPr lang="en-US" altLang="en-US" sz="2400" kern="1200" dirty="0" smtClean="0">
                <a:solidFill>
                  <a:schemeClr val="tx1"/>
                </a:solidFill>
                <a:latin typeface="+mn-lt"/>
                <a:ea typeface="ＭＳ Ｐゴシック" panose="020B0600070205080204" pitchFamily="34" charset="-128"/>
                <a:hlinkClick r:id="rId3" action="ppaction://hlinksldjump"/>
              </a:rPr>
              <a:t>station</a:t>
            </a:r>
            <a:endParaRPr lang="en-US" altLang="en-US" sz="2400" kern="1200" dirty="0">
              <a:solidFill>
                <a:schemeClr val="tx1"/>
              </a:solidFill>
              <a:latin typeface="+mn-lt"/>
              <a:ea typeface="ＭＳ Ｐゴシック" panose="020B0600070205080204" pitchFamily="34" charset="-128"/>
            </a:endParaRPr>
          </a:p>
        </p:txBody>
      </p:sp>
      <p:sp>
        <p:nvSpPr>
          <p:cNvPr id="5" name="Content Placeholder 4"/>
          <p:cNvSpPr>
            <a:spLocks noGrp="1"/>
          </p:cNvSpPr>
          <p:nvPr>
            <p:ph sz="quarter" idx="14"/>
          </p:nvPr>
        </p:nvSpPr>
        <p:spPr>
          <a:xfrm>
            <a:off x="457199" y="3728749"/>
            <a:ext cx="8235951" cy="479578"/>
          </a:xfrm>
        </p:spPr>
        <p:txBody>
          <a:bodyPr/>
          <a:lstStyle/>
          <a:p>
            <a:pPr marL="432" indent="0">
              <a:buNone/>
            </a:pPr>
            <a:r>
              <a:rPr lang="en-US" altLang="en-US" sz="2400" kern="1200" dirty="0">
                <a:solidFill>
                  <a:srgbClr val="000000"/>
                </a:solidFill>
                <a:latin typeface="+mn-lt"/>
                <a:ea typeface="ＭＳ Ｐゴシック" panose="020B0600070205080204" pitchFamily="34" charset="-128"/>
                <a:hlinkClick r:id="rId4" action="ppaction://hlinksldjump"/>
              </a:rPr>
              <a:t>Portable </a:t>
            </a:r>
            <a:r>
              <a:rPr lang="en-US" altLang="en-US" sz="2400" kern="1200" dirty="0" smtClean="0">
                <a:solidFill>
                  <a:srgbClr val="000000"/>
                </a:solidFill>
                <a:latin typeface="+mn-lt"/>
                <a:ea typeface="ＭＳ Ｐゴシック" panose="020B0600070205080204" pitchFamily="34" charset="-128"/>
                <a:hlinkClick r:id="rId4" action="ppaction://hlinksldjump"/>
              </a:rPr>
              <a:t>radio</a:t>
            </a:r>
            <a:endParaRPr lang="en-US" altLang="en-US" sz="2400" kern="1200" dirty="0">
              <a:solidFill>
                <a:srgbClr val="000000"/>
              </a:solidFill>
              <a:latin typeface="+mn-lt"/>
              <a:ea typeface="ＭＳ Ｐゴシック" panose="020B0600070205080204" pitchFamily="34" charset="-128"/>
            </a:endParaRPr>
          </a:p>
        </p:txBody>
      </p:sp>
      <p:sp>
        <p:nvSpPr>
          <p:cNvPr id="6" name="Content Placeholder 5"/>
          <p:cNvSpPr>
            <a:spLocks noGrp="1"/>
          </p:cNvSpPr>
          <p:nvPr>
            <p:ph sz="quarter" idx="15"/>
          </p:nvPr>
        </p:nvSpPr>
        <p:spPr>
          <a:xfrm>
            <a:off x="457198" y="4294106"/>
            <a:ext cx="8229602" cy="520676"/>
          </a:xfrm>
        </p:spPr>
        <p:txBody>
          <a:bodyPr/>
          <a:lstStyle/>
          <a:p>
            <a:pPr marL="0" indent="0">
              <a:buNone/>
            </a:pPr>
            <a:r>
              <a:rPr lang="en-US" altLang="en-US" sz="2400" kern="1200" dirty="0" smtClean="0">
                <a:solidFill>
                  <a:schemeClr val="tx1"/>
                </a:solidFill>
                <a:latin typeface="+mn-lt"/>
                <a:ea typeface="ＭＳ Ｐゴシック" panose="020B0600070205080204" pitchFamily="34" charset="-128"/>
                <a:hlinkClick r:id="rId5" action="ppaction://hlinksldjump"/>
              </a:rPr>
              <a:t>Repeater</a:t>
            </a:r>
            <a:endParaRPr lang="en-US" altLang="en-US" sz="2400" kern="1200" dirty="0">
              <a:solidFill>
                <a:schemeClr val="tx1"/>
              </a:solidFill>
              <a:latin typeface="+mn-lt"/>
              <a:ea typeface="ＭＳ Ｐゴシック" panose="020B0600070205080204" pitchFamily="34" charset="-128"/>
            </a:endParaRPr>
          </a:p>
        </p:txBody>
      </p:sp>
    </p:spTree>
    <p:extLst>
      <p:ext uri="{BB962C8B-B14F-4D97-AF65-F5344CB8AC3E}">
        <p14:creationId xmlns:p14="http://schemas.microsoft.com/office/powerpoint/2010/main" val="2927798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(2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Krista uses the portable radio to acknowledge the dispatch. Once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are in the vehicle, Barb pushes the status button on the mobile data terminal that indicates they are en route to the scene. At the scene, Barb pushes another button, indicating their arrival.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check the scene for safety, and proceed to the door of the residence at the dispatched address.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252587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(3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further communications will need to take place between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and dispatch?</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information will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need to communicate to the receiving facility by radio?</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role does communication play in transferring patient care at the hospital?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36316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communicate with:</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Dispatch</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Medical direction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Receiving facility personnel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285062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Progression of Radio Transmissions</a:t>
            </a:r>
            <a:endParaRPr lang="en-US" altLang="en-US" dirty="0">
              <a:latin typeface="Times New Roman" panose="02020603050405020304" pitchFamily="18" charset="0"/>
              <a:ea typeface="ＭＳ Ｐゴシック"/>
            </a:endParaRPr>
          </a:p>
        </p:txBody>
      </p:sp>
      <p:pic>
        <p:nvPicPr>
          <p:cNvPr id="4" name="Picture 2" descr="The process of radio transmissions, from dispatch to E M S unit. E M S dispatch transmits the call to the E M S unit. Then the E M S unit completes the following in order: acknowledges the call was received, notified dispatch that they are on their way, notifies the other agencies if necessary such as medical control or local hospital, notifies dispatch that you are at the scene, contacts medical direction to report patient’s condition and seek orders, notifies dispatch that they are leaving the scene, contacts receiving hospital and gives patient report, notifies dispatch of arrival at hospital, notifies dispatch upon leaving hospital, notifies dispatch upon arrival back at the st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6181" y="1498956"/>
            <a:ext cx="1851637" cy="475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83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(2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Ground Rules for Radio Communication</a:t>
            </a:r>
          </a:p>
          <a:p>
            <a:pPr marL="741553" lvl="1" indent="-428371" eaLnBrk="0" fontAlgn="base" hangingPunct="0">
              <a:spcAft>
                <a:spcPct val="0"/>
              </a:spcAft>
              <a:buSzPts val="2400"/>
              <a:buFont typeface="Arial" panose="020B0604020202020204" pitchFamily="34" charset="0"/>
              <a:buAutoNum type="arabicPeriod"/>
            </a:pPr>
            <a:r>
              <a:rPr lang="en-IN" altLang="en-US" sz="2400" dirty="0">
                <a:solidFill>
                  <a:srgbClr val="000000"/>
                </a:solidFill>
                <a:latin typeface="Arial (Body)"/>
                <a:ea typeface="ＭＳ Ｐゴシック"/>
              </a:rPr>
              <a:t>Turn on the radio and select the frequency.</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Arial" panose="020B0604020202020204" pitchFamily="34" charset="0"/>
              <a:buAutoNum type="arabicPeriod"/>
            </a:pPr>
            <a:r>
              <a:rPr lang="en-IN" altLang="en-US" sz="2400" dirty="0">
                <a:solidFill>
                  <a:srgbClr val="000000"/>
                </a:solidFill>
                <a:latin typeface="Arial (Body)"/>
                <a:ea typeface="ＭＳ Ｐゴシック"/>
              </a:rPr>
              <a:t>Listen before transmitting and adjust volume.</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Arial" panose="020B0604020202020204" pitchFamily="34" charset="0"/>
              <a:buAutoNum type="arabicPeriod"/>
            </a:pPr>
            <a:r>
              <a:rPr lang="en-IN" altLang="en-US" sz="2400" dirty="0">
                <a:solidFill>
                  <a:srgbClr val="000000"/>
                </a:solidFill>
                <a:latin typeface="Arial (Body)"/>
                <a:ea typeface="ＭＳ Ｐゴシック"/>
              </a:rPr>
              <a:t>Press the “push-to-talk” button and wait one second before speaking</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780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Setting the Stage</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Overview of Lesson Topics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Communicating Within the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Team Communication and Dynamics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Therapeutic Communication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60254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(3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IN" altLang="en-US" sz="2400" dirty="0">
                <a:solidFill>
                  <a:srgbClr val="000000"/>
                </a:solidFill>
                <a:latin typeface="Arial (Body)"/>
                <a:ea typeface="ＭＳ Ｐゴシック"/>
              </a:rPr>
              <a:t>Ground Rules for Radio </a:t>
            </a:r>
            <a:r>
              <a:rPr lang="en-IN" altLang="en-US" sz="2400" dirty="0" smtClean="0">
                <a:solidFill>
                  <a:srgbClr val="000000"/>
                </a:solidFill>
                <a:latin typeface="Arial (Body)"/>
                <a:ea typeface="ＭＳ Ｐゴシック"/>
              </a:rPr>
              <a:t>Communication</a:t>
            </a:r>
          </a:p>
          <a:p>
            <a:pPr marL="741553" lvl="1" indent="-428371" eaLnBrk="0" fontAlgn="base" hangingPunct="0">
              <a:spcAft>
                <a:spcPct val="0"/>
              </a:spcAft>
              <a:buSzPts val="2400"/>
              <a:buFont typeface="Arial" panose="020B0604020202020204" pitchFamily="34" charset="0"/>
              <a:buAutoNum type="arabicPeriod" startAt="4"/>
            </a:pPr>
            <a:r>
              <a:rPr lang="en-IN" altLang="en-US" sz="2400" dirty="0" smtClean="0">
                <a:solidFill>
                  <a:srgbClr val="000000"/>
                </a:solidFill>
                <a:latin typeface="Arial (Body)"/>
                <a:ea typeface="ＭＳ Ｐゴシック"/>
              </a:rPr>
              <a:t>Place </a:t>
            </a:r>
            <a:r>
              <a:rPr lang="en-IN" altLang="en-US" sz="2400" dirty="0">
                <a:solidFill>
                  <a:srgbClr val="000000"/>
                </a:solidFill>
                <a:latin typeface="Arial (Body)"/>
                <a:ea typeface="ＭＳ Ｐゴシック"/>
              </a:rPr>
              <a:t>the microphone two to three inches from your mouth; speak slowly, clearly, and calmly</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Arial" panose="020B0604020202020204" pitchFamily="34" charset="0"/>
              <a:buAutoNum type="arabicPeriod" startAt="4"/>
            </a:pPr>
            <a:r>
              <a:rPr lang="en-IN" altLang="en-US" sz="2400" dirty="0">
                <a:solidFill>
                  <a:srgbClr val="000000"/>
                </a:solidFill>
                <a:latin typeface="Arial (Body)"/>
                <a:ea typeface="ＭＳ Ｐゴシック"/>
              </a:rPr>
              <a:t>The unit you’re calling should respond with “go ahead” or “stand by</a:t>
            </a:r>
            <a:r>
              <a:rPr lang="en-IN" altLang="en-US" sz="2400" dirty="0" smtClean="0">
                <a:solidFill>
                  <a:srgbClr val="000000"/>
                </a:solidFill>
                <a:latin typeface="Arial (Body)"/>
                <a:ea typeface="ＭＳ Ｐゴシック"/>
              </a:rPr>
              <a:t>.”</a:t>
            </a:r>
            <a:endParaRPr lang="en-IN" dirty="0"/>
          </a:p>
        </p:txBody>
      </p:sp>
    </p:spTree>
    <p:extLst>
      <p:ext uri="{BB962C8B-B14F-4D97-AF65-F5344CB8AC3E}">
        <p14:creationId xmlns:p14="http://schemas.microsoft.com/office/powerpoint/2010/main" val="534381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dirty="0" smtClean="0">
                <a:latin typeface="Times New Roman" panose="02020603050405020304" pitchFamily="18" charset="0"/>
                <a:ea typeface="ＭＳ Ｐゴシック"/>
              </a:rPr>
              <a:t>Hold </a:t>
            </a:r>
            <a:r>
              <a:rPr lang="en-IN" dirty="0">
                <a:latin typeface="Times New Roman" panose="02020603050405020304" pitchFamily="18" charset="0"/>
                <a:ea typeface="ＭＳ Ｐゴシック"/>
              </a:rPr>
              <a:t>the Microphone About Two Inches from Your Lips as You Speak into It</a:t>
            </a:r>
            <a:endParaRPr lang="en-US" altLang="en-US" dirty="0">
              <a:latin typeface="Times New Roman" panose="02020603050405020304" pitchFamily="18" charset="0"/>
              <a:ea typeface="ＭＳ Ｐゴシック"/>
            </a:endParaRPr>
          </a:p>
        </p:txBody>
      </p:sp>
      <p:pic>
        <p:nvPicPr>
          <p:cNvPr id="4" name="Picture 2" descr="An E M T speaks into the radio with the microphone a few inches away from her fa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4042" y="1618261"/>
            <a:ext cx="6775917" cy="45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735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(4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7662672" cy="4525963"/>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Ground Rules for Radio Communication</a:t>
            </a:r>
          </a:p>
          <a:p>
            <a:pPr marL="741553" lvl="1" indent="-428371" eaLnBrk="0" fontAlgn="base" hangingPunct="0">
              <a:spcAft>
                <a:spcPct val="0"/>
              </a:spcAft>
              <a:buSzPts val="2400"/>
              <a:buFont typeface="Arial" panose="020B0604020202020204" pitchFamily="34" charset="0"/>
              <a:buAutoNum type="arabicPeriod" startAt="6"/>
            </a:pPr>
            <a:r>
              <a:rPr lang="en-US" altLang="en-US" sz="2400" dirty="0">
                <a:solidFill>
                  <a:srgbClr val="000000"/>
                </a:solidFill>
                <a:latin typeface="Arial (Body)"/>
                <a:ea typeface="ＭＳ Ｐゴシック"/>
              </a:rPr>
              <a:t>Keep transmissions brief.</a:t>
            </a:r>
          </a:p>
          <a:p>
            <a:pPr marL="741553" lvl="1" indent="-428371" eaLnBrk="0" fontAlgn="base" hangingPunct="0">
              <a:spcAft>
                <a:spcPct val="0"/>
              </a:spcAft>
              <a:buSzPts val="2400"/>
              <a:buFont typeface="Arial" panose="020B0604020202020204" pitchFamily="34" charset="0"/>
              <a:buAutoNum type="arabicPeriod" startAt="6"/>
            </a:pPr>
            <a:r>
              <a:rPr lang="en-IN" altLang="en-US" sz="2400" dirty="0">
                <a:solidFill>
                  <a:srgbClr val="000000"/>
                </a:solidFill>
                <a:latin typeface="Arial (Body)"/>
                <a:ea typeface="ＭＳ Ｐゴシック"/>
              </a:rPr>
              <a:t>Be organized, use plain English; avoid slang and jargon.</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Arial" panose="020B0604020202020204" pitchFamily="34" charset="0"/>
              <a:buAutoNum type="arabicPeriod" startAt="6"/>
            </a:pPr>
            <a:r>
              <a:rPr lang="en-IN" altLang="en-US" sz="2400" dirty="0">
                <a:solidFill>
                  <a:srgbClr val="000000"/>
                </a:solidFill>
                <a:latin typeface="Arial (Body)"/>
                <a:ea typeface="ＭＳ Ｐゴシック"/>
              </a:rPr>
              <a:t>When a number could be confusing over the air, follow it with the digits.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a:solidFill>
                  <a:srgbClr val="000000"/>
                </a:solidFill>
                <a:latin typeface="Arial (Body)"/>
                <a:ea typeface="ＭＳ Ｐゴシック"/>
              </a:rPr>
              <a:t>For example, “Thirteen,” would be stated “One-three</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97856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(5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defRPr/>
            </a:pPr>
            <a:r>
              <a:rPr lang="en-IN" altLang="en-US" sz="2400" dirty="0">
                <a:solidFill>
                  <a:srgbClr val="000000"/>
                </a:solidFill>
                <a:latin typeface="Arial (Body)"/>
                <a:ea typeface="ＭＳ Ｐゴシック"/>
              </a:rPr>
              <a:t>Ground Rules for Radio </a:t>
            </a:r>
            <a:r>
              <a:rPr lang="en-IN" altLang="en-US" sz="2400" dirty="0" smtClean="0">
                <a:solidFill>
                  <a:srgbClr val="000000"/>
                </a:solidFill>
                <a:latin typeface="Arial (Body)"/>
                <a:ea typeface="ＭＳ Ｐゴシック"/>
              </a:rPr>
              <a:t>Communication</a:t>
            </a:r>
          </a:p>
          <a:p>
            <a:pPr marL="741553" lvl="1" indent="-428371" eaLnBrk="0" fontAlgn="base" hangingPunct="0">
              <a:spcAft>
                <a:spcPct val="0"/>
              </a:spcAft>
              <a:buSzPts val="2400"/>
              <a:buFont typeface="+mj-lt"/>
              <a:buAutoNum type="arabicPeriod" startAt="9"/>
              <a:defRPr/>
            </a:pPr>
            <a:r>
              <a:rPr lang="en-IN" altLang="en-US" sz="2400" dirty="0" smtClean="0">
                <a:solidFill>
                  <a:srgbClr val="000000"/>
                </a:solidFill>
                <a:latin typeface="Arial (Body)"/>
                <a:ea typeface="ＭＳ Ｐゴシック"/>
              </a:rPr>
              <a:t>Give </a:t>
            </a:r>
            <a:r>
              <a:rPr lang="en-IN" altLang="en-US" sz="2400" dirty="0">
                <a:solidFill>
                  <a:srgbClr val="000000"/>
                </a:solidFill>
                <a:latin typeface="Arial (Body)"/>
                <a:ea typeface="ＭＳ Ｐゴシック"/>
              </a:rPr>
              <a:t>objective information and selected subjective information from the patient assessment.</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mj-lt"/>
              <a:buAutoNum type="arabicPeriod" startAt="9"/>
              <a:defRPr/>
            </a:pPr>
            <a:r>
              <a:rPr lang="en-US" altLang="en-US" sz="2400" dirty="0">
                <a:solidFill>
                  <a:srgbClr val="000000"/>
                </a:solidFill>
                <a:latin typeface="Arial (Body)"/>
                <a:ea typeface="ＭＳ Ｐゴシック"/>
              </a:rPr>
              <a:t>Echo medical orders.</a:t>
            </a:r>
          </a:p>
          <a:p>
            <a:pPr marL="741553" lvl="1" indent="-428371" eaLnBrk="0" fontAlgn="base" hangingPunct="0">
              <a:spcAft>
                <a:spcPct val="0"/>
              </a:spcAft>
              <a:buSzPts val="2400"/>
              <a:buFont typeface="+mj-lt"/>
              <a:buAutoNum type="arabicPeriod" startAt="9"/>
              <a:defRPr/>
            </a:pPr>
            <a:r>
              <a:rPr lang="en-IN" altLang="en-US" sz="2400" dirty="0">
                <a:solidFill>
                  <a:srgbClr val="000000"/>
                </a:solidFill>
                <a:latin typeface="Arial (Body)"/>
                <a:ea typeface="ＭＳ Ｐゴシック"/>
              </a:rPr>
              <a:t>Write down important information, such as addresses and medication orders</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454619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(6 of 22)</a:t>
            </a:r>
            <a:endParaRPr lang="en-US" sz="2000" b="0" dirty="0">
              <a:latin typeface="Times New Roman" panose="02020603050405020304" pitchFamily="18" charset="0"/>
              <a:ea typeface="ＭＳ Ｐゴシック"/>
              <a:cs typeface="ＭＳ Ｐゴシック" pitchFamily="-65" charset="-128"/>
            </a:endParaRPr>
          </a:p>
        </p:txBody>
      </p:sp>
      <p:sp>
        <p:nvSpPr>
          <p:cNvPr id="6" name="Text Placeholder 5"/>
          <p:cNvSpPr>
            <a:spLocks noGrp="1"/>
          </p:cNvSpPr>
          <p:nvPr>
            <p:ph type="body" idx="1"/>
          </p:nvPr>
        </p:nvSpPr>
        <p:spPr/>
        <p:txBody>
          <a:bodyPr/>
          <a:lstStyle/>
          <a:p>
            <a:pPr marL="255600" lvl="1" indent="-255600" eaLnBrk="0" fontAlgn="base" hangingPunct="0">
              <a:spcBef>
                <a:spcPts val="1500"/>
              </a:spcBef>
              <a:spcAft>
                <a:spcPct val="0"/>
              </a:spcAft>
              <a:buSzPts val="2400"/>
              <a:buFont typeface="Arial" panose="020B0604020202020204" pitchFamily="34" charset="0"/>
              <a:buChar char="•"/>
              <a:defRPr/>
            </a:pPr>
            <a:r>
              <a:rPr lang="en-IN" altLang="en-US" sz="2400" dirty="0">
                <a:solidFill>
                  <a:srgbClr val="000000"/>
                </a:solidFill>
                <a:latin typeface="Arial (Body)"/>
                <a:ea typeface="ＭＳ Ｐゴシック"/>
              </a:rPr>
              <a:t>Ground Rules for Radio </a:t>
            </a:r>
            <a:r>
              <a:rPr lang="en-IN" altLang="en-US" sz="2400" dirty="0" smtClean="0">
                <a:solidFill>
                  <a:srgbClr val="000000"/>
                </a:solidFill>
                <a:latin typeface="Arial (Body)"/>
                <a:ea typeface="ＭＳ Ｐゴシック"/>
              </a:rPr>
              <a:t>Communication</a:t>
            </a:r>
          </a:p>
          <a:p>
            <a:pPr marL="741553" lvl="1" indent="-428371" eaLnBrk="0" fontAlgn="base" hangingPunct="0">
              <a:spcAft>
                <a:spcPct val="0"/>
              </a:spcAft>
              <a:buSzPts val="2400"/>
              <a:buFont typeface="+mj-lt"/>
              <a:buAutoNum type="arabicPeriod" startAt="12"/>
              <a:defRPr/>
            </a:pPr>
            <a:r>
              <a:rPr lang="en-IN" altLang="en-US" sz="2400" dirty="0" smtClean="0">
                <a:solidFill>
                  <a:srgbClr val="000000"/>
                </a:solidFill>
                <a:latin typeface="Arial (Body)"/>
                <a:ea typeface="ＭＳ Ｐゴシック"/>
              </a:rPr>
              <a:t>Remember </a:t>
            </a:r>
            <a:r>
              <a:rPr lang="en-IN" altLang="en-US" sz="2400" dirty="0">
                <a:solidFill>
                  <a:srgbClr val="000000"/>
                </a:solidFill>
                <a:latin typeface="Arial (Body)"/>
                <a:ea typeface="ＭＳ Ｐゴシック"/>
              </a:rPr>
              <a:t>that others can hear what you’re saying.</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mj-lt"/>
              <a:buAutoNum type="arabicPeriod" startAt="12"/>
              <a:defRPr/>
            </a:pPr>
            <a:r>
              <a:rPr lang="en-IN" altLang="en-US" sz="2400" dirty="0">
                <a:solidFill>
                  <a:srgbClr val="000000"/>
                </a:solidFill>
                <a:latin typeface="Arial (Body)"/>
                <a:ea typeface="ＭＳ Ｐゴシック"/>
              </a:rPr>
              <a:t>Use “we,” rather than “I.”</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mj-lt"/>
              <a:buAutoNum type="arabicPeriod" startAt="12"/>
              <a:defRPr/>
            </a:pPr>
            <a:r>
              <a:rPr lang="en-IN" altLang="en-US" sz="2400" dirty="0">
                <a:solidFill>
                  <a:srgbClr val="000000"/>
                </a:solidFill>
                <a:latin typeface="Arial (Body)"/>
                <a:ea typeface="ＭＳ Ｐゴシック"/>
              </a:rPr>
              <a:t>Use “affirmative” for “yes,” and “negative” for “no.”</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mj-lt"/>
              <a:buAutoNum type="arabicPeriod" startAt="12"/>
              <a:defRPr/>
            </a:pPr>
            <a:r>
              <a:rPr lang="en-IN" altLang="en-US" sz="2400" dirty="0">
                <a:solidFill>
                  <a:srgbClr val="000000"/>
                </a:solidFill>
                <a:latin typeface="Arial (Body)"/>
                <a:ea typeface="ＭＳ Ｐゴシック"/>
              </a:rPr>
              <a:t>When finished, say “over,” and wait for confirmation from the receiving </a:t>
            </a:r>
            <a:r>
              <a:rPr lang="en-IN" altLang="en-US" sz="2400" dirty="0" smtClean="0">
                <a:solidFill>
                  <a:srgbClr val="000000"/>
                </a:solidFill>
                <a:latin typeface="Arial (Body)"/>
                <a:ea typeface="ＭＳ Ｐゴシック"/>
              </a:rPr>
              <a:t>party.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202821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(7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Phone/Cellular Phone Communication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Format of reports is the same.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Be aware of cellular dead spots.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Have a backup plan for communication.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Know important telephone numbers.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730494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(8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Communicating with Dispatch</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Dispatch receives information from callers and directs emergency services to the scene.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Emergency medical dispatchers provide instructions to the caller while awaiting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arrival.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69575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(9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Communicating with </a:t>
            </a:r>
            <a:r>
              <a:rPr lang="en-US" altLang="en-US" sz="2400" dirty="0" smtClean="0">
                <a:solidFill>
                  <a:srgbClr val="000000"/>
                </a:solidFill>
                <a:latin typeface="Arial (Body)"/>
                <a:ea typeface="ＭＳ Ｐゴシック"/>
              </a:rPr>
              <a:t>Dispatch</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Dispatchers may receive information from the advanced automatic collision notification (A</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C</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N) systems in some newer vehicle models.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Information provided can be critical in locating the collision and predicting severity of injury.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297314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(10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Communicating with </a:t>
            </a:r>
            <a:r>
              <a:rPr lang="en-US" altLang="en-US" sz="2400" dirty="0" smtClean="0">
                <a:solidFill>
                  <a:srgbClr val="000000"/>
                </a:solidFill>
                <a:latin typeface="Arial (Body)"/>
                <a:ea typeface="ＭＳ Ｐゴシック"/>
              </a:rPr>
              <a:t>Dispatch</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Typical communication points: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acknowledge that dispatch information was received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advise dispatch when the unit is en route to a call</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estimate your time of arrival and report any delays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222395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(11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Communicating with Dispatch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Typical communication points</a:t>
            </a:r>
            <a:r>
              <a:rPr lang="en-US" altLang="en-US" sz="2400" dirty="0" smtClean="0">
                <a:solidFill>
                  <a:srgbClr val="000000"/>
                </a:solidFill>
                <a:latin typeface="Arial (Body)"/>
                <a:ea typeface="ＭＳ Ｐゴシック"/>
              </a:rPr>
              <a:t>:</a:t>
            </a:r>
            <a:endParaRPr lang="en-IN"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announce the unit's arrival on scene and, if needed, request additional resources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announce the unit's departure from the scene, transport destination, number of patients, and estimated arrival time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0864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Case Study Introduction</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Krista Martinez and Barb Sanderson are taking a midmorning break when the relative quiet of the crew quarters is broken by the tone that alerts them to an impending dispatch. “Ambulance 12, Engine 14…respond to 2962 Union Street for a report of difficulty breathing.”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524747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(12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Communicating with Dispatch</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Typical communication points</a:t>
            </a:r>
            <a:r>
              <a:rPr lang="en-US" altLang="en-US" sz="2400" dirty="0" smtClean="0">
                <a:solidFill>
                  <a:srgbClr val="000000"/>
                </a:solidFill>
                <a:latin typeface="Arial (Body)"/>
                <a:ea typeface="ＭＳ Ｐゴシック"/>
              </a:rPr>
              <a:t>:</a:t>
            </a:r>
            <a:endParaRPr lang="en-IN"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announce arrival at the receiving facility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announce when you’re available for another call</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announce when you’re en route back to the station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To announce arrival at your station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166119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(13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Communicating with Health Care Professionals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Medical direction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Medical direction may be located at the receiving facility or elsewhere.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On many calls you will consult with medical direction.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Medical direction may give orders and advice.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12733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System </a:t>
            </a:r>
            <a:r>
              <a:rPr lang="en-IN" sz="2000" b="0" dirty="0">
                <a:latin typeface="Times New Roman" panose="02020603050405020304" pitchFamily="18" charset="0"/>
                <a:ea typeface="ＭＳ Ｐゴシック"/>
                <a:cs typeface="ＭＳ Ｐゴシック" pitchFamily="-65" charset="-128"/>
              </a:rPr>
              <a:t>(</a:t>
            </a:r>
            <a:r>
              <a:rPr lang="en-IN" sz="2000" b="0" dirty="0" smtClean="0">
                <a:latin typeface="Times New Roman" panose="02020603050405020304" pitchFamily="18" charset="0"/>
                <a:ea typeface="ＭＳ Ｐゴシック"/>
                <a:cs typeface="ＭＳ Ｐゴシック" pitchFamily="-65" charset="-128"/>
              </a:rPr>
              <a:t>14 </a:t>
            </a:r>
            <a:r>
              <a:rPr lang="en-IN" sz="2000" b="0" dirty="0">
                <a:latin typeface="Times New Roman" panose="02020603050405020304" pitchFamily="18" charset="0"/>
                <a:ea typeface="ＭＳ Ｐゴシック"/>
                <a:cs typeface="ＭＳ Ｐゴシック" pitchFamily="-65" charset="-128"/>
              </a:rPr>
              <a:t>of </a:t>
            </a:r>
            <a:r>
              <a:rPr lang="en-IN" sz="2000" b="0" dirty="0" smtClean="0">
                <a:latin typeface="Times New Roman" panose="02020603050405020304" pitchFamily="18" charset="0"/>
                <a:ea typeface="ＭＳ Ｐゴシック"/>
                <a:cs typeface="ＭＳ Ｐゴシック" pitchFamily="-65" charset="-128"/>
              </a:rPr>
              <a:t>22)</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63824"/>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Professionals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Medical </a:t>
            </a:r>
            <a:r>
              <a:rPr lang="en-US" altLang="en-US" sz="2400" dirty="0" smtClean="0">
                <a:solidFill>
                  <a:srgbClr val="000000"/>
                </a:solidFill>
                <a:latin typeface="Arial (Body)"/>
                <a:ea typeface="ＭＳ Ｐゴシック"/>
              </a:rPr>
              <a:t>direction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Be clear.</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Echo orders.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Ask for clarification of orders, if needed.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If the order seems inappropriate, ask questions.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431695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(15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a:t>
            </a:r>
            <a:r>
              <a:rPr lang="en-IN" altLang="en-US" sz="2400" dirty="0" smtClean="0">
                <a:solidFill>
                  <a:srgbClr val="000000"/>
                </a:solidFill>
                <a:latin typeface="Arial (Body)"/>
                <a:ea typeface="ＭＳ Ｐゴシック"/>
              </a:rPr>
              <a:t>Professionals</a:t>
            </a: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Communicate this information to medical direction: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Your unit's identification number and level of care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patient's age and sex</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 patient's chief complaint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History of the present illness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20859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(16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Professionals</a:t>
            </a:r>
          </a:p>
          <a:p>
            <a:pPr marL="741553" lvl="1" indent="-284353" eaLnBrk="0" fontAlgn="base" hangingPunct="0">
              <a:spcAft>
                <a:spcPct val="0"/>
              </a:spcAft>
              <a:buSzPts val="2400"/>
            </a:pPr>
            <a:r>
              <a:rPr lang="en-IN" altLang="en-US" sz="2400" dirty="0">
                <a:solidFill>
                  <a:srgbClr val="000000"/>
                </a:solidFill>
                <a:latin typeface="Arial (Body)"/>
                <a:ea typeface="ＭＳ Ｐゴシック"/>
              </a:rPr>
              <a:t>Communicate this information to medical direction</a:t>
            </a:r>
            <a:r>
              <a:rPr lang="en-IN" altLang="en-US" sz="2400" dirty="0" smtClean="0">
                <a:solidFill>
                  <a:srgbClr val="000000"/>
                </a:solidFill>
                <a:latin typeface="Arial (Body)"/>
                <a:ea typeface="ＭＳ Ｐゴシック"/>
              </a:rPr>
              <a:t>:</a:t>
            </a:r>
            <a:endParaRPr lang="en-US"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Patient's past medical history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Patient's mental status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Patient's baseline vital signs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Physical exam findings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917543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(17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Professionals</a:t>
            </a:r>
          </a:p>
          <a:p>
            <a:pPr marL="741553" lvl="1" indent="-284353" eaLnBrk="0" fontAlgn="base" hangingPunct="0">
              <a:spcAft>
                <a:spcPct val="0"/>
              </a:spcAft>
              <a:buSzPts val="2400"/>
            </a:pPr>
            <a:r>
              <a:rPr lang="en-IN" altLang="en-US" sz="2400" dirty="0">
                <a:solidFill>
                  <a:srgbClr val="000000"/>
                </a:solidFill>
                <a:latin typeface="Arial (Body)"/>
                <a:ea typeface="ＭＳ Ｐゴシック"/>
              </a:rPr>
              <a:t>Communicate this information to medical direction</a:t>
            </a:r>
            <a:r>
              <a:rPr lang="en-IN" altLang="en-US" sz="2400" dirty="0" smtClean="0">
                <a:solidFill>
                  <a:srgbClr val="000000"/>
                </a:solidFill>
                <a:latin typeface="Arial (Body)"/>
                <a:ea typeface="ＭＳ Ｐゴシック"/>
              </a:rPr>
              <a:t>:</a:t>
            </a:r>
            <a:endParaRPr lang="en-US"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Emergency care provided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Patient's response to emergency care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Patient's current condition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Request for further interventions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Estimated time of arrival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5634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a:t>
            </a:r>
            <a:r>
              <a:rPr lang="en-IN" dirty="0" smtClean="0">
                <a:latin typeface="Times New Roman" panose="02020603050405020304" pitchFamily="18" charset="0"/>
                <a:ea typeface="ＭＳ Ｐゴシック"/>
                <a:cs typeface="ＭＳ Ｐゴシック" pitchFamily="-65" charset="-128"/>
              </a:rPr>
              <a:t>System </a:t>
            </a:r>
            <a:r>
              <a:rPr lang="en-IN" sz="2000" b="0" dirty="0" smtClean="0">
                <a:latin typeface="Times New Roman" panose="02020603050405020304" pitchFamily="18" charset="0"/>
                <a:ea typeface="ＭＳ Ｐゴシック"/>
                <a:cs typeface="ＭＳ Ｐゴシック" pitchFamily="-65" charset="-128"/>
              </a:rPr>
              <a:t>(18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Professionals</a:t>
            </a: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Additional guidelines for communicating with medical direction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Use S</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B</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R to organize information.</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b="1" dirty="0" smtClean="0">
                <a:solidFill>
                  <a:srgbClr val="000000"/>
                </a:solidFill>
                <a:latin typeface="Arial (Body)"/>
                <a:ea typeface="ＭＳ Ｐゴシック"/>
              </a:rPr>
              <a:t>S</a:t>
            </a:r>
            <a:r>
              <a:rPr lang="en-US" altLang="en-US" sz="2400" dirty="0" smtClean="0">
                <a:solidFill>
                  <a:srgbClr val="000000"/>
                </a:solidFill>
                <a:latin typeface="Arial (Body)"/>
                <a:ea typeface="ＭＳ Ｐゴシック"/>
              </a:rPr>
              <a:t>ituation</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b="1" dirty="0" smtClean="0">
                <a:solidFill>
                  <a:srgbClr val="000000"/>
                </a:solidFill>
                <a:latin typeface="Arial (Body)"/>
                <a:ea typeface="ＭＳ Ｐゴシック"/>
              </a:rPr>
              <a:t>B</a:t>
            </a:r>
            <a:r>
              <a:rPr lang="en-US" altLang="en-US" sz="2400" dirty="0" smtClean="0">
                <a:solidFill>
                  <a:srgbClr val="000000"/>
                </a:solidFill>
                <a:latin typeface="Arial (Body)"/>
                <a:ea typeface="ＭＳ Ｐゴシック"/>
              </a:rPr>
              <a:t>ackground</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b="1" dirty="0" smtClean="0">
                <a:solidFill>
                  <a:srgbClr val="000000"/>
                </a:solidFill>
                <a:latin typeface="Arial (Body)"/>
                <a:ea typeface="ＭＳ Ｐゴシック"/>
              </a:rPr>
              <a:t>A</a:t>
            </a:r>
            <a:r>
              <a:rPr lang="en-US" altLang="en-US" sz="2400" dirty="0" smtClean="0">
                <a:solidFill>
                  <a:srgbClr val="000000"/>
                </a:solidFill>
                <a:latin typeface="Arial (Body)"/>
                <a:ea typeface="ＭＳ Ｐゴシック"/>
              </a:rPr>
              <a:t>ssessment</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b="1" dirty="0" smtClean="0">
                <a:solidFill>
                  <a:srgbClr val="000000"/>
                </a:solidFill>
                <a:latin typeface="Arial (Body)"/>
                <a:ea typeface="ＭＳ Ｐゴシック"/>
              </a:rPr>
              <a:t>R</a:t>
            </a:r>
            <a:r>
              <a:rPr lang="en-US" altLang="en-US" sz="2400" dirty="0" smtClean="0">
                <a:solidFill>
                  <a:srgbClr val="000000"/>
                </a:solidFill>
                <a:latin typeface="Arial (Body)"/>
                <a:ea typeface="ＭＳ Ｐゴシック"/>
              </a:rPr>
              <a:t>ecommendation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98457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System </a:t>
            </a:r>
            <a:r>
              <a:rPr lang="en-IN" sz="2000" b="0" dirty="0" smtClean="0">
                <a:latin typeface="Times New Roman" panose="02020603050405020304" pitchFamily="18" charset="0"/>
                <a:ea typeface="ＭＳ Ｐゴシック"/>
                <a:cs typeface="ＭＳ Ｐゴシック" pitchFamily="-65" charset="-128"/>
              </a:rPr>
              <a:t>(19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a:t>
            </a:r>
            <a:r>
              <a:rPr lang="en-IN" altLang="en-US" sz="2400" dirty="0" smtClean="0">
                <a:solidFill>
                  <a:srgbClr val="000000"/>
                </a:solidFill>
                <a:latin typeface="Arial (Body)"/>
                <a:ea typeface="ＭＳ Ｐゴシック"/>
              </a:rPr>
              <a:t>Professionals</a:t>
            </a:r>
            <a:endParaRPr lang="en-US"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Receiving facility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Pertinent information allows the facility to prepare for the patient.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information provided is similar to that provided for medical direction.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Notify the facility of changes that occur after the report is given.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53942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Communicating Within the System </a:t>
            </a:r>
            <a:r>
              <a:rPr lang="en-IN" sz="2000" b="0" dirty="0" smtClean="0">
                <a:latin typeface="Times New Roman" panose="02020603050405020304" pitchFamily="18" charset="0"/>
                <a:ea typeface="ＭＳ Ｐゴシック"/>
                <a:cs typeface="ＭＳ Ｐゴシック" pitchFamily="-65" charset="-128"/>
              </a:rPr>
              <a:t>(20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97840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a:t>
            </a:r>
            <a:r>
              <a:rPr lang="en-IN" altLang="en-US" sz="2400" dirty="0" smtClean="0">
                <a:solidFill>
                  <a:srgbClr val="000000"/>
                </a:solidFill>
                <a:latin typeface="Arial (Body)"/>
                <a:ea typeface="ＭＳ Ｐゴシック"/>
              </a:rPr>
              <a:t>Professionals</a:t>
            </a: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Provide an oral report on arrival at receiving facility.</a:t>
            </a:r>
            <a:endParaRPr lang="en-US" altLang="en-US" sz="2400" dirty="0">
              <a:solidFill>
                <a:srgbClr val="000000"/>
              </a:solidFill>
              <a:latin typeface="Arial (Body)"/>
              <a:ea typeface="ＭＳ Ｐゴシック"/>
            </a:endParaRPr>
          </a:p>
        </p:txBody>
      </p:sp>
      <p:pic>
        <p:nvPicPr>
          <p:cNvPr id="5" name="Picture 2" descr="An E M T delivers a patient on a stretcher to a hospital bed and speaks with a docto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3773" y="2759390"/>
            <a:ext cx="5276454" cy="35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81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a:latin typeface="Times New Roman" panose="02020603050405020304" pitchFamily="18" charset="0"/>
                <a:ea typeface="ＭＳ Ｐゴシック"/>
                <a:cs typeface="ＭＳ Ｐゴシック" pitchFamily="-65" charset="-128"/>
              </a:rPr>
              <a:t>Communicating Within the System </a:t>
            </a:r>
            <a:r>
              <a:rPr lang="en-IN" sz="2000" b="0" dirty="0" smtClean="0">
                <a:latin typeface="Times New Roman" panose="02020603050405020304" pitchFamily="18" charset="0"/>
                <a:ea typeface="ＭＳ Ｐゴシック"/>
                <a:cs typeface="ＭＳ Ｐゴシック" pitchFamily="-65" charset="-128"/>
              </a:rPr>
              <a:t>(21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Communicating with Health Care Professionals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When transferring patient care, the report should include: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 patient's current condition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patient's age and gender</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 patient's chief complaint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 brief, pertinent history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How you found the patient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38774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(1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information do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need to relay back to dispatch?</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types of equipment will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use to communicate with dispatch and with the hospital?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71371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Communicating Within the System </a:t>
            </a:r>
            <a:r>
              <a:rPr lang="en-IN" sz="2000" b="0" dirty="0" smtClean="0">
                <a:latin typeface="Times New Roman" panose="02020603050405020304" pitchFamily="18" charset="0"/>
                <a:ea typeface="ＭＳ Ｐゴシック"/>
                <a:cs typeface="ＭＳ Ｐゴシック" pitchFamily="-65" charset="-128"/>
              </a:rPr>
              <a:t>(22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Communicating with Health Care Professionals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a:solidFill>
                  <a:srgbClr val="000000"/>
                </a:solidFill>
                <a:latin typeface="Arial (Body)"/>
                <a:ea typeface="ＭＳ Ｐゴシック"/>
              </a:rPr>
              <a:t>When transferring patient care, the report should include</a:t>
            </a:r>
            <a:r>
              <a:rPr lang="en-IN" altLang="en-US" sz="2400" dirty="0" smtClean="0">
                <a:solidFill>
                  <a:srgbClr val="000000"/>
                </a:solidFill>
                <a:latin typeface="Arial (Body)"/>
                <a:ea typeface="ＭＳ Ｐゴシック"/>
              </a:rPr>
              <a:t>:</a:t>
            </a:r>
            <a:endParaRPr lang="en-US"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Major past illnesses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Vital signs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Pertinent exam findings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Treatment provided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Patient's response to treatment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3805839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4"/>
            <a:ext cx="8229600" cy="1312606"/>
          </a:xfrm>
        </p:spPr>
        <p:txBody>
          <a:bodyPr tIns="91425">
            <a:noAutofit/>
          </a:bodyPr>
          <a:lstStyle/>
          <a:p>
            <a:pPr lvl="0" eaLnBrk="0" fontAlgn="base" hangingPunct="0">
              <a:spcBef>
                <a:spcPct val="0"/>
              </a:spcBef>
              <a:spcAft>
                <a:spcPct val="0"/>
              </a:spcAft>
              <a:buClrTx/>
              <a:defRPr/>
            </a:pPr>
            <a:r>
              <a:rPr lang="en-IN" sz="2800" dirty="0" smtClean="0">
                <a:latin typeface="Times New Roman" panose="02020603050405020304" pitchFamily="18" charset="0"/>
                <a:ea typeface="ＭＳ Ｐゴシック"/>
                <a:cs typeface="ＭＳ Ｐゴシック" pitchFamily="-65" charset="-128"/>
              </a:rPr>
              <a:t>You’re </a:t>
            </a:r>
            <a:r>
              <a:rPr lang="en-IN" sz="2800" dirty="0">
                <a:latin typeface="Times New Roman" panose="02020603050405020304" pitchFamily="18" charset="0"/>
                <a:ea typeface="ＭＳ Ｐゴシック"/>
                <a:cs typeface="ＭＳ Ｐゴシック" pitchFamily="-65" charset="-128"/>
              </a:rPr>
              <a:t>Transporting a 30-Year-Old </a:t>
            </a:r>
            <a:r>
              <a:rPr lang="en-IN" sz="2800" dirty="0" smtClean="0">
                <a:latin typeface="Times New Roman" panose="02020603050405020304" pitchFamily="18" charset="0"/>
                <a:ea typeface="ＭＳ Ｐゴシック"/>
                <a:cs typeface="ＭＳ Ｐゴシック" pitchFamily="-65" charset="-128"/>
              </a:rPr>
              <a:t>Patient </a:t>
            </a:r>
            <a:r>
              <a:rPr lang="en-IN" sz="2800" dirty="0">
                <a:ea typeface="ＭＳ Ｐゴシック"/>
                <a:cs typeface="ＭＳ Ｐゴシック" pitchFamily="-65" charset="-128"/>
              </a:rPr>
              <a:t>Who </a:t>
            </a:r>
            <a:r>
              <a:rPr lang="en-IN" sz="2800" dirty="0" smtClean="0">
                <a:ea typeface="ＭＳ Ｐゴシック"/>
                <a:cs typeface="ＭＳ Ｐゴシック" pitchFamily="-65" charset="-128"/>
              </a:rPr>
              <a:t>is </a:t>
            </a:r>
            <a:r>
              <a:rPr lang="en-IN" sz="2800" dirty="0">
                <a:ea typeface="ＭＳ Ｐゴシック"/>
                <a:cs typeface="ＭＳ Ｐゴシック" pitchFamily="-65" charset="-128"/>
              </a:rPr>
              <a:t>Complaining of Left Arm Pain as a Result of a Motor Vehicle </a:t>
            </a:r>
            <a:r>
              <a:rPr lang="en-IN" sz="2800" dirty="0" smtClean="0">
                <a:ea typeface="ＭＳ Ｐゴシック"/>
                <a:cs typeface="ＭＳ Ｐゴシック" pitchFamily="-65" charset="-128"/>
              </a:rPr>
              <a:t>Collision</a:t>
            </a:r>
            <a:endParaRPr lang="en-US" sz="280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type="body" idx="1"/>
          </p:nvPr>
        </p:nvSpPr>
        <p:spPr>
          <a:xfrm>
            <a:off x="457200" y="1600201"/>
            <a:ext cx="8229600" cy="845812"/>
          </a:xfrm>
        </p:spPr>
        <p:txBody>
          <a:bodyPr wrap="square" lIns="91425" tIns="91425" rIns="91425" bIns="91425">
            <a:noAutofit/>
          </a:bodyPr>
          <a:lstStyle/>
          <a:p>
            <a:pPr marL="0" lvl="0" indent="0" fontAlgn="base">
              <a:spcAft>
                <a:spcPct val="0"/>
              </a:spcAft>
              <a:buSzPts val="2400"/>
              <a:buNone/>
            </a:pPr>
            <a:r>
              <a:rPr lang="en-US" sz="2400" dirty="0">
                <a:latin typeface="+mn-lt"/>
                <a:cs typeface="ＭＳ Ｐゴシック" pitchFamily="-65" charset="-128"/>
              </a:rPr>
              <a:t>Which piece of information is </a:t>
            </a:r>
            <a:r>
              <a:rPr lang="en-US" sz="2400" dirty="0" smtClean="0">
                <a:latin typeface="+mn-lt"/>
                <a:cs typeface="ＭＳ Ｐゴシック" pitchFamily="-65" charset="-128"/>
              </a:rPr>
              <a:t>M</a:t>
            </a:r>
            <a:r>
              <a:rPr lang="en-US" sz="100" dirty="0" smtClean="0">
                <a:latin typeface="+mn-lt"/>
                <a:cs typeface="ＭＳ Ｐゴシック" pitchFamily="-65" charset="-128"/>
              </a:rPr>
              <a:t> </a:t>
            </a:r>
            <a:r>
              <a:rPr lang="en-US" sz="2400" dirty="0" smtClean="0">
                <a:latin typeface="+mn-lt"/>
                <a:cs typeface="ＭＳ Ｐゴシック" pitchFamily="-65" charset="-128"/>
              </a:rPr>
              <a:t>O</a:t>
            </a:r>
            <a:r>
              <a:rPr lang="en-US" sz="100" dirty="0" smtClean="0">
                <a:latin typeface="+mn-lt"/>
                <a:cs typeface="ＭＳ Ｐゴシック" pitchFamily="-65" charset="-128"/>
              </a:rPr>
              <a:t> </a:t>
            </a:r>
            <a:r>
              <a:rPr lang="en-US" sz="2400" dirty="0" smtClean="0">
                <a:latin typeface="+mn-lt"/>
                <a:cs typeface="ＭＳ Ｐゴシック" pitchFamily="-65" charset="-128"/>
              </a:rPr>
              <a:t>S</a:t>
            </a:r>
            <a:r>
              <a:rPr lang="en-US" sz="100" dirty="0" smtClean="0">
                <a:latin typeface="+mn-lt"/>
                <a:cs typeface="ＭＳ Ｐゴシック" pitchFamily="-65" charset="-128"/>
              </a:rPr>
              <a:t> </a:t>
            </a:r>
            <a:r>
              <a:rPr lang="en-US" sz="2400" dirty="0" smtClean="0">
                <a:latin typeface="+mn-lt"/>
                <a:cs typeface="ＭＳ Ｐゴシック" pitchFamily="-65" charset="-128"/>
              </a:rPr>
              <a:t>T </a:t>
            </a:r>
            <a:r>
              <a:rPr lang="en-US" sz="2400" dirty="0">
                <a:latin typeface="+mn-lt"/>
                <a:cs typeface="ＭＳ Ｐゴシック" pitchFamily="-65" charset="-128"/>
              </a:rPr>
              <a:t>relevant during your radio report to the receiving facility? Click on your answer.</a:t>
            </a:r>
            <a:endParaRPr lang="en-IN" altLang="en-US" sz="2400" kern="1200" dirty="0" smtClean="0">
              <a:solidFill>
                <a:srgbClr val="000000"/>
              </a:solidFill>
              <a:latin typeface="+mn-lt"/>
              <a:ea typeface="ＭＳ Ｐゴシック" panose="020B0600070205080204" pitchFamily="34" charset="-128"/>
            </a:endParaRPr>
          </a:p>
        </p:txBody>
      </p:sp>
      <p:sp>
        <p:nvSpPr>
          <p:cNvPr id="4" name="Content Placeholder 3"/>
          <p:cNvSpPr>
            <a:spLocks noGrp="1"/>
          </p:cNvSpPr>
          <p:nvPr>
            <p:ph sz="quarter" idx="13"/>
          </p:nvPr>
        </p:nvSpPr>
        <p:spPr>
          <a:xfrm>
            <a:off x="460375" y="2674938"/>
            <a:ext cx="8229600" cy="558800"/>
          </a:xfrm>
        </p:spPr>
        <p:txBody>
          <a:bodyPr wrap="square" lIns="91425" tIns="91425" rIns="91425" bIns="91425">
            <a:noAutofit/>
          </a:bodyPr>
          <a:lstStyle/>
          <a:p>
            <a:pPr marL="0" indent="0" fontAlgn="base">
              <a:spcAft>
                <a:spcPct val="0"/>
              </a:spcAft>
              <a:buSzPts val="2400"/>
              <a:buNone/>
            </a:pPr>
            <a:r>
              <a:rPr lang="en-IN" altLang="en-US" sz="2400" kern="1200" dirty="0" smtClean="0">
                <a:solidFill>
                  <a:schemeClr val="tx2"/>
                </a:solidFill>
                <a:latin typeface="Arial (Body)"/>
                <a:ea typeface="ＭＳ Ｐゴシック" panose="020B0600070205080204" pitchFamily="34" charset="-128"/>
              </a:rPr>
              <a:t>A. </a:t>
            </a:r>
            <a:r>
              <a:rPr lang="en-IN" altLang="en-US" sz="2400" kern="1200" dirty="0" smtClean="0">
                <a:solidFill>
                  <a:srgbClr val="000000"/>
                </a:solidFill>
                <a:latin typeface="Arial (Body)"/>
                <a:ea typeface="ＭＳ Ｐゴシック" panose="020B0600070205080204" pitchFamily="34" charset="-128"/>
                <a:hlinkClick r:id="rId2" action="ppaction://hlinksldjump"/>
              </a:rPr>
              <a:t>The name of the patient’s primary care physician</a:t>
            </a:r>
            <a:endParaRPr lang="en-IN" altLang="en-US" sz="2400" kern="1200" dirty="0" smtClean="0">
              <a:solidFill>
                <a:srgbClr val="000000"/>
              </a:solidFill>
              <a:latin typeface="Arial (Body)"/>
              <a:ea typeface="ＭＳ Ｐゴシック" panose="020B0600070205080204" pitchFamily="34" charset="-128"/>
            </a:endParaRPr>
          </a:p>
        </p:txBody>
      </p:sp>
      <p:sp>
        <p:nvSpPr>
          <p:cNvPr id="5" name="Content Placeholder 4"/>
          <p:cNvSpPr>
            <a:spLocks noGrp="1"/>
          </p:cNvSpPr>
          <p:nvPr>
            <p:ph sz="quarter" idx="14"/>
          </p:nvPr>
        </p:nvSpPr>
        <p:spPr>
          <a:xfrm>
            <a:off x="463550" y="3381186"/>
            <a:ext cx="8232775" cy="881793"/>
          </a:xfrm>
        </p:spPr>
        <p:txBody>
          <a:bodyPr/>
          <a:lstStyle/>
          <a:p>
            <a:pPr marL="339725" indent="-339725">
              <a:buNone/>
            </a:pPr>
            <a:r>
              <a:rPr lang="en-IN" altLang="en-US" sz="2400" kern="1200" dirty="0" smtClean="0">
                <a:solidFill>
                  <a:schemeClr val="tx2"/>
                </a:solidFill>
                <a:latin typeface="Arial (Body)"/>
                <a:ea typeface="ＭＳ Ｐゴシック" panose="020B0600070205080204" pitchFamily="34" charset="-128"/>
              </a:rPr>
              <a:t>B. </a:t>
            </a:r>
            <a:r>
              <a:rPr lang="en-IN" altLang="en-US" sz="2400" kern="1200" dirty="0" smtClean="0">
                <a:solidFill>
                  <a:srgbClr val="000000"/>
                </a:solidFill>
                <a:latin typeface="Arial (Body)"/>
                <a:ea typeface="ＭＳ Ｐゴシック" panose="020B0600070205080204" pitchFamily="34" charset="-128"/>
                <a:hlinkClick r:id="rId3" action="ppaction://hlinksldjump"/>
              </a:rPr>
              <a:t>All </a:t>
            </a:r>
            <a:r>
              <a:rPr lang="en-IN" altLang="en-US" sz="2400" kern="1200" dirty="0">
                <a:solidFill>
                  <a:srgbClr val="000000"/>
                </a:solidFill>
                <a:latin typeface="Arial (Body)"/>
                <a:ea typeface="ＭＳ Ｐゴシック" panose="020B0600070205080204" pitchFamily="34" charset="-128"/>
                <a:hlinkClick r:id="rId3" action="ppaction://hlinksldjump"/>
              </a:rPr>
              <a:t>of the medications the patient takes, including vitamins and over-the-counter </a:t>
            </a:r>
            <a:r>
              <a:rPr lang="en-IN" altLang="en-US" sz="2400" kern="1200" dirty="0" smtClean="0">
                <a:solidFill>
                  <a:srgbClr val="000000"/>
                </a:solidFill>
                <a:latin typeface="Arial (Body)"/>
                <a:ea typeface="ＭＳ Ｐゴシック" panose="020B0600070205080204" pitchFamily="34" charset="-128"/>
                <a:hlinkClick r:id="rId3" action="ppaction://hlinksldjump"/>
              </a:rPr>
              <a:t>medications</a:t>
            </a:r>
            <a:endParaRPr lang="en-IN"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sz="quarter" idx="15"/>
          </p:nvPr>
        </p:nvSpPr>
        <p:spPr>
          <a:xfrm>
            <a:off x="466725" y="4367109"/>
            <a:ext cx="8229600" cy="550863"/>
          </a:xfrm>
        </p:spPr>
        <p:txBody>
          <a:bodyPr/>
          <a:lstStyle/>
          <a:p>
            <a:pPr marL="0" indent="0">
              <a:buNone/>
            </a:pPr>
            <a:r>
              <a:rPr lang="en-IN" altLang="en-US" sz="2400" kern="1200" dirty="0" smtClean="0">
                <a:solidFill>
                  <a:schemeClr val="tx2"/>
                </a:solidFill>
                <a:latin typeface="Arial (Body)"/>
                <a:ea typeface="ＭＳ Ｐゴシック" panose="020B0600070205080204" pitchFamily="34" charset="-128"/>
              </a:rPr>
              <a:t>C. </a:t>
            </a:r>
            <a:r>
              <a:rPr lang="en-IN" altLang="en-US" sz="2400" kern="1200" dirty="0" smtClean="0">
                <a:solidFill>
                  <a:srgbClr val="000000"/>
                </a:solidFill>
                <a:latin typeface="Arial (Body)"/>
                <a:ea typeface="ＭＳ Ｐゴシック" panose="020B0600070205080204" pitchFamily="34" charset="-128"/>
                <a:hlinkClick r:id="rId4" action="ppaction://hlinksldjump"/>
              </a:rPr>
              <a:t>The </a:t>
            </a:r>
            <a:r>
              <a:rPr lang="en-IN" altLang="en-US" sz="2400" kern="1200" dirty="0">
                <a:solidFill>
                  <a:srgbClr val="000000"/>
                </a:solidFill>
                <a:latin typeface="Arial (Body)"/>
                <a:ea typeface="ＭＳ Ｐゴシック" panose="020B0600070205080204" pitchFamily="34" charset="-128"/>
                <a:hlinkClick r:id="rId4" action="ppaction://hlinksldjump"/>
              </a:rPr>
              <a:t>patient’s age and </a:t>
            </a:r>
            <a:r>
              <a:rPr lang="en-IN" altLang="en-US" sz="2400" kern="1200" dirty="0" smtClean="0">
                <a:solidFill>
                  <a:srgbClr val="000000"/>
                </a:solidFill>
                <a:latin typeface="Arial (Body)"/>
                <a:ea typeface="ＭＳ Ｐゴシック" panose="020B0600070205080204" pitchFamily="34" charset="-128"/>
                <a:hlinkClick r:id="rId4" action="ppaction://hlinksldjump"/>
              </a:rPr>
              <a:t>gender</a:t>
            </a:r>
            <a:endParaRPr lang="en-IN" altLang="en-US" sz="2400" kern="1200" dirty="0">
              <a:solidFill>
                <a:srgbClr val="000000"/>
              </a:solidFill>
              <a:latin typeface="Arial (Body)"/>
              <a:ea typeface="ＭＳ Ｐゴシック" panose="020B0600070205080204" pitchFamily="34" charset="-128"/>
            </a:endParaRPr>
          </a:p>
        </p:txBody>
      </p:sp>
      <p:sp>
        <p:nvSpPr>
          <p:cNvPr id="7" name="Content Placeholder 6"/>
          <p:cNvSpPr>
            <a:spLocks noGrp="1"/>
          </p:cNvSpPr>
          <p:nvPr>
            <p:ph sz="quarter" idx="16"/>
          </p:nvPr>
        </p:nvSpPr>
        <p:spPr>
          <a:xfrm>
            <a:off x="460375" y="5022102"/>
            <a:ext cx="8229600" cy="537450"/>
          </a:xfrm>
        </p:spPr>
        <p:txBody>
          <a:bodyPr/>
          <a:lstStyle/>
          <a:p>
            <a:pPr marL="0" indent="0">
              <a:buNone/>
            </a:pPr>
            <a:r>
              <a:rPr lang="en-IN" altLang="en-US" sz="2400" kern="1200" dirty="0" smtClean="0">
                <a:solidFill>
                  <a:schemeClr val="tx2"/>
                </a:solidFill>
                <a:latin typeface="Arial (Body)"/>
                <a:ea typeface="ＭＳ Ｐゴシック" panose="020B0600070205080204" pitchFamily="34" charset="-128"/>
              </a:rPr>
              <a:t>D. </a:t>
            </a:r>
            <a:r>
              <a:rPr lang="en-IN" altLang="en-US" sz="2400" kern="1200" dirty="0" smtClean="0">
                <a:solidFill>
                  <a:srgbClr val="000000"/>
                </a:solidFill>
                <a:latin typeface="Arial (Body)"/>
                <a:ea typeface="ＭＳ Ｐゴシック" panose="020B0600070205080204" pitchFamily="34" charset="-128"/>
                <a:hlinkClick r:id="rId5" action="ppaction://hlinksldjump"/>
              </a:rPr>
              <a:t>A </a:t>
            </a:r>
            <a:r>
              <a:rPr lang="en-IN" altLang="en-US" sz="2400" kern="1200" dirty="0">
                <a:solidFill>
                  <a:srgbClr val="000000"/>
                </a:solidFill>
                <a:latin typeface="Arial (Body)"/>
                <a:ea typeface="ＭＳ Ｐゴシック" panose="020B0600070205080204" pitchFamily="34" charset="-128"/>
                <a:hlinkClick r:id="rId5" action="ppaction://hlinksldjump"/>
              </a:rPr>
              <a:t>history of the patient’s childhood </a:t>
            </a:r>
            <a:r>
              <a:rPr lang="en-IN" altLang="en-US" sz="2400" kern="1200" dirty="0" smtClean="0">
                <a:solidFill>
                  <a:srgbClr val="000000"/>
                </a:solidFill>
                <a:latin typeface="Arial (Body)"/>
                <a:ea typeface="ＭＳ Ｐゴシック" panose="020B0600070205080204" pitchFamily="34" charset="-128"/>
                <a:hlinkClick r:id="rId5" action="ppaction://hlinksldjump"/>
              </a:rPr>
              <a:t>illnesses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548694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(4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0062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Krista and Barb arrive at the patient's residence just prior to the engine. Upon entering the residence, Krista approaches the patient, 32-year-old Alyssa Tandy, while Barb takes a moment to speak with Alyssa's husband, David. A few minutes into the assessment, the engine arrives and paramedic Sam Bowles enters the scene.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6425878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(5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592987"/>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skills are needed to establish rapport with the patient at the scene and obtain the necessary information?</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How should the crew interact with each other, and with other responders and medical personnel, to facilitate good patient care?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809152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Team Communication and Dynamics </a:t>
            </a:r>
            <a:r>
              <a:rPr lang="en-IN" sz="2000" b="0" dirty="0" smtClean="0">
                <a:latin typeface="Times New Roman" panose="02020603050405020304" pitchFamily="18" charset="0"/>
                <a:ea typeface="ＭＳ Ｐゴシック"/>
                <a:cs typeface="ＭＳ Ｐゴシック" pitchFamily="-65" charset="-128"/>
              </a:rPr>
              <a:t>(1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Taking Charge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must be able to confidently take charge.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a:solidFill>
                  <a:srgbClr val="000000"/>
                </a:solidFill>
                <a:latin typeface="Arial (Body)"/>
                <a:ea typeface="ＭＳ Ｐゴシック"/>
              </a:rPr>
              <a:t>E</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M</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T</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s </a:t>
            </a:r>
            <a:r>
              <a:rPr lang="en-IN" altLang="en-US" sz="2400" dirty="0" smtClean="0">
                <a:solidFill>
                  <a:srgbClr val="000000"/>
                </a:solidFill>
                <a:latin typeface="Arial (Body)"/>
                <a:ea typeface="ＭＳ Ｐゴシック"/>
              </a:rPr>
              <a:t>interact with fire, rescue, law enforcement, and other health care professionals.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 must be the advocate for good and proper patient care.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81110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Team Communication and Dynamics </a:t>
            </a:r>
            <a:r>
              <a:rPr lang="en-IN" sz="2000" b="0" dirty="0" smtClean="0">
                <a:latin typeface="Times New Roman" panose="02020603050405020304" pitchFamily="18" charset="0"/>
                <a:ea typeface="ＭＳ Ｐゴシック"/>
                <a:cs typeface="ＭＳ Ｐゴシック" pitchFamily="-65" charset="-128"/>
              </a:rPr>
              <a:t>(2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Radio codes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Advantages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Can shorten radio air time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Can provide information clearly and concisely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Can allow for privacy by transmitting information not easily understood by bystanders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734785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Team Communication and Dynamics </a:t>
            </a:r>
            <a:r>
              <a:rPr lang="en-IN" sz="2000" b="0" smtClean="0">
                <a:latin typeface="Times New Roman" panose="02020603050405020304" pitchFamily="18" charset="0"/>
                <a:ea typeface="ＭＳ Ｐゴシック"/>
                <a:cs typeface="ＭＳ Ｐゴシック" pitchFamily="-65" charset="-128"/>
              </a:rPr>
              <a:t>(3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Radio </a:t>
            </a:r>
            <a:r>
              <a:rPr lang="en-US" altLang="en-US" sz="2400" dirty="0" smtClean="0">
                <a:solidFill>
                  <a:srgbClr val="000000"/>
                </a:solidFill>
                <a:latin typeface="Arial (Body)"/>
                <a:ea typeface="ＭＳ Ｐゴシック"/>
              </a:rPr>
              <a:t>codes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Disadvantages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Useless unless they are understood by all in the system</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Medical communication may be too complex to be conveyed in codes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Some codes are used infrequently and must be looked up</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2001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Team Communication and Dynamics </a:t>
            </a:r>
            <a:r>
              <a:rPr lang="en-IN" sz="2000" b="0" smtClean="0">
                <a:latin typeface="Times New Roman" panose="02020603050405020304" pitchFamily="18" charset="0"/>
                <a:ea typeface="ＭＳ Ｐゴシック"/>
                <a:cs typeface="ＭＳ Ｐゴシック" pitchFamily="-65" charset="-128"/>
              </a:rPr>
              <a:t>(4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Times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Clocks must be accurate and synchronous.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Military time system is generally used.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1427 hours is 2:27 p.m.</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0030 hours is 30 minutes after midnight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792959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Team Communication and Dynamics </a:t>
            </a:r>
            <a:r>
              <a:rPr lang="en-IN" sz="2000" b="0" smtClean="0">
                <a:latin typeface="Times New Roman" panose="02020603050405020304" pitchFamily="18" charset="0"/>
                <a:ea typeface="ＭＳ Ｐゴシック"/>
                <a:cs typeface="ＭＳ Ｐゴシック" pitchFamily="-65" charset="-128"/>
              </a:rPr>
              <a:t>(5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Radio Terms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Frequently used words or short phrases are used to concisely convey meaning.</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Examples include: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Break, clear, copy,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 and 10-4, landline, stand by, over</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911413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(1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Principles of Patient Communication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Therapeutic communication fosters a positive patient relationship.</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Messages composed of thoughts, ideas, information, emotion.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Many factors can influence how a person interprets these messages.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1431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Introduction</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Every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call involves communication.</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Radio communication involves specialized communications equipment.</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must be able to communicate effectively with patients, family members, bystanders, team members, and other health care providers.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18191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(2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The Communication Process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Sender encodes a message.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Receiver decodes the message.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Feedback received by sender helps to determine if the message was received as desired.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5938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(3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Communication Responses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Techniques to improve provider and patient communication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Facilitation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Clarification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Summary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Explanation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580838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(4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Communication Responses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Techniques to improve provider and patient </a:t>
            </a:r>
            <a:r>
              <a:rPr lang="en-US" altLang="en-US" sz="2400" dirty="0" smtClean="0">
                <a:solidFill>
                  <a:srgbClr val="000000"/>
                </a:solidFill>
                <a:latin typeface="Arial (Body)"/>
                <a:ea typeface="ＭＳ Ｐゴシック"/>
              </a:rPr>
              <a:t>communication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Silence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Empathy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Confrontation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Facilitated communication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957303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(5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Communicating with the Patient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People at an emergency scene may be experiencing high-intensity emotions, which can affect communication.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Use the three C’s: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Confidence, compassion and cooperation.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4660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(6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Patient Contact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First impressions are critical, and include your appearance and professionalism.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Introduce yourself, your team, and ask the patient's name.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Determine what he or she wishes to be called. </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Use the patient's name.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947331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(7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Patient </a:t>
            </a:r>
            <a:r>
              <a:rPr lang="en-US" altLang="en-US" sz="2400" dirty="0" smtClean="0">
                <a:solidFill>
                  <a:srgbClr val="000000"/>
                </a:solidFill>
                <a:latin typeface="Arial (Body)"/>
                <a:ea typeface="ＭＳ Ｐゴシック"/>
              </a:rPr>
              <a:t>Contact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Obtain permission to treat.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If the patient refuses, seek to understand the reason, which may be related to fear or defense mechanisms.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Be wary of defense mechanisms.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69829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(8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Patient </a:t>
            </a:r>
            <a:r>
              <a:rPr lang="en-US" altLang="en-US" sz="2400" dirty="0" smtClean="0">
                <a:solidFill>
                  <a:srgbClr val="000000"/>
                </a:solidFill>
                <a:latin typeface="Arial (Body)"/>
                <a:ea typeface="ＭＳ Ｐゴシック"/>
              </a:rPr>
              <a:t>Contact</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Speak clearly, calmly, slowly; use plain language that avoids jargon.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Speak professionally and with concern and compassion.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Respect the patient’s privacy.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98850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(9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Patient </a:t>
            </a:r>
            <a:r>
              <a:rPr lang="en-US" altLang="en-US" sz="2400" dirty="0" smtClean="0">
                <a:solidFill>
                  <a:srgbClr val="000000"/>
                </a:solidFill>
                <a:latin typeface="Arial (Body)"/>
                <a:ea typeface="ＭＳ Ｐゴシック"/>
              </a:rPr>
              <a:t>Contact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Limit interruptions in communication.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Be aware of your position relative to the patient, body language, and the use of space.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Control the physical environment, if possible, for the amount of noise and light.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77415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(10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Patient </a:t>
            </a:r>
            <a:r>
              <a:rPr lang="en-US" altLang="en-US" sz="2400" dirty="0" smtClean="0">
                <a:solidFill>
                  <a:srgbClr val="000000"/>
                </a:solidFill>
                <a:latin typeface="Arial (Body)"/>
                <a:ea typeface="ＭＳ Ｐゴシック"/>
              </a:rPr>
              <a:t>Contact</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Be courteous, give choices when possible.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Actively listen to your patient.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Be honest with your answers and statements made to the patient.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33285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(11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The Patient Interview</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Conduct interview to gain information.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Knowing what questions to ask is key.</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Use of interviewing techniques allows you to gather necessary information.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8670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(1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Components of an Emergency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Base station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Serves as a dispatch and coordination center</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High power output (80-150 watts)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32076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(12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0"/>
            <a:ext cx="8229600" cy="232676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The Patient </a:t>
            </a:r>
            <a:r>
              <a:rPr lang="en-US" altLang="en-US" sz="2400" dirty="0" smtClean="0">
                <a:solidFill>
                  <a:srgbClr val="000000"/>
                </a:solidFill>
                <a:latin typeface="Arial (Body)"/>
                <a:ea typeface="ＭＳ Ｐゴシック"/>
              </a:rPr>
              <a:t>Interview</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Nonverbal communication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Posture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Position of yourself in relative to patient</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Convey a message of concern</a:t>
            </a:r>
            <a:endParaRPr lang="en-US" altLang="en-US" sz="2400" dirty="0">
              <a:solidFill>
                <a:srgbClr val="000000"/>
              </a:solidFill>
              <a:latin typeface="Arial (Body)"/>
              <a:ea typeface="ＭＳ Ｐゴシック"/>
            </a:endParaRPr>
          </a:p>
        </p:txBody>
      </p:sp>
      <p:pic>
        <p:nvPicPr>
          <p:cNvPr id="6" name="Picture 3" descr="An E M T kneels next to a seated patient and holds her ha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0116" y="4078915"/>
            <a:ext cx="2895157" cy="20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n E M T stands with his arms crossed next to a seated woma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7822" y="4078915"/>
            <a:ext cx="2895157" cy="20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142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(13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4471416" cy="312809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Nonverbal </a:t>
            </a:r>
            <a:r>
              <a:rPr lang="en-US" altLang="en-US" sz="2400" dirty="0" smtClean="0">
                <a:solidFill>
                  <a:srgbClr val="000000"/>
                </a:solidFill>
                <a:latin typeface="Arial (Body)"/>
                <a:ea typeface="ＭＳ Ｐゴシック"/>
              </a:rPr>
              <a:t>communication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Distance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Intimate zone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Gestures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Eye contact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Haptics</a:t>
            </a:r>
            <a:endParaRPr lang="en-US" altLang="en-US" sz="2400" dirty="0">
              <a:solidFill>
                <a:srgbClr val="000000"/>
              </a:solidFill>
              <a:latin typeface="Arial (Body)"/>
              <a:ea typeface="ＭＳ Ｐゴシック"/>
            </a:endParaRPr>
          </a:p>
        </p:txBody>
      </p:sp>
      <p:pic>
        <p:nvPicPr>
          <p:cNvPr id="5" name="Picture 2" descr="An E M T kneels over a patient and touches the patient’s shoulder with a concerned express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7757" y="1746504"/>
            <a:ext cx="3619043" cy="291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333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(14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The Patient Interview</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Asking questions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Ask one question at a time.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Give the patient time to answer.</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Listen to the response.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Choose language the patient understands.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971317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(15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Asking </a:t>
            </a:r>
            <a:r>
              <a:rPr lang="en-US" altLang="en-US" sz="2400" dirty="0" smtClean="0">
                <a:solidFill>
                  <a:srgbClr val="000000"/>
                </a:solidFill>
                <a:latin typeface="Arial (Body)"/>
                <a:ea typeface="ＭＳ Ｐゴシック"/>
              </a:rPr>
              <a:t>questions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Open-ended questions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Allow the patient to give a detailed response.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Answers provide detailed information.</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An example is, “How are you feeling?”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56086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(16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Asking </a:t>
            </a:r>
            <a:r>
              <a:rPr lang="en-US" altLang="en-US" sz="2400" dirty="0" smtClean="0">
                <a:solidFill>
                  <a:srgbClr val="000000"/>
                </a:solidFill>
                <a:latin typeface="Arial (Body)"/>
                <a:ea typeface="ＭＳ Ｐゴシック"/>
              </a:rPr>
              <a:t>questions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Closed-ended questions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Also called direct questions.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Used to get information quickly or to follow up on open-ended questions to get specifics.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An example is, “What medications do you take?”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539908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(17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defRPr/>
            </a:pPr>
            <a:r>
              <a:rPr lang="en-US" altLang="en-US" sz="2400" dirty="0" smtClean="0">
                <a:solidFill>
                  <a:srgbClr val="000000"/>
                </a:solidFill>
                <a:latin typeface="Arial (Body)"/>
                <a:ea typeface="ＭＳ Ｐゴシック"/>
              </a:rPr>
              <a:t>Considerations in interviewing</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Arial (Body)"/>
                <a:ea typeface="ＭＳ Ｐゴシック"/>
              </a:rPr>
              <a:t>Do not ask leading or biased questions.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Arial (Body)"/>
                <a:ea typeface="ＭＳ Ｐゴシック"/>
              </a:rPr>
              <a:t>Do not interrupt the patient.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Arial (Body)"/>
                <a:ea typeface="ＭＳ Ｐゴシック"/>
              </a:rPr>
              <a:t>Be aware of too much talking by you or the patient.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defRPr/>
            </a:pPr>
            <a:r>
              <a:rPr lang="en-US" altLang="en-US" sz="2400" dirty="0" smtClean="0">
                <a:solidFill>
                  <a:srgbClr val="000000"/>
                </a:solidFill>
                <a:latin typeface="Arial (Body)"/>
                <a:ea typeface="ＭＳ Ｐゴシック"/>
              </a:rPr>
              <a:t>Do not provide false reassurance.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defRPr/>
            </a:pPr>
            <a:r>
              <a:rPr lang="en-IN" altLang="en-US" sz="2400" dirty="0" smtClean="0">
                <a:solidFill>
                  <a:srgbClr val="000000"/>
                </a:solidFill>
                <a:latin typeface="Arial (Body)"/>
                <a:ea typeface="ＭＳ Ｐゴシック"/>
              </a:rPr>
              <a:t>Do not give inappropriate advice.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26068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(18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Considerations in </a:t>
            </a:r>
            <a:r>
              <a:rPr lang="en-US" altLang="en-US" sz="2400" dirty="0" smtClean="0">
                <a:solidFill>
                  <a:srgbClr val="000000"/>
                </a:solidFill>
                <a:latin typeface="Arial (Body)"/>
                <a:ea typeface="ＭＳ Ｐゴシック"/>
              </a:rPr>
              <a:t>interviewing</a:t>
            </a:r>
            <a:endParaRPr lang="en-IN"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Do not ask “why” questions that imply blame.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Manage the presence and interactions of family members.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Motivating the unmotivated patient.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Interviewing a hostile patient.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92409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(19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Special circumstances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Transcultural considerations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Elderly patients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Young patients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453516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Therapeutic Communication </a:t>
            </a:r>
            <a:r>
              <a:rPr lang="en-IN" sz="2000" b="0" dirty="0" smtClean="0">
                <a:latin typeface="Times New Roman" panose="02020603050405020304" pitchFamily="18" charset="0"/>
                <a:ea typeface="ＭＳ Ｐゴシック"/>
                <a:cs typeface="ＭＳ Ｐゴシック" pitchFamily="-65" charset="-128"/>
              </a:rPr>
              <a:t>(20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Special circumstances - Transcultural</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Cultures view space differently; watch for feedback.</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If there is a language barrier, seek an interpreter.</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Be aware of potential filtering of information by interpreters.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798285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(21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Special circumstances - Elderly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Additional time may be needed when interviewing elderly patients.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Do not make assumptions about hearing and vision problems, but be alert that they may exist.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Retrieve hearing aids or write questions on a pad of paper, if needed.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881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E</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M</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S Communications Center</a:t>
            </a:r>
            <a:endParaRPr lang="en-US" altLang="en-US" dirty="0">
              <a:latin typeface="Times New Roman" panose="02020603050405020304" pitchFamily="18" charset="0"/>
              <a:ea typeface="ＭＳ Ｐゴシック"/>
            </a:endParaRPr>
          </a:p>
        </p:txBody>
      </p:sp>
      <p:pic>
        <p:nvPicPr>
          <p:cNvPr id="4" name="Picture 2" descr="A dispatcher with a headset oversees multiple computer scree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76" y="1525950"/>
            <a:ext cx="7540175" cy="478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2424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mtClean="0">
                <a:latin typeface="Times New Roman" panose="02020603050405020304" pitchFamily="18" charset="0"/>
                <a:ea typeface="ＭＳ Ｐゴシック"/>
                <a:cs typeface="ＭＳ Ｐゴシック" pitchFamily="-65" charset="-128"/>
              </a:rPr>
              <a:t>Therapeutic Communication </a:t>
            </a:r>
            <a:r>
              <a:rPr lang="en-IN" sz="2000" b="0" smtClean="0">
                <a:latin typeface="Times New Roman" panose="02020603050405020304" pitchFamily="18" charset="0"/>
                <a:ea typeface="ＭＳ Ｐゴシック"/>
                <a:cs typeface="ＭＳ Ｐゴシック" pitchFamily="-65" charset="-128"/>
              </a:rPr>
              <a:t>(22 of 22)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Interview</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Special circumstances - Children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Use extra patience with children.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Obtain the parents’ assistance in communicating with the child.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Position yourself at the child's eye level.</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Use simple, direct language.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Be honest.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009817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Conclusion </a:t>
            </a:r>
            <a:r>
              <a:rPr lang="en-IN" sz="2000" b="0" dirty="0" smtClean="0">
                <a:latin typeface="Times New Roman" panose="02020603050405020304" pitchFamily="18" charset="0"/>
                <a:ea typeface="ＭＳ Ｐゴシック"/>
                <a:cs typeface="ＭＳ Ｐゴシック" pitchFamily="-65" charset="-128"/>
              </a:rPr>
              <a:t>(1 of 4)</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Krista performs a primary assessment and begins administering oxygen to Alyssa. Barb learns from David that Alyssa seems to have the flu, which triggered an asthma attack. When paramedic Sam Bowles arrives, Krista introduces him to Alyssa. Sam crouches next to the sofa and begins his interview by asking Alyssa how she is feeling.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9651318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Conclusion </a:t>
            </a:r>
            <a:r>
              <a:rPr lang="en-IN" sz="2000" b="0" dirty="0" smtClean="0">
                <a:latin typeface="Times New Roman" panose="02020603050405020304" pitchFamily="18" charset="0"/>
                <a:ea typeface="ＭＳ Ｐゴシック"/>
                <a:cs typeface="ＭＳ Ｐゴシック" pitchFamily="-65" charset="-128"/>
              </a:rPr>
              <a:t>(2 of 4)</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Both Alyssa and David are much calmer now that the providers have shown that they are confident and competent, as well as compassionate and empathetic.</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0757908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Conclusion </a:t>
            </a:r>
            <a:r>
              <a:rPr lang="en-IN" sz="2000" b="0" dirty="0" smtClean="0">
                <a:latin typeface="Times New Roman" panose="02020603050405020304" pitchFamily="18" charset="0"/>
                <a:ea typeface="ＭＳ Ｐゴシック"/>
                <a:cs typeface="ＭＳ Ｐゴシック" pitchFamily="-65" charset="-128"/>
              </a:rPr>
              <a:t>(3 of 4)</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After beginning treatment at the scene, the providers place Alyssa in the ambulance, and notify dispatch that they are en route to Brown County Hospital. Sam gives an organized radio report, telling the receiving facility that they have an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 of 15 minutes.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28795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Conclusion </a:t>
            </a:r>
            <a:r>
              <a:rPr lang="en-IN" sz="2000" b="0" dirty="0" smtClean="0">
                <a:latin typeface="Times New Roman" panose="02020603050405020304" pitchFamily="18" charset="0"/>
                <a:ea typeface="ＭＳ Ｐゴシック"/>
                <a:cs typeface="ＭＳ Ｐゴシック" pitchFamily="-65" charset="-128"/>
              </a:rPr>
              <a:t>(4 of 4)</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When they arrive at the hospital, Sam gives a transfer of care report, and the crew wishes Alyssa well before notifying dispatch that they are ready for the next call.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211250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Lesson Summary </a:t>
            </a:r>
            <a:r>
              <a:rPr lang="en-IN" sz="2000" b="0" dirty="0" smtClean="0">
                <a:latin typeface="Times New Roman" panose="02020603050405020304" pitchFamily="18" charset="0"/>
                <a:ea typeface="ＭＳ Ｐゴシック"/>
                <a:cs typeface="ＭＳ Ｐゴシック" pitchFamily="-65" charset="-128"/>
              </a:rPr>
              <a:t>(1 of 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system communication and therapeutic communication are key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 skills.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Radio equipment includes base stations, mobile radios, portable radios, and repeaters.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Follow basic ground rules for radio communication.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53797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Lesson Summary </a:t>
            </a:r>
            <a:r>
              <a:rPr lang="en-IN" sz="2000" b="0" dirty="0" smtClean="0">
                <a:latin typeface="Times New Roman" panose="02020603050405020304" pitchFamily="18" charset="0"/>
                <a:ea typeface="ＭＳ Ｐゴシック"/>
                <a:cs typeface="ＭＳ Ｐゴシック" pitchFamily="-65" charset="-128"/>
              </a:rPr>
              <a:t>(2 of 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communicate with dispatch at key points during calls.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a:solidFill>
                  <a:srgbClr val="000000"/>
                </a:solidFill>
                <a:latin typeface="Arial (Body)"/>
                <a:ea typeface="ＭＳ Ｐゴシック"/>
              </a:rPr>
              <a:t>E</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M</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T</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s </a:t>
            </a:r>
            <a:r>
              <a:rPr lang="en-IN" altLang="en-US" sz="2400" dirty="0" smtClean="0">
                <a:solidFill>
                  <a:srgbClr val="000000"/>
                </a:solidFill>
                <a:latin typeface="Arial (Body)"/>
                <a:ea typeface="ＭＳ Ｐゴシック"/>
              </a:rPr>
              <a:t>communicate with medical direction and personnel at the receiving facility.</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Therapeutic communication is critical to good patient care.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1931865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(1 of 8)</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1069258"/>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Incorrect answer</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mobile radio is a radio mounted in a vehicle.</a:t>
            </a:r>
          </a:p>
        </p:txBody>
      </p:sp>
      <p:sp>
        <p:nvSpPr>
          <p:cNvPr id="5" name="Text Placeholder 4"/>
          <p:cNvSpPr>
            <a:spLocks noGrp="1"/>
          </p:cNvSpPr>
          <p:nvPr>
            <p:ph type="body" idx="2"/>
          </p:nvPr>
        </p:nvSpPr>
        <p:spPr>
          <a:xfrm>
            <a:off x="457200" y="2765283"/>
            <a:ext cx="8229600" cy="508860"/>
          </a:xfrm>
        </p:spPr>
        <p:txBody>
          <a:bodyPr/>
          <a:lstStyle/>
          <a:p>
            <a:pPr marL="0" indent="0">
              <a:buNone/>
            </a:pPr>
            <a:r>
              <a:rPr lang="en-IN"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IN"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7777475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(2 of 8)</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131673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Incorrect answer </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portable radio is a radio an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 carries with him when he is away from the vehicle.</a:t>
            </a:r>
          </a:p>
        </p:txBody>
      </p:sp>
      <p:sp>
        <p:nvSpPr>
          <p:cNvPr id="5" name="Text Placeholder 4"/>
          <p:cNvSpPr>
            <a:spLocks noGrp="1"/>
          </p:cNvSpPr>
          <p:nvPr>
            <p:ph type="body" idx="2"/>
          </p:nvPr>
        </p:nvSpPr>
        <p:spPr>
          <a:xfrm>
            <a:off x="457200" y="3048001"/>
            <a:ext cx="8229600" cy="594852"/>
          </a:xfrm>
        </p:spPr>
        <p:txBody>
          <a:bodyPr/>
          <a:lstStyle/>
          <a:p>
            <a:pPr marL="0" indent="0">
              <a:buNone/>
            </a:pPr>
            <a:r>
              <a:rPr lang="en-IN"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IN"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703107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(3 of 8)</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131673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Incorrect answer </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base station is a high-powered radio, such as those used by dispatch.</a:t>
            </a:r>
          </a:p>
        </p:txBody>
      </p:sp>
      <p:sp>
        <p:nvSpPr>
          <p:cNvPr id="5" name="Text Placeholder 4"/>
          <p:cNvSpPr>
            <a:spLocks noGrp="1"/>
          </p:cNvSpPr>
          <p:nvPr>
            <p:ph type="body" idx="2"/>
          </p:nvPr>
        </p:nvSpPr>
        <p:spPr>
          <a:xfrm>
            <a:off x="457200" y="3043545"/>
            <a:ext cx="8229600" cy="580103"/>
          </a:xfrm>
        </p:spPr>
        <p:txBody>
          <a:bodyPr/>
          <a:lstStyle/>
          <a:p>
            <a:pPr marL="0" indent="0">
              <a:buNone/>
            </a:pPr>
            <a:r>
              <a:rPr lang="en-IN"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IN"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19248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E</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M</a:t>
            </a:r>
            <a:r>
              <a:rPr lang="en-IN" sz="100" dirty="0" smtClean="0">
                <a:latin typeface="Times New Roman" panose="02020603050405020304" pitchFamily="18" charset="0"/>
                <a:ea typeface="ＭＳ Ｐゴシック"/>
                <a:cs typeface="ＭＳ Ｐゴシック" pitchFamily="-65" charset="-128"/>
              </a:rPr>
              <a:t> </a:t>
            </a:r>
            <a:r>
              <a:rPr lang="en-IN" dirty="0" smtClean="0">
                <a:latin typeface="Times New Roman" panose="02020603050405020304" pitchFamily="18" charset="0"/>
                <a:ea typeface="ＭＳ Ｐゴシック"/>
                <a:cs typeface="ＭＳ Ｐゴシック" pitchFamily="-65" charset="-128"/>
              </a:rPr>
              <a:t>S Communications System </a:t>
            </a:r>
            <a:r>
              <a:rPr lang="en-IN" sz="2000" b="0" dirty="0" smtClean="0">
                <a:latin typeface="Times New Roman" panose="02020603050405020304" pitchFamily="18" charset="0"/>
                <a:ea typeface="ＭＳ Ｐゴシック"/>
                <a:cs typeface="ＭＳ Ｐゴシック" pitchFamily="-65" charset="-128"/>
              </a:rPr>
              <a:t>(2 of 10)</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Components of an Emergency Communication System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Land mobile radio systems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Vehicle-mounted transmitter/receivers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Lower power than base stations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10- to 15-mile range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4680170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(4 of 8)</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954161"/>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Correct answer</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repeater is used to amplify the low-power broadcast of a radio, such as a portable radio, and rebroadcast it at higher power to increase the broadcast distance of the radio.</a:t>
            </a:r>
          </a:p>
        </p:txBody>
      </p:sp>
      <p:sp>
        <p:nvSpPr>
          <p:cNvPr id="5" name="Text Placeholder 4"/>
          <p:cNvSpPr>
            <a:spLocks noGrp="1"/>
          </p:cNvSpPr>
          <p:nvPr>
            <p:ph type="body" idx="2"/>
          </p:nvPr>
        </p:nvSpPr>
        <p:spPr>
          <a:xfrm>
            <a:off x="457200" y="3697814"/>
            <a:ext cx="8229600" cy="653845"/>
          </a:xfrm>
        </p:spPr>
        <p:txBody>
          <a:bodyPr/>
          <a:lstStyle/>
          <a:p>
            <a:pPr marL="0" indent="0">
              <a:buNone/>
            </a:pPr>
            <a:r>
              <a:rPr lang="en-IN"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IN" altLang="en-US" sz="2400" kern="1200" dirty="0" smtClean="0">
                <a:solidFill>
                  <a:srgbClr val="000000"/>
                </a:solidFill>
                <a:latin typeface="Arial (Body)"/>
                <a:ea typeface="ＭＳ Ｐゴシック" panose="020B0600070205080204" pitchFamily="34" charset="-128"/>
                <a:hlinkClick r:id="rId2" action="ppaction://hlinksldjump"/>
              </a:rPr>
              <a:t>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9043531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(5 of 8)</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1"/>
            <a:ext cx="8229600" cy="1764792"/>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Incorrect answer</a:t>
            </a:r>
          </a:p>
          <a:p>
            <a:pPr marL="255651" indent="-255651" eaLnBrk="0" fontAlgn="base" hangingPunct="0">
              <a:spcAft>
                <a:spcPct val="0"/>
              </a:spcAft>
              <a:buSzPts val="2400"/>
            </a:pPr>
            <a:r>
              <a:rPr lang="en-IN" altLang="en-US" sz="2400" dirty="0">
                <a:solidFill>
                  <a:srgbClr val="000000"/>
                </a:solidFill>
                <a:latin typeface="Arial (Body)"/>
                <a:ea typeface="ＭＳ Ｐゴシック"/>
              </a:rPr>
              <a:t>The name of the patient’s physician is not immediately relevant to patient care, and is not usually provided in the radio report</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
        <p:nvSpPr>
          <p:cNvPr id="6" name="Content Placeholder 5"/>
          <p:cNvSpPr>
            <a:spLocks noGrp="1"/>
          </p:cNvSpPr>
          <p:nvPr>
            <p:ph idx="13"/>
          </p:nvPr>
        </p:nvSpPr>
        <p:spPr>
          <a:xfrm>
            <a:off x="457200" y="3541777"/>
            <a:ext cx="8229600" cy="527304"/>
          </a:xfrm>
        </p:spPr>
        <p:txBody>
          <a:bodyPr/>
          <a:lstStyle/>
          <a:p>
            <a:pPr marL="101600" indent="0">
              <a:buNone/>
            </a:pPr>
            <a:r>
              <a:rPr lang="en-IN"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IN"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8034103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(6 of 8)</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1"/>
            <a:ext cx="8229600" cy="1828800"/>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Incorrect answer</a:t>
            </a:r>
          </a:p>
          <a:p>
            <a:pPr marL="255651" indent="-255651" eaLnBrk="0" fontAlgn="base" hangingPunct="0">
              <a:spcAft>
                <a:spcPct val="0"/>
              </a:spcAft>
              <a:buSzPts val="2400"/>
            </a:pPr>
            <a:r>
              <a:rPr lang="en-IN" altLang="en-US" sz="2400" dirty="0">
                <a:solidFill>
                  <a:srgbClr val="000000"/>
                </a:solidFill>
                <a:latin typeface="Arial (Body)"/>
                <a:ea typeface="ＭＳ Ｐゴシック"/>
              </a:rPr>
              <a:t>It’s rarely necessary to provide a complete list of all the patient's medications during the radio report, although all medications must be documented in your written report</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
        <p:nvSpPr>
          <p:cNvPr id="6" name="Content Placeholder 5"/>
          <p:cNvSpPr>
            <a:spLocks noGrp="1"/>
          </p:cNvSpPr>
          <p:nvPr>
            <p:ph idx="13"/>
          </p:nvPr>
        </p:nvSpPr>
        <p:spPr>
          <a:xfrm>
            <a:off x="457200" y="3542498"/>
            <a:ext cx="8229600" cy="435863"/>
          </a:xfrm>
        </p:spPr>
        <p:txBody>
          <a:bodyPr/>
          <a:lstStyle/>
          <a:p>
            <a:pPr marL="101600" indent="0">
              <a:buNone/>
            </a:pPr>
            <a:r>
              <a:rPr lang="en-IN"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IN" altLang="en-US" sz="2400" kern="1200" dirty="0" smtClean="0">
                <a:solidFill>
                  <a:srgbClr val="000000"/>
                </a:solidFill>
                <a:latin typeface="Arial (Body)"/>
                <a:ea typeface="ＭＳ Ｐゴシック" panose="020B0600070205080204" pitchFamily="34" charset="-128"/>
                <a:hlinkClick r:id="rId2" action="ppaction://hlinksldjump"/>
              </a:rPr>
              <a:t>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5774825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(7 of 8)</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0"/>
            <a:ext cx="8229600" cy="1435608"/>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Incorrect answer</a:t>
            </a:r>
          </a:p>
          <a:p>
            <a:pPr marL="255651" indent="-255651" eaLnBrk="0" fontAlgn="base" hangingPunct="0">
              <a:spcAft>
                <a:spcPct val="0"/>
              </a:spcAft>
              <a:buSzPts val="2400"/>
            </a:pPr>
            <a:r>
              <a:rPr lang="en-IN" altLang="en-US" sz="2400" dirty="0" smtClean="0">
                <a:solidFill>
                  <a:srgbClr val="000000"/>
                </a:solidFill>
                <a:latin typeface="Arial (Body)"/>
                <a:ea typeface="ＭＳ Ｐゴシック"/>
              </a:rPr>
              <a:t>The </a:t>
            </a:r>
            <a:r>
              <a:rPr lang="en-IN" altLang="en-US" sz="2400" dirty="0">
                <a:solidFill>
                  <a:srgbClr val="000000"/>
                </a:solidFill>
                <a:latin typeface="Arial (Body)"/>
                <a:ea typeface="ＭＳ Ｐゴシック"/>
              </a:rPr>
              <a:t>history of an adult patient’s childhood illnesses is not relevant in the radio report</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
        <p:nvSpPr>
          <p:cNvPr id="5" name="Content Placeholder 4"/>
          <p:cNvSpPr>
            <a:spLocks noGrp="1"/>
          </p:cNvSpPr>
          <p:nvPr>
            <p:ph idx="14"/>
          </p:nvPr>
        </p:nvSpPr>
        <p:spPr>
          <a:xfrm>
            <a:off x="457201" y="3156666"/>
            <a:ext cx="8229599" cy="699030"/>
          </a:xfrm>
        </p:spPr>
        <p:txBody>
          <a:bodyPr wrap="square" lIns="91425" tIns="91425" rIns="91425" bIns="91425">
            <a:noAutofit/>
          </a:bodyPr>
          <a:lstStyle/>
          <a:p>
            <a:pPr marL="0" lvl="0" indent="0" fontAlgn="base">
              <a:spcBef>
                <a:spcPct val="0"/>
              </a:spcBef>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Click 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4623727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(8 of 8)</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1"/>
            <a:ext cx="8229600" cy="1426464"/>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Correct answer!</a:t>
            </a:r>
          </a:p>
          <a:p>
            <a:pPr marL="255651" indent="-255651" eaLnBrk="0" fontAlgn="base" hangingPunct="0">
              <a:spcAft>
                <a:spcPct val="0"/>
              </a:spcAft>
              <a:buSzPts val="2400"/>
            </a:pPr>
            <a:r>
              <a:rPr lang="en-IN" altLang="en-US" sz="2400" dirty="0">
                <a:solidFill>
                  <a:srgbClr val="000000"/>
                </a:solidFill>
                <a:latin typeface="Arial (Body)"/>
                <a:ea typeface="ＭＳ Ｐゴシック"/>
              </a:rPr>
              <a:t>The patient’s age and gender are always part of a good radio report</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
        <p:nvSpPr>
          <p:cNvPr id="6" name="Content Placeholder 5"/>
          <p:cNvSpPr>
            <a:spLocks noGrp="1"/>
          </p:cNvSpPr>
          <p:nvPr>
            <p:ph idx="13"/>
          </p:nvPr>
        </p:nvSpPr>
        <p:spPr>
          <a:xfrm>
            <a:off x="457200" y="3158768"/>
            <a:ext cx="8229600" cy="535408"/>
          </a:xfrm>
        </p:spPr>
        <p:txBody>
          <a:bodyPr/>
          <a:lstStyle/>
          <a:p>
            <a:pPr marL="0" indent="0">
              <a:buNone/>
            </a:pPr>
            <a:r>
              <a:rPr lang="en-IN"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IN" altLang="en-US" sz="2400" kern="1200" dirty="0" smtClean="0">
                <a:solidFill>
                  <a:srgbClr val="000000"/>
                </a:solidFill>
                <a:latin typeface="Arial (Body)"/>
                <a:ea typeface="ＭＳ Ｐゴシック" panose="020B0600070205080204" pitchFamily="34" charset="-128"/>
                <a:hlinkClick r:id="rId2" action="ppaction://hlinksldjump"/>
              </a:rPr>
              <a:t>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5510145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8947</TotalTime>
  <Words>8143</Words>
  <Application>Microsoft Office PowerPoint</Application>
  <PresentationFormat>On-screen Show (4:3)</PresentationFormat>
  <Paragraphs>814</Paragraphs>
  <Slides>95</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95</vt:i4>
      </vt:variant>
    </vt:vector>
  </HeadingPairs>
  <TitlesOfParts>
    <vt:vector size="104"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 (1 of 5)</vt:lpstr>
      <vt:lpstr>Introduction</vt:lpstr>
      <vt:lpstr>E M S Communications System (1 of 10)</vt:lpstr>
      <vt:lpstr>E M S Communications Center</vt:lpstr>
      <vt:lpstr>E M S Communications System (2 of 10)</vt:lpstr>
      <vt:lpstr>A Small Mobile Two-Way Radio Installed next to the Driver’s Seat in the Ambulance and can be Used to Contact Dispatch</vt:lpstr>
      <vt:lpstr>An E M T Using the Two-Way Radio in the Ambulance Patient Compartment to Contact Medical Direction</vt:lpstr>
      <vt:lpstr>E M S Communications System (3 of 10)</vt:lpstr>
      <vt:lpstr>A Portable Hand-Held Radio</vt:lpstr>
      <vt:lpstr>E M S Communications System (4 of 10)</vt:lpstr>
      <vt:lpstr>Example of an E M S Communication System Using Repeaters</vt:lpstr>
      <vt:lpstr>E M S Communications System (5 of 10)</vt:lpstr>
      <vt:lpstr>Mobile Data Terminals</vt:lpstr>
      <vt:lpstr>E M S Communications System (6 of 10)</vt:lpstr>
      <vt:lpstr>Use of Cellular (Wireless) Phone is Very Common in E M S</vt:lpstr>
      <vt:lpstr>E M S Communications System (7 of 10)</vt:lpstr>
      <vt:lpstr>E M S Communications System (8 of 10)</vt:lpstr>
      <vt:lpstr>E M S Communications System (9 of 10)</vt:lpstr>
      <vt:lpstr>E M S Communications System (10 of 10)</vt:lpstr>
      <vt:lpstr>What Piece of Radio Communication Equipment Amplifies</vt:lpstr>
      <vt:lpstr>Case Study (2 of 5)</vt:lpstr>
      <vt:lpstr>Case Study (3 of 5)</vt:lpstr>
      <vt:lpstr>Communicating Within the System (1 of 22)</vt:lpstr>
      <vt:lpstr>Progression of Radio Transmissions</vt:lpstr>
      <vt:lpstr>Communicating Within the System (2 of 22)</vt:lpstr>
      <vt:lpstr>Communicating Within the System (3 of 22)</vt:lpstr>
      <vt:lpstr>Hold the Microphone About Two Inches from Your Lips as You Speak into It</vt:lpstr>
      <vt:lpstr>Communicating Within the System (4 of 22)</vt:lpstr>
      <vt:lpstr>Communicating Within the System (5 of 22)</vt:lpstr>
      <vt:lpstr>Communicating Within the System (6 of 22)</vt:lpstr>
      <vt:lpstr>Communicating Within the System (7 of 22)</vt:lpstr>
      <vt:lpstr>Communicating Within the System (8 of 22)</vt:lpstr>
      <vt:lpstr>Communicating Within the System (9 of 22)</vt:lpstr>
      <vt:lpstr>Communicating Within the System (10 of 22)</vt:lpstr>
      <vt:lpstr>Communicating Within the System (11 of 22)</vt:lpstr>
      <vt:lpstr>Communicating Within the System (12 of 22)</vt:lpstr>
      <vt:lpstr>Communicating Within the System (13 of 22)</vt:lpstr>
      <vt:lpstr>Communicating Within the System (14 of 22)</vt:lpstr>
      <vt:lpstr>Communicating Within the System (15 of 22)</vt:lpstr>
      <vt:lpstr>Communicating Within the System (16 of 22)</vt:lpstr>
      <vt:lpstr>Communicating Within the System (17 of 22)</vt:lpstr>
      <vt:lpstr>Communicating Within the System (18 of 22)</vt:lpstr>
      <vt:lpstr>Communicating Within the System (19 of 22)</vt:lpstr>
      <vt:lpstr>Communicating Within the System (20 of 22)</vt:lpstr>
      <vt:lpstr>Communicating Within the System (21 of 22)</vt:lpstr>
      <vt:lpstr>Communicating Within the System (22 of 22)</vt:lpstr>
      <vt:lpstr>You’re Transporting a 30-Year-Old Patient Who is Complaining of Left Arm Pain as a Result of a Motor Vehicle Collision</vt:lpstr>
      <vt:lpstr>Case Study (4 of 5)</vt:lpstr>
      <vt:lpstr>Case Study (5 of 5)</vt:lpstr>
      <vt:lpstr>Team Communication and Dynamics (1 of 5)</vt:lpstr>
      <vt:lpstr>Team Communication and Dynamics (2 of 5)</vt:lpstr>
      <vt:lpstr>Team Communication and Dynamics (3 of 5)</vt:lpstr>
      <vt:lpstr>Team Communication and Dynamics (4 of 5)</vt:lpstr>
      <vt:lpstr>Team Communication and Dynamics (5 of 5)</vt:lpstr>
      <vt:lpstr>Therapeutic Communication (1 of 22)</vt:lpstr>
      <vt:lpstr>Therapeutic Communication (2 of 22)</vt:lpstr>
      <vt:lpstr>Therapeutic Communication (3 of 22)</vt:lpstr>
      <vt:lpstr>Therapeutic Communication (4 of 22)</vt:lpstr>
      <vt:lpstr>Therapeutic Communication (5 of 22)</vt:lpstr>
      <vt:lpstr>Therapeutic Communication (6 of 22)</vt:lpstr>
      <vt:lpstr>Therapeutic Communication (7 of 22)</vt:lpstr>
      <vt:lpstr>Therapeutic Communication (8 of 22)</vt:lpstr>
      <vt:lpstr>Therapeutic Communication (9 of 22)</vt:lpstr>
      <vt:lpstr>Therapeutic Communication (10 of 22)</vt:lpstr>
      <vt:lpstr>Therapeutic Communication (11 of 22)</vt:lpstr>
      <vt:lpstr>Therapeutic Communication (12 of 22)</vt:lpstr>
      <vt:lpstr>Therapeutic Communication (13 of 22)</vt:lpstr>
      <vt:lpstr>Therapeutic Communication (14 of 22)</vt:lpstr>
      <vt:lpstr>Therapeutic Communication (15 of 22)</vt:lpstr>
      <vt:lpstr>Therapeutic Communication (16 of 22)</vt:lpstr>
      <vt:lpstr>Therapeutic Communication (17 of 22)</vt:lpstr>
      <vt:lpstr>Therapeutic Communication (18 of 22)</vt:lpstr>
      <vt:lpstr>Therapeutic Communication (19 of 22)</vt:lpstr>
      <vt:lpstr>Therapeutic Communication (20 of 22)</vt:lpstr>
      <vt:lpstr>Therapeutic Communication (21 of 22)</vt:lpstr>
      <vt:lpstr>Therapeutic Communication (22 of 22)</vt:lpstr>
      <vt:lpstr>Case Study Conclusion (1 of 4)</vt:lpstr>
      <vt:lpstr>Case Study Conclusion (2 of 4)</vt:lpstr>
      <vt:lpstr>Case Study Conclusion (3 of 4)</vt:lpstr>
      <vt:lpstr>Case Study Conclusion (4 of 4)</vt:lpstr>
      <vt:lpstr>Lesson Summary (1 of 2)</vt:lpstr>
      <vt:lpstr>Lesson Summary (2 of 2)</vt:lpstr>
      <vt:lpstr>Feedback (1 of 8)</vt:lpstr>
      <vt:lpstr>Feedback (2 of 8)</vt:lpstr>
      <vt:lpstr>Feedback (3 of 8)</vt:lpstr>
      <vt:lpstr>Feedback (4 of 8)</vt:lpstr>
      <vt:lpstr>Feedback (5 of 8)</vt:lpstr>
      <vt:lpstr>Feedback (6 of 8)</vt:lpstr>
      <vt:lpstr>Feedback (7 of 8)</vt:lpstr>
      <vt:lpstr>Feedback (8 of 8)</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K, Prabhu (Cognizant)</cp:lastModifiedBy>
  <cp:revision>1006</cp:revision>
  <dcterms:modified xsi:type="dcterms:W3CDTF">2018-03-01T08:51:43Z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