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71"/>
  </p:notesMasterIdLst>
  <p:handoutMasterIdLst>
    <p:handoutMasterId r:id="rId72"/>
  </p:handoutMasterIdLst>
  <p:sldIdLst>
    <p:sldId id="301" r:id="rId3"/>
    <p:sldId id="307" r:id="rId4"/>
    <p:sldId id="308" r:id="rId5"/>
    <p:sldId id="309" r:id="rId6"/>
    <p:sldId id="310" r:id="rId7"/>
    <p:sldId id="311" r:id="rId8"/>
    <p:sldId id="312" r:id="rId9"/>
    <p:sldId id="313" r:id="rId10"/>
    <p:sldId id="359" r:id="rId11"/>
    <p:sldId id="315" r:id="rId12"/>
    <p:sldId id="316" r:id="rId13"/>
    <p:sldId id="317" r:id="rId14"/>
    <p:sldId id="360"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78" r:id="rId28"/>
    <p:sldId id="331" r:id="rId29"/>
    <p:sldId id="332" r:id="rId30"/>
    <p:sldId id="333" r:id="rId31"/>
    <p:sldId id="334"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61" r:id="rId67"/>
    <p:sldId id="362" r:id="rId68"/>
    <p:sldId id="363" r:id="rId69"/>
    <p:sldId id="305" r:id="rId7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40" userDrawn="1">
          <p15:clr>
            <a:srgbClr val="A4A3A4"/>
          </p15:clr>
        </p15:guide>
        <p15:guide id="2" pos="9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7" autoAdjust="0"/>
    <p:restoredTop sz="86496" autoAdjust="0"/>
  </p:normalViewPr>
  <p:slideViewPr>
    <p:cSldViewPr snapToGrid="0" snapToObjects="1">
      <p:cViewPr varScale="1">
        <p:scale>
          <a:sx n="70" d="100"/>
          <a:sy n="70" d="100"/>
        </p:scale>
        <p:origin x="828" y="54"/>
      </p:cViewPr>
      <p:guideLst>
        <p:guide orient="horz" pos="2840"/>
        <p:guide pos="930"/>
      </p:guideLst>
    </p:cSldViewPr>
  </p:slideViewPr>
  <p:outlineViewPr>
    <p:cViewPr>
      <p:scale>
        <a:sx n="33" d="100"/>
        <a:sy n="33" d="100"/>
      </p:scale>
      <p:origin x="0" y="-3894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pPr eaLnBrk="1" hangingPunct="1">
              <a:spcBef>
                <a:spcPct val="0"/>
              </a:spcBef>
              <a:defRPr/>
            </a:pPr>
            <a:r>
              <a:rPr lang="en-US" altLang="en-US" dirty="0" smtClean="0">
                <a:ea typeface="ＭＳ Ｐゴシック" panose="020B0600070205080204" pitchFamily="34" charset="-128"/>
              </a:rPr>
              <a:t>During this lesson, students will learn about the roles and responsibilities of an EMT. </a:t>
            </a:r>
          </a:p>
          <a:p>
            <a:pPr eaLnBrk="1" hangingPunct="1">
              <a:spcBef>
                <a:spcPct val="0"/>
              </a:spcBef>
              <a:defRPr/>
            </a:pPr>
            <a:endParaRPr lang="en-US" altLang="en-US" dirty="0" smtClean="0">
              <a:ea typeface="ＭＳ Ｐゴシック" panose="020B0600070205080204" pitchFamily="34" charset="-128"/>
            </a:endParaRPr>
          </a:p>
          <a:p>
            <a:pPr>
              <a:defRPr/>
            </a:pPr>
            <a:r>
              <a:rPr lang="en-US" altLang="en-US" b="1" dirty="0" smtClean="0">
                <a:ea typeface="ＭＳ Ｐゴシック" panose="020B0600070205080204" pitchFamily="34" charset="-128"/>
              </a:rPr>
              <a:t>Advance Preparation</a:t>
            </a:r>
            <a:endParaRPr lang="en-US" altLang="en-US" sz="14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Assign the associated section of MyBRADYLab and review student scores.</a:t>
            </a:r>
            <a:endParaRPr lang="en-US" altLang="en-US" sz="20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Review the chapter material in the Instructor Resources, which includes Student Handouts, PowerPoint slides, and the MyTest Program.</a:t>
            </a:r>
            <a:endParaRPr lang="en-US" altLang="en-US" sz="2000"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Instructor Preparation:</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Make copies of course policies and procedures, the syllabus, handouts from the Instructor Resources, and other materials for distribution or post them in your learning management system.</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Preview the media resources and Master Teaching Notes in this lesson.</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Preview the case study presented in the PowerPoint slides.</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Invite the medical director to the first class session.</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Make arrangements to tour an emergency department or local PSAP.</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Obtain 911 recordings to play for the class.</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Arrange to have an ambulance present at the class location.</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Bring in a couple of current EMS research articles from a peer-reviewed publication.</a:t>
            </a:r>
            <a:endParaRPr lang="en-US" altLang="en-US" sz="2000" dirty="0" smtClean="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lnSpc>
                <a:spcPct val="90000"/>
              </a:lnSpc>
              <a:spcBef>
                <a:spcPct val="30000"/>
              </a:spcBef>
              <a:spcAft>
                <a:spcPct val="0"/>
              </a:spcAft>
            </a:pPr>
            <a:r>
              <a:rPr lang="en-US" altLang="en-US" b="1">
                <a:solidFill>
                  <a:prstClr val="black"/>
                </a:solidFill>
                <a:latin typeface="Calibri"/>
                <a:ea typeface="ＭＳ Ｐゴシック" pitchFamily="-1" charset="-128"/>
              </a:rPr>
              <a:t>Points to Emphasize</a:t>
            </a:r>
            <a:endParaRPr lang="en-US" altLang="en-US">
              <a:solidFill>
                <a:prstClr val="black"/>
              </a:solidFill>
              <a:latin typeface="Calibri"/>
              <a:ea typeface="ＭＳ Ｐゴシック" pitchFamily="-1" charset="-128"/>
            </a:endParaRPr>
          </a:p>
          <a:p>
            <a:pPr lvl="0" eaLnBrk="0" fontAlgn="base" hangingPunct="0">
              <a:lnSpc>
                <a:spcPct val="90000"/>
              </a:lnSpc>
              <a:spcBef>
                <a:spcPct val="30000"/>
              </a:spcBef>
              <a:spcAft>
                <a:spcPct val="0"/>
              </a:spcAft>
            </a:pPr>
            <a:r>
              <a:rPr lang="en-US" altLang="en-US">
                <a:solidFill>
                  <a:prstClr val="black"/>
                </a:solidFill>
                <a:latin typeface="Calibri"/>
                <a:ea typeface="ＭＳ Ｐゴシック" pitchFamily="-1" charset="-128"/>
              </a:rPr>
              <a:t>The U.S. Department of Transportation has established a minimum data set for PCRs in an attempt to improve patient care and allow comparisons among EMS services.</a:t>
            </a:r>
          </a:p>
          <a:p>
            <a:pPr lvl="0" eaLnBrk="0" fontAlgn="base" hangingPunct="0">
              <a:lnSpc>
                <a:spcPct val="90000"/>
              </a:lnSpc>
              <a:spcBef>
                <a:spcPct val="30000"/>
              </a:spcBef>
              <a:spcAft>
                <a:spcPct val="0"/>
              </a:spcAft>
            </a:pPr>
            <a:r>
              <a:rPr lang="en-US" altLang="en-US">
                <a:solidFill>
                  <a:prstClr val="black"/>
                </a:solidFill>
                <a:latin typeface="Calibri"/>
                <a:ea typeface="ＭＳ Ｐゴシック" pitchFamily="-1" charset="-128"/>
              </a:rPr>
              <a:t>The components of the minimum data set include patient and administrative information.</a:t>
            </a:r>
          </a:p>
          <a:p>
            <a:pPr lvl="0" eaLnBrk="0" fontAlgn="base" hangingPunct="0">
              <a:lnSpc>
                <a:spcPct val="90000"/>
              </a:lnSpc>
              <a:spcBef>
                <a:spcPct val="30000"/>
              </a:spcBef>
              <a:spcAft>
                <a:spcPct val="0"/>
              </a:spcAft>
            </a:pPr>
            <a:r>
              <a:rPr lang="en-US" altLang="en-US">
                <a:solidFill>
                  <a:prstClr val="black"/>
                </a:solidFill>
                <a:latin typeface="Calibri"/>
                <a:ea typeface="ＭＳ Ｐゴシック" pitchFamily="-1" charset="-128"/>
              </a:rPr>
              <a:t>In general, PCR sections include administrative information, patient demographics, other patient data, vital signs, narrative patient information, and treatment. Use standard abbreviations to avoid miscommunication. Write the narrative in a simple, direct style. Include the patient's chief complaint, medical history, and assessment findings.</a:t>
            </a:r>
          </a:p>
          <a:p>
            <a:pPr lvl="0" eaLnBrk="0" fontAlgn="base" hangingPunct="0">
              <a:lnSpc>
                <a:spcPct val="90000"/>
              </a:lnSpc>
              <a:spcBef>
                <a:spcPct val="30000"/>
              </a:spcBef>
              <a:spcAft>
                <a:spcPct val="0"/>
              </a:spcAft>
            </a:pPr>
            <a:r>
              <a:rPr lang="en-US" altLang="en-US" b="1">
                <a:solidFill>
                  <a:prstClr val="black"/>
                </a:solidFill>
                <a:latin typeface="Calibri"/>
                <a:ea typeface="ＭＳ Ｐゴシック" pitchFamily="-1" charset="-128"/>
              </a:rPr>
              <a:t> </a:t>
            </a:r>
            <a:endParaRPr lang="en-US" altLang="en-US">
              <a:solidFill>
                <a:prstClr val="black"/>
              </a:solidFill>
              <a:latin typeface="Calibri"/>
              <a:ea typeface="ＭＳ Ｐゴシック" pitchFamily="-1" charset="-128"/>
            </a:endParaRPr>
          </a:p>
          <a:p>
            <a:pPr lvl="0" eaLnBrk="0" fontAlgn="base" hangingPunct="0">
              <a:lnSpc>
                <a:spcPct val="90000"/>
              </a:lnSpc>
              <a:spcBef>
                <a:spcPct val="30000"/>
              </a:spcBef>
              <a:spcAft>
                <a:spcPct val="0"/>
              </a:spcAft>
            </a:pPr>
            <a:r>
              <a:rPr lang="en-US" altLang="en-US" b="1">
                <a:solidFill>
                  <a:prstClr val="black"/>
                </a:solidFill>
                <a:latin typeface="Calibri"/>
                <a:ea typeface="ＭＳ Ｐゴシック" pitchFamily="-1" charset="-128"/>
              </a:rPr>
              <a:t>Teaching Tips</a:t>
            </a:r>
            <a:endParaRPr lang="en-US" altLang="en-US">
              <a:solidFill>
                <a:prstClr val="black"/>
              </a:solidFill>
              <a:latin typeface="Calibri"/>
              <a:ea typeface="ＭＳ Ｐゴシック" pitchFamily="-1" charset="-128"/>
            </a:endParaRPr>
          </a:p>
          <a:p>
            <a:pPr lvl="0" eaLnBrk="0" fontAlgn="base" hangingPunct="0">
              <a:lnSpc>
                <a:spcPct val="90000"/>
              </a:lnSpc>
              <a:spcBef>
                <a:spcPct val="30000"/>
              </a:spcBef>
              <a:spcAft>
                <a:spcPct val="0"/>
              </a:spcAft>
            </a:pPr>
            <a:r>
              <a:rPr lang="en-US" altLang="en-US">
                <a:solidFill>
                  <a:prstClr val="black"/>
                </a:solidFill>
                <a:latin typeface="Calibri"/>
                <a:ea typeface="ＭＳ Ｐゴシック" pitchFamily="-1" charset="-128"/>
              </a:rPr>
              <a:t>Since students have not yet covered patient assessment and history taking, explain the meaning of each of the components under the </a:t>
            </a:r>
            <a:r>
              <a:rPr lang="en-US" altLang="en-US" i="1">
                <a:solidFill>
                  <a:prstClr val="black"/>
                </a:solidFill>
                <a:latin typeface="Calibri"/>
                <a:ea typeface="ＭＳ Ｐゴシック" pitchFamily="-1" charset="-128"/>
              </a:rPr>
              <a:t>Patient Information</a:t>
            </a:r>
            <a:r>
              <a:rPr lang="en-US" altLang="en-US">
                <a:solidFill>
                  <a:prstClr val="black"/>
                </a:solidFill>
                <a:latin typeface="Calibri"/>
                <a:ea typeface="ＭＳ Ｐゴシック" pitchFamily="-1" charset="-128"/>
              </a:rPr>
              <a:t> heading.</a:t>
            </a:r>
          </a:p>
          <a:p>
            <a:pPr lvl="0" eaLnBrk="0" fontAlgn="base" hangingPunct="0">
              <a:lnSpc>
                <a:spcPct val="90000"/>
              </a:lnSpc>
              <a:spcBef>
                <a:spcPct val="30000"/>
              </a:spcBef>
              <a:spcAft>
                <a:spcPct val="0"/>
              </a:spcAft>
            </a:pPr>
            <a:r>
              <a:rPr lang="en-US" altLang="en-US">
                <a:solidFill>
                  <a:prstClr val="black"/>
                </a:solidFill>
                <a:latin typeface="Calibri"/>
                <a:ea typeface="ＭＳ Ｐゴシック" pitchFamily="-1" charset="-128"/>
              </a:rPr>
              <a:t> </a:t>
            </a:r>
          </a:p>
          <a:p>
            <a:pPr lvl="0" eaLnBrk="0" fontAlgn="base" hangingPunct="0">
              <a:lnSpc>
                <a:spcPct val="90000"/>
              </a:lnSpc>
              <a:spcBef>
                <a:spcPct val="30000"/>
              </a:spcBef>
              <a:spcAft>
                <a:spcPct val="0"/>
              </a:spcAft>
            </a:pPr>
            <a:r>
              <a:rPr lang="en-US" altLang="en-US" b="1">
                <a:solidFill>
                  <a:prstClr val="black"/>
                </a:solidFill>
                <a:latin typeface="Calibri"/>
                <a:ea typeface="ＭＳ Ｐゴシック" pitchFamily="-1" charset="-128"/>
              </a:rPr>
              <a:t>Discussion Questions</a:t>
            </a:r>
            <a:endParaRPr lang="en-US" altLang="en-US">
              <a:solidFill>
                <a:prstClr val="black"/>
              </a:solidFill>
              <a:latin typeface="Calibri"/>
              <a:ea typeface="ＭＳ Ｐゴシック" pitchFamily="-1" charset="-128"/>
            </a:endParaRPr>
          </a:p>
          <a:p>
            <a:pPr lvl="0" eaLnBrk="0" fontAlgn="base" hangingPunct="0">
              <a:lnSpc>
                <a:spcPct val="90000"/>
              </a:lnSpc>
              <a:spcBef>
                <a:spcPct val="30000"/>
              </a:spcBef>
              <a:spcAft>
                <a:spcPct val="0"/>
              </a:spcAft>
            </a:pPr>
            <a:r>
              <a:rPr lang="en-US" altLang="en-US">
                <a:solidFill>
                  <a:prstClr val="black"/>
                </a:solidFill>
                <a:latin typeface="Calibri"/>
                <a:ea typeface="ＭＳ Ｐゴシック" pitchFamily="-1" charset="-128"/>
              </a:rPr>
              <a:t>What are the purposes of a standard minimum data set?</a:t>
            </a:r>
          </a:p>
          <a:p>
            <a:pPr lvl="0" eaLnBrk="0" fontAlgn="base" hangingPunct="0">
              <a:lnSpc>
                <a:spcPct val="90000"/>
              </a:lnSpc>
              <a:spcBef>
                <a:spcPct val="30000"/>
              </a:spcBef>
              <a:spcAft>
                <a:spcPct val="0"/>
              </a:spcAft>
            </a:pPr>
            <a:r>
              <a:rPr lang="en-US" altLang="en-US">
                <a:solidFill>
                  <a:prstClr val="black"/>
                </a:solidFill>
                <a:latin typeface="Calibri"/>
                <a:ea typeface="ＭＳ Ｐゴシック" pitchFamily="-1" charset="-128"/>
              </a:rPr>
              <a:t>What are some examples of administrative information in the minimum data set?</a:t>
            </a:r>
          </a:p>
          <a:p>
            <a:pPr lvl="0" eaLnBrk="0" fontAlgn="base" hangingPunct="0">
              <a:lnSpc>
                <a:spcPct val="90000"/>
              </a:lnSpc>
              <a:spcBef>
                <a:spcPct val="30000"/>
              </a:spcBef>
              <a:spcAft>
                <a:spcPct val="0"/>
              </a:spcAft>
            </a:pPr>
            <a:r>
              <a:rPr lang="en-US" altLang="en-US">
                <a:solidFill>
                  <a:prstClr val="black"/>
                </a:solidFill>
                <a:latin typeface="Calibri"/>
                <a:ea typeface="ＭＳ Ｐゴシック" pitchFamily="-1" charset="-128"/>
              </a:rPr>
              <a:t>Why are synchronous clocks important in EMS systems?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02209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b="1" dirty="0" smtClean="0">
                <a:ea typeface="ＭＳ Ｐゴシック" panose="020B0600070205080204" pitchFamily="34" charset="-128"/>
              </a:rPr>
              <a:t>Points to Emphasize</a:t>
            </a:r>
            <a:endParaRPr lang="en-US" altLang="en-US" dirty="0" smtClean="0">
              <a:ea typeface="ＭＳ Ｐゴシック" panose="020B0600070205080204" pitchFamily="34" charset="-128"/>
            </a:endParaRPr>
          </a:p>
          <a:p>
            <a:pPr>
              <a:lnSpc>
                <a:spcPct val="90000"/>
              </a:lnSpc>
            </a:pPr>
            <a:r>
              <a:rPr lang="en-US" altLang="en-US" dirty="0" smtClean="0">
                <a:ea typeface="ＭＳ Ｐゴシック" panose="020B0600070205080204" pitchFamily="34" charset="-128"/>
              </a:rPr>
              <a:t>The U.S. Department of Transportation has established a minimum data set for PCRs in an attempt to improve patient care and allow comparisons among EMS services.</a:t>
            </a:r>
          </a:p>
          <a:p>
            <a:pPr>
              <a:lnSpc>
                <a:spcPct val="90000"/>
              </a:lnSpc>
            </a:pPr>
            <a:r>
              <a:rPr lang="en-US" altLang="en-US" dirty="0" smtClean="0">
                <a:ea typeface="ＭＳ Ｐゴシック" panose="020B0600070205080204" pitchFamily="34" charset="-128"/>
              </a:rPr>
              <a:t>The components of the minimum data set include patient and administrative information.</a:t>
            </a:r>
          </a:p>
          <a:p>
            <a:pPr>
              <a:lnSpc>
                <a:spcPct val="90000"/>
              </a:lnSpc>
            </a:pPr>
            <a:r>
              <a:rPr lang="en-US" altLang="en-US" dirty="0" smtClean="0">
                <a:ea typeface="ＭＳ Ｐゴシック" panose="020B0600070205080204" pitchFamily="34" charset="-128"/>
              </a:rPr>
              <a:t>In general, PCR sections include administrative information, patient demographics, other patient data, vital signs, narrative patient information, and treatment. Use standard abbreviations to avoid miscommunication. Write the narrative in a simple, direct style. Include the patient's chief complaint, medical history, and assessment findings.</a:t>
            </a:r>
          </a:p>
          <a:p>
            <a:pPr>
              <a:lnSpc>
                <a:spcPct val="90000"/>
              </a:lnSpc>
            </a:pPr>
            <a:r>
              <a:rPr lang="en-US" altLang="en-US" b="1" dirty="0" smtClean="0">
                <a:ea typeface="ＭＳ Ｐゴシック" panose="020B0600070205080204" pitchFamily="34" charset="-128"/>
              </a:rPr>
              <a:t> </a:t>
            </a:r>
            <a:endParaRPr lang="en-US" altLang="en-US" dirty="0" smtClean="0">
              <a:ea typeface="ＭＳ Ｐゴシック" panose="020B0600070205080204" pitchFamily="34" charset="-128"/>
            </a:endParaRPr>
          </a:p>
          <a:p>
            <a:pPr>
              <a:lnSpc>
                <a:spcPct val="90000"/>
              </a:lnSpc>
            </a:pPr>
            <a:r>
              <a:rPr lang="en-US" altLang="en-US" b="1" dirty="0" smtClean="0">
                <a:ea typeface="ＭＳ Ｐゴシック" panose="020B0600070205080204" pitchFamily="34" charset="-128"/>
              </a:rPr>
              <a:t>Teaching Tips</a:t>
            </a:r>
            <a:endParaRPr lang="en-US" altLang="en-US" dirty="0" smtClean="0">
              <a:ea typeface="ＭＳ Ｐゴシック" panose="020B0600070205080204" pitchFamily="34" charset="-128"/>
            </a:endParaRPr>
          </a:p>
          <a:p>
            <a:pPr>
              <a:lnSpc>
                <a:spcPct val="90000"/>
              </a:lnSpc>
            </a:pPr>
            <a:r>
              <a:rPr lang="en-US" altLang="en-US" dirty="0" smtClean="0">
                <a:ea typeface="ＭＳ Ｐゴシック" panose="020B0600070205080204" pitchFamily="34" charset="-128"/>
              </a:rPr>
              <a:t>Since students have not yet covered patient assessment and history taking, explain the meaning of each of the components under the </a:t>
            </a:r>
            <a:r>
              <a:rPr lang="en-US" altLang="en-US" i="1" dirty="0" smtClean="0">
                <a:ea typeface="ＭＳ Ｐゴシック" panose="020B0600070205080204" pitchFamily="34" charset="-128"/>
              </a:rPr>
              <a:t>Patient Information</a:t>
            </a:r>
            <a:r>
              <a:rPr lang="en-US" altLang="en-US" dirty="0" smtClean="0">
                <a:ea typeface="ＭＳ Ｐゴシック" panose="020B0600070205080204" pitchFamily="34" charset="-128"/>
              </a:rPr>
              <a:t> heading.</a:t>
            </a:r>
          </a:p>
          <a:p>
            <a:pPr>
              <a:lnSpc>
                <a:spcPct val="90000"/>
              </a:lnSpc>
            </a:pPr>
            <a:r>
              <a:rPr lang="en-US" altLang="en-US" dirty="0" smtClean="0">
                <a:ea typeface="ＭＳ Ｐゴシック" panose="020B0600070205080204" pitchFamily="34" charset="-128"/>
              </a:rPr>
              <a:t> </a:t>
            </a:r>
          </a:p>
          <a:p>
            <a:pPr>
              <a:lnSpc>
                <a:spcPct val="90000"/>
              </a:lnSpc>
            </a:pPr>
            <a:r>
              <a:rPr lang="en-US" altLang="en-US" b="1" dirty="0" smtClean="0">
                <a:ea typeface="ＭＳ Ｐゴシック" panose="020B0600070205080204" pitchFamily="34" charset="-128"/>
              </a:rPr>
              <a:t>Discussion Questions</a:t>
            </a:r>
            <a:endParaRPr lang="en-US" altLang="en-US" dirty="0" smtClean="0">
              <a:ea typeface="ＭＳ Ｐゴシック" panose="020B0600070205080204" pitchFamily="34" charset="-128"/>
            </a:endParaRPr>
          </a:p>
          <a:p>
            <a:pPr>
              <a:lnSpc>
                <a:spcPct val="90000"/>
              </a:lnSpc>
            </a:pPr>
            <a:r>
              <a:rPr lang="en-US" altLang="en-US" dirty="0" smtClean="0">
                <a:ea typeface="ＭＳ Ｐゴシック" panose="020B0600070205080204" pitchFamily="34" charset="-128"/>
              </a:rPr>
              <a:t>What are the purposes of a standard minimum data set?</a:t>
            </a:r>
          </a:p>
          <a:p>
            <a:pPr>
              <a:lnSpc>
                <a:spcPct val="90000"/>
              </a:lnSpc>
            </a:pPr>
            <a:r>
              <a:rPr lang="en-US" altLang="en-US" dirty="0" smtClean="0">
                <a:ea typeface="ＭＳ Ｐゴシック" panose="020B0600070205080204" pitchFamily="34" charset="-128"/>
              </a:rPr>
              <a:t>What are some examples of administrative information in the minimum data set?</a:t>
            </a:r>
          </a:p>
          <a:p>
            <a:pPr>
              <a:lnSpc>
                <a:spcPct val="90000"/>
              </a:lnSpc>
            </a:pPr>
            <a:r>
              <a:rPr lang="en-US" altLang="en-US" dirty="0" smtClean="0">
                <a:ea typeface="ＭＳ Ｐゴシック" panose="020B0600070205080204" pitchFamily="34" charset="-128"/>
              </a:rPr>
              <a:t>Why are synchronous clocks important in EMS systems?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68799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itchFamily="-1" charset="-128"/>
              </a:rPr>
              <a:t>The U.S. Department of Transportation (DOT) has tried to standardize the information collected on PCRs. Such standardization will, it is hoped, lead to a higher general level of patient care across the nation. It will also permit more meaningful comparison and analysis of data from various systems, which may speed the implementation of new and better methods of emergency care.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18324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7638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itchFamily="-1" charset="-128"/>
              </a:rPr>
              <a:t>The administrative information section of the PCR is sometimes referred to as the run data. It usually includes the administrative information listed in the minimum data set. In addition, it may also include:</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 The EMS unit number and the run or call number</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 Names of crew members and their levels of certification</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 The address to which the unit is dispatched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64578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itchFamily="-1" charset="-128"/>
              </a:rPr>
              <a:t>The next major section of the PCR contains primarily demographic patient information and other pertinent data about the patient. Most systems will require the following information:</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 The patient’s legal name, age, sex, race, birth date</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 The patient’s home address</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 The insurance or billing information</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 The location where the patient was found</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 Any care given before the arrival of the EMTs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72275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itchFamily="-1" charset="-128"/>
              </a:rPr>
              <a:t>A third major division of the PCR documents the patient’s vital signs. On many forms, boxes are provided for checking off or writing in information. Computerized PCRs have drop-down menus that can be selected or data fields where the information can be entered. This section usually includes much of the patient information called for in the minimum data set. </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Ideally, at least two complete sets of vital signs should be taken and recorded. It is important to note the patient’s position at the time the vital signs were taken (e.g., supine, standing, sitting). It’s also critical to record the times at which the vital signs were obtained.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0825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itchFamily="-1" charset="-128"/>
              </a:rPr>
              <a:t>In this section of the PCR, you create a brief but thorough picture of the patient and his problem. Remember that you’re recording details for other medical personnel to use, not presenting your own conclusions about an incident. Careful observation of the patient and the scene as well as intelligent questioning of the patient and bystanders are essential. These methods provide </a:t>
            </a:r>
            <a:r>
              <a:rPr lang="en-US" altLang="en-US" i="1">
                <a:solidFill>
                  <a:prstClr val="black"/>
                </a:solidFill>
                <a:latin typeface="Calibri"/>
                <a:ea typeface="ＭＳ Ｐゴシック" pitchFamily="-1" charset="-128"/>
              </a:rPr>
              <a:t>objective </a:t>
            </a:r>
            <a:r>
              <a:rPr lang="en-US" altLang="en-US">
                <a:solidFill>
                  <a:prstClr val="black"/>
                </a:solidFill>
                <a:latin typeface="Calibri"/>
                <a:ea typeface="ＭＳ Ｐゴシック" pitchFamily="-1" charset="-128"/>
              </a:rPr>
              <a:t>and </a:t>
            </a:r>
            <a:r>
              <a:rPr lang="en-US" altLang="en-US" i="1">
                <a:solidFill>
                  <a:prstClr val="black"/>
                </a:solidFill>
                <a:latin typeface="Calibri"/>
                <a:ea typeface="ＭＳ Ｐゴシック" pitchFamily="-1" charset="-128"/>
              </a:rPr>
              <a:t>pertinent subjective </a:t>
            </a:r>
            <a:r>
              <a:rPr lang="en-US" altLang="en-US">
                <a:solidFill>
                  <a:prstClr val="black"/>
                </a:solidFill>
                <a:latin typeface="Calibri"/>
                <a:ea typeface="ＭＳ Ｐゴシック" pitchFamily="-1" charset="-128"/>
              </a:rPr>
              <a:t>information for the narrative section.</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 The patient’s chief complaint. This should be in the patient’s own words or in the words of a bystander, if the patient is unresponsive. Put such statements in quotation marks (“My leg hurts”) on the report.</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 The patient’s history or a description of the mechanism of injury. These data will include an account of when the chief complaint began and how it has progressed, along with other details of the patient history.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95481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itchFamily="-1" charset="-128"/>
              </a:rPr>
              <a:t>Objective information is that which the EMT can verify, such as vital signs or pupil assessment. Subjective findings are those that the EMT gathers from the patient, but cannot objectively see, such as headaches, nausea, or dizziness.</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When questioning a patient, be alert to pertinent negatives. These are signs or symptoms that might be expected, based on the chief complaint, but that the patient denies having. A pertinent negative might be a patient’s denial of pain after an automobile crash or a</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lack of difficulty in breathing in a case of chest pain. By noting the absence of pertinent signs and symptoms, you will provide the medical team that takes over care of the patient a fuller picture of their condition.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74881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itchFamily="-1" charset="-128"/>
              </a:rPr>
              <a:t>The final information for entry on the PCR involves the treatment provided to the patient. This section should detail in chronological order all treatments you administer to a patient, what time they were administered, and indications of how the patient responded to that treatment. This information should be written in a clear narrative style, following the guidelines cited earlier in “Patient Narrative.” An emergency physician, nurse, paramedic, or fellow EMT should, by reading your report, be able to learn what treatment was provided, and the time it was provided. Whether the patient has improved or deteriorated since then.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3352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a:solidFill>
                  <a:prstClr val="black"/>
                </a:solidFill>
                <a:latin typeface="Calibri"/>
                <a:ea typeface="ＭＳ Ｐゴシック" pitchFamily="-1"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by mastering the key terms the EMT student will better understand the learning and be able to communicate more clearly.</a:t>
            </a:r>
          </a:p>
          <a:p>
            <a:pPr lvl="0" fontAlgn="base">
              <a:spcBef>
                <a:spcPct val="0"/>
              </a:spcBef>
              <a:spcAft>
                <a:spcPct val="0"/>
              </a:spcAft>
            </a:pPr>
            <a:endParaRPr lang="en-US" altLang="en-US">
              <a:solidFill>
                <a:prstClr val="black"/>
              </a:solidFill>
              <a:latin typeface="Calibri"/>
              <a:ea typeface="ＭＳ Ｐゴシック" pitchFamily="-1" charset="-128"/>
            </a:endParaRPr>
          </a:p>
          <a:p>
            <a:pPr lvl="0" fontAlgn="base">
              <a:spcBef>
                <a:spcPct val="0"/>
              </a:spcBef>
              <a:spcAft>
                <a:spcPct val="0"/>
              </a:spcAft>
            </a:pPr>
            <a:r>
              <a:rPr lang="en-US" altLang="en-US">
                <a:solidFill>
                  <a:prstClr val="black"/>
                </a:solidFill>
                <a:latin typeface="Calibri"/>
                <a:ea typeface="ＭＳ Ｐゴシック" pitchFamily="-1" charset="-128"/>
              </a:rPr>
              <a:t>Additionally, explain to the students that the purpose of using these slides is to help keep the instructor focused on highlighting important portions of the material, explain interrelationships of topics, and discuss how to apply this information. It’s not the intent of the presentation (or slides alone) to include every component in the chapter. This presentation still requires the student to thoroughly read the chapter.</a:t>
            </a:r>
          </a:p>
          <a:p>
            <a:pPr lvl="0" fontAlgn="base">
              <a:spcBef>
                <a:spcPct val="0"/>
              </a:spcBef>
              <a:spcAft>
                <a:spcPct val="0"/>
              </a:spcAft>
            </a:pPr>
            <a:endParaRPr lang="en-US" altLang="en-US">
              <a:solidFill>
                <a:prstClr val="black"/>
              </a:solidFill>
              <a:latin typeface="Calibri"/>
              <a:ea typeface="ＭＳ Ｐゴシック" pitchFamily="-1"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99778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itchFamily="-1" charset="-128"/>
              </a:rPr>
              <a:t>The use of accurate and synchronous clocks means that all elements of an EMS system should use clocks or timekeeping devices that are accurately set and agree with each other. Dispatch’s clock should not show one time, while the watches of the EMTs show another. Accurate timekeeping helps in the gathering of accurate medical information. for example, synchronous timekeeping by dispatch and the ambulance crew makes it easier to determine how long a patient has been in cardiac arrest before CPR or defibrillation was initiated. Accurate timekeeping can also be critical if administrative issues or legal questions over quality of care arise.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15168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It is critical that EMTs use only standard charting abbreviations.</a:t>
            </a:r>
          </a:p>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Review Table 4-2 with students. Call out a category or type of patient information and ask students for the abbreviation.</a:t>
            </a: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What are advantages and possible disadvantages of medical abbreviations?</a:t>
            </a: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Divide students into teams. Give each team a bell to ring. Write a medical abbreviation on the board. The first team to ring their bell answers. If they answer correctly, the team gets 5 points. If they answer incorrectly, the other team gets an opportunity to answer.</a:t>
            </a:r>
          </a:p>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a:solidFill>
                  <a:prstClr val="black"/>
                </a:solidFill>
                <a:latin typeface="Calibri"/>
                <a:ea typeface="ＭＳ Ｐゴシック" panose="020B0600070205080204" pitchFamily="34" charset="-128"/>
              </a:rPr>
              <a:t>As class proceeds, have students write PCRs for their lab scenarios using standard abbreviations. </a:t>
            </a: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1834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sz="1100" b="1">
                <a:solidFill>
                  <a:prstClr val="black"/>
                </a:solidFill>
                <a:latin typeface="Calibri"/>
                <a:ea typeface="ＭＳ Ｐゴシック" panose="020B0600070205080204" pitchFamily="34" charset="-128"/>
              </a:rPr>
              <a:t>Points to Emphasize</a:t>
            </a:r>
            <a:endParaRPr lang="en-US" altLang="en-US" sz="11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a:solidFill>
                  <a:prstClr val="black"/>
                </a:solidFill>
                <a:latin typeface="Calibri"/>
                <a:ea typeface="ＭＳ Ｐゴシック" panose="020B0600070205080204" pitchFamily="34" charset="-128"/>
              </a:rPr>
              <a:t>It is critical that EMTs use only standard charting abbreviations. Have them review the first written out description of a chest pain patient. Then have them decipher the abbreviated form to see they contain the same information, but the latter is much shorter and easier to write. </a:t>
            </a:r>
          </a:p>
          <a:p>
            <a:pPr lvl="0" eaLnBrk="0" fontAlgn="base" hangingPunct="0">
              <a:spcBef>
                <a:spcPct val="30000"/>
              </a:spcBef>
              <a:spcAft>
                <a:spcPct val="0"/>
              </a:spcAft>
              <a:defRPr/>
            </a:pPr>
            <a:r>
              <a:rPr lang="en-US" altLang="en-US" sz="1100" b="1">
                <a:solidFill>
                  <a:prstClr val="black"/>
                </a:solidFill>
                <a:latin typeface="Calibri"/>
                <a:ea typeface="ＭＳ Ｐゴシック" panose="020B0600070205080204" pitchFamily="34" charset="-128"/>
              </a:rPr>
              <a:t> </a:t>
            </a:r>
            <a:endParaRPr lang="en-US" altLang="en-US" sz="11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a:solidFill>
                  <a:prstClr val="black"/>
                </a:solidFill>
                <a:latin typeface="Calibri"/>
                <a:ea typeface="ＭＳ Ｐゴシック" panose="020B0600070205080204" pitchFamily="34" charset="-128"/>
              </a:rPr>
              <a:t>Teaching Tips</a:t>
            </a:r>
            <a:endParaRPr lang="en-US" altLang="en-US" sz="11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a:solidFill>
                  <a:prstClr val="black"/>
                </a:solidFill>
                <a:latin typeface="Calibri"/>
                <a:ea typeface="ＭＳ Ｐゴシック" panose="020B0600070205080204" pitchFamily="34" charset="-128"/>
              </a:rPr>
              <a:t>Review Table 4-2 with students. Call out a category or type of patient information and ask students for the abbreviation.</a:t>
            </a:r>
          </a:p>
          <a:p>
            <a:pPr lvl="0" eaLnBrk="0" fontAlgn="base" hangingPunct="0">
              <a:spcBef>
                <a:spcPct val="30000"/>
              </a:spcBef>
              <a:spcAft>
                <a:spcPct val="0"/>
              </a:spcAft>
              <a:defRPr/>
            </a:pPr>
            <a:r>
              <a:rPr lang="en-US" altLang="en-US" sz="110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1100" b="1">
                <a:solidFill>
                  <a:prstClr val="black"/>
                </a:solidFill>
                <a:latin typeface="Calibri"/>
                <a:ea typeface="ＭＳ Ｐゴシック" panose="020B0600070205080204" pitchFamily="34" charset="-128"/>
              </a:rPr>
              <a:t>Discussion Question</a:t>
            </a:r>
            <a:endParaRPr lang="en-US" altLang="en-US" sz="11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a:solidFill>
                  <a:prstClr val="black"/>
                </a:solidFill>
                <a:latin typeface="Calibri"/>
                <a:ea typeface="ＭＳ Ｐゴシック" panose="020B0600070205080204" pitchFamily="34" charset="-128"/>
              </a:rPr>
              <a:t>What are advantages and possible disadvantages of medical abbreviations?</a:t>
            </a:r>
          </a:p>
          <a:p>
            <a:pPr lvl="0" eaLnBrk="0" fontAlgn="base" hangingPunct="0">
              <a:spcBef>
                <a:spcPct val="30000"/>
              </a:spcBef>
              <a:spcAft>
                <a:spcPct val="0"/>
              </a:spcAft>
              <a:defRPr/>
            </a:pPr>
            <a:r>
              <a:rPr lang="en-US" altLang="en-US" sz="110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1100" b="1">
                <a:solidFill>
                  <a:prstClr val="black"/>
                </a:solidFill>
                <a:latin typeface="Calibri"/>
                <a:ea typeface="ＭＳ Ｐゴシック" panose="020B0600070205080204" pitchFamily="34" charset="-128"/>
              </a:rPr>
              <a:t>Class Activity</a:t>
            </a:r>
            <a:endParaRPr lang="en-US" altLang="en-US" sz="11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a:solidFill>
                  <a:prstClr val="black"/>
                </a:solidFill>
                <a:latin typeface="Calibri"/>
                <a:ea typeface="ＭＳ Ｐゴシック" panose="020B0600070205080204" pitchFamily="34" charset="-128"/>
              </a:rPr>
              <a:t>Divide students into teams. Give each team a bell to ring. Write a medical abbreviation on the board. The first team to ring their bell answers. If they answer correctly, the team gets 5 points. If they answer incorrectly, the other team gets an opportunity to answer.</a:t>
            </a:r>
          </a:p>
          <a:p>
            <a:pPr lvl="0" eaLnBrk="0" fontAlgn="base" hangingPunct="0">
              <a:spcBef>
                <a:spcPct val="30000"/>
              </a:spcBef>
              <a:spcAft>
                <a:spcPct val="0"/>
              </a:spcAft>
              <a:defRPr/>
            </a:pPr>
            <a:r>
              <a:rPr lang="en-US" altLang="en-US" sz="1100" b="1">
                <a:solidFill>
                  <a:prstClr val="black"/>
                </a:solidFill>
                <a:latin typeface="Calibri"/>
                <a:ea typeface="ＭＳ Ｐゴシック" panose="020B0600070205080204" pitchFamily="34" charset="-128"/>
              </a:rPr>
              <a:t> </a:t>
            </a:r>
            <a:endParaRPr lang="en-US" altLang="en-US" sz="11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a:solidFill>
                  <a:prstClr val="black"/>
                </a:solidFill>
                <a:latin typeface="Calibri"/>
                <a:ea typeface="ＭＳ Ｐゴシック" panose="020B0600070205080204" pitchFamily="34" charset="-128"/>
              </a:rPr>
              <a:t>Knowledge Application</a:t>
            </a:r>
            <a:endParaRPr lang="en-US" altLang="en-US" sz="110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a:solidFill>
                  <a:prstClr val="black"/>
                </a:solidFill>
                <a:latin typeface="Calibri"/>
                <a:ea typeface="ＭＳ Ｐゴシック" panose="020B0600070205080204" pitchFamily="34" charset="-128"/>
              </a:rPr>
              <a:t>As class proceeds, have students write PCRs for their lab scenarios using standard abbreviations. </a:t>
            </a:r>
            <a:endParaRPr lang="en-US" altLang="en-US" sz="1100"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20534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itchFamily="-1" charset="-128"/>
              </a:rPr>
              <a:t>Points to Emphasize</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Legal concerns involving PCR documentation include patient confidentiality, distribution of PCR information, documenting refusals of treatment, avoiding falsification of information, and correcting errors.</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Information on PCRs is considered protected health information (PHI) under HIPAA.</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 </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Critical Thinking Discussion</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How could sharing a patient's protected health information result in harm? </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41866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itchFamily="-1" charset="-128"/>
              </a:rPr>
              <a:t>Follow state rules and local protocols when distributing the PCR and any additional information about a patient encounter. By law, you’re generally permitted to provide confidential information about a patient to a health care provider who needs the information to continue care, to the police if they request information as part of a criminal investigation, to a third party if the information is required on a third-party billing form, or in court if required by a legal subpoena.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44390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itchFamily="-1" charset="-128"/>
              </a:rPr>
              <a:t>Points to Emphasize</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Situations in which patients refuse treatment require special attention to documenting the fact that the patient understands both the situation and the consequences of refusing care.</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 </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Teaching Tips</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Prior to class, devise a scenario with an assistant so that you can role play obtaining a refusal of treatment for the class. See below under Class Activity.</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 </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Class Activity</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Using the role play under Teaching Tips, above, have students document the pertinent information from the refusal. Ask for volunteers to read their documentation aloud.</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 </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Knowledge Application</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Give several scenarios of patients refusing care. Ask the class for ideas on handling each situation.</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22517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itchFamily="-1" charset="-128"/>
              </a:rPr>
              <a:t>If the patient still refuses care after you have explained the risks, spoken with medical direction, and have exhausted all ways to get them to agree to be treated and transported – document the refusal form very carefully and have the patient sign and a witness if possible. If the patient refuses to sign, have a police office and/or family member sign the document.</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Before leaving scene, offer alternative methods of receiving care such as having a family or friend transport them to the hospital. Finally, advise them not to hesitate calling back EMS if they change their mind.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63569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itchFamily="-1" charset="-128"/>
              </a:rPr>
              <a:t>Points to Emphasize</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Regardless of the reason the EMT may be tempted, it’s critical that PCR information never be falsified. Always use acceptable methods of correcting errors on the PCR.</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 </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Discussion Questions</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What are the consequences to a patient of falsifying documentation?</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You have inadvertently written that a patient is 58 years old, instead of 68 years old. What is the acceptable way of correcting this on a written PCR?</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 </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84359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itchFamily="-1" charset="-128"/>
              </a:rPr>
              <a:t>Points to Emphasize</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If it’s not possible to leave a complete PCR, an abbreviated transfer of care report will help maintain continuity of care. In such cases, an abbreviated transfer-of-care form or “drop report” may be used to provide minimal patient data and collect a transfer-of-care signature. This abbreviated report can be used as a reference later when completing the full PCR. A copy of the transfer report should be submitted with the full PCR.</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 </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Teaching Tips</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Show students any special reporting forms used locally.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44805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itchFamily="-1" charset="-128"/>
              </a:rPr>
              <a:t>Points to Emphasize</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During multiple-casualty incidents (MCI), such as plane crashes or multiple-vehicle collisions, rescuers are often overwhelmed with the number of patients requiring treatment. The needs of these patients can sometimes conflict with the need for complete documentation. In these cases, there may not be enough time to complete the standard PCR before turning to the next patient.</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Each EMS system has its own MCI plan. These plans should have some means of recording important medical information and keeping that information with the patient as he is moved for treatment. </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Teaching Tip</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As a precursor of discussions yet to come, hold up a typical triage tag (color coded) and see if the students can figure out basically how they work and what type of information is recorded on these during an MCI.</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7187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itchFamily="-1" charset="-128"/>
              </a:rPr>
              <a:t>Case Study</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Present the Case Study Introduction provided in the PowerPoint slide set. </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Lead a discussion using the case study questions provided on the subsequent slide(s).</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The Case Study with discussion questions continues throughout the PowerPoint presentation. </a:t>
            </a:r>
          </a:p>
          <a:p>
            <a:pPr lvl="0" eaLnBrk="0" fontAlgn="base" hangingPunct="0">
              <a:spcBef>
                <a:spcPct val="30000"/>
              </a:spcBef>
              <a:spcAft>
                <a:spcPct val="0"/>
              </a:spcAft>
            </a:pPr>
            <a:endParaRPr lang="en-US" altLang="en-US" b="1">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Case Study Discussion</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Use the case study content and questions to foreshadow the upcoming lesson content. </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98124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itchFamily="-1" charset="-128"/>
              </a:rPr>
              <a:t>Points to Emphasize</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In some circumstances, EMTs must fill out special documentation other than the usual PCR. These cases require the notification of agencies and local authorities beyond the usual health care network.</a:t>
            </a:r>
            <a:r>
              <a:rPr lang="en-US" altLang="en-US" b="1">
                <a:solidFill>
                  <a:prstClr val="black"/>
                </a:solidFill>
                <a:latin typeface="Calibri"/>
                <a:ea typeface="ＭＳ Ｐゴシック" pitchFamily="-1" charset="-128"/>
              </a:rPr>
              <a:t> </a:t>
            </a:r>
          </a:p>
          <a:p>
            <a:pPr lvl="0" eaLnBrk="0" fontAlgn="base" hangingPunct="0">
              <a:spcBef>
                <a:spcPct val="30000"/>
              </a:spcBef>
              <a:spcAft>
                <a:spcPct val="0"/>
              </a:spcAft>
            </a:pPr>
            <a:endParaRPr lang="en-US" altLang="en-US" b="1">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State laws and local protocols usually outline the circumstances in which special reports are required and often provide a form for such reports. These special reports should be accurate, descriptive, and objective; should not lead to any conclusions; should contain the names of all individuals, services, and facilities involved; and should be submitted in a timely manner. </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Discussion Question</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Why is it important that some events be recorded separately from the PCR?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15966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itchFamily="-1" charset="-128"/>
              </a:rPr>
              <a:t>Points to Emphasize</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EMS systems may or may not require a specific format for the PCR narrative.</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The SOAP format is often used in nursing and by other health care professionals. The mnemonic SOAP stands for subjective, objective, assessment, and plan. These components can be used to organize the information that needs to be documented on the prehospital care report.</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 </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Teaching Tips</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If not handed out previously, hand out a photocopied fictitious PCR and explain the method used to format the narrative. Explain that this introduction of documentation is necessary to structure students' thinking about collecting information, but that they will increase their understanding of documentation throughout the course.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53646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itchFamily="-1" charset="-128"/>
              </a:rPr>
              <a:t>EMS systems may use the SOAP method as the basis for standard reporting practices. Some variations of the SOAP method exist and are used to meet the specific needs of an EMS system. For example, the mnemonic SOAPIE may be used. The I refers to </a:t>
            </a:r>
            <a:r>
              <a:rPr lang="en-US" altLang="en-US" i="1">
                <a:solidFill>
                  <a:prstClr val="black"/>
                </a:solidFill>
                <a:latin typeface="Calibri"/>
                <a:ea typeface="ＭＳ Ｐゴシック" pitchFamily="-1" charset="-128"/>
              </a:rPr>
              <a:t>intervention </a:t>
            </a:r>
            <a:r>
              <a:rPr lang="en-US" altLang="en-US">
                <a:solidFill>
                  <a:prstClr val="black"/>
                </a:solidFill>
                <a:latin typeface="Calibri"/>
                <a:ea typeface="ＭＳ Ｐゴシック" pitchFamily="-1" charset="-128"/>
              </a:rPr>
              <a:t>and the E refers to </a:t>
            </a:r>
            <a:r>
              <a:rPr lang="en-US" altLang="en-US" i="1">
                <a:solidFill>
                  <a:prstClr val="black"/>
                </a:solidFill>
                <a:latin typeface="Calibri"/>
                <a:ea typeface="ＭＳ Ｐゴシック" pitchFamily="-1" charset="-128"/>
              </a:rPr>
              <a:t>evaluation</a:t>
            </a:r>
            <a:r>
              <a:rPr lang="en-US" altLang="en-US">
                <a:solidFill>
                  <a:prstClr val="black"/>
                </a:solidFill>
                <a:latin typeface="Calibri"/>
                <a:ea typeface="ＭＳ Ｐゴシック" pitchFamily="-1" charset="-128"/>
              </a:rPr>
              <a:t>. This allows for a better account of the ongoing assessment that is conducted on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7653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itchFamily="-1" charset="-128"/>
              </a:rPr>
              <a:t>Points to Emphasize</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C</a:t>
            </a:r>
            <a:r>
              <a:rPr lang="en-US" altLang="en-US">
                <a:solidFill>
                  <a:prstClr val="black"/>
                </a:solidFill>
                <a:latin typeface="Calibri"/>
                <a:ea typeface="ＭＳ Ｐゴシック" pitchFamily="-1" charset="-128"/>
              </a:rPr>
              <a:t>—chief complaint. Refers to the main complaint of the patient.</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H</a:t>
            </a:r>
            <a:r>
              <a:rPr lang="en-US" altLang="en-US">
                <a:solidFill>
                  <a:prstClr val="black"/>
                </a:solidFill>
                <a:latin typeface="Calibri"/>
                <a:ea typeface="ＭＳ Ｐゴシック" pitchFamily="-1" charset="-128"/>
              </a:rPr>
              <a:t>—history. Refers to the history of the patient (SAMPLE history).</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A</a:t>
            </a:r>
            <a:r>
              <a:rPr lang="en-US" altLang="en-US">
                <a:solidFill>
                  <a:prstClr val="black"/>
                </a:solidFill>
                <a:latin typeface="Calibri"/>
                <a:ea typeface="ＭＳ Ｐゴシック" pitchFamily="-1" charset="-128"/>
              </a:rPr>
              <a:t>—assessment. Findings gathered in the primary assessment, secondary 	assessment, detailed physical exam, and ongoing assessment.</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R</a:t>
            </a:r>
            <a:r>
              <a:rPr lang="en-US" altLang="en-US">
                <a:solidFill>
                  <a:prstClr val="black"/>
                </a:solidFill>
                <a:latin typeface="Calibri"/>
                <a:ea typeface="ＭＳ Ｐゴシック" pitchFamily="-1" charset="-128"/>
              </a:rPr>
              <a:t>—Rx. Refers to treatment that was provided to the patient.</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T</a:t>
            </a:r>
            <a:r>
              <a:rPr lang="en-US" altLang="en-US">
                <a:solidFill>
                  <a:prstClr val="black"/>
                </a:solidFill>
                <a:latin typeface="Calibri"/>
                <a:ea typeface="ＭＳ Ｐゴシック" pitchFamily="-1" charset="-128"/>
              </a:rPr>
              <a:t>—transport. Any change in the patient’s condition en route and the type of 	transport (e.g., emergency).</a:t>
            </a:r>
            <a:endParaRPr lang="en-US" altLang="en-US" b="1">
              <a:solidFill>
                <a:prstClr val="black"/>
              </a:solidFill>
              <a:latin typeface="Calibri"/>
              <a:ea typeface="ＭＳ Ｐゴシック" pitchFamily="-1" charset="-128"/>
            </a:endParaRPr>
          </a:p>
          <a:p>
            <a:pPr lvl="0" eaLnBrk="0" fontAlgn="base" hangingPunct="0">
              <a:spcBef>
                <a:spcPct val="30000"/>
              </a:spcBef>
              <a:spcAft>
                <a:spcPct val="0"/>
              </a:spcAft>
            </a:pPr>
            <a:endParaRPr lang="en-US" altLang="en-US" b="1">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Discussion Questions</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What are advantages and possible disadvantages of each of the methods of documentation? How can mnemonics such as these be helpful in documentation?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50471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itchFamily="-1" charset="-128"/>
              </a:rPr>
              <a:t>Points to Emphasize</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C</a:t>
            </a:r>
            <a:r>
              <a:rPr lang="en-US" altLang="en-US">
                <a:solidFill>
                  <a:prstClr val="black"/>
                </a:solidFill>
                <a:latin typeface="Calibri"/>
                <a:ea typeface="ＭＳ Ｐゴシック" pitchFamily="-1" charset="-128"/>
              </a:rPr>
              <a:t>—chief complaint. This is the reason why EMS was called.</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H</a:t>
            </a:r>
            <a:r>
              <a:rPr lang="en-US" altLang="en-US">
                <a:solidFill>
                  <a:prstClr val="black"/>
                </a:solidFill>
                <a:latin typeface="Calibri"/>
                <a:ea typeface="ＭＳ Ｐゴシック" pitchFamily="-1" charset="-128"/>
              </a:rPr>
              <a:t>—history. Refers to the history of the patient (SAMPLE history).</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E</a:t>
            </a:r>
            <a:r>
              <a:rPr lang="en-US" altLang="en-US">
                <a:solidFill>
                  <a:prstClr val="black"/>
                </a:solidFill>
                <a:latin typeface="Calibri"/>
                <a:ea typeface="ＭＳ Ｐゴシック" pitchFamily="-1" charset="-128"/>
              </a:rPr>
              <a:t>—exam. This is information that is found in the physical examination of the patient.</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A</a:t>
            </a:r>
            <a:r>
              <a:rPr lang="en-US" altLang="en-US">
                <a:solidFill>
                  <a:prstClr val="black"/>
                </a:solidFill>
                <a:latin typeface="Calibri"/>
                <a:ea typeface="ＭＳ Ｐゴシック" pitchFamily="-1" charset="-128"/>
              </a:rPr>
              <a:t>—assessment. The field impression you derive by processing the history and physical exam findings and determining a condition the patient may be suffering from.</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T</a:t>
            </a:r>
            <a:r>
              <a:rPr lang="en-US" altLang="en-US">
                <a:solidFill>
                  <a:prstClr val="black"/>
                </a:solidFill>
                <a:latin typeface="Calibri"/>
                <a:ea typeface="ＭＳ Ｐゴシック" pitchFamily="-1" charset="-128"/>
              </a:rPr>
              <a:t>—treatment. Describes the treatment that was provided to the patient.</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E</a:t>
            </a:r>
            <a:r>
              <a:rPr lang="en-US" altLang="en-US">
                <a:solidFill>
                  <a:prstClr val="black"/>
                </a:solidFill>
                <a:latin typeface="Calibri"/>
                <a:ea typeface="ＭＳ Ｐゴシック" pitchFamily="-1" charset="-128"/>
              </a:rPr>
              <a:t>—evaluation. The information that is found during the ongoing assessment and any identified improvement or deterioration of the patient’s condition.</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D</a:t>
            </a:r>
            <a:r>
              <a:rPr lang="en-US" altLang="en-US">
                <a:solidFill>
                  <a:prstClr val="black"/>
                </a:solidFill>
                <a:latin typeface="Calibri"/>
                <a:ea typeface="ＭＳ Ｐゴシック" pitchFamily="-1" charset="-128"/>
              </a:rPr>
              <a:t>—disposition. The transfer of patient care at the medical facility or to another health care provider.</a:t>
            </a:r>
          </a:p>
          <a:p>
            <a:pPr lvl="0" eaLnBrk="0" fontAlgn="base" hangingPunct="0">
              <a:spcBef>
                <a:spcPct val="30000"/>
              </a:spcBef>
              <a:spcAft>
                <a:spcPct val="0"/>
              </a:spcAft>
            </a:pPr>
            <a:endParaRPr lang="en-US" altLang="en-US" b="1">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Knowledge Application</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Select one of the documentation methods covered. Call out various pieces of information for a PCR narrative in random order. Have students identify where in the narrative each piece of information fits.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76893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b="1">
                <a:solidFill>
                  <a:prstClr val="black"/>
                </a:solidFill>
                <a:latin typeface="Calibri"/>
                <a:ea typeface="ＭＳ Ｐゴシック" charset="-128"/>
              </a:rPr>
              <a:t>Class Activity</a:t>
            </a:r>
            <a:endParaRPr lang="en-US" altLang="en-US">
              <a:solidFill>
                <a:prstClr val="black"/>
              </a:solidFill>
              <a:latin typeface="Calibri"/>
              <a:ea typeface="ＭＳ Ｐゴシック" charset="-128"/>
            </a:endParaRPr>
          </a:p>
          <a:p>
            <a:pPr lvl="0" eaLnBrk="0" fontAlgn="base" hangingPunct="0">
              <a:spcBef>
                <a:spcPct val="30000"/>
              </a:spcBef>
              <a:spcAft>
                <a:spcPct val="0"/>
              </a:spcAft>
              <a:defRPr/>
            </a:pPr>
            <a:r>
              <a:rPr lang="en-US" altLang="en-US">
                <a:solidFill>
                  <a:prstClr val="black"/>
                </a:solidFill>
                <a:latin typeface="Calibri"/>
                <a:ea typeface="ＭＳ Ｐゴシック" charset="-128"/>
              </a:rPr>
              <a:t>As an alternative to assigning the follow-up exercises in the lesson plan as homework, assign each question to a small group of students for in-class discussion.</a:t>
            </a:r>
          </a:p>
          <a:p>
            <a:pPr lvl="0" eaLnBrk="0" fontAlgn="base" hangingPunct="0">
              <a:spcBef>
                <a:spcPct val="30000"/>
              </a:spcBef>
              <a:spcAft>
                <a:spcPct val="0"/>
              </a:spcAft>
              <a:defRPr/>
            </a:pPr>
            <a:r>
              <a:rPr lang="en-US" altLang="en-US">
                <a:solidFill>
                  <a:prstClr val="black"/>
                </a:solidFill>
                <a:latin typeface="Calibri"/>
                <a:ea typeface="ＭＳ Ｐゴシック" charset="-128"/>
              </a:rPr>
              <a:t> </a:t>
            </a:r>
          </a:p>
          <a:p>
            <a:pPr lvl="0" eaLnBrk="0" fontAlgn="base" hangingPunct="0">
              <a:spcBef>
                <a:spcPct val="30000"/>
              </a:spcBef>
              <a:spcAft>
                <a:spcPct val="0"/>
              </a:spcAft>
              <a:defRPr/>
            </a:pPr>
            <a:r>
              <a:rPr lang="en-US" altLang="en-US" b="1">
                <a:solidFill>
                  <a:prstClr val="black"/>
                </a:solidFill>
                <a:latin typeface="Calibri"/>
                <a:ea typeface="ＭＳ Ｐゴシック" charset="-128"/>
              </a:rPr>
              <a:t>Teaching Tips</a:t>
            </a:r>
            <a:endParaRPr lang="en-US" altLang="en-US">
              <a:solidFill>
                <a:prstClr val="black"/>
              </a:solidFill>
              <a:latin typeface="Calibri"/>
              <a:ea typeface="ＭＳ Ｐゴシック" charset="-128"/>
            </a:endParaRPr>
          </a:p>
          <a:p>
            <a:pPr lvl="0" eaLnBrk="0" fontAlgn="base" hangingPunct="0">
              <a:spcBef>
                <a:spcPct val="30000"/>
              </a:spcBef>
              <a:spcAft>
                <a:spcPct val="0"/>
              </a:spcAft>
              <a:defRPr/>
            </a:pPr>
            <a:r>
              <a:rPr lang="en-US" altLang="en-US">
                <a:solidFill>
                  <a:prstClr val="black"/>
                </a:solidFill>
                <a:latin typeface="Calibri"/>
                <a:ea typeface="ＭＳ Ｐゴシック" charset="-128"/>
              </a:rPr>
              <a:t>Answers to In Review questions are in the appendix of the text. Advise students to review the questions again as they study the chapter.</a:t>
            </a:r>
          </a:p>
          <a:p>
            <a:pPr lvl="0" eaLnBrk="0" fontAlgn="base" hangingPunct="0">
              <a:spcBef>
                <a:spcPct val="30000"/>
              </a:spcBef>
              <a:spcAft>
                <a:spcPct val="0"/>
              </a:spcAft>
              <a:defRPr/>
            </a:pPr>
            <a:endParaRPr lang="en-US" altLang="en-US" b="1">
              <a:solidFill>
                <a:prstClr val="black"/>
              </a:solidFill>
              <a:latin typeface="Calibri"/>
              <a:ea typeface="ＭＳ Ｐゴシック" charset="-128"/>
            </a:endParaRPr>
          </a:p>
          <a:p>
            <a:pPr lvl="0" eaLnBrk="0" fontAlgn="base" hangingPunct="0">
              <a:spcBef>
                <a:spcPct val="30000"/>
              </a:spcBef>
              <a:spcAft>
                <a:spcPct val="0"/>
              </a:spcAft>
              <a:defRPr/>
            </a:pPr>
            <a:r>
              <a:rPr lang="en-US" altLang="en-US" b="1">
                <a:solidFill>
                  <a:prstClr val="black"/>
                </a:solidFill>
                <a:latin typeface="Calibri"/>
                <a:ea typeface="ＭＳ Ｐゴシック" charset="-128"/>
              </a:rPr>
              <a:t>Follow-Up</a:t>
            </a:r>
            <a:endParaRPr lang="en-US" altLang="en-US" sz="1400">
              <a:solidFill>
                <a:prstClr val="black"/>
              </a:solidFill>
              <a:latin typeface="Calibri"/>
              <a:ea typeface="ＭＳ Ｐゴシック" charset="-128"/>
            </a:endParaRPr>
          </a:p>
          <a:p>
            <a:pPr lvl="0" eaLnBrk="0" fontAlgn="base" hangingPunct="0">
              <a:spcBef>
                <a:spcPct val="30000"/>
              </a:spcBef>
              <a:spcAft>
                <a:spcPct val="0"/>
              </a:spcAft>
              <a:defRPr/>
            </a:pPr>
            <a:r>
              <a:rPr lang="en-US" altLang="en-US">
                <a:solidFill>
                  <a:prstClr val="black"/>
                </a:solidFill>
                <a:latin typeface="Calibri"/>
                <a:ea typeface="ＭＳ Ｐゴシック" charset="-128"/>
              </a:rPr>
              <a:t>Answer student questions.</a:t>
            </a:r>
            <a:endParaRPr lang="en-US" altLang="en-US" sz="1800">
              <a:solidFill>
                <a:prstClr val="black"/>
              </a:solidFill>
              <a:latin typeface="Calibri"/>
              <a:ea typeface="ＭＳ Ｐゴシック" charset="-128"/>
            </a:endParaRPr>
          </a:p>
          <a:p>
            <a:pPr lvl="0" eaLnBrk="0" fontAlgn="base" hangingPunct="0">
              <a:spcBef>
                <a:spcPct val="30000"/>
              </a:spcBef>
              <a:spcAft>
                <a:spcPct val="0"/>
              </a:spcAft>
              <a:defRPr/>
            </a:pPr>
            <a:r>
              <a:rPr lang="en-US" altLang="en-US">
                <a:solidFill>
                  <a:prstClr val="black"/>
                </a:solidFill>
                <a:latin typeface="Calibri"/>
                <a:ea typeface="ＭＳ Ｐゴシック" charset="-128"/>
              </a:rPr>
              <a:t>Follow-Up Assignments</a:t>
            </a:r>
            <a:endParaRPr lang="en-US" altLang="en-US" sz="180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a:solidFill>
                  <a:prstClr val="black"/>
                </a:solidFill>
                <a:latin typeface="Calibri"/>
                <a:ea typeface="ＭＳ Ｐゴシック" charset="-128"/>
              </a:rPr>
              <a:t>Review Chapter 4 Summary.</a:t>
            </a:r>
            <a:endParaRPr lang="en-US" altLang="en-US" sz="180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a:solidFill>
                  <a:prstClr val="black"/>
                </a:solidFill>
                <a:latin typeface="Calibri"/>
                <a:ea typeface="ＭＳ Ｐゴシック" charset="-128"/>
              </a:rPr>
              <a:t>Complete Chapter 4 Critical Thinking questions.</a:t>
            </a:r>
          </a:p>
          <a:p>
            <a:pPr lvl="0" eaLnBrk="0" fontAlgn="base" hangingPunct="0">
              <a:spcBef>
                <a:spcPct val="30000"/>
              </a:spcBef>
              <a:spcAft>
                <a:spcPct val="0"/>
              </a:spcAft>
              <a:defRPr/>
            </a:pPr>
            <a:r>
              <a:rPr lang="en-US" altLang="en-US">
                <a:solidFill>
                  <a:prstClr val="black"/>
                </a:solidFill>
                <a:latin typeface="Calibri"/>
                <a:ea typeface="ＭＳ Ｐゴシック" charset="-128"/>
              </a:rPr>
              <a:t>Assessments</a:t>
            </a:r>
            <a:endParaRPr lang="en-US" altLang="en-US" sz="180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a:solidFill>
                  <a:prstClr val="black"/>
                </a:solidFill>
                <a:latin typeface="Calibri"/>
                <a:ea typeface="ＭＳ Ｐゴシック" charset="-128"/>
              </a:rPr>
              <a:t>Handouts</a:t>
            </a:r>
            <a:endParaRPr lang="en-US" altLang="en-US" sz="1800">
              <a:solidFill>
                <a:prstClr val="black"/>
              </a:solidFill>
              <a:latin typeface="Calibri"/>
              <a:ea typeface="ＭＳ Ｐゴシック" charset="-128"/>
            </a:endParaRPr>
          </a:p>
          <a:p>
            <a:pPr marL="171450" lvl="0" indent="-171450" eaLnBrk="0" fontAlgn="base" hangingPunct="0">
              <a:spcBef>
                <a:spcPct val="30000"/>
              </a:spcBef>
              <a:spcAft>
                <a:spcPct val="0"/>
              </a:spcAft>
              <a:buFont typeface="Arial" charset="0"/>
              <a:buChar char="•"/>
              <a:defRPr/>
            </a:pPr>
            <a:r>
              <a:rPr lang="en-US" altLang="en-US">
                <a:solidFill>
                  <a:prstClr val="black"/>
                </a:solidFill>
                <a:latin typeface="Calibri"/>
                <a:ea typeface="ＭＳ Ｐゴシック" charset="-128"/>
              </a:rPr>
              <a:t>Chapter 4 quiz</a:t>
            </a:r>
            <a:endParaRPr lang="en-US" altLang="en-US" sz="1800">
              <a:solidFill>
                <a:prstClr val="black"/>
              </a:solidFill>
              <a:latin typeface="Calibri"/>
              <a:ea typeface="ＭＳ Ｐゴシック" charset="-128"/>
            </a:endParaRPr>
          </a:p>
          <a:p>
            <a:pPr lvl="0" eaLnBrk="0" fontAlgn="base" hangingPunct="0">
              <a:spcBef>
                <a:spcPct val="30000"/>
              </a:spcBef>
              <a:spcAft>
                <a:spcPct val="0"/>
              </a:spcAft>
              <a:defRPr/>
            </a:pPr>
            <a:endParaRPr lang="en-US" alt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2448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itchFamily="-1" charset="-128"/>
              </a:rPr>
              <a:t>Case Study</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Present the Case Study Introduction provided in the PowerPoint slide set. </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Lead a discussion using the case study questions provided on the subsequent slide(s).</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The Case Study with discussion questions continues throughout the PowerPoint presentation. </a:t>
            </a:r>
          </a:p>
          <a:p>
            <a:pPr lvl="0" eaLnBrk="0" fontAlgn="base" hangingPunct="0">
              <a:spcBef>
                <a:spcPct val="30000"/>
              </a:spcBef>
              <a:spcAft>
                <a:spcPct val="0"/>
              </a:spcAft>
            </a:pPr>
            <a:endParaRPr lang="en-US" altLang="en-US" b="1">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Case Study Discussion</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Use the case study content and questions to foreshadow the upcoming lesson content. </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70296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itchFamily="-1" charset="-128"/>
              </a:rPr>
              <a:t>Objectives</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Chapter 4 objectives can be found in an accompanying folder. These objectives, which form the basis of each chapter, were developed from the National EMS Education Standards</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 </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Case Study Discussion</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Use the case study content and questions to foreshadow the upcoming lesson content.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8875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itchFamily="-1" charset="-128"/>
              </a:rPr>
              <a:t>Points to Emphasize</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Thorough, clear documentation of EMS calls serves several important purposes.</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Information recorded about patients allows emergency department and other health care personnel to develop a more complete understanding of the patient's condition.</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Administrative uses of the PCR include billing and insurance information to assist with reimbursement for the cost of care and statistics to guide EMS system decision making.</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Points to Emphasize</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Give examples of calls in which your documentation or that of another EMT has made a difference. </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 </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Why is it important that EMS services bill patients and submit insurance claims? </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03640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ea typeface="ＭＳ Ｐゴシック" panose="020B0600070205080204" pitchFamily="34" charset="-128"/>
              </a:rPr>
              <a:t>Points to Emphasize</a:t>
            </a:r>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Legal actions requiring testimony can take place months or years following a call. It will be impossible to recall all the details of a call after so much time. Good documentation will guide your testimony.</a:t>
            </a:r>
          </a:p>
          <a:p>
            <a:r>
              <a:rPr lang="en-US" altLang="en-US" b="1" dirty="0" smtClean="0">
                <a:ea typeface="ＭＳ Ｐゴシック" panose="020B0600070205080204" pitchFamily="34" charset="-128"/>
              </a:rPr>
              <a:t> </a:t>
            </a:r>
            <a:endParaRPr lang="en-US" altLang="en-US" dirty="0" smtClean="0">
              <a:ea typeface="ＭＳ Ｐゴシック" panose="020B0600070205080204" pitchFamily="34" charset="-128"/>
            </a:endParaRPr>
          </a:p>
          <a:p>
            <a:r>
              <a:rPr lang="en-US" altLang="en-US" b="1" dirty="0" smtClean="0">
                <a:ea typeface="ＭＳ Ｐゴシック" panose="020B0600070205080204" pitchFamily="34" charset="-128"/>
              </a:rPr>
              <a:t>Teaching Tips</a:t>
            </a:r>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Ask several students to recall what they ate for breakfast one week ago. Use this to illustrate the difficulty in remembering things that are routine—as EMS calls will one day be for them—even after a short period of time.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77807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itchFamily="-1" charset="-128"/>
              </a:rPr>
              <a:t>Points to Emphasize</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A PCR can be used for educational purposes, both in the EMS system and during initial education. Additionally, good documentation provides data for research, system evaluation, and continuous quality improvement.</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Discussion Question</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How can PCR data be useful in research? </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 Critical Thinking Discussion</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What are some reasons EMS documentation may not be as good as it should be?</a:t>
            </a:r>
          </a:p>
          <a:p>
            <a:pPr lvl="0" eaLnBrk="0" fontAlgn="base" hangingPunct="0">
              <a:spcBef>
                <a:spcPct val="30000"/>
              </a:spcBef>
              <a:spcAft>
                <a:spcPct val="0"/>
              </a:spcAft>
            </a:pPr>
            <a:r>
              <a:rPr lang="en-US" altLang="en-US">
                <a:solidFill>
                  <a:prstClr val="black"/>
                </a:solidFill>
                <a:latin typeface="Calibri"/>
                <a:ea typeface="ＭＳ Ｐゴシック" pitchFamily="-1" charset="-128"/>
              </a:rPr>
              <a:t>What are some ideas for improving documentation? </a:t>
            </a:r>
          </a:p>
          <a:p>
            <a:pPr lvl="0" eaLnBrk="0" fontAlgn="base" hangingPunct="0">
              <a:spcBef>
                <a:spcPct val="30000"/>
              </a:spcBef>
              <a:spcAft>
                <a:spcPct val="0"/>
              </a:spcAft>
            </a:pPr>
            <a:endParaRPr lang="en-US" altLang="en-US">
              <a:solidFill>
                <a:prstClr val="black"/>
              </a:solidFill>
              <a:latin typeface="Calibri"/>
              <a:ea typeface="ＭＳ Ｐゴシック" pitchFamily="-1"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98509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itchFamily="-1" charset="-128"/>
              </a:rPr>
              <a:t>Points to Emphasize</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PCRs can be paper or electronic in format. Electronic formats can be computer, PDA, or electronic pen-based. The use of written formats may allow a more detailed patient care narrative. Electronic formats can link data, spell-check, and alert users to missing information.</a:t>
            </a: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 </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b="1">
                <a:solidFill>
                  <a:prstClr val="black"/>
                </a:solidFill>
                <a:latin typeface="Calibri"/>
                <a:ea typeface="ＭＳ Ｐゴシック" pitchFamily="-1" charset="-128"/>
              </a:rPr>
              <a:t>Teaching Tips</a:t>
            </a:r>
            <a:endParaRPr lang="en-US" altLang="en-US">
              <a:solidFill>
                <a:prstClr val="black"/>
              </a:solidFill>
              <a:latin typeface="Calibri"/>
              <a:ea typeface="ＭＳ Ｐゴシック" pitchFamily="-1" charset="-128"/>
            </a:endParaRPr>
          </a:p>
          <a:p>
            <a:pPr lvl="0" eaLnBrk="0" fontAlgn="base" hangingPunct="0">
              <a:spcBef>
                <a:spcPct val="30000"/>
              </a:spcBef>
              <a:spcAft>
                <a:spcPct val="0"/>
              </a:spcAft>
            </a:pPr>
            <a:r>
              <a:rPr lang="en-US" altLang="en-US">
                <a:solidFill>
                  <a:prstClr val="black"/>
                </a:solidFill>
                <a:latin typeface="Calibri"/>
                <a:ea typeface="ＭＳ Ｐゴシック" pitchFamily="-1" charset="-128"/>
              </a:rPr>
              <a:t>Provide students with copies of PCRs used locally. If possible, demonstrate an electronic documentation system.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1651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63.xml"/><Relationship Id="rId7" Type="http://schemas.openxmlformats.org/officeDocument/2006/relationships/slide" Target="slide26.xml"/><Relationship Id="rId2" Type="http://schemas.openxmlformats.org/officeDocument/2006/relationships/slide" Target="slide62.xml"/><Relationship Id="rId1" Type="http://schemas.openxmlformats.org/officeDocument/2006/relationships/slideLayout" Target="../slideLayouts/slideLayout24.xml"/><Relationship Id="rId6" Type="http://schemas.openxmlformats.org/officeDocument/2006/relationships/slide" Target="slide66.xml"/><Relationship Id="rId5" Type="http://schemas.openxmlformats.org/officeDocument/2006/relationships/slide" Target="slide65.xml"/><Relationship Id="rId4" Type="http://schemas.openxmlformats.org/officeDocument/2006/relationships/slide" Target="slide6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4.wmf"/><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07280" y="2285999"/>
            <a:ext cx="3657600" cy="739083"/>
          </a:xfrm>
        </p:spPr>
        <p:txBody>
          <a:bodyPr/>
          <a:lstStyle/>
          <a:p>
            <a:pPr lvl="0" algn="ctr"/>
            <a:r>
              <a:rPr lang="en-US" b="1" dirty="0" smtClean="0">
                <a:latin typeface="+mn-lt"/>
              </a:rPr>
              <a:t>Chapter 4</a:t>
            </a:r>
            <a:endParaRPr lang="en-US" b="1" dirty="0">
              <a:latin typeface="+mn-lt"/>
            </a:endParaRPr>
          </a:p>
        </p:txBody>
      </p:sp>
      <p:sp>
        <p:nvSpPr>
          <p:cNvPr id="5" name="Text Placeholder 4"/>
          <p:cNvSpPr>
            <a:spLocks noGrp="1"/>
          </p:cNvSpPr>
          <p:nvPr>
            <p:ph type="body" idx="3"/>
          </p:nvPr>
        </p:nvSpPr>
        <p:spPr>
          <a:xfrm>
            <a:off x="4907280" y="3114461"/>
            <a:ext cx="3657600" cy="543139"/>
          </a:xfrm>
        </p:spPr>
        <p:txBody>
          <a:bodyPr/>
          <a:lstStyle/>
          <a:p>
            <a:pPr algn="ctr">
              <a:spcBef>
                <a:spcPct val="0"/>
              </a:spcBef>
              <a:buClrTx/>
            </a:pPr>
            <a:r>
              <a:rPr lang="en-US" altLang="en-US" dirty="0">
                <a:latin typeface="+mn-lt"/>
              </a:rPr>
              <a:t>Documentation</a:t>
            </a: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9" name="TextBox 8"/>
          <p:cNvSpPr txBox="1"/>
          <p:nvPr/>
        </p:nvSpPr>
        <p:spPr>
          <a:xfrm>
            <a:off x="5471147" y="4505427"/>
            <a:ext cx="2529865"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Functions of the P</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C</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R </a:t>
            </a:r>
            <a:r>
              <a:rPr lang="en-US" sz="2000" b="0" dirty="0" smtClean="0">
                <a:latin typeface="Times New Roman" panose="02020603050405020304" pitchFamily="18" charset="0"/>
                <a:ea typeface="ＭＳ Ｐゴシック"/>
                <a:cs typeface="ＭＳ Ｐゴシック" pitchFamily="-65" charset="-128"/>
              </a:rPr>
              <a:t>(3 of 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idx="1"/>
          </p:nvPr>
        </p:nvSpPr>
        <p:spPr>
          <a:xfrm>
            <a:off x="457200" y="1600200"/>
            <a:ext cx="8229600" cy="427383"/>
          </a:xfrm>
        </p:spPr>
        <p:txBody>
          <a:bodyPr wrap="square" lIns="91425" tIns="91425" rIns="91425" bIns="91425">
            <a:noAutofit/>
          </a:bodyPr>
          <a:lstStyle/>
          <a:p>
            <a:pPr marL="457200" lvl="0" indent="-457200" eaLnBrk="0" fontAlgn="base" hangingPunct="0">
              <a:spcAft>
                <a:spcPct val="0"/>
              </a:spcAft>
              <a:buSzPts val="2400"/>
              <a:buFont typeface="+mj-lt"/>
              <a:buAutoNum type="arabicPeriod" startAt="4"/>
              <a:tabLst/>
              <a:defRPr/>
            </a:pPr>
            <a:r>
              <a:rPr lang="en-US" altLang="en-US" sz="2400" dirty="0" smtClean="0">
                <a:solidFill>
                  <a:srgbClr val="000000"/>
                </a:solidFill>
                <a:latin typeface="Arial (Body)"/>
                <a:ea typeface="ＭＳ Ｐゴシック"/>
              </a:rPr>
              <a:t>Education and research</a:t>
            </a:r>
            <a:endParaRPr lang="en-US" altLang="en-US" sz="2400" dirty="0">
              <a:solidFill>
                <a:srgbClr val="000000"/>
              </a:solidFill>
              <a:latin typeface="Arial (Body)"/>
              <a:ea typeface="ＭＳ Ｐゴシック"/>
            </a:endParaRPr>
          </a:p>
        </p:txBody>
      </p:sp>
      <p:sp>
        <p:nvSpPr>
          <p:cNvPr id="5" name="Content Placeholder 4"/>
          <p:cNvSpPr>
            <a:spLocks noGrp="1"/>
          </p:cNvSpPr>
          <p:nvPr>
            <p:ph idx="14"/>
          </p:nvPr>
        </p:nvSpPr>
        <p:spPr>
          <a:xfrm>
            <a:off x="457200" y="2067940"/>
            <a:ext cx="8229600" cy="868603"/>
          </a:xfrm>
        </p:spPr>
        <p:txBody>
          <a:bodyPr/>
          <a:lstStyle/>
          <a:p>
            <a:pPr marL="741600" lvl="1" indent="-284400">
              <a:buFontTx/>
              <a:buChar char="–"/>
            </a:pPr>
            <a:r>
              <a:rPr lang="en-US" altLang="en-US" sz="2400" dirty="0">
                <a:solidFill>
                  <a:srgbClr val="000000"/>
                </a:solidFill>
                <a:latin typeface="Arial (Body)"/>
                <a:ea typeface="ＭＳ Ｐゴシック"/>
              </a:rPr>
              <a:t>P</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a:t>
            </a:r>
            <a:r>
              <a:rPr lang="en-US" altLang="en-US" sz="1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s can be a rich source of data to allow </a:t>
            </a:r>
            <a:r>
              <a:rPr lang="en-US" altLang="en-US" sz="2400" dirty="0" smtClean="0">
                <a:solidFill>
                  <a:srgbClr val="000000"/>
                </a:solidFill>
                <a:latin typeface="Arial (Body)"/>
                <a:ea typeface="ＭＳ Ｐゴシック"/>
              </a:rPr>
              <a:t>research </a:t>
            </a:r>
            <a:r>
              <a:rPr lang="en-US" altLang="en-US" sz="2400" dirty="0">
                <a:solidFill>
                  <a:srgbClr val="000000"/>
                </a:solidFill>
                <a:latin typeface="Arial (Body)"/>
                <a:ea typeface="ＭＳ Ｐゴシック"/>
              </a:rPr>
              <a:t>on many issues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
        <p:nvSpPr>
          <p:cNvPr id="4" name="Content Placeholder 3"/>
          <p:cNvSpPr>
            <a:spLocks noGrp="1"/>
          </p:cNvSpPr>
          <p:nvPr>
            <p:ph idx="13"/>
          </p:nvPr>
        </p:nvSpPr>
        <p:spPr>
          <a:xfrm>
            <a:off x="457200" y="2976901"/>
            <a:ext cx="8229600" cy="508098"/>
          </a:xfrm>
        </p:spPr>
        <p:txBody>
          <a:bodyPr/>
          <a:lstStyle/>
          <a:p>
            <a:pPr marL="457200" indent="-457200">
              <a:buFont typeface="+mj-lt"/>
              <a:buAutoNum type="arabicPeriod" startAt="5"/>
            </a:pPr>
            <a:r>
              <a:rPr lang="en-US" altLang="en-US" sz="2400" dirty="0" smtClean="0">
                <a:solidFill>
                  <a:srgbClr val="000000"/>
                </a:solidFill>
                <a:latin typeface="Arial (Body)"/>
                <a:ea typeface="ＭＳ Ｐゴシック"/>
              </a:rPr>
              <a:t>Continuous Quality Improvement</a:t>
            </a:r>
            <a:endParaRPr lang="en-US" altLang="en-US" sz="2400" dirty="0">
              <a:solidFill>
                <a:srgbClr val="000000"/>
              </a:solidFill>
              <a:latin typeface="Arial (Body)"/>
              <a:ea typeface="ＭＳ Ｐゴシック"/>
            </a:endParaRPr>
          </a:p>
        </p:txBody>
      </p:sp>
      <p:sp>
        <p:nvSpPr>
          <p:cNvPr id="6" name="Content Placeholder 5"/>
          <p:cNvSpPr>
            <a:spLocks noGrp="1"/>
          </p:cNvSpPr>
          <p:nvPr>
            <p:ph idx="15"/>
          </p:nvPr>
        </p:nvSpPr>
        <p:spPr>
          <a:xfrm>
            <a:off x="457200" y="3494936"/>
            <a:ext cx="8229600" cy="526775"/>
          </a:xfrm>
        </p:spPr>
        <p:txBody>
          <a:bodyPr/>
          <a:lstStyle/>
          <a:p>
            <a:pPr marL="741600" lvl="1" indent="-284400">
              <a:buFontTx/>
              <a:buChar char="–"/>
            </a:pP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Q</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I is an essential process in all E</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M</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 systems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34768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Collection of Data in P</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C</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Rs </a:t>
            </a:r>
            <a:r>
              <a:rPr lang="en-US" sz="2000" b="0" dirty="0" smtClean="0">
                <a:latin typeface="Times New Roman" panose="02020603050405020304" pitchFamily="18" charset="0"/>
                <a:ea typeface="ＭＳ Ｐゴシック"/>
                <a:cs typeface="ＭＳ Ｐゴシック" pitchFamily="-65" charset="-128"/>
              </a:rPr>
              <a:t>(1 of 13)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3776870" cy="1789043"/>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All documentation must be careful and thorough.</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There are paper and electronic 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2"/>
          </p:nvPr>
        </p:nvSpPr>
        <p:spPr>
          <a:xfrm>
            <a:off x="4323523" y="1600200"/>
            <a:ext cx="4363278" cy="1123122"/>
          </a:xfrm>
        </p:spPr>
        <p:txBody>
          <a:bodyPr/>
          <a:lstStyle/>
          <a:p>
            <a:pPr marL="0" indent="0">
              <a:buNone/>
            </a:pPr>
            <a:r>
              <a:rPr lang="en-US" sz="2200" b="1" dirty="0" smtClean="0">
                <a:latin typeface="+mn-lt"/>
              </a:rPr>
              <a:t>Figure </a:t>
            </a:r>
            <a:r>
              <a:rPr lang="en-US" sz="2200" b="1" dirty="0">
                <a:latin typeface="+mn-lt"/>
              </a:rPr>
              <a:t>4-3 (a)</a:t>
            </a:r>
            <a:r>
              <a:rPr lang="en-US" sz="2200" dirty="0">
                <a:latin typeface="+mn-lt"/>
              </a:rPr>
              <a:t> Information can be entered on a computerized form from a laptop computer</a:t>
            </a:r>
            <a:r>
              <a:rPr lang="en-US" sz="2200" dirty="0" smtClean="0">
                <a:latin typeface="+mn-lt"/>
              </a:rPr>
              <a:t>.</a:t>
            </a:r>
            <a:endParaRPr lang="en-US" sz="2200" dirty="0">
              <a:latin typeface="+mn-lt"/>
            </a:endParaRPr>
          </a:p>
        </p:txBody>
      </p:sp>
      <p:pic>
        <p:nvPicPr>
          <p:cNvPr id="5" name="Picture 2" descr="An E M T uses a field tablet in the ambulance, with a patient on a stretcher receiving oxy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7363" y="2969873"/>
            <a:ext cx="4277805" cy="304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001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r>
              <a:rPr lang="en-US" sz="3000" dirty="0" smtClean="0"/>
              <a:t>Figure </a:t>
            </a:r>
            <a:r>
              <a:rPr lang="en-US" sz="3000" dirty="0"/>
              <a:t>4-2 Beaver Township </a:t>
            </a:r>
            <a:r>
              <a:rPr lang="en-US" sz="3000" dirty="0" smtClean="0"/>
              <a:t>Fire/E</a:t>
            </a:r>
            <a:r>
              <a:rPr lang="en-US" sz="100" dirty="0" smtClean="0"/>
              <a:t> </a:t>
            </a:r>
            <a:r>
              <a:rPr lang="en-US" sz="3000" dirty="0" smtClean="0"/>
              <a:t>M</a:t>
            </a:r>
            <a:r>
              <a:rPr lang="en-US" sz="100" dirty="0" smtClean="0"/>
              <a:t> </a:t>
            </a:r>
            <a:r>
              <a:rPr lang="en-US" sz="3000" dirty="0" smtClean="0"/>
              <a:t>S</a:t>
            </a:r>
            <a:r>
              <a:rPr lang="en-US" sz="3000" dirty="0"/>
              <a:t>, Beaver Township, Ohio: Prehospital Care Report</a:t>
            </a:r>
          </a:p>
        </p:txBody>
      </p:sp>
      <p:pic>
        <p:nvPicPr>
          <p:cNvPr id="3" name="Picture 2" descr="A P C R or patient care report for Beaver township fire and E M S. The report captures the following information. Patient contact information, race, D N R status, timestamps and mileage throughout the call, vital signs, crew members, I V application, intubation application, cardiac arrest and C P R application, and medical history. Patient narrative, treatments administered, treatment times, doses, drugs, routes, complications, and whether treatments improved, worsened or didn’t change the patient’s condition, E M S signature, online physician if any, squad numb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780" y="1537464"/>
            <a:ext cx="3548440" cy="4741012"/>
          </a:xfrm>
          <a:prstGeom prst="rect">
            <a:avLst/>
          </a:prstGeom>
        </p:spPr>
      </p:pic>
    </p:spTree>
    <p:extLst>
      <p:ext uri="{BB962C8B-B14F-4D97-AF65-F5344CB8AC3E}">
        <p14:creationId xmlns:p14="http://schemas.microsoft.com/office/powerpoint/2010/main" val="3899736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t>Figure </a:t>
            </a:r>
            <a:r>
              <a:rPr lang="en-US" dirty="0"/>
              <a:t>4-3 (c) A Toughpad with Human Figure and E</a:t>
            </a:r>
            <a:r>
              <a:rPr lang="en-US" sz="100" dirty="0"/>
              <a:t> </a:t>
            </a:r>
            <a:r>
              <a:rPr lang="en-US" dirty="0"/>
              <a:t>M</a:t>
            </a:r>
            <a:r>
              <a:rPr lang="en-US" sz="100" dirty="0"/>
              <a:t> </a:t>
            </a:r>
            <a:r>
              <a:rPr lang="en-US" dirty="0"/>
              <a:t>S Information on Screen</a:t>
            </a:r>
          </a:p>
        </p:txBody>
      </p:sp>
      <p:pic>
        <p:nvPicPr>
          <p:cNvPr id="4" name="Picture 3" descr="An E M T chooses from drop down options relevant to body parts on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990" y="1792677"/>
            <a:ext cx="6152021" cy="4375730"/>
          </a:xfrm>
          <a:prstGeom prst="rect">
            <a:avLst/>
          </a:prstGeom>
        </p:spPr>
      </p:pic>
    </p:spTree>
    <p:extLst>
      <p:ext uri="{BB962C8B-B14F-4D97-AF65-F5344CB8AC3E}">
        <p14:creationId xmlns:p14="http://schemas.microsoft.com/office/powerpoint/2010/main" val="3317704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Collection of Data in P</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C</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R</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s </a:t>
            </a:r>
            <a:r>
              <a:rPr lang="en-US" sz="2000" b="0" dirty="0" smtClean="0">
                <a:latin typeface="Times New Roman" panose="02020603050405020304" pitchFamily="18" charset="0"/>
                <a:ea typeface="ＭＳ Ｐゴシック"/>
                <a:cs typeface="ＭＳ Ｐゴシック" pitchFamily="-65" charset="-128"/>
              </a:rPr>
              <a:t>(2 of 13)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3862932" cy="2256183"/>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Two basic rules of 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741600" lvl="1" indent="-428400" eaLnBrk="0" fontAlgn="base" hangingPunct="0">
              <a:spcAft>
                <a:spcPct val="0"/>
              </a:spcAft>
              <a:buSzPts val="2400"/>
              <a:buFont typeface="+mj-lt"/>
              <a:buAutoNum type="arabicPeriod"/>
            </a:pPr>
            <a:r>
              <a:rPr lang="en-US" altLang="en-US" sz="2400" dirty="0" smtClean="0">
                <a:solidFill>
                  <a:srgbClr val="000000"/>
                </a:solidFill>
                <a:latin typeface="Arial (Body)"/>
                <a:ea typeface="ＭＳ Ｐゴシック"/>
              </a:rPr>
              <a:t>If it wasn't written down, it wasn't done.</a:t>
            </a:r>
            <a:endParaRPr lang="en-US" altLang="en-US" sz="2400" dirty="0">
              <a:solidFill>
                <a:srgbClr val="000000"/>
              </a:solidFill>
              <a:latin typeface="Arial (Body)"/>
              <a:ea typeface="ＭＳ Ｐゴシック"/>
            </a:endParaRPr>
          </a:p>
          <a:p>
            <a:pPr marL="741600" lvl="1" indent="-428400" eaLnBrk="0" fontAlgn="base" hangingPunct="0">
              <a:spcAft>
                <a:spcPct val="0"/>
              </a:spcAft>
              <a:buSzPts val="2400"/>
              <a:buFont typeface="+mj-lt"/>
              <a:buAutoNum type="arabicPeriod"/>
            </a:pPr>
            <a:r>
              <a:rPr lang="en-US" altLang="en-US" sz="2400" dirty="0" smtClean="0">
                <a:solidFill>
                  <a:srgbClr val="000000"/>
                </a:solidFill>
                <a:latin typeface="Arial (Body)"/>
                <a:ea typeface="ＭＳ Ｐゴシック"/>
              </a:rPr>
              <a:t>If it wasn't done, don't write it down.</a:t>
            </a:r>
            <a:endParaRPr lang="en-US" altLang="en-US" sz="2400" dirty="0">
              <a:solidFill>
                <a:srgbClr val="000000"/>
              </a:solidFill>
              <a:latin typeface="Arial (Body)"/>
              <a:ea typeface="ＭＳ Ｐゴシック"/>
            </a:endParaRPr>
          </a:p>
        </p:txBody>
      </p:sp>
      <p:sp>
        <p:nvSpPr>
          <p:cNvPr id="6" name="Text Placeholder 5"/>
          <p:cNvSpPr>
            <a:spLocks noGrp="1"/>
          </p:cNvSpPr>
          <p:nvPr>
            <p:ph type="body" idx="2"/>
          </p:nvPr>
        </p:nvSpPr>
        <p:spPr>
          <a:xfrm>
            <a:off x="4422912" y="1628811"/>
            <a:ext cx="4263887" cy="1442380"/>
          </a:xfrm>
        </p:spPr>
        <p:txBody>
          <a:bodyPr/>
          <a:lstStyle/>
          <a:p>
            <a:pPr marL="0" indent="0">
              <a:buNone/>
            </a:pPr>
            <a:r>
              <a:rPr lang="en-US" sz="2200" b="1" dirty="0" smtClean="0">
                <a:latin typeface="+mn-lt"/>
              </a:rPr>
              <a:t>Figure 4-4</a:t>
            </a:r>
            <a:r>
              <a:rPr lang="en-US" sz="2200" dirty="0" smtClean="0">
                <a:latin typeface="+mn-lt"/>
              </a:rPr>
              <a:t> </a:t>
            </a:r>
            <a:r>
              <a:rPr lang="en-US" sz="2200" dirty="0">
                <a:latin typeface="+mn-lt"/>
              </a:rPr>
              <a:t>A smart phone may have an app for direct data entry that is then transferred to a central database.</a:t>
            </a:r>
          </a:p>
        </p:txBody>
      </p:sp>
      <p:pic>
        <p:nvPicPr>
          <p:cNvPr id="4" name="Picture 3" descr="A gloved E M T enters patient data into a smartphone by choosing from a drop down me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533" y="3297900"/>
            <a:ext cx="4082644" cy="2718035"/>
          </a:xfrm>
          <a:prstGeom prst="rect">
            <a:avLst/>
          </a:prstGeom>
        </p:spPr>
      </p:pic>
    </p:spTree>
    <p:extLst>
      <p:ext uri="{BB962C8B-B14F-4D97-AF65-F5344CB8AC3E}">
        <p14:creationId xmlns:p14="http://schemas.microsoft.com/office/powerpoint/2010/main" val="1339326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Collection of Data in P</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C</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R</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s </a:t>
            </a:r>
            <a:r>
              <a:rPr lang="en-US" sz="2000" b="0" dirty="0" smtClean="0">
                <a:latin typeface="Times New Roman" panose="02020603050405020304" pitchFamily="18" charset="0"/>
                <a:ea typeface="ＭＳ Ｐゴシック"/>
                <a:cs typeface="ＭＳ Ｐゴシック" pitchFamily="-65" charset="-128"/>
              </a:rPr>
              <a:t>(3 of 13)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55451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U</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Minimum data set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Established by the U.S. Department of Transportation (D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Collection of standardized information allows meaningful comparison and analysis for the improvement of 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care, nationally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507116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Collection of Data in P</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C</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R</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s </a:t>
            </a:r>
            <a:r>
              <a:rPr lang="en-US" sz="2000" b="0" dirty="0" smtClean="0">
                <a:latin typeface="Times New Roman" panose="02020603050405020304" pitchFamily="18" charset="0"/>
                <a:ea typeface="ＭＳ Ｐゴシック"/>
                <a:cs typeface="ＭＳ Ｐゴシック" pitchFamily="-65" charset="-128"/>
              </a:rPr>
              <a:t>(4 of 13)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1"/>
            <a:ext cx="8229600" cy="407504"/>
          </a:xfrm>
        </p:spPr>
        <p:txBody>
          <a:bodyPr wrap="square" lIns="91425" tIns="91425" rIns="91425" bIns="91425">
            <a:noAutofit/>
          </a:bodyPr>
          <a:lstStyle/>
          <a:p>
            <a:pPr marL="457200" lvl="0" indent="-457200" eaLnBrk="0" fontAlgn="base" hangingPunct="0">
              <a:spcAft>
                <a:spcPct val="0"/>
              </a:spcAft>
              <a:buSzPts val="2400"/>
              <a:buFont typeface="+mj-lt"/>
              <a:buAutoNum type="arabicPeriod"/>
              <a:tabLst/>
            </a:pPr>
            <a:r>
              <a:rPr lang="en-US" altLang="en-US" sz="2400" dirty="0" smtClean="0">
                <a:solidFill>
                  <a:srgbClr val="000000"/>
                </a:solidFill>
                <a:latin typeface="Arial (Body)"/>
                <a:ea typeface="ＭＳ Ｐゴシック"/>
              </a:rPr>
              <a:t>Patient Information of Minimum Data Set</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2"/>
          </p:nvPr>
        </p:nvSpPr>
        <p:spPr>
          <a:xfrm>
            <a:off x="457200" y="2107095"/>
            <a:ext cx="8229600" cy="3637723"/>
          </a:xfrm>
        </p:spPr>
        <p:txBody>
          <a:bodyPr/>
          <a:lstStyle/>
          <a:p>
            <a:pPr marL="741553" lvl="1" indent="-284353" eaLnBrk="0" fontAlgn="base" hangingPunct="0">
              <a:spcAft>
                <a:spcPct val="0"/>
              </a:spcAft>
              <a:buSzPts val="2400"/>
            </a:pPr>
            <a:r>
              <a:rPr lang="en-US" altLang="en-US" sz="2400" dirty="0">
                <a:solidFill>
                  <a:srgbClr val="000000"/>
                </a:solidFill>
                <a:latin typeface="Arial (Body)"/>
                <a:ea typeface="ＭＳ Ｐゴシック"/>
              </a:rPr>
              <a:t>Chief complaint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Level of responsiveness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Blood pressure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Skin perfusion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Skin color, temperature, condition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Pulse rate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Respiratory rate and effort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Patient </a:t>
            </a:r>
            <a:r>
              <a:rPr lang="en-US" altLang="en-US" sz="2400" dirty="0" smtClean="0">
                <a:solidFill>
                  <a:srgbClr val="000000"/>
                </a:solidFill>
                <a:latin typeface="Arial (Body)"/>
                <a:ea typeface="ＭＳ Ｐゴシック"/>
              </a:rPr>
              <a:t>demographics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71062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Collection of Data in P</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C</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R</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s </a:t>
            </a:r>
            <a:r>
              <a:rPr lang="en-US" sz="2000" b="0" dirty="0" smtClean="0">
                <a:latin typeface="Times New Roman" panose="02020603050405020304" pitchFamily="18" charset="0"/>
                <a:ea typeface="ＭＳ Ｐゴシック"/>
                <a:cs typeface="ＭＳ Ｐゴシック" pitchFamily="-65" charset="-128"/>
              </a:rPr>
              <a:t>(5 of 13)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458453"/>
          </a:xfrm>
        </p:spPr>
        <p:txBody>
          <a:bodyPr wrap="square" lIns="91425" tIns="91425" rIns="91425" bIns="91425">
            <a:noAutofit/>
          </a:bodyPr>
          <a:lstStyle/>
          <a:p>
            <a:pPr marL="457200" lvl="0" indent="-457200" eaLnBrk="0" fontAlgn="base" hangingPunct="0">
              <a:spcAft>
                <a:spcPct val="0"/>
              </a:spcAft>
              <a:buSzPts val="2400"/>
              <a:buFont typeface="+mj-lt"/>
              <a:buAutoNum type="arabicPeriod" startAt="2"/>
              <a:tabLst/>
            </a:pPr>
            <a:r>
              <a:rPr lang="en-US" altLang="en-US" sz="2400" dirty="0" smtClean="0">
                <a:solidFill>
                  <a:srgbClr val="000000"/>
                </a:solidFill>
                <a:latin typeface="Arial (Body)"/>
                <a:ea typeface="ＭＳ Ｐゴシック"/>
              </a:rPr>
              <a:t>Administrative Information of Minimum Data Set</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2"/>
          </p:nvPr>
        </p:nvSpPr>
        <p:spPr>
          <a:xfrm>
            <a:off x="457200" y="2146851"/>
            <a:ext cx="8229600" cy="2753139"/>
          </a:xfrm>
        </p:spPr>
        <p:txBody>
          <a:bodyPr/>
          <a:lstStyle/>
          <a:p>
            <a:pPr marL="741553" lvl="1" indent="-284353" eaLnBrk="0" fontAlgn="base" hangingPunct="0">
              <a:spcAft>
                <a:spcPct val="0"/>
              </a:spcAft>
              <a:buSzPts val="2400"/>
            </a:pPr>
            <a:r>
              <a:rPr lang="en-US" altLang="en-US" sz="2400" dirty="0">
                <a:solidFill>
                  <a:srgbClr val="000000"/>
                </a:solidFill>
                <a:latin typeface="Arial (Body)"/>
                <a:ea typeface="ＭＳ Ｐゴシック"/>
              </a:rPr>
              <a:t>Time incident was reported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Time E</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M</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 unit was notified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Time of arrival at patient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Time unit left the scene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Time unit arrived at destination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Time care was </a:t>
            </a:r>
            <a:r>
              <a:rPr lang="en-US" altLang="en-US" sz="2400" dirty="0" smtClean="0">
                <a:solidFill>
                  <a:srgbClr val="000000"/>
                </a:solidFill>
                <a:latin typeface="Arial (Body)"/>
                <a:ea typeface="ＭＳ Ｐゴシック"/>
              </a:rPr>
              <a:t>transferred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620369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Collection of Data in P</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C</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R</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s </a:t>
            </a:r>
            <a:r>
              <a:rPr lang="en-US" sz="2000" b="0" dirty="0" smtClean="0">
                <a:latin typeface="Times New Roman" panose="02020603050405020304" pitchFamily="18" charset="0"/>
                <a:ea typeface="ＭＳ Ｐゴシック"/>
                <a:cs typeface="ＭＳ Ｐゴシック" pitchFamily="-65" charset="-128"/>
              </a:rPr>
              <a:t>(6 of 13)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usually have these sections: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Administrative information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Patient demographic and other data</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Vital signs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Patient narrative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Treatment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548742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Collection of Data in P</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C</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R</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s </a:t>
            </a:r>
            <a:r>
              <a:rPr lang="en-US" sz="2000" b="0" dirty="0" smtClean="0">
                <a:latin typeface="Times New Roman" panose="02020603050405020304" pitchFamily="18" charset="0"/>
                <a:ea typeface="ＭＳ Ｐゴシック"/>
                <a:cs typeface="ＭＳ Ｐゴシック" pitchFamily="-65" charset="-128"/>
              </a:rPr>
              <a:t>(7 of 13)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891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Other Sections of 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a:t>
            </a:r>
            <a:endParaRPr lang="en-US" altLang="en-US" sz="2400" dirty="0">
              <a:solidFill>
                <a:srgbClr val="000000"/>
              </a:solidFill>
              <a:latin typeface="Arial (Body)"/>
              <a:ea typeface="ＭＳ Ｐゴシック"/>
            </a:endParaRPr>
          </a:p>
          <a:p>
            <a:pPr marL="741553" lvl="1" indent="-428371" eaLnBrk="0" fontAlgn="base" hangingPunct="0">
              <a:spcAft>
                <a:spcPct val="0"/>
              </a:spcAft>
              <a:buSzPts val="2400"/>
              <a:buFont typeface="Arial" panose="020B0604020202020204" pitchFamily="34" charset="0"/>
              <a:buAutoNum type="arabicPeriod"/>
            </a:pPr>
            <a:r>
              <a:rPr lang="en-US" altLang="en-US" sz="2400" dirty="0" smtClean="0">
                <a:solidFill>
                  <a:srgbClr val="000000"/>
                </a:solidFill>
                <a:latin typeface="Arial (Body)"/>
                <a:ea typeface="ＭＳ Ｐゴシック"/>
              </a:rPr>
              <a:t>Administrative information (or run data)</a:t>
            </a:r>
          </a:p>
        </p:txBody>
      </p:sp>
      <p:sp>
        <p:nvSpPr>
          <p:cNvPr id="4" name="Text Placeholder 3"/>
          <p:cNvSpPr>
            <a:spLocks noGrp="1"/>
          </p:cNvSpPr>
          <p:nvPr>
            <p:ph type="body" idx="2"/>
          </p:nvPr>
        </p:nvSpPr>
        <p:spPr>
          <a:xfrm>
            <a:off x="457200" y="2541630"/>
            <a:ext cx="8229600" cy="1390517"/>
          </a:xfrm>
        </p:spPr>
        <p:txBody>
          <a:bodyPr/>
          <a:lstStyle/>
          <a:p>
            <a:pPr marL="1144778" lvl="2" indent="-230378" eaLnBrk="0" fontAlgn="base" hangingPunct="0">
              <a:spcAft>
                <a:spcPct val="0"/>
              </a:spcAft>
              <a:buSzPts val="2400"/>
            </a:pPr>
            <a:r>
              <a:rPr lang="en-US" altLang="en-US" sz="2400" dirty="0">
                <a:solidFill>
                  <a:srgbClr val="000000"/>
                </a:solidFill>
                <a:latin typeface="Arial (Body)"/>
                <a:ea typeface="ＭＳ Ｐゴシック"/>
              </a:rPr>
              <a:t>E</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M</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 unit number and run or call number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Names certification levels of crew</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Address of call </a:t>
            </a:r>
            <a:r>
              <a:rPr lang="en-US" altLang="en-US" sz="2400" dirty="0" smtClean="0">
                <a:solidFill>
                  <a:srgbClr val="000000"/>
                </a:solidFill>
                <a:latin typeface="Arial (Body)"/>
                <a:ea typeface="ＭＳ Ｐゴシック"/>
              </a:rPr>
              <a:t>location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71237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rgbClr val="007FA3"/>
                </a:solidFill>
                <a:latin typeface="Times New Roman" panose="02020603050405020304" pitchFamily="18" charset="0"/>
                <a:cs typeface="ＭＳ Ｐゴシック" pitchFamily="-65" charset="-128"/>
              </a:rPr>
              <a:t>Learning Readiness</a:t>
            </a:r>
            <a:endParaRPr lang="en-US" dirty="0">
              <a:solidFill>
                <a:srgbClr val="007FA3"/>
              </a:solidFill>
              <a:latin typeface="Times New Roman" panose="02020603050405020304" pitchFamily="18" charset="0"/>
              <a:cs typeface="ＭＳ Ｐゴシック" pitchFamily="-65" charset="-128"/>
            </a:endParaRPr>
          </a:p>
        </p:txBody>
      </p:sp>
      <p:sp>
        <p:nvSpPr>
          <p:cNvPr id="3" name="Content Placeholder 2"/>
          <p:cNvSpPr>
            <a:spLocks noGrp="1"/>
          </p:cNvSpPr>
          <p:nvPr>
            <p:ph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defRPr/>
            </a:pPr>
            <a:r>
              <a:rPr lang="en-US" altLang="en-US" sz="2400" b="1" dirty="0" smtClean="0">
                <a:solidFill>
                  <a:srgbClr val="000000"/>
                </a:solidFill>
                <a:latin typeface="Arial (Body)"/>
                <a:ea typeface="ＭＳ Ｐゴシック"/>
              </a:rPr>
              <a:t>E</a:t>
            </a:r>
            <a:r>
              <a:rPr lang="en-US" altLang="en-US" sz="100" b="1" dirty="0" smtClean="0">
                <a:solidFill>
                  <a:srgbClr val="000000"/>
                </a:solidFill>
                <a:latin typeface="Arial (Body)"/>
                <a:ea typeface="ＭＳ Ｐゴシック"/>
              </a:rPr>
              <a:t> </a:t>
            </a:r>
            <a:r>
              <a:rPr lang="en-US" altLang="en-US" sz="2400" b="1" dirty="0" smtClean="0">
                <a:solidFill>
                  <a:srgbClr val="000000"/>
                </a:solidFill>
                <a:latin typeface="Arial (Body)"/>
                <a:ea typeface="ＭＳ Ｐゴシック"/>
              </a:rPr>
              <a:t>M</a:t>
            </a:r>
            <a:r>
              <a:rPr lang="en-US" altLang="en-US" sz="100" b="1" dirty="0" smtClean="0">
                <a:solidFill>
                  <a:srgbClr val="000000"/>
                </a:solidFill>
                <a:latin typeface="Arial (Body)"/>
                <a:ea typeface="ＭＳ Ｐゴシック"/>
              </a:rPr>
              <a:t> </a:t>
            </a:r>
            <a:r>
              <a:rPr lang="en-US" altLang="en-US" sz="2400" b="1" dirty="0" smtClean="0">
                <a:solidFill>
                  <a:srgbClr val="000000"/>
                </a:solidFill>
                <a:latin typeface="Arial (Body)"/>
                <a:ea typeface="ＭＳ Ｐゴシック"/>
              </a:rPr>
              <a:t>S Education Standards, </a:t>
            </a:r>
            <a:r>
              <a:rPr lang="en-US" altLang="en-US" sz="2400" dirty="0" smtClean="0">
                <a:solidFill>
                  <a:srgbClr val="000000"/>
                </a:solidFill>
                <a:latin typeface="Arial (Body)"/>
                <a:ea typeface="ＭＳ Ｐゴシック"/>
              </a:rPr>
              <a:t>text p. 64.</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defRPr/>
            </a:pPr>
            <a:r>
              <a:rPr lang="en-US" altLang="en-US" sz="2400" b="1" dirty="0" smtClean="0">
                <a:solidFill>
                  <a:srgbClr val="000000"/>
                </a:solidFill>
                <a:latin typeface="Arial (Body)"/>
                <a:ea typeface="ＭＳ Ｐゴシック"/>
              </a:rPr>
              <a:t>Chapter Objectives, </a:t>
            </a:r>
            <a:r>
              <a:rPr lang="en-US" altLang="en-US" sz="2400" dirty="0" smtClean="0">
                <a:solidFill>
                  <a:srgbClr val="000000"/>
                </a:solidFill>
                <a:latin typeface="Arial (Body)"/>
                <a:ea typeface="ＭＳ Ｐゴシック"/>
              </a:rPr>
              <a:t>text p. 64.</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defRPr/>
            </a:pPr>
            <a:r>
              <a:rPr lang="en-US" altLang="en-US" sz="2400" b="1" dirty="0" smtClean="0">
                <a:solidFill>
                  <a:srgbClr val="000000"/>
                </a:solidFill>
                <a:latin typeface="Arial (Body)"/>
                <a:ea typeface="ＭＳ Ｐゴシック"/>
              </a:rPr>
              <a:t>Key Terms, </a:t>
            </a:r>
            <a:r>
              <a:rPr lang="en-US" altLang="en-US" sz="2400" dirty="0" smtClean="0">
                <a:solidFill>
                  <a:srgbClr val="000000"/>
                </a:solidFill>
                <a:latin typeface="Arial (Body)"/>
                <a:ea typeface="ＭＳ Ｐゴシック"/>
              </a:rPr>
              <a:t>text p. 64.</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defRPr/>
            </a:pPr>
            <a:r>
              <a:rPr lang="en-US" altLang="en-US" sz="2400" dirty="0" smtClean="0">
                <a:solidFill>
                  <a:srgbClr val="000000"/>
                </a:solidFill>
                <a:latin typeface="Arial (Body)"/>
                <a:ea typeface="ＭＳ Ｐゴシック"/>
              </a:rPr>
              <a:t>Purpose of lecture presentation versus textbook reading assignments.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19517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Collection of Data in P</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C</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R</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s </a:t>
            </a:r>
            <a:r>
              <a:rPr lang="en-US" sz="2000" b="0" dirty="0" smtClean="0">
                <a:latin typeface="Times New Roman" panose="02020603050405020304" pitchFamily="18" charset="0"/>
                <a:ea typeface="ＭＳ Ｐゴシック"/>
                <a:cs typeface="ＭＳ Ｐゴシック" pitchFamily="-65" charset="-128"/>
              </a:rPr>
              <a:t>(8 of 13)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1"/>
            <a:ext cx="8229600" cy="924338"/>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Other Sections of P</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a:t>
            </a:r>
          </a:p>
          <a:p>
            <a:pPr marL="741553" lvl="1" indent="-428371" eaLnBrk="0" fontAlgn="base" hangingPunct="0">
              <a:spcAft>
                <a:spcPct val="0"/>
              </a:spcAft>
              <a:buSzPts val="2400"/>
              <a:buFont typeface="Arial" panose="020B0604020202020204" pitchFamily="34" charset="0"/>
              <a:buAutoNum type="arabicPeriod" startAt="2"/>
            </a:pPr>
            <a:r>
              <a:rPr lang="en-US" altLang="en-US" sz="2400" dirty="0" smtClean="0">
                <a:solidFill>
                  <a:srgbClr val="000000"/>
                </a:solidFill>
                <a:latin typeface="Arial (Body)"/>
                <a:ea typeface="ＭＳ Ｐゴシック"/>
              </a:rPr>
              <a:t>Patient demographic and other data</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2"/>
          </p:nvPr>
        </p:nvSpPr>
        <p:spPr>
          <a:xfrm>
            <a:off x="457200" y="2565383"/>
            <a:ext cx="8229600" cy="2278555"/>
          </a:xfrm>
        </p:spPr>
        <p:txBody>
          <a:bodyPr/>
          <a:lstStyle/>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Patient’s name, age, sex, race, birth date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Patient’s home address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Insurance and billing information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Location patient was found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Care given before E</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M</a:t>
            </a:r>
            <a:r>
              <a:rPr lang="en-US" altLang="en-US" sz="100" dirty="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r>
              <a:rPr lang="en-US" altLang="en-US" sz="2400" dirty="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arrival</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88550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Collection of Data in P</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C</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R</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s </a:t>
            </a:r>
            <a:r>
              <a:rPr lang="en-US" sz="2000" b="0" dirty="0" smtClean="0">
                <a:latin typeface="Times New Roman" panose="02020603050405020304" pitchFamily="18" charset="0"/>
                <a:ea typeface="ＭＳ Ｐゴシック"/>
                <a:cs typeface="ＭＳ Ｐゴシック" pitchFamily="-65" charset="-128"/>
              </a:rPr>
              <a:t>(9 of 13)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1"/>
            <a:ext cx="8229600" cy="91439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Other Sections of P</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a:t>
            </a:r>
          </a:p>
          <a:p>
            <a:pPr marL="741553" lvl="1" indent="-428371" eaLnBrk="0" fontAlgn="base" hangingPunct="0">
              <a:spcAft>
                <a:spcPct val="0"/>
              </a:spcAft>
              <a:buSzPts val="2400"/>
              <a:buFont typeface="Arial" panose="020B0604020202020204" pitchFamily="34" charset="0"/>
              <a:buAutoNum type="arabicPeriod" startAt="3"/>
            </a:pPr>
            <a:r>
              <a:rPr lang="en-US" altLang="en-US" sz="2400" dirty="0" smtClean="0">
                <a:solidFill>
                  <a:srgbClr val="000000"/>
                </a:solidFill>
                <a:latin typeface="Arial (Body)"/>
                <a:ea typeface="ＭＳ Ｐゴシック"/>
              </a:rPr>
              <a:t>Vital signs</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2"/>
          </p:nvPr>
        </p:nvSpPr>
        <p:spPr>
          <a:xfrm>
            <a:off x="457200" y="2570293"/>
            <a:ext cx="8229600" cy="1751438"/>
          </a:xfrm>
        </p:spPr>
        <p:txBody>
          <a:bodyPr/>
          <a:lstStyle/>
          <a:p>
            <a:pPr marL="1144778" lvl="2" indent="-230378" eaLnBrk="0" fontAlgn="base" hangingPunct="0">
              <a:spcAft>
                <a:spcPct val="0"/>
              </a:spcAft>
              <a:buSzPts val="2400"/>
            </a:pPr>
            <a:r>
              <a:rPr lang="en-US" altLang="en-US" sz="2400" dirty="0">
                <a:solidFill>
                  <a:srgbClr val="000000"/>
                </a:solidFill>
                <a:latin typeface="Arial (Body)"/>
                <a:ea typeface="ＭＳ Ｐゴシック"/>
              </a:rPr>
              <a:t>At least two sets of vital signs are needed.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Record the patient's position when vitals were obtained.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Document the time vitals were obtained</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733470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Collection of Data in P</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C</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R</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s </a:t>
            </a:r>
            <a:r>
              <a:rPr lang="en-US" sz="2000" b="0" dirty="0" smtClean="0">
                <a:latin typeface="Times New Roman" panose="02020603050405020304" pitchFamily="18" charset="0"/>
                <a:ea typeface="ＭＳ Ｐゴシック"/>
                <a:cs typeface="ＭＳ Ｐゴシック" pitchFamily="-65" charset="-128"/>
              </a:rPr>
              <a:t>(10 of 13)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1"/>
            <a:ext cx="8229600" cy="884582"/>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Other Sections of P</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a:t>
            </a:r>
          </a:p>
          <a:p>
            <a:pPr marL="741553" lvl="1" indent="-428371" eaLnBrk="0" fontAlgn="base" hangingPunct="0">
              <a:spcAft>
                <a:spcPct val="0"/>
              </a:spcAft>
              <a:buSzPts val="2400"/>
              <a:buFont typeface="Arial" panose="020B0604020202020204" pitchFamily="34" charset="0"/>
              <a:buAutoNum type="arabicPeriod" startAt="4"/>
            </a:pPr>
            <a:r>
              <a:rPr lang="en-US" altLang="en-US" sz="2400" dirty="0" smtClean="0">
                <a:solidFill>
                  <a:srgbClr val="000000"/>
                </a:solidFill>
                <a:latin typeface="Arial (Body)"/>
                <a:ea typeface="ＭＳ Ｐゴシック"/>
              </a:rPr>
              <a:t>Patient narrative</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2"/>
          </p:nvPr>
        </p:nvSpPr>
        <p:spPr>
          <a:xfrm>
            <a:off x="457200" y="2531014"/>
            <a:ext cx="8229600" cy="2408409"/>
          </a:xfrm>
        </p:spPr>
        <p:txBody>
          <a:bodyPr/>
          <a:lstStyle/>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Information from the physical exam and pertinent </a:t>
            </a:r>
            <a:r>
              <a:rPr lang="en-US" altLang="en-US" sz="2400" dirty="0" smtClean="0">
                <a:solidFill>
                  <a:srgbClr val="000000"/>
                </a:solidFill>
                <a:latin typeface="Arial (Body)"/>
                <a:ea typeface="ＭＳ Ｐゴシック"/>
              </a:rPr>
              <a:t>scene </a:t>
            </a:r>
            <a:r>
              <a:rPr lang="en-US" altLang="en-US" sz="2400" dirty="0">
                <a:solidFill>
                  <a:srgbClr val="000000"/>
                </a:solidFill>
                <a:latin typeface="Arial (Body)"/>
                <a:ea typeface="ＭＳ Ｐゴシック"/>
              </a:rPr>
              <a:t>information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Includes the chief complaint, patient’s history, and physical exam findings.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Select proper medical terms and spell them correctly</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382322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Collection of Data in P</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C</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R</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s </a:t>
            </a:r>
            <a:r>
              <a:rPr lang="en-US" sz="2000" b="0" dirty="0" smtClean="0">
                <a:latin typeface="Times New Roman" panose="02020603050405020304" pitchFamily="18" charset="0"/>
                <a:ea typeface="ＭＳ Ｐゴシック"/>
                <a:cs typeface="ＭＳ Ｐゴシック" pitchFamily="-65" charset="-128"/>
              </a:rPr>
              <a:t>(11 of 13)</a:t>
            </a:r>
            <a:endParaRPr lang="en-US" sz="2000" b="0" dirty="0">
              <a:latin typeface="Times New Roman" panose="02020603050405020304" pitchFamily="18" charset="0"/>
              <a:ea typeface="ＭＳ Ｐゴシック"/>
              <a:cs typeface="ＭＳ Ｐゴシック" pitchFamily="-65" charset="-128"/>
            </a:endParaRPr>
          </a:p>
        </p:txBody>
      </p:sp>
      <p:sp>
        <p:nvSpPr>
          <p:cNvPr id="6" name="Text Placeholder 5"/>
          <p:cNvSpPr>
            <a:spLocks noGrp="1"/>
          </p:cNvSpPr>
          <p:nvPr>
            <p:ph type="body" idx="1"/>
          </p:nvPr>
        </p:nvSpPr>
        <p:spPr>
          <a:xfrm>
            <a:off x="457200" y="1600200"/>
            <a:ext cx="8229600" cy="874643"/>
          </a:xfrm>
        </p:spPr>
        <p:txBody>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Other </a:t>
            </a:r>
            <a:r>
              <a:rPr lang="en-US" altLang="en-US" sz="2400" dirty="0">
                <a:solidFill>
                  <a:srgbClr val="000000"/>
                </a:solidFill>
                <a:latin typeface="Arial (Body)"/>
                <a:ea typeface="ＭＳ Ｐゴシック"/>
              </a:rPr>
              <a:t>Sections of P</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R</a:t>
            </a:r>
          </a:p>
          <a:p>
            <a:pPr marL="741553" lvl="1" indent="-428371" eaLnBrk="0" fontAlgn="base" hangingPunct="0">
              <a:spcAft>
                <a:spcPct val="0"/>
              </a:spcAft>
              <a:buSzPts val="2400"/>
              <a:buFont typeface="Arial" panose="020B0604020202020204" pitchFamily="34" charset="0"/>
              <a:buAutoNum type="arabicPeriod" startAt="4"/>
            </a:pPr>
            <a:r>
              <a:rPr lang="en-US" altLang="en-US" sz="2400" dirty="0">
                <a:solidFill>
                  <a:srgbClr val="000000"/>
                </a:solidFill>
                <a:latin typeface="Arial (Body)"/>
                <a:ea typeface="ＭＳ Ｐゴシック"/>
              </a:rPr>
              <a:t>Patient </a:t>
            </a:r>
            <a:r>
              <a:rPr lang="en-US" altLang="en-US" sz="2400" dirty="0" smtClean="0">
                <a:solidFill>
                  <a:srgbClr val="000000"/>
                </a:solidFill>
                <a:latin typeface="Arial (Body)"/>
                <a:ea typeface="ＭＳ Ｐゴシック"/>
              </a:rPr>
              <a:t>narrative</a:t>
            </a:r>
          </a:p>
        </p:txBody>
      </p:sp>
      <p:sp>
        <p:nvSpPr>
          <p:cNvPr id="3" name="Text Placeholder 2"/>
          <p:cNvSpPr>
            <a:spLocks noGrp="1"/>
          </p:cNvSpPr>
          <p:nvPr>
            <p:ph type="body" idx="2"/>
          </p:nvPr>
        </p:nvSpPr>
        <p:spPr>
          <a:xfrm>
            <a:off x="457200" y="2531165"/>
            <a:ext cx="8229600" cy="2163763"/>
          </a:xfrm>
        </p:spPr>
        <p:txBody>
          <a:bodyPr/>
          <a:lstStyle/>
          <a:p>
            <a:pPr marL="1144778" lvl="2" indent="-230378" eaLnBrk="0" fontAlgn="base" hangingPunct="0">
              <a:spcAft>
                <a:spcPct val="0"/>
              </a:spcAft>
              <a:buSzPts val="2400"/>
            </a:pPr>
            <a:r>
              <a:rPr lang="en-US" altLang="en-US" sz="2400" dirty="0">
                <a:solidFill>
                  <a:srgbClr val="000000"/>
                </a:solidFill>
                <a:latin typeface="Arial (Body)"/>
                <a:ea typeface="ＭＳ Ｐゴシック"/>
              </a:rPr>
              <a:t>Objective information is verifiable or measurable.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Subjective information is based on perceptions or opinions.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Pertinent negatives are signs and symptoms that might be expected, but which are not found</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388231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Collection of Data in P</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C</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R</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s </a:t>
            </a:r>
            <a:r>
              <a:rPr lang="en-US" sz="2000" b="0" dirty="0" smtClean="0">
                <a:latin typeface="Times New Roman" panose="02020603050405020304" pitchFamily="18" charset="0"/>
                <a:ea typeface="ＭＳ Ｐゴシック"/>
                <a:cs typeface="ＭＳ Ｐゴシック" pitchFamily="-65" charset="-128"/>
              </a:rPr>
              <a:t>(12 of 13)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1"/>
            <a:ext cx="8229600" cy="854764"/>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Other Sections of P</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a:t>
            </a:r>
          </a:p>
          <a:p>
            <a:pPr marL="741553" lvl="1" indent="-428371" eaLnBrk="0" fontAlgn="base" hangingPunct="0">
              <a:spcAft>
                <a:spcPct val="0"/>
              </a:spcAft>
              <a:buSzPts val="2400"/>
              <a:buFont typeface="Arial" panose="020B0604020202020204" pitchFamily="34" charset="0"/>
              <a:buAutoNum type="arabicPeriod" startAt="5"/>
            </a:pPr>
            <a:r>
              <a:rPr lang="en-US" altLang="en-US" sz="2400" dirty="0" smtClean="0">
                <a:solidFill>
                  <a:srgbClr val="000000"/>
                </a:solidFill>
                <a:latin typeface="Arial (Body)"/>
                <a:ea typeface="ＭＳ Ｐゴシック"/>
              </a:rPr>
              <a:t>Treatment</a:t>
            </a:r>
          </a:p>
        </p:txBody>
      </p:sp>
      <p:sp>
        <p:nvSpPr>
          <p:cNvPr id="4" name="Text Placeholder 3"/>
          <p:cNvSpPr>
            <a:spLocks noGrp="1"/>
          </p:cNvSpPr>
          <p:nvPr>
            <p:ph type="body" idx="2"/>
          </p:nvPr>
        </p:nvSpPr>
        <p:spPr>
          <a:xfrm>
            <a:off x="457200" y="2531009"/>
            <a:ext cx="8229600" cy="2163763"/>
          </a:xfrm>
        </p:spPr>
        <p:txBody>
          <a:bodyPr/>
          <a:lstStyle/>
          <a:p>
            <a:pPr marL="1144778" lvl="2" indent="-230378" eaLnBrk="0" fontAlgn="base" hangingPunct="0">
              <a:spcAft>
                <a:spcPct val="0"/>
              </a:spcAft>
              <a:buSzPts val="2400"/>
            </a:pPr>
            <a:r>
              <a:rPr lang="en-US" altLang="en-US" sz="2400" dirty="0">
                <a:solidFill>
                  <a:srgbClr val="000000"/>
                </a:solidFill>
                <a:latin typeface="Arial (Body)"/>
                <a:ea typeface="ＭＳ Ｐゴシック"/>
              </a:rPr>
              <a:t>Detail treatment in chronological order.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Document the time of each treatment.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Document the patient's response to each </a:t>
            </a:r>
            <a:r>
              <a:rPr lang="en-US" altLang="en-US" sz="2400" dirty="0" smtClean="0">
                <a:solidFill>
                  <a:srgbClr val="000000"/>
                </a:solidFill>
                <a:latin typeface="Arial (Body)"/>
                <a:ea typeface="ＭＳ Ｐゴシック"/>
              </a:rPr>
              <a:t>treatment.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683143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Collection of Data in P</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C</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R</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s </a:t>
            </a:r>
            <a:r>
              <a:rPr lang="en-US" sz="2000" b="0" dirty="0" smtClean="0">
                <a:latin typeface="Times New Roman" panose="02020603050405020304" pitchFamily="18" charset="0"/>
                <a:ea typeface="ＭＳ Ｐゴシック"/>
                <a:cs typeface="ＭＳ Ｐゴシック" pitchFamily="-65" charset="-128"/>
              </a:rPr>
              <a:t>(13 of 13)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Use of accurate and synchronized clocks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Dispatch, vehicle, and 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timekeeping devices must all agree with one another.</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Needed for accurate documentation of medical care.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Needed for administrative and legal purposes.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46950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ctr">
            <a:noAutofit/>
          </a:bodyPr>
          <a:lstStyle/>
          <a:p>
            <a:pPr lvl="0" eaLnBrk="0" fontAlgn="base" hangingPunct="0">
              <a:spcBef>
                <a:spcPct val="0"/>
              </a:spcBef>
              <a:spcAft>
                <a:spcPct val="0"/>
              </a:spcAft>
              <a:buClrTx/>
              <a:defRPr/>
            </a:pPr>
            <a:r>
              <a:rPr lang="en-US" sz="2800" dirty="0" smtClean="0">
                <a:latin typeface="Times New Roman" panose="02020603050405020304" pitchFamily="18" charset="0"/>
                <a:ea typeface="ＭＳ Ｐゴシック"/>
                <a:cs typeface="ＭＳ Ｐゴシック" pitchFamily="-65" charset="-128"/>
              </a:rPr>
              <a:t>Match the Descriptions on the Left with the Type of P</a:t>
            </a:r>
            <a:r>
              <a:rPr lang="en-US" sz="100" dirty="0" smtClean="0">
                <a:latin typeface="Times New Roman" panose="02020603050405020304" pitchFamily="18" charset="0"/>
                <a:ea typeface="ＭＳ Ｐゴシック"/>
                <a:cs typeface="ＭＳ Ｐゴシック" pitchFamily="-65" charset="-128"/>
              </a:rPr>
              <a:t> </a:t>
            </a:r>
            <a:r>
              <a:rPr lang="en-US" sz="2800" dirty="0" smtClean="0">
                <a:latin typeface="Times New Roman" panose="02020603050405020304" pitchFamily="18" charset="0"/>
                <a:ea typeface="ＭＳ Ｐゴシック"/>
                <a:cs typeface="ＭＳ Ｐゴシック" pitchFamily="-65" charset="-128"/>
              </a:rPr>
              <a:t>C</a:t>
            </a:r>
            <a:r>
              <a:rPr lang="en-US" sz="100" dirty="0" smtClean="0">
                <a:latin typeface="Times New Roman" panose="02020603050405020304" pitchFamily="18" charset="0"/>
                <a:ea typeface="ＭＳ Ｐゴシック"/>
                <a:cs typeface="ＭＳ Ｐゴシック" pitchFamily="-65" charset="-128"/>
              </a:rPr>
              <a:t> </a:t>
            </a:r>
            <a:r>
              <a:rPr lang="en-US" sz="2800" dirty="0" smtClean="0">
                <a:latin typeface="Times New Roman" panose="02020603050405020304" pitchFamily="18" charset="0"/>
                <a:ea typeface="ＭＳ Ｐゴシック"/>
                <a:cs typeface="ＭＳ Ｐゴシック" pitchFamily="-65" charset="-128"/>
              </a:rPr>
              <a:t>R Information Listed on the Right. Click in Each Box on the Left to Check Your Answers</a:t>
            </a:r>
            <a:endParaRPr lang="en-US" sz="2000" b="0" dirty="0">
              <a:latin typeface="Times New Roman" panose="02020603050405020304" pitchFamily="18" charset="0"/>
              <a:ea typeface="ＭＳ Ｐゴシック"/>
              <a:cs typeface="ＭＳ Ｐゴシック" pitchFamily="-65" charset="-128"/>
            </a:endParaRPr>
          </a:p>
        </p:txBody>
      </p:sp>
      <p:sp>
        <p:nvSpPr>
          <p:cNvPr id="19" name="Content Placeholder 18"/>
          <p:cNvSpPr>
            <a:spLocks noGrp="1"/>
          </p:cNvSpPr>
          <p:nvPr>
            <p:ph idx="1"/>
          </p:nvPr>
        </p:nvSpPr>
        <p:spPr>
          <a:xfrm>
            <a:off x="457200" y="1447801"/>
            <a:ext cx="3746310" cy="609600"/>
          </a:xfrm>
        </p:spPr>
        <p:txBody>
          <a:bodyPr/>
          <a:lstStyle/>
          <a:p>
            <a:pPr marL="552450" indent="-457200">
              <a:buFont typeface="+mj-lt"/>
              <a:buAutoNum type="arabicPeriod"/>
            </a:pPr>
            <a:r>
              <a:rPr lang="en-US" altLang="en-US" sz="2400" kern="1200" dirty="0" smtClean="0">
                <a:solidFill>
                  <a:schemeClr val="tx1"/>
                </a:solidFill>
                <a:latin typeface="Arial (Body)"/>
                <a:ea typeface="ＭＳ Ｐゴシック" pitchFamily="-1" charset="-128"/>
              </a:rPr>
              <a:t> </a:t>
            </a:r>
            <a:r>
              <a:rPr lang="en-US" altLang="en-US" sz="1000" kern="1200" dirty="0" smtClean="0">
                <a:solidFill>
                  <a:schemeClr val="bg1"/>
                </a:solidFill>
                <a:latin typeface="Arial (Body)"/>
                <a:ea typeface="ＭＳ Ｐゴシック" pitchFamily="-1" charset="-128"/>
              </a:rPr>
              <a:t>Fill </a:t>
            </a:r>
            <a:r>
              <a:rPr lang="en-US" altLang="en-US" sz="1000" kern="1200" dirty="0">
                <a:solidFill>
                  <a:schemeClr val="bg1"/>
                </a:solidFill>
                <a:latin typeface="Arial (Body)"/>
                <a:ea typeface="ＭＳ Ｐゴシック" pitchFamily="-1" charset="-128"/>
              </a:rPr>
              <a:t>in the blank</a:t>
            </a:r>
            <a:r>
              <a:rPr lang="en-US" altLang="en-US" sz="2400" kern="1200" dirty="0">
                <a:solidFill>
                  <a:schemeClr val="tx1"/>
                </a:solidFill>
                <a:latin typeface="Arial (Body)"/>
                <a:ea typeface="ＭＳ Ｐゴシック" pitchFamily="-1" charset="-128"/>
              </a:rPr>
              <a:t> </a:t>
            </a:r>
            <a:r>
              <a:rPr lang="en-US" altLang="en-US" sz="2400" kern="1200" dirty="0">
                <a:solidFill>
                  <a:schemeClr val="tx1"/>
                </a:solidFill>
                <a:latin typeface="Arial (Body)"/>
                <a:ea typeface="ＭＳ Ｐゴシック" pitchFamily="-1" charset="-128"/>
                <a:hlinkClick r:id="rId2" action="ppaction://hlinksldjump"/>
              </a:rPr>
              <a:t>pulse rate</a:t>
            </a:r>
            <a:endParaRPr lang="en-US" sz="2400" dirty="0">
              <a:solidFill>
                <a:schemeClr val="tx1"/>
              </a:solidFill>
            </a:endParaRPr>
          </a:p>
        </p:txBody>
      </p:sp>
      <p:cxnSp>
        <p:nvCxnSpPr>
          <p:cNvPr id="26" name="Straight Connector 25"/>
          <p:cNvCxnSpPr/>
          <p:nvPr/>
        </p:nvCxnSpPr>
        <p:spPr>
          <a:xfrm>
            <a:off x="1092728" y="1883778"/>
            <a:ext cx="862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9"/>
          <p:cNvSpPr>
            <a:spLocks noGrp="1"/>
          </p:cNvSpPr>
          <p:nvPr>
            <p:ph idx="13"/>
          </p:nvPr>
        </p:nvSpPr>
        <p:spPr>
          <a:xfrm>
            <a:off x="457200" y="2286000"/>
            <a:ext cx="3978322" cy="563563"/>
          </a:xfrm>
        </p:spPr>
        <p:txBody>
          <a:bodyPr/>
          <a:lstStyle/>
          <a:p>
            <a:pPr marL="558800" indent="-457200">
              <a:buFont typeface="+mj-lt"/>
              <a:buAutoNum type="arabicPeriod" startAt="2"/>
            </a:pPr>
            <a:r>
              <a:rPr lang="en-US" altLang="en-US" sz="2400" kern="1200" dirty="0" smtClean="0">
                <a:solidFill>
                  <a:schemeClr val="tx1"/>
                </a:solidFill>
                <a:latin typeface="Arial (Body)"/>
                <a:ea typeface="ＭＳ Ｐゴシック" pitchFamily="-1" charset="-128"/>
              </a:rPr>
              <a:t> </a:t>
            </a:r>
            <a:r>
              <a:rPr lang="en-US" altLang="en-US" sz="1000" kern="1200" dirty="0" smtClean="0">
                <a:solidFill>
                  <a:schemeClr val="bg1"/>
                </a:solidFill>
                <a:latin typeface="Arial (Body)"/>
                <a:ea typeface="ＭＳ Ｐゴシック" pitchFamily="-1" charset="-128"/>
              </a:rPr>
              <a:t>Fill </a:t>
            </a:r>
            <a:r>
              <a:rPr lang="en-US" altLang="en-US" sz="1000" kern="1200" dirty="0">
                <a:solidFill>
                  <a:schemeClr val="bg1"/>
                </a:solidFill>
                <a:latin typeface="Arial (Body)"/>
                <a:ea typeface="ＭＳ Ｐゴシック" pitchFamily="-1" charset="-128"/>
              </a:rPr>
              <a:t>in the blank</a:t>
            </a:r>
            <a:r>
              <a:rPr lang="en-US" altLang="en-US" sz="2400" kern="1200" dirty="0">
                <a:solidFill>
                  <a:schemeClr val="tx1"/>
                </a:solidFill>
                <a:latin typeface="Arial (Body)"/>
                <a:ea typeface="ＭＳ Ｐゴシック" pitchFamily="-1" charset="-128"/>
              </a:rPr>
              <a:t> </a:t>
            </a:r>
            <a:r>
              <a:rPr lang="en-US" altLang="en-US" sz="2400" kern="1200" dirty="0">
                <a:solidFill>
                  <a:schemeClr val="tx1"/>
                </a:solidFill>
                <a:latin typeface="Arial (Body)"/>
                <a:ea typeface="ＭＳ Ｐゴシック" pitchFamily="-1" charset="-128"/>
                <a:hlinkClick r:id="rId3" action="ppaction://hlinksldjump"/>
              </a:rPr>
              <a:t>E</a:t>
            </a:r>
            <a:r>
              <a:rPr lang="en-US" altLang="en-US" sz="100" kern="1200" dirty="0">
                <a:solidFill>
                  <a:schemeClr val="tx1"/>
                </a:solidFill>
                <a:latin typeface="Arial (Body)"/>
                <a:ea typeface="ＭＳ Ｐゴシック" pitchFamily="-1" charset="-128"/>
                <a:hlinkClick r:id="rId3" action="ppaction://hlinksldjump"/>
              </a:rPr>
              <a:t> </a:t>
            </a:r>
            <a:r>
              <a:rPr lang="en-US" altLang="en-US" sz="2400" kern="1200" dirty="0">
                <a:solidFill>
                  <a:schemeClr val="tx1"/>
                </a:solidFill>
                <a:latin typeface="Arial (Body)"/>
                <a:ea typeface="ＭＳ Ｐゴシック" pitchFamily="-1" charset="-128"/>
                <a:hlinkClick r:id="rId3" action="ppaction://hlinksldjump"/>
              </a:rPr>
              <a:t>M</a:t>
            </a:r>
            <a:r>
              <a:rPr lang="en-US" altLang="en-US" sz="100" kern="1200" dirty="0">
                <a:solidFill>
                  <a:schemeClr val="tx1"/>
                </a:solidFill>
                <a:latin typeface="Arial (Body)"/>
                <a:ea typeface="ＭＳ Ｐゴシック" pitchFamily="-1" charset="-128"/>
                <a:hlinkClick r:id="rId3" action="ppaction://hlinksldjump"/>
              </a:rPr>
              <a:t> </a:t>
            </a:r>
            <a:r>
              <a:rPr lang="en-US" altLang="en-US" sz="2400" kern="1200" dirty="0" smtClean="0">
                <a:solidFill>
                  <a:schemeClr val="tx1"/>
                </a:solidFill>
                <a:latin typeface="Arial (Body)"/>
                <a:ea typeface="ＭＳ Ｐゴシック" pitchFamily="-1" charset="-128"/>
                <a:hlinkClick r:id="rId3" action="ppaction://hlinksldjump"/>
              </a:rPr>
              <a:t>Ts</a:t>
            </a:r>
            <a:r>
              <a:rPr lang="en-US" altLang="en-US" sz="2400" kern="1200" dirty="0">
                <a:solidFill>
                  <a:schemeClr val="tx1"/>
                </a:solidFill>
                <a:latin typeface="Arial (Body)"/>
                <a:ea typeface="ＭＳ Ｐゴシック" pitchFamily="-1" charset="-128"/>
                <a:hlinkClick r:id="rId3" action="ppaction://hlinksldjump"/>
              </a:rPr>
              <a:t>’ </a:t>
            </a:r>
            <a:r>
              <a:rPr lang="en-US" altLang="en-US" sz="2400" kern="1200" dirty="0" smtClean="0">
                <a:solidFill>
                  <a:schemeClr val="tx1"/>
                </a:solidFill>
                <a:latin typeface="Arial (Body)"/>
                <a:ea typeface="ＭＳ Ｐゴシック" pitchFamily="-1" charset="-128"/>
                <a:hlinkClick r:id="rId3" action="ppaction://hlinksldjump"/>
              </a:rPr>
              <a:t>names</a:t>
            </a:r>
            <a:endParaRPr lang="en-US" altLang="en-US" sz="2400" kern="1200" dirty="0">
              <a:solidFill>
                <a:schemeClr val="tx1"/>
              </a:solidFill>
              <a:latin typeface="Arial (Body)"/>
              <a:ea typeface="ＭＳ Ｐゴシック" pitchFamily="-1" charset="-128"/>
            </a:endParaRPr>
          </a:p>
        </p:txBody>
      </p:sp>
      <p:cxnSp>
        <p:nvCxnSpPr>
          <p:cNvPr id="27" name="Straight Connector 26"/>
          <p:cNvCxnSpPr/>
          <p:nvPr/>
        </p:nvCxnSpPr>
        <p:spPr>
          <a:xfrm>
            <a:off x="1122291" y="2704920"/>
            <a:ext cx="862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ontent Placeholder 20"/>
          <p:cNvSpPr>
            <a:spLocks noGrp="1"/>
          </p:cNvSpPr>
          <p:nvPr>
            <p:ph sz="quarter" idx="14"/>
          </p:nvPr>
        </p:nvSpPr>
        <p:spPr>
          <a:xfrm>
            <a:off x="457200" y="3048000"/>
            <a:ext cx="3978322" cy="1264692"/>
          </a:xfrm>
        </p:spPr>
        <p:txBody>
          <a:bodyPr/>
          <a:lstStyle/>
          <a:p>
            <a:pPr marL="558800" indent="-457200">
              <a:buFont typeface="+mj-lt"/>
              <a:buAutoNum type="arabicPeriod" startAt="3"/>
            </a:pPr>
            <a:r>
              <a:rPr lang="en-US" altLang="en-US" sz="2400" kern="1200" dirty="0" smtClean="0">
                <a:solidFill>
                  <a:schemeClr val="tx1"/>
                </a:solidFill>
                <a:latin typeface="Arial (Body)"/>
                <a:ea typeface="ＭＳ Ｐゴシック" pitchFamily="-1" charset="-128"/>
              </a:rPr>
              <a:t> </a:t>
            </a:r>
            <a:r>
              <a:rPr lang="en-US" altLang="en-US" sz="1000" kern="1200" dirty="0" smtClean="0">
                <a:solidFill>
                  <a:schemeClr val="bg1"/>
                </a:solidFill>
                <a:latin typeface="Arial (Body)"/>
                <a:ea typeface="ＭＳ Ｐゴシック" pitchFamily="-1" charset="-128"/>
              </a:rPr>
              <a:t>Fill in the blank</a:t>
            </a:r>
            <a:r>
              <a:rPr lang="en-US" altLang="en-US" sz="2400" kern="1200" dirty="0" smtClean="0">
                <a:solidFill>
                  <a:schemeClr val="tx1"/>
                </a:solidFill>
                <a:latin typeface="Arial (Body)"/>
                <a:ea typeface="ＭＳ Ｐゴシック" pitchFamily="-1" charset="-128"/>
              </a:rPr>
              <a:t> </a:t>
            </a:r>
            <a:r>
              <a:rPr lang="en-US" altLang="en-US" sz="2400" kern="1200" dirty="0">
                <a:solidFill>
                  <a:schemeClr val="tx1"/>
                </a:solidFill>
                <a:latin typeface="Arial (Body)"/>
                <a:ea typeface="ＭＳ Ｐゴシック" pitchFamily="-1" charset="-128"/>
                <a:hlinkClick r:id="rId4" action="ppaction://hlinksldjump"/>
              </a:rPr>
              <a:t>“Pt. c/o headache on right side of head for 3 hours.”</a:t>
            </a:r>
            <a:endParaRPr lang="en-US" sz="2400" dirty="0">
              <a:solidFill>
                <a:schemeClr val="tx1"/>
              </a:solidFill>
            </a:endParaRPr>
          </a:p>
        </p:txBody>
      </p:sp>
      <p:cxnSp>
        <p:nvCxnSpPr>
          <p:cNvPr id="28" name="Straight Connector 27"/>
          <p:cNvCxnSpPr/>
          <p:nvPr/>
        </p:nvCxnSpPr>
        <p:spPr>
          <a:xfrm>
            <a:off x="1110916" y="3457824"/>
            <a:ext cx="862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ontent Placeholder 21"/>
          <p:cNvSpPr>
            <a:spLocks noGrp="1"/>
          </p:cNvSpPr>
          <p:nvPr>
            <p:ph sz="quarter" idx="15"/>
          </p:nvPr>
        </p:nvSpPr>
        <p:spPr>
          <a:xfrm>
            <a:off x="457200" y="4490586"/>
            <a:ext cx="4128448" cy="606188"/>
          </a:xfrm>
        </p:spPr>
        <p:txBody>
          <a:bodyPr/>
          <a:lstStyle/>
          <a:p>
            <a:pPr marL="558800" indent="-457200">
              <a:buFont typeface="+mj-lt"/>
              <a:buAutoNum type="arabicPeriod" startAt="4"/>
            </a:pPr>
            <a:r>
              <a:rPr lang="en-US" altLang="en-US" sz="2400" kern="1200" dirty="0" smtClean="0">
                <a:solidFill>
                  <a:schemeClr val="tx1"/>
                </a:solidFill>
                <a:latin typeface="Arial (Body)"/>
                <a:ea typeface="ＭＳ Ｐゴシック" pitchFamily="-1" charset="-128"/>
              </a:rPr>
              <a:t> </a:t>
            </a:r>
            <a:r>
              <a:rPr lang="en-US" altLang="en-US" sz="1000" kern="1200" dirty="0" smtClean="0">
                <a:solidFill>
                  <a:schemeClr val="bg1"/>
                </a:solidFill>
                <a:latin typeface="Arial (Body)"/>
                <a:ea typeface="ＭＳ Ｐゴシック" pitchFamily="-1" charset="-128"/>
              </a:rPr>
              <a:t>Fill </a:t>
            </a:r>
            <a:r>
              <a:rPr lang="en-US" altLang="en-US" sz="1000" kern="1200" dirty="0">
                <a:solidFill>
                  <a:schemeClr val="bg1"/>
                </a:solidFill>
                <a:latin typeface="Arial (Body)"/>
                <a:ea typeface="ＭＳ Ｐゴシック" pitchFamily="-1" charset="-128"/>
              </a:rPr>
              <a:t>in the blank</a:t>
            </a:r>
            <a:r>
              <a:rPr lang="en-US" altLang="en-US" sz="2400" kern="1200" dirty="0">
                <a:solidFill>
                  <a:schemeClr val="tx1"/>
                </a:solidFill>
                <a:latin typeface="Arial (Body)"/>
                <a:ea typeface="ＭＳ Ｐゴシック" pitchFamily="-1" charset="-128"/>
              </a:rPr>
              <a:t> </a:t>
            </a:r>
            <a:r>
              <a:rPr lang="pl-PL" altLang="en-US" sz="2400" kern="1200" dirty="0">
                <a:solidFill>
                  <a:schemeClr val="tx1"/>
                </a:solidFill>
                <a:latin typeface="Arial (Body)"/>
                <a:ea typeface="ＭＳ Ｐゴシック" pitchFamily="-1" charset="-128"/>
                <a:hlinkClick r:id="rId5" action="ppaction://hlinksldjump"/>
              </a:rPr>
              <a:t>4 L</a:t>
            </a:r>
            <a:r>
              <a:rPr lang="pl-PL" altLang="en-US" sz="100" kern="1200" dirty="0">
                <a:solidFill>
                  <a:schemeClr val="tx1"/>
                </a:solidFill>
                <a:latin typeface="Arial (Body)"/>
                <a:ea typeface="ＭＳ Ｐゴシック" pitchFamily="-1" charset="-128"/>
                <a:hlinkClick r:id="rId5" action="ppaction://hlinksldjump"/>
              </a:rPr>
              <a:t> </a:t>
            </a:r>
            <a:r>
              <a:rPr lang="pl-PL" altLang="en-US" sz="2400" kern="1200" dirty="0">
                <a:solidFill>
                  <a:schemeClr val="tx1"/>
                </a:solidFill>
                <a:latin typeface="Arial (Body)"/>
                <a:ea typeface="ＭＳ Ｐゴシック" pitchFamily="-1" charset="-128"/>
                <a:hlinkClick r:id="rId5" action="ppaction://hlinksldjump"/>
              </a:rPr>
              <a:t>P</a:t>
            </a:r>
            <a:r>
              <a:rPr lang="pl-PL" altLang="en-US" sz="100" kern="1200" dirty="0">
                <a:solidFill>
                  <a:schemeClr val="tx1"/>
                </a:solidFill>
                <a:latin typeface="Arial (Body)"/>
                <a:ea typeface="ＭＳ Ｐゴシック" pitchFamily="-1" charset="-128"/>
                <a:hlinkClick r:id="rId5" action="ppaction://hlinksldjump"/>
              </a:rPr>
              <a:t> </a:t>
            </a:r>
            <a:r>
              <a:rPr lang="pl-PL" altLang="en-US" sz="2400" kern="1200" dirty="0">
                <a:solidFill>
                  <a:schemeClr val="tx1"/>
                </a:solidFill>
                <a:latin typeface="Arial (Body)"/>
                <a:ea typeface="ＭＳ Ｐゴシック" pitchFamily="-1" charset="-128"/>
                <a:hlinkClick r:id="rId5" action="ppaction://hlinksldjump"/>
              </a:rPr>
              <a:t>M</a:t>
            </a:r>
            <a:r>
              <a:rPr lang="pl-PL" altLang="en-US" sz="100" kern="1200" dirty="0">
                <a:solidFill>
                  <a:schemeClr val="tx1"/>
                </a:solidFill>
                <a:latin typeface="Arial (Body)"/>
                <a:ea typeface="ＭＳ Ｐゴシック" pitchFamily="-1" charset="-128"/>
                <a:hlinkClick r:id="rId5" action="ppaction://hlinksldjump"/>
              </a:rPr>
              <a:t> </a:t>
            </a:r>
            <a:r>
              <a:rPr lang="pl-PL" altLang="en-US" sz="2400" kern="1200" dirty="0">
                <a:solidFill>
                  <a:schemeClr val="tx1"/>
                </a:solidFill>
                <a:latin typeface="Arial (Body)"/>
                <a:ea typeface="ＭＳ Ｐゴシック" pitchFamily="-1" charset="-128"/>
                <a:hlinkClick r:id="rId5" action="ppaction://hlinksldjump"/>
              </a:rPr>
              <a:t>O</a:t>
            </a:r>
            <a:r>
              <a:rPr lang="pl-PL" altLang="en-US" sz="2400" kern="1200" baseline="-25000" dirty="0">
                <a:solidFill>
                  <a:schemeClr val="tx1"/>
                </a:solidFill>
                <a:latin typeface="Arial (Body)"/>
                <a:ea typeface="ＭＳ Ｐゴシック" pitchFamily="-1" charset="-128"/>
                <a:hlinkClick r:id="rId5" action="ppaction://hlinksldjump"/>
              </a:rPr>
              <a:t>2</a:t>
            </a:r>
            <a:r>
              <a:rPr lang="en-US" altLang="en-US" sz="2400" kern="1200" dirty="0">
                <a:solidFill>
                  <a:schemeClr val="tx1"/>
                </a:solidFill>
                <a:latin typeface="Arial (Body)"/>
                <a:ea typeface="ＭＳ Ｐゴシック" pitchFamily="-1" charset="-128"/>
                <a:hlinkClick r:id="rId5" action="ppaction://hlinksldjump"/>
              </a:rPr>
              <a:t> </a:t>
            </a:r>
            <a:r>
              <a:rPr lang="pl-PL" altLang="en-US" sz="2400" kern="1200" dirty="0">
                <a:solidFill>
                  <a:schemeClr val="tx1"/>
                </a:solidFill>
                <a:latin typeface="Arial (Body)"/>
                <a:ea typeface="ＭＳ Ｐゴシック" pitchFamily="-1" charset="-128"/>
                <a:hlinkClick r:id="rId5" action="ppaction://hlinksldjump"/>
              </a:rPr>
              <a:t>by N</a:t>
            </a:r>
            <a:r>
              <a:rPr lang="pl-PL" altLang="en-US" sz="100" kern="1200" dirty="0">
                <a:solidFill>
                  <a:schemeClr val="tx1"/>
                </a:solidFill>
                <a:latin typeface="Arial (Body)"/>
                <a:ea typeface="ＭＳ Ｐゴシック" pitchFamily="-1" charset="-128"/>
                <a:hlinkClick r:id="rId5" action="ppaction://hlinksldjump"/>
              </a:rPr>
              <a:t> </a:t>
            </a:r>
            <a:r>
              <a:rPr lang="pl-PL" altLang="en-US" sz="2400" kern="1200" dirty="0">
                <a:solidFill>
                  <a:schemeClr val="tx1"/>
                </a:solidFill>
                <a:latin typeface="Arial (Body)"/>
                <a:ea typeface="ＭＳ Ｐゴシック" pitchFamily="-1" charset="-128"/>
                <a:hlinkClick r:id="rId5" action="ppaction://hlinksldjump"/>
              </a:rPr>
              <a:t>C</a:t>
            </a:r>
            <a:endParaRPr lang="en-US" sz="2400" dirty="0">
              <a:solidFill>
                <a:schemeClr val="tx1"/>
              </a:solidFill>
            </a:endParaRPr>
          </a:p>
        </p:txBody>
      </p:sp>
      <p:cxnSp>
        <p:nvCxnSpPr>
          <p:cNvPr id="29" name="Straight Connector 28"/>
          <p:cNvCxnSpPr/>
          <p:nvPr/>
        </p:nvCxnSpPr>
        <p:spPr>
          <a:xfrm>
            <a:off x="1140485" y="4905157"/>
            <a:ext cx="9506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23"/>
          <p:cNvSpPr>
            <a:spLocks noGrp="1"/>
          </p:cNvSpPr>
          <p:nvPr>
            <p:ph sz="quarter" idx="17"/>
          </p:nvPr>
        </p:nvSpPr>
        <p:spPr>
          <a:xfrm>
            <a:off x="457200" y="5274669"/>
            <a:ext cx="3505200" cy="568657"/>
          </a:xfrm>
        </p:spPr>
        <p:txBody>
          <a:bodyPr/>
          <a:lstStyle/>
          <a:p>
            <a:pPr marL="558800" indent="-457200">
              <a:buFont typeface="+mj-lt"/>
              <a:buAutoNum type="arabicPeriod" startAt="5"/>
            </a:pPr>
            <a:r>
              <a:rPr lang="en-US" altLang="en-US" sz="2400" kern="1200" dirty="0" smtClean="0">
                <a:solidFill>
                  <a:schemeClr val="tx1"/>
                </a:solidFill>
                <a:latin typeface="Arial (Body)"/>
                <a:ea typeface="ＭＳ Ｐゴシック" pitchFamily="-1" charset="-128"/>
              </a:rPr>
              <a:t> </a:t>
            </a:r>
            <a:r>
              <a:rPr lang="en-US" altLang="en-US" sz="1000" kern="1200" dirty="0" smtClean="0">
                <a:solidFill>
                  <a:schemeClr val="bg1"/>
                </a:solidFill>
                <a:latin typeface="Arial (Body)"/>
                <a:ea typeface="ＭＳ Ｐゴシック" pitchFamily="-1" charset="-128"/>
              </a:rPr>
              <a:t>Fill </a:t>
            </a:r>
            <a:r>
              <a:rPr lang="en-US" altLang="en-US" sz="1000" kern="1200" dirty="0">
                <a:solidFill>
                  <a:schemeClr val="bg1"/>
                </a:solidFill>
                <a:latin typeface="Arial (Body)"/>
                <a:ea typeface="ＭＳ Ｐゴシック" pitchFamily="-1" charset="-128"/>
              </a:rPr>
              <a:t>in the blank</a:t>
            </a:r>
            <a:r>
              <a:rPr lang="en-US" altLang="en-US" sz="2400" kern="1200" dirty="0">
                <a:solidFill>
                  <a:schemeClr val="tx1"/>
                </a:solidFill>
                <a:latin typeface="Arial (Body)"/>
                <a:ea typeface="ＭＳ Ｐゴシック" pitchFamily="-1" charset="-128"/>
              </a:rPr>
              <a:t> </a:t>
            </a:r>
            <a:r>
              <a:rPr lang="en-US" altLang="en-US" sz="2400" kern="1200" dirty="0">
                <a:solidFill>
                  <a:schemeClr val="tx1"/>
                </a:solidFill>
                <a:latin typeface="Arial (Body)"/>
                <a:ea typeface="ＭＳ Ｐゴシック" pitchFamily="-1" charset="-128"/>
                <a:hlinkClick r:id="rId6" action="ppaction://hlinksldjump"/>
              </a:rPr>
              <a:t>45 y/o </a:t>
            </a:r>
            <a:r>
              <a:rPr lang="en-US" altLang="en-US" sz="2400" kern="1200" dirty="0" smtClean="0">
                <a:solidFill>
                  <a:schemeClr val="tx1"/>
                </a:solidFill>
                <a:latin typeface="Arial (Body)"/>
                <a:ea typeface="ＭＳ Ｐゴシック" pitchFamily="-1" charset="-128"/>
                <a:hlinkClick r:id="rId6" action="ppaction://hlinksldjump"/>
              </a:rPr>
              <a:t>male</a:t>
            </a:r>
            <a:endParaRPr lang="en-US" altLang="en-US" sz="2400" kern="1200" dirty="0">
              <a:solidFill>
                <a:schemeClr val="tx1"/>
              </a:solidFill>
              <a:latin typeface="Arial (Body)"/>
              <a:ea typeface="ＭＳ Ｐゴシック" pitchFamily="-1" charset="-128"/>
            </a:endParaRPr>
          </a:p>
        </p:txBody>
      </p:sp>
      <p:cxnSp>
        <p:nvCxnSpPr>
          <p:cNvPr id="30" name="Straight Connector 29"/>
          <p:cNvCxnSpPr/>
          <p:nvPr/>
        </p:nvCxnSpPr>
        <p:spPr>
          <a:xfrm>
            <a:off x="1106376" y="5704411"/>
            <a:ext cx="862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22"/>
          <p:cNvSpPr>
            <a:spLocks noGrp="1"/>
          </p:cNvSpPr>
          <p:nvPr>
            <p:ph sz="quarter" idx="16"/>
          </p:nvPr>
        </p:nvSpPr>
        <p:spPr>
          <a:xfrm>
            <a:off x="4885661" y="1697484"/>
            <a:ext cx="3575951" cy="3185318"/>
          </a:xfrm>
        </p:spPr>
        <p:txBody>
          <a:bodyPr/>
          <a:lstStyle/>
          <a:p>
            <a:pPr marL="0" lvl="0" indent="0" fontAlgn="base">
              <a:spcAft>
                <a:spcPct val="0"/>
              </a:spcAft>
              <a:buSzPts val="2400"/>
              <a:buNone/>
            </a:pPr>
            <a:r>
              <a:rPr lang="en-US" altLang="en-US" sz="2400" dirty="0">
                <a:solidFill>
                  <a:schemeClr val="tx2"/>
                </a:solidFill>
                <a:latin typeface="Arial (Body)"/>
                <a:ea typeface="ＭＳ Ｐゴシック"/>
              </a:rPr>
              <a:t>a.</a:t>
            </a:r>
            <a:r>
              <a:rPr lang="en-US" altLang="en-US" sz="2400" dirty="0">
                <a:solidFill>
                  <a:srgbClr val="000000"/>
                </a:solidFill>
                <a:latin typeface="Arial (Body)"/>
                <a:ea typeface="ＭＳ Ｐゴシック"/>
              </a:rPr>
              <a:t> Administrative information</a:t>
            </a:r>
          </a:p>
          <a:p>
            <a:pPr marL="0" lvl="0" indent="0" fontAlgn="base">
              <a:spcAft>
                <a:spcPct val="0"/>
              </a:spcAft>
              <a:buSzPts val="2400"/>
              <a:buNone/>
            </a:pPr>
            <a:r>
              <a:rPr lang="en-US" altLang="en-US" sz="2400" dirty="0">
                <a:solidFill>
                  <a:schemeClr val="tx2"/>
                </a:solidFill>
                <a:latin typeface="Arial (Body)"/>
                <a:ea typeface="ＭＳ Ｐゴシック"/>
              </a:rPr>
              <a:t>b.</a:t>
            </a:r>
            <a:r>
              <a:rPr lang="en-US" altLang="en-US" sz="2400" dirty="0">
                <a:solidFill>
                  <a:srgbClr val="000000"/>
                </a:solidFill>
                <a:latin typeface="Arial (Body)"/>
                <a:ea typeface="ＭＳ Ｐゴシック"/>
              </a:rPr>
              <a:t> Patient demographics</a:t>
            </a:r>
          </a:p>
          <a:p>
            <a:pPr marL="0" lvl="0" indent="0" fontAlgn="base">
              <a:spcAft>
                <a:spcPct val="0"/>
              </a:spcAft>
              <a:buSzPts val="2400"/>
              <a:buNone/>
            </a:pPr>
            <a:r>
              <a:rPr lang="en-US" altLang="en-US" sz="2400" dirty="0">
                <a:solidFill>
                  <a:schemeClr val="tx2"/>
                </a:solidFill>
                <a:latin typeface="Arial (Body)"/>
                <a:ea typeface="ＭＳ Ｐゴシック"/>
              </a:rPr>
              <a:t>c.</a:t>
            </a:r>
            <a:r>
              <a:rPr lang="en-US" altLang="en-US" sz="2400" dirty="0">
                <a:solidFill>
                  <a:srgbClr val="000000"/>
                </a:solidFill>
                <a:latin typeface="Arial (Body)"/>
                <a:ea typeface="ＭＳ Ｐゴシック"/>
              </a:rPr>
              <a:t> Vital signs</a:t>
            </a:r>
          </a:p>
          <a:p>
            <a:pPr marL="0" lvl="0" indent="0" fontAlgn="base">
              <a:spcAft>
                <a:spcPct val="0"/>
              </a:spcAft>
              <a:buSzPts val="2400"/>
              <a:buNone/>
            </a:pPr>
            <a:r>
              <a:rPr lang="en-US" altLang="en-US" sz="2400" dirty="0">
                <a:solidFill>
                  <a:schemeClr val="tx2"/>
                </a:solidFill>
                <a:latin typeface="Arial (Body)"/>
                <a:ea typeface="ＭＳ Ｐゴシック"/>
              </a:rPr>
              <a:t>d.</a:t>
            </a:r>
            <a:r>
              <a:rPr lang="en-US" altLang="en-US" sz="2400" dirty="0">
                <a:solidFill>
                  <a:srgbClr val="000000"/>
                </a:solidFill>
                <a:latin typeface="Arial (Body)"/>
                <a:ea typeface="ＭＳ Ｐゴシック"/>
              </a:rPr>
              <a:t> Narrative</a:t>
            </a:r>
          </a:p>
          <a:p>
            <a:pPr marL="0" lvl="0" indent="0" fontAlgn="base">
              <a:spcAft>
                <a:spcPct val="0"/>
              </a:spcAft>
              <a:buSzPts val="2400"/>
              <a:buNone/>
            </a:pPr>
            <a:r>
              <a:rPr lang="en-US" altLang="en-US" sz="2400" dirty="0">
                <a:solidFill>
                  <a:schemeClr val="tx2"/>
                </a:solidFill>
                <a:latin typeface="Arial (Body)"/>
                <a:ea typeface="ＭＳ Ｐゴシック"/>
              </a:rPr>
              <a:t>e.</a:t>
            </a:r>
            <a:r>
              <a:rPr lang="en-US" altLang="en-US" sz="2400" dirty="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Treatment</a:t>
            </a:r>
          </a:p>
        </p:txBody>
      </p:sp>
      <p:sp>
        <p:nvSpPr>
          <p:cNvPr id="25" name="Content Placeholder 24"/>
          <p:cNvSpPr>
            <a:spLocks noGrp="1"/>
          </p:cNvSpPr>
          <p:nvPr>
            <p:ph sz="quarter" idx="18"/>
          </p:nvPr>
        </p:nvSpPr>
        <p:spPr>
          <a:xfrm>
            <a:off x="3839570" y="5831391"/>
            <a:ext cx="5181600" cy="570905"/>
          </a:xfrm>
        </p:spPr>
        <p:txBody>
          <a:bodyPr/>
          <a:lstStyle/>
          <a:p>
            <a:pPr marL="101600" indent="0">
              <a:buNone/>
            </a:pPr>
            <a:r>
              <a:rPr lang="en-US" altLang="en-US" sz="2400" dirty="0">
                <a:solidFill>
                  <a:schemeClr val="tx1"/>
                </a:solidFill>
                <a:latin typeface="+mn-lt"/>
                <a:hlinkClick r:id="rId7" action="ppaction://hlinksldjump"/>
              </a:rPr>
              <a:t>Click here to continue the program</a:t>
            </a:r>
            <a:r>
              <a:rPr lang="en-US" altLang="en-US" sz="2400" dirty="0" smtClean="0">
                <a:solidFill>
                  <a:schemeClr val="tx1"/>
                </a:solidFill>
                <a:latin typeface="+mn-lt"/>
                <a:hlinkClick r:id="rId7" action="ppaction://hlinksldjump"/>
              </a:rPr>
              <a:t>.</a:t>
            </a:r>
            <a:endParaRPr lang="en-US" altLang="en-US" sz="2400" dirty="0">
              <a:solidFill>
                <a:schemeClr val="tx1"/>
              </a:solidFill>
              <a:latin typeface="+mn-lt"/>
            </a:endParaRPr>
          </a:p>
        </p:txBody>
      </p:sp>
    </p:spTree>
    <p:extLst>
      <p:ext uri="{BB962C8B-B14F-4D97-AF65-F5344CB8AC3E}">
        <p14:creationId xmlns:p14="http://schemas.microsoft.com/office/powerpoint/2010/main" val="3729142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65" charset="-128"/>
              </a:rPr>
              <a:t>Case Study </a:t>
            </a:r>
            <a:r>
              <a:rPr lang="en-US" sz="2000" b="0" smtClean="0">
                <a:latin typeface="Times New Roman" panose="02020603050405020304" pitchFamily="18" charset="0"/>
                <a:ea typeface="ＭＳ Ｐゴシック"/>
                <a:cs typeface="ＭＳ Ｐゴシック" pitchFamily="-65" charset="-128"/>
              </a:rPr>
              <a:t>(2 of 4)</a:t>
            </a:r>
            <a:endParaRPr lang="en-US" sz="2000" b="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03129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smtClean="0">
                <a:solidFill>
                  <a:srgbClr val="000000"/>
                </a:solidFill>
                <a:latin typeface="Arial (Body)"/>
                <a:ea typeface="ＭＳ Ｐゴシック"/>
              </a:rPr>
              <a:t>The 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supervisor, Dana, has just arrived at Station 4 to talk with Rory about the subpoena. As of yet, Rory has not been subpoenaed, but it is possible that he will be. It turns out that it is a criminal case, in which the patient was the victim of domestic violence.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132207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65" charset="-128"/>
              </a:rPr>
              <a:t>Case Study </a:t>
            </a:r>
            <a:r>
              <a:rPr lang="en-US" sz="2000" b="0" smtClean="0">
                <a:latin typeface="Times New Roman" panose="02020603050405020304" pitchFamily="18" charset="0"/>
                <a:ea typeface="ＭＳ Ｐゴシック"/>
                <a:cs typeface="ＭＳ Ｐゴシック" pitchFamily="-65" charset="-128"/>
              </a:rPr>
              <a:t>(3 of 4)</a:t>
            </a:r>
            <a:endParaRPr lang="en-US" sz="2000" b="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292631"/>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smtClean="0">
                <a:solidFill>
                  <a:srgbClr val="000000"/>
                </a:solidFill>
                <a:latin typeface="Arial (Body)"/>
                <a:ea typeface="ＭＳ Ｐゴシック"/>
              </a:rPr>
              <a:t>The county attorney is looking for evidence that might support the case. The defense attorney will try to refute any information that could harm his client.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488891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65" charset="-128"/>
              </a:rPr>
              <a:t>Case Study </a:t>
            </a:r>
            <a:r>
              <a:rPr lang="en-US" sz="2000" b="0" smtClean="0">
                <a:latin typeface="Times New Roman" panose="02020603050405020304" pitchFamily="18" charset="0"/>
                <a:ea typeface="ＭＳ Ｐゴシック"/>
                <a:cs typeface="ＭＳ Ｐゴシック" pitchFamily="-65" charset="-128"/>
              </a:rPr>
              <a:t>(4 of 4)</a:t>
            </a:r>
            <a:endParaRPr lang="en-US" sz="2000" b="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What specific elements of the narrative could be important in the prosecution’s case?</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What weaknesses in the documentation will the defense seek to exploit?</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If Rory is called to testify, what role will the 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 play?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299598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Setting the Stage</a:t>
            </a:r>
            <a:endParaRPr lang="en-US"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Overview of Lesson Topics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Functions of the prehospital care report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Collection of data in 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Medical abbreviations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Legal concerns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Alternative documentation methods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094545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65" charset="-128"/>
              </a:rPr>
              <a:t>Medical Abbreviations </a:t>
            </a:r>
            <a:r>
              <a:rPr lang="en-US" sz="2000" b="0" smtClean="0">
                <a:latin typeface="Times New Roman" panose="02020603050405020304" pitchFamily="18" charset="0"/>
                <a:ea typeface="ＭＳ Ｐゴシック"/>
                <a:cs typeface="ＭＳ Ｐゴシック" pitchFamily="-65" charset="-128"/>
              </a:rPr>
              <a:t>(1 of 2)</a:t>
            </a:r>
            <a:endParaRPr lang="en-US" sz="2000" b="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Use only universally accepted abbreviations, or those approved by your 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system.</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You will be mastering medical terminology and abbreviations your entire career.</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Refer to Table 4-1 &amp; 4-2.</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508113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IN" dirty="0" smtClean="0"/>
              <a:t>Table </a:t>
            </a:r>
            <a:r>
              <a:rPr lang="en-IN" dirty="0"/>
              <a:t>4-1 </a:t>
            </a:r>
            <a:r>
              <a:rPr lang="en-IN" dirty="0" smtClean="0"/>
              <a:t>Commonly Accepted Abbreviations</a:t>
            </a:r>
            <a:endParaRPr lang="en-IN" dirty="0"/>
          </a:p>
        </p:txBody>
      </p:sp>
      <p:pic>
        <p:nvPicPr>
          <p:cNvPr id="4" name="Picture 3" descr="Lowercase a means before. Lowercase c means with. B I D means two times a day. N T G means nitroglycerin. O 2 means oxygen. O B means obstetrics. Lowercase p means after. P E means physical exam or pulmonary embolism. P O means orally, by mouth. P t means patient. Lowercase q means every. Q D means once a day. Q I D means four times a day. R O means rule out. R x means prescription. Lowercase s means without. Lowercase s s means signs and symptoms. S I D S means sudden infant death syndrome. S L mean sublingual. S O B means shortness of breath. Stat means immediately. S x means symptoms. T I A means transient ischemic attack. T I D means three times a day. T K O means to keep open. T x means treatment. X means times. Y o means years old. Arrow pointing up means increased. Arrow pointing down means decreased."/>
          <p:cNvPicPr>
            <a:picLocks noChangeAspect="1"/>
          </p:cNvPicPr>
          <p:nvPr/>
        </p:nvPicPr>
        <p:blipFill rotWithShape="1">
          <a:blip r:embed="rId2"/>
          <a:srcRect l="181" b="992"/>
          <a:stretch/>
        </p:blipFill>
        <p:spPr>
          <a:xfrm>
            <a:off x="3047999" y="1473532"/>
            <a:ext cx="2710909" cy="4806618"/>
          </a:xfrm>
          <a:prstGeom prst="rect">
            <a:avLst/>
          </a:prstGeom>
        </p:spPr>
      </p:pic>
    </p:spTree>
    <p:extLst>
      <p:ext uri="{BB962C8B-B14F-4D97-AF65-F5344CB8AC3E}">
        <p14:creationId xmlns:p14="http://schemas.microsoft.com/office/powerpoint/2010/main" val="3893803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67368" cy="1066799"/>
          </a:xfrm>
        </p:spPr>
        <p:txBody>
          <a:bodyPr anchor="b"/>
          <a:lstStyle/>
          <a:p>
            <a:r>
              <a:rPr lang="en-IN" dirty="0" smtClean="0"/>
              <a:t>Table </a:t>
            </a:r>
            <a:r>
              <a:rPr lang="en-IN" dirty="0"/>
              <a:t>4-2 Standard Charting </a:t>
            </a:r>
            <a:r>
              <a:rPr lang="en-IN" dirty="0" smtClean="0"/>
              <a:t>Abbreviations </a:t>
            </a:r>
            <a:r>
              <a:rPr lang="en-IN" sz="2000" b="0" dirty="0" smtClean="0"/>
              <a:t>(1 of 13)</a:t>
            </a:r>
            <a:endParaRPr lang="en-IN" sz="2000" b="0" dirty="0"/>
          </a:p>
        </p:txBody>
      </p:sp>
      <p:pic>
        <p:nvPicPr>
          <p:cNvPr id="3" name="Picture 2" descr="Patient information categories. African American is A A. Asian is A. Black is B. Chief complaint is C C. The term complains of is c o. Date of birth is D O B. Differential diagnosis is D D or D D x. Estimated date of confinement is E D C. Family history is F H. Female is F. Hispanic is H. History is H x. History and physical is H and P. History of present illness is H P I or H O P I. Impression is I M P. Male is M. Medications is Med. Newborn is N B. Past history is P H or P M H. Patient is Pt. Physical exam is P E. Private medical doctor is P M D. Signs and symptoms is S S. Vital signs is V S. Weight is W t. White is W. Years old is y o."/>
          <p:cNvPicPr>
            <a:picLocks noChangeAspect="1"/>
          </p:cNvPicPr>
          <p:nvPr/>
        </p:nvPicPr>
        <p:blipFill rotWithShape="1">
          <a:blip r:embed="rId2">
            <a:extLst>
              <a:ext uri="{28A0092B-C50C-407E-A947-70E740481C1C}">
                <a14:useLocalDpi xmlns:a14="http://schemas.microsoft.com/office/drawing/2010/main" val="0"/>
              </a:ext>
            </a:extLst>
          </a:blip>
          <a:srcRect l="573" b="3970"/>
          <a:stretch/>
        </p:blipFill>
        <p:spPr>
          <a:xfrm>
            <a:off x="3048000" y="1563085"/>
            <a:ext cx="3065649" cy="4474858"/>
          </a:xfrm>
          <a:prstGeom prst="rect">
            <a:avLst/>
          </a:prstGeom>
        </p:spPr>
      </p:pic>
    </p:spTree>
    <p:extLst>
      <p:ext uri="{BB962C8B-B14F-4D97-AF65-F5344CB8AC3E}">
        <p14:creationId xmlns:p14="http://schemas.microsoft.com/office/powerpoint/2010/main" val="37250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67368" cy="1066799"/>
          </a:xfrm>
        </p:spPr>
        <p:txBody>
          <a:bodyPr anchor="b"/>
          <a:lstStyle/>
          <a:p>
            <a:r>
              <a:rPr lang="en-IN" dirty="0"/>
              <a:t>Table 4-2 Standard Charting Abbreviations </a:t>
            </a:r>
            <a:r>
              <a:rPr lang="en-IN" sz="2000" b="0" dirty="0" smtClean="0"/>
              <a:t>(2 </a:t>
            </a:r>
            <a:r>
              <a:rPr lang="en-IN" sz="2000" b="0" dirty="0"/>
              <a:t>of </a:t>
            </a:r>
            <a:r>
              <a:rPr lang="en-IN" sz="2000" b="0" dirty="0" smtClean="0"/>
              <a:t>13)</a:t>
            </a:r>
            <a:endParaRPr lang="en-IN" sz="2000" dirty="0"/>
          </a:p>
        </p:txBody>
      </p:sp>
      <p:pic>
        <p:nvPicPr>
          <p:cNvPr id="3" name="Picture 2" descr="Body systems. Abdomen is A b d. Cardiovascular is C V. Central nervous system is C N S. Ear, nose, and throat is E N T. Gastrointestinal is G I. Genitourinary is G U. Gynecological is G Y N. Head, eyes, ears, nose, and throat is H E E N T. Musculoskeletal is M S K. Obstetrical is O B. Peripheral nervous system is P N S. Respiratory is R e s  p. Common complaints. Abdominal pain is a b d p n. Chest pain is C P. Dyspnea on exertion is D O E. Fever of unknown origin is F U O. Gunshot wound is G S W. Headache is H A. Lower back pain is L B P. Nausea vomiting is n v. No apparent distress is N A D. Shortness of breath is S O B. Substernal chest pain is S S C P."/>
          <p:cNvPicPr>
            <a:picLocks noChangeAspect="1"/>
          </p:cNvPicPr>
          <p:nvPr/>
        </p:nvPicPr>
        <p:blipFill rotWithShape="1">
          <a:blip r:embed="rId2">
            <a:extLst>
              <a:ext uri="{28A0092B-C50C-407E-A947-70E740481C1C}">
                <a14:useLocalDpi xmlns:a14="http://schemas.microsoft.com/office/drawing/2010/main" val="0"/>
              </a:ext>
            </a:extLst>
          </a:blip>
          <a:srcRect l="73" r="-1" b="4739"/>
          <a:stretch/>
        </p:blipFill>
        <p:spPr>
          <a:xfrm>
            <a:off x="2873828" y="1482126"/>
            <a:ext cx="3398835" cy="4541304"/>
          </a:xfrm>
          <a:prstGeom prst="rect">
            <a:avLst/>
          </a:prstGeom>
        </p:spPr>
      </p:pic>
    </p:spTree>
    <p:extLst>
      <p:ext uri="{BB962C8B-B14F-4D97-AF65-F5344CB8AC3E}">
        <p14:creationId xmlns:p14="http://schemas.microsoft.com/office/powerpoint/2010/main" val="4147893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78877" cy="1066799"/>
          </a:xfrm>
        </p:spPr>
        <p:txBody>
          <a:bodyPr anchor="b"/>
          <a:lstStyle/>
          <a:p>
            <a:r>
              <a:rPr lang="en-IN" dirty="0"/>
              <a:t>Table 4-2 Standard Charting Abbreviations </a:t>
            </a:r>
            <a:r>
              <a:rPr lang="en-IN" sz="2000" b="0" dirty="0" smtClean="0"/>
              <a:t>(3 </a:t>
            </a:r>
            <a:r>
              <a:rPr lang="en-IN" sz="2000" b="0" dirty="0"/>
              <a:t>of </a:t>
            </a:r>
            <a:r>
              <a:rPr lang="en-IN" sz="2000" b="0" dirty="0" smtClean="0"/>
              <a:t>13)</a:t>
            </a:r>
            <a:endParaRPr lang="en-IN" sz="2000" dirty="0"/>
          </a:p>
        </p:txBody>
      </p:sp>
      <p:pic>
        <p:nvPicPr>
          <p:cNvPr id="3" name="Picture 2" descr="Diagnoses. Abdominal aortic aneurysm is A A A. Abortion is A b. Acute myocardial infarction is A M I. Adult respiratory distress syndrome is A R D S. Alcohol is E T O H. Atherosclerotic heart disease is A S H D. Chronic renal failure is C R F. Congestive heart failure is C H F. Coronary artery bypass graft is C A B G. Coronary artery disease is C A D. Cystic fibrosis is C F. Dead on arrival is D O A. Delirium tremens is D T s. Deep vein thrombosis is D V T. Diabetes mellitus is D M. Dilation and curettage is D and C. End stage renal disease is E S R D. End stage renal failure is E S R F. Epstein Barr virus is E B V. Foreign body obstruction is F B O. Hepatitis B virus is H B V. Hiatal hernia is H H. Hypertension is H T N."/>
          <p:cNvPicPr>
            <a:picLocks noChangeAspect="1"/>
          </p:cNvPicPr>
          <p:nvPr/>
        </p:nvPicPr>
        <p:blipFill rotWithShape="1">
          <a:blip r:embed="rId2">
            <a:extLst>
              <a:ext uri="{28A0092B-C50C-407E-A947-70E740481C1C}">
                <a14:useLocalDpi xmlns:a14="http://schemas.microsoft.com/office/drawing/2010/main" val="0"/>
              </a:ext>
            </a:extLst>
          </a:blip>
          <a:srcRect l="-196" r="1" b="4613"/>
          <a:stretch/>
        </p:blipFill>
        <p:spPr>
          <a:xfrm>
            <a:off x="2888343" y="1485461"/>
            <a:ext cx="3360751" cy="4566996"/>
          </a:xfrm>
          <a:prstGeom prst="rect">
            <a:avLst/>
          </a:prstGeom>
        </p:spPr>
      </p:pic>
    </p:spTree>
    <p:extLst>
      <p:ext uri="{BB962C8B-B14F-4D97-AF65-F5344CB8AC3E}">
        <p14:creationId xmlns:p14="http://schemas.microsoft.com/office/powerpoint/2010/main" val="3262826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52620" cy="1066799"/>
          </a:xfrm>
        </p:spPr>
        <p:txBody>
          <a:bodyPr anchor="b"/>
          <a:lstStyle/>
          <a:p>
            <a:r>
              <a:rPr lang="en-IN" dirty="0"/>
              <a:t>Table 4-2 Standard Charting Abbreviations </a:t>
            </a:r>
            <a:r>
              <a:rPr lang="en-IN" sz="2000" b="0" dirty="0" smtClean="0"/>
              <a:t>(4 </a:t>
            </a:r>
            <a:r>
              <a:rPr lang="en-IN" sz="2000" b="0" dirty="0"/>
              <a:t>of </a:t>
            </a:r>
            <a:r>
              <a:rPr lang="en-IN" sz="2000" b="0" dirty="0" smtClean="0"/>
              <a:t>13)</a:t>
            </a:r>
            <a:endParaRPr lang="en-IN" sz="2000" dirty="0"/>
          </a:p>
        </p:txBody>
      </p:sp>
      <p:pic>
        <p:nvPicPr>
          <p:cNvPr id="3" name="Picture 2" descr="Infectious disease is I D. Inferior wall myocardial infarction I W M I. Insulin dependent diabetes mellitus is I D D M. Intracranial pressure is I C P. Mass casualty incident is M C I. Mitral valve prolapse is M V P. Motor vehicle crash is M V C. Multiple sclerosis is M S. Non insulin dependent diabetes mellitus is N I D D M. Organic brain syndrome is O B S. Otitis media is O M. Overdose is O D. Paroxysmal nocturnal dyspnea is P N D. Pelvic inflammatory disease is P I D. Peptic ulcer disease is P U D. Pregnancies births or gravida para is G P. Pregnancy induced hypertension is P I H."/>
          <p:cNvPicPr>
            <a:picLocks noChangeAspect="1"/>
          </p:cNvPicPr>
          <p:nvPr/>
        </p:nvPicPr>
        <p:blipFill rotWithShape="1">
          <a:blip r:embed="rId2">
            <a:extLst>
              <a:ext uri="{28A0092B-C50C-407E-A947-70E740481C1C}">
                <a14:useLocalDpi xmlns:a14="http://schemas.microsoft.com/office/drawing/2010/main" val="0"/>
              </a:ext>
            </a:extLst>
          </a:blip>
          <a:srcRect l="586" b="7051"/>
          <a:stretch/>
        </p:blipFill>
        <p:spPr>
          <a:xfrm>
            <a:off x="2057691" y="1649055"/>
            <a:ext cx="5052870" cy="4539721"/>
          </a:xfrm>
          <a:prstGeom prst="rect">
            <a:avLst/>
          </a:prstGeom>
        </p:spPr>
      </p:pic>
    </p:spTree>
    <p:extLst>
      <p:ext uri="{BB962C8B-B14F-4D97-AF65-F5344CB8AC3E}">
        <p14:creationId xmlns:p14="http://schemas.microsoft.com/office/powerpoint/2010/main" val="1278326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14852" cy="1066799"/>
          </a:xfrm>
        </p:spPr>
        <p:txBody>
          <a:bodyPr anchor="b"/>
          <a:lstStyle/>
          <a:p>
            <a:r>
              <a:rPr lang="en-IN" dirty="0"/>
              <a:t>Table 4-2 Standard Charting Abbreviations </a:t>
            </a:r>
            <a:r>
              <a:rPr lang="en-IN" sz="2000" b="0" dirty="0" smtClean="0"/>
              <a:t>(5 </a:t>
            </a:r>
            <a:r>
              <a:rPr lang="en-IN" sz="2000" b="0" dirty="0"/>
              <a:t>of </a:t>
            </a:r>
            <a:r>
              <a:rPr lang="en-IN" sz="2000" b="0" dirty="0" smtClean="0"/>
              <a:t>13)</a:t>
            </a:r>
            <a:endParaRPr lang="en-IN" sz="2000" dirty="0"/>
          </a:p>
        </p:txBody>
      </p:sp>
      <p:pic>
        <p:nvPicPr>
          <p:cNvPr id="4" name="Picture 3" descr="Pulmonary embolism is P E. Rheumatic heart disease is R H D. Sexually transmitted disease is S T D. S T elevation myocardial infarction is S T E M I. Transient ischemic attack is T I A. Tuberculosis is T B. Upper respiratory infection is U R I. Urinary tract infection is U T I. Wolff Parkinson White syndrome disease is W P W. Medications. Angiotensin converting enzyme is A C E. Aspirin is A S A. Bicarbonate is H C O 3. Birth control pills is B C P. Calcium is C a plus plus. Calcium channel block is C C B. Calcium chloride is C a C l 2. Chloride is C l minus. Digoxin is D i g. Dilantin or phenytoin sodium is P T N. Hydrochlorothiazide is H C T Z. Lactated Ringer's or Ringer's Lactate is L R or R L. Nitroglycerin is N T G. Nonsteroidal anti inflammatory agent is N S A I D. Normal saline is N S."/>
          <p:cNvPicPr>
            <a:picLocks noChangeAspect="1"/>
          </p:cNvPicPr>
          <p:nvPr/>
        </p:nvPicPr>
        <p:blipFill rotWithShape="1">
          <a:blip r:embed="rId2">
            <a:extLst>
              <a:ext uri="{28A0092B-C50C-407E-A947-70E740481C1C}">
                <a14:useLocalDpi xmlns:a14="http://schemas.microsoft.com/office/drawing/2010/main" val="0"/>
              </a:ext>
            </a:extLst>
          </a:blip>
          <a:srcRect l="-672" b="4807"/>
          <a:stretch/>
        </p:blipFill>
        <p:spPr>
          <a:xfrm>
            <a:off x="2975429" y="1546134"/>
            <a:ext cx="3171962" cy="4390209"/>
          </a:xfrm>
          <a:prstGeom prst="rect">
            <a:avLst/>
          </a:prstGeom>
        </p:spPr>
      </p:pic>
    </p:spTree>
    <p:extLst>
      <p:ext uri="{BB962C8B-B14F-4D97-AF65-F5344CB8AC3E}">
        <p14:creationId xmlns:p14="http://schemas.microsoft.com/office/powerpoint/2010/main" val="34473908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82116" cy="1066799"/>
          </a:xfrm>
        </p:spPr>
        <p:txBody>
          <a:bodyPr anchor="b"/>
          <a:lstStyle/>
          <a:p>
            <a:r>
              <a:rPr lang="en-IN" dirty="0"/>
              <a:t>Table 4-2 Standard Charting Abbreviations </a:t>
            </a:r>
            <a:r>
              <a:rPr lang="en-IN" sz="2000" b="0" dirty="0" smtClean="0"/>
              <a:t>(6 </a:t>
            </a:r>
            <a:r>
              <a:rPr lang="en-IN" sz="2000" b="0" dirty="0"/>
              <a:t>of </a:t>
            </a:r>
            <a:r>
              <a:rPr lang="en-IN" sz="2000" b="0" dirty="0" smtClean="0"/>
              <a:t>13)</a:t>
            </a:r>
            <a:endParaRPr lang="en-IN" sz="2000" dirty="0"/>
          </a:p>
        </p:txBody>
      </p:sp>
      <p:pic>
        <p:nvPicPr>
          <p:cNvPr id="4" name="Picture 3" descr="Oral birth control pill is O B C P. Penicillin is P C N. Phenobarbital is P B. Potassium is K plus. Sodium bicarbonate is N a H C O 3. Sodium chloride is N a C l. Tylenol is A P A P. Anatomy and landmarks. Abdomen is A b d. Antecubital is A C. Anterior axillary line is A A L. Anterior cruciate ligament is A C L. Anterior and posterior is A and P. Dorsalis pedis or pulse is D P. Gallbladder is G B. intercostal space is I C S. Lateral collateral ligament is L C L. Left lower lobe is L L L. Left lower quadrant is L L Q. Left upper lobe is L U L."/>
          <p:cNvPicPr>
            <a:picLocks noChangeAspect="1"/>
          </p:cNvPicPr>
          <p:nvPr/>
        </p:nvPicPr>
        <p:blipFill rotWithShape="1">
          <a:blip r:embed="rId2">
            <a:extLst>
              <a:ext uri="{28A0092B-C50C-407E-A947-70E740481C1C}">
                <a14:useLocalDpi xmlns:a14="http://schemas.microsoft.com/office/drawing/2010/main" val="0"/>
              </a:ext>
            </a:extLst>
          </a:blip>
          <a:srcRect l="555" b="5513"/>
          <a:stretch/>
        </p:blipFill>
        <p:spPr>
          <a:xfrm>
            <a:off x="2859314" y="1783343"/>
            <a:ext cx="3444600" cy="3703058"/>
          </a:xfrm>
          <a:prstGeom prst="rect">
            <a:avLst/>
          </a:prstGeom>
        </p:spPr>
      </p:pic>
    </p:spTree>
    <p:extLst>
      <p:ext uri="{BB962C8B-B14F-4D97-AF65-F5344CB8AC3E}">
        <p14:creationId xmlns:p14="http://schemas.microsoft.com/office/powerpoint/2010/main" val="3736851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26361" cy="1066799"/>
          </a:xfrm>
        </p:spPr>
        <p:txBody>
          <a:bodyPr anchor="b"/>
          <a:lstStyle/>
          <a:p>
            <a:r>
              <a:rPr lang="en-IN" dirty="0"/>
              <a:t>Table 4-2 Standard Charting Abbreviations </a:t>
            </a:r>
            <a:r>
              <a:rPr lang="en-IN" sz="2000" b="0" dirty="0" smtClean="0"/>
              <a:t>(7 </a:t>
            </a:r>
            <a:r>
              <a:rPr lang="en-IN" sz="2000" b="0" dirty="0"/>
              <a:t>of </a:t>
            </a:r>
            <a:r>
              <a:rPr lang="en-IN" sz="2000" b="0" dirty="0" smtClean="0"/>
              <a:t>13)</a:t>
            </a:r>
            <a:endParaRPr lang="en-IN" sz="2000" dirty="0"/>
          </a:p>
        </p:txBody>
      </p:sp>
      <p:pic>
        <p:nvPicPr>
          <p:cNvPr id="4" name="Picture 3" descr="Left upper quadrant is L U Q. Left ventricle is L V. Liver, spleen, and kidneys is L S K. Lymph node is L N. Midaxillary line is M A L. Posterior axillary line is P A L. Right lower lobe is R L L. Right lower quadrant is R L Q. Right middle lobe is R M L. Right upper quadrant is R U Q. Temporomandibular joint is T M J. Tympanic membrane is T M. Physical exam and findings. Arterial blood gas is A B G. Bilateral breath sounds is B B S. Blood glucose level is B G L. Breath sounds is B S. Cerebrospinal fluid is C S F. Chest X ray is C X R. Complete blood count is C B C. Computerized tomography is C T. Costovertebral angle is C V A. Deep tendon reflexes is D T R. Dorsalis pedis or pulse is D P. Electrocardiogram is E K G or E C G. Electroencephalogram is E E G."/>
          <p:cNvPicPr>
            <a:picLocks noChangeAspect="1"/>
          </p:cNvPicPr>
          <p:nvPr/>
        </p:nvPicPr>
        <p:blipFill rotWithShape="1">
          <a:blip r:embed="rId2">
            <a:extLst>
              <a:ext uri="{28A0092B-C50C-407E-A947-70E740481C1C}">
                <a14:useLocalDpi xmlns:a14="http://schemas.microsoft.com/office/drawing/2010/main" val="0"/>
              </a:ext>
            </a:extLst>
          </a:blip>
          <a:srcRect l="1092" b="4681"/>
          <a:stretch/>
        </p:blipFill>
        <p:spPr>
          <a:xfrm>
            <a:off x="3149599" y="1705454"/>
            <a:ext cx="2876567" cy="4274432"/>
          </a:xfrm>
          <a:prstGeom prst="rect">
            <a:avLst/>
          </a:prstGeom>
        </p:spPr>
      </p:pic>
    </p:spTree>
    <p:extLst>
      <p:ext uri="{BB962C8B-B14F-4D97-AF65-F5344CB8AC3E}">
        <p14:creationId xmlns:p14="http://schemas.microsoft.com/office/powerpoint/2010/main" val="959128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70606" cy="1066799"/>
          </a:xfrm>
        </p:spPr>
        <p:txBody>
          <a:bodyPr anchor="b"/>
          <a:lstStyle/>
          <a:p>
            <a:r>
              <a:rPr lang="en-IN" dirty="0"/>
              <a:t>Table 4-2 Standard Charting Abbreviations </a:t>
            </a:r>
            <a:r>
              <a:rPr lang="en-IN" sz="2000" b="0" dirty="0" smtClean="0"/>
              <a:t>(8 </a:t>
            </a:r>
            <a:r>
              <a:rPr lang="en-IN" sz="2000" b="0" dirty="0"/>
              <a:t>of </a:t>
            </a:r>
            <a:r>
              <a:rPr lang="en-IN" sz="2000" b="0" dirty="0" smtClean="0"/>
              <a:t>13)</a:t>
            </a:r>
            <a:endParaRPr lang="en-IN" sz="2000" dirty="0"/>
          </a:p>
        </p:txBody>
      </p:sp>
      <p:pic>
        <p:nvPicPr>
          <p:cNvPr id="4" name="Picture 3" descr="Expiratory is E x p. Extraocular movements intact is E O M I. Fetal heart tones is F H T. Full range of motion is F R O M. Full term normal delivery is F T N D. Heart rate is H R. Heart sounds is H S. Hemoglobin is H g b. Inspiratory is I n s p. Jugular venous distention is J V D. Laceration is l a c. Level of consciousness is L O C. Moves all extremities is M A E x 4. Nontender is N T. Normal range of motion is N R O M. Palpation is P a l p. Passive range of motion is P R O M. Point of maximal impulse is P M I. Posterior tibial pulse is P T."/>
          <p:cNvPicPr>
            <a:picLocks noChangeAspect="1"/>
          </p:cNvPicPr>
          <p:nvPr/>
        </p:nvPicPr>
        <p:blipFill rotWithShape="1">
          <a:blip r:embed="rId2">
            <a:extLst>
              <a:ext uri="{28A0092B-C50C-407E-A947-70E740481C1C}">
                <a14:useLocalDpi xmlns:a14="http://schemas.microsoft.com/office/drawing/2010/main" val="0"/>
              </a:ext>
            </a:extLst>
          </a:blip>
          <a:srcRect l="214" b="5104"/>
          <a:stretch/>
        </p:blipFill>
        <p:spPr>
          <a:xfrm>
            <a:off x="2786742" y="1906147"/>
            <a:ext cx="3578199" cy="3667339"/>
          </a:xfrm>
          <a:prstGeom prst="rect">
            <a:avLst/>
          </a:prstGeom>
        </p:spPr>
      </p:pic>
    </p:spTree>
    <p:extLst>
      <p:ext uri="{BB962C8B-B14F-4D97-AF65-F5344CB8AC3E}">
        <p14:creationId xmlns:p14="http://schemas.microsoft.com/office/powerpoint/2010/main" val="674810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cs typeface="ＭＳ Ｐゴシック" pitchFamily="-65" charset="-128"/>
              </a:rPr>
              <a:t>Case Study Introduction </a:t>
            </a:r>
            <a:r>
              <a:rPr lang="en-US" sz="2000" b="0" dirty="0" smtClean="0">
                <a:latin typeface="Times New Roman" panose="02020603050405020304" pitchFamily="18" charset="0"/>
                <a:cs typeface="ＭＳ Ｐゴシック" pitchFamily="-65" charset="-128"/>
              </a:rPr>
              <a:t>(1 of 2)</a:t>
            </a:r>
            <a:endParaRPr lang="en-US" sz="2000" b="0" dirty="0">
              <a:latin typeface="Times New Roman" panose="02020603050405020304" pitchFamily="18" charset="0"/>
              <a:cs typeface="ＭＳ Ｐゴシック" pitchFamily="-65" charset="-128"/>
            </a:endParaRPr>
          </a:p>
        </p:txBody>
      </p:sp>
      <p:sp>
        <p:nvSpPr>
          <p:cNvPr id="3" name="Text Placeholder 2"/>
          <p:cNvSpPr>
            <a:spLocks noGrp="1"/>
          </p:cNvSpPr>
          <p:nvPr>
            <p:ph type="body" idx="1"/>
          </p:nvPr>
        </p:nvSpPr>
        <p:spPr>
          <a:xfrm>
            <a:off x="457200" y="1600200"/>
            <a:ext cx="8229600" cy="1292631"/>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Rory Bruns picked up the phone in the Station 4 crew room on the second ring. “E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Bruns. How can I help you?”</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700096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96865" cy="1066799"/>
          </a:xfrm>
        </p:spPr>
        <p:txBody>
          <a:bodyPr anchor="b"/>
          <a:lstStyle/>
          <a:p>
            <a:r>
              <a:rPr lang="en-IN" dirty="0"/>
              <a:t>Table 4-2 Standard Charting Abbreviations </a:t>
            </a:r>
            <a:r>
              <a:rPr lang="en-IN" sz="2000" b="0" dirty="0" smtClean="0"/>
              <a:t>(9 </a:t>
            </a:r>
            <a:r>
              <a:rPr lang="en-IN" sz="2000" b="0" dirty="0"/>
              <a:t>of </a:t>
            </a:r>
            <a:r>
              <a:rPr lang="en-IN" sz="2000" b="0" dirty="0" smtClean="0"/>
              <a:t>13)</a:t>
            </a:r>
            <a:endParaRPr lang="en-IN" sz="2000" dirty="0"/>
          </a:p>
        </p:txBody>
      </p:sp>
      <p:pic>
        <p:nvPicPr>
          <p:cNvPr id="4" name="Picture 3" descr="Pulse is P. Pupils equal and reactive to light is P E A R L. Pupils equal, round, reactive to light and accommodation is P E R R L A. Range of motion is R O M. Respirations is R. Temperature is T. Unconscious is u n c. Urinary incontinence is U I. Miscellaneous descriptors. After or post is p dash. After eating is p c. Alert and oriented is A O. Anterior is a n t. Approximate is the approximately equals sign. As needed is p r n. Before or ante is a dash. Before eating or ante cibum or before meal is a c. Body surface area in percent is B S A. Celsius is degrees C. Change is the delta symbol. Decreased is an arrow pointing down. Equal is the equals symbol. Fahrenheit is degrees F. Immediately is stat. Increased is an arrow pointing up. Inferior is i n f."/>
          <p:cNvPicPr>
            <a:picLocks noChangeAspect="1"/>
          </p:cNvPicPr>
          <p:nvPr/>
        </p:nvPicPr>
        <p:blipFill rotWithShape="1">
          <a:blip r:embed="rId2">
            <a:extLst>
              <a:ext uri="{28A0092B-C50C-407E-A947-70E740481C1C}">
                <a14:useLocalDpi xmlns:a14="http://schemas.microsoft.com/office/drawing/2010/main" val="0"/>
              </a:ext>
            </a:extLst>
          </a:blip>
          <a:srcRect l="-357" b="3933"/>
          <a:stretch/>
        </p:blipFill>
        <p:spPr>
          <a:xfrm>
            <a:off x="3048000" y="1624971"/>
            <a:ext cx="3037212" cy="4383943"/>
          </a:xfrm>
          <a:prstGeom prst="rect">
            <a:avLst/>
          </a:prstGeom>
        </p:spPr>
      </p:pic>
    </p:spTree>
    <p:extLst>
      <p:ext uri="{BB962C8B-B14F-4D97-AF65-F5344CB8AC3E}">
        <p14:creationId xmlns:p14="http://schemas.microsoft.com/office/powerpoint/2010/main" val="36660951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96866" cy="1066799"/>
          </a:xfrm>
        </p:spPr>
        <p:txBody>
          <a:bodyPr anchor="b"/>
          <a:lstStyle/>
          <a:p>
            <a:r>
              <a:rPr lang="en-IN" dirty="0"/>
              <a:t>Table 4-2 Standard Charting Abbreviations </a:t>
            </a:r>
            <a:r>
              <a:rPr lang="en-IN" sz="2000" b="0" dirty="0"/>
              <a:t>(</a:t>
            </a:r>
            <a:r>
              <a:rPr lang="en-IN" sz="2000" b="0" dirty="0" smtClean="0"/>
              <a:t>10 </a:t>
            </a:r>
            <a:r>
              <a:rPr lang="en-IN" sz="2000" b="0" dirty="0"/>
              <a:t>of </a:t>
            </a:r>
            <a:r>
              <a:rPr lang="en-IN" sz="2000" b="0" dirty="0" smtClean="0"/>
              <a:t>13)</a:t>
            </a:r>
            <a:endParaRPr lang="en-IN" sz="2000" dirty="0"/>
          </a:p>
        </p:txBody>
      </p:sp>
      <p:pic>
        <p:nvPicPr>
          <p:cNvPr id="4" name="Picture 3" descr="Left is L. Less than is the less than symbol. Moderate is m o d. More than is the more than symbol. Negative is a minus. No, not, and none is a slashed zero. Not applicable is n a. Number is N o or the pound symbol. Occasional is o c c. Pack years is p k y r s or p y. Per is a slash. Positive is a plus. Posterior is p o s t. Postoperative is P O. Prior to arrival is P T A. Radiates to is an arrow pointing to the right. Right is an enclosed R. Rule out is R O. Secondary to is 2 degrees. Superior is s u p. Times is X. Times for 3 hours is X 3 h."/>
          <p:cNvPicPr>
            <a:picLocks noChangeAspect="1"/>
          </p:cNvPicPr>
          <p:nvPr/>
        </p:nvPicPr>
        <p:blipFill rotWithShape="1">
          <a:blip r:embed="rId2">
            <a:extLst>
              <a:ext uri="{28A0092B-C50C-407E-A947-70E740481C1C}">
                <a14:useLocalDpi xmlns:a14="http://schemas.microsoft.com/office/drawing/2010/main" val="0"/>
              </a:ext>
            </a:extLst>
          </a:blip>
          <a:srcRect l="86" b="5914"/>
          <a:stretch/>
        </p:blipFill>
        <p:spPr>
          <a:xfrm>
            <a:off x="2830286" y="1795921"/>
            <a:ext cx="3486432" cy="3792080"/>
          </a:xfrm>
          <a:prstGeom prst="rect">
            <a:avLst/>
          </a:prstGeom>
        </p:spPr>
      </p:pic>
    </p:spTree>
    <p:extLst>
      <p:ext uri="{BB962C8B-B14F-4D97-AF65-F5344CB8AC3E}">
        <p14:creationId xmlns:p14="http://schemas.microsoft.com/office/powerpoint/2010/main" val="41912807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0"/>
            <a:ext cx="8082117" cy="1066799"/>
          </a:xfrm>
        </p:spPr>
        <p:txBody>
          <a:bodyPr anchor="b"/>
          <a:lstStyle/>
          <a:p>
            <a:r>
              <a:rPr lang="en-IN" dirty="0"/>
              <a:t>Table 4-2 Standard Charting Abbreviations </a:t>
            </a:r>
            <a:r>
              <a:rPr lang="en-IN" sz="2000" b="0" dirty="0"/>
              <a:t>(</a:t>
            </a:r>
            <a:r>
              <a:rPr lang="en-IN" sz="2000" b="0" dirty="0" smtClean="0"/>
              <a:t>11 </a:t>
            </a:r>
            <a:r>
              <a:rPr lang="en-IN" sz="2000" b="0" dirty="0"/>
              <a:t>of </a:t>
            </a:r>
            <a:r>
              <a:rPr lang="en-IN" sz="2000" b="0" dirty="0" smtClean="0"/>
              <a:t>13)</a:t>
            </a:r>
            <a:endParaRPr lang="en-IN" sz="2000" dirty="0"/>
          </a:p>
        </p:txBody>
      </p:sp>
      <p:pic>
        <p:nvPicPr>
          <p:cNvPr id="4" name="Picture 3" descr="Unequal is a slashed equals sign. Warm and dry is W D. While awake is W A. With is lowercase c. Within normal limits or we never looked is W N L. Without is lowercase s. Zero is 0. Treatments and dispositions. Advanced cardiac life support is A C L S. Advanced life support is A L S. Against medical advice is A M A. Automated external defibrillator is A E D. Bag valve mask is B V M. Basic life support is B L S. Cardiopulmonary resuscitation is C P R. Continuous positive airway pressure is C P A P. Do not resuscitate is D N R. Endotracheal tube is E T T. Estimated time of arrival is E T A. External cardiac pacing is E C P. Intermittent positive pressure ventilation is I P P V. Long spine board is L S B. Nasal cannula is N C. Nasogastric is N G. Nasopharyngeal airway is N P A. No transport refusal is N T R. Nonrebreather mask is N R M."/>
          <p:cNvPicPr>
            <a:picLocks noChangeAspect="1"/>
          </p:cNvPicPr>
          <p:nvPr/>
        </p:nvPicPr>
        <p:blipFill rotWithShape="1">
          <a:blip r:embed="rId2">
            <a:extLst>
              <a:ext uri="{28A0092B-C50C-407E-A947-70E740481C1C}">
                <a14:useLocalDpi xmlns:a14="http://schemas.microsoft.com/office/drawing/2010/main" val="0"/>
              </a:ext>
            </a:extLst>
          </a:blip>
          <a:srcRect l="1070" r="-1" b="3849"/>
          <a:stretch/>
        </p:blipFill>
        <p:spPr>
          <a:xfrm>
            <a:off x="3091543" y="1506307"/>
            <a:ext cx="2993279" cy="4589693"/>
          </a:xfrm>
          <a:prstGeom prst="rect">
            <a:avLst/>
          </a:prstGeom>
        </p:spPr>
      </p:pic>
    </p:spTree>
    <p:extLst>
      <p:ext uri="{BB962C8B-B14F-4D97-AF65-F5344CB8AC3E}">
        <p14:creationId xmlns:p14="http://schemas.microsoft.com/office/powerpoint/2010/main" val="2230289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78877" cy="1066799"/>
          </a:xfrm>
        </p:spPr>
        <p:txBody>
          <a:bodyPr anchor="b"/>
          <a:lstStyle/>
          <a:p>
            <a:r>
              <a:rPr lang="en-IN" dirty="0"/>
              <a:t>Table 4-2 Standard Charting Abbreviations </a:t>
            </a:r>
            <a:r>
              <a:rPr lang="en-IN" sz="2000" b="0" dirty="0"/>
              <a:t>(</a:t>
            </a:r>
            <a:r>
              <a:rPr lang="en-IN" sz="2000" b="0" dirty="0" smtClean="0"/>
              <a:t>12 </a:t>
            </a:r>
            <a:r>
              <a:rPr lang="en-IN" sz="2000" b="0" dirty="0"/>
              <a:t>of </a:t>
            </a:r>
            <a:r>
              <a:rPr lang="en-IN" sz="2000" b="0" dirty="0" smtClean="0"/>
              <a:t>13)</a:t>
            </a:r>
            <a:endParaRPr lang="en-IN" sz="2000" dirty="0"/>
          </a:p>
        </p:txBody>
      </p:sp>
      <p:pic>
        <p:nvPicPr>
          <p:cNvPr id="4" name="Picture 3" descr="Nothing by mouth is N P O. Oropharyngeal airway is O P A. Oxygen is O 2. Per square inch is p s i. Physical therapy is P T. Positive end expiratory pressure is P E E P. Short spine board is S S B. Therapy is R x. Treatment is T x. Turned over to is T O T. Verbal order is V O. Medication administration and metrics. Centimeter is c m. Cubic centimeter is c c. Deciliter is d L. Drop is g t t. Drops per minute is g t t s m i n. Every is q. Grain is g r. Gram is g or g m."/>
          <p:cNvPicPr>
            <a:picLocks noChangeAspect="1"/>
          </p:cNvPicPr>
          <p:nvPr/>
        </p:nvPicPr>
        <p:blipFill rotWithShape="1">
          <a:blip r:embed="rId2">
            <a:extLst>
              <a:ext uri="{28A0092B-C50C-407E-A947-70E740481C1C}">
                <a14:useLocalDpi xmlns:a14="http://schemas.microsoft.com/office/drawing/2010/main" val="0"/>
              </a:ext>
            </a:extLst>
          </a:blip>
          <a:srcRect l="666" b="5863"/>
          <a:stretch/>
        </p:blipFill>
        <p:spPr>
          <a:xfrm>
            <a:off x="2685143" y="1676937"/>
            <a:ext cx="3799176" cy="4172320"/>
          </a:xfrm>
          <a:prstGeom prst="rect">
            <a:avLst/>
          </a:prstGeom>
        </p:spPr>
      </p:pic>
    </p:spTree>
    <p:extLst>
      <p:ext uri="{BB962C8B-B14F-4D97-AF65-F5344CB8AC3E}">
        <p14:creationId xmlns:p14="http://schemas.microsoft.com/office/powerpoint/2010/main" val="9139196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IN" dirty="0"/>
              <a:t>Table 4-2 Standard Charting </a:t>
            </a:r>
            <a:r>
              <a:rPr lang="en-IN" dirty="0" smtClean="0"/>
              <a:t>Abbreviations </a:t>
            </a:r>
            <a:r>
              <a:rPr lang="en-IN" sz="2000" b="0" dirty="0"/>
              <a:t>(</a:t>
            </a:r>
            <a:r>
              <a:rPr lang="en-IN" sz="2000" b="0" dirty="0" smtClean="0"/>
              <a:t>13 </a:t>
            </a:r>
            <a:r>
              <a:rPr lang="en-IN" sz="2000" b="0" dirty="0"/>
              <a:t>of </a:t>
            </a:r>
            <a:r>
              <a:rPr lang="en-IN" sz="2000" b="0" dirty="0" smtClean="0"/>
              <a:t>13)</a:t>
            </a:r>
            <a:endParaRPr lang="en-IN" sz="2000" dirty="0"/>
          </a:p>
        </p:txBody>
      </p:sp>
      <p:pic>
        <p:nvPicPr>
          <p:cNvPr id="4" name="Picture 3" descr="Hour is h or h r. Hydrogen ion concentration is p H. Intracardiac is I C. Intramuscular is I M. Intranasal is I N. Intraosseous is I O. Intravenous is I V. Intravenous push is I V P. Joules is j. Keep vein open is K V O. Kilogram is k g. Liter is L. Liters per minute is L P M or L m i n. Microgram is m c g. Milliequivalent is m E q. Milligram is m g. Milliliter is m L. Millimeter is m m. Millimeters of mercury is m m H g. Minute is m i n. Orally is p o. Subcutaneous is S C or S Q. Sublingual is S L. To keep open is T K O. Cardiology. Atrial fibrillation is A F. Ventricular fibrillation is V F. Ventricular tachycardia is V 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315" y="1600653"/>
            <a:ext cx="3051371" cy="4557450"/>
          </a:xfrm>
          <a:prstGeom prst="rect">
            <a:avLst/>
          </a:prstGeom>
        </p:spPr>
      </p:pic>
    </p:spTree>
    <p:extLst>
      <p:ext uri="{BB962C8B-B14F-4D97-AF65-F5344CB8AC3E}">
        <p14:creationId xmlns:p14="http://schemas.microsoft.com/office/powerpoint/2010/main" val="22233704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65" charset="-128"/>
              </a:rPr>
              <a:t>Medical Abbreviations </a:t>
            </a:r>
            <a:r>
              <a:rPr lang="en-US" sz="2000" b="0" smtClean="0">
                <a:latin typeface="Times New Roman" panose="02020603050405020304" pitchFamily="18" charset="0"/>
                <a:ea typeface="ＭＳ Ｐゴシック"/>
                <a:cs typeface="ＭＳ Ｐゴシック" pitchFamily="-65" charset="-128"/>
              </a:rPr>
              <a:t>(2 of 2)</a:t>
            </a:r>
            <a:endParaRPr lang="en-US" sz="2000" b="0">
              <a:latin typeface="Times New Roman" panose="02020603050405020304" pitchFamily="18" charset="0"/>
              <a:ea typeface="ＭＳ Ｐゴシック"/>
              <a:cs typeface="ＭＳ Ｐゴシック" pitchFamily="-65" charset="-128"/>
            </a:endParaRPr>
          </a:p>
        </p:txBody>
      </p:sp>
      <p:sp>
        <p:nvSpPr>
          <p:cNvPr id="4" name="Text Placeholder 3"/>
          <p:cNvSpPr>
            <a:spLocks noGrp="1"/>
          </p:cNvSpPr>
          <p:nvPr>
            <p:ph idx="1"/>
          </p:nvPr>
        </p:nvSpPr>
        <p:spPr>
          <a:xfrm>
            <a:off x="457200" y="1600200"/>
            <a:ext cx="8229600" cy="1595337"/>
          </a:xfrm>
        </p:spPr>
        <p:txBody>
          <a:bodyPr/>
          <a:lstStyle/>
          <a:p>
            <a:pPr marL="256032" lvl="1" indent="-256032">
              <a:spcBef>
                <a:spcPts val="1500"/>
              </a:spcBef>
              <a:buFont typeface="Arial"/>
              <a:buChar char="•"/>
            </a:pPr>
            <a:r>
              <a:rPr lang="en-US" altLang="en-US" sz="2400" dirty="0" smtClean="0">
                <a:solidFill>
                  <a:srgbClr val="000000"/>
                </a:solidFill>
                <a:latin typeface="+mn-lt"/>
                <a:ea typeface="ＭＳ Ｐゴシック"/>
              </a:rPr>
              <a:t>A </a:t>
            </a:r>
            <a:r>
              <a:rPr lang="en-US" altLang="en-US" sz="2400" dirty="0">
                <a:solidFill>
                  <a:srgbClr val="000000"/>
                </a:solidFill>
                <a:latin typeface="+mn-lt"/>
                <a:ea typeface="ＭＳ Ｐゴシック"/>
              </a:rPr>
              <a:t>48-year-old man is alert and oriented with a chief complaint of severe chest pain and trouble breathing. He took two nitro without relief today, he is prescribed Lasix twice daily. He has no known allergies</a:t>
            </a:r>
            <a:r>
              <a:rPr lang="en-US" altLang="en-US" sz="2400" dirty="0" smtClean="0">
                <a:solidFill>
                  <a:srgbClr val="000000"/>
                </a:solidFill>
                <a:latin typeface="+mn-lt"/>
                <a:ea typeface="ＭＳ Ｐゴシック"/>
              </a:rPr>
              <a:t>.</a:t>
            </a:r>
          </a:p>
          <a:p>
            <a:pPr marL="256032" lvl="1" indent="-256032">
              <a:spcBef>
                <a:spcPts val="1500"/>
              </a:spcBef>
              <a:buFont typeface="Arial"/>
              <a:buChar char="•"/>
            </a:pPr>
            <a:r>
              <a:rPr lang="en-US" altLang="en-US" sz="2400" dirty="0">
                <a:solidFill>
                  <a:srgbClr val="000000"/>
                </a:solidFill>
                <a:latin typeface="+mn-lt"/>
                <a:ea typeface="ＭＳ Ｐゴシック"/>
              </a:rPr>
              <a:t> </a:t>
            </a:r>
          </a:p>
        </p:txBody>
      </p:sp>
      <p:graphicFrame>
        <p:nvGraphicFramePr>
          <p:cNvPr id="3" name="Object 2" descr="A 48 y slash o, M P t A, ampersand O x 3, c slash o"/>
          <p:cNvGraphicFramePr>
            <a:graphicFrameLocks noChangeAspect="1"/>
          </p:cNvGraphicFramePr>
          <p:nvPr>
            <p:extLst>
              <p:ext uri="{D42A27DB-BD31-4B8C-83A1-F6EECF244321}">
                <p14:modId xmlns:p14="http://schemas.microsoft.com/office/powerpoint/2010/main" val="1870085289"/>
              </p:ext>
            </p:extLst>
          </p:nvPr>
        </p:nvGraphicFramePr>
        <p:xfrm>
          <a:off x="782915" y="3341619"/>
          <a:ext cx="3733800" cy="411163"/>
        </p:xfrm>
        <a:graphic>
          <a:graphicData uri="http://schemas.openxmlformats.org/presentationml/2006/ole">
            <mc:AlternateContent xmlns:mc="http://schemas.openxmlformats.org/markup-compatibility/2006">
              <mc:Choice xmlns:v="urn:schemas-microsoft-com:vml" Requires="v">
                <p:oleObj spid="_x0000_s1205" name="Equation" r:id="rId4" imgW="1841400" imgH="203040" progId="Equation.DSMT4">
                  <p:embed/>
                </p:oleObj>
              </mc:Choice>
              <mc:Fallback>
                <p:oleObj name="Equation" r:id="rId4" imgW="1841400" imgH="203040" progId="Equation.DSMT4">
                  <p:embed/>
                  <p:pic>
                    <p:nvPicPr>
                      <p:cNvPr id="0" name=""/>
                      <p:cNvPicPr/>
                      <p:nvPr/>
                    </p:nvPicPr>
                    <p:blipFill>
                      <a:blip r:embed="rId5"/>
                      <a:stretch>
                        <a:fillRect/>
                      </a:stretch>
                    </p:blipFill>
                    <p:spPr>
                      <a:xfrm>
                        <a:off x="782915" y="3341619"/>
                        <a:ext cx="3733800" cy="411163"/>
                      </a:xfrm>
                      <a:prstGeom prst="rect">
                        <a:avLst/>
                      </a:prstGeom>
                    </p:spPr>
                  </p:pic>
                </p:oleObj>
              </mc:Fallback>
            </mc:AlternateContent>
          </a:graphicData>
        </a:graphic>
      </p:graphicFrame>
      <p:sp>
        <p:nvSpPr>
          <p:cNvPr id="6" name="Content Placeholder 5"/>
          <p:cNvSpPr>
            <a:spLocks noGrp="1"/>
          </p:cNvSpPr>
          <p:nvPr>
            <p:ph idx="13"/>
          </p:nvPr>
        </p:nvSpPr>
        <p:spPr>
          <a:xfrm>
            <a:off x="4516715" y="3252822"/>
            <a:ext cx="3329609" cy="460530"/>
          </a:xfrm>
        </p:spPr>
        <p:txBody>
          <a:bodyPr/>
          <a:lstStyle/>
          <a:p>
            <a:pPr marL="0" indent="0">
              <a:buNone/>
            </a:pPr>
            <a:r>
              <a:rPr lang="en-US" altLang="en-US" sz="2400" dirty="0" smtClean="0">
                <a:solidFill>
                  <a:srgbClr val="000000"/>
                </a:solidFill>
                <a:latin typeface="+mn-lt"/>
                <a:ea typeface="ＭＳ Ｐゴシック"/>
              </a:rPr>
              <a:t>C</a:t>
            </a:r>
            <a:r>
              <a:rPr lang="en-US" altLang="en-US" sz="100" dirty="0" smtClean="0">
                <a:solidFill>
                  <a:srgbClr val="000000"/>
                </a:solidFill>
                <a:latin typeface="+mn-lt"/>
                <a:ea typeface="ＭＳ Ｐゴシック"/>
              </a:rPr>
              <a:t> </a:t>
            </a:r>
            <a:r>
              <a:rPr lang="en-US" altLang="en-US" sz="2400" dirty="0">
                <a:solidFill>
                  <a:srgbClr val="000000"/>
                </a:solidFill>
                <a:latin typeface="+mn-lt"/>
                <a:ea typeface="ＭＳ Ｐゴシック"/>
              </a:rPr>
              <a:t>P and S</a:t>
            </a:r>
            <a:r>
              <a:rPr lang="en-US" altLang="en-US" sz="100" dirty="0">
                <a:solidFill>
                  <a:srgbClr val="000000"/>
                </a:solidFill>
                <a:latin typeface="+mn-lt"/>
                <a:ea typeface="ＭＳ Ｐゴシック"/>
              </a:rPr>
              <a:t> </a:t>
            </a:r>
            <a:r>
              <a:rPr lang="en-US" altLang="en-US" sz="2400" dirty="0">
                <a:solidFill>
                  <a:srgbClr val="000000"/>
                </a:solidFill>
                <a:latin typeface="+mn-lt"/>
                <a:ea typeface="ＭＳ Ｐゴシック"/>
              </a:rPr>
              <a:t>O</a:t>
            </a:r>
            <a:r>
              <a:rPr lang="en-US" altLang="en-US" sz="100" dirty="0">
                <a:solidFill>
                  <a:srgbClr val="000000"/>
                </a:solidFill>
                <a:latin typeface="+mn-lt"/>
                <a:ea typeface="ＭＳ Ｐゴシック"/>
              </a:rPr>
              <a:t> </a:t>
            </a:r>
            <a:r>
              <a:rPr lang="en-US" altLang="en-US" sz="2400" dirty="0">
                <a:solidFill>
                  <a:srgbClr val="000000"/>
                </a:solidFill>
                <a:latin typeface="+mn-lt"/>
                <a:ea typeface="ＭＳ Ｐゴシック"/>
              </a:rPr>
              <a:t>B. Took 2</a:t>
            </a:r>
            <a:endParaRPr lang="en-US" sz="2400" dirty="0">
              <a:latin typeface="+mn-lt"/>
            </a:endParaRPr>
          </a:p>
        </p:txBody>
      </p:sp>
      <p:graphicFrame>
        <p:nvGraphicFramePr>
          <p:cNvPr id="5" name="Object 4" descr="N T G s minus"/>
          <p:cNvGraphicFramePr>
            <a:graphicFrameLocks noChangeAspect="1"/>
          </p:cNvGraphicFramePr>
          <p:nvPr>
            <p:extLst>
              <p:ext uri="{D42A27DB-BD31-4B8C-83A1-F6EECF244321}">
                <p14:modId xmlns:p14="http://schemas.microsoft.com/office/powerpoint/2010/main" val="2266856923"/>
              </p:ext>
            </p:extLst>
          </p:nvPr>
        </p:nvGraphicFramePr>
        <p:xfrm>
          <a:off x="773893" y="3810201"/>
          <a:ext cx="1065924" cy="415975"/>
        </p:xfrm>
        <a:graphic>
          <a:graphicData uri="http://schemas.openxmlformats.org/presentationml/2006/ole">
            <mc:AlternateContent xmlns:mc="http://schemas.openxmlformats.org/markup-compatibility/2006">
              <mc:Choice xmlns:v="urn:schemas-microsoft-com:vml" Requires="v">
                <p:oleObj spid="_x0000_s1206" name="Equation" r:id="rId6" imgW="520560" imgH="203040" progId="Equation.DSMT4">
                  <p:embed/>
                </p:oleObj>
              </mc:Choice>
              <mc:Fallback>
                <p:oleObj name="Equation" r:id="rId6" imgW="520560" imgH="203040" progId="Equation.DSMT4">
                  <p:embed/>
                  <p:pic>
                    <p:nvPicPr>
                      <p:cNvPr id="0" name=""/>
                      <p:cNvPicPr/>
                      <p:nvPr/>
                    </p:nvPicPr>
                    <p:blipFill>
                      <a:blip r:embed="rId7"/>
                      <a:stretch>
                        <a:fillRect/>
                      </a:stretch>
                    </p:blipFill>
                    <p:spPr>
                      <a:xfrm>
                        <a:off x="773893" y="3810201"/>
                        <a:ext cx="1065924" cy="415975"/>
                      </a:xfrm>
                      <a:prstGeom prst="rect">
                        <a:avLst/>
                      </a:prstGeom>
                    </p:spPr>
                  </p:pic>
                </p:oleObj>
              </mc:Fallback>
            </mc:AlternateContent>
          </a:graphicData>
        </a:graphic>
      </p:graphicFrame>
      <p:sp>
        <p:nvSpPr>
          <p:cNvPr id="7" name="Content Placeholder 6"/>
          <p:cNvSpPr>
            <a:spLocks noGrp="1"/>
          </p:cNvSpPr>
          <p:nvPr>
            <p:ph idx="14"/>
          </p:nvPr>
        </p:nvSpPr>
        <p:spPr>
          <a:xfrm>
            <a:off x="1972918" y="3738101"/>
            <a:ext cx="4263886" cy="560173"/>
          </a:xfrm>
        </p:spPr>
        <p:txBody>
          <a:bodyPr/>
          <a:lstStyle/>
          <a:p>
            <a:pPr marL="101600" indent="-101600">
              <a:buNone/>
            </a:pPr>
            <a:r>
              <a:rPr lang="en-US" altLang="en-US" sz="2400" dirty="0">
                <a:solidFill>
                  <a:srgbClr val="000000"/>
                </a:solidFill>
                <a:latin typeface="+mn-lt"/>
                <a:ea typeface="ＭＳ Ｐゴシック"/>
              </a:rPr>
              <a:t>relief and Rx Lasix B</a:t>
            </a:r>
            <a:r>
              <a:rPr lang="en-US" altLang="en-US" sz="100" dirty="0">
                <a:solidFill>
                  <a:srgbClr val="000000"/>
                </a:solidFill>
                <a:latin typeface="+mn-lt"/>
                <a:ea typeface="ＭＳ Ｐゴシック"/>
              </a:rPr>
              <a:t> </a:t>
            </a:r>
            <a:r>
              <a:rPr lang="en-US" altLang="en-US" sz="2400" dirty="0">
                <a:solidFill>
                  <a:srgbClr val="000000"/>
                </a:solidFill>
                <a:latin typeface="+mn-lt"/>
                <a:ea typeface="ＭＳ Ｐゴシック"/>
              </a:rPr>
              <a:t>I</a:t>
            </a:r>
            <a:r>
              <a:rPr lang="en-US" altLang="en-US" sz="100" dirty="0">
                <a:solidFill>
                  <a:srgbClr val="000000"/>
                </a:solidFill>
                <a:latin typeface="+mn-lt"/>
                <a:ea typeface="ＭＳ Ｐゴシック"/>
              </a:rPr>
              <a:t> </a:t>
            </a:r>
            <a:r>
              <a:rPr lang="en-US" altLang="en-US" sz="2400" dirty="0">
                <a:solidFill>
                  <a:srgbClr val="000000"/>
                </a:solidFill>
                <a:latin typeface="+mn-lt"/>
                <a:ea typeface="ＭＳ Ｐゴシック"/>
              </a:rPr>
              <a:t>D. N</a:t>
            </a:r>
            <a:r>
              <a:rPr lang="en-US" altLang="en-US" sz="100" dirty="0">
                <a:solidFill>
                  <a:srgbClr val="000000"/>
                </a:solidFill>
                <a:latin typeface="+mn-lt"/>
                <a:ea typeface="ＭＳ Ｐゴシック"/>
              </a:rPr>
              <a:t> </a:t>
            </a:r>
            <a:r>
              <a:rPr lang="en-US" altLang="en-US" sz="2400" dirty="0">
                <a:solidFill>
                  <a:srgbClr val="000000"/>
                </a:solidFill>
                <a:latin typeface="+mn-lt"/>
                <a:ea typeface="ＭＳ Ｐゴシック"/>
              </a:rPr>
              <a:t>K</a:t>
            </a:r>
            <a:r>
              <a:rPr lang="en-US" altLang="en-US" sz="100" dirty="0">
                <a:solidFill>
                  <a:srgbClr val="000000"/>
                </a:solidFill>
                <a:latin typeface="+mn-lt"/>
                <a:ea typeface="ＭＳ Ｐゴシック"/>
              </a:rPr>
              <a:t> </a:t>
            </a:r>
            <a:r>
              <a:rPr lang="en-US" altLang="en-US" sz="2400" dirty="0">
                <a:solidFill>
                  <a:srgbClr val="000000"/>
                </a:solidFill>
                <a:latin typeface="+mn-lt"/>
                <a:ea typeface="ＭＳ Ｐゴシック"/>
              </a:rPr>
              <a:t>A</a:t>
            </a:r>
            <a:r>
              <a:rPr lang="en-US" altLang="en-US" sz="2400" dirty="0" smtClean="0">
                <a:solidFill>
                  <a:srgbClr val="000000"/>
                </a:solidFill>
                <a:latin typeface="+mn-lt"/>
                <a:ea typeface="ＭＳ Ｐゴシック"/>
              </a:rPr>
              <a: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1756639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Legal Concerns </a:t>
            </a:r>
            <a:r>
              <a:rPr lang="en-US" sz="2000" b="0" dirty="0" smtClean="0">
                <a:latin typeface="Times New Roman" panose="02020603050405020304" pitchFamily="18" charset="0"/>
                <a:ea typeface="ＭＳ Ｐゴシック"/>
                <a:cs typeface="ＭＳ Ｐゴシック" pitchFamily="-65" charset="-128"/>
              </a:rPr>
              <a:t>(1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1"/>
            <a:ext cx="8229600" cy="84703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Legal Concerns Include</a:t>
            </a:r>
            <a:endParaRPr lang="en-US" altLang="en-US" sz="2400" dirty="0">
              <a:solidFill>
                <a:srgbClr val="000000"/>
              </a:solidFill>
              <a:latin typeface="Arial (Body)"/>
              <a:ea typeface="ＭＳ Ｐゴシック"/>
            </a:endParaRPr>
          </a:p>
          <a:p>
            <a:pPr marL="741553" lvl="1" indent="-428371" eaLnBrk="0" fontAlgn="base" hangingPunct="0">
              <a:spcAft>
                <a:spcPct val="0"/>
              </a:spcAft>
              <a:buSzPts val="2400"/>
              <a:buFont typeface="Arial" panose="020B0604020202020204" pitchFamily="34" charset="0"/>
              <a:buAutoNum type="arabicPeriod"/>
            </a:pPr>
            <a:r>
              <a:rPr lang="en-US" altLang="en-US" sz="2400" dirty="0" smtClean="0">
                <a:solidFill>
                  <a:srgbClr val="000000"/>
                </a:solidFill>
                <a:latin typeface="Arial (Body)"/>
                <a:ea typeface="ＭＳ Ｐゴシック"/>
              </a:rPr>
              <a:t>Confidentiality</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2"/>
          </p:nvPr>
        </p:nvSpPr>
        <p:spPr>
          <a:xfrm>
            <a:off x="457200" y="2492208"/>
            <a:ext cx="8229600" cy="2163763"/>
          </a:xfrm>
        </p:spPr>
        <p:txBody>
          <a:bodyPr/>
          <a:lstStyle/>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P</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R contains information that is confidential and which cannot shared with unauthorized individuals.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Release of information is governed by </a:t>
            </a:r>
            <a:r>
              <a:rPr lang="pt-BR" altLang="en-US" sz="2400" dirty="0">
                <a:solidFill>
                  <a:srgbClr val="000000"/>
                </a:solidFill>
                <a:latin typeface="Arial (Body)"/>
                <a:ea typeface="ＭＳ Ｐゴシック"/>
              </a:rPr>
              <a:t>H</a:t>
            </a:r>
            <a:r>
              <a:rPr lang="pt-BR" altLang="en-US" sz="100" dirty="0">
                <a:solidFill>
                  <a:srgbClr val="000000"/>
                </a:solidFill>
                <a:latin typeface="Arial (Body)"/>
                <a:ea typeface="ＭＳ Ｐゴシック"/>
              </a:rPr>
              <a:t> </a:t>
            </a:r>
            <a:r>
              <a:rPr lang="pt-BR" altLang="en-US" sz="2400" dirty="0">
                <a:solidFill>
                  <a:srgbClr val="000000"/>
                </a:solidFill>
                <a:latin typeface="Arial (Body)"/>
                <a:ea typeface="ＭＳ Ｐゴシック"/>
              </a:rPr>
              <a:t>I</a:t>
            </a:r>
            <a:r>
              <a:rPr lang="pt-BR" altLang="en-US" sz="100" dirty="0">
                <a:solidFill>
                  <a:srgbClr val="000000"/>
                </a:solidFill>
                <a:latin typeface="Arial (Body)"/>
                <a:ea typeface="ＭＳ Ｐゴシック"/>
              </a:rPr>
              <a:t> </a:t>
            </a:r>
            <a:r>
              <a:rPr lang="pt-BR" altLang="en-US" sz="2400" dirty="0">
                <a:solidFill>
                  <a:srgbClr val="000000"/>
                </a:solidFill>
                <a:latin typeface="Arial (Body)"/>
                <a:ea typeface="ＭＳ Ｐゴシック"/>
              </a:rPr>
              <a:t>P</a:t>
            </a:r>
            <a:r>
              <a:rPr lang="pt-BR" altLang="en-US" sz="100" dirty="0">
                <a:solidFill>
                  <a:srgbClr val="000000"/>
                </a:solidFill>
                <a:latin typeface="Arial (Body)"/>
                <a:ea typeface="ＭＳ Ｐゴシック"/>
              </a:rPr>
              <a:t> </a:t>
            </a:r>
            <a:r>
              <a:rPr lang="pt-BR" altLang="en-US" sz="2400" dirty="0">
                <a:solidFill>
                  <a:srgbClr val="000000"/>
                </a:solidFill>
                <a:latin typeface="Arial (Body)"/>
                <a:ea typeface="ＭＳ Ｐゴシック"/>
              </a:rPr>
              <a:t>A</a:t>
            </a:r>
            <a:r>
              <a:rPr lang="pt-BR" altLang="en-US" sz="100" dirty="0">
                <a:solidFill>
                  <a:srgbClr val="000000"/>
                </a:solidFill>
                <a:latin typeface="Arial (Body)"/>
                <a:ea typeface="ＭＳ Ｐゴシック"/>
              </a:rPr>
              <a:t> </a:t>
            </a:r>
            <a:r>
              <a:rPr lang="pt-BR" altLang="en-US" sz="2400" dirty="0">
                <a:solidFill>
                  <a:srgbClr val="000000"/>
                </a:solidFill>
                <a:latin typeface="Arial (Body)"/>
                <a:ea typeface="ＭＳ Ｐゴシック"/>
              </a:rPr>
              <a:t>A</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423454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Legal Concerns </a:t>
            </a:r>
            <a:r>
              <a:rPr lang="en-US" sz="2000" b="0" dirty="0" smtClean="0">
                <a:latin typeface="Times New Roman" panose="02020603050405020304" pitchFamily="18" charset="0"/>
                <a:ea typeface="ＭＳ Ｐゴシック"/>
                <a:cs typeface="ＭＳ Ｐゴシック" pitchFamily="-65" charset="-128"/>
              </a:rPr>
              <a:t>(2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85476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Legal Concerns </a:t>
            </a:r>
            <a:r>
              <a:rPr lang="en-US" altLang="en-US" sz="2400" dirty="0" smtClean="0">
                <a:solidFill>
                  <a:srgbClr val="000000"/>
                </a:solidFill>
                <a:latin typeface="Arial (Body)"/>
                <a:ea typeface="ＭＳ Ｐゴシック"/>
              </a:rPr>
              <a:t>Include</a:t>
            </a:r>
          </a:p>
          <a:p>
            <a:pPr marL="741553" lvl="1" indent="-428371" eaLnBrk="0" fontAlgn="base" hangingPunct="0">
              <a:spcAft>
                <a:spcPct val="0"/>
              </a:spcAft>
              <a:buSzPts val="2400"/>
              <a:buFont typeface="Arial" panose="020B0604020202020204" pitchFamily="34" charset="0"/>
              <a:buAutoNum type="arabicPeriod" startAt="2"/>
            </a:pPr>
            <a:r>
              <a:rPr lang="en-US" altLang="en-US" sz="2400" dirty="0" smtClean="0">
                <a:solidFill>
                  <a:srgbClr val="000000"/>
                </a:solidFill>
                <a:latin typeface="Arial (Body)"/>
                <a:ea typeface="ＭＳ Ｐゴシック"/>
              </a:rPr>
              <a:t>Distribution</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2"/>
          </p:nvPr>
        </p:nvSpPr>
        <p:spPr>
          <a:xfrm>
            <a:off x="457200" y="2525513"/>
            <a:ext cx="8229600" cy="2590559"/>
          </a:xfrm>
        </p:spPr>
        <p:txBody>
          <a:bodyPr/>
          <a:lstStyle/>
          <a:p>
            <a:pPr marL="1144778" lvl="2" indent="-230378" eaLnBrk="0" fontAlgn="base" hangingPunct="0">
              <a:spcAft>
                <a:spcPct val="0"/>
              </a:spcAft>
              <a:buSzPts val="2400"/>
            </a:pPr>
            <a:r>
              <a:rPr lang="en-US" altLang="en-US" sz="2400" dirty="0">
                <a:solidFill>
                  <a:srgbClr val="000000"/>
                </a:solidFill>
                <a:latin typeface="Arial (Body)"/>
                <a:ea typeface="ＭＳ Ｐゴシック"/>
              </a:rPr>
              <a:t>Specific instances in which P</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R information can be distributed include: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To relevant health care providers (E</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D)</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Q</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I, medical oversight, billing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Police, when needed for a investigation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Upon </a:t>
            </a:r>
            <a:r>
              <a:rPr lang="en-US" altLang="en-US" sz="2400" dirty="0" smtClean="0">
                <a:solidFill>
                  <a:srgbClr val="000000"/>
                </a:solidFill>
                <a:latin typeface="Arial (Body)"/>
                <a:ea typeface="ＭＳ Ｐゴシック"/>
              </a:rPr>
              <a:t>subpoena</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64346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65" charset="-128"/>
              </a:rPr>
              <a:t>Legal Concerns </a:t>
            </a:r>
            <a:r>
              <a:rPr lang="en-US" sz="2000" b="0" smtClean="0">
                <a:latin typeface="Times New Roman" panose="02020603050405020304" pitchFamily="18" charset="0"/>
                <a:ea typeface="ＭＳ Ｐゴシック"/>
                <a:cs typeface="ＭＳ Ｐゴシック" pitchFamily="-65" charset="-128"/>
              </a:rPr>
              <a:t>(3 of 5)</a:t>
            </a:r>
            <a:endParaRPr lang="en-US" sz="2000" b="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894522"/>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Legal Concerns </a:t>
            </a:r>
            <a:r>
              <a:rPr lang="en-US" altLang="en-US" sz="2400" dirty="0" smtClean="0">
                <a:solidFill>
                  <a:srgbClr val="000000"/>
                </a:solidFill>
                <a:latin typeface="Arial (Body)"/>
                <a:ea typeface="ＭＳ Ｐゴシック"/>
              </a:rPr>
              <a:t>Include</a:t>
            </a:r>
          </a:p>
          <a:p>
            <a:pPr marL="741553" lvl="1" indent="-428371" eaLnBrk="0" fontAlgn="base" hangingPunct="0">
              <a:spcAft>
                <a:spcPct val="0"/>
              </a:spcAft>
              <a:buSzPts val="2400"/>
              <a:buFont typeface="Arial" panose="020B0604020202020204" pitchFamily="34" charset="0"/>
              <a:buAutoNum type="arabicPeriod" startAt="3"/>
            </a:pPr>
            <a:r>
              <a:rPr lang="en-US" altLang="en-US" sz="2400" dirty="0" smtClean="0">
                <a:solidFill>
                  <a:srgbClr val="000000"/>
                </a:solidFill>
                <a:latin typeface="Arial (Body)"/>
                <a:ea typeface="ＭＳ Ｐゴシック"/>
              </a:rPr>
              <a:t>Refusal of Treatment</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2"/>
          </p:nvPr>
        </p:nvSpPr>
        <p:spPr>
          <a:xfrm>
            <a:off x="457200" y="2570280"/>
            <a:ext cx="8229600" cy="2163763"/>
          </a:xfrm>
        </p:spPr>
        <p:txBody>
          <a:bodyPr/>
          <a:lstStyle/>
          <a:p>
            <a:pPr marL="1144778" lvl="2" indent="-230378" eaLnBrk="0" fontAlgn="base" hangingPunct="0">
              <a:spcAft>
                <a:spcPct val="0"/>
              </a:spcAft>
              <a:buSzPts val="2400"/>
            </a:pPr>
            <a:r>
              <a:rPr lang="en-US" altLang="en-US" sz="2400" dirty="0">
                <a:solidFill>
                  <a:srgbClr val="000000"/>
                </a:solidFill>
                <a:latin typeface="Arial (Body)"/>
                <a:ea typeface="ＭＳ Ｐゴシック"/>
              </a:rPr>
              <a:t>Legal issues arise when a patient refuses care.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Establish patient mental capacity and contact medical direction.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Persuade the patient to accept care.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Inform patient of consequences of refusing care</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314141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65" charset="-128"/>
              </a:rPr>
              <a:t>Legal Concerns </a:t>
            </a:r>
            <a:r>
              <a:rPr lang="en-US" sz="2000" b="0" smtClean="0">
                <a:latin typeface="Times New Roman" panose="02020603050405020304" pitchFamily="18" charset="0"/>
                <a:ea typeface="ＭＳ Ｐゴシック"/>
                <a:cs typeface="ＭＳ Ｐゴシック" pitchFamily="-65" charset="-128"/>
              </a:rPr>
              <a:t>(4 of 5)</a:t>
            </a:r>
            <a:endParaRPr lang="en-US" sz="2000" b="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88458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Legal Concerns Include</a:t>
            </a:r>
          </a:p>
          <a:p>
            <a:pPr marL="741553" lvl="1" indent="-428371" eaLnBrk="0" fontAlgn="base" hangingPunct="0">
              <a:spcAft>
                <a:spcPct val="0"/>
              </a:spcAft>
              <a:buSzPts val="2400"/>
              <a:buFont typeface="Arial" panose="020B0604020202020204" pitchFamily="34" charset="0"/>
              <a:buAutoNum type="arabicPeriod" startAt="3"/>
            </a:pPr>
            <a:r>
              <a:rPr lang="en-US" altLang="en-US" sz="2400" dirty="0">
                <a:solidFill>
                  <a:srgbClr val="000000"/>
                </a:solidFill>
                <a:latin typeface="Arial (Body)"/>
                <a:ea typeface="ＭＳ Ｐゴシック"/>
              </a:rPr>
              <a:t>Refusal of Treatment</a:t>
            </a:r>
          </a:p>
        </p:txBody>
      </p:sp>
      <p:sp>
        <p:nvSpPr>
          <p:cNvPr id="4" name="Text Placeholder 3"/>
          <p:cNvSpPr>
            <a:spLocks noGrp="1"/>
          </p:cNvSpPr>
          <p:nvPr>
            <p:ph type="body" idx="2"/>
          </p:nvPr>
        </p:nvSpPr>
        <p:spPr>
          <a:xfrm>
            <a:off x="457200" y="2570922"/>
            <a:ext cx="8229600" cy="2557670"/>
          </a:xfrm>
        </p:spPr>
        <p:txBody>
          <a:bodyPr/>
          <a:lstStyle/>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Document the following information:</a:t>
            </a:r>
          </a:p>
          <a:p>
            <a:pPr marL="1601978" lvl="3" indent="-230378" eaLnBrk="0" fontAlgn="base" hangingPunct="0">
              <a:spcAft>
                <a:spcPct val="0"/>
              </a:spcAft>
              <a:buSzPts val="2400"/>
            </a:pPr>
            <a:r>
              <a:rPr lang="en-US" altLang="en-US" sz="2400" dirty="0" smtClean="0">
                <a:solidFill>
                  <a:srgbClr val="000000"/>
                </a:solidFill>
                <a:latin typeface="+mn-lt"/>
                <a:ea typeface="ＭＳ Ｐゴシック"/>
              </a:rPr>
              <a:t>If </a:t>
            </a:r>
            <a:r>
              <a:rPr lang="en-US" altLang="en-US" sz="2400" dirty="0">
                <a:solidFill>
                  <a:srgbClr val="000000"/>
                </a:solidFill>
                <a:latin typeface="+mn-lt"/>
                <a:ea typeface="ＭＳ Ｐゴシック"/>
              </a:rPr>
              <a:t>the </a:t>
            </a:r>
            <a:r>
              <a:rPr lang="en-US" altLang="en-US" sz="2400" dirty="0" smtClean="0">
                <a:solidFill>
                  <a:srgbClr val="000000"/>
                </a:solidFill>
                <a:latin typeface="+mn-lt"/>
                <a:ea typeface="ＭＳ Ｐゴシック"/>
              </a:rPr>
              <a:t>patient refused any or all assessment and the treatment offered</a:t>
            </a:r>
          </a:p>
          <a:p>
            <a:pPr marL="1601978" lvl="3" indent="-230378" eaLnBrk="0" fontAlgn="base" hangingPunct="0">
              <a:spcAft>
                <a:spcPct val="0"/>
              </a:spcAft>
              <a:buSzPts val="2400"/>
            </a:pPr>
            <a:r>
              <a:rPr lang="en-US" altLang="en-US" sz="2400" dirty="0" smtClean="0">
                <a:solidFill>
                  <a:srgbClr val="000000"/>
                </a:solidFill>
                <a:latin typeface="+mn-lt"/>
                <a:ea typeface="ＭＳ Ｐゴシック"/>
              </a:rPr>
              <a:t>The patient’s mental status in making the decision</a:t>
            </a:r>
          </a:p>
          <a:p>
            <a:pPr marL="1601978" lvl="3" indent="-230378" eaLnBrk="0" fontAlgn="base" hangingPunct="0">
              <a:spcAft>
                <a:spcPct val="0"/>
              </a:spcAft>
              <a:buSzPts val="2400"/>
            </a:pPr>
            <a:r>
              <a:rPr lang="en-US" altLang="en-US" sz="2400" dirty="0" smtClean="0">
                <a:solidFill>
                  <a:srgbClr val="000000"/>
                </a:solidFill>
                <a:latin typeface="+mn-lt"/>
                <a:ea typeface="ＭＳ Ｐゴシック"/>
              </a:rPr>
              <a:t>Have patient and witness sign form</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1965568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Case Study Introduction </a:t>
            </a:r>
            <a:r>
              <a:rPr lang="en-US" sz="2000" b="0" dirty="0" smtClean="0">
                <a:latin typeface="Times New Roman" panose="02020603050405020304" pitchFamily="18" charset="0"/>
                <a:ea typeface="ＭＳ Ｐゴシック"/>
                <a:cs typeface="ＭＳ Ｐゴシック" pitchFamily="-65" charset="-128"/>
              </a:rPr>
              <a:t>(2 of 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03129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smtClean="0">
                <a:solidFill>
                  <a:srgbClr val="000000"/>
                </a:solidFill>
                <a:latin typeface="Arial (Body)"/>
                <a:ea typeface="ＭＳ Ｐゴシック"/>
              </a:rPr>
              <a:t>“It’s Dana,” replied shift supervisor Dana Hathaway. “I’m afraid I don't have good news. We were served with notice of a subpoena for a patient care report on a call you had last summer. I’</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v</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epulled a copy of the patient care report. I’ll bring it by the station.”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235368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4717"/>
            <a:ext cx="8229600" cy="1494873"/>
          </a:xfrm>
        </p:spPr>
        <p:txBody>
          <a:bodyPr anchor="b"/>
          <a:lstStyle/>
          <a:p>
            <a:r>
              <a:rPr lang="en-US" sz="3200" dirty="0" smtClean="0"/>
              <a:t>Figure </a:t>
            </a:r>
            <a:r>
              <a:rPr lang="en-US" sz="3200" dirty="0"/>
              <a:t>4-5 Beaver Township </a:t>
            </a:r>
            <a:r>
              <a:rPr lang="en-US" sz="3200" dirty="0" smtClean="0"/>
              <a:t>Fire/E</a:t>
            </a:r>
            <a:r>
              <a:rPr lang="en-US" sz="100" dirty="0" smtClean="0"/>
              <a:t> </a:t>
            </a:r>
            <a:r>
              <a:rPr lang="en-US" sz="3200" dirty="0" smtClean="0"/>
              <a:t>M</a:t>
            </a:r>
            <a:r>
              <a:rPr lang="en-US" sz="100" dirty="0" smtClean="0"/>
              <a:t> </a:t>
            </a:r>
            <a:r>
              <a:rPr lang="en-US" sz="3200" dirty="0" smtClean="0"/>
              <a:t>S</a:t>
            </a:r>
            <a:r>
              <a:rPr lang="en-US" sz="3200" dirty="0"/>
              <a:t>, Beaver Township, Ohio: Patient Refusal Section on Prehospital Report</a:t>
            </a:r>
          </a:p>
        </p:txBody>
      </p:sp>
      <p:pic>
        <p:nvPicPr>
          <p:cNvPr id="2" name="Picture 1" descr="A form titled, acknowledgment of refusal of treatment and or transport, which captures patient’s information and signed consent to refuse some or all treatme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84" y="2234133"/>
            <a:ext cx="8061033" cy="2548759"/>
          </a:xfrm>
          <a:prstGeom prst="rect">
            <a:avLst/>
          </a:prstGeom>
        </p:spPr>
      </p:pic>
    </p:spTree>
    <p:extLst>
      <p:ext uri="{BB962C8B-B14F-4D97-AF65-F5344CB8AC3E}">
        <p14:creationId xmlns:p14="http://schemas.microsoft.com/office/powerpoint/2010/main" val="371112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Legal Concerns </a:t>
            </a:r>
            <a:r>
              <a:rPr lang="en-US" sz="2000" b="0" dirty="0" smtClean="0">
                <a:latin typeface="Times New Roman" panose="02020603050405020304" pitchFamily="18" charset="0"/>
                <a:ea typeface="ＭＳ Ｐゴシック"/>
                <a:cs typeface="ＭＳ Ｐゴシック" pitchFamily="-65" charset="-128"/>
              </a:rPr>
              <a:t>(5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1"/>
            <a:ext cx="8229600" cy="918148"/>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Legal Concerns Include</a:t>
            </a:r>
            <a:endParaRPr lang="en-US" altLang="en-US" sz="2400" dirty="0">
              <a:solidFill>
                <a:srgbClr val="000000"/>
              </a:solidFill>
              <a:latin typeface="Arial (Body)"/>
              <a:ea typeface="ＭＳ Ｐゴシック"/>
            </a:endParaRPr>
          </a:p>
          <a:p>
            <a:pPr marL="741553" lvl="1" indent="-428371" eaLnBrk="0" fontAlgn="base" hangingPunct="0">
              <a:spcAft>
                <a:spcPct val="0"/>
              </a:spcAft>
              <a:buSzPts val="2400"/>
              <a:buFont typeface="Arial" panose="020B0604020202020204" pitchFamily="34" charset="0"/>
              <a:buAutoNum type="arabicPeriod" startAt="4"/>
            </a:pPr>
            <a:r>
              <a:rPr lang="en-US" altLang="en-US" sz="2400" dirty="0" smtClean="0">
                <a:solidFill>
                  <a:srgbClr val="000000"/>
                </a:solidFill>
                <a:latin typeface="Arial (Body)"/>
                <a:ea typeface="ＭＳ Ｐゴシック"/>
              </a:rPr>
              <a:t>Falsification of 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 information</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2"/>
          </p:nvPr>
        </p:nvSpPr>
        <p:spPr>
          <a:xfrm>
            <a:off x="457200" y="2562939"/>
            <a:ext cx="8229600" cy="2163763"/>
          </a:xfrm>
        </p:spPr>
        <p:txBody>
          <a:bodyPr/>
          <a:lstStyle/>
          <a:p>
            <a:pPr marL="1144778" lvl="2" indent="-230378" eaLnBrk="0" fontAlgn="base" hangingPunct="0">
              <a:spcAft>
                <a:spcPct val="0"/>
              </a:spcAft>
              <a:buSzPts val="2400"/>
            </a:pPr>
            <a:r>
              <a:rPr lang="en-US" altLang="en-US" sz="2400" dirty="0">
                <a:solidFill>
                  <a:srgbClr val="000000"/>
                </a:solidFill>
                <a:latin typeface="Arial (Body)"/>
                <a:ea typeface="ＭＳ Ｐゴシック"/>
              </a:rPr>
              <a:t>Falsification compromises patient care.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Can lead to loss of licensure and, possibly, criminal charges.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Mistakes or omissions must be correctly fixed as soon as possible</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pic>
        <p:nvPicPr>
          <p:cNvPr id="5" name="Picture 2" descr="A handwritten line on a report, with one word crossed and a replacement written next to it. The crossed-out word has been initialed.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7335" y="4979615"/>
            <a:ext cx="5750280" cy="119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3283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Special Situations </a:t>
            </a:r>
            <a:r>
              <a:rPr lang="en-US" sz="2000" b="0" dirty="0" smtClean="0">
                <a:latin typeface="Times New Roman" panose="02020603050405020304" pitchFamily="18" charset="0"/>
                <a:ea typeface="ＭＳ Ｐゴシック"/>
                <a:cs typeface="ＭＳ Ｐゴシック" pitchFamily="-65" charset="-128"/>
              </a:rPr>
              <a:t>(1 of 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90446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Legal Concerns </a:t>
            </a:r>
            <a:r>
              <a:rPr lang="en-US" altLang="en-US" sz="2400" dirty="0" smtClean="0">
                <a:solidFill>
                  <a:srgbClr val="000000"/>
                </a:solidFill>
                <a:latin typeface="Arial (Body)"/>
                <a:ea typeface="ＭＳ Ｐゴシック"/>
              </a:rPr>
              <a:t>Include</a:t>
            </a:r>
          </a:p>
          <a:p>
            <a:pPr marL="741553" lvl="1" indent="-428371" eaLnBrk="0" fontAlgn="base" hangingPunct="0">
              <a:spcAft>
                <a:spcPct val="0"/>
              </a:spcAft>
              <a:buSzPts val="2400"/>
              <a:buFont typeface="Arial" panose="020B0604020202020204" pitchFamily="34" charset="0"/>
              <a:buAutoNum type="arabicPeriod" startAt="5"/>
            </a:pPr>
            <a:r>
              <a:rPr lang="en-US" altLang="en-US" sz="2400" dirty="0" smtClean="0">
                <a:solidFill>
                  <a:srgbClr val="000000"/>
                </a:solidFill>
                <a:latin typeface="Arial (Body)"/>
                <a:ea typeface="ＭＳ Ｐゴシック"/>
              </a:rPr>
              <a:t>Transfer of care</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2"/>
          </p:nvPr>
        </p:nvSpPr>
        <p:spPr>
          <a:xfrm>
            <a:off x="457200" y="2560332"/>
            <a:ext cx="7792278" cy="2955887"/>
          </a:xfrm>
        </p:spPr>
        <p:txBody>
          <a:bodyPr/>
          <a:lstStyle/>
          <a:p>
            <a:pPr marL="1144778" lvl="2" indent="-230378" eaLnBrk="0" fontAlgn="base" hangingPunct="0">
              <a:spcAft>
                <a:spcPct val="0"/>
              </a:spcAft>
              <a:buSzPts val="2400"/>
            </a:pPr>
            <a:r>
              <a:rPr lang="en-US" altLang="en-US" sz="2400" dirty="0">
                <a:solidFill>
                  <a:srgbClr val="000000"/>
                </a:solidFill>
                <a:latin typeface="Arial (Body)"/>
                <a:ea typeface="ＭＳ Ｐゴシック"/>
              </a:rPr>
              <a:t>Used when it is not possible to complete the full P</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R and obtain signatures before leaving the facility.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 type a special transfer-of-care form may be used.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 full P</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R must still be submitted as soon as possible</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382998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65" charset="-128"/>
              </a:rPr>
              <a:t>Special Situations </a:t>
            </a:r>
            <a:r>
              <a:rPr lang="en-US" sz="2000" b="0" smtClean="0">
                <a:latin typeface="Times New Roman" panose="02020603050405020304" pitchFamily="18" charset="0"/>
                <a:ea typeface="ＭＳ Ｐゴシック"/>
                <a:cs typeface="ＭＳ Ｐゴシック" pitchFamily="-65" charset="-128"/>
              </a:rPr>
              <a:t>(2 of 3)</a:t>
            </a:r>
            <a:endParaRPr lang="en-US" sz="2000" b="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87464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Legal Concerns </a:t>
            </a:r>
            <a:r>
              <a:rPr lang="en-US" altLang="en-US" sz="2400" dirty="0" smtClean="0">
                <a:solidFill>
                  <a:srgbClr val="000000"/>
                </a:solidFill>
                <a:latin typeface="Arial (Body)"/>
                <a:ea typeface="ＭＳ Ｐゴシック"/>
              </a:rPr>
              <a:t>Include</a:t>
            </a:r>
          </a:p>
          <a:p>
            <a:pPr marL="741553" lvl="1" indent="-428371" eaLnBrk="0" fontAlgn="base" hangingPunct="0">
              <a:spcAft>
                <a:spcPct val="0"/>
              </a:spcAft>
              <a:buSzPts val="2400"/>
              <a:buFont typeface="Arial" panose="020B0604020202020204" pitchFamily="34" charset="0"/>
              <a:buAutoNum type="arabicPeriod" startAt="6"/>
            </a:pPr>
            <a:r>
              <a:rPr lang="en-US" altLang="en-US" sz="2400" dirty="0" smtClean="0">
                <a:solidFill>
                  <a:srgbClr val="000000"/>
                </a:solidFill>
                <a:latin typeface="Arial (Body)"/>
                <a:ea typeface="ＭＳ Ｐゴシック"/>
              </a:rPr>
              <a:t>Multiple-casualty incidents</a:t>
            </a:r>
          </a:p>
        </p:txBody>
      </p:sp>
      <p:sp>
        <p:nvSpPr>
          <p:cNvPr id="4" name="Text Placeholder 3"/>
          <p:cNvSpPr>
            <a:spLocks noGrp="1"/>
          </p:cNvSpPr>
          <p:nvPr>
            <p:ph type="body" idx="2"/>
          </p:nvPr>
        </p:nvSpPr>
        <p:spPr>
          <a:xfrm>
            <a:off x="457200" y="2558075"/>
            <a:ext cx="8229600" cy="849443"/>
          </a:xfrm>
        </p:spPr>
        <p:txBody>
          <a:bodyPr/>
          <a:lstStyle/>
          <a:p>
            <a:pPr marL="1144800" indent="-230400">
              <a:buFont typeface="MS Reference Sans Serif" panose="020B0604030504040204" pitchFamily="34" charset="0"/>
              <a:buChar char="▪"/>
            </a:pPr>
            <a:r>
              <a:rPr lang="en-US" altLang="en-US" sz="2400" dirty="0">
                <a:solidFill>
                  <a:srgbClr val="000000"/>
                </a:solidFill>
                <a:latin typeface="Arial (Body)"/>
                <a:ea typeface="ＭＳ Ｐゴシック"/>
              </a:rPr>
              <a:t>Triage tags can be used to communicate basic patient information</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362777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Special Situations </a:t>
            </a:r>
            <a:r>
              <a:rPr lang="en-US" sz="2000" b="0" dirty="0" smtClean="0">
                <a:latin typeface="Times New Roman" panose="02020603050405020304" pitchFamily="18" charset="0"/>
                <a:ea typeface="ＭＳ Ｐゴシック"/>
                <a:cs typeface="ＭＳ Ｐゴシック" pitchFamily="-65" charset="-128"/>
              </a:rPr>
              <a:t>(3 of 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87464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Legal Concerns </a:t>
            </a:r>
            <a:r>
              <a:rPr lang="en-US" altLang="en-US" sz="2400" dirty="0" smtClean="0">
                <a:solidFill>
                  <a:srgbClr val="000000"/>
                </a:solidFill>
                <a:latin typeface="Arial (Body)"/>
                <a:ea typeface="ＭＳ Ｐゴシック"/>
              </a:rPr>
              <a:t>Include</a:t>
            </a:r>
          </a:p>
          <a:p>
            <a:pPr marL="741553" lvl="1" indent="-428371" eaLnBrk="0" fontAlgn="base" hangingPunct="0">
              <a:spcAft>
                <a:spcPct val="0"/>
              </a:spcAft>
              <a:buSzPts val="2400"/>
              <a:buFont typeface="Arial" panose="020B0604020202020204" pitchFamily="34" charset="0"/>
              <a:buAutoNum type="arabicPeriod" startAt="7"/>
            </a:pPr>
            <a:r>
              <a:rPr lang="en-US" altLang="en-US" sz="2400" dirty="0" smtClean="0">
                <a:solidFill>
                  <a:srgbClr val="000000"/>
                </a:solidFill>
                <a:latin typeface="Arial (Body)"/>
                <a:ea typeface="ＭＳ Ｐゴシック"/>
              </a:rPr>
              <a:t>Special Reports</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2"/>
          </p:nvPr>
        </p:nvSpPr>
        <p:spPr>
          <a:xfrm>
            <a:off x="457200" y="2563298"/>
            <a:ext cx="8229600" cy="2163763"/>
          </a:xfrm>
        </p:spPr>
        <p:txBody>
          <a:bodyPr/>
          <a:lstStyle/>
          <a:p>
            <a:pPr marL="1144778" lvl="2" indent="-230378" eaLnBrk="0" fontAlgn="base" hangingPunct="0">
              <a:spcAft>
                <a:spcPct val="0"/>
              </a:spcAft>
              <a:buSzPts val="2400"/>
            </a:pPr>
            <a:r>
              <a:rPr lang="en-US" altLang="en-US" sz="2400" dirty="0">
                <a:solidFill>
                  <a:srgbClr val="000000"/>
                </a:solidFill>
                <a:latin typeface="Arial (Body)"/>
                <a:ea typeface="ＭＳ Ｐゴシック"/>
              </a:rPr>
              <a:t>Suspected child or elder abuse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Possible infectious disease exposure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Injury to the E</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M</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 provider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Situations requiring additional documentation or notification of other </a:t>
            </a:r>
            <a:r>
              <a:rPr lang="en-US" altLang="en-US" sz="2400" dirty="0" smtClean="0">
                <a:solidFill>
                  <a:srgbClr val="000000"/>
                </a:solidFill>
                <a:latin typeface="Arial (Body)"/>
                <a:ea typeface="ＭＳ Ｐゴシック"/>
              </a:rPr>
              <a:t>agencies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600194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Alternative Documentation Methods </a:t>
            </a:r>
            <a:r>
              <a:rPr lang="en-US" sz="2000" b="0" dirty="0" smtClean="0">
                <a:latin typeface="Times New Roman" panose="02020603050405020304" pitchFamily="18" charset="0"/>
                <a:ea typeface="ＭＳ Ｐゴシック"/>
                <a:cs typeface="ＭＳ Ｐゴシック" pitchFamily="-65" charset="-128"/>
              </a:rPr>
              <a:t>(1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Several formats for narrative documentation are represented by mnemonics.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pt-BR" altLang="en-US" sz="2400" dirty="0" smtClean="0">
                <a:solidFill>
                  <a:srgbClr val="000000"/>
                </a:solidFill>
                <a:latin typeface="Arial (Body)"/>
                <a:ea typeface="ＭＳ Ｐゴシック"/>
              </a:rPr>
              <a:t>C</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H</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R</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pt-BR" altLang="en-US" sz="2400" dirty="0" smtClean="0">
                <a:solidFill>
                  <a:srgbClr val="000000"/>
                </a:solidFill>
                <a:latin typeface="Arial (Body)"/>
                <a:ea typeface="ＭＳ Ｐゴシック"/>
              </a:rPr>
              <a:t>C</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H</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E</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T</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E</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026966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Alternative Documentation Methods </a:t>
            </a:r>
            <a:r>
              <a:rPr lang="en-US" sz="2000" b="0" dirty="0" smtClean="0">
                <a:latin typeface="Times New Roman" panose="02020603050405020304" pitchFamily="18" charset="0"/>
                <a:ea typeface="ＭＳ Ｐゴシック"/>
                <a:cs typeface="ＭＳ Ｐゴシック" pitchFamily="-65" charset="-128"/>
              </a:rPr>
              <a:t>(2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S</a:t>
            </a:r>
            <a:r>
              <a:rPr lang="en-US" altLang="en-US" sz="2400" dirty="0" smtClean="0">
                <a:solidFill>
                  <a:srgbClr val="000000"/>
                </a:solidFill>
                <a:latin typeface="Arial (Body)"/>
                <a:ea typeface="ＭＳ Ｐゴシック"/>
              </a:rPr>
              <a:t>ubjective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O</a:t>
            </a:r>
            <a:r>
              <a:rPr lang="en-US" altLang="en-US" sz="2400" dirty="0" smtClean="0">
                <a:solidFill>
                  <a:srgbClr val="000000"/>
                </a:solidFill>
                <a:latin typeface="Arial (Body)"/>
                <a:ea typeface="ＭＳ Ｐゴシック"/>
              </a:rPr>
              <a:t>bjective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A</a:t>
            </a:r>
            <a:r>
              <a:rPr lang="en-US" altLang="en-US" sz="2400" dirty="0" smtClean="0">
                <a:solidFill>
                  <a:srgbClr val="000000"/>
                </a:solidFill>
                <a:latin typeface="Arial (Body)"/>
                <a:ea typeface="ＭＳ Ｐゴシック"/>
              </a:rPr>
              <a:t>ssessment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P</a:t>
            </a:r>
            <a:r>
              <a:rPr lang="en-US" altLang="en-US" sz="2400" dirty="0" smtClean="0">
                <a:solidFill>
                  <a:srgbClr val="000000"/>
                </a:solidFill>
                <a:latin typeface="Arial (Body)"/>
                <a:ea typeface="ＭＳ Ｐゴシック"/>
              </a:rPr>
              <a:t>lan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8533656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Alternative Documentation Methods </a:t>
            </a:r>
            <a:r>
              <a:rPr lang="en-US" sz="2000" b="0" dirty="0" smtClean="0">
                <a:latin typeface="Times New Roman" panose="02020603050405020304" pitchFamily="18" charset="0"/>
                <a:ea typeface="ＭＳ Ｐゴシック"/>
                <a:cs typeface="ＭＳ Ｐゴシック" pitchFamily="-65" charset="-128"/>
              </a:rPr>
              <a:t>(3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0" indent="-255651" eaLnBrk="0" fontAlgn="base" hangingPunct="0">
              <a:spcAft>
                <a:spcPct val="0"/>
              </a:spcAft>
              <a:buSzPts val="2400"/>
              <a:tabLst/>
            </a:pPr>
            <a:r>
              <a:rPr lang="pt-BR" altLang="en-US" sz="2400" dirty="0" smtClean="0">
                <a:solidFill>
                  <a:srgbClr val="000000"/>
                </a:solidFill>
                <a:latin typeface="Arial (Body)"/>
                <a:ea typeface="ＭＳ Ｐゴシック"/>
              </a:rPr>
              <a:t>S</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O</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P</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I</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E is a variation of S</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O</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P</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S</a:t>
            </a:r>
            <a:r>
              <a:rPr lang="en-US" altLang="en-US" sz="2400" dirty="0" smtClean="0">
                <a:solidFill>
                  <a:srgbClr val="000000"/>
                </a:solidFill>
                <a:latin typeface="Arial (Body)"/>
                <a:ea typeface="ＭＳ Ｐゴシック"/>
              </a:rPr>
              <a:t>ubjective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O</a:t>
            </a:r>
            <a:r>
              <a:rPr lang="en-US" altLang="en-US" sz="2400" dirty="0" smtClean="0">
                <a:solidFill>
                  <a:srgbClr val="000000"/>
                </a:solidFill>
                <a:latin typeface="Arial (Body)"/>
                <a:ea typeface="ＭＳ Ｐゴシック"/>
              </a:rPr>
              <a:t>bjective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A</a:t>
            </a:r>
            <a:r>
              <a:rPr lang="en-US" altLang="en-US" sz="2400" dirty="0" smtClean="0">
                <a:solidFill>
                  <a:srgbClr val="000000"/>
                </a:solidFill>
                <a:latin typeface="Arial (Body)"/>
                <a:ea typeface="ＭＳ Ｐゴシック"/>
              </a:rPr>
              <a:t>ssessment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P</a:t>
            </a:r>
            <a:r>
              <a:rPr lang="en-US" altLang="en-US" sz="2400" dirty="0" smtClean="0">
                <a:solidFill>
                  <a:srgbClr val="000000"/>
                </a:solidFill>
                <a:latin typeface="Arial (Body)"/>
                <a:ea typeface="ＭＳ Ｐゴシック"/>
              </a:rPr>
              <a:t>lan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I</a:t>
            </a:r>
            <a:r>
              <a:rPr lang="en-US" altLang="en-US" sz="2400" dirty="0" smtClean="0">
                <a:solidFill>
                  <a:srgbClr val="000000"/>
                </a:solidFill>
                <a:latin typeface="Arial (Body)"/>
                <a:ea typeface="ＭＳ Ｐゴシック"/>
              </a:rPr>
              <a:t>ntervention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E</a:t>
            </a:r>
            <a:r>
              <a:rPr lang="en-US" altLang="en-US" sz="2400" dirty="0" smtClean="0">
                <a:solidFill>
                  <a:srgbClr val="000000"/>
                </a:solidFill>
                <a:latin typeface="Arial (Body)"/>
                <a:ea typeface="ＭＳ Ｐゴシック"/>
              </a:rPr>
              <a:t>valuation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169401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65" charset="-128"/>
              </a:rPr>
              <a:t>Alternative Documentation Methods </a:t>
            </a:r>
            <a:r>
              <a:rPr lang="en-US" sz="2000" b="0" smtClean="0">
                <a:latin typeface="Times New Roman" panose="02020603050405020304" pitchFamily="18" charset="0"/>
                <a:ea typeface="ＭＳ Ｐゴシック"/>
                <a:cs typeface="ＭＳ Ｐゴシック" pitchFamily="-65" charset="-128"/>
              </a:rPr>
              <a:t>(4 of 5)</a:t>
            </a:r>
            <a:endParaRPr lang="en-US" sz="2000" b="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pt-BR" altLang="en-US" sz="2400" dirty="0" smtClean="0">
                <a:solidFill>
                  <a:srgbClr val="000000"/>
                </a:solidFill>
                <a:latin typeface="Arial (Body)"/>
                <a:ea typeface="ＭＳ Ｐゴシック"/>
              </a:rPr>
              <a:t>C</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H</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R</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C</a:t>
            </a:r>
            <a:r>
              <a:rPr lang="en-US" altLang="en-US" sz="2400" dirty="0" smtClean="0">
                <a:solidFill>
                  <a:srgbClr val="000000"/>
                </a:solidFill>
                <a:latin typeface="Arial (Body)"/>
                <a:ea typeface="ＭＳ Ｐゴシック"/>
              </a:rPr>
              <a:t>hief complaint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H</a:t>
            </a:r>
            <a:r>
              <a:rPr lang="en-US" altLang="en-US" sz="2400" dirty="0" smtClean="0">
                <a:solidFill>
                  <a:srgbClr val="000000"/>
                </a:solidFill>
                <a:latin typeface="Arial (Body)"/>
                <a:ea typeface="ＭＳ Ｐゴシック"/>
              </a:rPr>
              <a:t>istory (includes 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L</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A</a:t>
            </a:r>
            <a:r>
              <a:rPr lang="en-US" altLang="en-US" sz="2400" dirty="0" smtClean="0">
                <a:solidFill>
                  <a:srgbClr val="000000"/>
                </a:solidFill>
                <a:latin typeface="Arial (Body)"/>
                <a:ea typeface="ＭＳ Ｐゴシック"/>
              </a:rPr>
              <a:t>ssessment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R</a:t>
            </a:r>
            <a:r>
              <a:rPr lang="en-US" altLang="en-US" sz="2400" dirty="0" smtClean="0">
                <a:solidFill>
                  <a:srgbClr val="000000"/>
                </a:solidFill>
                <a:latin typeface="Arial (Body)"/>
                <a:ea typeface="ＭＳ Ｐゴシック"/>
              </a:rPr>
              <a:t>x (treatment)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T</a:t>
            </a:r>
            <a:r>
              <a:rPr lang="en-US" altLang="en-US" sz="2400" dirty="0" smtClean="0">
                <a:solidFill>
                  <a:srgbClr val="000000"/>
                </a:solidFill>
                <a:latin typeface="Arial (Body)"/>
                <a:ea typeface="ＭＳ Ｐゴシック"/>
              </a:rPr>
              <a:t>ransport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653817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Alternative Documentation Methods </a:t>
            </a:r>
            <a:r>
              <a:rPr lang="en-US" sz="2000" b="0" dirty="0" smtClean="0">
                <a:latin typeface="Times New Roman" panose="02020603050405020304" pitchFamily="18" charset="0"/>
                <a:ea typeface="ＭＳ Ｐゴシック"/>
                <a:cs typeface="ＭＳ Ｐゴシック" pitchFamily="-65" charset="-128"/>
              </a:rPr>
              <a:t>(5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pPr marL="255651" lvl="0" indent="-255651" eaLnBrk="0" fontAlgn="base" hangingPunct="0">
              <a:spcAft>
                <a:spcPct val="0"/>
              </a:spcAft>
              <a:buSzPts val="2400"/>
              <a:tabLst/>
            </a:pPr>
            <a:r>
              <a:rPr lang="pt-BR" altLang="en-US" sz="2400" dirty="0" smtClean="0">
                <a:solidFill>
                  <a:srgbClr val="000000"/>
                </a:solidFill>
                <a:latin typeface="Arial (Body)"/>
                <a:ea typeface="ＭＳ Ｐゴシック"/>
              </a:rPr>
              <a:t>C</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H</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E</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T</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E</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C</a:t>
            </a:r>
            <a:r>
              <a:rPr lang="en-US" altLang="en-US" sz="2400" dirty="0" smtClean="0">
                <a:solidFill>
                  <a:srgbClr val="000000"/>
                </a:solidFill>
                <a:latin typeface="Arial (Body)"/>
                <a:ea typeface="ＭＳ Ｐゴシック"/>
              </a:rPr>
              <a:t>hief complaint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H</a:t>
            </a:r>
            <a:r>
              <a:rPr lang="en-US" altLang="en-US" sz="2400" dirty="0" smtClean="0">
                <a:solidFill>
                  <a:srgbClr val="000000"/>
                </a:solidFill>
                <a:latin typeface="Arial (Body)"/>
                <a:ea typeface="ＭＳ Ｐゴシック"/>
              </a:rPr>
              <a:t>istory</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E</a:t>
            </a:r>
            <a:r>
              <a:rPr lang="en-US" altLang="en-US" sz="2400" dirty="0" smtClean="0">
                <a:solidFill>
                  <a:srgbClr val="000000"/>
                </a:solidFill>
                <a:latin typeface="Arial (Body)"/>
                <a:ea typeface="ＭＳ Ｐゴシック"/>
              </a:rPr>
              <a:t>xam</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A</a:t>
            </a:r>
            <a:r>
              <a:rPr lang="en-US" altLang="en-US" sz="2400" dirty="0" smtClean="0">
                <a:solidFill>
                  <a:srgbClr val="000000"/>
                </a:solidFill>
                <a:latin typeface="Arial (Body)"/>
                <a:ea typeface="ＭＳ Ｐゴシック"/>
              </a:rPr>
              <a:t>ssessment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T</a:t>
            </a:r>
            <a:r>
              <a:rPr lang="en-US" altLang="en-US" sz="2400" dirty="0" smtClean="0">
                <a:solidFill>
                  <a:srgbClr val="000000"/>
                </a:solidFill>
                <a:latin typeface="Arial (Body)"/>
                <a:ea typeface="ＭＳ Ｐゴシック"/>
              </a:rPr>
              <a:t>reatment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E</a:t>
            </a:r>
            <a:r>
              <a:rPr lang="en-US" altLang="en-US" sz="2400" dirty="0" smtClean="0">
                <a:solidFill>
                  <a:srgbClr val="000000"/>
                </a:solidFill>
                <a:latin typeface="Arial (Body)"/>
                <a:ea typeface="ＭＳ Ｐゴシック"/>
              </a:rPr>
              <a:t>valuation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b="1" dirty="0" smtClean="0">
                <a:solidFill>
                  <a:srgbClr val="000000"/>
                </a:solidFill>
                <a:latin typeface="Arial (Body)"/>
                <a:ea typeface="ＭＳ Ｐゴシック"/>
              </a:rPr>
              <a:t>D</a:t>
            </a:r>
            <a:r>
              <a:rPr lang="en-US" altLang="en-US" sz="2400" dirty="0" smtClean="0">
                <a:solidFill>
                  <a:srgbClr val="000000"/>
                </a:solidFill>
                <a:latin typeface="Arial (Body)"/>
                <a:ea typeface="ＭＳ Ｐゴシック"/>
              </a:rPr>
              <a:t>isposition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24846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65" charset="-128"/>
              </a:rPr>
              <a:t>Case Study </a:t>
            </a:r>
            <a:r>
              <a:rPr lang="en-US" sz="2000" b="0" smtClean="0">
                <a:latin typeface="Times New Roman" panose="02020603050405020304" pitchFamily="18" charset="0"/>
                <a:ea typeface="ＭＳ Ｐゴシック"/>
                <a:cs typeface="ＭＳ Ｐゴシック" pitchFamily="-65" charset="-128"/>
              </a:rPr>
              <a:t>(1 of 4)</a:t>
            </a:r>
            <a:endParaRPr lang="en-US" sz="2000" b="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How can the 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 help Rory?</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What kind of information will the parties involved in the legal case be looking for in the 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What are some ways to ensure that all important information about each call is documented?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9456011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65" charset="-128"/>
              </a:rPr>
              <a:t>Case Study Conclusion </a:t>
            </a:r>
            <a:r>
              <a:rPr lang="en-US" sz="2000" b="0" smtClean="0">
                <a:latin typeface="Times New Roman" panose="02020603050405020304" pitchFamily="18" charset="0"/>
                <a:ea typeface="ＭＳ Ｐゴシック"/>
                <a:cs typeface="ＭＳ Ｐゴシック" pitchFamily="-65" charset="-128"/>
              </a:rPr>
              <a:t>(1 of 2)</a:t>
            </a:r>
            <a:endParaRPr lang="en-US" sz="2000" b="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400627"/>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smtClean="0">
                <a:solidFill>
                  <a:srgbClr val="000000"/>
                </a:solidFill>
                <a:latin typeface="Arial (Body)"/>
                <a:ea typeface="ＭＳ Ｐゴシック"/>
              </a:rPr>
              <a:t>Rory was eventually called to testify at the trial of the accused perpetrator. Fortunately, because the case occurred a year after the call, Rory was able to rely on his thorough and accurate documentation to answer the attorneys’ questions about his observations of the scene and the patient’s condition.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8835273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65" charset="-128"/>
              </a:rPr>
              <a:t>Case Study Conclusion </a:t>
            </a:r>
            <a:r>
              <a:rPr lang="en-US" sz="2000" b="0" smtClean="0">
                <a:latin typeface="Times New Roman" panose="02020603050405020304" pitchFamily="18" charset="0"/>
                <a:ea typeface="ＭＳ Ｐゴシック"/>
                <a:cs typeface="ＭＳ Ｐゴシック" pitchFamily="-65" charset="-128"/>
              </a:rPr>
              <a:t>(2 of 2)</a:t>
            </a:r>
            <a:endParaRPr lang="en-US" sz="2000" b="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400627"/>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smtClean="0">
                <a:solidFill>
                  <a:srgbClr val="000000"/>
                </a:solidFill>
                <a:latin typeface="Arial (Body)"/>
                <a:ea typeface="ＭＳ Ｐゴシック"/>
              </a:rPr>
              <a:t>The defense attorney questioned the meaning of several of the abbreviations Rory used in the 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 Because Rory always uses standard, accepted abbreviations, the defense attorney was unsuccessful in discrediting his documentation. Nonetheless, it is an experience Rory hopes he doesn't have to repeat.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8841986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Lesson Summary</a:t>
            </a:r>
            <a:endParaRPr lang="en-US"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97770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serve several purposes for the 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system and Emergency Department.</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Good documentation should be accurate, concise, complete, and clear.</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Exercise cautiously in special reporting situations.</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Never falsify a report, and correct mistakes promptly.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0281074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a:latin typeface="Times New Roman" panose="02020603050405020304" pitchFamily="18" charset="0"/>
                <a:ea typeface="ＭＳ Ｐゴシック"/>
                <a:cs typeface="ＭＳ Ｐゴシック" pitchFamily="-65" charset="-128"/>
              </a:rPr>
              <a:t>Review </a:t>
            </a:r>
            <a:r>
              <a:rPr lang="en-US" dirty="0" smtClean="0">
                <a:latin typeface="Times New Roman" panose="02020603050405020304" pitchFamily="18" charset="0"/>
                <a:ea typeface="ＭＳ Ｐゴシック"/>
                <a:cs typeface="ＭＳ Ｐゴシック" pitchFamily="-65" charset="-128"/>
              </a:rPr>
              <a:t>Answers </a:t>
            </a:r>
            <a:r>
              <a:rPr lang="en-US" sz="2000" b="0" dirty="0" smtClean="0">
                <a:latin typeface="Times New Roman" panose="02020603050405020304" pitchFamily="18" charset="0"/>
                <a:ea typeface="ＭＳ Ｐゴシック"/>
                <a:cs typeface="ＭＳ Ｐゴシック" pitchFamily="-65" charset="-128"/>
              </a:rPr>
              <a:t>(1 of 5)</a:t>
            </a:r>
            <a:endParaRPr lang="en-US" sz="2000" b="0" dirty="0">
              <a:solidFill>
                <a:srgbClr val="FFFFFF"/>
              </a:solidFill>
              <a:effectLst>
                <a:outerShdw blurRad="38100" dist="38100" dir="2700000" algn="tl">
                  <a:srgbClr val="000000"/>
                </a:outerShdw>
              </a:effectLst>
              <a:latin typeface="Verdana" pitchFamily="-65" charset="0"/>
              <a:ea typeface="ＭＳ Ｐゴシック"/>
              <a:cs typeface="ＭＳ Ｐゴシック" pitchFamily="-65" charset="-128"/>
            </a:endParaRPr>
          </a:p>
        </p:txBody>
      </p:sp>
      <p:sp>
        <p:nvSpPr>
          <p:cNvPr id="3" name="Content Placeholder 2"/>
          <p:cNvSpPr>
            <a:spLocks noGrp="1"/>
          </p:cNvSpPr>
          <p:nvPr>
            <p:ph idx="1"/>
          </p:nvPr>
        </p:nvSpPr>
        <p:spPr>
          <a:xfrm>
            <a:off x="457200" y="1601778"/>
            <a:ext cx="3250096" cy="591457"/>
          </a:xfrm>
        </p:spPr>
        <p:txBody>
          <a:bodyPr wrap="square" lIns="91425" tIns="91425" rIns="91425" bIns="91425">
            <a:noAutofit/>
          </a:bodyPr>
          <a:lstStyle/>
          <a:p>
            <a:pPr marL="432000" lvl="0" indent="-432000" eaLnBrk="0" fontAlgn="base" hangingPunct="0">
              <a:spcAft>
                <a:spcPct val="0"/>
              </a:spcAft>
              <a:buSzPts val="2400"/>
              <a:buFont typeface="Arial" panose="020B0604020202020204" pitchFamily="34" charset="0"/>
              <a:buAutoNum type="arabicPeriod"/>
            </a:pPr>
            <a:r>
              <a:rPr lang="en-US" altLang="en-US" sz="1200" dirty="0" smtClean="0">
                <a:solidFill>
                  <a:schemeClr val="bg1"/>
                </a:solidFill>
                <a:latin typeface="Arial (Body)"/>
                <a:ea typeface="ＭＳ Ｐゴシック"/>
              </a:rPr>
              <a:t>Fill in the blank</a:t>
            </a:r>
            <a:r>
              <a:rPr lang="en-US" altLang="en-US" sz="2400" dirty="0" smtClean="0">
                <a:solidFill>
                  <a:schemeClr val="tx1"/>
                </a:solidFill>
                <a:latin typeface="Arial (Body)"/>
                <a:ea typeface="ＭＳ Ｐゴシック"/>
              </a:rPr>
              <a:t> pulse rate</a:t>
            </a:r>
            <a:endParaRPr lang="en-US" altLang="en-US" sz="2400" dirty="0">
              <a:solidFill>
                <a:schemeClr val="tx1"/>
              </a:solidFill>
              <a:latin typeface="Arial (Body)"/>
              <a:ea typeface="ＭＳ Ｐゴシック"/>
            </a:endParaRPr>
          </a:p>
        </p:txBody>
      </p:sp>
      <p:sp>
        <p:nvSpPr>
          <p:cNvPr id="4" name="Content Placeholder 3"/>
          <p:cNvSpPr>
            <a:spLocks noGrp="1"/>
          </p:cNvSpPr>
          <p:nvPr>
            <p:ph idx="13"/>
          </p:nvPr>
        </p:nvSpPr>
        <p:spPr>
          <a:xfrm>
            <a:off x="4769952" y="1651473"/>
            <a:ext cx="2240451" cy="591457"/>
          </a:xfrm>
        </p:spPr>
        <p:txBody>
          <a:bodyPr wrap="square" lIns="91425" tIns="91425" rIns="91425" bIns="91425">
            <a:noAutofit/>
          </a:bodyPr>
          <a:lstStyle/>
          <a:p>
            <a:pPr marL="0" lvl="0" indent="0" eaLnBrk="0" fontAlgn="base" hangingPunct="0">
              <a:spcAft>
                <a:spcPct val="0"/>
              </a:spcAft>
              <a:buSzPts val="2400"/>
              <a:buNone/>
            </a:pPr>
            <a:r>
              <a:rPr lang="en-US" altLang="en-US" sz="2400" b="1" dirty="0" smtClean="0">
                <a:solidFill>
                  <a:srgbClr val="000000"/>
                </a:solidFill>
                <a:latin typeface="Arial (Body)"/>
                <a:ea typeface="ＭＳ Ｐゴシック"/>
              </a:rPr>
              <a:t>c. Vital signs</a:t>
            </a:r>
            <a:endParaRPr lang="en-US" altLang="en-US" sz="2400" b="1" dirty="0">
              <a:solidFill>
                <a:srgbClr val="000000"/>
              </a:solidFill>
              <a:latin typeface="Arial (Body)"/>
              <a:ea typeface="ＭＳ Ｐゴシック"/>
            </a:endParaRPr>
          </a:p>
        </p:txBody>
      </p:sp>
      <p:sp>
        <p:nvSpPr>
          <p:cNvPr id="6" name="Content Placeholder 5"/>
          <p:cNvSpPr>
            <a:spLocks noGrp="1"/>
          </p:cNvSpPr>
          <p:nvPr>
            <p:ph idx="15"/>
          </p:nvPr>
        </p:nvSpPr>
        <p:spPr>
          <a:xfrm>
            <a:off x="4769952" y="2591042"/>
            <a:ext cx="3916847" cy="2358332"/>
          </a:xfrm>
        </p:spPr>
        <p:txBody>
          <a:bodyPr/>
          <a:lstStyle/>
          <a:p>
            <a:pPr marL="0" lvl="0" indent="0" eaLnBrk="0" fontAlgn="base" hangingPunct="0">
              <a:spcAft>
                <a:spcPct val="0"/>
              </a:spcAft>
              <a:buSzPts val="2400"/>
              <a:buNone/>
            </a:pPr>
            <a:r>
              <a:rPr lang="en-US" altLang="en-US" sz="2400" b="1" dirty="0">
                <a:solidFill>
                  <a:srgbClr val="000000"/>
                </a:solidFill>
                <a:latin typeface="Arial (Body)"/>
                <a:ea typeface="ＭＳ Ｐゴシック"/>
              </a:rPr>
              <a:t>Vital signs include information about the pulse, respirations, blood pressure, body temperature, and oxygen level</a:t>
            </a:r>
          </a:p>
        </p:txBody>
      </p:sp>
      <p:sp>
        <p:nvSpPr>
          <p:cNvPr id="5" name="Content Placeholder 4"/>
          <p:cNvSpPr>
            <a:spLocks noGrp="1"/>
          </p:cNvSpPr>
          <p:nvPr>
            <p:ph idx="14"/>
          </p:nvPr>
        </p:nvSpPr>
        <p:spPr>
          <a:xfrm>
            <a:off x="457200" y="5486400"/>
            <a:ext cx="4710023" cy="523608"/>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rgbClr val="000000"/>
                </a:solidFill>
                <a:latin typeface="Arial (Body)"/>
                <a:ea typeface="ＭＳ Ｐゴシック" pitchFamily="-1" charset="-128"/>
                <a:hlinkClick r:id="rId2" action="ppaction://hlinksldjump"/>
              </a:rPr>
              <a:t>Click here to return to the quiz.</a:t>
            </a:r>
            <a:endParaRPr lang="en-US" altLang="en-US" sz="2400" kern="1200" dirty="0">
              <a:solidFill>
                <a:srgbClr val="000000"/>
              </a:solidFill>
              <a:latin typeface="Arial (Body)"/>
              <a:ea typeface="ＭＳ Ｐゴシック" pitchFamily="-1" charset="-128"/>
            </a:endParaRPr>
          </a:p>
        </p:txBody>
      </p:sp>
      <p:cxnSp>
        <p:nvCxnSpPr>
          <p:cNvPr id="7" name="Straight Connector 6"/>
          <p:cNvCxnSpPr/>
          <p:nvPr/>
        </p:nvCxnSpPr>
        <p:spPr>
          <a:xfrm>
            <a:off x="913760" y="2020849"/>
            <a:ext cx="1047135"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21575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imes New Roman" panose="02020603050405020304" pitchFamily="18" charset="0"/>
                <a:ea typeface="ＭＳ Ｐゴシック"/>
                <a:cs typeface="ＭＳ Ｐゴシック" pitchFamily="-65" charset="-128"/>
              </a:rPr>
              <a:t>Review Answers </a:t>
            </a:r>
            <a:r>
              <a:rPr lang="en-US" sz="2000" b="0" dirty="0" smtClean="0">
                <a:latin typeface="Times New Roman" panose="02020603050405020304" pitchFamily="18" charset="0"/>
                <a:ea typeface="ＭＳ Ｐゴシック"/>
                <a:cs typeface="ＭＳ Ｐゴシック" pitchFamily="-65" charset="-128"/>
              </a:rPr>
              <a:t>(2 </a:t>
            </a:r>
            <a:r>
              <a:rPr lang="en-US" sz="2000" b="0" dirty="0">
                <a:latin typeface="Times New Roman" panose="02020603050405020304" pitchFamily="18" charset="0"/>
                <a:ea typeface="ＭＳ Ｐゴシック"/>
                <a:cs typeface="ＭＳ Ｐゴシック" pitchFamily="-65" charset="-128"/>
              </a:rPr>
              <a:t>of 5)</a:t>
            </a:r>
            <a:endParaRPr lang="en-US" dirty="0"/>
          </a:p>
        </p:txBody>
      </p:sp>
      <p:sp>
        <p:nvSpPr>
          <p:cNvPr id="3" name="Content Placeholder 2"/>
          <p:cNvSpPr>
            <a:spLocks noGrp="1"/>
          </p:cNvSpPr>
          <p:nvPr>
            <p:ph idx="1"/>
          </p:nvPr>
        </p:nvSpPr>
        <p:spPr>
          <a:xfrm>
            <a:off x="457199" y="1600199"/>
            <a:ext cx="3597965" cy="616227"/>
          </a:xfrm>
        </p:spPr>
        <p:txBody>
          <a:bodyPr wrap="square" lIns="91425" tIns="91425" rIns="91425" bIns="91425">
            <a:noAutofit/>
          </a:bodyPr>
          <a:lstStyle/>
          <a:p>
            <a:pPr marL="432000" lvl="0" indent="-432000" eaLnBrk="0" fontAlgn="base" hangingPunct="0">
              <a:spcAft>
                <a:spcPct val="0"/>
              </a:spcAft>
              <a:buSzPts val="2400"/>
              <a:buFont typeface="Arial" panose="020B0604020202020204" pitchFamily="34" charset="0"/>
              <a:buAutoNum type="arabicPeriod" startAt="2"/>
            </a:pPr>
            <a:r>
              <a:rPr lang="en-US" altLang="en-US" sz="1150" dirty="0" smtClean="0">
                <a:solidFill>
                  <a:schemeClr val="bg1"/>
                </a:solidFill>
                <a:latin typeface="Arial (Body)"/>
                <a:ea typeface="ＭＳ Ｐゴシック"/>
              </a:rPr>
              <a:t>Fill in the Blank</a:t>
            </a:r>
            <a:r>
              <a:rPr lang="en-US" altLang="en-US" sz="2400" dirty="0" smtClean="0">
                <a:solidFill>
                  <a:schemeClr val="tx1"/>
                </a:solidFill>
                <a:latin typeface="Arial (Body)"/>
                <a:ea typeface="ＭＳ Ｐゴシック"/>
              </a:rPr>
              <a:t> E</a:t>
            </a:r>
            <a:r>
              <a:rPr lang="en-US" altLang="en-US" sz="100" dirty="0" smtClean="0">
                <a:solidFill>
                  <a:schemeClr val="tx1"/>
                </a:solidFill>
                <a:latin typeface="Arial (Body)"/>
                <a:ea typeface="ＭＳ Ｐゴシック"/>
              </a:rPr>
              <a:t> </a:t>
            </a:r>
            <a:r>
              <a:rPr lang="en-US" altLang="en-US" sz="2400" dirty="0" smtClean="0">
                <a:solidFill>
                  <a:schemeClr val="tx1"/>
                </a:solidFill>
                <a:latin typeface="Arial (Body)"/>
                <a:ea typeface="ＭＳ Ｐゴシック"/>
              </a:rPr>
              <a:t>M</a:t>
            </a:r>
            <a:r>
              <a:rPr lang="en-US" altLang="en-US" sz="100" dirty="0" smtClean="0">
                <a:solidFill>
                  <a:schemeClr val="tx1"/>
                </a:solidFill>
                <a:latin typeface="Arial (Body)"/>
                <a:ea typeface="ＭＳ Ｐゴシック"/>
              </a:rPr>
              <a:t> </a:t>
            </a:r>
            <a:r>
              <a:rPr lang="en-US" altLang="en-US" sz="2400" dirty="0" smtClean="0">
                <a:solidFill>
                  <a:schemeClr val="tx1"/>
                </a:solidFill>
                <a:latin typeface="Arial (Body)"/>
                <a:ea typeface="ＭＳ Ｐゴシック"/>
              </a:rPr>
              <a:t>T</a:t>
            </a:r>
            <a:r>
              <a:rPr lang="en-US" altLang="en-US" sz="100" dirty="0" smtClean="0">
                <a:solidFill>
                  <a:schemeClr val="tx1"/>
                </a:solidFill>
                <a:latin typeface="Arial (Body)"/>
                <a:ea typeface="ＭＳ Ｐゴシック"/>
              </a:rPr>
              <a:t> </a:t>
            </a:r>
            <a:r>
              <a:rPr lang="en-US" altLang="en-US" sz="2400" dirty="0" smtClean="0">
                <a:solidFill>
                  <a:schemeClr val="tx1"/>
                </a:solidFill>
                <a:latin typeface="Arial (Body)"/>
                <a:ea typeface="ＭＳ Ｐゴシック"/>
              </a:rPr>
              <a:t>s’ names</a:t>
            </a:r>
            <a:endParaRPr lang="en-US" altLang="en-US" sz="2400" dirty="0">
              <a:solidFill>
                <a:schemeClr val="tx1"/>
              </a:solidFill>
              <a:latin typeface="Arial (Body)"/>
              <a:ea typeface="ＭＳ Ｐゴシック"/>
            </a:endParaRPr>
          </a:p>
        </p:txBody>
      </p:sp>
      <p:sp>
        <p:nvSpPr>
          <p:cNvPr id="4" name="Content Placeholder 3"/>
          <p:cNvSpPr>
            <a:spLocks noGrp="1"/>
          </p:cNvSpPr>
          <p:nvPr>
            <p:ph idx="13"/>
          </p:nvPr>
        </p:nvSpPr>
        <p:spPr>
          <a:xfrm>
            <a:off x="4165601" y="1642955"/>
            <a:ext cx="4537720" cy="668422"/>
          </a:xfrm>
        </p:spPr>
        <p:txBody>
          <a:bodyPr wrap="square" lIns="91425" tIns="91425" rIns="91425" bIns="91425">
            <a:noAutofit/>
          </a:bodyPr>
          <a:lstStyle/>
          <a:p>
            <a:pPr marL="0" lvl="0" indent="0" eaLnBrk="0" fontAlgn="base" hangingPunct="0">
              <a:spcAft>
                <a:spcPct val="0"/>
              </a:spcAft>
              <a:buSzPts val="2400"/>
              <a:buNone/>
            </a:pPr>
            <a:r>
              <a:rPr lang="en-US" altLang="en-US" sz="2400" b="1" dirty="0" smtClean="0">
                <a:solidFill>
                  <a:srgbClr val="000000"/>
                </a:solidFill>
                <a:latin typeface="Arial (Body)"/>
                <a:ea typeface="ＭＳ Ｐゴシック"/>
              </a:rPr>
              <a:t>a. Administrative information</a:t>
            </a:r>
            <a:endParaRPr lang="en-US" altLang="en-US" sz="2400" b="1" dirty="0">
              <a:solidFill>
                <a:srgbClr val="000000"/>
              </a:solidFill>
              <a:latin typeface="Arial (Body)"/>
              <a:ea typeface="ＭＳ Ｐゴシック"/>
            </a:endParaRPr>
          </a:p>
        </p:txBody>
      </p:sp>
      <p:sp>
        <p:nvSpPr>
          <p:cNvPr id="7" name="Content Placeholder 6"/>
          <p:cNvSpPr>
            <a:spLocks noGrp="1"/>
          </p:cNvSpPr>
          <p:nvPr>
            <p:ph idx="15"/>
          </p:nvPr>
        </p:nvSpPr>
        <p:spPr>
          <a:xfrm>
            <a:off x="4055165" y="2757793"/>
            <a:ext cx="4631636" cy="2743120"/>
          </a:xfrm>
        </p:spPr>
        <p:txBody>
          <a:bodyPr/>
          <a:lstStyle/>
          <a:p>
            <a:pPr marL="0" lvl="0" indent="0" eaLnBrk="0" fontAlgn="base" hangingPunct="0">
              <a:spcBef>
                <a:spcPct val="20000"/>
              </a:spcBef>
              <a:spcAft>
                <a:spcPct val="0"/>
              </a:spcAft>
              <a:buSzPts val="2400"/>
              <a:buNone/>
            </a:pPr>
            <a:r>
              <a:rPr lang="en-US" altLang="en-US" sz="2400" b="1" dirty="0" smtClean="0">
                <a:solidFill>
                  <a:srgbClr val="000000"/>
                </a:solidFill>
                <a:latin typeface="Arial (Body)"/>
                <a:ea typeface="ＭＳ Ｐゴシック"/>
              </a:rPr>
              <a:t>Administrative </a:t>
            </a:r>
            <a:r>
              <a:rPr lang="en-US" altLang="en-US" sz="2400" b="1" dirty="0">
                <a:solidFill>
                  <a:srgbClr val="000000"/>
                </a:solidFill>
                <a:latin typeface="Arial (Body)"/>
                <a:ea typeface="ＭＳ Ｐゴシック"/>
              </a:rPr>
              <a:t>information includes times of events, E</a:t>
            </a:r>
            <a:r>
              <a:rPr lang="en-US" altLang="en-US" sz="100" b="1" dirty="0">
                <a:solidFill>
                  <a:srgbClr val="000000"/>
                </a:solidFill>
                <a:latin typeface="Arial (Body)"/>
                <a:ea typeface="ＭＳ Ｐゴシック"/>
              </a:rPr>
              <a:t> </a:t>
            </a:r>
            <a:r>
              <a:rPr lang="en-US" altLang="en-US" sz="2400" b="1" dirty="0">
                <a:solidFill>
                  <a:srgbClr val="000000"/>
                </a:solidFill>
                <a:latin typeface="Arial (Body)"/>
                <a:ea typeface="ＭＳ Ｐゴシック"/>
              </a:rPr>
              <a:t>M</a:t>
            </a:r>
            <a:r>
              <a:rPr lang="en-US" altLang="en-US" sz="100" b="1" dirty="0">
                <a:solidFill>
                  <a:srgbClr val="000000"/>
                </a:solidFill>
                <a:latin typeface="Arial (Body)"/>
                <a:ea typeface="ＭＳ Ｐゴシック"/>
              </a:rPr>
              <a:t> </a:t>
            </a:r>
            <a:r>
              <a:rPr lang="en-US" altLang="en-US" sz="2400" b="1" dirty="0">
                <a:solidFill>
                  <a:srgbClr val="000000"/>
                </a:solidFill>
                <a:latin typeface="Arial (Body)"/>
                <a:ea typeface="ＭＳ Ｐゴシック"/>
              </a:rPr>
              <a:t>S unit number, run or call number, crew </a:t>
            </a:r>
            <a:r>
              <a:rPr lang="en-US" altLang="en-US" sz="2400" b="1" dirty="0" smtClean="0">
                <a:solidFill>
                  <a:srgbClr val="000000"/>
                </a:solidFill>
                <a:latin typeface="Arial (Body)"/>
                <a:ea typeface="ＭＳ Ｐゴシック"/>
              </a:rPr>
              <a:t>members’ </a:t>
            </a:r>
            <a:r>
              <a:rPr lang="en-US" altLang="en-US" sz="2400" b="1" dirty="0">
                <a:solidFill>
                  <a:srgbClr val="000000"/>
                </a:solidFill>
                <a:latin typeface="Arial (Body)"/>
                <a:ea typeface="ＭＳ Ｐゴシック"/>
              </a:rPr>
              <a:t>names and certification levels, and the dispatch address</a:t>
            </a:r>
          </a:p>
        </p:txBody>
      </p:sp>
      <p:sp>
        <p:nvSpPr>
          <p:cNvPr id="5" name="Content Placeholder 4"/>
          <p:cNvSpPr>
            <a:spLocks noGrp="1"/>
          </p:cNvSpPr>
          <p:nvPr>
            <p:ph idx="14"/>
          </p:nvPr>
        </p:nvSpPr>
        <p:spPr>
          <a:xfrm>
            <a:off x="457200" y="5448409"/>
            <a:ext cx="4813540" cy="533424"/>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smtClean="0">
                <a:solidFill>
                  <a:srgbClr val="000000"/>
                </a:solidFill>
                <a:latin typeface="Arial (Body)"/>
                <a:ea typeface="ＭＳ Ｐゴシック" pitchFamily="-1" charset="-128"/>
                <a:hlinkClick r:id="rId2" action="ppaction://hlinksldjump"/>
              </a:rPr>
              <a:t>Click here to return to the quiz.</a:t>
            </a:r>
            <a:endParaRPr lang="en-US" altLang="en-US" sz="2400" kern="1200" dirty="0">
              <a:solidFill>
                <a:srgbClr val="000000"/>
              </a:solidFill>
              <a:latin typeface="Arial (Body)"/>
              <a:ea typeface="ＭＳ Ｐゴシック" pitchFamily="-1" charset="-128"/>
            </a:endParaRPr>
          </a:p>
        </p:txBody>
      </p:sp>
      <p:cxnSp>
        <p:nvCxnSpPr>
          <p:cNvPr id="9" name="Straight Connector 8" descr="Fill in the blank"/>
          <p:cNvCxnSpPr/>
          <p:nvPr/>
        </p:nvCxnSpPr>
        <p:spPr>
          <a:xfrm>
            <a:off x="933637" y="1990711"/>
            <a:ext cx="1047135"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93077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a:cs typeface="ＭＳ Ｐゴシック" pitchFamily="-65" charset="-128"/>
              </a:rPr>
              <a:t>Review Answers </a:t>
            </a:r>
            <a:r>
              <a:rPr lang="en-US" sz="2000" b="0" dirty="0" smtClean="0">
                <a:latin typeface="Times New Roman" panose="02020603050405020304" pitchFamily="18" charset="0"/>
                <a:ea typeface="ＭＳ Ｐゴシック"/>
                <a:cs typeface="ＭＳ Ｐゴシック" pitchFamily="-65" charset="-128"/>
              </a:rPr>
              <a:t>(3 </a:t>
            </a:r>
            <a:r>
              <a:rPr lang="en-US" sz="2000" b="0" dirty="0">
                <a:latin typeface="Times New Roman" panose="02020603050405020304" pitchFamily="18" charset="0"/>
                <a:ea typeface="ＭＳ Ｐゴシック"/>
                <a:cs typeface="ＭＳ Ｐゴシック" pitchFamily="-65" charset="-128"/>
              </a:rPr>
              <a:t>of 5)</a:t>
            </a:r>
            <a:endParaRPr lang="en-US" dirty="0"/>
          </a:p>
        </p:txBody>
      </p:sp>
      <p:sp>
        <p:nvSpPr>
          <p:cNvPr id="3" name="Content Placeholder 2"/>
          <p:cNvSpPr>
            <a:spLocks noGrp="1"/>
          </p:cNvSpPr>
          <p:nvPr>
            <p:ph idx="1"/>
          </p:nvPr>
        </p:nvSpPr>
        <p:spPr>
          <a:xfrm>
            <a:off x="457200" y="1600200"/>
            <a:ext cx="3130826" cy="1630017"/>
          </a:xfrm>
        </p:spPr>
        <p:txBody>
          <a:bodyPr/>
          <a:lstStyle/>
          <a:p>
            <a:pPr marL="432000" lvl="0" indent="-432000" eaLnBrk="0" fontAlgn="base" hangingPunct="0">
              <a:spcAft>
                <a:spcPct val="0"/>
              </a:spcAft>
              <a:buSzPts val="2400"/>
              <a:buFont typeface="Arial" panose="020B0604020202020204" pitchFamily="34" charset="0"/>
              <a:buAutoNum type="arabicPeriod" startAt="3"/>
            </a:pPr>
            <a:r>
              <a:rPr lang="en-US" altLang="en-US" sz="1300" dirty="0" smtClean="0">
                <a:solidFill>
                  <a:schemeClr val="bg1"/>
                </a:solidFill>
                <a:latin typeface="Arial (Body)"/>
                <a:ea typeface="ＭＳ Ｐゴシック"/>
              </a:rPr>
              <a:t>Fill in the Blank</a:t>
            </a:r>
            <a:r>
              <a:rPr lang="en-US" altLang="en-US" sz="1300" dirty="0" smtClean="0">
                <a:solidFill>
                  <a:schemeClr val="tx1"/>
                </a:solidFill>
                <a:latin typeface="Arial (Body)"/>
                <a:ea typeface="ＭＳ Ｐゴシック"/>
              </a:rPr>
              <a:t> </a:t>
            </a:r>
            <a:r>
              <a:rPr lang="en-US" altLang="en-US" sz="2400" dirty="0" smtClean="0">
                <a:solidFill>
                  <a:schemeClr val="tx1"/>
                </a:solidFill>
                <a:latin typeface="Arial (Body)"/>
                <a:ea typeface="ＭＳ Ｐゴシック"/>
              </a:rPr>
              <a:t>“Pt</a:t>
            </a:r>
            <a:r>
              <a:rPr lang="en-US" altLang="en-US" sz="2400" dirty="0">
                <a:solidFill>
                  <a:schemeClr val="tx1"/>
                </a:solidFill>
                <a:latin typeface="Arial (Body)"/>
                <a:ea typeface="ＭＳ Ｐゴシック"/>
              </a:rPr>
              <a:t>. c/o headache on right side of head for 3 hours</a:t>
            </a:r>
            <a:r>
              <a:rPr lang="en-US" altLang="en-US" sz="2400" dirty="0" smtClean="0">
                <a:solidFill>
                  <a:schemeClr val="tx1"/>
                </a:solidFill>
                <a:latin typeface="Arial (Body)"/>
                <a:ea typeface="ＭＳ Ｐゴシック"/>
              </a:rPr>
              <a:t>.”</a:t>
            </a:r>
            <a:endParaRPr lang="en-US" altLang="en-US" sz="2400" dirty="0">
              <a:solidFill>
                <a:schemeClr val="tx1"/>
              </a:solidFill>
              <a:latin typeface="Arial (Body)"/>
              <a:ea typeface="ＭＳ Ｐゴシック"/>
            </a:endParaRPr>
          </a:p>
        </p:txBody>
      </p:sp>
      <p:sp>
        <p:nvSpPr>
          <p:cNvPr id="4" name="Content Placeholder 3"/>
          <p:cNvSpPr>
            <a:spLocks noGrp="1"/>
          </p:cNvSpPr>
          <p:nvPr>
            <p:ph idx="13"/>
          </p:nvPr>
        </p:nvSpPr>
        <p:spPr>
          <a:xfrm>
            <a:off x="4184375" y="1642954"/>
            <a:ext cx="4502424" cy="548703"/>
          </a:xfrm>
        </p:spPr>
        <p:txBody>
          <a:bodyPr/>
          <a:lstStyle/>
          <a:p>
            <a:pPr marL="0" indent="0">
              <a:buNone/>
              <a:defRPr/>
            </a:pPr>
            <a:r>
              <a:rPr lang="en-US" sz="2400" b="1" dirty="0" smtClean="0">
                <a:latin typeface="+mn-lt"/>
                <a:cs typeface="ＭＳ Ｐゴシック" pitchFamily="-65" charset="-128"/>
              </a:rPr>
              <a:t>d. Narrative</a:t>
            </a:r>
            <a:endParaRPr lang="en-US" sz="2400" b="1" dirty="0">
              <a:latin typeface="+mn-lt"/>
              <a:cs typeface="ＭＳ Ｐゴシック" pitchFamily="-65" charset="-128"/>
            </a:endParaRPr>
          </a:p>
        </p:txBody>
      </p:sp>
      <p:sp>
        <p:nvSpPr>
          <p:cNvPr id="5" name="Content Placeholder 4"/>
          <p:cNvSpPr>
            <a:spLocks noGrp="1"/>
          </p:cNvSpPr>
          <p:nvPr>
            <p:ph idx="14"/>
          </p:nvPr>
        </p:nvSpPr>
        <p:spPr>
          <a:xfrm>
            <a:off x="4184375" y="2365435"/>
            <a:ext cx="4502426" cy="3109582"/>
          </a:xfrm>
        </p:spPr>
        <p:txBody>
          <a:bodyPr/>
          <a:lstStyle/>
          <a:p>
            <a:pPr marL="0" indent="0">
              <a:buFont typeface="Times" pitchFamily="-65" charset="0"/>
              <a:buNone/>
              <a:defRPr/>
            </a:pPr>
            <a:r>
              <a:rPr lang="en-US" sz="2400" b="1" dirty="0">
                <a:latin typeface="+mn-lt"/>
                <a:cs typeface="ＭＳ Ｐゴシック" pitchFamily="-65" charset="-128"/>
              </a:rPr>
              <a:t>Narrative information gives more detailed information about the patient and problem than allowed for in a checklist or data field format and includes the patient's chief complaint, history, and exam findings.</a:t>
            </a:r>
          </a:p>
        </p:txBody>
      </p:sp>
      <p:sp>
        <p:nvSpPr>
          <p:cNvPr id="6" name="Content Placeholder 5"/>
          <p:cNvSpPr>
            <a:spLocks noGrp="1"/>
          </p:cNvSpPr>
          <p:nvPr>
            <p:ph idx="15"/>
          </p:nvPr>
        </p:nvSpPr>
        <p:spPr>
          <a:xfrm>
            <a:off x="457200" y="5648796"/>
            <a:ext cx="4606576" cy="526291"/>
          </a:xfrm>
        </p:spPr>
        <p:txBody>
          <a:bodyPr/>
          <a:lstStyle/>
          <a:p>
            <a:pPr marL="0" indent="0" eaLnBrk="1" hangingPunct="1">
              <a:spcBef>
                <a:spcPct val="0"/>
              </a:spcBef>
              <a:buClrTx/>
              <a:buFontTx/>
              <a:buNone/>
            </a:pPr>
            <a:r>
              <a:rPr lang="en-US" altLang="en-US" sz="2400" dirty="0">
                <a:solidFill>
                  <a:schemeClr val="tx1"/>
                </a:solidFill>
                <a:latin typeface="+mn-lt"/>
                <a:hlinkClick r:id="rId2" action="ppaction://hlinksldjump"/>
              </a:rPr>
              <a:t>Click here to return to the quiz.</a:t>
            </a:r>
            <a:endParaRPr lang="en-US" altLang="en-US" sz="2400" dirty="0">
              <a:solidFill>
                <a:schemeClr val="tx1"/>
              </a:solidFill>
              <a:latin typeface="+mn-lt"/>
            </a:endParaRPr>
          </a:p>
        </p:txBody>
      </p:sp>
      <p:cxnSp>
        <p:nvCxnSpPr>
          <p:cNvPr id="8" name="Straight Connector 7" descr="Fill in the blank"/>
          <p:cNvCxnSpPr/>
          <p:nvPr/>
        </p:nvCxnSpPr>
        <p:spPr>
          <a:xfrm>
            <a:off x="993272" y="1991032"/>
            <a:ext cx="1047135"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068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a:cs typeface="ＭＳ Ｐゴシック" pitchFamily="-65" charset="-128"/>
              </a:rPr>
              <a:t>Review Answers </a:t>
            </a:r>
            <a:r>
              <a:rPr lang="en-US" sz="2000" b="0" dirty="0" smtClean="0">
                <a:latin typeface="Times New Roman" panose="02020603050405020304" pitchFamily="18" charset="0"/>
                <a:ea typeface="ＭＳ Ｐゴシック"/>
                <a:cs typeface="ＭＳ Ｐゴシック" pitchFamily="-65" charset="-128"/>
              </a:rPr>
              <a:t>(4 </a:t>
            </a:r>
            <a:r>
              <a:rPr lang="en-US" sz="2000" b="0" dirty="0">
                <a:latin typeface="Times New Roman" panose="02020603050405020304" pitchFamily="18" charset="0"/>
                <a:ea typeface="ＭＳ Ｐゴシック"/>
                <a:cs typeface="ＭＳ Ｐゴシック" pitchFamily="-65" charset="-128"/>
              </a:rPr>
              <a:t>of 5)</a:t>
            </a:r>
            <a:endParaRPr lang="en-US" dirty="0"/>
          </a:p>
        </p:txBody>
      </p:sp>
      <p:sp>
        <p:nvSpPr>
          <p:cNvPr id="3" name="Content Placeholder 2"/>
          <p:cNvSpPr>
            <a:spLocks noGrp="1"/>
          </p:cNvSpPr>
          <p:nvPr>
            <p:ph idx="1"/>
          </p:nvPr>
        </p:nvSpPr>
        <p:spPr>
          <a:xfrm>
            <a:off x="457200" y="1600200"/>
            <a:ext cx="4025348" cy="711176"/>
          </a:xfrm>
        </p:spPr>
        <p:txBody>
          <a:bodyPr/>
          <a:lstStyle/>
          <a:p>
            <a:pPr marL="432000" lvl="0" indent="-432000" eaLnBrk="0" fontAlgn="base" hangingPunct="0">
              <a:spcAft>
                <a:spcPct val="0"/>
              </a:spcAft>
              <a:buSzPts val="2400"/>
              <a:buFont typeface="Arial" panose="020B0604020202020204" pitchFamily="34" charset="0"/>
              <a:buAutoNum type="arabicPeriod" startAt="4"/>
            </a:pPr>
            <a:r>
              <a:rPr lang="en-US" altLang="en-US" sz="1200" dirty="0" smtClean="0">
                <a:solidFill>
                  <a:schemeClr val="bg1"/>
                </a:solidFill>
                <a:latin typeface="+mn-lt"/>
                <a:ea typeface="ＭＳ Ｐゴシック"/>
              </a:rPr>
              <a:t>Fill in the blank</a:t>
            </a:r>
            <a:r>
              <a:rPr lang="en-US" altLang="en-US" sz="2400" dirty="0" smtClean="0">
                <a:solidFill>
                  <a:schemeClr val="tx1"/>
                </a:solidFill>
                <a:latin typeface="+mn-lt"/>
                <a:ea typeface="ＭＳ Ｐゴシック"/>
              </a:rPr>
              <a:t> </a:t>
            </a:r>
            <a:r>
              <a:rPr lang="pl-PL" altLang="en-US" sz="2400" dirty="0" smtClean="0">
                <a:solidFill>
                  <a:schemeClr val="tx1"/>
                </a:solidFill>
                <a:latin typeface="+mn-lt"/>
                <a:ea typeface="ＭＳ Ｐゴシック"/>
              </a:rPr>
              <a:t>4 </a:t>
            </a:r>
            <a:r>
              <a:rPr lang="pl-PL" altLang="en-US" sz="2400" dirty="0">
                <a:solidFill>
                  <a:schemeClr val="tx1"/>
                </a:solidFill>
                <a:latin typeface="+mn-lt"/>
                <a:ea typeface="ＭＳ Ｐゴシック"/>
              </a:rPr>
              <a:t>L</a:t>
            </a:r>
            <a:r>
              <a:rPr lang="pl-PL" altLang="en-US" sz="100" dirty="0">
                <a:solidFill>
                  <a:schemeClr val="tx1"/>
                </a:solidFill>
                <a:latin typeface="+mn-lt"/>
                <a:ea typeface="ＭＳ Ｐゴシック"/>
              </a:rPr>
              <a:t> </a:t>
            </a:r>
            <a:r>
              <a:rPr lang="pl-PL" altLang="en-US" sz="2400" dirty="0">
                <a:solidFill>
                  <a:schemeClr val="tx1"/>
                </a:solidFill>
                <a:latin typeface="+mn-lt"/>
                <a:ea typeface="ＭＳ Ｐゴシック"/>
              </a:rPr>
              <a:t>P</a:t>
            </a:r>
            <a:r>
              <a:rPr lang="pl-PL" altLang="en-US" sz="100" dirty="0">
                <a:solidFill>
                  <a:schemeClr val="tx1"/>
                </a:solidFill>
                <a:latin typeface="+mn-lt"/>
                <a:ea typeface="ＭＳ Ｐゴシック"/>
              </a:rPr>
              <a:t> </a:t>
            </a:r>
            <a:r>
              <a:rPr lang="pl-PL" altLang="en-US" sz="2400" dirty="0">
                <a:solidFill>
                  <a:schemeClr val="tx1"/>
                </a:solidFill>
                <a:latin typeface="+mn-lt"/>
                <a:ea typeface="ＭＳ Ｐゴシック"/>
              </a:rPr>
              <a:t>M O</a:t>
            </a:r>
            <a:r>
              <a:rPr lang="pl-PL" altLang="en-US" sz="2400" baseline="-25000" dirty="0">
                <a:solidFill>
                  <a:schemeClr val="tx1"/>
                </a:solidFill>
                <a:latin typeface="+mn-lt"/>
                <a:ea typeface="ＭＳ Ｐゴシック"/>
              </a:rPr>
              <a:t>2</a:t>
            </a:r>
            <a:r>
              <a:rPr lang="pl-PL" altLang="en-US" sz="2400" dirty="0">
                <a:solidFill>
                  <a:schemeClr val="tx1"/>
                </a:solidFill>
                <a:latin typeface="+mn-lt"/>
                <a:ea typeface="ＭＳ Ｐゴシック"/>
              </a:rPr>
              <a:t> by N</a:t>
            </a:r>
            <a:r>
              <a:rPr lang="pl-PL" altLang="en-US" sz="100" dirty="0">
                <a:solidFill>
                  <a:schemeClr val="tx1"/>
                </a:solidFill>
                <a:latin typeface="+mn-lt"/>
                <a:ea typeface="ＭＳ Ｐゴシック"/>
              </a:rPr>
              <a:t> </a:t>
            </a:r>
            <a:r>
              <a:rPr lang="pl-PL" altLang="en-US" sz="2400" dirty="0">
                <a:solidFill>
                  <a:schemeClr val="tx1"/>
                </a:solidFill>
                <a:latin typeface="+mn-lt"/>
                <a:ea typeface="ＭＳ Ｐゴシック"/>
              </a:rPr>
              <a:t>C</a:t>
            </a:r>
            <a:endParaRPr lang="en-US" altLang="en-US" sz="2400" dirty="0">
              <a:solidFill>
                <a:schemeClr val="tx1"/>
              </a:solidFill>
              <a:latin typeface="+mn-lt"/>
              <a:ea typeface="ＭＳ Ｐゴシック"/>
            </a:endParaRPr>
          </a:p>
        </p:txBody>
      </p:sp>
      <p:sp>
        <p:nvSpPr>
          <p:cNvPr id="4" name="Content Placeholder 3"/>
          <p:cNvSpPr>
            <a:spLocks noGrp="1"/>
          </p:cNvSpPr>
          <p:nvPr>
            <p:ph idx="13"/>
          </p:nvPr>
        </p:nvSpPr>
        <p:spPr>
          <a:xfrm>
            <a:off x="4818744" y="1838571"/>
            <a:ext cx="3868056" cy="548703"/>
          </a:xfrm>
        </p:spPr>
        <p:txBody>
          <a:bodyPr/>
          <a:lstStyle/>
          <a:p>
            <a:pPr marL="0" lvl="0" indent="0" eaLnBrk="0" fontAlgn="base" hangingPunct="0">
              <a:spcAft>
                <a:spcPct val="0"/>
              </a:spcAft>
              <a:buSzPts val="2400"/>
              <a:buNone/>
            </a:pPr>
            <a:r>
              <a:rPr lang="en-US" altLang="en-US" sz="2400" b="1" dirty="0" smtClean="0">
                <a:solidFill>
                  <a:srgbClr val="000000"/>
                </a:solidFill>
                <a:latin typeface="Arial (Body)"/>
                <a:ea typeface="ＭＳ Ｐゴシック"/>
              </a:rPr>
              <a:t>e. Treatment</a:t>
            </a:r>
            <a:endParaRPr lang="en-US" altLang="en-US" sz="2400" b="1" dirty="0">
              <a:solidFill>
                <a:srgbClr val="000000"/>
              </a:solidFill>
              <a:latin typeface="Arial (Body)"/>
              <a:ea typeface="ＭＳ Ｐゴシック"/>
            </a:endParaRPr>
          </a:p>
        </p:txBody>
      </p:sp>
      <p:sp>
        <p:nvSpPr>
          <p:cNvPr id="5" name="Content Placeholder 4"/>
          <p:cNvSpPr>
            <a:spLocks noGrp="1"/>
          </p:cNvSpPr>
          <p:nvPr>
            <p:ph idx="14"/>
          </p:nvPr>
        </p:nvSpPr>
        <p:spPr>
          <a:xfrm>
            <a:off x="4818744" y="2521961"/>
            <a:ext cx="3868056" cy="2059978"/>
          </a:xfrm>
        </p:spPr>
        <p:txBody>
          <a:bodyPr/>
          <a:lstStyle/>
          <a:p>
            <a:pPr marL="0" lvl="0" indent="0" eaLnBrk="0" fontAlgn="base" hangingPunct="0">
              <a:spcBef>
                <a:spcPct val="20000"/>
              </a:spcBef>
              <a:spcAft>
                <a:spcPct val="0"/>
              </a:spcAft>
              <a:buSzPts val="2400"/>
              <a:buNone/>
            </a:pPr>
            <a:r>
              <a:rPr lang="en-US" altLang="en-US" sz="2400" b="1" dirty="0" smtClean="0">
                <a:solidFill>
                  <a:srgbClr val="000000"/>
                </a:solidFill>
                <a:latin typeface="Arial (Body)"/>
                <a:ea typeface="ＭＳ Ｐゴシック"/>
              </a:rPr>
              <a:t>The </a:t>
            </a:r>
            <a:r>
              <a:rPr lang="en-US" altLang="en-US" sz="2400" b="1" dirty="0">
                <a:solidFill>
                  <a:srgbClr val="000000"/>
                </a:solidFill>
                <a:latin typeface="Arial (Body)"/>
                <a:ea typeface="ＭＳ Ｐゴシック"/>
              </a:rPr>
              <a:t>treatment section is a chronological record of all interventions, the time they were given, and the result.</a:t>
            </a:r>
          </a:p>
        </p:txBody>
      </p:sp>
      <p:sp>
        <p:nvSpPr>
          <p:cNvPr id="6" name="Content Placeholder 5"/>
          <p:cNvSpPr>
            <a:spLocks noGrp="1"/>
          </p:cNvSpPr>
          <p:nvPr>
            <p:ph idx="15"/>
          </p:nvPr>
        </p:nvSpPr>
        <p:spPr>
          <a:xfrm>
            <a:off x="457199" y="5349352"/>
            <a:ext cx="4632385" cy="532888"/>
          </a:xfrm>
        </p:spPr>
        <p:txBody>
          <a:bodyPr/>
          <a:lstStyle/>
          <a:p>
            <a:pPr marL="0" lvl="0" indent="0" fontAlgn="base">
              <a:spcBef>
                <a:spcPct val="0"/>
              </a:spcBef>
              <a:spcAft>
                <a:spcPct val="0"/>
              </a:spcAft>
              <a:buSzPts val="2400"/>
              <a:buNone/>
            </a:pPr>
            <a:r>
              <a:rPr lang="en-US" altLang="en-US" sz="2400" kern="1200" dirty="0">
                <a:solidFill>
                  <a:srgbClr val="000000"/>
                </a:solidFill>
                <a:latin typeface="Arial (Body)"/>
                <a:ea typeface="ＭＳ Ｐゴシック" pitchFamily="-1" charset="-128"/>
                <a:hlinkClick r:id="rId2" action="ppaction://hlinksldjump"/>
              </a:rPr>
              <a:t>Click here to return to the quiz.</a:t>
            </a:r>
            <a:endParaRPr lang="en-US" altLang="en-US" sz="2400" kern="1200" dirty="0">
              <a:solidFill>
                <a:srgbClr val="000000"/>
              </a:solidFill>
              <a:latin typeface="Arial (Body)"/>
              <a:ea typeface="ＭＳ Ｐゴシック" pitchFamily="-1" charset="-128"/>
            </a:endParaRPr>
          </a:p>
        </p:txBody>
      </p:sp>
      <p:cxnSp>
        <p:nvCxnSpPr>
          <p:cNvPr id="7" name="Straight Connector 6" descr="Fill in the blank"/>
          <p:cNvCxnSpPr/>
          <p:nvPr/>
        </p:nvCxnSpPr>
        <p:spPr>
          <a:xfrm>
            <a:off x="919293" y="1971154"/>
            <a:ext cx="1064782"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435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a:cs typeface="ＭＳ Ｐゴシック" pitchFamily="-65" charset="-128"/>
              </a:rPr>
              <a:t>Review Answers </a:t>
            </a:r>
            <a:r>
              <a:rPr lang="en-US" sz="2000" b="0" dirty="0" smtClean="0">
                <a:latin typeface="Times New Roman" panose="02020603050405020304" pitchFamily="18" charset="0"/>
                <a:ea typeface="ＭＳ Ｐゴシック"/>
                <a:cs typeface="ＭＳ Ｐゴシック" pitchFamily="-65" charset="-128"/>
              </a:rPr>
              <a:t>(5 </a:t>
            </a:r>
            <a:r>
              <a:rPr lang="en-US" sz="2000" b="0" dirty="0">
                <a:latin typeface="Times New Roman" panose="02020603050405020304" pitchFamily="18" charset="0"/>
                <a:ea typeface="ＭＳ Ｐゴシック"/>
                <a:cs typeface="ＭＳ Ｐゴシック" pitchFamily="-65" charset="-128"/>
              </a:rPr>
              <a:t>of 5)</a:t>
            </a:r>
            <a:endParaRPr lang="en-US" dirty="0"/>
          </a:p>
        </p:txBody>
      </p:sp>
      <p:sp>
        <p:nvSpPr>
          <p:cNvPr id="3" name="Content Placeholder 2"/>
          <p:cNvSpPr>
            <a:spLocks noGrp="1"/>
          </p:cNvSpPr>
          <p:nvPr>
            <p:ph idx="1"/>
          </p:nvPr>
        </p:nvSpPr>
        <p:spPr>
          <a:xfrm>
            <a:off x="457200" y="1600200"/>
            <a:ext cx="3379304" cy="711176"/>
          </a:xfrm>
        </p:spPr>
        <p:txBody>
          <a:bodyPr/>
          <a:lstStyle/>
          <a:p>
            <a:pPr marL="432000" lvl="0" indent="-432000" eaLnBrk="0" fontAlgn="base" hangingPunct="0">
              <a:spcAft>
                <a:spcPct val="0"/>
              </a:spcAft>
              <a:buSzPts val="2400"/>
              <a:buFont typeface="Arial" panose="020B0604020202020204" pitchFamily="34" charset="0"/>
              <a:buAutoNum type="arabicPeriod" startAt="5"/>
            </a:pPr>
            <a:r>
              <a:rPr lang="en-US" altLang="en-US" sz="1200" dirty="0" smtClean="0">
                <a:solidFill>
                  <a:schemeClr val="bg1"/>
                </a:solidFill>
                <a:latin typeface="Arial (Body)"/>
                <a:ea typeface="ＭＳ Ｐゴシック"/>
              </a:rPr>
              <a:t>Fill in the Blank</a:t>
            </a:r>
            <a:r>
              <a:rPr lang="en-US" altLang="en-US" sz="2400" dirty="0" smtClean="0">
                <a:solidFill>
                  <a:schemeClr val="tx1"/>
                </a:solidFill>
                <a:latin typeface="Arial (Body)"/>
                <a:ea typeface="ＭＳ Ｐゴシック"/>
              </a:rPr>
              <a:t> 45 </a:t>
            </a:r>
            <a:r>
              <a:rPr lang="en-US" altLang="en-US" sz="2400" dirty="0">
                <a:solidFill>
                  <a:schemeClr val="tx1"/>
                </a:solidFill>
                <a:latin typeface="Arial (Body)"/>
                <a:ea typeface="ＭＳ Ｐゴシック"/>
              </a:rPr>
              <a:t>y/o male</a:t>
            </a:r>
          </a:p>
        </p:txBody>
      </p:sp>
      <p:sp>
        <p:nvSpPr>
          <p:cNvPr id="4" name="Content Placeholder 3"/>
          <p:cNvSpPr>
            <a:spLocks noGrp="1"/>
          </p:cNvSpPr>
          <p:nvPr>
            <p:ph idx="13"/>
          </p:nvPr>
        </p:nvSpPr>
        <p:spPr>
          <a:xfrm>
            <a:off x="4572000" y="1600200"/>
            <a:ext cx="4114800" cy="605971"/>
          </a:xfrm>
        </p:spPr>
        <p:txBody>
          <a:bodyPr/>
          <a:lstStyle/>
          <a:p>
            <a:pPr marL="0" lvl="0" indent="0" eaLnBrk="0" fontAlgn="base" hangingPunct="0">
              <a:spcAft>
                <a:spcPct val="0"/>
              </a:spcAft>
              <a:buSzPts val="2400"/>
              <a:buNone/>
              <a:defRPr/>
            </a:pPr>
            <a:r>
              <a:rPr lang="en-US" sz="2400" b="1" dirty="0" smtClean="0">
                <a:solidFill>
                  <a:srgbClr val="000000"/>
                </a:solidFill>
                <a:latin typeface="Arial (Body)"/>
                <a:ea typeface="ＭＳ Ｐゴシック"/>
                <a:cs typeface="ＭＳ Ｐゴシック" pitchFamily="-65" charset="-128"/>
              </a:rPr>
              <a:t>b. Patient </a:t>
            </a:r>
            <a:r>
              <a:rPr lang="en-US" sz="2400" b="1" dirty="0">
                <a:solidFill>
                  <a:srgbClr val="000000"/>
                </a:solidFill>
                <a:latin typeface="Arial (Body)"/>
                <a:ea typeface="ＭＳ Ｐゴシック"/>
                <a:cs typeface="ＭＳ Ｐゴシック" pitchFamily="-65" charset="-128"/>
              </a:rPr>
              <a:t>demographics </a:t>
            </a:r>
          </a:p>
        </p:txBody>
      </p:sp>
      <p:sp>
        <p:nvSpPr>
          <p:cNvPr id="5" name="Content Placeholder 4"/>
          <p:cNvSpPr>
            <a:spLocks noGrp="1"/>
          </p:cNvSpPr>
          <p:nvPr>
            <p:ph idx="14"/>
          </p:nvPr>
        </p:nvSpPr>
        <p:spPr>
          <a:xfrm>
            <a:off x="4572000" y="2522020"/>
            <a:ext cx="4114800" cy="2761180"/>
          </a:xfrm>
        </p:spPr>
        <p:txBody>
          <a:bodyPr/>
          <a:lstStyle/>
          <a:p>
            <a:pPr marL="0" lvl="0" indent="0" eaLnBrk="0" fontAlgn="base" hangingPunct="0">
              <a:spcBef>
                <a:spcPct val="20000"/>
              </a:spcBef>
              <a:spcAft>
                <a:spcPct val="0"/>
              </a:spcAft>
              <a:buSzPts val="2400"/>
              <a:buNone/>
              <a:defRPr/>
            </a:pPr>
            <a:r>
              <a:rPr lang="en-US" sz="2400" b="1" dirty="0">
                <a:solidFill>
                  <a:srgbClr val="000000"/>
                </a:solidFill>
                <a:latin typeface="Arial (Body)"/>
                <a:ea typeface="ＭＳ Ｐゴシック"/>
                <a:cs typeface="ＭＳ Ｐゴシック" pitchFamily="-65" charset="-128"/>
              </a:rPr>
              <a:t>Patient demographics include the </a:t>
            </a:r>
            <a:r>
              <a:rPr lang="en-US" sz="2400" b="1" dirty="0" smtClean="0">
                <a:solidFill>
                  <a:srgbClr val="000000"/>
                </a:solidFill>
                <a:latin typeface="Arial (Body)"/>
                <a:ea typeface="ＭＳ Ｐゴシック"/>
                <a:cs typeface="ＭＳ Ｐゴシック" pitchFamily="-65" charset="-128"/>
              </a:rPr>
              <a:t>patient’s </a:t>
            </a:r>
            <a:r>
              <a:rPr lang="en-US" sz="2400" b="1" dirty="0">
                <a:solidFill>
                  <a:srgbClr val="000000"/>
                </a:solidFill>
                <a:latin typeface="Arial (Body)"/>
                <a:ea typeface="ＭＳ Ｐゴシック"/>
                <a:cs typeface="ＭＳ Ｐゴシック" pitchFamily="-65" charset="-128"/>
              </a:rPr>
              <a:t>name, age, sex, race, date of birth, home address, billing information, where he was found, and care given before </a:t>
            </a:r>
            <a:r>
              <a:rPr lang="en-US" sz="2400" b="1" dirty="0" smtClean="0">
                <a:solidFill>
                  <a:srgbClr val="000000"/>
                </a:solidFill>
                <a:latin typeface="Arial (Body)"/>
                <a:ea typeface="ＭＳ Ｐゴシック"/>
                <a:cs typeface="ＭＳ Ｐゴシック" pitchFamily="-65" charset="-128"/>
              </a:rPr>
              <a:t>E</a:t>
            </a:r>
            <a:r>
              <a:rPr lang="en-US" sz="100" b="1" dirty="0" smtClean="0">
                <a:solidFill>
                  <a:srgbClr val="000000"/>
                </a:solidFill>
                <a:latin typeface="Arial (Body)"/>
                <a:ea typeface="ＭＳ Ｐゴシック"/>
                <a:cs typeface="ＭＳ Ｐゴシック" pitchFamily="-65" charset="-128"/>
              </a:rPr>
              <a:t> </a:t>
            </a:r>
            <a:r>
              <a:rPr lang="en-US" sz="2400" b="1" dirty="0" smtClean="0">
                <a:solidFill>
                  <a:srgbClr val="000000"/>
                </a:solidFill>
                <a:latin typeface="Arial (Body)"/>
                <a:ea typeface="ＭＳ Ｐゴシック"/>
                <a:cs typeface="ＭＳ Ｐゴシック" pitchFamily="-65" charset="-128"/>
              </a:rPr>
              <a:t>M</a:t>
            </a:r>
            <a:r>
              <a:rPr lang="en-US" sz="100" b="1" dirty="0" smtClean="0">
                <a:solidFill>
                  <a:srgbClr val="000000"/>
                </a:solidFill>
                <a:latin typeface="Arial (Body)"/>
                <a:ea typeface="ＭＳ Ｐゴシック"/>
                <a:cs typeface="ＭＳ Ｐゴシック" pitchFamily="-65" charset="-128"/>
              </a:rPr>
              <a:t> </a:t>
            </a:r>
            <a:r>
              <a:rPr lang="en-US" sz="2400" b="1" dirty="0" smtClean="0">
                <a:solidFill>
                  <a:srgbClr val="000000"/>
                </a:solidFill>
                <a:latin typeface="Arial (Body)"/>
                <a:ea typeface="ＭＳ Ｐゴシック"/>
                <a:cs typeface="ＭＳ Ｐゴシック" pitchFamily="-65" charset="-128"/>
              </a:rPr>
              <a:t>Ts’ </a:t>
            </a:r>
            <a:r>
              <a:rPr lang="en-US" sz="2400" b="1" dirty="0">
                <a:solidFill>
                  <a:srgbClr val="000000"/>
                </a:solidFill>
                <a:latin typeface="Arial (Body)"/>
                <a:ea typeface="ＭＳ Ｐゴシック"/>
                <a:cs typeface="ＭＳ Ｐゴシック" pitchFamily="-65" charset="-128"/>
              </a:rPr>
              <a:t>arrival.</a:t>
            </a:r>
          </a:p>
        </p:txBody>
      </p:sp>
      <p:sp>
        <p:nvSpPr>
          <p:cNvPr id="6" name="Content Placeholder 5"/>
          <p:cNvSpPr>
            <a:spLocks noGrp="1"/>
          </p:cNvSpPr>
          <p:nvPr>
            <p:ph idx="15"/>
          </p:nvPr>
        </p:nvSpPr>
        <p:spPr>
          <a:xfrm>
            <a:off x="457199" y="5460520"/>
            <a:ext cx="5210355" cy="566661"/>
          </a:xfrm>
        </p:spPr>
        <p:txBody>
          <a:bodyPr/>
          <a:lstStyle/>
          <a:p>
            <a:pPr marL="0" lvl="0" indent="0" fontAlgn="base">
              <a:spcBef>
                <a:spcPct val="0"/>
              </a:spcBef>
              <a:spcAft>
                <a:spcPct val="0"/>
              </a:spcAft>
              <a:buSzPts val="2400"/>
              <a:buNone/>
            </a:pPr>
            <a:r>
              <a:rPr lang="en-US" altLang="en-US" sz="2400" kern="1200" dirty="0">
                <a:solidFill>
                  <a:srgbClr val="000000"/>
                </a:solidFill>
                <a:latin typeface="Arial (Body)"/>
                <a:ea typeface="ＭＳ Ｐゴシック" pitchFamily="-1" charset="-128"/>
                <a:hlinkClick r:id="rId2" action="ppaction://hlinksldjump"/>
              </a:rPr>
              <a:t>Click here to return to the quiz.</a:t>
            </a:r>
            <a:endParaRPr lang="en-US" altLang="en-US" sz="2400" kern="1200" dirty="0">
              <a:solidFill>
                <a:srgbClr val="000000"/>
              </a:solidFill>
              <a:latin typeface="Arial (Body)"/>
              <a:ea typeface="ＭＳ Ｐゴシック" pitchFamily="-1" charset="-128"/>
            </a:endParaRPr>
          </a:p>
        </p:txBody>
      </p:sp>
      <p:cxnSp>
        <p:nvCxnSpPr>
          <p:cNvPr id="7" name="Straight Connector 6" descr="Fill in the blank"/>
          <p:cNvCxnSpPr/>
          <p:nvPr/>
        </p:nvCxnSpPr>
        <p:spPr>
          <a:xfrm>
            <a:off x="943577" y="1991032"/>
            <a:ext cx="1047135"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2000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smtClean="0">
                <a:latin typeface="Times New Roman" panose="02020603050405020304" pitchFamily="18" charset="0"/>
                <a:ea typeface="ＭＳ Ｐゴシック"/>
                <a:cs typeface="ＭＳ Ｐゴシック" pitchFamily="-65" charset="-128"/>
              </a:rPr>
              <a:t>Introduction</a:t>
            </a:r>
            <a:endParaRPr lang="en-US">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Documentation of information about 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calls serve several purposes.</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The record of care provided is called a patient care report (P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Thorough, accurate documentation is a critical 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skill.</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26397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Functions of the P</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C</a:t>
            </a:r>
            <a:r>
              <a:rPr lang="en-US" sz="100" dirty="0" smtClean="0">
                <a:latin typeface="Times New Roman" panose="02020603050405020304" pitchFamily="18" charset="0"/>
                <a:ea typeface="ＭＳ Ｐゴシック"/>
                <a:cs typeface="ＭＳ Ｐゴシック" pitchFamily="-65" charset="-128"/>
              </a:rPr>
              <a:t> </a:t>
            </a:r>
            <a:r>
              <a:rPr lang="en-US" dirty="0" smtClean="0">
                <a:latin typeface="Times New Roman" panose="02020603050405020304" pitchFamily="18" charset="0"/>
                <a:ea typeface="ＭＳ Ｐゴシック"/>
                <a:cs typeface="ＭＳ Ｐゴシック" pitchFamily="-65" charset="-128"/>
              </a:rPr>
              <a:t>R </a:t>
            </a:r>
            <a:r>
              <a:rPr lang="en-US" sz="2000" b="0" dirty="0" smtClean="0">
                <a:latin typeface="Times New Roman" panose="02020603050405020304" pitchFamily="18" charset="0"/>
                <a:ea typeface="ＭＳ Ｐゴシック"/>
                <a:cs typeface="ＭＳ Ｐゴシック" pitchFamily="-65" charset="-128"/>
              </a:rPr>
              <a:t>(1 of 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idx="1"/>
          </p:nvPr>
        </p:nvSpPr>
        <p:spPr>
          <a:xfrm>
            <a:off x="457200" y="1600201"/>
            <a:ext cx="8229600" cy="433116"/>
          </a:xfrm>
        </p:spPr>
        <p:txBody>
          <a:bodyPr wrap="square" lIns="91425" tIns="91425" rIns="91425" bIns="91425">
            <a:noAutofit/>
          </a:bodyPr>
          <a:lstStyle/>
          <a:p>
            <a:pPr marL="457200" lvl="0" indent="-457200" eaLnBrk="0" fontAlgn="base" hangingPunct="0">
              <a:spcAft>
                <a:spcPct val="0"/>
              </a:spcAft>
              <a:buSzPts val="2400"/>
              <a:buFont typeface="+mj-lt"/>
              <a:buAutoNum type="arabicPeriod"/>
              <a:tabLst/>
              <a:defRPr/>
            </a:pPr>
            <a:r>
              <a:rPr lang="en-US" altLang="en-US" sz="2400" dirty="0" smtClean="0">
                <a:solidFill>
                  <a:srgbClr val="000000"/>
                </a:solidFill>
                <a:latin typeface="Arial (Body)"/>
                <a:ea typeface="ＭＳ Ｐゴシック"/>
              </a:rPr>
              <a:t>Continuity of medical care</a:t>
            </a:r>
          </a:p>
        </p:txBody>
      </p:sp>
      <p:sp>
        <p:nvSpPr>
          <p:cNvPr id="8" name="Content Placeholder 7"/>
          <p:cNvSpPr>
            <a:spLocks noGrp="1"/>
          </p:cNvSpPr>
          <p:nvPr>
            <p:ph idx="13"/>
          </p:nvPr>
        </p:nvSpPr>
        <p:spPr>
          <a:xfrm>
            <a:off x="473720" y="2136192"/>
            <a:ext cx="8229600" cy="771510"/>
          </a:xfrm>
        </p:spPr>
        <p:txBody>
          <a:bodyPr/>
          <a:lstStyle/>
          <a:p>
            <a:pPr marL="741600" lvl="1" indent="-284400">
              <a:buFontTx/>
              <a:buChar char="–"/>
            </a:pPr>
            <a:r>
              <a:rPr lang="en-US" altLang="en-US" sz="2400" dirty="0" smtClean="0">
                <a:solidFill>
                  <a:srgbClr val="000000"/>
                </a:solidFill>
                <a:latin typeface="Arial (Body)"/>
                <a:ea typeface="ＭＳ Ｐゴシック"/>
              </a:rPr>
              <a:t>Emergency department (E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personnel will reference the </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a:t>
            </a:r>
            <a:endParaRPr lang="en-US" altLang="en-US" sz="2400" dirty="0">
              <a:solidFill>
                <a:srgbClr val="000000"/>
              </a:solidFill>
              <a:latin typeface="Arial (Body)"/>
              <a:ea typeface="ＭＳ Ｐゴシック"/>
            </a:endParaRPr>
          </a:p>
        </p:txBody>
      </p:sp>
      <p:sp>
        <p:nvSpPr>
          <p:cNvPr id="9" name="Content Placeholder 8"/>
          <p:cNvSpPr>
            <a:spLocks noGrp="1"/>
          </p:cNvSpPr>
          <p:nvPr>
            <p:ph idx="14"/>
          </p:nvPr>
        </p:nvSpPr>
        <p:spPr>
          <a:xfrm>
            <a:off x="473720" y="3010577"/>
            <a:ext cx="8229600" cy="438301"/>
          </a:xfrm>
        </p:spPr>
        <p:txBody>
          <a:bodyPr/>
          <a:lstStyle/>
          <a:p>
            <a:pPr marL="457200" indent="-457200">
              <a:buFont typeface="+mj-lt"/>
              <a:buAutoNum type="arabicPeriod" startAt="2"/>
            </a:pPr>
            <a:r>
              <a:rPr lang="en-US" altLang="en-US" sz="2400" dirty="0">
                <a:solidFill>
                  <a:srgbClr val="000000"/>
                </a:solidFill>
                <a:latin typeface="Arial (Body)"/>
                <a:ea typeface="ＭＳ Ｐゴシック"/>
              </a:rPr>
              <a:t>Administrative </a:t>
            </a:r>
            <a:r>
              <a:rPr lang="en-US" altLang="en-US" sz="2400" dirty="0" smtClean="0">
                <a:solidFill>
                  <a:srgbClr val="000000"/>
                </a:solidFill>
                <a:latin typeface="Arial (Body)"/>
                <a:ea typeface="ＭＳ Ｐゴシック"/>
              </a:rPr>
              <a:t>uses</a:t>
            </a:r>
            <a:endParaRPr lang="en-US" altLang="en-US" sz="2400" dirty="0">
              <a:solidFill>
                <a:srgbClr val="000000"/>
              </a:solidFill>
              <a:latin typeface="Arial (Body)"/>
              <a:ea typeface="ＭＳ Ｐゴシック"/>
            </a:endParaRPr>
          </a:p>
        </p:txBody>
      </p:sp>
      <p:sp>
        <p:nvSpPr>
          <p:cNvPr id="10" name="Content Placeholder 9"/>
          <p:cNvSpPr>
            <a:spLocks noGrp="1"/>
          </p:cNvSpPr>
          <p:nvPr>
            <p:ph idx="15"/>
          </p:nvPr>
        </p:nvSpPr>
        <p:spPr>
          <a:xfrm>
            <a:off x="473720" y="3551754"/>
            <a:ext cx="8229600" cy="930308"/>
          </a:xfrm>
        </p:spPr>
        <p:txBody>
          <a:bodyPr/>
          <a:lstStyle/>
          <a:p>
            <a:pPr marL="741600" lvl="1" indent="-284400">
              <a:buFont typeface="Arial" panose="020B0604020202020204" pitchFamily="34" charset="0"/>
              <a:buChar char="–"/>
            </a:pPr>
            <a:r>
              <a:rPr lang="en-US" altLang="en-US" sz="2400" dirty="0">
                <a:solidFill>
                  <a:srgbClr val="000000"/>
                </a:solidFill>
                <a:latin typeface="Arial (Body)"/>
                <a:ea typeface="ＭＳ Ｐゴシック"/>
              </a:rPr>
              <a:t>Billing and insurance reimbursement</a:t>
            </a:r>
          </a:p>
          <a:p>
            <a:pPr marL="741600" lvl="1" indent="-284400">
              <a:buFont typeface="Arial" panose="020B0604020202020204" pitchFamily="34" charset="0"/>
              <a:buChar char="–"/>
            </a:pPr>
            <a:r>
              <a:rPr lang="en-US" altLang="en-US" sz="2400" dirty="0" smtClean="0">
                <a:solidFill>
                  <a:srgbClr val="000000"/>
                </a:solidFill>
                <a:latin typeface="Arial (Body)"/>
                <a:ea typeface="ＭＳ Ｐゴシック"/>
              </a:rPr>
              <a:t>Statistical </a:t>
            </a:r>
            <a:r>
              <a:rPr lang="en-US" altLang="en-US" sz="2400" dirty="0">
                <a:solidFill>
                  <a:srgbClr val="000000"/>
                </a:solidFill>
                <a:latin typeface="Arial (Body)"/>
                <a:ea typeface="ＭＳ Ｐゴシック"/>
              </a:rPr>
              <a:t>information for future </a:t>
            </a:r>
            <a:r>
              <a:rPr lang="en-US" altLang="en-US" sz="2400" dirty="0" smtClean="0">
                <a:solidFill>
                  <a:srgbClr val="000000"/>
                </a:solidFill>
                <a:latin typeface="Arial (Body)"/>
                <a:ea typeface="ＭＳ Ｐゴシック"/>
              </a:rPr>
              <a:t>planning</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48425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ea typeface="ＭＳ Ｐゴシック"/>
                <a:cs typeface="ＭＳ Ｐゴシック" pitchFamily="-65" charset="-128"/>
              </a:rPr>
              <a:t>Functions of the P</a:t>
            </a:r>
            <a:r>
              <a:rPr lang="en-US" sz="100" dirty="0">
                <a:latin typeface="Times New Roman" panose="02020603050405020304" pitchFamily="18" charset="0"/>
                <a:ea typeface="ＭＳ Ｐゴシック"/>
                <a:cs typeface="ＭＳ Ｐゴシック" pitchFamily="-65" charset="-128"/>
              </a:rPr>
              <a:t> </a:t>
            </a:r>
            <a:r>
              <a:rPr lang="en-US" dirty="0">
                <a:latin typeface="Times New Roman" panose="02020603050405020304" pitchFamily="18" charset="0"/>
                <a:ea typeface="ＭＳ Ｐゴシック"/>
                <a:cs typeface="ＭＳ Ｐゴシック" pitchFamily="-65" charset="-128"/>
              </a:rPr>
              <a:t>C</a:t>
            </a:r>
            <a:r>
              <a:rPr lang="en-US" sz="100" dirty="0">
                <a:latin typeface="Times New Roman" panose="02020603050405020304" pitchFamily="18" charset="0"/>
                <a:ea typeface="ＭＳ Ｐゴシック"/>
                <a:cs typeface="ＭＳ Ｐゴシック" pitchFamily="-65" charset="-128"/>
              </a:rPr>
              <a:t> </a:t>
            </a:r>
            <a:r>
              <a:rPr lang="en-US" dirty="0">
                <a:latin typeface="Times New Roman" panose="02020603050405020304" pitchFamily="18" charset="0"/>
                <a:ea typeface="ＭＳ Ｐゴシック"/>
                <a:cs typeface="ＭＳ Ｐゴシック" pitchFamily="-65" charset="-128"/>
              </a:rPr>
              <a:t>R </a:t>
            </a:r>
            <a:r>
              <a:rPr lang="en-US" sz="2000" b="0" dirty="0">
                <a:latin typeface="Times New Roman" panose="02020603050405020304" pitchFamily="18" charset="0"/>
                <a:ea typeface="ＭＳ Ｐゴシック"/>
                <a:cs typeface="ＭＳ Ｐゴシック" pitchFamily="-65" charset="-128"/>
              </a:rPr>
              <a:t>(2 of 3)</a:t>
            </a:r>
            <a:endParaRPr lang="en-US" dirty="0"/>
          </a:p>
        </p:txBody>
      </p:sp>
      <p:sp>
        <p:nvSpPr>
          <p:cNvPr id="3" name="Text Placeholder 2"/>
          <p:cNvSpPr>
            <a:spLocks noGrp="1"/>
          </p:cNvSpPr>
          <p:nvPr>
            <p:ph idx="1"/>
          </p:nvPr>
        </p:nvSpPr>
        <p:spPr>
          <a:xfrm>
            <a:off x="457200" y="1600200"/>
            <a:ext cx="3949908" cy="483433"/>
          </a:xfrm>
        </p:spPr>
        <p:txBody>
          <a:bodyPr/>
          <a:lstStyle/>
          <a:p>
            <a:pPr marL="457200" lvl="0" indent="-457200" eaLnBrk="0" fontAlgn="base" hangingPunct="0">
              <a:spcAft>
                <a:spcPct val="0"/>
              </a:spcAft>
              <a:buSzPts val="2400"/>
              <a:buFont typeface="+mj-lt"/>
              <a:buAutoNum type="arabicPeriod" startAt="3"/>
            </a:pPr>
            <a:r>
              <a:rPr lang="en-US" altLang="en-US" sz="2400" dirty="0" smtClean="0">
                <a:solidFill>
                  <a:srgbClr val="000000"/>
                </a:solidFill>
                <a:latin typeface="Arial (Body)"/>
                <a:ea typeface="ＭＳ Ｐゴシック"/>
              </a:rPr>
              <a:t>Legal document</a:t>
            </a:r>
          </a:p>
        </p:txBody>
      </p:sp>
      <p:sp>
        <p:nvSpPr>
          <p:cNvPr id="6" name="Content Placeholder 5"/>
          <p:cNvSpPr>
            <a:spLocks noGrp="1"/>
          </p:cNvSpPr>
          <p:nvPr>
            <p:ph idx="13"/>
          </p:nvPr>
        </p:nvSpPr>
        <p:spPr>
          <a:xfrm>
            <a:off x="413686" y="2158798"/>
            <a:ext cx="3993422" cy="1747280"/>
          </a:xfrm>
        </p:spPr>
        <p:txBody>
          <a:bodyPr/>
          <a:lstStyle/>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patient may be a crime victim.</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Protection in the event of a civil lawsuit</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4294967295"/>
          </p:nvPr>
        </p:nvSpPr>
        <p:spPr>
          <a:xfrm>
            <a:off x="4568521" y="1600200"/>
            <a:ext cx="4118279" cy="795129"/>
          </a:xfrm>
        </p:spPr>
        <p:txBody>
          <a:bodyPr/>
          <a:lstStyle/>
          <a:p>
            <a:pPr marL="0" indent="0">
              <a:buNone/>
            </a:pPr>
            <a:r>
              <a:rPr lang="en-US" sz="2200" b="1" dirty="0" smtClean="0">
                <a:latin typeface="+mn-lt"/>
              </a:rPr>
              <a:t>Figure 4-1 </a:t>
            </a:r>
            <a:r>
              <a:rPr lang="en-US" sz="2200" dirty="0" smtClean="0">
                <a:latin typeface="+mn-lt"/>
              </a:rPr>
              <a:t>Documentation has a variety of important uses.</a:t>
            </a:r>
            <a:endParaRPr lang="en-US" sz="2200" dirty="0">
              <a:latin typeface="+mn-lt"/>
            </a:endParaRPr>
          </a:p>
        </p:txBody>
      </p:sp>
      <p:pic>
        <p:nvPicPr>
          <p:cNvPr id="5" name="Picture 4" descr="An E M T uses a stylus to input data into a field tabl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035" y="2850306"/>
            <a:ext cx="4074765" cy="2757767"/>
          </a:xfrm>
          <a:prstGeom prst="rect">
            <a:avLst/>
          </a:prstGeom>
        </p:spPr>
      </p:pic>
    </p:spTree>
    <p:extLst>
      <p:ext uri="{BB962C8B-B14F-4D97-AF65-F5344CB8AC3E}">
        <p14:creationId xmlns:p14="http://schemas.microsoft.com/office/powerpoint/2010/main" val="3848839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9074</TotalTime>
  <Words>5420</Words>
  <Application>Microsoft Office PowerPoint</Application>
  <PresentationFormat>On-screen Show (4:3)</PresentationFormat>
  <Paragraphs>567</Paragraphs>
  <Slides>68</Slides>
  <Notes>35</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80" baseType="lpstr">
      <vt:lpstr>ＭＳ Ｐゴシック</vt:lpstr>
      <vt:lpstr>Arial</vt:lpstr>
      <vt:lpstr>Arial (Body)</vt:lpstr>
      <vt:lpstr>Calibri</vt:lpstr>
      <vt:lpstr>MS Reference Sans Serif</vt:lpstr>
      <vt:lpstr>Noto Sans Symbols</vt:lpstr>
      <vt:lpstr>Times</vt:lpstr>
      <vt:lpstr>Times New Roman</vt:lpstr>
      <vt:lpstr>Verdana</vt:lpstr>
      <vt:lpstr>508 Lecture</vt:lpstr>
      <vt:lpstr>1_508 Lecture</vt:lpstr>
      <vt:lpstr>Equation</vt:lpstr>
      <vt:lpstr>Prehospital: Emergency Care</vt:lpstr>
      <vt:lpstr>Learning Readiness</vt:lpstr>
      <vt:lpstr>Setting the Stage</vt:lpstr>
      <vt:lpstr>Case Study Introduction (1 of 2)</vt:lpstr>
      <vt:lpstr>Case Study Introduction (2 of 2)</vt:lpstr>
      <vt:lpstr>Case Study (1 of 4)</vt:lpstr>
      <vt:lpstr>Introduction</vt:lpstr>
      <vt:lpstr>Functions of the P C R (1 of 3)</vt:lpstr>
      <vt:lpstr>Functions of the P C R (2 of 3)</vt:lpstr>
      <vt:lpstr>Functions of the P C R (3 of 3)</vt:lpstr>
      <vt:lpstr>Collection of Data in P C Rs (1 of 13)</vt:lpstr>
      <vt:lpstr>Figure 4-2 Beaver Township Fire/E M S, Beaver Township, Ohio: Prehospital Care Report</vt:lpstr>
      <vt:lpstr>Figure 4-3 (c) A Toughpad with Human Figure and E M S Information on Screen</vt:lpstr>
      <vt:lpstr>Collection of Data in P C R s (2 of 13)</vt:lpstr>
      <vt:lpstr>Collection of Data in P C R s (3 of 13)</vt:lpstr>
      <vt:lpstr>Collection of Data in P C R s (4 of 13)</vt:lpstr>
      <vt:lpstr>Collection of Data in P C R s (5 of 13)</vt:lpstr>
      <vt:lpstr>Collection of Data in P C R s (6 of 13)</vt:lpstr>
      <vt:lpstr>Collection of Data in P C R s (7 of 13)</vt:lpstr>
      <vt:lpstr>Collection of Data in P C R s (8 of 13)</vt:lpstr>
      <vt:lpstr>Collection of Data in P C R s (9 of 13)</vt:lpstr>
      <vt:lpstr>Collection of Data in P C R s (10 of 13)</vt:lpstr>
      <vt:lpstr>Collection of Data in P C R s (11 of 13)</vt:lpstr>
      <vt:lpstr>Collection of Data in P C R s (12 of 13)</vt:lpstr>
      <vt:lpstr>Collection of Data in P C R s (13 of 13)</vt:lpstr>
      <vt:lpstr>Match the Descriptions on the Left with the Type of P C R Information Listed on the Right. Click in Each Box on the Left to Check Your Answers</vt:lpstr>
      <vt:lpstr>Case Study (2 of 4)</vt:lpstr>
      <vt:lpstr>Case Study (3 of 4)</vt:lpstr>
      <vt:lpstr>Case Study (4 of 4)</vt:lpstr>
      <vt:lpstr>Medical Abbreviations (1 of 2)</vt:lpstr>
      <vt:lpstr>Table 4-1 Commonly Accepted Abbreviations</vt:lpstr>
      <vt:lpstr>Table 4-2 Standard Charting Abbreviations (1 of 13)</vt:lpstr>
      <vt:lpstr>Table 4-2 Standard Charting Abbreviations (2 of 13)</vt:lpstr>
      <vt:lpstr>Table 4-2 Standard Charting Abbreviations (3 of 13)</vt:lpstr>
      <vt:lpstr>Table 4-2 Standard Charting Abbreviations (4 of 13)</vt:lpstr>
      <vt:lpstr>Table 4-2 Standard Charting Abbreviations (5 of 13)</vt:lpstr>
      <vt:lpstr>Table 4-2 Standard Charting Abbreviations (6 of 13)</vt:lpstr>
      <vt:lpstr>Table 4-2 Standard Charting Abbreviations (7 of 13)</vt:lpstr>
      <vt:lpstr>Table 4-2 Standard Charting Abbreviations (8 of 13)</vt:lpstr>
      <vt:lpstr>Table 4-2 Standard Charting Abbreviations (9 of 13)</vt:lpstr>
      <vt:lpstr>Table 4-2 Standard Charting Abbreviations (10 of 13)</vt:lpstr>
      <vt:lpstr>Table 4-2 Standard Charting Abbreviations (11 of 13)</vt:lpstr>
      <vt:lpstr>Table 4-2 Standard Charting Abbreviations (12 of 13)</vt:lpstr>
      <vt:lpstr>Table 4-2 Standard Charting Abbreviations (13 of 13)</vt:lpstr>
      <vt:lpstr>Medical Abbreviations (2 of 2)</vt:lpstr>
      <vt:lpstr>Legal Concerns (1 of 5)</vt:lpstr>
      <vt:lpstr>Legal Concerns (2 of 5)</vt:lpstr>
      <vt:lpstr>Legal Concerns (3 of 5)</vt:lpstr>
      <vt:lpstr>Legal Concerns (4 of 5)</vt:lpstr>
      <vt:lpstr>Figure 4-5 Beaver Township Fire/E M S, Beaver Township, Ohio: Patient Refusal Section on Prehospital Report</vt:lpstr>
      <vt:lpstr>Legal Concerns (5 of 5)</vt:lpstr>
      <vt:lpstr>Special Situations (1 of 3)</vt:lpstr>
      <vt:lpstr>Special Situations (2 of 3)</vt:lpstr>
      <vt:lpstr>Special Situations (3 of 3)</vt:lpstr>
      <vt:lpstr>Alternative Documentation Methods (1 of 5)</vt:lpstr>
      <vt:lpstr>Alternative Documentation Methods (2 of 5)</vt:lpstr>
      <vt:lpstr>Alternative Documentation Methods (3 of 5)</vt:lpstr>
      <vt:lpstr>Alternative Documentation Methods (4 of 5)</vt:lpstr>
      <vt:lpstr>Alternative Documentation Methods (5 of 5)</vt:lpstr>
      <vt:lpstr>Case Study Conclusion (1 of 2)</vt:lpstr>
      <vt:lpstr>Case Study Conclusion (2 of 2)</vt:lpstr>
      <vt:lpstr>Lesson Summary</vt:lpstr>
      <vt:lpstr>Review Answers (1 of 5)</vt:lpstr>
      <vt:lpstr>Review Answers (2 of 5)</vt:lpstr>
      <vt:lpstr>Review Answers (3 of 5)</vt:lpstr>
      <vt:lpstr>Review Answers (4 of 5)</vt:lpstr>
      <vt:lpstr>Review Answers (5 of 5)</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Windows User</cp:lastModifiedBy>
  <cp:revision>972</cp:revision>
  <dcterms:modified xsi:type="dcterms:W3CDTF">2018-03-06T14:23:52Z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