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63"/>
  </p:notesMasterIdLst>
  <p:handoutMasterIdLst>
    <p:handoutMasterId r:id="rId64"/>
  </p:handoutMasterIdLst>
  <p:sldIdLst>
    <p:sldId id="301"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05" r:id="rId6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9" autoAdjust="0"/>
    <p:restoredTop sz="86131" autoAdjust="0"/>
  </p:normalViewPr>
  <p:slideViewPr>
    <p:cSldViewPr snapToGrid="0" snapToObjects="1">
      <p:cViewPr varScale="1">
        <p:scale>
          <a:sx n="72" d="100"/>
          <a:sy n="72" d="100"/>
        </p:scale>
        <p:origin x="153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endParaRPr lang="en-US" sz="1200" b="0" i="0" u="none" strike="noStrike" kern="1200" cap="none" dirty="0" smtClean="0">
              <a:solidFill>
                <a:schemeClr val="dk1"/>
              </a:solidFill>
              <a:latin typeface="Arial"/>
              <a:cs typeface="Arial"/>
              <a:sym typeface="Arial"/>
            </a:endParaRPr>
          </a:p>
          <a:p>
            <a:pPr>
              <a:defRPr/>
            </a:pPr>
            <a:r>
              <a:rPr lang="en-US" altLang="en-US" sz="1200" b="1" dirty="0" smtClean="0">
                <a:ea typeface="ＭＳ Ｐゴシック" panose="020B0600070205080204" pitchFamily="34" charset="-128"/>
              </a:rPr>
              <a:t>Advance Preparation</a:t>
            </a:r>
            <a:endParaRPr lang="en-US" altLang="en-US" dirty="0" smtClean="0">
              <a:ea typeface="ＭＳ Ｐゴシック" panose="020B0600070205080204" pitchFamily="34" charset="-128"/>
            </a:endParaRPr>
          </a:p>
          <a:p>
            <a:pPr>
              <a:defRPr/>
            </a:pPr>
            <a:r>
              <a:rPr lang="en-US" altLang="en-US" sz="1200" dirty="0" smtClean="0">
                <a:ea typeface="ＭＳ Ｐゴシック" panose="020B0600070205080204" pitchFamily="34" charset="-128"/>
              </a:rPr>
              <a:t>Student Readiness</a:t>
            </a:r>
          </a:p>
          <a:p>
            <a:pPr marL="171450" indent="-171450">
              <a:buFont typeface="Arial" panose="020B0604020202020204" pitchFamily="34" charset="0"/>
              <a:buChar char="•"/>
              <a:defRPr/>
            </a:pPr>
            <a:r>
              <a:rPr lang="en-US" altLang="en-US" sz="1200" dirty="0" smtClean="0">
                <a:ea typeface="ＭＳ Ｐゴシック" panose="020B0600070205080204" pitchFamily="34" charset="-128"/>
              </a:rPr>
              <a:t>Assign the associated section of MyBRADYLab and review student scores. Review the chapter material in the Instructor Resources, which includes Student Handouts, PowerPoint slides, and the MyTest Program.</a:t>
            </a:r>
            <a:endParaRPr lang="en-US" altLang="en-US" sz="2000" dirty="0" smtClean="0">
              <a:ea typeface="ＭＳ Ｐゴシック" panose="020B0600070205080204" pitchFamily="34" charset="-128"/>
            </a:endParaRPr>
          </a:p>
          <a:p>
            <a:pPr>
              <a:defRPr/>
            </a:pPr>
            <a:endParaRPr lang="en-US" altLang="en-US" sz="1200" dirty="0" smtClean="0">
              <a:ea typeface="ＭＳ Ｐゴシック" panose="020B0600070205080204" pitchFamily="34" charset="-128"/>
            </a:endParaRPr>
          </a:p>
          <a:p>
            <a:pPr>
              <a:defRPr/>
            </a:pPr>
            <a:r>
              <a:rPr lang="en-US" altLang="en-US" sz="1200" dirty="0" smtClean="0">
                <a:ea typeface="ＭＳ Ｐゴシック" panose="020B0600070205080204" pitchFamily="34" charset="-128"/>
              </a:rPr>
              <a:t>Prepare</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sz="1200" dirty="0" smtClean="0">
                <a:ea typeface="ＭＳ Ｐゴシック" panose="020B0600070205080204" pitchFamily="34" charset="-128"/>
              </a:rPr>
              <a:t>Preview the case study presented in the PowerPoint slides.</a:t>
            </a:r>
            <a:endParaRPr lang="en-US" altLang="en-US" sz="2000" dirty="0" smtClean="0">
              <a:ea typeface="ＭＳ Ｐゴシック" panose="020B0600070205080204" pitchFamily="34" charset="-128"/>
            </a:endParaRPr>
          </a:p>
          <a:p>
            <a:pPr>
              <a:defRPr/>
            </a:pPr>
            <a:endParaRPr lang="en-US" altLang="en-US" sz="1200" dirty="0" smtClean="0">
              <a:ea typeface="ＭＳ Ｐゴシック" panose="020B0600070205080204" pitchFamily="34" charset="-128"/>
            </a:endParaRPr>
          </a:p>
          <a:p>
            <a:pPr>
              <a:defRPr/>
            </a:pPr>
            <a:r>
              <a:rPr lang="en-US" altLang="en-US" sz="1200" dirty="0" smtClean="0">
                <a:ea typeface="ＭＳ Ｐゴシック" panose="020B0600070205080204" pitchFamily="34" charset="-128"/>
              </a:rPr>
              <a:t>The total teaching time recommended is only a guideline. Take into consideration factors such as the pace at which students learn, the size of the class, breaks, and classroom activities. The actual time devoted to teaching objectives is the responsibility of the instructor.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acronym TRACEM can be used to remember the types of damage that can be caused by hazardous materials: thermal, radiological, asphyxiation, chemical, etiological, and mechanical. The amount of damage depends on the dose, concentration, route of exposure, and amount of time the patient is exposed.</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49228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 placard is a four-sided, diamond-shaped sign that designates hazardous materials in transit on roadways. The placard contains important information that can aid the EMT in determining the best course of action.</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Have students write down the information from three different DOT placards and bring them to the next class for identification.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26639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color of a placard also indicates what class of hazard is contained within. A legend that indicates whether the material is flammable, radioactive, explosive, or poisonous is also commonly displayed.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76989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Often, a placard displays a four-digit UN number (United Nations identification number) that can identify the hazardous material.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62399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NFPA 704 system identifies potential danger with the use of background colors and numbers ranging from 0 to 4. The blue diamond is a gauge of health hazard; the red, fire hazard; and the yellow, reactivity hazard. The white diamond is used for symbols that indicate additional information, such as radioactivity, oxidation, need for protective equipment, and so 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0321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For example, a symbol that has a 1 in the blue diamond and a 4 in the red diamond would indicate a material that presents a relatively low health hazard but is extremely flammable.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32804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white diamond is used for symbols that indicate additional information, such as radioactivity, oxidation, need for protective equipment, and so 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95622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Shipping papers are required to be in the cab of a motor vehicle, in the possession of a train crew member in the engine or caboose, in a holder on the bridge of a water vessel, or in the aircraft pilot’s possession.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 of June 2015, OSHA’s “Hazard Communication Standard” (HCS) requires chemical manufacturers, shippers, or distributors to provide information regarding the hazards of chemicals or chemical compounds. This information is provided in the form of Safety Data Sheets.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09447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least reliable way to determine the presence of hazardous materials at the scene of an accident is to use your senses.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07322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Quickly scan the scene looking for signs of potential hazardous materials such as signs restricting entry, storage tanks, or containers with placards.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2308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a:solidFill>
                  <a:prstClr val="black"/>
                </a:solidFill>
                <a:latin typeface="Calibri"/>
                <a:ea typeface="ＭＳ Ｐゴシック" panose="020B0600070205080204"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By mastering the key terms the EMT student will better understand the learning and be able to communicate more clearly.</a:t>
            </a:r>
          </a:p>
          <a:p>
            <a:pPr lvl="0" fontAlgn="base">
              <a:spcBef>
                <a:spcPct val="0"/>
              </a:spcBef>
              <a:spcAft>
                <a:spcPct val="0"/>
              </a:spcAft>
            </a:pPr>
            <a:endParaRPr lang="en-US" altLang="en-US">
              <a:solidFill>
                <a:prstClr val="black"/>
              </a:solidFill>
              <a:latin typeface="Calibri"/>
              <a:ea typeface="ＭＳ Ｐゴシック" panose="020B0600070205080204" pitchFamily="34" charset="-128"/>
            </a:endParaRPr>
          </a:p>
          <a:p>
            <a:pPr lvl="0" fontAlgn="base">
              <a:spcBef>
                <a:spcPct val="0"/>
              </a:spcBef>
              <a:spcAft>
                <a:spcPct val="0"/>
              </a:spcAft>
            </a:pPr>
            <a:r>
              <a:rPr lang="en-US" altLang="en-US">
                <a:solidFill>
                  <a:prstClr val="black"/>
                </a:solidFill>
                <a:latin typeface="Calibri"/>
                <a:ea typeface="ＭＳ Ｐゴシック" panose="020B0600070205080204" pitchFamily="34" charset="-128"/>
              </a:rPr>
              <a:t>Additionally, explain to the students that the purpose of using these slides is to help keep the instructor focused on highlighting important portions of the material, explain interrelationships of topics, and discuss how to apply this information. It’s not the intent of the presentation (or slides alone) to include every component in the chapter. This presentation still requires the student to thoroughly read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29023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Many visual clues can indicate the probable presence of a hazardous material.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85166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sz="900">
                <a:solidFill>
                  <a:prstClr val="black"/>
                </a:solidFill>
                <a:latin typeface="Verdana" panose="020B0604030504040204" pitchFamily="34" charset="0"/>
                <a:ea typeface="ＭＳ Ｐゴシック" charset="-128"/>
              </a:rPr>
              <a:t>USDOT Emergency Response Guidebook</a:t>
            </a:r>
          </a:p>
          <a:p>
            <a:pPr marL="171450" lvl="0" indent="-171450" eaLnBrk="0" fontAlgn="base" hangingPunct="0">
              <a:spcBef>
                <a:spcPct val="30000"/>
              </a:spcBef>
              <a:spcAft>
                <a:spcPct val="0"/>
              </a:spcAft>
              <a:buFont typeface="Arial" panose="020B0604020202020204" pitchFamily="34" charset="0"/>
              <a:buChar char="•"/>
              <a:defRPr/>
            </a:pPr>
            <a:r>
              <a:rPr lang="en-US" altLang="en-US" sz="900">
                <a:solidFill>
                  <a:prstClr val="black"/>
                </a:solidFill>
                <a:latin typeface="Verdana" panose="020B0604030504040204" pitchFamily="34" charset="0"/>
                <a:ea typeface="ＭＳ Ｐゴシック" charset="-128"/>
              </a:rPr>
              <a:t>Yellow section</a:t>
            </a:r>
            <a:r>
              <a:rPr lang="en-US" sz="900">
                <a:solidFill>
                  <a:prstClr val="black"/>
                </a:solidFill>
                <a:latin typeface="Calibri"/>
                <a:ea typeface="ＭＳ Ｐゴシック" charset="-128"/>
              </a:rPr>
              <a:t>.</a:t>
            </a:r>
            <a:r>
              <a:rPr lang="en-US" altLang="en-US" sz="900">
                <a:solidFill>
                  <a:prstClr val="black"/>
                </a:solidFill>
                <a:latin typeface="Verdana" panose="020B0604030504040204" pitchFamily="34" charset="0"/>
                <a:ea typeface="ＭＳ Ｐゴシック" charset="-128"/>
              </a:rPr>
              <a:t> If only the four-digit UN number for a hazardous material is known, then the name of the chemical can be found here by matching it to the number. This also lists the appropriate guide section for specific actions to take.</a:t>
            </a:r>
          </a:p>
          <a:p>
            <a:pPr marL="171450" lvl="0" indent="-171450" eaLnBrk="0" fontAlgn="base" hangingPunct="0">
              <a:spcBef>
                <a:spcPct val="30000"/>
              </a:spcBef>
              <a:spcAft>
                <a:spcPct val="0"/>
              </a:spcAft>
              <a:buFont typeface="Arial" panose="020B0604020202020204" pitchFamily="34" charset="0"/>
              <a:buChar char="•"/>
              <a:defRPr/>
            </a:pPr>
            <a:r>
              <a:rPr lang="en-US" altLang="en-US" sz="900">
                <a:solidFill>
                  <a:prstClr val="black"/>
                </a:solidFill>
                <a:latin typeface="Verdana" panose="020B0604030504040204" pitchFamily="34" charset="0"/>
                <a:ea typeface="ＭＳ Ｐゴシック" charset="-128"/>
              </a:rPr>
              <a:t>Blue section</a:t>
            </a:r>
            <a:r>
              <a:rPr lang="en-US" sz="900">
                <a:solidFill>
                  <a:prstClr val="black"/>
                </a:solidFill>
                <a:latin typeface="Calibri"/>
                <a:ea typeface="ＭＳ Ｐゴシック" charset="-128"/>
              </a:rPr>
              <a:t>.</a:t>
            </a:r>
            <a:r>
              <a:rPr lang="en-US" altLang="en-US" sz="900">
                <a:solidFill>
                  <a:prstClr val="black"/>
                </a:solidFill>
                <a:latin typeface="Verdana" panose="020B0604030504040204" pitchFamily="34" charset="0"/>
                <a:ea typeface="ＭＳ Ｐゴシック" charset="-128"/>
              </a:rPr>
              <a:t> This section lists hazardous materials by name in alphabetical order cross-referenced by the UN number. It also provides the appropriate guide number for each specific hazardous material.</a:t>
            </a:r>
          </a:p>
          <a:p>
            <a:pPr marL="171450" lvl="0" indent="-171450" eaLnBrk="0" fontAlgn="base" hangingPunct="0">
              <a:spcBef>
                <a:spcPct val="30000"/>
              </a:spcBef>
              <a:spcAft>
                <a:spcPct val="0"/>
              </a:spcAft>
              <a:buFont typeface="Arial" panose="020B0604020202020204" pitchFamily="34" charset="0"/>
              <a:buChar char="•"/>
              <a:defRPr/>
            </a:pPr>
            <a:r>
              <a:rPr lang="en-US" altLang="en-US" sz="900">
                <a:solidFill>
                  <a:prstClr val="black"/>
                </a:solidFill>
                <a:latin typeface="Verdana" panose="020B0604030504040204" pitchFamily="34" charset="0"/>
                <a:ea typeface="ＭＳ Ｐゴシック" charset="-128"/>
              </a:rPr>
              <a:t>Orange section</a:t>
            </a:r>
            <a:r>
              <a:rPr lang="en-US" sz="900">
                <a:solidFill>
                  <a:prstClr val="black"/>
                </a:solidFill>
                <a:latin typeface="Calibri"/>
                <a:ea typeface="ＭＳ Ｐゴシック" charset="-128"/>
              </a:rPr>
              <a:t>.</a:t>
            </a:r>
            <a:r>
              <a:rPr lang="en-US" altLang="en-US" sz="900">
                <a:solidFill>
                  <a:prstClr val="black"/>
                </a:solidFill>
                <a:latin typeface="Verdana" panose="020B0604030504040204" pitchFamily="34" charset="0"/>
                <a:ea typeface="ＭＳ Ｐゴシック" charset="-128"/>
              </a:rPr>
              <a:t> Both the yellow and the blue sections provide information that references the orange section. In the orange section, all hazardous materials listed in the Emergency Response Guidebook are grouped into 1 of 63 guide numbers, which provide information on the primary hazardous and emergency response actions to be taken initially when a hazardous material is contacted. The orange section also provides information regarding personal protective equipment (PPE), evacuation distances, spill control, fire control, and first aid measures.</a:t>
            </a:r>
          </a:p>
          <a:p>
            <a:pPr marL="171450" lvl="0" indent="-171450" eaLnBrk="0" fontAlgn="base" hangingPunct="0">
              <a:spcBef>
                <a:spcPct val="30000"/>
              </a:spcBef>
              <a:spcAft>
                <a:spcPct val="0"/>
              </a:spcAft>
              <a:buFont typeface="Arial" panose="020B0604020202020204" pitchFamily="34" charset="0"/>
              <a:buChar char="•"/>
              <a:defRPr/>
            </a:pPr>
            <a:r>
              <a:rPr lang="en-US" altLang="en-US" sz="900">
                <a:solidFill>
                  <a:prstClr val="black"/>
                </a:solidFill>
                <a:latin typeface="Verdana" panose="020B0604030504040204" pitchFamily="34" charset="0"/>
                <a:ea typeface="ＭＳ Ｐゴシック" charset="-128"/>
              </a:rPr>
              <a:t>Green section</a:t>
            </a:r>
            <a:r>
              <a:rPr lang="en-US" sz="900">
                <a:solidFill>
                  <a:prstClr val="black"/>
                </a:solidFill>
                <a:latin typeface="Calibri"/>
                <a:ea typeface="ＭＳ Ｐゴシック" charset="-128"/>
              </a:rPr>
              <a:t>.</a:t>
            </a:r>
            <a:r>
              <a:rPr lang="en-US" altLang="en-US" sz="900">
                <a:solidFill>
                  <a:prstClr val="black"/>
                </a:solidFill>
                <a:latin typeface="Verdana" panose="020B0604030504040204" pitchFamily="34" charset="0"/>
                <a:ea typeface="ＭＳ Ｐゴシック" charset="-128"/>
              </a:rPr>
              <a:t> Within the blue and yellow sections, certain chemicals are highlighted in green. This denotes that the chemical presents a specific hazard as a toxic industrial hazard (TIH) when spilled. A hazardous material listed in the green section as a toxic industrial hazard has specific initial isolation distances and other information depending on their relative greater toxicity.</a:t>
            </a:r>
          </a:p>
          <a:p>
            <a:pPr lvl="0" eaLnBrk="0" fontAlgn="base" hangingPunct="0">
              <a:spcBef>
                <a:spcPct val="30000"/>
              </a:spcBef>
              <a:spcAft>
                <a:spcPct val="0"/>
              </a:spcAft>
              <a:defRPr/>
            </a:pPr>
            <a:endParaRPr lang="en-US" altLang="en-US" sz="900"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900" b="1">
                <a:solidFill>
                  <a:prstClr val="black"/>
                </a:solidFill>
                <a:latin typeface="Calibri"/>
                <a:ea typeface="ＭＳ Ｐゴシック" panose="020B0600070205080204" pitchFamily="34" charset="-128"/>
              </a:rPr>
              <a:t>Teaching Tips</a:t>
            </a:r>
            <a:endParaRPr lang="en-US" altLang="en-US" sz="9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900">
                <a:solidFill>
                  <a:prstClr val="black"/>
                </a:solidFill>
                <a:latin typeface="Calibri"/>
                <a:ea typeface="ＭＳ Ｐゴシック" panose="020B0600070205080204" pitchFamily="34" charset="-128"/>
              </a:rPr>
              <a:t>Provide examples of </a:t>
            </a:r>
            <a:r>
              <a:rPr lang="en-US" altLang="en-US" sz="900" i="1">
                <a:solidFill>
                  <a:prstClr val="black"/>
                </a:solidFill>
                <a:latin typeface="Calibri"/>
                <a:ea typeface="ＭＳ Ｐゴシック" panose="020B0600070205080204" pitchFamily="34" charset="-128"/>
              </a:rPr>
              <a:t>Emergency Response Guidebook</a:t>
            </a:r>
            <a:r>
              <a:rPr lang="en-US" altLang="en-US" sz="900">
                <a:solidFill>
                  <a:prstClr val="black"/>
                </a:solidFill>
                <a:latin typeface="Calibri"/>
                <a:ea typeface="ＭＳ Ｐゴシック" panose="020B0600070205080204" pitchFamily="34" charset="-128"/>
              </a:rPr>
              <a:t>s</a:t>
            </a:r>
            <a:r>
              <a:rPr lang="en-US" altLang="en-US" sz="900" i="1">
                <a:solidFill>
                  <a:prstClr val="black"/>
                </a:solidFill>
                <a:latin typeface="Calibri"/>
                <a:ea typeface="ＭＳ Ｐゴシック" panose="020B0600070205080204" pitchFamily="34" charset="-128"/>
              </a:rPr>
              <a:t> </a:t>
            </a:r>
            <a:r>
              <a:rPr lang="en-US" altLang="en-US" sz="900">
                <a:solidFill>
                  <a:prstClr val="black"/>
                </a:solidFill>
                <a:latin typeface="Calibri"/>
                <a:ea typeface="ＭＳ Ｐゴシック" panose="020B0600070205080204" pitchFamily="34" charset="-128"/>
              </a:rPr>
              <a:t>and material </a:t>
            </a:r>
            <a:r>
              <a:rPr lang="en-US" sz="900">
                <a:solidFill>
                  <a:prstClr val="black"/>
                </a:solidFill>
                <a:latin typeface="Calibri"/>
                <a:ea typeface="ＭＳ Ｐゴシック" charset="-128"/>
              </a:rPr>
              <a:t>Safety Data Sheets</a:t>
            </a:r>
            <a:r>
              <a:rPr lang="en-US" altLang="en-US" sz="900">
                <a:solidFill>
                  <a:prstClr val="black"/>
                </a:solidFill>
                <a:latin typeface="Calibri"/>
                <a:ea typeface="ＭＳ Ｐゴシック" panose="020B0600070205080204" pitchFamily="34" charset="-128"/>
              </a:rPr>
              <a:t>.</a:t>
            </a:r>
          </a:p>
          <a:p>
            <a:pPr lvl="0" eaLnBrk="0" fontAlgn="base" hangingPunct="0">
              <a:spcBef>
                <a:spcPct val="30000"/>
              </a:spcBef>
              <a:spcAft>
                <a:spcPct val="0"/>
              </a:spcAft>
              <a:defRPr/>
            </a:pPr>
            <a:r>
              <a:rPr lang="en-US" altLang="en-US" sz="90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900" b="1">
                <a:solidFill>
                  <a:prstClr val="black"/>
                </a:solidFill>
                <a:latin typeface="Calibri"/>
                <a:ea typeface="ＭＳ Ｐゴシック" panose="020B0600070205080204" pitchFamily="34" charset="-128"/>
              </a:rPr>
              <a:t>Critical Thinking Discussion</a:t>
            </a:r>
            <a:endParaRPr lang="en-US" altLang="en-US" sz="9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900">
                <a:solidFill>
                  <a:prstClr val="black"/>
                </a:solidFill>
                <a:latin typeface="Calibri"/>
                <a:ea typeface="ＭＳ Ｐゴシック" panose="020B0600070205080204" pitchFamily="34" charset="-128"/>
              </a:rPr>
              <a:t>If you needed to find a material </a:t>
            </a:r>
            <a:r>
              <a:rPr lang="en-US" sz="900">
                <a:solidFill>
                  <a:prstClr val="black"/>
                </a:solidFill>
                <a:latin typeface="Calibri"/>
                <a:ea typeface="ＭＳ Ｐゴシック" charset="-128"/>
              </a:rPr>
              <a:t>Safety Data Sheet</a:t>
            </a:r>
            <a:r>
              <a:rPr lang="en-US" altLang="en-US" sz="900">
                <a:solidFill>
                  <a:prstClr val="black"/>
                </a:solidFill>
                <a:latin typeface="Calibri"/>
                <a:ea typeface="ＭＳ Ｐゴシック" panose="020B0600070205080204" pitchFamily="34" charset="-128"/>
              </a:rPr>
              <a:t> at your place of employment, where would you look, or whom would you ask?</a:t>
            </a:r>
          </a:p>
          <a:p>
            <a:pPr lvl="0" eaLnBrk="0" fontAlgn="base" hangingPunct="0">
              <a:spcBef>
                <a:spcPct val="30000"/>
              </a:spcBef>
              <a:spcAft>
                <a:spcPct val="0"/>
              </a:spcAft>
              <a:defRPr/>
            </a:pPr>
            <a:r>
              <a:rPr lang="en-US" altLang="en-US" sz="900">
                <a:solidFill>
                  <a:prstClr val="black"/>
                </a:solidFill>
                <a:latin typeface="Calibri"/>
                <a:ea typeface="ＭＳ Ｐゴシック" panose="020B0600070205080204" pitchFamily="34" charset="-128"/>
              </a:rPr>
              <a:t> </a:t>
            </a:r>
            <a:endParaRPr lang="en-US" altLang="en-US" sz="900"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2139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Accidents involving hazardous materials often occur at inconvenient locations, making communication difficult. It is critical that you make every effort to keep a phone line open.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40496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Employers are responsible for determining and documenting the appropriate level of training for each employee. Because training addressed by OSHA usually has a fire-service focus, the National Fire Protection Association has published Standard 473, which deals with competencies for EMS personnel at hazardous materials emergencies.</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Provide details on the level of training required for EMS providers in your state.</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5018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a:solidFill>
                  <a:prstClr val="black"/>
                </a:solidFill>
                <a:latin typeface="Verdana" panose="020B0604030504040204" pitchFamily="34" charset="0"/>
                <a:ea typeface="ＭＳ Ｐゴシック" charset="-128"/>
              </a:rPr>
              <a:t>First Responder Awareness:</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For those who are likely to witness or discover a hazardous materials emergency</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Trained to recognize a problem, call for proper resources, and prevent others from entering the scene</a:t>
            </a:r>
          </a:p>
          <a:p>
            <a:pPr marL="171450" lvl="0" indent="-171450" eaLnBrk="0" fontAlgn="base" hangingPunct="0">
              <a:spcBef>
                <a:spcPct val="30000"/>
              </a:spcBef>
              <a:spcAft>
                <a:spcPct val="0"/>
              </a:spcAft>
              <a:buFont typeface="Arial" panose="020B0604020202020204" pitchFamily="34" charset="0"/>
              <a:buChar char="•"/>
              <a:defRPr/>
            </a:pPr>
            <a:r>
              <a:rPr lang="en-US" altLang="en-US">
                <a:solidFill>
                  <a:prstClr val="black"/>
                </a:solidFill>
                <a:latin typeface="Verdana" panose="020B0604030504040204" pitchFamily="34" charset="0"/>
                <a:ea typeface="ＭＳ Ｐゴシック" charset="-128"/>
              </a:rPr>
              <a:t>This is the level most often required for EMTs.</a:t>
            </a:r>
          </a:p>
          <a:p>
            <a:pPr lvl="0" eaLnBrk="0" fontAlgn="base" hangingPunct="0">
              <a:spcBef>
                <a:spcPct val="30000"/>
              </a:spcBef>
              <a:spcAft>
                <a:spcPct val="0"/>
              </a:spcAft>
              <a:defRPr/>
            </a:pPr>
            <a:r>
              <a:rPr lang="en-US">
                <a:solidFill>
                  <a:prstClr val="black"/>
                </a:solidFill>
                <a:latin typeface="Calibri"/>
                <a:ea typeface="ＭＳ Ｐゴシック" charset="-128"/>
              </a:rPr>
              <a:t>First Responder Operations:</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This level of training is for those who initially respond to hazardous materials emergencies to protect people, property, and the environment. </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They are trained in the use of specialized personal protective equipment and help to stop the emergency from spreading.</a:t>
            </a:r>
          </a:p>
          <a:p>
            <a:pPr lvl="0" eaLnBrk="0" fontAlgn="base" hangingPunct="0">
              <a:spcBef>
                <a:spcPct val="30000"/>
              </a:spcBef>
              <a:spcAft>
                <a:spcPct val="0"/>
              </a:spcAft>
              <a:defRPr/>
            </a:pPr>
            <a:r>
              <a:rPr lang="en-US">
                <a:solidFill>
                  <a:prstClr val="black"/>
                </a:solidFill>
                <a:latin typeface="Calibri"/>
                <a:ea typeface="ＭＳ Ｐゴシック" charset="-128"/>
              </a:rPr>
              <a:t>Hazardous Materials Technician:</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This extensive level of training is for rescuers who actually plug, patch, or stop the release of a hazardous material.</a:t>
            </a:r>
          </a:p>
          <a:p>
            <a:pPr lvl="0" eaLnBrk="0" fontAlgn="base" hangingPunct="0">
              <a:spcBef>
                <a:spcPct val="30000"/>
              </a:spcBef>
              <a:spcAft>
                <a:spcPct val="0"/>
              </a:spcAft>
              <a:defRPr/>
            </a:pPr>
            <a:r>
              <a:rPr lang="en-US">
                <a:solidFill>
                  <a:prstClr val="black"/>
                </a:solidFill>
                <a:latin typeface="Calibri"/>
                <a:ea typeface="ＭＳ Ｐゴシック" charset="-128"/>
              </a:rPr>
              <a:t>Hazardous Materials Specialist:</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Rescuers with this training have advanced knowledge and skills. </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They provide command and support activities at the site of a hazardous materials emergency.</a:t>
            </a: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75306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Discuss local policy and procedure for response to hazardous materials incidents.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actions should you take to isolate the area of a hazardous materials incident?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78885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One rule of a hazardous materials rescue is to avoid contact with any unidentified material, regardless of the level of protection offered by your clothing and equipment</a:t>
            </a:r>
            <a:r>
              <a:rPr lang="en-US" altLang="en-US" i="1">
                <a:solidFill>
                  <a:prstClr val="black"/>
                </a:solidFill>
                <a:latin typeface="Calibri"/>
                <a:ea typeface="ＭＳ Ｐゴシック" panose="020B0600070205080204" pitchFamily="34" charset="-128"/>
              </a:rPr>
              <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15277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At the First Responder Awareness level of training, your actions at a hazardous materials incident should include the ability to recognize that a hazardous materials incident has occurred, avoid contact with the hazardous substance, isolate the area, and notify the appropriate authorities or response agencies. These actions can be easily remembered using the acronym RAIN.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47933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Decontamination is defined by OSHA as “the removal of hazardous substances from exposed individuals to the extent necessary to prevent the occurrence of foreseeable adverse harm.”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13792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One command officer, who is responsible for all rescue decisions, should be appointed. All rescuers should be aware of who the command officer is.</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There should be a clear chain of command from each rescuer to the command officer.</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There should be an established system of communications used throughout the emergency. The system should be one all rescuers are informed about, know how to use, and have access to.</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Receiving facilities should be predesignated. Choose facilities that can handle large numbers of patients, have surgical capacity, and, if possible, have established decontamination procedures. Again, it is essential that any receiving facility be made aware of a patient’s exposure to a hazardous material, even if the patient is appropriately decontaminated before transport. EMTs should let the receiving hospital’s directives guide them for transport procedures.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8026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These bulleted points are the major headings from the chapter, in order. The purpose is to </a:t>
            </a:r>
            <a:r>
              <a:rPr lang="en-IN" altLang="en-US">
                <a:solidFill>
                  <a:prstClr val="black"/>
                </a:solidFill>
                <a:latin typeface="Calibri"/>
                <a:ea typeface="ＭＳ Ｐゴシック" panose="020B0600070205080204" pitchFamily="34" charset="-128"/>
              </a:rPr>
              <a:t>help the student navigate the lesson</a:t>
            </a:r>
            <a:r>
              <a:rPr lang="en-US" altLang="en-US">
                <a:solidFill>
                  <a:prstClr val="black"/>
                </a:solidFill>
                <a:latin typeface="Calibri"/>
                <a:ea typeface="ＭＳ Ｐゴシック" panose="020B0600070205080204" pitchFamily="34" charset="-128"/>
              </a:rPr>
              <a: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57848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information do you need to implement a hazardous materials response plan?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activities should occur in the hot, warm, and cold zones?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59248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Smoke from hazardous materials fires presents an environmental hazard. It carries toxins and particles of hazardous materials through the air, widening the area of contamination.</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Unless you are a trained firefighter, do not attempt to extinguish the fire.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38335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solidFill>
                  <a:prstClr val="black"/>
                </a:solidFill>
                <a:latin typeface="Calibri"/>
                <a:ea typeface="ＭＳ Ｐゴシック" charset="-128"/>
              </a:rPr>
              <a:t>As an early priority at the scene of any hazardous materials emergency, safety zones are established in which rescue operations and a specific sequence of decontamination procedures take place.</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Anyone in the warm and hot zones must have proper protective equipment.</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Gross decontamination is performed at the entry to the warm zone.</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Primary assessment is performed in the warm zone.</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Once life threats are addressed, complete decontamination is performed.</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The patient is assessed and major injuries are treated in the warm zone.</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All protective equipment is removed before entering the cold zone.</a:t>
            </a:r>
          </a:p>
          <a:p>
            <a:pPr marL="171450" lvl="0" indent="-171450" eaLnBrk="0" fontAlgn="base" hangingPunct="0">
              <a:spcBef>
                <a:spcPct val="30000"/>
              </a:spcBef>
              <a:spcAft>
                <a:spcPct val="0"/>
              </a:spcAft>
              <a:buFont typeface="Arial" panose="020B0604020202020204" pitchFamily="34" charset="0"/>
              <a:buChar char="•"/>
              <a:defRPr/>
            </a:pPr>
            <a:endParaRPr lang="en-US">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panose="020B0604020202020204" pitchFamily="34" charset="0"/>
              <a:buChar char="•"/>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07192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In the cold zone, take vital signs and prepare the patient for transport.</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Protect the ambulance and equipment from contamination.</a:t>
            </a:r>
          </a:p>
          <a:p>
            <a:pPr marL="171450" lvl="0" indent="-171450" eaLnBrk="0" fontAlgn="base" hangingPunct="0">
              <a:spcBef>
                <a:spcPct val="30000"/>
              </a:spcBef>
              <a:spcAft>
                <a:spcPct val="0"/>
              </a:spcAft>
              <a:buFont typeface="Arial" panose="020B0604020202020204" pitchFamily="34" charset="0"/>
              <a:buChar char="•"/>
              <a:defRPr/>
            </a:pPr>
            <a:r>
              <a:rPr lang="en-US">
                <a:solidFill>
                  <a:prstClr val="black"/>
                </a:solidFill>
                <a:latin typeface="Calibri"/>
                <a:ea typeface="ＭＳ Ｐゴシック" charset="-128"/>
              </a:rPr>
              <a:t>Complete decontamination is required prior to air medical transport.</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30806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only work done in the hot zone is hazard assessment, control of the release or hazard, and rescue performed by trained personnel who are wearing appropriate protective equipment.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49849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Initial (gross) decontamination should be performed at the entry to the warm zone.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6865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exposure and contamination with respect to radiation accidents?</a:t>
            </a:r>
          </a:p>
          <a:p>
            <a:pPr lvl="0" fontAlgn="base">
              <a:spcBef>
                <a:spcPct val="0"/>
              </a:spcBef>
              <a:spcAft>
                <a:spcPct val="0"/>
              </a:spcAft>
            </a:pPr>
            <a:r>
              <a:rPr lang="en-US" altLang="en-US">
                <a:solidFill>
                  <a:prstClr val="black"/>
                </a:solidFill>
                <a:latin typeface="Calibri"/>
                <a:ea typeface="ＭＳ Ｐゴシック" panose="020B0600070205080204" pitchFamily="34" charset="-128"/>
              </a:rPr>
              <a:t>What procedures should you follow when responding to a radiation accident scene?</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Critical Thinking Discussion </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can you find out what potential sources of radiation are in your community?</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4885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How is radiation decontamination accomplished?</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01815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 Radiation Safety Officer (RSO) an expert specifically trained under federal government provisions to handle such situations.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00251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Time is the critical factor in managing radiation emergencies. Trained personnel should remove the patient from the source of radiation as quickly as possible before you begin emergency care. Increase distance between yourself and the source of radiation.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3572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 </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29331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Limit your stay in a contaminated area to as little time as possible. Keep as far away from the source as you can and involve as few rescuers as possible. Exposure to radiation is cumulative and is determined by an inverse square relationship. That is, if you are twice as close, you will receive four times the exposure. If you move twice </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 far away, you cut your exposure by four times.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30691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Limit your stay in a contaminated area to as little time as possible. Keep as far away from the source as you can and involve as few rescuers as possible. Exposure to radiation is cumulative and is determined by an inverse square relationship. That is, if you are twice as close, you will receive four times the exposure. If you move twice as far away, you cut your exposure by four times.</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If equipment or tools cannot be completely decontaminated, they need to be disposed of. Signs of incomplete decontamination include debris adhering to the equipment, discoloration, corrosion, and stains.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2344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Radiation sickness is caused by exposure to large amounts of radiation. Symptoms start from a few hours to days following exposure to the radiation and, depending on the dose, can last from a few days to 7 or 8 weeks. The amount of time between radiation exposure and the onset of symptoms is a relatively reliable indicator of how much radiation a person has absorbed.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68824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 victim of a radiation accident is not “contagious” or infectious and generally will not endanger a rescuer. You are at risk of becoming contaminated if the patient still has radiation particles on their skin or clothing.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348023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Radiation poisoning occurs when the patient has been exposed to dangerous amounts of internal radiation. The result is a host of serious diseases, including cancer and anemia.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82784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You can reduce your risk. The best approach is to divide the rescue work among many rescuers, with teams composed of as few rescuers as possible.</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The Federal Nuclear Regulatory Commission recommends that an individual in an emergency, while engaged in activities deemed necessary for the preservation of life, be exposed to no more than a one-time whole-body dose of 25 roentgens.</a:t>
            </a:r>
          </a:p>
          <a:p>
            <a:pPr marL="171450" lvl="0" indent="-171450" eaLnBrk="0" fontAlgn="base" hangingPunct="0">
              <a:spcBef>
                <a:spcPct val="30000"/>
              </a:spcBef>
              <a:spcAft>
                <a:spcPct val="0"/>
              </a:spcAft>
              <a:buFontTx/>
              <a:buChar char="•"/>
            </a:pPr>
            <a:r>
              <a:rPr lang="en-US" altLang="en-US">
                <a:solidFill>
                  <a:prstClr val="black"/>
                </a:solidFill>
                <a:latin typeface="Calibri"/>
                <a:ea typeface="ＭＳ Ｐゴシック" panose="020B0600070205080204" pitchFamily="34" charset="-128"/>
              </a:rPr>
              <a:t>Another approach to reducing risk is to shield the radiation source (not you or the patient). For example, the best protection against gamma rays (one type of radiation that is extremely dangerous) is lead, preferably 1–2 inches thick. If lead is not available, any material that has thick mass (such as bricks, concrete, or several feet of dirt) will do.</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552645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production of methamphetamine, a stimulant, requires converting the active ingredient in cold decongestant medicine, pseudoephedrine, into another compound. Doing this requires reacting pseudoephedrine with several hazardous chemicals that may include lithium, phosphorus, sodium hydroxide, anhydrous ammonia, and hydrochloric acid. This can result in the production of toxic gases, including phosphine, an extremely toxic gas that poses an inhalation hazard even in small amounts.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68289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threat of a terrorist attack has heightened the awareness of a need to better prepare EMTs to respond to incidents involving terrorists’ weapons including explosives, nuclear devices, biological agents, and chemicals.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17712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conclusion and emphasize the application of knowledge learned from this presentation.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198390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conclusion and emphasize the application of knowledge learned from this presentation.</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80959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6709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Follow-Up</a:t>
            </a:r>
            <a:endParaRPr lang="en-US" altLang="en-US" sz="14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 student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Follow-Up Assignments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Review Chapter 44 Summary.</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Complete Chapter 44 In Review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Complete Chapter 44 Critical Thinking questions.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Assessments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Handouts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Chapter 44 quiz</a:t>
            </a:r>
            <a:endParaRPr lang="en-US" altLang="en-US" sz="18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322618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As an alternative to assigning the follow-up exercises in the lesson plan as homework, assign each question to a small group of students for in-class discussion.</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Answers to In Review questions are in the appendix of the text. Advise students to review the questions again as they study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3927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 versed they are in this topic.</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3716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a:solidFill>
                  <a:prstClr val="black"/>
                </a:solidFill>
                <a:latin typeface="Calibri"/>
                <a:ea typeface="ＭＳ Ｐゴシック" panose="020B0600070205080204" pitchFamily="34" charset="-128"/>
              </a:rPr>
              <a:t>During this lesson, students learn about special considerations related to hazardous materials emergencies.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35099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What are some locations in your community that use or store hazardous materials?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Students should be able to apply the knowledge in this section to the identification of hazardous materials.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6531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Hazardous materials can asphyxiate, irritate, increase the risk of cancer, act as nerve or liver poisons, or cause loss of coordination, seizures, or altered mental status. They can cause skin irritation, burns, respiratory distress, nausea and vomiting, tingling or numbness of the extremities, and blurred or double vision.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70550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7.xml"/><Relationship Id="rId1" Type="http://schemas.openxmlformats.org/officeDocument/2006/relationships/slideLayout" Target="../slideLayouts/slideLayout21.xml"/><Relationship Id="rId5" Type="http://schemas.openxmlformats.org/officeDocument/2006/relationships/slide" Target="slide59.xml"/><Relationship Id="rId4" Type="http://schemas.openxmlformats.org/officeDocument/2006/relationships/slide" Target="slide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07280" y="2285999"/>
            <a:ext cx="3657600" cy="739083"/>
          </a:xfrm>
        </p:spPr>
        <p:txBody>
          <a:bodyPr/>
          <a:lstStyle/>
          <a:p>
            <a:pPr lvl="0" algn="ctr"/>
            <a:r>
              <a:rPr lang="en-US" b="1" dirty="0" smtClean="0">
                <a:latin typeface="+mn-lt"/>
              </a:rPr>
              <a:t>Chapter 44</a:t>
            </a:r>
            <a:endParaRPr lang="en-US" b="1" dirty="0">
              <a:latin typeface="+mn-lt"/>
            </a:endParaRPr>
          </a:p>
        </p:txBody>
      </p:sp>
      <p:sp>
        <p:nvSpPr>
          <p:cNvPr id="5" name="Text Placeholder 4"/>
          <p:cNvSpPr>
            <a:spLocks noGrp="1"/>
          </p:cNvSpPr>
          <p:nvPr>
            <p:ph type="body" idx="3"/>
          </p:nvPr>
        </p:nvSpPr>
        <p:spPr>
          <a:xfrm>
            <a:off x="4907280" y="3114461"/>
            <a:ext cx="3657600" cy="609987"/>
          </a:xfrm>
        </p:spPr>
        <p:txBody>
          <a:bodyPr/>
          <a:lstStyle/>
          <a:p>
            <a:pPr algn="ctr">
              <a:spcBef>
                <a:spcPct val="0"/>
              </a:spcBef>
              <a:buClrTx/>
            </a:pPr>
            <a:r>
              <a:rPr lang="en-US" altLang="en-US" dirty="0">
                <a:latin typeface="+mn-lt"/>
              </a:rPr>
              <a:t>Hazardous Materials</a:t>
            </a: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7" name="TextBox 6"/>
          <p:cNvSpPr txBox="1"/>
          <p:nvPr/>
        </p:nvSpPr>
        <p:spPr>
          <a:xfrm>
            <a:off x="5241036" y="4764024"/>
            <a:ext cx="2990088"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 </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Table 44-2 </a:t>
            </a:r>
            <a:r>
              <a:rPr lang="pt-BR" altLang="en-US" dirty="0" smtClean="0">
                <a:latin typeface="Times New Roman" panose="02020603050405020304" pitchFamily="18" charset="0"/>
                <a:ea typeface="ＭＳ Ｐゴシック"/>
              </a:rPr>
              <a:t>T</a:t>
            </a:r>
            <a:r>
              <a:rPr lang="pt-BR" altLang="en-US" sz="100" dirty="0" smtClean="0">
                <a:latin typeface="Times New Roman" panose="02020603050405020304" pitchFamily="18" charset="0"/>
                <a:ea typeface="ＭＳ Ｐゴシック"/>
              </a:rPr>
              <a:t> </a:t>
            </a:r>
            <a:r>
              <a:rPr lang="pt-BR" altLang="en-US" dirty="0" smtClean="0">
                <a:latin typeface="Times New Roman" panose="02020603050405020304" pitchFamily="18" charset="0"/>
                <a:ea typeface="ＭＳ Ｐゴシック"/>
              </a:rPr>
              <a:t>R</a:t>
            </a:r>
            <a:r>
              <a:rPr lang="pt-BR" altLang="en-US" sz="100" dirty="0" smtClean="0">
                <a:latin typeface="Times New Roman" panose="02020603050405020304" pitchFamily="18" charset="0"/>
                <a:ea typeface="ＭＳ Ｐゴシック"/>
              </a:rPr>
              <a:t> </a:t>
            </a:r>
            <a:r>
              <a:rPr lang="pt-BR" altLang="en-US" dirty="0" smtClean="0">
                <a:latin typeface="Times New Roman" panose="02020603050405020304" pitchFamily="18" charset="0"/>
                <a:ea typeface="ＭＳ Ｐゴシック"/>
              </a:rPr>
              <a:t>A</a:t>
            </a:r>
            <a:r>
              <a:rPr lang="pt-BR" altLang="en-US" sz="100" dirty="0" smtClean="0">
                <a:latin typeface="Times New Roman" panose="02020603050405020304" pitchFamily="18" charset="0"/>
                <a:ea typeface="ＭＳ Ｐゴシック"/>
              </a:rPr>
              <a:t> </a:t>
            </a:r>
            <a:r>
              <a:rPr lang="pt-BR" altLang="en-US" dirty="0" smtClean="0">
                <a:latin typeface="Times New Roman" panose="02020603050405020304" pitchFamily="18" charset="0"/>
                <a:ea typeface="ＭＳ Ｐゴシック"/>
              </a:rPr>
              <a:t>C</a:t>
            </a:r>
            <a:r>
              <a:rPr lang="pt-BR" altLang="en-US" sz="100" dirty="0" smtClean="0">
                <a:latin typeface="Times New Roman" panose="02020603050405020304" pitchFamily="18" charset="0"/>
                <a:ea typeface="ＭＳ Ｐゴシック"/>
              </a:rPr>
              <a:t> </a:t>
            </a:r>
            <a:r>
              <a:rPr lang="pt-BR" altLang="en-US" dirty="0" smtClean="0">
                <a:latin typeface="Times New Roman" panose="02020603050405020304" pitchFamily="18" charset="0"/>
                <a:ea typeface="ＭＳ Ｐゴシック"/>
              </a:rPr>
              <a:t>E</a:t>
            </a:r>
            <a:r>
              <a:rPr lang="pt-BR" altLang="en-US" sz="100" dirty="0" smtClean="0">
                <a:latin typeface="Times New Roman" panose="02020603050405020304" pitchFamily="18" charset="0"/>
                <a:ea typeface="ＭＳ Ｐゴシック"/>
              </a:rPr>
              <a:t> </a:t>
            </a:r>
            <a:r>
              <a:rPr lang="pt-BR" altLang="en-US" dirty="0" smtClean="0">
                <a:latin typeface="Times New Roman" panose="02020603050405020304" pitchFamily="18" charset="0"/>
                <a:ea typeface="ＭＳ Ｐゴシック"/>
              </a:rPr>
              <a:t>M</a:t>
            </a:r>
            <a:r>
              <a:rPr lang="en-US" altLang="en-US" dirty="0" smtClean="0">
                <a:latin typeface="Times New Roman" panose="02020603050405020304" pitchFamily="18" charset="0"/>
                <a:ea typeface="ＭＳ Ｐゴシック"/>
              </a:rPr>
              <a:t>: Types of Damage from Hazardous Materials</a:t>
            </a:r>
            <a:endParaRPr lang="en-US" alt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a:lstStyle/>
          <a:p>
            <a:pPr marL="0" indent="0">
              <a:buNone/>
            </a:pPr>
            <a:r>
              <a:rPr lang="en-US" sz="2400" b="1" dirty="0">
                <a:latin typeface="+mn-lt"/>
              </a:rPr>
              <a:t>T</a:t>
            </a:r>
            <a:r>
              <a:rPr lang="en-US" sz="2400" i="1" dirty="0">
                <a:latin typeface="+mn-lt"/>
              </a:rPr>
              <a:t> </a:t>
            </a:r>
            <a:r>
              <a:rPr lang="en-US" sz="2400" b="1" dirty="0">
                <a:latin typeface="+mn-lt"/>
              </a:rPr>
              <a:t>Thermal: </a:t>
            </a:r>
            <a:r>
              <a:rPr lang="en-US" sz="2400" dirty="0">
                <a:latin typeface="+mn-lt"/>
              </a:rPr>
              <a:t>Heat sources, burning, radiant heat</a:t>
            </a:r>
          </a:p>
          <a:p>
            <a:pPr marL="0" indent="0">
              <a:buNone/>
            </a:pPr>
            <a:r>
              <a:rPr lang="en-US" sz="2400" b="1" dirty="0">
                <a:latin typeface="+mn-lt"/>
              </a:rPr>
              <a:t>R Radiological: </a:t>
            </a:r>
            <a:r>
              <a:rPr lang="en-US" sz="2400" dirty="0">
                <a:latin typeface="+mn-lt"/>
              </a:rPr>
              <a:t>Nuclear fuels and </a:t>
            </a:r>
            <a:r>
              <a:rPr lang="en-US" sz="2400" dirty="0" smtClean="0">
                <a:latin typeface="+mn-lt"/>
              </a:rPr>
              <a:t>by-products, nuclear </a:t>
            </a:r>
            <a:r>
              <a:rPr lang="en-US" sz="2400" dirty="0">
                <a:latin typeface="+mn-lt"/>
              </a:rPr>
              <a:t>bombs</a:t>
            </a:r>
          </a:p>
          <a:p>
            <a:pPr marL="0" indent="0">
              <a:buNone/>
            </a:pPr>
            <a:r>
              <a:rPr lang="en-US" sz="2400" b="1" dirty="0">
                <a:latin typeface="+mn-lt"/>
              </a:rPr>
              <a:t>A</a:t>
            </a:r>
            <a:r>
              <a:rPr lang="en-US" sz="2400" i="1" dirty="0">
                <a:latin typeface="+mn-lt"/>
              </a:rPr>
              <a:t> </a:t>
            </a:r>
            <a:r>
              <a:rPr lang="en-US" sz="2400" b="1" dirty="0">
                <a:latin typeface="+mn-lt"/>
              </a:rPr>
              <a:t>Asphyxiation:</a:t>
            </a:r>
            <a:r>
              <a:rPr lang="en-US" sz="2400" dirty="0">
                <a:latin typeface="+mn-lt"/>
              </a:rPr>
              <a:t> Lack of O</a:t>
            </a:r>
            <a:r>
              <a:rPr lang="en-US" sz="2400" baseline="-25000" dirty="0">
                <a:latin typeface="+mn-lt"/>
              </a:rPr>
              <a:t>2</a:t>
            </a:r>
            <a:r>
              <a:rPr lang="en-US" sz="2400" dirty="0">
                <a:latin typeface="+mn-lt"/>
              </a:rPr>
              <a:t> due to chemical </a:t>
            </a:r>
            <a:r>
              <a:rPr lang="en-US" sz="2400" dirty="0" smtClean="0">
                <a:latin typeface="+mn-lt"/>
              </a:rPr>
              <a:t>vapors, heavy </a:t>
            </a:r>
            <a:r>
              <a:rPr lang="en-US" sz="2400" dirty="0">
                <a:latin typeface="+mn-lt"/>
              </a:rPr>
              <a:t>gases</a:t>
            </a:r>
          </a:p>
          <a:p>
            <a:pPr marL="0" indent="0">
              <a:buNone/>
            </a:pPr>
            <a:r>
              <a:rPr lang="en-US" sz="2400" b="1" dirty="0">
                <a:latin typeface="+mn-lt"/>
              </a:rPr>
              <a:t>C Chemical: </a:t>
            </a:r>
            <a:r>
              <a:rPr lang="en-US" sz="2400" dirty="0">
                <a:latin typeface="+mn-lt"/>
              </a:rPr>
              <a:t>Toxic or corrosive chemicals</a:t>
            </a:r>
          </a:p>
          <a:p>
            <a:pPr marL="0" indent="0">
              <a:buNone/>
            </a:pPr>
            <a:r>
              <a:rPr lang="en-US" sz="2400" b="1" dirty="0">
                <a:latin typeface="+mn-lt"/>
              </a:rPr>
              <a:t>E</a:t>
            </a:r>
            <a:r>
              <a:rPr lang="en-US" sz="2400" i="1" dirty="0">
                <a:latin typeface="+mn-lt"/>
              </a:rPr>
              <a:t> </a:t>
            </a:r>
            <a:r>
              <a:rPr lang="en-US" sz="2400" b="1" dirty="0">
                <a:latin typeface="+mn-lt"/>
              </a:rPr>
              <a:t>Etiological: </a:t>
            </a:r>
            <a:r>
              <a:rPr lang="en-US" sz="2400" dirty="0">
                <a:latin typeface="+mn-lt"/>
              </a:rPr>
              <a:t>Biological hazards</a:t>
            </a:r>
          </a:p>
          <a:p>
            <a:pPr marL="0" indent="0">
              <a:buNone/>
            </a:pPr>
            <a:r>
              <a:rPr lang="en-US" sz="2400" b="1" dirty="0">
                <a:latin typeface="+mn-lt"/>
              </a:rPr>
              <a:t>M</a:t>
            </a:r>
            <a:r>
              <a:rPr lang="en-US" sz="2400" i="1" dirty="0">
                <a:latin typeface="+mn-lt"/>
              </a:rPr>
              <a:t> </a:t>
            </a:r>
            <a:r>
              <a:rPr lang="en-US" sz="2400" b="1" dirty="0">
                <a:latin typeface="+mn-lt"/>
              </a:rPr>
              <a:t>Mechanical: </a:t>
            </a:r>
            <a:r>
              <a:rPr lang="en-US" sz="2400" dirty="0">
                <a:latin typeface="+mn-lt"/>
              </a:rPr>
              <a:t>Trauma from bullets, shrapnel, and so on</a:t>
            </a:r>
          </a:p>
        </p:txBody>
      </p:sp>
    </p:spTree>
    <p:extLst>
      <p:ext uri="{BB962C8B-B14F-4D97-AF65-F5344CB8AC3E}">
        <p14:creationId xmlns:p14="http://schemas.microsoft.com/office/powerpoint/2010/main" val="229984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Identifying Hazardous Materials </a:t>
            </a:r>
            <a:r>
              <a:rPr lang="en-US" sz="2000" b="0" dirty="0" smtClean="0">
                <a:latin typeface="Times New Roman" panose="02020603050405020304" pitchFamily="18" charset="0"/>
                <a:ea typeface="ＭＳ Ｐゴシック"/>
                <a:cs typeface="ＭＳ Ｐゴシック" pitchFamily="-1" charset="-128"/>
              </a:rPr>
              <a:t>(2 of 11)</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92384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Placards and Shipping Papers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a:t>
            </a:r>
            <a:r>
              <a:rPr lang="en-US" altLang="en-US" sz="2400" dirty="0" smtClean="0">
                <a:solidFill>
                  <a:srgbClr val="000000"/>
                </a:solidFill>
                <a:latin typeface="Arial (Body)"/>
                <a:ea typeface="ＭＳ Ｐゴシック"/>
              </a:rPr>
              <a:t>U</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Department of Transportation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a:t>
            </a:r>
            <a:r>
              <a:rPr lang="en-US" altLang="en-US" sz="2400" dirty="0">
                <a:solidFill>
                  <a:srgbClr val="000000"/>
                </a:solidFill>
                <a:latin typeface="Arial (Body)"/>
                <a:ea typeface="ＭＳ Ｐゴシック"/>
              </a:rPr>
              <a:t>requires vehicles containing hazardous materials to be marked with labels or placards.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 vehicle driver must have shipping papers, which identify the exact substance, quantity, origin, and destination.</a:t>
            </a:r>
          </a:p>
        </p:txBody>
      </p:sp>
    </p:spTree>
    <p:extLst>
      <p:ext uri="{BB962C8B-B14F-4D97-AF65-F5344CB8AC3E}">
        <p14:creationId xmlns:p14="http://schemas.microsoft.com/office/powerpoint/2010/main" val="2229901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869591"/>
          </a:xfrm>
        </p:spPr>
        <p:txBody>
          <a:bodyPr tIns="91425" anchor="b">
            <a:noAutofit/>
          </a:bodyPr>
          <a:lstStyle/>
          <a:p>
            <a:pPr lvl="0" eaLnBrk="0" fontAlgn="base" hangingPunct="0">
              <a:spcBef>
                <a:spcPct val="0"/>
              </a:spcBef>
              <a:spcAft>
                <a:spcPct val="0"/>
              </a:spcAft>
              <a:buClrTx/>
            </a:pPr>
            <a:r>
              <a:rPr lang="en-US" altLang="en-US" sz="2800" dirty="0" smtClean="0">
                <a:latin typeface="Times New Roman" panose="02020603050405020304" pitchFamily="18" charset="0"/>
                <a:ea typeface="ＭＳ Ｐゴシック"/>
              </a:rPr>
              <a:t>The U.S. Department of Transportation Requires Packages, Storage Containers, and Vehicles Containing Hazardous Materials to be Marked with Specific Hazard Labels</a:t>
            </a:r>
            <a:endParaRPr lang="en-US" altLang="en-US" sz="2800" dirty="0">
              <a:latin typeface="Times New Roman" panose="02020603050405020304" pitchFamily="18" charset="0"/>
              <a:ea typeface="ＭＳ Ｐゴシック"/>
            </a:endParaRPr>
          </a:p>
        </p:txBody>
      </p:sp>
      <p:pic>
        <p:nvPicPr>
          <p:cNvPr id="4" name="Picture 2" descr="Several examples of hazardous material markers. Each marker is a diamond shape with different colors. About one third of the markers are white with black text or images. Some are red, green, yellow, or blue, with white text or images. A few have red strip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6813" y="2307954"/>
            <a:ext cx="6008758" cy="39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284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20586"/>
          </a:xfrm>
        </p:spPr>
        <p:txBody>
          <a:bodyPr tIns="91425" anchor="b">
            <a:noAutofit/>
          </a:bodyPr>
          <a:lstStyle/>
          <a:p>
            <a:pPr lvl="0" eaLnBrk="0" fontAlgn="base" hangingPunct="0">
              <a:spcBef>
                <a:spcPct val="0"/>
              </a:spcBef>
              <a:spcAft>
                <a:spcPct val="0"/>
              </a:spcAft>
              <a:buClrTx/>
            </a:pPr>
            <a:r>
              <a:rPr lang="en-US" altLang="en-US" sz="3000" dirty="0" smtClean="0">
                <a:latin typeface="Times New Roman" panose="02020603050405020304" pitchFamily="18" charset="0"/>
                <a:ea typeface="ＭＳ Ｐゴシック"/>
              </a:rPr>
              <a:t>Any Tank, Vehicle, Train, or Ship that Carries Hazardous Materials Must have a Placard That Identifies the Substance</a:t>
            </a:r>
            <a:endParaRPr lang="en-US" altLang="en-US" sz="3000" dirty="0">
              <a:latin typeface="Times New Roman" panose="02020603050405020304" pitchFamily="18" charset="0"/>
              <a:ea typeface="ＭＳ Ｐゴシック"/>
            </a:endParaRPr>
          </a:p>
        </p:txBody>
      </p:sp>
      <p:pic>
        <p:nvPicPr>
          <p:cNvPr id="4" name="Picture 2" descr="A hazardous materials placard consisting of a red diamond with a flame icon at the top, a 3 at the bottom, and 1 8 6 6 in the midd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004" y="1940814"/>
            <a:ext cx="7675896" cy="419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414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Identifying Hazardous Materials </a:t>
            </a:r>
            <a:r>
              <a:rPr lang="en-US" sz="2000" b="0" dirty="0" smtClean="0">
                <a:latin typeface="Times New Roman" panose="02020603050405020304" pitchFamily="18" charset="0"/>
                <a:ea typeface="ＭＳ Ｐゴシック"/>
                <a:cs typeface="ＭＳ Ｐゴシック" pitchFamily="-1" charset="-128"/>
              </a:rPr>
              <a:t>(3 of 11)</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Placards and Shipping Papers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N</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F</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 704 </a:t>
            </a:r>
            <a:r>
              <a:rPr lang="en-US" altLang="en-US" sz="2400" dirty="0">
                <a:solidFill>
                  <a:srgbClr val="000000"/>
                </a:solidFill>
                <a:latin typeface="Arial (Body)"/>
                <a:ea typeface="ＭＳ Ｐゴシック"/>
              </a:rPr>
              <a:t>System</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National Fire Protection Association </a:t>
            </a:r>
            <a:r>
              <a:rPr lang="en-US" altLang="en-US" sz="2400" dirty="0" smtClean="0">
                <a:solidFill>
                  <a:srgbClr val="000000"/>
                </a:solidFill>
                <a:latin typeface="Arial (Body)"/>
                <a:ea typeface="ＭＳ Ｐゴシック"/>
              </a:rPr>
              <a:t>(N</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F</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 </a:t>
            </a:r>
            <a:r>
              <a:rPr lang="en-US" altLang="en-US" sz="2400" dirty="0">
                <a:solidFill>
                  <a:srgbClr val="000000"/>
                </a:solidFill>
                <a:latin typeface="Arial (Body)"/>
                <a:ea typeface="ＭＳ Ｐゴシック"/>
              </a:rPr>
              <a:t>placard system is used to mark fixed storage containers.</a:t>
            </a:r>
          </a:p>
        </p:txBody>
      </p:sp>
    </p:spTree>
    <p:extLst>
      <p:ext uri="{BB962C8B-B14F-4D97-AF65-F5344CB8AC3E}">
        <p14:creationId xmlns:p14="http://schemas.microsoft.com/office/powerpoint/2010/main" val="7738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N</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F</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P</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A 704 Hazardous Materials Classification</a:t>
            </a:r>
            <a:endParaRPr lang="en-US" alt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1"/>
            <a:ext cx="8229600" cy="2267712"/>
          </a:xfrm>
        </p:spPr>
        <p:txBody>
          <a:bodyPr/>
          <a:lstStyle/>
          <a:p>
            <a:pPr marL="0" indent="0">
              <a:buNone/>
            </a:pPr>
            <a:r>
              <a:rPr lang="en-US" sz="1800" dirty="0" smtClean="0">
                <a:latin typeface="+mn-lt"/>
              </a:rPr>
              <a:t>Reprinted </a:t>
            </a:r>
            <a:r>
              <a:rPr lang="en-US" sz="1800" dirty="0">
                <a:latin typeface="+mn-lt"/>
              </a:rPr>
              <a:t>with permission from </a:t>
            </a:r>
            <a:r>
              <a:rPr lang="en-US" sz="1800" dirty="0" smtClean="0">
                <a:latin typeface="+mn-lt"/>
              </a:rPr>
              <a:t>N</a:t>
            </a:r>
            <a:r>
              <a:rPr lang="en-US" sz="100" dirty="0" smtClean="0">
                <a:latin typeface="+mn-lt"/>
              </a:rPr>
              <a:t> </a:t>
            </a:r>
            <a:r>
              <a:rPr lang="en-US" sz="1800" dirty="0" smtClean="0">
                <a:latin typeface="+mn-lt"/>
              </a:rPr>
              <a:t>F</a:t>
            </a:r>
            <a:r>
              <a:rPr lang="en-US" sz="100" dirty="0" smtClean="0">
                <a:latin typeface="+mn-lt"/>
              </a:rPr>
              <a:t> </a:t>
            </a:r>
            <a:r>
              <a:rPr lang="en-US" sz="1800" dirty="0" smtClean="0">
                <a:latin typeface="+mn-lt"/>
              </a:rPr>
              <a:t>P</a:t>
            </a:r>
            <a:r>
              <a:rPr lang="en-US" sz="100" dirty="0" smtClean="0">
                <a:latin typeface="+mn-lt"/>
              </a:rPr>
              <a:t> </a:t>
            </a:r>
            <a:r>
              <a:rPr lang="en-US" sz="1800" dirty="0" smtClean="0">
                <a:latin typeface="+mn-lt"/>
              </a:rPr>
              <a:t>A </a:t>
            </a:r>
            <a:r>
              <a:rPr lang="en-US" sz="1800" dirty="0">
                <a:latin typeface="+mn-lt"/>
              </a:rPr>
              <a:t>704-2012, System for </a:t>
            </a:r>
            <a:r>
              <a:rPr lang="en-US" sz="1800" dirty="0" smtClean="0">
                <a:latin typeface="+mn-lt"/>
              </a:rPr>
              <a:t>the Identification </a:t>
            </a:r>
            <a:r>
              <a:rPr lang="en-US" sz="1800" dirty="0">
                <a:latin typeface="+mn-lt"/>
              </a:rPr>
              <a:t>of the Hazards of Materials for Emergency </a:t>
            </a:r>
            <a:r>
              <a:rPr lang="en-US" sz="1800" dirty="0" smtClean="0">
                <a:latin typeface="+mn-lt"/>
              </a:rPr>
              <a:t>Response, Copyright </a:t>
            </a:r>
            <a:r>
              <a:rPr lang="en-US" sz="1800" dirty="0">
                <a:latin typeface="+mn-lt"/>
              </a:rPr>
              <a:t>© 2011, National Fire Protection Association. This </a:t>
            </a:r>
            <a:r>
              <a:rPr lang="en-US" sz="1800" dirty="0" smtClean="0">
                <a:latin typeface="+mn-lt"/>
              </a:rPr>
              <a:t>reprinted material </a:t>
            </a:r>
            <a:r>
              <a:rPr lang="en-US" sz="1800" dirty="0">
                <a:latin typeface="+mn-lt"/>
              </a:rPr>
              <a:t>is not the complete and official position of the </a:t>
            </a:r>
            <a:r>
              <a:rPr lang="en-US" sz="1800" dirty="0" smtClean="0">
                <a:latin typeface="+mn-lt"/>
              </a:rPr>
              <a:t>N</a:t>
            </a:r>
            <a:r>
              <a:rPr lang="en-US" sz="100" dirty="0" smtClean="0">
                <a:latin typeface="+mn-lt"/>
              </a:rPr>
              <a:t> </a:t>
            </a:r>
            <a:r>
              <a:rPr lang="en-US" sz="1800" dirty="0" smtClean="0">
                <a:latin typeface="+mn-lt"/>
              </a:rPr>
              <a:t>F</a:t>
            </a:r>
            <a:r>
              <a:rPr lang="en-US" sz="100" dirty="0" smtClean="0">
                <a:latin typeface="+mn-lt"/>
              </a:rPr>
              <a:t> </a:t>
            </a:r>
            <a:r>
              <a:rPr lang="en-US" sz="1800" dirty="0" smtClean="0">
                <a:latin typeface="+mn-lt"/>
              </a:rPr>
              <a:t>P</a:t>
            </a:r>
            <a:r>
              <a:rPr lang="en-US" sz="100" dirty="0" smtClean="0">
                <a:latin typeface="+mn-lt"/>
              </a:rPr>
              <a:t> </a:t>
            </a:r>
            <a:r>
              <a:rPr lang="en-US" sz="1800" dirty="0" smtClean="0">
                <a:latin typeface="+mn-lt"/>
              </a:rPr>
              <a:t>A </a:t>
            </a:r>
            <a:r>
              <a:rPr lang="en-US" sz="1800" dirty="0">
                <a:latin typeface="+mn-lt"/>
              </a:rPr>
              <a:t>on </a:t>
            </a:r>
            <a:r>
              <a:rPr lang="en-US" sz="1800" dirty="0" smtClean="0">
                <a:latin typeface="+mn-lt"/>
              </a:rPr>
              <a:t>the referenced </a:t>
            </a:r>
            <a:r>
              <a:rPr lang="en-US" sz="1800" dirty="0">
                <a:latin typeface="+mn-lt"/>
              </a:rPr>
              <a:t>subject, which is represented solely by the standard in </a:t>
            </a:r>
            <a:r>
              <a:rPr lang="en-US" sz="1800" dirty="0" smtClean="0">
                <a:latin typeface="+mn-lt"/>
              </a:rPr>
              <a:t>its entirety</a:t>
            </a:r>
            <a:r>
              <a:rPr lang="en-US" sz="1800" dirty="0">
                <a:latin typeface="+mn-lt"/>
              </a:rPr>
              <a:t>. The classification of any particular material within this </a:t>
            </a:r>
            <a:r>
              <a:rPr lang="en-US" sz="1800" dirty="0" smtClean="0">
                <a:latin typeface="+mn-lt"/>
              </a:rPr>
              <a:t>system is </a:t>
            </a:r>
            <a:r>
              <a:rPr lang="en-US" sz="1800" dirty="0">
                <a:latin typeface="+mn-lt"/>
              </a:rPr>
              <a:t>the sole responsibility of the user and not the </a:t>
            </a:r>
            <a:r>
              <a:rPr lang="en-US" sz="1800" dirty="0" smtClean="0">
                <a:latin typeface="+mn-lt"/>
              </a:rPr>
              <a:t>N</a:t>
            </a:r>
            <a:r>
              <a:rPr lang="en-US" sz="100" dirty="0" smtClean="0">
                <a:latin typeface="+mn-lt"/>
              </a:rPr>
              <a:t> </a:t>
            </a:r>
            <a:r>
              <a:rPr lang="en-US" sz="1800" dirty="0" smtClean="0">
                <a:latin typeface="+mn-lt"/>
              </a:rPr>
              <a:t>F</a:t>
            </a:r>
            <a:r>
              <a:rPr lang="en-US" sz="100" dirty="0" smtClean="0">
                <a:latin typeface="+mn-lt"/>
              </a:rPr>
              <a:t> </a:t>
            </a:r>
            <a:r>
              <a:rPr lang="en-US" sz="1800" dirty="0" smtClean="0">
                <a:latin typeface="+mn-lt"/>
              </a:rPr>
              <a:t>P</a:t>
            </a:r>
            <a:r>
              <a:rPr lang="en-US" sz="100" dirty="0" smtClean="0">
                <a:latin typeface="+mn-lt"/>
              </a:rPr>
              <a:t> </a:t>
            </a:r>
            <a:r>
              <a:rPr lang="en-US" sz="1800" dirty="0" smtClean="0">
                <a:latin typeface="+mn-lt"/>
              </a:rPr>
              <a:t>A</a:t>
            </a:r>
            <a:r>
              <a:rPr lang="en-US" sz="1800" dirty="0">
                <a:latin typeface="+mn-lt"/>
              </a:rPr>
              <a:t>. The </a:t>
            </a:r>
            <a:r>
              <a:rPr lang="en-US" sz="1800" dirty="0" smtClean="0">
                <a:latin typeface="+mn-lt"/>
              </a:rPr>
              <a:t>N</a:t>
            </a:r>
            <a:r>
              <a:rPr lang="en-US" sz="100" dirty="0" smtClean="0">
                <a:latin typeface="+mn-lt"/>
              </a:rPr>
              <a:t> </a:t>
            </a:r>
            <a:r>
              <a:rPr lang="en-US" sz="1800" dirty="0" smtClean="0">
                <a:latin typeface="+mn-lt"/>
              </a:rPr>
              <a:t>F</a:t>
            </a:r>
            <a:r>
              <a:rPr lang="en-US" sz="100" dirty="0" smtClean="0">
                <a:latin typeface="+mn-lt"/>
              </a:rPr>
              <a:t> </a:t>
            </a:r>
            <a:r>
              <a:rPr lang="en-US" sz="1800" dirty="0" smtClean="0">
                <a:latin typeface="+mn-lt"/>
              </a:rPr>
              <a:t>P</a:t>
            </a:r>
            <a:r>
              <a:rPr lang="en-US" sz="100" dirty="0" smtClean="0">
                <a:latin typeface="+mn-lt"/>
              </a:rPr>
              <a:t> </a:t>
            </a:r>
            <a:r>
              <a:rPr lang="en-US" sz="1800" dirty="0" smtClean="0">
                <a:latin typeface="+mn-lt"/>
              </a:rPr>
              <a:t>A bears </a:t>
            </a:r>
            <a:r>
              <a:rPr lang="en-US" sz="1800" dirty="0">
                <a:latin typeface="+mn-lt"/>
              </a:rPr>
              <a:t>no responsibility for </a:t>
            </a:r>
            <a:r>
              <a:rPr lang="en-US" sz="1800" dirty="0" smtClean="0">
                <a:latin typeface="+mn-lt"/>
              </a:rPr>
              <a:t>any determinations </a:t>
            </a:r>
            <a:r>
              <a:rPr lang="en-US" sz="1800" dirty="0">
                <a:latin typeface="+mn-lt"/>
              </a:rPr>
              <a:t>of any values for </a:t>
            </a:r>
            <a:r>
              <a:rPr lang="en-US" sz="1800" dirty="0" smtClean="0">
                <a:latin typeface="+mn-lt"/>
              </a:rPr>
              <a:t>any material </a:t>
            </a:r>
            <a:r>
              <a:rPr lang="en-US" sz="1800" dirty="0">
                <a:latin typeface="+mn-lt"/>
              </a:rPr>
              <a:t>classified or represented using this system</a:t>
            </a:r>
            <a:r>
              <a:rPr lang="en-US" sz="1800" dirty="0" smtClean="0">
                <a:latin typeface="+mn-lt"/>
              </a:rPr>
              <a:t>.</a:t>
            </a:r>
            <a:endParaRPr lang="en-US" sz="1800" dirty="0">
              <a:latin typeface="+mn-lt"/>
            </a:endParaRPr>
          </a:p>
        </p:txBody>
      </p:sp>
      <p:pic>
        <p:nvPicPr>
          <p:cNvPr id="4" name="Picture 2" descr="Hazard materials are classified and identified on turned square shaped placard, divided into 4 equal smaller squares. The top square is red for flammability hazards. 4 will rapidly or completely vaporize and burn readily, 3 will ignite readily in ambient conditions, 2 will ignite when moderately heated, 1 will require preheating for ignition, 0 will not burn under normal fire conditions. The right square is yellow for instability hazards. 4 may detonate or have explosive reaction, 3 shock and heat may detonate or cause explosive reaction, 2 violent chemical change at elevated temperatures, 1 unstable if heated, 0 normally stable. The bottom square is white for special hazards. O X, oxidizers; crossed out W, water reactives; S A, simple asphyxiants. The left square is blue for health hazards. 4 can be lethal, 3 serious or permanent injury, 2 temporary incapacitation or residual injury, 1 significant irritation, 0 no hazard beyond ordinary combustib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4784" y="3999511"/>
            <a:ext cx="1914432" cy="238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92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N</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F</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P</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A 704 Labeling on a Tank</a:t>
            </a:r>
            <a:endParaRPr lang="en-US" altLang="en-US" dirty="0">
              <a:latin typeface="Times New Roman" panose="02020603050405020304" pitchFamily="18" charset="0"/>
              <a:ea typeface="ＭＳ Ｐゴシック"/>
            </a:endParaRPr>
          </a:p>
        </p:txBody>
      </p:sp>
      <p:pic>
        <p:nvPicPr>
          <p:cNvPr id="4" name="Picture 2" descr="A hazardous materials placard with a red 2 square, a yellow 0 square, a blank white square, and a blue 1 square. A label is marked tank 12, rule 66, C A S number 6 4 7 4 2 dash 4 7 dash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853" y="1528595"/>
            <a:ext cx="4578294" cy="469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483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Identifying Hazardous Materials </a:t>
            </a:r>
            <a:r>
              <a:rPr lang="en-US" sz="2000" b="0" dirty="0" smtClean="0">
                <a:latin typeface="Times New Roman" panose="02020603050405020304" pitchFamily="18" charset="0"/>
                <a:ea typeface="ＭＳ Ｐゴシック"/>
                <a:cs typeface="ＭＳ Ｐゴシック" pitchFamily="-1" charset="-128"/>
              </a:rPr>
              <a:t>(4 of 11)</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7854696" cy="270840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Placards and Shipping Papers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Shipping papers and material safety data sheets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also help identify hazardous materials.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Safety Data Sheets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Required to be in a standard format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Sixteen sections are required to be provided.</a:t>
            </a:r>
          </a:p>
        </p:txBody>
      </p:sp>
    </p:spTree>
    <p:extLst>
      <p:ext uri="{BB962C8B-B14F-4D97-AF65-F5344CB8AC3E}">
        <p14:creationId xmlns:p14="http://schemas.microsoft.com/office/powerpoint/2010/main" val="2614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Identifying Hazardous Materials </a:t>
            </a:r>
            <a:r>
              <a:rPr lang="en-US" sz="2000" b="0" dirty="0" smtClean="0">
                <a:latin typeface="Times New Roman" panose="02020603050405020304" pitchFamily="18" charset="0"/>
                <a:ea typeface="ＭＳ Ｐゴシック"/>
                <a:cs typeface="ＭＳ Ｐゴシック" pitchFamily="-1" charset="-128"/>
              </a:rPr>
              <a:t>(5 of 11)</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Using Your Senses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Visual Clues Include:</a:t>
            </a:r>
          </a:p>
          <a:p>
            <a:pPr lvl="2" eaLnBrk="0" fontAlgn="base" hangingPunct="0">
              <a:spcAft>
                <a:spcPct val="0"/>
              </a:spcAft>
              <a:buSzPts val="2400"/>
              <a:buFont typeface="MS Reference Sans Serif" panose="020B0604030504040204" pitchFamily="34" charset="0"/>
              <a:buChar char="▪"/>
            </a:pPr>
            <a:r>
              <a:rPr lang="en-US" altLang="en-US" sz="2400" dirty="0">
                <a:solidFill>
                  <a:srgbClr val="000000"/>
                </a:solidFill>
                <a:latin typeface="Arial (Body)"/>
                <a:ea typeface="ＭＳ Ｐゴシック"/>
              </a:rPr>
              <a:t>Smoking or self-igniting materials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Extraordinary fire conditions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Boiling or spattering of materials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Wavy or unusually colored vapors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Characteristically colored vapor clouds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Frost near a container leak</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Unusual condition of </a:t>
            </a:r>
            <a:r>
              <a:rPr lang="en-US" altLang="en-US" sz="2400" dirty="0" smtClean="0">
                <a:solidFill>
                  <a:srgbClr val="000000"/>
                </a:solidFill>
                <a:latin typeface="Arial (Body)"/>
                <a:ea typeface="ＭＳ Ｐゴシック"/>
              </a:rPr>
              <a:t>containers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007159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Look for Clues to Potential Hazardous Materials, Such as Signs</a:t>
            </a:r>
            <a:endParaRPr lang="en-US" altLang="en-US" dirty="0">
              <a:latin typeface="Times New Roman" panose="02020603050405020304" pitchFamily="18" charset="0"/>
              <a:ea typeface="ＭＳ Ｐゴシック"/>
            </a:endParaRPr>
          </a:p>
        </p:txBody>
      </p:sp>
      <p:pic>
        <p:nvPicPr>
          <p:cNvPr id="4" name="Picture 3" descr="Sign which reads, danger confined space enter tank by permit onl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0405" y="1594007"/>
            <a:ext cx="7043190" cy="461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51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rgbClr val="007FA3"/>
                </a:solidFill>
                <a:latin typeface="Times New Roman" panose="02020603050405020304" pitchFamily="18" charset="0"/>
                <a:ea typeface="ＭＳ Ｐゴシック"/>
                <a:cs typeface="ＭＳ Ｐゴシック" pitchFamily="-1" charset="-128"/>
              </a:rPr>
              <a:t>Learning Readiness</a:t>
            </a:r>
            <a:endParaRPr lang="en-US" dirty="0">
              <a:solidFill>
                <a:srgbClr val="007FA3"/>
              </a:solidFill>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Education </a:t>
            </a:r>
            <a:r>
              <a:rPr lang="en-US" altLang="en-US" sz="2400" dirty="0">
                <a:solidFill>
                  <a:srgbClr val="000000"/>
                </a:solidFill>
                <a:latin typeface="Arial (Body)"/>
                <a:ea typeface="ＭＳ Ｐゴシック"/>
              </a:rPr>
              <a:t>Standards, text p. 1300.</a:t>
            </a:r>
          </a:p>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Chapter </a:t>
            </a:r>
            <a:r>
              <a:rPr lang="en-US" altLang="en-US" sz="2400" dirty="0">
                <a:solidFill>
                  <a:srgbClr val="000000"/>
                </a:solidFill>
                <a:latin typeface="Arial (Body)"/>
                <a:ea typeface="ＭＳ Ｐゴシック"/>
              </a:rPr>
              <a:t>Objectives, text p. 1300.</a:t>
            </a:r>
          </a:p>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Key </a:t>
            </a:r>
            <a:r>
              <a:rPr lang="en-US" altLang="en-US" sz="2400" dirty="0">
                <a:solidFill>
                  <a:srgbClr val="000000"/>
                </a:solidFill>
                <a:latin typeface="Arial (Body)"/>
                <a:ea typeface="ＭＳ Ｐゴシック"/>
              </a:rPr>
              <a:t>Terms, text p. 1300.</a:t>
            </a:r>
          </a:p>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Purpose </a:t>
            </a:r>
            <a:r>
              <a:rPr lang="en-US" altLang="en-US" sz="2400" dirty="0">
                <a:solidFill>
                  <a:srgbClr val="000000"/>
                </a:solidFill>
                <a:latin typeface="Arial (Body)"/>
                <a:ea typeface="ＭＳ Ｐゴシック"/>
              </a:rPr>
              <a:t>of lecture presentation versus textbook reading assignments.</a:t>
            </a:r>
          </a:p>
        </p:txBody>
      </p:sp>
    </p:spTree>
    <p:extLst>
      <p:ext uri="{BB962C8B-B14F-4D97-AF65-F5344CB8AC3E}">
        <p14:creationId xmlns:p14="http://schemas.microsoft.com/office/powerpoint/2010/main" val="1412052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Look for Clues to Potential Hazardous Materials, Such as Storage Tanks</a:t>
            </a:r>
            <a:endParaRPr lang="en-US" altLang="en-US" dirty="0">
              <a:latin typeface="Times New Roman" panose="02020603050405020304" pitchFamily="18" charset="0"/>
              <a:ea typeface="ＭＳ Ｐゴシック"/>
            </a:endParaRPr>
          </a:p>
        </p:txBody>
      </p:sp>
      <p:pic>
        <p:nvPicPr>
          <p:cNvPr id="4" name="Picture 3" descr="Multi story storage tanks surrounded by series of pipes, ladders, stairs and walkway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8785" y="1505206"/>
            <a:ext cx="3786431" cy="483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344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Identifying Hazardous Materials </a:t>
            </a:r>
            <a:r>
              <a:rPr lang="en-US" sz="2000" b="0" dirty="0" smtClean="0">
                <a:latin typeface="Times New Roman" panose="02020603050405020304" pitchFamily="18" charset="0"/>
                <a:ea typeface="ＭＳ Ｐゴシック"/>
                <a:cs typeface="ＭＳ Ｐゴシック" pitchFamily="-1" charset="-128"/>
              </a:rPr>
              <a:t>(6 of 11)</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Resources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American Chemistry Council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Poison Control Centers</a:t>
            </a:r>
          </a:p>
          <a:p>
            <a:pPr marL="741553" lvl="1" indent="-284353" eaLnBrk="0" fontAlgn="base" hangingPunct="0">
              <a:spcAft>
                <a:spcPct val="0"/>
              </a:spcAft>
              <a:buSzPts val="2400"/>
            </a:pPr>
            <a:r>
              <a:rPr lang="pl-PL" altLang="en-US" sz="2400" dirty="0" smtClean="0">
                <a:solidFill>
                  <a:srgbClr val="000000"/>
                </a:solidFill>
                <a:latin typeface="Arial (Body)"/>
                <a:ea typeface="ＭＳ Ｐゴシック"/>
              </a:rPr>
              <a:t>U</a:t>
            </a:r>
            <a:r>
              <a:rPr lang="pl-PL" altLang="en-US" sz="100" dirty="0" smtClean="0">
                <a:solidFill>
                  <a:srgbClr val="000000"/>
                </a:solidFill>
                <a:latin typeface="Arial (Body)"/>
                <a:ea typeface="ＭＳ Ｐゴシック"/>
              </a:rPr>
              <a:t> </a:t>
            </a:r>
            <a:r>
              <a:rPr lang="pl-PL" altLang="en-US" sz="2400" dirty="0" smtClean="0">
                <a:solidFill>
                  <a:srgbClr val="000000"/>
                </a:solidFill>
                <a:latin typeface="Arial (Body)"/>
                <a:ea typeface="ＭＳ Ｐゴシック"/>
              </a:rPr>
              <a:t>S</a:t>
            </a:r>
            <a:r>
              <a:rPr lang="pl-PL" altLang="en-US" sz="100" dirty="0" smtClean="0">
                <a:solidFill>
                  <a:srgbClr val="000000"/>
                </a:solidFill>
                <a:latin typeface="Arial (Body)"/>
                <a:ea typeface="ＭＳ Ｐゴシック"/>
              </a:rPr>
              <a:t> </a:t>
            </a:r>
            <a:r>
              <a:rPr lang="pl-PL" altLang="en-US" sz="2400" dirty="0" smtClean="0">
                <a:solidFill>
                  <a:srgbClr val="000000"/>
                </a:solidFill>
                <a:latin typeface="Arial (Body)"/>
                <a:ea typeface="ＭＳ Ｐゴシック"/>
              </a:rPr>
              <a:t>D</a:t>
            </a:r>
            <a:r>
              <a:rPr lang="pl-PL" altLang="en-US" sz="100" dirty="0" smtClean="0">
                <a:solidFill>
                  <a:srgbClr val="000000"/>
                </a:solidFill>
                <a:latin typeface="Arial (Body)"/>
                <a:ea typeface="ＭＳ Ｐゴシック"/>
              </a:rPr>
              <a:t> </a:t>
            </a:r>
            <a:r>
              <a:rPr lang="pl-PL" altLang="en-US" sz="2400" dirty="0" smtClean="0">
                <a:solidFill>
                  <a:srgbClr val="000000"/>
                </a:solidFill>
                <a:latin typeface="Arial (Body)"/>
                <a:ea typeface="ＭＳ Ｐゴシック"/>
              </a:rPr>
              <a:t>O</a:t>
            </a:r>
            <a:r>
              <a:rPr lang="pl-PL" altLang="en-US" sz="100" dirty="0" smtClean="0">
                <a:solidFill>
                  <a:srgbClr val="000000"/>
                </a:solidFill>
                <a:latin typeface="Arial (Body)"/>
                <a:ea typeface="ＭＳ Ｐゴシック"/>
              </a:rPr>
              <a:t> </a:t>
            </a:r>
            <a:r>
              <a:rPr lang="pl-PL" altLang="en-US" sz="2400" dirty="0" smtClean="0">
                <a:solidFill>
                  <a:srgbClr val="000000"/>
                </a:solidFill>
                <a:latin typeface="Arial (Body)"/>
                <a:ea typeface="ＭＳ Ｐゴシック"/>
              </a:rPr>
              <a:t>T </a:t>
            </a:r>
            <a:r>
              <a:rPr lang="en-US" altLang="en-US" sz="2400" dirty="0" smtClean="0">
                <a:solidFill>
                  <a:srgbClr val="000000"/>
                </a:solidFill>
                <a:latin typeface="Arial (Body)"/>
                <a:ea typeface="ＭＳ Ｐゴシック"/>
              </a:rPr>
              <a:t>Emergency </a:t>
            </a:r>
            <a:r>
              <a:rPr lang="en-US" altLang="en-US" sz="2400" dirty="0">
                <a:solidFill>
                  <a:srgbClr val="000000"/>
                </a:solidFill>
                <a:latin typeface="Arial (Body)"/>
                <a:ea typeface="ＭＳ Ｐゴシック"/>
              </a:rPr>
              <a:t>Response Guidebook</a:t>
            </a:r>
          </a:p>
          <a:p>
            <a:pPr marL="1144778" lvl="2" indent="-230378" eaLnBrk="0" fontAlgn="base" hangingPunct="0">
              <a:spcAft>
                <a:spcPct val="0"/>
              </a:spcAft>
              <a:buSzPts val="2400"/>
            </a:pPr>
            <a:r>
              <a:rPr lang="pt-BR" altLang="en-US" sz="2400" dirty="0" smtClean="0">
                <a:solidFill>
                  <a:srgbClr val="000000"/>
                </a:solidFill>
                <a:latin typeface="Arial (Body)"/>
                <a:ea typeface="ＭＳ Ｐゴシック"/>
              </a:rPr>
              <a:t>C</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H</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E</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M</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T</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R</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E</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C</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Chemtel, Inc.</a:t>
            </a:r>
          </a:p>
          <a:p>
            <a:pPr marL="741553" lvl="1" indent="-284353" eaLnBrk="0" fontAlgn="base" hangingPunct="0">
              <a:spcAft>
                <a:spcPct val="0"/>
              </a:spcAft>
              <a:buSzPts val="2400"/>
            </a:pPr>
            <a:r>
              <a:rPr lang="pt-BR" altLang="en-US" sz="2400" dirty="0" smtClean="0">
                <a:solidFill>
                  <a:srgbClr val="000000"/>
                </a:solidFill>
                <a:latin typeface="Arial (Body)"/>
                <a:ea typeface="ＭＳ Ｐゴシック"/>
              </a:rPr>
              <a:t>W</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I</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S</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E</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R </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Wireless Information System for Emergency Responders is available as an app or downloadable program.</a:t>
            </a:r>
          </a:p>
        </p:txBody>
      </p:sp>
    </p:spTree>
    <p:extLst>
      <p:ext uri="{BB962C8B-B14F-4D97-AF65-F5344CB8AC3E}">
        <p14:creationId xmlns:p14="http://schemas.microsoft.com/office/powerpoint/2010/main" val="1553707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Identifying Hazardous Materials </a:t>
            </a:r>
            <a:r>
              <a:rPr lang="en-US" sz="2000" b="0" dirty="0" smtClean="0">
                <a:latin typeface="Times New Roman" panose="02020603050405020304" pitchFamily="18" charset="0"/>
                <a:ea typeface="ＭＳ Ｐゴシック"/>
                <a:cs typeface="ＭＳ Ｐゴシック" pitchFamily="-1" charset="-128"/>
              </a:rPr>
              <a:t>(7 of 11)</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Resources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When </a:t>
            </a:r>
            <a:r>
              <a:rPr lang="en-US" altLang="en-US" sz="2400" dirty="0">
                <a:solidFill>
                  <a:srgbClr val="000000"/>
                </a:solidFill>
                <a:latin typeface="Arial (Body)"/>
                <a:ea typeface="ＭＳ Ｐゴシック"/>
              </a:rPr>
              <a:t>contacting a resource, provide the following:</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Your name, callback number, and fax number.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Nature and location of product.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U</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N identification </a:t>
            </a:r>
            <a:r>
              <a:rPr lang="en-US" altLang="en-US" sz="2400" dirty="0">
                <a:solidFill>
                  <a:srgbClr val="000000"/>
                </a:solidFill>
                <a:latin typeface="Arial (Body)"/>
                <a:ea typeface="ＭＳ Ｐゴシック"/>
              </a:rPr>
              <a:t>number or name of product(s).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Name of carrier, shipper, manufacturer, consignee, and point of origin</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295610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Identifying Hazardous Materials </a:t>
            </a:r>
            <a:r>
              <a:rPr lang="en-US" sz="2000" b="0" dirty="0" smtClean="0">
                <a:latin typeface="Times New Roman" panose="02020603050405020304" pitchFamily="18" charset="0"/>
                <a:ea typeface="ＭＳ Ｐゴシック"/>
                <a:cs typeface="ＭＳ Ｐゴシック" pitchFamily="-1" charset="-128"/>
              </a:rPr>
              <a:t>(8 of 11)</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Resources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When contacting a resource, provide the following</a:t>
            </a:r>
            <a:r>
              <a:rPr lang="en-US" altLang="en-US" sz="2400" dirty="0" smtClean="0">
                <a:solidFill>
                  <a:srgbClr val="000000"/>
                </a:solidFill>
                <a:latin typeface="Arial (Body)"/>
                <a:ea typeface="ＭＳ Ｐゴシック"/>
              </a:rPr>
              <a:t>:</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Type </a:t>
            </a:r>
            <a:r>
              <a:rPr lang="en-US" altLang="en-US" sz="2400" dirty="0">
                <a:solidFill>
                  <a:srgbClr val="000000"/>
                </a:solidFill>
                <a:latin typeface="Arial (Body)"/>
                <a:ea typeface="ＭＳ Ｐゴシック"/>
              </a:rPr>
              <a:t>of container and size.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Quantity of material.</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Local weather conditions.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Number of injuries and/or exposures.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Emergency services that are present or are responding</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597214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Identifying Hazardous Materials </a:t>
            </a:r>
            <a:r>
              <a:rPr lang="en-US" sz="2000" b="0" dirty="0" smtClean="0">
                <a:latin typeface="Times New Roman" panose="02020603050405020304" pitchFamily="18" charset="0"/>
                <a:ea typeface="ＭＳ Ｐゴシック"/>
                <a:cs typeface="ＭＳ Ｐゴシック" pitchFamily="-1" charset="-128"/>
              </a:rPr>
              <a:t>(9 of 11)</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065008" cy="210823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Training Required by Law</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Occupational Safety and Health Administration </a:t>
            </a:r>
            <a:r>
              <a:rPr lang="en-US" altLang="en-US" sz="2400" dirty="0" smtClean="0">
                <a:solidFill>
                  <a:srgbClr val="000000"/>
                </a:solidFill>
                <a:latin typeface="Arial (Body)"/>
                <a:ea typeface="ＭＳ Ｐゴシック"/>
              </a:rPr>
              <a:t>(O</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 </a:t>
            </a:r>
            <a:r>
              <a:rPr lang="en-US" altLang="en-US" sz="2400" dirty="0">
                <a:solidFill>
                  <a:srgbClr val="000000"/>
                </a:solidFill>
                <a:latin typeface="Arial (Body)"/>
                <a:ea typeface="ＭＳ Ｐゴシック"/>
              </a:rPr>
              <a:t>and the Environmental Protection Agency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 </a:t>
            </a:r>
            <a:r>
              <a:rPr lang="en-US" altLang="en-US" sz="2400" dirty="0">
                <a:solidFill>
                  <a:srgbClr val="000000"/>
                </a:solidFill>
                <a:latin typeface="Arial (Body)"/>
                <a:ea typeface="ＭＳ Ｐゴシック"/>
              </a:rPr>
              <a:t>— have developed regulations to enhance the safety of rescuers for a more effective response.</a:t>
            </a:r>
          </a:p>
        </p:txBody>
      </p:sp>
    </p:spTree>
    <p:extLst>
      <p:ext uri="{BB962C8B-B14F-4D97-AF65-F5344CB8AC3E}">
        <p14:creationId xmlns:p14="http://schemas.microsoft.com/office/powerpoint/2010/main" val="1194082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Identifying Hazardous Materials </a:t>
            </a:r>
            <a:r>
              <a:rPr lang="en-US" sz="2000" b="0" dirty="0" smtClean="0">
                <a:latin typeface="Times New Roman" panose="02020603050405020304" pitchFamily="18" charset="0"/>
                <a:ea typeface="ＭＳ Ｐゴシック"/>
                <a:cs typeface="ＭＳ Ｐゴシック" pitchFamily="-1" charset="-128"/>
              </a:rPr>
              <a:t>(10 of 11)</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Training Required by </a:t>
            </a:r>
            <a:r>
              <a:rPr lang="en-US" altLang="en-US" sz="2400" dirty="0" smtClean="0">
                <a:solidFill>
                  <a:srgbClr val="000000"/>
                </a:solidFill>
                <a:latin typeface="Arial (Body)"/>
                <a:ea typeface="ＭＳ Ｐゴシック"/>
              </a:rPr>
              <a:t>Law</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First </a:t>
            </a:r>
            <a:r>
              <a:rPr lang="en-US" altLang="en-US" sz="2400" dirty="0">
                <a:solidFill>
                  <a:srgbClr val="000000"/>
                </a:solidFill>
                <a:latin typeface="Arial (Body)"/>
                <a:ea typeface="ＭＳ Ｐゴシック"/>
              </a:rPr>
              <a:t>Responder Awareness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This is the level usually required for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2400" dirty="0">
                <a:solidFill>
                  <a:srgbClr val="000000"/>
                </a:solidFill>
                <a:latin typeface="Arial (Body)"/>
                <a:ea typeface="ＭＳ Ｐゴシック"/>
              </a:rPr>
              <a: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First Responder Operations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Help stop the spread of material.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Hazardous Materials Technician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Plug, patch, or stop the release of material.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Hazardous Materials Specialist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Site command and support </a:t>
            </a:r>
            <a:r>
              <a:rPr lang="en-US" altLang="en-US" sz="2400" dirty="0" smtClean="0">
                <a:solidFill>
                  <a:srgbClr val="000000"/>
                </a:solidFill>
                <a:latin typeface="Arial (Body)"/>
                <a:ea typeface="ＭＳ Ｐゴシック"/>
              </a:rPr>
              <a:t>activities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475971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Click on the Type of Hazard Represented by the Blue Area of an N</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F</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P</a:t>
            </a:r>
            <a:r>
              <a:rPr lang="en-US" sz="100" dirty="0" smtClean="0">
                <a:latin typeface="Times New Roman" panose="02020603050405020304" pitchFamily="18" charset="0"/>
                <a:ea typeface="ＭＳ Ｐゴシック"/>
                <a:cs typeface="ＭＳ Ｐゴシック" pitchFamily="-1" charset="-128"/>
              </a:rPr>
              <a:t> </a:t>
            </a:r>
            <a:r>
              <a:rPr lang="en-US" dirty="0" smtClean="0">
                <a:latin typeface="Times New Roman" panose="02020603050405020304" pitchFamily="18" charset="0"/>
                <a:ea typeface="ＭＳ Ｐゴシック"/>
                <a:cs typeface="ＭＳ Ｐゴシック" pitchFamily="-1" charset="-128"/>
              </a:rPr>
              <a:t>A 704 Placard</a:t>
            </a:r>
            <a:endParaRPr lang="en-US" dirty="0">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idx="1"/>
          </p:nvPr>
        </p:nvSpPr>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a. </a:t>
            </a:r>
            <a:r>
              <a:rPr lang="en-US" altLang="en-US" sz="2400" kern="1200" dirty="0" smtClean="0">
                <a:solidFill>
                  <a:srgbClr val="000000"/>
                </a:solidFill>
                <a:latin typeface="Arial (Body)"/>
                <a:ea typeface="ＭＳ Ｐゴシック" panose="020B0600070205080204" pitchFamily="34" charset="-128"/>
                <a:hlinkClick r:id="rId2" action="ppaction://hlinksldjump"/>
              </a:rPr>
              <a:t>A </a:t>
            </a:r>
            <a:r>
              <a:rPr lang="en-US" altLang="en-US" sz="2400" kern="1200" dirty="0">
                <a:solidFill>
                  <a:srgbClr val="000000"/>
                </a:solidFill>
                <a:latin typeface="Arial (Body)"/>
                <a:ea typeface="ＭＳ Ｐゴシック" panose="020B0600070205080204" pitchFamily="34" charset="-128"/>
                <a:hlinkClick r:id="rId2" action="ppaction://hlinksldjump"/>
              </a:rPr>
              <a:t>specific hazard, such as radiation or oxidation</a:t>
            </a:r>
            <a:endParaRPr lang="en-US" altLang="en-US" sz="2400" kern="1200" dirty="0">
              <a:solidFill>
                <a:srgbClr val="000000"/>
              </a:solidFill>
              <a:latin typeface="Arial (Body)"/>
              <a:ea typeface="ＭＳ Ｐゴシック" panose="020B0600070205080204" pitchFamily="34" charset="-128"/>
            </a:endParaRPr>
          </a:p>
        </p:txBody>
      </p:sp>
      <p:sp>
        <p:nvSpPr>
          <p:cNvPr id="4" name="Content Placeholder 3"/>
          <p:cNvSpPr>
            <a:spLocks noGrp="1"/>
          </p:cNvSpPr>
          <p:nvPr>
            <p:ph idx="13"/>
          </p:nvPr>
        </p:nvSpPr>
        <p:spPr>
          <a:xfrm>
            <a:off x="457200" y="2302421"/>
            <a:ext cx="8229600" cy="462342"/>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a:solidFill>
                  <a:schemeClr val="tx2"/>
                </a:solidFill>
                <a:latin typeface="Arial (Body)"/>
                <a:ea typeface="ＭＳ Ｐゴシック" panose="020B0600070205080204" pitchFamily="34" charset="-128"/>
              </a:rPr>
              <a:t>b. </a:t>
            </a:r>
            <a:r>
              <a:rPr lang="en-US" altLang="en-US" sz="2400" kern="1200" dirty="0" smtClean="0">
                <a:solidFill>
                  <a:srgbClr val="000000"/>
                </a:solidFill>
                <a:latin typeface="Arial (Body)"/>
                <a:ea typeface="ＭＳ Ｐゴシック" panose="020B0600070205080204" pitchFamily="34" charset="-128"/>
                <a:hlinkClick r:id="rId3" action="ppaction://hlinksldjump"/>
              </a:rPr>
              <a:t>Fire </a:t>
            </a:r>
            <a:r>
              <a:rPr lang="en-US" altLang="en-US" sz="2400" kern="1200" dirty="0">
                <a:solidFill>
                  <a:srgbClr val="000000"/>
                </a:solidFill>
                <a:latin typeface="Arial (Body)"/>
                <a:ea typeface="ＭＳ Ｐゴシック" panose="020B0600070205080204" pitchFamily="34" charset="-128"/>
                <a:hlinkClick r:id="rId3" action="ppaction://hlinksldjump"/>
              </a:rPr>
              <a:t>hazard</a:t>
            </a:r>
            <a:endParaRPr lang="en-US" altLang="en-US" sz="2400" kern="1200" dirty="0">
              <a:solidFill>
                <a:srgbClr val="000000"/>
              </a:solidFill>
              <a:latin typeface="Arial (Body)"/>
              <a:ea typeface="ＭＳ Ｐゴシック" panose="020B0600070205080204" pitchFamily="34" charset="-128"/>
            </a:endParaRPr>
          </a:p>
        </p:txBody>
      </p:sp>
      <p:sp>
        <p:nvSpPr>
          <p:cNvPr id="5" name="Content Placeholder 4"/>
          <p:cNvSpPr>
            <a:spLocks noGrp="1"/>
          </p:cNvSpPr>
          <p:nvPr>
            <p:ph idx="14"/>
          </p:nvPr>
        </p:nvSpPr>
        <p:spPr>
          <a:xfrm>
            <a:off x="457200" y="3031972"/>
            <a:ext cx="8229600" cy="478671"/>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c. </a:t>
            </a:r>
            <a:r>
              <a:rPr lang="en-US" altLang="en-US" sz="2400" kern="1200" dirty="0" smtClean="0">
                <a:solidFill>
                  <a:srgbClr val="000000"/>
                </a:solidFill>
                <a:latin typeface="Arial (Body)"/>
                <a:ea typeface="ＭＳ Ｐゴシック" panose="020B0600070205080204" pitchFamily="34" charset="-128"/>
                <a:hlinkClick r:id="rId4" action="ppaction://hlinksldjump"/>
              </a:rPr>
              <a:t>Health </a:t>
            </a:r>
            <a:r>
              <a:rPr lang="en-US" altLang="en-US" sz="2400" kern="1200" dirty="0">
                <a:solidFill>
                  <a:srgbClr val="000000"/>
                </a:solidFill>
                <a:latin typeface="Arial (Body)"/>
                <a:ea typeface="ＭＳ Ｐゴシック" panose="020B0600070205080204" pitchFamily="34" charset="-128"/>
                <a:hlinkClick r:id="rId4" action="ppaction://hlinksldjump"/>
              </a:rPr>
              <a:t>hazard</a:t>
            </a:r>
            <a:endParaRPr lang="en-US" altLang="en-US" sz="2400" kern="1200" dirty="0">
              <a:solidFill>
                <a:srgbClr val="000000"/>
              </a:solidFill>
              <a:latin typeface="Arial (Body)"/>
              <a:ea typeface="ＭＳ Ｐゴシック" panose="020B0600070205080204" pitchFamily="34" charset="-128"/>
            </a:endParaRPr>
          </a:p>
        </p:txBody>
      </p:sp>
      <p:sp>
        <p:nvSpPr>
          <p:cNvPr id="6" name="Content Placeholder 5"/>
          <p:cNvSpPr>
            <a:spLocks noGrp="1"/>
          </p:cNvSpPr>
          <p:nvPr>
            <p:ph idx="15"/>
          </p:nvPr>
        </p:nvSpPr>
        <p:spPr>
          <a:xfrm>
            <a:off x="457200" y="3777852"/>
            <a:ext cx="8229600" cy="565548"/>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d. </a:t>
            </a:r>
            <a:r>
              <a:rPr lang="en-US" altLang="en-US" sz="2400" kern="1200" dirty="0" smtClean="0">
                <a:solidFill>
                  <a:srgbClr val="000000"/>
                </a:solidFill>
                <a:latin typeface="Arial (Body)"/>
                <a:ea typeface="ＭＳ Ｐゴシック" panose="020B0600070205080204" pitchFamily="34" charset="-128"/>
                <a:hlinkClick r:id="rId5" action="ppaction://hlinksldjump"/>
              </a:rPr>
              <a:t>Reactivity </a:t>
            </a:r>
            <a:r>
              <a:rPr lang="en-US" altLang="en-US" sz="2400" kern="1200" dirty="0">
                <a:solidFill>
                  <a:srgbClr val="000000"/>
                </a:solidFill>
                <a:latin typeface="Arial (Body)"/>
                <a:ea typeface="ＭＳ Ｐゴシック" panose="020B0600070205080204" pitchFamily="34" charset="-128"/>
                <a:hlinkClick r:id="rId5" action="ppaction://hlinksldjump"/>
              </a:rPr>
              <a:t>hazard</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4168432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(1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Never attempt a hazardous materials rescue unless you have the specialized training and equipment.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Request help.</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Locate yourself and bystanders uphill, upwind, upstream, and away from the danger.</a:t>
            </a:r>
          </a:p>
        </p:txBody>
      </p:sp>
    </p:spTree>
    <p:extLst>
      <p:ext uri="{BB962C8B-B14F-4D97-AF65-F5344CB8AC3E}">
        <p14:creationId xmlns:p14="http://schemas.microsoft.com/office/powerpoint/2010/main" val="2352709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Identifying Hazardous Materials </a:t>
            </a:r>
            <a:r>
              <a:rPr lang="en-US" sz="2000" b="0" dirty="0" smtClean="0">
                <a:latin typeface="Times New Roman" panose="02020603050405020304" pitchFamily="18" charset="0"/>
                <a:ea typeface="ＭＳ Ｐゴシック"/>
                <a:cs typeface="ＭＳ Ｐゴシック" pitchFamily="-1" charset="-128"/>
              </a:rPr>
              <a:t>(11 of 11)</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General Rules: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Protect the safety of all rescuers and patients.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Provide patient care.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Decontaminate clothing, equipment, and the vehicle.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Avoid risking your life or your health if the only threat is to the environment</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070806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sz="2800" dirty="0" smtClean="0">
                <a:latin typeface="Times New Roman" panose="02020603050405020304" pitchFamily="18" charset="0"/>
                <a:ea typeface="ＭＳ Ｐゴシック"/>
              </a:rPr>
              <a:t>Table 44-3 Rain: Awareness-Level Responsibilities at a Hazardous Materials Incident</a:t>
            </a:r>
            <a:endParaRPr lang="en-US" altLang="en-US" sz="280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a:lstStyle/>
          <a:p>
            <a:pPr marL="0" indent="0">
              <a:buNone/>
            </a:pPr>
            <a:r>
              <a:rPr lang="en-US" sz="2400" b="1" dirty="0">
                <a:latin typeface="+mn-lt"/>
              </a:rPr>
              <a:t>R</a:t>
            </a:r>
            <a:r>
              <a:rPr lang="en-US" sz="2400" i="1" dirty="0">
                <a:latin typeface="+mn-lt"/>
              </a:rPr>
              <a:t> </a:t>
            </a:r>
            <a:r>
              <a:rPr lang="en-US" sz="2400" b="1" dirty="0">
                <a:latin typeface="+mn-lt"/>
              </a:rPr>
              <a:t>Recognize</a:t>
            </a:r>
            <a:r>
              <a:rPr lang="en-US" sz="2400" i="1" dirty="0">
                <a:latin typeface="+mn-lt"/>
              </a:rPr>
              <a:t> </a:t>
            </a:r>
            <a:r>
              <a:rPr lang="en-US" sz="2400" dirty="0">
                <a:latin typeface="+mn-lt"/>
              </a:rPr>
              <a:t>that a hazardous materials incident </a:t>
            </a:r>
            <a:r>
              <a:rPr lang="en-US" sz="2400" dirty="0" smtClean="0">
                <a:latin typeface="+mn-lt"/>
              </a:rPr>
              <a:t>has occurred</a:t>
            </a:r>
            <a:r>
              <a:rPr lang="en-US" sz="2400" dirty="0">
                <a:latin typeface="+mn-lt"/>
              </a:rPr>
              <a:t>.</a:t>
            </a:r>
          </a:p>
          <a:p>
            <a:pPr marL="0" indent="0">
              <a:buNone/>
            </a:pPr>
            <a:r>
              <a:rPr lang="en-US" sz="2400" b="1" dirty="0">
                <a:latin typeface="+mn-lt"/>
              </a:rPr>
              <a:t>A</a:t>
            </a:r>
            <a:r>
              <a:rPr lang="en-US" sz="2400" i="1" dirty="0">
                <a:latin typeface="+mn-lt"/>
              </a:rPr>
              <a:t> </a:t>
            </a:r>
            <a:r>
              <a:rPr lang="en-US" sz="2400" b="1" dirty="0">
                <a:latin typeface="+mn-lt"/>
              </a:rPr>
              <a:t>Avoid</a:t>
            </a:r>
            <a:r>
              <a:rPr lang="en-US" sz="2400" dirty="0">
                <a:latin typeface="+mn-lt"/>
              </a:rPr>
              <a:t> contact with the hazardous substance.</a:t>
            </a:r>
          </a:p>
          <a:p>
            <a:pPr marL="0" indent="0">
              <a:buNone/>
            </a:pPr>
            <a:r>
              <a:rPr lang="en-US" sz="2400" b="1" dirty="0">
                <a:latin typeface="+mn-lt"/>
              </a:rPr>
              <a:t>I</a:t>
            </a:r>
            <a:r>
              <a:rPr lang="en-US" sz="2400" b="1" i="1" dirty="0">
                <a:latin typeface="+mn-lt"/>
              </a:rPr>
              <a:t> </a:t>
            </a:r>
            <a:r>
              <a:rPr lang="en-US" sz="2400" b="1" dirty="0">
                <a:latin typeface="+mn-lt"/>
              </a:rPr>
              <a:t>Isolate</a:t>
            </a:r>
            <a:r>
              <a:rPr lang="en-US" sz="2400" b="1" i="1" dirty="0">
                <a:latin typeface="+mn-lt"/>
              </a:rPr>
              <a:t> </a:t>
            </a:r>
            <a:r>
              <a:rPr lang="en-US" sz="2400" dirty="0">
                <a:latin typeface="+mn-lt"/>
              </a:rPr>
              <a:t>the area.</a:t>
            </a:r>
          </a:p>
          <a:p>
            <a:pPr marL="0" indent="0">
              <a:buNone/>
            </a:pPr>
            <a:r>
              <a:rPr lang="en-US" sz="2400" b="1" dirty="0">
                <a:latin typeface="+mn-lt"/>
              </a:rPr>
              <a:t>N</a:t>
            </a:r>
            <a:r>
              <a:rPr lang="en-US" sz="2400" i="1" dirty="0">
                <a:latin typeface="+mn-lt"/>
              </a:rPr>
              <a:t> </a:t>
            </a:r>
            <a:r>
              <a:rPr lang="en-US" sz="2400" b="1" dirty="0">
                <a:latin typeface="+mn-lt"/>
              </a:rPr>
              <a:t>Notify </a:t>
            </a:r>
            <a:r>
              <a:rPr lang="en-US" sz="2400" dirty="0">
                <a:latin typeface="+mn-lt"/>
              </a:rPr>
              <a:t>the appropriate authorities or response agencies.</a:t>
            </a:r>
          </a:p>
        </p:txBody>
      </p:sp>
    </p:spTree>
    <p:extLst>
      <p:ext uri="{BB962C8B-B14F-4D97-AF65-F5344CB8AC3E}">
        <p14:creationId xmlns:p14="http://schemas.microsoft.com/office/powerpoint/2010/main" val="4052256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Setting the Stage</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4652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Overview of Lesson Topics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Identifying Hazardous Materials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Guidelines for Hazardous Materials Rescues</a:t>
            </a:r>
          </a:p>
        </p:txBody>
      </p:sp>
    </p:spTree>
    <p:extLst>
      <p:ext uri="{BB962C8B-B14F-4D97-AF65-F5344CB8AC3E}">
        <p14:creationId xmlns:p14="http://schemas.microsoft.com/office/powerpoint/2010/main" val="2247061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(2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Decontamination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Be familiar with the procedures.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Unless specifically trained to Hazardous Materials Operations Level,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are not expected to take part in the decontamination procedures.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60-90 percent of decontaminants are removed with clothing.</a:t>
            </a:r>
          </a:p>
        </p:txBody>
      </p:sp>
    </p:spTree>
    <p:extLst>
      <p:ext uri="{BB962C8B-B14F-4D97-AF65-F5344CB8AC3E}">
        <p14:creationId xmlns:p14="http://schemas.microsoft.com/office/powerpoint/2010/main" val="3611834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(3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Incident Management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Preincident Planning is essential and should include:</a:t>
            </a:r>
          </a:p>
          <a:p>
            <a:pPr marL="1144800" lvl="3" indent="-230400" eaLnBrk="0" fontAlgn="base" hangingPunct="0">
              <a:spcAft>
                <a:spcPct val="0"/>
              </a:spcAft>
              <a:buSzPts val="2400"/>
              <a:buFont typeface="MS Reference Sans Serif" panose="020B0604030504040204" pitchFamily="34" charset="0"/>
              <a:buChar char="▪"/>
            </a:pPr>
            <a:r>
              <a:rPr lang="en-US" altLang="en-US" sz="2400" dirty="0">
                <a:solidFill>
                  <a:srgbClr val="000000"/>
                </a:solidFill>
                <a:latin typeface="Arial (Body)"/>
                <a:ea typeface="ＭＳ Ｐゴシック"/>
              </a:rPr>
              <a:t>One command officer.</a:t>
            </a:r>
          </a:p>
          <a:p>
            <a:pPr marL="1144800" lvl="3" indent="-230400" eaLnBrk="0" fontAlgn="base" hangingPunct="0">
              <a:spcAft>
                <a:spcPct val="0"/>
              </a:spcAft>
              <a:buSzPts val="2400"/>
              <a:buFont typeface="MS Reference Sans Serif" panose="020B0604030504040204" pitchFamily="34" charset="0"/>
              <a:buChar char="▪"/>
            </a:pPr>
            <a:r>
              <a:rPr lang="en-US" altLang="en-US" sz="2400" dirty="0">
                <a:solidFill>
                  <a:srgbClr val="000000"/>
                </a:solidFill>
                <a:latin typeface="Arial (Body)"/>
                <a:ea typeface="ＭＳ Ｐゴシック"/>
              </a:rPr>
              <a:t>Clear chain of command.</a:t>
            </a:r>
          </a:p>
          <a:p>
            <a:pPr marL="1144800" lvl="3" indent="-230400" eaLnBrk="0" fontAlgn="base" hangingPunct="0">
              <a:spcAft>
                <a:spcPct val="0"/>
              </a:spcAft>
              <a:buSzPts val="2400"/>
              <a:buFont typeface="MS Reference Sans Serif" panose="020B0604030504040204" pitchFamily="34" charset="0"/>
              <a:buChar char="▪"/>
            </a:pPr>
            <a:r>
              <a:rPr lang="en-US" altLang="en-US" sz="2400" dirty="0">
                <a:solidFill>
                  <a:srgbClr val="000000"/>
                </a:solidFill>
                <a:latin typeface="Arial (Body)"/>
                <a:ea typeface="ＭＳ Ｐゴシック"/>
              </a:rPr>
              <a:t>Established communication system.</a:t>
            </a:r>
          </a:p>
          <a:p>
            <a:pPr marL="1144800" lvl="3" indent="-230400" eaLnBrk="0" fontAlgn="base" hangingPunct="0">
              <a:spcAft>
                <a:spcPct val="0"/>
              </a:spcAft>
              <a:buSzPts val="2400"/>
              <a:buFont typeface="MS Reference Sans Serif" panose="020B0604030504040204" pitchFamily="34" charset="0"/>
              <a:buChar char="▪"/>
            </a:pPr>
            <a:r>
              <a:rPr lang="en-US" altLang="en-US" sz="2400" dirty="0">
                <a:solidFill>
                  <a:srgbClr val="000000"/>
                </a:solidFill>
                <a:latin typeface="Arial (Body)"/>
                <a:ea typeface="ＭＳ Ｐゴシック"/>
              </a:rPr>
              <a:t>Predesignated receiving facilities</a:t>
            </a:r>
          </a:p>
        </p:txBody>
      </p:sp>
    </p:spTree>
    <p:extLst>
      <p:ext uri="{BB962C8B-B14F-4D97-AF65-F5344CB8AC3E}">
        <p14:creationId xmlns:p14="http://schemas.microsoft.com/office/powerpoint/2010/main" val="954765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(4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Incident </a:t>
            </a:r>
            <a:r>
              <a:rPr lang="en-US" altLang="en-US" sz="2400" dirty="0" smtClean="0">
                <a:solidFill>
                  <a:srgbClr val="000000"/>
                </a:solidFill>
                <a:latin typeface="Arial (Body)"/>
                <a:ea typeface="ＭＳ Ｐゴシック"/>
              </a:rPr>
              <a:t>Management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Implementing </a:t>
            </a:r>
            <a:r>
              <a:rPr lang="en-US" altLang="en-US" sz="2400" dirty="0">
                <a:solidFill>
                  <a:srgbClr val="000000"/>
                </a:solidFill>
                <a:latin typeface="Arial (Body)"/>
                <a:ea typeface="ＭＳ Ｐゴシック"/>
              </a:rPr>
              <a:t>the Plan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Establish the command system and command post.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Get information as follows: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Nature of the problem.</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Identification of the hazardous material.</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type and condition of containers.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Existing weather conditions.</a:t>
            </a:r>
          </a:p>
        </p:txBody>
      </p:sp>
    </p:spTree>
    <p:extLst>
      <p:ext uri="{BB962C8B-B14F-4D97-AF65-F5344CB8AC3E}">
        <p14:creationId xmlns:p14="http://schemas.microsoft.com/office/powerpoint/2010/main" val="977906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(5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Incident Management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Implementing the </a:t>
            </a:r>
            <a:r>
              <a:rPr lang="en-US" altLang="en-US" sz="2400" dirty="0" smtClean="0">
                <a:solidFill>
                  <a:srgbClr val="000000"/>
                </a:solidFill>
                <a:latin typeface="Arial (Body)"/>
                <a:ea typeface="ＭＳ Ｐゴシック"/>
              </a:rPr>
              <a:t>Plan</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Get </a:t>
            </a:r>
            <a:r>
              <a:rPr lang="en-US" altLang="en-US" sz="2400" dirty="0">
                <a:solidFill>
                  <a:srgbClr val="000000"/>
                </a:solidFill>
                <a:latin typeface="Arial (Body)"/>
                <a:ea typeface="ＭＳ Ｐゴシック"/>
              </a:rPr>
              <a:t>information as follows: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Whether there is presence of fire.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Amount of time that has elapsed.</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Scene work already done.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number of patients.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danger of victimizing more people.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Establishing safety zones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907839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(6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Incident </a:t>
            </a:r>
            <a:r>
              <a:rPr lang="en-US" altLang="en-US" sz="2400" dirty="0" smtClean="0">
                <a:solidFill>
                  <a:srgbClr val="000000"/>
                </a:solidFill>
                <a:latin typeface="Arial (Body)"/>
                <a:ea typeface="ＭＳ Ｐゴシック"/>
              </a:rPr>
              <a:t>Management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Establishing </a:t>
            </a:r>
            <a:r>
              <a:rPr lang="en-US" altLang="en-US" sz="2400" dirty="0">
                <a:solidFill>
                  <a:srgbClr val="000000"/>
                </a:solidFill>
                <a:latin typeface="Arial (Body)"/>
                <a:ea typeface="ＭＳ Ｐゴシック"/>
              </a:rPr>
              <a:t>Safety Zones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hot zone is where contamination can be present.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warm zone still in danger of contamination from the patients and rescue personnel who have exited the hot zone.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cold zone should not contain any contamination.</a:t>
            </a:r>
          </a:p>
        </p:txBody>
      </p:sp>
    </p:spTree>
    <p:extLst>
      <p:ext uri="{BB962C8B-B14F-4D97-AF65-F5344CB8AC3E}">
        <p14:creationId xmlns:p14="http://schemas.microsoft.com/office/powerpoint/2010/main" val="3526485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Establishing Safety Control Zones at the Site of a Hazardous Materials Emergency</a:t>
            </a:r>
            <a:endParaRPr lang="en-US" altLang="en-US" dirty="0">
              <a:latin typeface="Times New Roman" panose="02020603050405020304" pitchFamily="18" charset="0"/>
              <a:ea typeface="ＭＳ Ｐゴシック"/>
            </a:endParaRPr>
          </a:p>
        </p:txBody>
      </p:sp>
      <p:pic>
        <p:nvPicPr>
          <p:cNvPr id="4" name="Picture 2" descr="The cold or safe zone is the outermost zone and contains an E M S unit for transport; the warm or control zone is further in, and the hot or contamination zone is the furthest inside. Cold or safe zone. Normal triage, stabilization, and treatment performed. Rescuers must shed contaminated gear before entering the cold zone. &#10;Warm or control zone. Area surrounding the contamination zone. Vital to preventing spread of contamination. Personnel must wear appropriate protective gear. Lifesaving emergency care is performed. Hot or contamination zone. Contamination is actually present. Personnel must wear appropriate protective gear. Number of rescuers limited to those absolutely necessary. Bystanders never allow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7554" y="1521774"/>
            <a:ext cx="2768892" cy="469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27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Nine-Step Decontamination Procedure</a:t>
            </a:r>
            <a:endParaRPr lang="en-US" altLang="en-US" dirty="0">
              <a:latin typeface="Times New Roman" panose="02020603050405020304" pitchFamily="18" charset="0"/>
              <a:ea typeface="ＭＳ Ｐゴシック"/>
            </a:endParaRPr>
          </a:p>
        </p:txBody>
      </p:sp>
      <p:pic>
        <p:nvPicPr>
          <p:cNvPr id="6" name="Picture 2" descr="9 step decon procedure within a set up decontamination area divided vertically into a contaminated side and a clean side. Movement should be lengthwise along the clean side from the contaminated side while progressing through the steps. 1 tool drop area. Enter on contaminated side. Lay out plastic to contain the contamination. It should be about 12 to 15 feet wide. Length can vary depending on space available. Personnel enter decon area and drop tools and monitors on the plastic. Move to step 2. 2 decon wash pool, decon rinse pool with shower. Position decon pools. Use one to wash gross contaminates off with brushes, soap, and water. Place a portable shower in the second pool to rinse off as much contamination as possible. Dilution is conducted inside the pool and diked area. All rescuers are still wearing suits and S C B A. Move to Step 3. 3 S C B A removal or replacement. Open the chemical suit and remove the S C B A. Place them on the contaminated side. If the rescuer is returning to the incident, replace the S C B A cylinder, question the rescuer to establish&#10;that health conditions are O K, and close the suit. The rescuer should re-enter using the contaminated side. Move to Step 4. 4 protective clothing removal. Remove protective clothing and place on the contaminated side. Move to Step 5 or transport personnel to a fixed decon facility during inclement weather. Note: during inclement weather, steps 5 through 9 may be moved to a fixed decon facility. 5 Personal clothing removal. Remove all personal clothing and isolate items on the contaminated side. Bag all personal items. Move to Step 6. 6 personal hygiene and shower. Shower and care for personal hygiene using soap and sponges. Dry off and bag cleaning items for disposal, including clothing, sponges, towels, etc. Move to Step 7. 7 apply clean clothes. Personnel put on clean clothes or paper garments. Move to Step 8. 8 rehabilitation and E M S medical evaluation including E C G. Personnel receive E M S medical evaluation, including E C G, and treatment as necessary. Rehabilitation includes cooling off and replacing fluids. Move to Step 9. 9 documentation and exposure report writing. Identify personnel and complete exposure records. Transport personnel to hospital, if needed, or to a fixed decon facility for Steps 5 through 9."/>
          <p:cNvPicPr>
            <a:picLocks noChangeAspect="1"/>
          </p:cNvPicPr>
          <p:nvPr/>
        </p:nvPicPr>
        <p:blipFill rotWithShape="1">
          <a:blip r:embed="rId2">
            <a:extLst>
              <a:ext uri="{28A0092B-C50C-407E-A947-70E740481C1C}">
                <a14:useLocalDpi xmlns:a14="http://schemas.microsoft.com/office/drawing/2010/main" val="0"/>
              </a:ext>
            </a:extLst>
          </a:blip>
          <a:srcRect l="-1" r="-75" b="2614"/>
          <a:stretch/>
        </p:blipFill>
        <p:spPr bwMode="auto">
          <a:xfrm>
            <a:off x="2766390" y="1514566"/>
            <a:ext cx="3611221" cy="438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6073431"/>
            <a:ext cx="8229600" cy="312067"/>
          </a:xfrm>
        </p:spPr>
        <p:txBody>
          <a:bodyPr/>
          <a:lstStyle/>
          <a:p>
            <a:r>
              <a:rPr lang="en-US" sz="1600" dirty="0" smtClean="0">
                <a:latin typeface="+mn-lt"/>
              </a:rPr>
              <a:t>*written by Kenneth Bouvier, NREMT-P, Materials </a:t>
            </a:r>
            <a:r>
              <a:rPr lang="en-US" sz="1600" dirty="0">
                <a:latin typeface="+mn-lt"/>
              </a:rPr>
              <a:t>S</a:t>
            </a:r>
            <a:r>
              <a:rPr lang="en-US" sz="1600" dirty="0" smtClean="0">
                <a:latin typeface="+mn-lt"/>
              </a:rPr>
              <a:t>pecialist, New Orleans, Louisiana.</a:t>
            </a:r>
            <a:endParaRPr lang="en-US" sz="1600" dirty="0">
              <a:latin typeface="+mn-lt"/>
            </a:endParaRPr>
          </a:p>
        </p:txBody>
      </p:sp>
    </p:spTree>
    <p:extLst>
      <p:ext uri="{BB962C8B-B14F-4D97-AF65-F5344CB8AC3E}">
        <p14:creationId xmlns:p14="http://schemas.microsoft.com/office/powerpoint/2010/main" val="3708917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(7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Emergency Procedures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Any rescuers who are exposed must be decontaminated with soap and copious amounts of water.</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Report exposures and obtain a medical examination.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Equipment and vehicles also must be decontaminated.</a:t>
            </a:r>
          </a:p>
        </p:txBody>
      </p:sp>
    </p:spTree>
    <p:extLst>
      <p:ext uri="{BB962C8B-B14F-4D97-AF65-F5344CB8AC3E}">
        <p14:creationId xmlns:p14="http://schemas.microsoft.com/office/powerpoint/2010/main" val="1358501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Testing Hazard Levels at a Spill</a:t>
            </a:r>
            <a:endParaRPr lang="en-US" altLang="en-US" dirty="0">
              <a:latin typeface="Times New Roman" panose="02020603050405020304" pitchFamily="18" charset="0"/>
              <a:ea typeface="ＭＳ Ｐゴシック"/>
            </a:endParaRPr>
          </a:p>
        </p:txBody>
      </p:sp>
      <p:pic>
        <p:nvPicPr>
          <p:cNvPr id="4" name="Picture 2" descr="2 responders in full body hazmat suits. 1 responder holds a sensor in 1 hand connected to an instrument in their other hand, reading the ambient air. Another responder uses a similar instrument to read a barre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474" y="1544273"/>
            <a:ext cx="7613708" cy="469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0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Rescuer in Decontamination Process</a:t>
            </a:r>
            <a:endParaRPr lang="en-US" altLang="en-US" dirty="0">
              <a:latin typeface="Times New Roman" panose="02020603050405020304" pitchFamily="18" charset="0"/>
              <a:ea typeface="ＭＳ Ｐゴシック"/>
            </a:endParaRPr>
          </a:p>
        </p:txBody>
      </p:sp>
      <p:pic>
        <p:nvPicPr>
          <p:cNvPr id="4" name="Picture 3" descr="2 responders in full body hazmat suits. 1 responder stands inside a mobile shower under the spray as another responder brushes them. Both responders are still wearing hazmat gea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844" y="1512326"/>
            <a:ext cx="7534313" cy="473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48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Introduction </a:t>
            </a:r>
            <a:r>
              <a:rPr lang="en-US" sz="2000" b="0" dirty="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661963"/>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Dawn Dowling and Randy Brenner arrive at the scene of a reported vehicle collision in which a car pulling an enclosed rental trailer overturned. Both the car and the trailer are on their </a:t>
            </a:r>
            <a:r>
              <a:rPr lang="en-US" altLang="en-US" sz="2400" dirty="0" smtClean="0">
                <a:solidFill>
                  <a:srgbClr val="000000"/>
                </a:solidFill>
                <a:latin typeface="Arial (Body)"/>
                <a:ea typeface="ＭＳ Ｐゴシック"/>
              </a:rPr>
              <a:t>sides.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171122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(8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Radiation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Exposure and Contamination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Exposure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patient is in the presence of radioactive material without any of it touching their clothing or body.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exposure may be harmful to the patient.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patient does not become radioactive.</a:t>
            </a:r>
          </a:p>
        </p:txBody>
      </p:sp>
    </p:spTree>
    <p:extLst>
      <p:ext uri="{BB962C8B-B14F-4D97-AF65-F5344CB8AC3E}">
        <p14:creationId xmlns:p14="http://schemas.microsoft.com/office/powerpoint/2010/main" val="182943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(9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Radiation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Exposure and </a:t>
            </a:r>
            <a:r>
              <a:rPr lang="en-US" altLang="en-US" sz="2400" dirty="0" smtClean="0">
                <a:solidFill>
                  <a:srgbClr val="000000"/>
                </a:solidFill>
                <a:latin typeface="Arial (Body)"/>
                <a:ea typeface="ＭＳ Ｐゴシック"/>
              </a:rPr>
              <a:t>Contamination</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Contamination</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patient has direct contact with the source of radioactivity.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radioactive material is present on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clothes or skin.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patient is a risk to emergency personnel.</a:t>
            </a:r>
          </a:p>
        </p:txBody>
      </p:sp>
    </p:spTree>
    <p:extLst>
      <p:ext uri="{BB962C8B-B14F-4D97-AF65-F5344CB8AC3E}">
        <p14:creationId xmlns:p14="http://schemas.microsoft.com/office/powerpoint/2010/main" val="3750642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935686"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(10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Radiation </a:t>
            </a:r>
            <a:r>
              <a:rPr lang="en-US" altLang="en-US" sz="2400" dirty="0" smtClean="0">
                <a:solidFill>
                  <a:srgbClr val="000000"/>
                </a:solidFill>
                <a:latin typeface="Arial (Body)"/>
                <a:ea typeface="ＭＳ Ｐゴシック"/>
              </a:rPr>
              <a:t>Emergencies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Guidelines </a:t>
            </a:r>
            <a:r>
              <a:rPr lang="en-US" altLang="en-US" sz="2400" dirty="0">
                <a:solidFill>
                  <a:srgbClr val="000000"/>
                </a:solidFill>
                <a:latin typeface="Arial (Body)"/>
                <a:ea typeface="ＭＳ Ｐゴシック"/>
              </a:rPr>
              <a:t>for Radiation Emergencies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Protect yourself and others from contamination.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Do not attempt to decontaminate a radiation patient.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If possible, wait for a radiation safety officer </a:t>
            </a:r>
            <a:r>
              <a:rPr lang="en-US" altLang="en-US" sz="2400" dirty="0" smtClean="0">
                <a:solidFill>
                  <a:srgbClr val="000000"/>
                </a:solidFill>
                <a:latin typeface="Arial (Body)"/>
                <a:ea typeface="ＭＳ Ｐゴシック"/>
              </a:rPr>
              <a:t>(R</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686622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017329"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(11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Radiation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Guidelines for Radiation </a:t>
            </a:r>
            <a:r>
              <a:rPr lang="en-US" altLang="en-US" sz="2400" dirty="0" smtClean="0">
                <a:solidFill>
                  <a:srgbClr val="000000"/>
                </a:solidFill>
                <a:latin typeface="Arial (Body)"/>
                <a:ea typeface="ＭＳ Ｐゴシック"/>
              </a:rPr>
              <a:t>Emergencies</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If </a:t>
            </a:r>
            <a:r>
              <a:rPr lang="en-US" altLang="en-US" sz="2400" dirty="0">
                <a:solidFill>
                  <a:srgbClr val="000000"/>
                </a:solidFill>
                <a:latin typeface="Arial (Body)"/>
                <a:ea typeface="ＭＳ Ｐゴシック"/>
              </a:rPr>
              <a:t>an </a:t>
            </a:r>
            <a:r>
              <a:rPr lang="en-US" altLang="en-US" sz="2400" dirty="0" smtClean="0">
                <a:solidFill>
                  <a:srgbClr val="000000"/>
                </a:solidFill>
                <a:latin typeface="Arial (Body)"/>
                <a:ea typeface="ＭＳ Ｐゴシック"/>
              </a:rPr>
              <a:t>R</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 cannot </a:t>
            </a:r>
            <a:r>
              <a:rPr lang="en-US" altLang="en-US" sz="2400" dirty="0">
                <a:solidFill>
                  <a:srgbClr val="000000"/>
                </a:solidFill>
                <a:latin typeface="Arial (Body)"/>
                <a:ea typeface="ＭＳ Ｐゴシック"/>
              </a:rPr>
              <a:t>come to the site: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Place the patient in a body bag up to the neck.</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Cover the hair with a cap or towel.</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Wipe the face with disposable wipes and place them in a plastic bag for disposal at the hospital.</a:t>
            </a:r>
          </a:p>
        </p:txBody>
      </p:sp>
    </p:spTree>
    <p:extLst>
      <p:ext uri="{BB962C8B-B14F-4D97-AF65-F5344CB8AC3E}">
        <p14:creationId xmlns:p14="http://schemas.microsoft.com/office/powerpoint/2010/main" val="2628270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(12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Radiation </a:t>
            </a:r>
            <a:r>
              <a:rPr lang="en-US" altLang="en-US" sz="2400" dirty="0" smtClean="0">
                <a:solidFill>
                  <a:srgbClr val="000000"/>
                </a:solidFill>
                <a:latin typeface="Arial (Body)"/>
                <a:ea typeface="ＭＳ Ｐゴシック"/>
              </a:rPr>
              <a:t>Emergencies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Procedures </a:t>
            </a:r>
            <a:r>
              <a:rPr lang="en-US" altLang="en-US" sz="2400" dirty="0">
                <a:solidFill>
                  <a:srgbClr val="000000"/>
                </a:solidFill>
                <a:latin typeface="Arial (Body)"/>
                <a:ea typeface="ＭＳ Ｐゴシック"/>
              </a:rPr>
              <a:t>for Radiation Emergencies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Time, distance, and shielding are critical in reducing exposure in radiation emergencies.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Priorities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Safety of rescuers and patients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Patient care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Decontamination</a:t>
            </a:r>
          </a:p>
        </p:txBody>
      </p:sp>
    </p:spTree>
    <p:extLst>
      <p:ext uri="{BB962C8B-B14F-4D97-AF65-F5344CB8AC3E}">
        <p14:creationId xmlns:p14="http://schemas.microsoft.com/office/powerpoint/2010/main" val="1917183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(13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Radiation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Procedures for Radiation </a:t>
            </a:r>
            <a:r>
              <a:rPr lang="en-US" altLang="en-US" sz="2400" dirty="0" smtClean="0">
                <a:solidFill>
                  <a:srgbClr val="000000"/>
                </a:solidFill>
                <a:latin typeface="Arial (Body)"/>
                <a:ea typeface="ＭＳ Ｐゴシック"/>
              </a:rPr>
              <a:t>Emergencies</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Scene </a:t>
            </a:r>
            <a:r>
              <a:rPr lang="en-US" altLang="en-US" sz="2400" dirty="0">
                <a:solidFill>
                  <a:srgbClr val="000000"/>
                </a:solidFill>
                <a:latin typeface="Arial (Body)"/>
                <a:ea typeface="ＭＳ Ｐゴシック"/>
              </a:rPr>
              <a:t>Safety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Survey the area for the radiation symbol.</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Be alert for other hazardous materials.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Do not park near a damaged container.</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Put on a positive pressure self-contained breathing apparatus.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Decontaminate equipment.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Decontaminate vehicle inside and out.</a:t>
            </a:r>
          </a:p>
        </p:txBody>
      </p:sp>
    </p:spTree>
    <p:extLst>
      <p:ext uri="{BB962C8B-B14F-4D97-AF65-F5344CB8AC3E}">
        <p14:creationId xmlns:p14="http://schemas.microsoft.com/office/powerpoint/2010/main" val="2798031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(14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9334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Radiation </a:t>
            </a:r>
            <a:r>
              <a:rPr lang="en-US" altLang="en-US" sz="2400" dirty="0" smtClean="0">
                <a:solidFill>
                  <a:srgbClr val="000000"/>
                </a:solidFill>
                <a:latin typeface="Arial (Body)"/>
                <a:ea typeface="ＭＳ Ｐゴシック"/>
              </a:rPr>
              <a:t>Emergencies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Problems </a:t>
            </a:r>
            <a:r>
              <a:rPr lang="en-US" altLang="en-US" sz="2400" dirty="0">
                <a:solidFill>
                  <a:srgbClr val="000000"/>
                </a:solidFill>
                <a:latin typeface="Arial (Body)"/>
                <a:ea typeface="ＭＳ Ｐゴシック"/>
              </a:rPr>
              <a:t>Caused by Radiation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Radiation sickness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Caused by exposure to large amounts of radiation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Onset begins in hours to weeks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Signs and symptoms include nausea, vomiting, hemorrhage, loss of appetite, fever, sores and immune system suppression.</a:t>
            </a:r>
          </a:p>
        </p:txBody>
      </p:sp>
    </p:spTree>
    <p:extLst>
      <p:ext uri="{BB962C8B-B14F-4D97-AF65-F5344CB8AC3E}">
        <p14:creationId xmlns:p14="http://schemas.microsoft.com/office/powerpoint/2010/main" val="654090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(15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Radiation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Problems Caused by </a:t>
            </a:r>
            <a:r>
              <a:rPr lang="en-US" altLang="en-US" sz="2400" dirty="0" smtClean="0">
                <a:solidFill>
                  <a:srgbClr val="000000"/>
                </a:solidFill>
                <a:latin typeface="Arial (Body)"/>
                <a:ea typeface="ＭＳ Ｐゴシック"/>
              </a:rPr>
              <a:t>Radiation</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Radiation </a:t>
            </a:r>
            <a:r>
              <a:rPr lang="en-US" altLang="en-US" sz="2400" dirty="0">
                <a:solidFill>
                  <a:srgbClr val="000000"/>
                </a:solidFill>
                <a:latin typeface="Arial (Body)"/>
                <a:ea typeface="ＭＳ Ｐゴシック"/>
              </a:rPr>
              <a:t>Injury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Local injury caused by exposure to less-penetrating particles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Signs and symptoms include hair loss, burns, and generalized skin lesions.</a:t>
            </a:r>
          </a:p>
        </p:txBody>
      </p:sp>
    </p:spTree>
    <p:extLst>
      <p:ext uri="{BB962C8B-B14F-4D97-AF65-F5344CB8AC3E}">
        <p14:creationId xmlns:p14="http://schemas.microsoft.com/office/powerpoint/2010/main" val="3286105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(16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Radiation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Problems Caused by </a:t>
            </a:r>
            <a:r>
              <a:rPr lang="en-US" altLang="en-US" sz="2400" dirty="0" smtClean="0">
                <a:solidFill>
                  <a:srgbClr val="000000"/>
                </a:solidFill>
                <a:latin typeface="Arial (Body)"/>
                <a:ea typeface="ＭＳ Ｐゴシック"/>
              </a:rPr>
              <a:t>Radiation</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Radiation </a:t>
            </a:r>
            <a:r>
              <a:rPr lang="en-US" altLang="en-US" sz="2400" dirty="0">
                <a:solidFill>
                  <a:srgbClr val="000000"/>
                </a:solidFill>
                <a:latin typeface="Arial (Body)"/>
                <a:ea typeface="ＭＳ Ｐゴシック"/>
              </a:rPr>
              <a:t>Poisoning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 patient is exposed to large amounts of radiation internally.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Problems include cancer and amnesia.</a:t>
            </a:r>
          </a:p>
        </p:txBody>
      </p:sp>
    </p:spTree>
    <p:extLst>
      <p:ext uri="{BB962C8B-B14F-4D97-AF65-F5344CB8AC3E}">
        <p14:creationId xmlns:p14="http://schemas.microsoft.com/office/powerpoint/2010/main" val="3530901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(17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Radiation </a:t>
            </a:r>
            <a:r>
              <a:rPr lang="en-US" altLang="en-US" sz="2400" dirty="0" smtClean="0">
                <a:solidFill>
                  <a:srgbClr val="000000"/>
                </a:solidFill>
                <a:latin typeface="Arial (Body)"/>
                <a:ea typeface="ＭＳ Ｐゴシック"/>
              </a:rPr>
              <a:t>Emergencies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Protection </a:t>
            </a:r>
            <a:r>
              <a:rPr lang="en-US" altLang="en-US" sz="2400" dirty="0">
                <a:solidFill>
                  <a:srgbClr val="000000"/>
                </a:solidFill>
                <a:latin typeface="Arial (Body)"/>
                <a:ea typeface="ＭＳ Ｐゴシック"/>
              </a:rPr>
              <a:t>from Radiation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Factors that determine radiation exposure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Amount and type of shielding used</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Strength of radiation source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Distance from radiation source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Type of radiation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Length of exposure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Amount of body exposed</a:t>
            </a:r>
          </a:p>
        </p:txBody>
      </p:sp>
    </p:spTree>
    <p:extLst>
      <p:ext uri="{BB962C8B-B14F-4D97-AF65-F5344CB8AC3E}">
        <p14:creationId xmlns:p14="http://schemas.microsoft.com/office/powerpoint/2010/main" val="102354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Introduction </a:t>
            </a:r>
            <a:r>
              <a:rPr lang="en-US" sz="2000" b="0" dirty="0" smtClean="0">
                <a:latin typeface="Times New Roman" panose="02020603050405020304" pitchFamily="18" charset="0"/>
                <a:ea typeface="ＭＳ Ｐゴシック"/>
                <a:cs typeface="ＭＳ Ｐゴシック" pitchFamily="-1" charset="-128"/>
              </a:rPr>
              <a:t>(2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03129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A police officer on the scene reports a liquid substance with a strong chemical smell is leaking from the trailer and he believes it may be related to methamphetamine manufacturing. The driver has fled the scene, but an injured passenger remains in the </a:t>
            </a:r>
            <a:r>
              <a:rPr lang="en-US" altLang="en-US" sz="2400" dirty="0" smtClean="0">
                <a:solidFill>
                  <a:srgbClr val="000000"/>
                </a:solidFill>
                <a:latin typeface="Arial (Body)"/>
                <a:ea typeface="ＭＳ Ｐゴシック"/>
              </a:rPr>
              <a:t>vehicle.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691608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(18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Criminal Use of Hazardous Materials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Methamphetamine Clandestine Drug Laboratories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Can result in the production of toxic gases, including phosphine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Marijuana Clandestine Drug Laboratories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Involves cultivation of numerous marijuana plants indoors</a:t>
            </a:r>
          </a:p>
        </p:txBody>
      </p:sp>
    </p:spTree>
    <p:extLst>
      <p:ext uri="{BB962C8B-B14F-4D97-AF65-F5344CB8AC3E}">
        <p14:creationId xmlns:p14="http://schemas.microsoft.com/office/powerpoint/2010/main" val="860099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Guidelines for Hazardous Materials Rescues </a:t>
            </a:r>
            <a:r>
              <a:rPr lang="en-US" sz="2000" b="0" dirty="0" smtClean="0">
                <a:latin typeface="Times New Roman" panose="02020603050405020304" pitchFamily="18" charset="0"/>
                <a:ea typeface="ＭＳ Ｐゴシック"/>
                <a:cs typeface="ＭＳ Ｐゴシック" pitchFamily="-1" charset="-128"/>
              </a:rPr>
              <a:t>(19 of 19)</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Terrorist Attacks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Terrorist attacks involving weapons of mass destruction </a:t>
            </a:r>
            <a:r>
              <a:rPr lang="en-US" altLang="en-US" sz="2400" dirty="0" smtClean="0">
                <a:solidFill>
                  <a:srgbClr val="000000"/>
                </a:solidFill>
                <a:latin typeface="Arial (Body)"/>
                <a:ea typeface="ＭＳ Ｐゴシック"/>
              </a:rPr>
              <a:t>(W</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May use nuclear devices, biological agents, or chemicals</a:t>
            </a:r>
          </a:p>
        </p:txBody>
      </p:sp>
    </p:spTree>
    <p:extLst>
      <p:ext uri="{BB962C8B-B14F-4D97-AF65-F5344CB8AC3E}">
        <p14:creationId xmlns:p14="http://schemas.microsoft.com/office/powerpoint/2010/main" val="601964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Conclusion </a:t>
            </a:r>
            <a:r>
              <a:rPr lang="en-US" sz="2000" b="0" dirty="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292631"/>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Dawn and Randy ensure they are parked uphill, upwind of the trailer as they await the hazardous materials team. Law enforcement closes off all traffic in the area of the </a:t>
            </a:r>
            <a:r>
              <a:rPr lang="en-US" altLang="en-US" sz="2400" dirty="0" smtClean="0">
                <a:solidFill>
                  <a:srgbClr val="000000"/>
                </a:solidFill>
                <a:latin typeface="Arial (Body)"/>
                <a:ea typeface="ＭＳ Ｐゴシック"/>
              </a:rPr>
              <a:t>collision.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208724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Conclusion </a:t>
            </a:r>
            <a:r>
              <a:rPr lang="en-US" sz="2000" b="0" dirty="0" smtClean="0">
                <a:latin typeface="Times New Roman" panose="02020603050405020304" pitchFamily="18" charset="0"/>
                <a:ea typeface="ＭＳ Ｐゴシック"/>
                <a:cs typeface="ＭＳ Ｐゴシック" pitchFamily="-1" charset="-128"/>
              </a:rPr>
              <a:t>(2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843825"/>
          </a:xfrm>
        </p:spPr>
        <p:txBody>
          <a:bodyPr wrap="square" lIns="91425" tIns="91425" rIns="91425" bIns="91425">
            <a:noAutofit/>
          </a:bodyPr>
          <a:lstStyle/>
          <a:p>
            <a:pPr marL="0" lvl="0" indent="0" eaLnBrk="0" fontAlgn="base" hangingPunct="0">
              <a:spcBef>
                <a:spcPts val="600"/>
              </a:spcBef>
              <a:spcAft>
                <a:spcPct val="0"/>
              </a:spcAft>
              <a:buSzPts val="2400"/>
              <a:buNone/>
              <a:tabLst/>
            </a:pPr>
            <a:r>
              <a:rPr lang="en-US" altLang="en-US" sz="2400" dirty="0">
                <a:solidFill>
                  <a:srgbClr val="000000"/>
                </a:solidFill>
                <a:latin typeface="Arial (Body)"/>
                <a:ea typeface="ＭＳ Ｐゴシック"/>
              </a:rPr>
              <a:t>Properly outfitted hazardous materials personnel determine that the patient has not had direct contact with the leaking material, but was exposed to fumes. They decontaminate the patient and deliver him to Dawn and Randy, who are waiting in the cold </a:t>
            </a:r>
            <a:r>
              <a:rPr lang="en-US" altLang="en-US" sz="2400" dirty="0" smtClean="0">
                <a:solidFill>
                  <a:srgbClr val="000000"/>
                </a:solidFill>
                <a:latin typeface="Arial (Body)"/>
                <a:ea typeface="ＭＳ Ｐゴシック"/>
              </a:rPr>
              <a:t>zone.</a:t>
            </a:r>
            <a:endParaRPr lang="en-US" altLang="en-US" sz="2400" dirty="0">
              <a:solidFill>
                <a:srgbClr val="000000"/>
              </a:solidFill>
              <a:latin typeface="Arial (Body)"/>
              <a:ea typeface="ＭＳ Ｐゴシック"/>
            </a:endParaRPr>
          </a:p>
          <a:p>
            <a:pPr marL="0" lvl="0" indent="0" eaLnBrk="0" fontAlgn="base" hangingPunct="0">
              <a:spcBef>
                <a:spcPts val="600"/>
              </a:spcBef>
              <a:spcAft>
                <a:spcPct val="0"/>
              </a:spcAft>
              <a:buSzPts val="2400"/>
              <a:buNone/>
              <a:tabLst/>
            </a:pPr>
            <a:r>
              <a:rPr lang="en-US" altLang="en-US" sz="2400" dirty="0">
                <a:solidFill>
                  <a:srgbClr val="000000"/>
                </a:solidFill>
                <a:latin typeface="Arial (Body)"/>
                <a:ea typeface="ＭＳ Ｐゴシック"/>
              </a:rPr>
              <a:t>Hazardous materials personnel contain the leak and prepare to clean up the </a:t>
            </a:r>
            <a:r>
              <a:rPr lang="en-US" altLang="en-US" sz="2400" dirty="0" smtClean="0">
                <a:solidFill>
                  <a:srgbClr val="000000"/>
                </a:solidFill>
                <a:latin typeface="Arial (Body)"/>
                <a:ea typeface="ＭＳ Ｐゴシック"/>
              </a:rPr>
              <a:t>site.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027840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Lesson Summary </a:t>
            </a:r>
            <a:r>
              <a:rPr lang="en-US" sz="2000" b="0" dirty="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Emergency care involves medical, legal, and ethical issues.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Scope of practice identifies what care can legally be performed.</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Standard of care identifies the accepted level of care.</a:t>
            </a:r>
          </a:p>
        </p:txBody>
      </p:sp>
    </p:spTree>
    <p:extLst>
      <p:ext uri="{BB962C8B-B14F-4D97-AF65-F5344CB8AC3E}">
        <p14:creationId xmlns:p14="http://schemas.microsoft.com/office/powerpoint/2010/main" val="21420928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Lesson Summary </a:t>
            </a:r>
            <a:r>
              <a:rPr lang="en-US" sz="2000" b="0" dirty="0" smtClean="0">
                <a:latin typeface="Times New Roman" panose="02020603050405020304" pitchFamily="18" charset="0"/>
                <a:ea typeface="ＭＳ Ｐゴシック"/>
                <a:cs typeface="ＭＳ Ｐゴシック" pitchFamily="-1" charset="-128"/>
              </a:rPr>
              <a:t>(2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046720" cy="260837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have a duty to act.</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Medical direction is required for medical oversight of an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system</a:t>
            </a:r>
            <a:r>
              <a:rPr lang="en-US" altLang="en-US" sz="2400" dirty="0">
                <a:solidFill>
                  <a:srgbClr val="000000"/>
                </a:solidFill>
                <a:latin typeface="Arial (Body)"/>
                <a:ea typeface="ＭＳ Ｐゴシック"/>
              </a:rPr>
              <a:t>.</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Consent applies in all patient care situations.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 competent adult can refuse care.</a:t>
            </a:r>
          </a:p>
        </p:txBody>
      </p:sp>
    </p:spTree>
    <p:extLst>
      <p:ext uri="{BB962C8B-B14F-4D97-AF65-F5344CB8AC3E}">
        <p14:creationId xmlns:p14="http://schemas.microsoft.com/office/powerpoint/2010/main" val="8674651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Correct!</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1"/>
            <a:ext cx="8229600" cy="1306285"/>
          </a:xfrm>
        </p:spPr>
        <p:txBody>
          <a:bodyPr wrap="square" lIns="91425" tIns="91425" rIns="91425" bIns="91425">
            <a:noAutofit/>
          </a:bodyPr>
          <a:lstStyle/>
          <a:p>
            <a:pPr marL="0" lvl="0" indent="0" fontAlgn="base">
              <a:spcBef>
                <a:spcPct val="0"/>
              </a:spcBef>
              <a:spcAft>
                <a:spcPct val="0"/>
              </a:spcAft>
              <a:buSzPts val="2400"/>
              <a:buNone/>
              <a:tabLst/>
              <a:defRPr/>
            </a:pPr>
            <a:r>
              <a:rPr lang="en-US" altLang="en-US" sz="2400" kern="1200" dirty="0">
                <a:solidFill>
                  <a:srgbClr val="000000"/>
                </a:solidFill>
                <a:latin typeface="Arial (Body)"/>
                <a:ea typeface="ＭＳ Ｐゴシック" panose="020B0600070205080204" pitchFamily="34" charset="-128"/>
              </a:rPr>
              <a:t>The blue diamond represents health hazards</a:t>
            </a:r>
            <a:r>
              <a:rPr lang="en-US" altLang="en-US" sz="2400" kern="1200" dirty="0" smtClean="0">
                <a:solidFill>
                  <a:srgbClr val="000000"/>
                </a:solidFill>
                <a:latin typeface="Arial (Body)"/>
                <a:ea typeface="ＭＳ Ｐゴシック" panose="020B0600070205080204" pitchFamily="34" charset="-128"/>
              </a:rPr>
              <a:t>.</a:t>
            </a:r>
          </a:p>
          <a:p>
            <a:pPr marL="0" indent="0" fontAlgn="base">
              <a:spcAft>
                <a:spcPct val="0"/>
              </a:spcAft>
              <a:buSzPts val="2400"/>
              <a:buNone/>
              <a:defRPr/>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program</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3577543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1"/>
            <a:ext cx="8229600" cy="1567542"/>
          </a:xfrm>
        </p:spPr>
        <p:txBody>
          <a:bodyPr wrap="square" lIns="91425" tIns="91425" rIns="91425" bIns="91425">
            <a:noAutofit/>
          </a:bodyPr>
          <a:lstStyle/>
          <a:p>
            <a:pPr marL="0" lvl="0" indent="0" fontAlgn="base">
              <a:spcBef>
                <a:spcPct val="0"/>
              </a:spcBef>
              <a:spcAft>
                <a:spcPct val="0"/>
              </a:spcAft>
              <a:buSzPts val="2400"/>
              <a:buNone/>
              <a:tabLst/>
              <a:defRPr/>
            </a:pPr>
            <a:r>
              <a:rPr lang="en-US" altLang="en-US" sz="2400" kern="1200" dirty="0">
                <a:solidFill>
                  <a:srgbClr val="000000"/>
                </a:solidFill>
                <a:latin typeface="Arial (Body)"/>
                <a:ea typeface="ＭＳ Ｐゴシック" panose="020B0600070205080204" pitchFamily="34" charset="-128"/>
              </a:rPr>
              <a:t>Specific hazards such as radiation and oxidation are represented by the white diamond</a:t>
            </a:r>
            <a:r>
              <a:rPr lang="en-US" altLang="en-US" sz="2400" kern="1200" dirty="0" smtClean="0">
                <a:solidFill>
                  <a:srgbClr val="000000"/>
                </a:solidFill>
                <a:latin typeface="Arial (Body)"/>
                <a:ea typeface="ＭＳ Ｐゴシック" panose="020B0600070205080204" pitchFamily="34" charset="-128"/>
              </a:rPr>
              <a:t>.</a:t>
            </a:r>
          </a:p>
          <a:p>
            <a:pPr marL="0" indent="0" fontAlgn="base">
              <a:spcAft>
                <a:spcPct val="0"/>
              </a:spcAft>
              <a:buSzPts val="2400"/>
              <a:buNone/>
              <a:defRPr/>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quiz</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1379695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1"/>
            <a:ext cx="8229600" cy="1110342"/>
          </a:xfrm>
        </p:spPr>
        <p:txBody>
          <a:bodyPr wrap="square" lIns="91425" tIns="91425" rIns="91425" bIns="91425">
            <a:noAutofit/>
          </a:bodyPr>
          <a:lstStyle/>
          <a:p>
            <a:pPr marL="0" lvl="0" indent="0" fontAlgn="base">
              <a:spcBef>
                <a:spcPct val="0"/>
              </a:spcBef>
              <a:spcAft>
                <a:spcPct val="0"/>
              </a:spcAft>
              <a:buSzPts val="2400"/>
              <a:buNone/>
              <a:tabLst/>
              <a:defRPr/>
            </a:pPr>
            <a:r>
              <a:rPr lang="en-US" altLang="en-US" sz="2400" kern="1200" dirty="0">
                <a:solidFill>
                  <a:srgbClr val="000000"/>
                </a:solidFill>
                <a:latin typeface="Arial (Body)"/>
                <a:ea typeface="ＭＳ Ｐゴシック" panose="020B0600070205080204" pitchFamily="34" charset="-128"/>
              </a:rPr>
              <a:t>Fire hazard is represented by the red diamond</a:t>
            </a:r>
            <a:r>
              <a:rPr lang="en-US" altLang="en-US" sz="2400" kern="1200" dirty="0" smtClean="0">
                <a:solidFill>
                  <a:srgbClr val="000000"/>
                </a:solidFill>
                <a:latin typeface="Arial (Body)"/>
                <a:ea typeface="ＭＳ Ｐゴシック" panose="020B0600070205080204" pitchFamily="34" charset="-128"/>
              </a:rPr>
              <a:t>.</a:t>
            </a:r>
          </a:p>
          <a:p>
            <a:pPr marL="0" indent="0" fontAlgn="base">
              <a:spcAft>
                <a:spcPct val="0"/>
              </a:spcAft>
              <a:buSzPts val="2400"/>
              <a:buNone/>
              <a:defRPr/>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quiz</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5116695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142999"/>
          </a:xfrm>
        </p:spPr>
        <p:txBody>
          <a:bodyPr wrap="square" lIns="91425" tIns="91425" rIns="91425" bIns="91425">
            <a:noAutofit/>
          </a:bodyPr>
          <a:lstStyle/>
          <a:p>
            <a:pPr marL="0" lvl="0" indent="0" fontAlgn="base">
              <a:spcBef>
                <a:spcPct val="0"/>
              </a:spcBef>
              <a:spcAft>
                <a:spcPct val="0"/>
              </a:spcAft>
              <a:buSzPts val="2400"/>
              <a:buNone/>
              <a:tabLst/>
              <a:defRPr/>
            </a:pPr>
            <a:r>
              <a:rPr lang="en-US" altLang="en-US" sz="2400" kern="1200" dirty="0">
                <a:solidFill>
                  <a:srgbClr val="000000"/>
                </a:solidFill>
                <a:latin typeface="Arial (Body)"/>
                <a:ea typeface="ＭＳ Ｐゴシック" panose="020B0600070205080204" pitchFamily="34" charset="-128"/>
              </a:rPr>
              <a:t>Reactivity hazard is represented by the yellow diamond</a:t>
            </a:r>
            <a:r>
              <a:rPr lang="en-US" altLang="en-US" sz="2400" kern="1200" dirty="0" smtClean="0">
                <a:solidFill>
                  <a:srgbClr val="000000"/>
                </a:solidFill>
                <a:latin typeface="Arial (Body)"/>
                <a:ea typeface="ＭＳ Ｐゴシック" panose="020B0600070205080204" pitchFamily="34" charset="-128"/>
              </a:rPr>
              <a:t>.</a:t>
            </a:r>
          </a:p>
          <a:p>
            <a:pPr marL="0" indent="0" fontAlgn="base">
              <a:spcAft>
                <a:spcPct val="0"/>
              </a:spcAft>
              <a:buSzPts val="2400"/>
              <a:buNone/>
              <a:defRPr/>
            </a:pPr>
            <a:r>
              <a:rPr lang="en-US" altLang="en-US" sz="2400" kern="1200" dirty="0">
                <a:solidFill>
                  <a:srgbClr val="000000"/>
                </a:solidFill>
                <a:latin typeface="Arial (Body)"/>
                <a:ea typeface="ＭＳ Ｐゴシック" panose="020B0600070205080204" pitchFamily="34" charset="-128"/>
                <a:hlinkClick r:id="rId2" action="ppaction://hlinksldjump"/>
              </a:rPr>
              <a:t>Click here to return to the quiz</a:t>
            </a:r>
            <a:r>
              <a:rPr lang="en-US" altLang="en-US" sz="2400" kern="1200" dirty="0" smtClean="0">
                <a:solidFill>
                  <a:srgbClr val="000000"/>
                </a:solidFill>
                <a:latin typeface="Arial (Body)"/>
                <a:ea typeface="ＭＳ Ｐゴシック" panose="020B0600070205080204" pitchFamily="34" charset="-128"/>
                <a:hlinkClick r:id="rId2" action="ppaction://hlinksldjump"/>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693719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initial actions should Dawn and Randy take?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information should they report to dispatch regarding the scene?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additional resources are needed to manage this scene?</a:t>
            </a:r>
          </a:p>
        </p:txBody>
      </p:sp>
    </p:spTree>
    <p:extLst>
      <p:ext uri="{BB962C8B-B14F-4D97-AF65-F5344CB8AC3E}">
        <p14:creationId xmlns:p14="http://schemas.microsoft.com/office/powerpoint/2010/main" val="13683303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Introduction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More than 4 billion tons of hazardous materials are shipped through the </a:t>
            </a:r>
            <a:r>
              <a:rPr lang="en-US" altLang="en-US" sz="2400" dirty="0" smtClean="0">
                <a:solidFill>
                  <a:srgbClr val="000000"/>
                </a:solidFill>
                <a:latin typeface="Arial (Body)"/>
                <a:ea typeface="ＭＳ Ｐゴシック"/>
              </a:rPr>
              <a:t>U</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every year.</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Examples include explosives, gases, flammables, corrosives, and radioactive material.</a:t>
            </a: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must be able to recognize indications of hazardous materials emergencies.</a:t>
            </a:r>
          </a:p>
        </p:txBody>
      </p:sp>
    </p:spTree>
    <p:extLst>
      <p:ext uri="{BB962C8B-B14F-4D97-AF65-F5344CB8AC3E}">
        <p14:creationId xmlns:p14="http://schemas.microsoft.com/office/powerpoint/2010/main" val="3022053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Hazardous Materials Spills and Other Accidents are Common Problems</a:t>
            </a:r>
            <a:endParaRPr lang="en-US" altLang="en-US" dirty="0">
              <a:latin typeface="Times New Roman" panose="02020603050405020304" pitchFamily="18" charset="0"/>
              <a:ea typeface="ＭＳ Ｐゴシック"/>
            </a:endParaRPr>
          </a:p>
        </p:txBody>
      </p:sp>
      <p:pic>
        <p:nvPicPr>
          <p:cNvPr id="4" name="Picture 2" descr="An overturned tanker truck leaks liquid onto the ground, as first responders in P P E stand nearb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5669" y="1518036"/>
            <a:ext cx="6550950" cy="420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5945170"/>
            <a:ext cx="8229600" cy="339845"/>
          </a:xfrm>
        </p:spPr>
        <p:txBody>
          <a:bodyPr/>
          <a:lstStyle/>
          <a:p>
            <a:pPr marL="0" indent="0">
              <a:buNone/>
            </a:pPr>
            <a:r>
              <a:rPr lang="en-US" sz="1800" b="1" dirty="0" smtClean="0">
                <a:latin typeface="+mn-lt"/>
              </a:rPr>
              <a:t>(© </a:t>
            </a:r>
            <a:r>
              <a:rPr lang="en-US" sz="1800" b="1" dirty="0">
                <a:latin typeface="+mn-lt"/>
              </a:rPr>
              <a:t>Mark C. Ide/Science </a:t>
            </a:r>
            <a:r>
              <a:rPr lang="en-US" sz="1800" b="1" dirty="0" smtClean="0">
                <a:latin typeface="+mn-lt"/>
              </a:rPr>
              <a:t>Source)</a:t>
            </a:r>
            <a:endParaRPr lang="en-US" sz="1800" b="1" dirty="0">
              <a:latin typeface="+mn-lt"/>
            </a:endParaRPr>
          </a:p>
        </p:txBody>
      </p:sp>
    </p:spTree>
    <p:extLst>
      <p:ext uri="{BB962C8B-B14F-4D97-AF65-F5344CB8AC3E}">
        <p14:creationId xmlns:p14="http://schemas.microsoft.com/office/powerpoint/2010/main" val="2000678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Identifying Hazardous Materials </a:t>
            </a:r>
            <a:r>
              <a:rPr lang="en-US" sz="2000" b="0" dirty="0" smtClean="0">
                <a:latin typeface="Times New Roman" panose="02020603050405020304" pitchFamily="18" charset="0"/>
                <a:ea typeface="ＭＳ Ｐゴシック"/>
                <a:cs typeface="ＭＳ Ｐゴシック" pitchFamily="-1" charset="-128"/>
              </a:rPr>
              <a:t>(1 of 11)</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55451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Is a Hazardous Material?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 hazardous material poses a threat or unreasonable risk to life, health, or property if not properly controlled.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principle dangers are toxicity, flammability, and reactivity.</a:t>
            </a:r>
          </a:p>
        </p:txBody>
      </p:sp>
    </p:spTree>
    <p:extLst>
      <p:ext uri="{BB962C8B-B14F-4D97-AF65-F5344CB8AC3E}">
        <p14:creationId xmlns:p14="http://schemas.microsoft.com/office/powerpoint/2010/main" val="1348529606"/>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8517</TotalTime>
  <Words>5321</Words>
  <Application>Microsoft Office PowerPoint</Application>
  <PresentationFormat>On-screen Show (4:3)</PresentationFormat>
  <Paragraphs>492</Paragraphs>
  <Slides>60</Slides>
  <Notes>51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60</vt:i4>
      </vt:variant>
    </vt:vector>
  </HeadingPairs>
  <TitlesOfParts>
    <vt:vector size="70" baseType="lpstr">
      <vt:lpstr>ＭＳ Ｐゴシック</vt:lpstr>
      <vt:lpstr>Arial</vt:lpstr>
      <vt:lpstr>Arial (Body)</vt:lpstr>
      <vt:lpstr>Calibri</vt:lpstr>
      <vt:lpstr>MS Reference Sans Serif</vt:lpstr>
      <vt:lpstr>Noto Sans Symbols</vt:lpstr>
      <vt:lpstr>Times New Roman</vt:lpstr>
      <vt:lpstr>Verdana</vt:lpstr>
      <vt:lpstr>508 Lecture</vt:lpstr>
      <vt:lpstr>1_508 Lecture</vt:lpstr>
      <vt:lpstr>Prehospital: Emergency Care</vt:lpstr>
      <vt:lpstr>Learning Readiness</vt:lpstr>
      <vt:lpstr>Setting the Stage</vt:lpstr>
      <vt:lpstr>Case Study Introduction (1 of 2)</vt:lpstr>
      <vt:lpstr>Case Study Introduction (2 of 2)</vt:lpstr>
      <vt:lpstr>Case Study</vt:lpstr>
      <vt:lpstr>Introduction</vt:lpstr>
      <vt:lpstr>Hazardous Materials Spills and Other Accidents are Common Problems</vt:lpstr>
      <vt:lpstr>Identifying Hazardous Materials (1 of 11)</vt:lpstr>
      <vt:lpstr>Table 44-2 T R A C E M: Types of Damage from Hazardous Materials</vt:lpstr>
      <vt:lpstr>Identifying Hazardous Materials (2 of 11)</vt:lpstr>
      <vt:lpstr>The U.S. Department of Transportation Requires Packages, Storage Containers, and Vehicles Containing Hazardous Materials to be Marked with Specific Hazard Labels</vt:lpstr>
      <vt:lpstr>Any Tank, Vehicle, Train, or Ship that Carries Hazardous Materials Must have a Placard That Identifies the Substance</vt:lpstr>
      <vt:lpstr>Identifying Hazardous Materials (3 of 11)</vt:lpstr>
      <vt:lpstr>N F P A 704 Hazardous Materials Classification</vt:lpstr>
      <vt:lpstr>N F P A 704 Labeling on a Tank</vt:lpstr>
      <vt:lpstr>Identifying Hazardous Materials (4 of 11)</vt:lpstr>
      <vt:lpstr>Identifying Hazardous Materials (5 of 11)</vt:lpstr>
      <vt:lpstr>Look for Clues to Potential Hazardous Materials, Such as Signs</vt:lpstr>
      <vt:lpstr>Look for Clues to Potential Hazardous Materials, Such as Storage Tanks</vt:lpstr>
      <vt:lpstr>Identifying Hazardous Materials (6 of 11)</vt:lpstr>
      <vt:lpstr>Identifying Hazardous Materials (7 of 11)</vt:lpstr>
      <vt:lpstr>Identifying Hazardous Materials (8 of 11)</vt:lpstr>
      <vt:lpstr>Identifying Hazardous Materials (9 of 11)</vt:lpstr>
      <vt:lpstr>Identifying Hazardous Materials (10 of 11)</vt:lpstr>
      <vt:lpstr>Click on the Type of Hazard Represented by the Blue Area of an N F P A 704 Placard</vt:lpstr>
      <vt:lpstr>Guidelines for Hazardous Materials Rescues (1 of 19)</vt:lpstr>
      <vt:lpstr>Identifying Hazardous Materials (11 of 11)</vt:lpstr>
      <vt:lpstr>Table 44-3 Rain: Awareness-Level Responsibilities at a Hazardous Materials Incident</vt:lpstr>
      <vt:lpstr>Guidelines for Hazardous Materials Rescues (2 of 19)</vt:lpstr>
      <vt:lpstr>Guidelines for Hazardous Materials Rescues (3 of 19)</vt:lpstr>
      <vt:lpstr>Guidelines for Hazardous Materials Rescues (4 of 19)</vt:lpstr>
      <vt:lpstr>Guidelines for Hazardous Materials Rescues (5 of 19)</vt:lpstr>
      <vt:lpstr>Guidelines for Hazardous Materials Rescues (6 of 19)</vt:lpstr>
      <vt:lpstr>Establishing Safety Control Zones at the Site of a Hazardous Materials Emergency</vt:lpstr>
      <vt:lpstr>Nine-Step Decontamination Procedure</vt:lpstr>
      <vt:lpstr>Guidelines for Hazardous Materials Rescues (7 of 19)</vt:lpstr>
      <vt:lpstr>Testing Hazard Levels at a Spill</vt:lpstr>
      <vt:lpstr>Rescuer in Decontamination Process</vt:lpstr>
      <vt:lpstr>Guidelines for Hazardous Materials Rescues (8 of 19)</vt:lpstr>
      <vt:lpstr>Guidelines for Hazardous Materials Rescues (9 of 19)</vt:lpstr>
      <vt:lpstr>Guidelines for Hazardous Materials Rescues (10 of 19)</vt:lpstr>
      <vt:lpstr>Guidelines for Hazardous Materials Rescues (11 of 19)</vt:lpstr>
      <vt:lpstr>Guidelines for Hazardous Materials Rescues (12 of 19)</vt:lpstr>
      <vt:lpstr>Guidelines for Hazardous Materials Rescues (13 of 19)</vt:lpstr>
      <vt:lpstr>Guidelines for Hazardous Materials Rescues (14 of 19)</vt:lpstr>
      <vt:lpstr>Guidelines for Hazardous Materials Rescues (15 of 19)</vt:lpstr>
      <vt:lpstr>Guidelines for Hazardous Materials Rescues (16 of 19)</vt:lpstr>
      <vt:lpstr>Guidelines for Hazardous Materials Rescues (17 of 19)</vt:lpstr>
      <vt:lpstr>Guidelines for Hazardous Materials Rescues (18 of 19)</vt:lpstr>
      <vt:lpstr>Guidelines for Hazardous Materials Rescues (19 of 19)</vt:lpstr>
      <vt:lpstr>Case Study Conclusion (1 of 2)</vt:lpstr>
      <vt:lpstr>Case Study Conclusion (2 of 2)</vt:lpstr>
      <vt:lpstr>Lesson Summary (1 of 2)</vt:lpstr>
      <vt:lpstr>Lesson Summary (2 of 2)</vt:lpstr>
      <vt:lpstr>Correct!</vt:lpstr>
      <vt:lpstr>Incorrect (1 of 3)</vt:lpstr>
      <vt:lpstr>Incorrect (2 of 3)</vt:lpstr>
      <vt:lpstr>Incorrect (3 of 3)</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Windows User</cp:lastModifiedBy>
  <cp:revision>876</cp:revision>
  <dcterms:modified xsi:type="dcterms:W3CDTF">2018-03-01T12:10:02Z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