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70"/>
  </p:notesMasterIdLst>
  <p:handoutMasterIdLst>
    <p:handoutMasterId r:id="rId71"/>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05" r:id="rId6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217" autoAdjust="0"/>
    <p:restoredTop sz="86395" autoAdjust="0"/>
  </p:normalViewPr>
  <p:slideViewPr>
    <p:cSldViewPr snapToGrid="0" snapToObjects="1">
      <p:cViewPr varScale="1">
        <p:scale>
          <a:sx n="72" d="100"/>
          <a:sy n="72" d="100"/>
        </p:scale>
        <p:origin x="1133" y="67"/>
      </p:cViewPr>
      <p:guideLst>
        <p:guide orient="horz" pos="2160"/>
        <p:guide pos="2880"/>
      </p:guideLst>
    </p:cSldViewPr>
  </p:slideViewPr>
  <p:outlineViewPr>
    <p:cViewPr>
      <p:scale>
        <a:sx n="33" d="100"/>
        <a:sy n="33" d="100"/>
      </p:scale>
      <p:origin x="0" y="-46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eaLnBrk="1" hangingPunct="1">
              <a:spcBef>
                <a:spcPct val="0"/>
              </a:spcBef>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Prepare</a:t>
            </a:r>
            <a:endParaRPr lang="en-US" altLang="en-US" sz="2000" b="1"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 </a:t>
            </a:r>
          </a:p>
          <a:p>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Full turnout gear, including a coat, a brightly colored and highly visible vest, bunker pants, and steel-toed boots, is required for personnel involved in the patient extrication process.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364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recommended guidelines for dealing with downed utility lines?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2936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can you find out more about particular hazards associated with specific types of vehicles?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hazards posed by alternative-fueled vehicles?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does air bag deployment remain a hazard even after a collision?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3946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Flares or cones should begin far enough from the scene so that a car can safely stop before it hits the scene, even if the driver did not notice the flares or cones from a distance.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210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fire apparatus and other emergency response vehicles as blockers to provide a safety zone.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531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regular flow of traffic must be channeled around the scene, it should be routed at least 50 feet from the wrecked cars.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212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fire apparatus and other emergency response vehicles as blockers to provide a safety zone.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486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Another consideration in vehicle positioning is substances leaking from a vehicle involved in a crash. Park the ambulance upwind to avoid being affected or overcome by potentially hazardous fumes. Also, park the ambulance uphill if a potentially hazardous liquid is leaking from a vehicle so that the liquid will flow away from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390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electrical systems in newer model vehicles can retain an electrical charge and remain “active,” even when the battery is disconnected.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4216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Deactivation is usually done by simply disconnecting the </a:t>
            </a:r>
            <a:r>
              <a:rPr lang="en-US" altLang="en-US" dirty="0" smtClean="0">
                <a:solidFill>
                  <a:prstClr val="black"/>
                </a:solidFill>
                <a:latin typeface="Calibri"/>
                <a:ea typeface="ＭＳ Ｐゴシック" panose="020B0600070205080204" pitchFamily="34" charset="-128"/>
              </a:rPr>
              <a:t>car’s </a:t>
            </a:r>
            <a:r>
              <a:rPr lang="en-US" altLang="en-US" dirty="0">
                <a:solidFill>
                  <a:prstClr val="black"/>
                </a:solidFill>
                <a:latin typeface="Calibri"/>
                <a:ea typeface="ＭＳ Ｐゴシック" panose="020B0600070205080204" pitchFamily="34" charset="-128"/>
              </a:rPr>
              <a:t>battery cables.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253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a:t>
            </a:r>
            <a:r>
              <a:rPr lang="en-US" altLang="en-US" dirty="0" smtClean="0">
                <a:solidFill>
                  <a:prstClr val="black"/>
                </a:solidFill>
                <a:latin typeface="Calibri"/>
                <a:ea typeface="ＭＳ Ｐゴシック" panose="020B0600070205080204" pitchFamily="34" charset="-128"/>
              </a:rPr>
              <a:t>It’s </a:t>
            </a:r>
            <a:r>
              <a:rPr lang="en-US" altLang="en-US" dirty="0">
                <a:solidFill>
                  <a:prstClr val="black"/>
                </a:solidFill>
                <a:latin typeface="Calibri"/>
                <a:ea typeface="ＭＳ Ｐゴシック" panose="020B0600070205080204" pitchFamily="34" charset="-128"/>
              </a:rPr>
              <a:t>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1707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addition, such cylinders, when exposed to the heat created from fire conditions, can burst, becoming projectiles and throwing debris from the involved vehicle. Emergency responders have been injured as these cylinders exploded and struck those around the vehicle.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6981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Ask bystanders if a patient walked away from the scene or if a passerby took a patient away. Before leaving the scene, a thorough search of the area for all victims must be conducted by emergency personnel.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Always look inside all compartments of a vehicle and under all seats. Children have been found thrown under a seat by the force of a crash. Victims of homicide or kidnapping have been found inside the trunks of burned vehicles that were not checked before emergency responders departed the scene after car fires were extinguished.</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some clues that you may have more patients than initially accounted for at a scene?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223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it is necessary to disconnect the car battery, the engine compartment must be accessed. Cut or use a wrench to remove the negative battery cable first. The negative cable is black in color. If you decide to cut the cable, make two cuts, the first cut approximately 4 inches from the terminal and the second cut approximately 2 inches from the first. This creates a large enough gap in the cable that the cut ends cannot accidently touch and reenergize the electrical system. Remove the positive cable last; if the positive cable is removed first, a spark can occur that could ignite acid fumes from the battery or gasoline spilled from the accident.</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 vacant parking lot, set up mock scenes using vehicles. Allow students to practice sizing up the scene. Be creative in planting clues to additional patients and potential hazards.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4284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incidents do not present access problems. </a:t>
            </a:r>
            <a:r>
              <a:rPr lang="en-US" altLang="en-US">
                <a:solidFill>
                  <a:prstClr val="black"/>
                </a:solidFill>
                <a:latin typeface="Verdana" panose="020B0604030504040204" pitchFamily="34" charset="0"/>
                <a:ea typeface="ＭＳ Ｐゴシック" panose="020B0600070205080204" pitchFamily="34" charset="-128"/>
              </a:rPr>
              <a:t>If complex access is required, request additional resources.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772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Inform the patient what you are going to do.</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Wear personal protective equipment.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Stand alongside the window and strike the upper corner with a flashlight or similar tool.</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Clear the glass before accessing the window.</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the preferred ways of accessing a residence?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6807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must break a window, choose a room in which there are no patients and a window through which you can see what is on the other side. Locate the smallest and least expensive window that will still allow you access.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614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Allow students to handle simple tools, such as a spring-loaded punch, under supervision.</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preferred way of accessing a patient in a vehicle?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you break a window in a vehicle or residence to gain access, what safety precautions must you observe to protect yourself and your patient?</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should be able to gain simple access to patients and recognize when complex access is required.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098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Carefully remove the broken glass, starting at the top and continuing until all has been removed. Broken correctly, although completely shattered, most tempered safety glass will remain in place even if it was not taped.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3384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Rescue personnel often carry a spring-loaded punch. Available at most hardware stores, this tool can easily be carried in a pocket or equipment holster.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911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Placing the punch against the lower corner of a tempered safety-glass window, you simply push until the spring causes the tip to punch, or you pull back on the spring and suddenly release the spring for the tip to punch and break the glass.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558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160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Carefully remove the broken glass, starting at the top and continuing until all has been removed. Broken correctly, although completely shattered, most tempered safety glass will remain in place even if it was not taped.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3640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The role of the EMT in vehicle stabilization and patient extrication is that of patient care provider.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Patient care always precedes removal from the vehicle unless delaying removal would endanger the life of the patient, EMS personnel, or other rescuers.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Cooperate in every way possible with personnel who are working to disentangle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3007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After gaining safe access to the patient, provide the same care you would provide to any trauma patient. Provide spine motion restriction, including a cervical collar, complete the primary assessment, and provide critical interventions. Be sure you have, or have called for, sufficient personnel to help you provide proper care and to help you protect the patient from hazards.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Communicate with the patient and keep them informed of your actions and the actions of the rescue team. This communication is necessary for the safety of both you and the patient.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Before a forcible rescue is initiated, its effect on the patient must be analyzed. The usual approach to rescue is to remove the vehicle from around the patient. However, when the condition of the patient or the scene dictates speed, the parts of the vehicle that allow for rapid extrication while protecting the </a:t>
            </a:r>
            <a:r>
              <a:rPr lang="en-US" dirty="0"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cervical spine should be removed first.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Use heavy blankets, a tarp, or a salvage cover to protect yourself, the patient, and other EMTs from the glass and flying debris that commonly result from disentanglement operations.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Give the patient the opportunity to have some control over the process. For example, when the rescue crew asks you if you are ready for them to do a function, such as remove the door, check with the patient. Asking if they are ready to have the door or dash removed provides them with a feeling of control. If properly prepared, the patient will readily agree with each step of the extrication.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297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Vehicle stabilization is carried out by specialized personnel using equipment such as wood cribbing and wedges,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step chocks, air bags, hydraulic tools and rams, come-alongs, jacks, chains, and winches.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9813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step chocks are unavailable, a box crib with wedges can function in much the same manner. Either procedure can prevent the vehicle from rocking.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184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Upright vehicle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Use step chocks or cribbing to immobilize the suspension.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Remove air from the tires.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8401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vehicle on its side is likely to roll onto its roof, thereby aggravating a </a:t>
            </a:r>
            <a:r>
              <a:rPr lang="en-US" altLang="en-US" dirty="0"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existing injuries and posing a severe risk of injury to rescuers both in and around the vehicle.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850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first step in stabilizing this vehicle, when the equipment is available, is to attach a stabilizing pole, pulling device, cable, or chain from the undercarriage of the car to another vehicle or strong immovable object.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860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Rescuers would then crib the length of the </a:t>
            </a:r>
            <a:r>
              <a:rPr lang="en-US" altLang="en-US" dirty="0" smtClean="0">
                <a:solidFill>
                  <a:prstClr val="black"/>
                </a:solidFill>
                <a:latin typeface="Calibri"/>
                <a:ea typeface="ＭＳ Ｐゴシック" panose="020B0600070205080204" pitchFamily="34" charset="-128"/>
              </a:rPr>
              <a:t>vehicle’s </a:t>
            </a:r>
            <a:r>
              <a:rPr lang="en-US" altLang="en-US" dirty="0">
                <a:solidFill>
                  <a:prstClr val="black"/>
                </a:solidFill>
                <a:latin typeface="Calibri"/>
                <a:ea typeface="ＭＳ Ｐゴシック" panose="020B0600070205080204" pitchFamily="34" charset="-128"/>
              </a:rPr>
              <a:t>side where it has contact with the ground. Every void between the ground and the vehicle should be filled with box cribbing and wedges to minimize movement. The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12- to 18-inch space between the top of the door frame along the roof line and the ground should also be filled.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224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air bag is inflated and one end of the vehicle begins to lift, the other end will settle onto the box crib and the weight of the vehicle will be totally removed from the roof posts.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275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2157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"rip and blitz" approach to extricating the patient?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0789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EMT enters the vehicle and establishes and maintains cervical spine motion restriction as rescue personnel begin to stabilize the vehicle by placing chocks under the wheels.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9411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Rescue personnel begin to stabilize the vehicle by placing chocks under the wheels.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2088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electrical hazards can be avoided by simply turning off the ignition. To thoroughly minimize all risks, the battery cables should be disconnected or cut, always the negative terminal first and then the positive. This reduces the risk of post-crash fire or unexpected air bag deployment. As an added precaution, the patient should be covered with a fire-retardant blanket.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6813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Hydraulic spreaders are used to “pop” the rear door.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9012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post between the front and rear sections of the passenger compartment, the B post, should be cut. A strap or rope should be attached to the rear door.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3415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cutter finishes the cut to the bottom of the B post.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7664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Another rescuer uses a hydraulic ram or spreader to “rip” open the doors. Keep in mind that the A posts are the front posts supporting the car roof. The B posts are the middle posts. C posts are at the rear.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0340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Next, the roof should be removed. The hydraulic cutters or a Sawzall (reciprocating saw) cut both the A and C posts and the opposite-side B post, and a glass-cutting saw or Sawzall cuts across the bottom of the windshield.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1669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the cutting process, one of the rescuers must monitor and control the cutting from a vantage point inside the vehicle. Hydraulic cutters then cut the roof from the vehicle.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290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a:t>
            </a:r>
            <a:r>
              <a:rPr lang="en-US" altLang="en-US" dirty="0" smtClean="0">
                <a:solidFill>
                  <a:prstClr val="black"/>
                </a:solidFill>
                <a:latin typeface="Calibri"/>
                <a:ea typeface="ＭＳ Ｐゴシック" panose="020B0600070205080204" pitchFamily="34" charset="-128"/>
              </a:rPr>
              <a:t>student’s </a:t>
            </a:r>
            <a:r>
              <a:rPr lang="en-US" altLang="en-US" dirty="0">
                <a:solidFill>
                  <a:prstClr val="black"/>
                </a:solidFill>
                <a:latin typeface="Calibri"/>
                <a:ea typeface="ＭＳ Ｐゴシック" panose="020B0600070205080204" pitchFamily="34" charset="-128"/>
              </a:rPr>
              <a:t>responses as a guide of how well-versed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2955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“Jacking the dash” or performing a “dash roll” is important when a patient is trapped by the dashboard. A relief cut should be made where the rocker panel meets the bottom of the A post. Hydraulic spreaders can then be used to push the dash off the patient. Some hydraulic spreaders have a spreading force of more than 37,000 pounds and can spread up to 40 inches.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4640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whole purpose of cutting the vehicle from around the patient is to protect the patient from further injury of both the cervical spine and the lower spine. The proper way to remove an injured patient from a damaged vehicle is vertically, or in line with the spine. Having a patient, especially one complaining of pain, “spin” or rotate their body onto a backboard is unacceptable.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7559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deployment systems might utilize high-pressure stored-gas cylinders to deploy the air bags, which can cause serious injuries to rescue personnel or patients if they are punctured by cutting tools.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6421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rescuer can force or “pop” a door with manual pry tools, hydraulic spreaders, and air chisels. Remember to protect yourself and the patient from flying debris by covering yourselves with a blanket during the procedure. If possible, place a solid object such as a spine board between the tool activity area and the patient.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Although it is usually preferable to totally remove the roof from a damaged vehicle, occasionally it might be decided to just “flap the roof” (displace the roof and windshield of the vehicle) to facilitate patient removal. Because this procedure involves maneuvers close to the patient, you and the patient must be well protected from the tools and flying debris. </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4691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Access to the patient might be gained by removing the rear window.</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4077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best way to extricate the patient is to cut the upper posts of the vehicle and fold the roof down.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5149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906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9005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7278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43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43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43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43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131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their roles as EMTs in patient rescue situations.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081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169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Points to consider when planning ahead from information provided by dispatch:</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Is the patient ill or injured?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mechanism of injury?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location of the incident?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time of day is it?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weather?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Is there a report of entrapment?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Is there a report of a leak or a spill?</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Are there any other hazards or potential hazards (e.g., downed power lines, unrestrained pets)?</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some locations in your community that might require special consideration for access?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343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Very briefly describe a series of scene situations, such as motor vehicle collisions, specific industrial sites, and so on. Have students list the types of hazards and issues anticipated at the scene.</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does 360-degree assessment mean?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actions should you take as you approach a vehicle involved in a collision?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should be able to size up a scene.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595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Based on the initial information provided by the caller, the communications officer might have dispatched additional resources to the scene, such as police for traffic control and crash investigation or the fire department or rescue services for extrication.</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additional resources that you might need at the scene of a motor vehicle collision?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10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slide" Target="slide63.xml"/><Relationship Id="rId1" Type="http://schemas.openxmlformats.org/officeDocument/2006/relationships/slideLayout" Target="../slideLayouts/slideLayout21.xml"/><Relationship Id="rId5" Type="http://schemas.openxmlformats.org/officeDocument/2006/relationships/slide" Target="slide66.xml"/><Relationship Id="rId4" Type="http://schemas.openxmlformats.org/officeDocument/2006/relationships/slide" Target="slide6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43</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Gaining Access and Patient Extrication</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10201" y="4336087"/>
            <a:ext cx="2997200" cy="646331"/>
          </a:xfrm>
          <a:prstGeom prst="rect">
            <a:avLst/>
          </a:prstGeom>
          <a:noFill/>
        </p:spPr>
        <p:txBody>
          <a:bodyPr wrap="square" rtlCol="0">
            <a:spAutoFit/>
          </a:bodyPr>
          <a:lstStyle/>
          <a:p>
            <a:pPr algn="ctr"/>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(3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Personal Protective Equipment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the presence of glass, sharp metal, flammable liquids, battery acid, and blood.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Wear an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 </a:t>
            </a:r>
            <a:r>
              <a:rPr lang="en-US" altLang="en-US" sz="2400" dirty="0" smtClean="0">
                <a:solidFill>
                  <a:srgbClr val="000000"/>
                </a:solidFill>
                <a:latin typeface="Arial (Body)"/>
                <a:ea typeface="ＭＳ Ｐゴシック"/>
              </a:rPr>
              <a:t>107-2004 </a:t>
            </a:r>
            <a:r>
              <a:rPr lang="en-US" altLang="en-US" sz="2400" dirty="0">
                <a:solidFill>
                  <a:srgbClr val="000000"/>
                </a:solidFill>
                <a:latin typeface="Arial (Body)"/>
                <a:ea typeface="ＭＳ Ｐゴシック"/>
              </a:rPr>
              <a:t>Class 2 or Class 3 approved high-visibility vest or 207-2006 public safety vest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Turnout gear is required for personnel involved in extrication.</a:t>
            </a:r>
          </a:p>
        </p:txBody>
      </p:sp>
    </p:spTree>
    <p:extLst>
      <p:ext uri="{BB962C8B-B14F-4D97-AF65-F5344CB8AC3E}">
        <p14:creationId xmlns:p14="http://schemas.microsoft.com/office/powerpoint/2010/main" val="22108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(4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Safety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Electrical 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Always assume downed power lines are electrically alive.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Stay away from vehicles in contact with power 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Request assistance from the power company.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Advise patients to remain in the vehicle.</a:t>
            </a:r>
          </a:p>
        </p:txBody>
      </p:sp>
    </p:spTree>
    <p:extLst>
      <p:ext uri="{BB962C8B-B14F-4D97-AF65-F5344CB8AC3E}">
        <p14:creationId xmlns:p14="http://schemas.microsoft.com/office/powerpoint/2010/main" val="406476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Sizing up the Scene </a:t>
            </a:r>
            <a:r>
              <a:rPr lang="en-US" sz="2000" b="0" smtClean="0">
                <a:latin typeface="Times New Roman" panose="02020603050405020304" pitchFamily="18" charset="0"/>
                <a:ea typeface="ＭＳ Ｐゴシック"/>
                <a:cs typeface="ＭＳ Ｐゴシック" pitchFamily="-1" charset="-128"/>
              </a:rPr>
              <a:t>(5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Scene Safety</a:t>
            </a:r>
          </a:p>
          <a:p>
            <a:pPr lvl="1"/>
            <a:r>
              <a:rPr lang="en-US" altLang="en-US" sz="2400" dirty="0">
                <a:latin typeface="+mn-lt"/>
              </a:rPr>
              <a:t>Control of Traffic Flow</a:t>
            </a:r>
          </a:p>
          <a:p>
            <a:pPr lvl="2"/>
            <a:r>
              <a:rPr lang="en-US" altLang="en-US" sz="2400" dirty="0">
                <a:latin typeface="+mn-lt"/>
              </a:rPr>
              <a:t>The safest method is to reroute traffic to different roads.</a:t>
            </a:r>
          </a:p>
          <a:p>
            <a:pPr lvl="2"/>
            <a:r>
              <a:rPr lang="en-US" altLang="en-US" sz="2400" dirty="0">
                <a:latin typeface="+mn-lt"/>
              </a:rPr>
              <a:t>If traffic must be channeled around the scene, it should be routed at least 50 feet from the wrecked cars.</a:t>
            </a:r>
          </a:p>
        </p:txBody>
      </p:sp>
    </p:spTree>
    <p:extLst>
      <p:ext uri="{BB962C8B-B14F-4D97-AF65-F5344CB8AC3E}">
        <p14:creationId xmlns:p14="http://schemas.microsoft.com/office/powerpoint/2010/main" val="228624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25194"/>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Flares are Positioned According to a Formula that Includes the Stopping Distance for the Posted Speed plus a Margin of Safety</a:t>
            </a:r>
            <a:endParaRPr lang="en-US" altLang="en-US" sz="2800" dirty="0">
              <a:latin typeface="Times New Roman" panose="02020603050405020304" pitchFamily="18" charset="0"/>
              <a:ea typeface="ＭＳ Ｐゴシック"/>
            </a:endParaRPr>
          </a:p>
        </p:txBody>
      </p:sp>
      <p:graphicFrame>
        <p:nvGraphicFramePr>
          <p:cNvPr id="5" name="Table 4"/>
          <p:cNvGraphicFramePr>
            <a:graphicFrameLocks noGrp="1"/>
          </p:cNvGraphicFramePr>
          <p:nvPr>
            <p:extLst>
              <p:ext uri="{D42A27DB-BD31-4B8C-83A1-F6EECF244321}">
                <p14:modId xmlns:p14="http://schemas.microsoft.com/office/powerpoint/2010/main" val="1280037190"/>
              </p:ext>
            </p:extLst>
          </p:nvPr>
        </p:nvGraphicFramePr>
        <p:xfrm>
          <a:off x="753762" y="2048558"/>
          <a:ext cx="7636476" cy="3688080"/>
        </p:xfrm>
        <a:graphic>
          <a:graphicData uri="http://schemas.openxmlformats.org/drawingml/2006/table">
            <a:tbl>
              <a:tblPr firstRow="1" bandRow="1">
                <a:tableStyleId>{5940675A-B579-460E-94D1-54222C63F5DA}</a:tableStyleId>
              </a:tblPr>
              <a:tblGrid>
                <a:gridCol w="1272746">
                  <a:extLst>
                    <a:ext uri="{9D8B030D-6E8A-4147-A177-3AD203B41FA5}">
                      <a16:colId xmlns:a16="http://schemas.microsoft.com/office/drawing/2014/main" val="2549972661"/>
                    </a:ext>
                  </a:extLst>
                </a:gridCol>
                <a:gridCol w="1272746">
                  <a:extLst>
                    <a:ext uri="{9D8B030D-6E8A-4147-A177-3AD203B41FA5}">
                      <a16:colId xmlns:a16="http://schemas.microsoft.com/office/drawing/2014/main" val="2553470895"/>
                    </a:ext>
                  </a:extLst>
                </a:gridCol>
                <a:gridCol w="1025609">
                  <a:extLst>
                    <a:ext uri="{9D8B030D-6E8A-4147-A177-3AD203B41FA5}">
                      <a16:colId xmlns:a16="http://schemas.microsoft.com/office/drawing/2014/main" val="3408847144"/>
                    </a:ext>
                  </a:extLst>
                </a:gridCol>
                <a:gridCol w="1519883">
                  <a:extLst>
                    <a:ext uri="{9D8B030D-6E8A-4147-A177-3AD203B41FA5}">
                      <a16:colId xmlns:a16="http://schemas.microsoft.com/office/drawing/2014/main" val="2020008192"/>
                    </a:ext>
                  </a:extLst>
                </a:gridCol>
                <a:gridCol w="1025609">
                  <a:extLst>
                    <a:ext uri="{9D8B030D-6E8A-4147-A177-3AD203B41FA5}">
                      <a16:colId xmlns:a16="http://schemas.microsoft.com/office/drawing/2014/main" val="2229904252"/>
                    </a:ext>
                  </a:extLst>
                </a:gridCol>
                <a:gridCol w="1519883">
                  <a:extLst>
                    <a:ext uri="{9D8B030D-6E8A-4147-A177-3AD203B41FA5}">
                      <a16:colId xmlns:a16="http://schemas.microsoft.com/office/drawing/2014/main" val="3842595930"/>
                    </a:ext>
                  </a:extLst>
                </a:gridCol>
              </a:tblGrid>
              <a:tr h="148153">
                <a:tc>
                  <a:txBody>
                    <a:bodyPr/>
                    <a:lstStyle/>
                    <a:p>
                      <a:pPr algn="ctr"/>
                      <a:r>
                        <a:rPr lang="en-US" sz="2000" b="0" i="0" u="none" strike="noStrike" cap="none" baseline="0" dirty="0" smtClean="0">
                          <a:solidFill>
                            <a:schemeClr val="tx1"/>
                          </a:solidFill>
                          <a:latin typeface="+mn-lt"/>
                          <a:ea typeface="+mn-ea"/>
                          <a:cs typeface="+mn-cs"/>
                          <a:sym typeface="Arial"/>
                        </a:rPr>
                        <a:t>Posted speed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r>
                        <a:rPr lang="en-US" sz="2000" b="0" i="0" u="none" strike="noStrike" cap="none" baseline="0" dirty="0" smtClean="0">
                          <a:solidFill>
                            <a:schemeClr val="tx1"/>
                          </a:solidFill>
                          <a:latin typeface="+mn-lt"/>
                          <a:ea typeface="+mn-ea"/>
                          <a:cs typeface="+mn-cs"/>
                          <a:sym typeface="Arial"/>
                        </a:rPr>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Stopping distance for that speed</a:t>
                      </a:r>
                      <a:endParaRPr lang="en-US" sz="2000" dirty="0"/>
                    </a:p>
                  </a:txBody>
                  <a:tcPr anchor="b"/>
                </a:tc>
                <a:tc>
                  <a:txBody>
                    <a:bodyPr/>
                    <a:lstStyle/>
                    <a:p>
                      <a:pPr algn="ctr"/>
                      <a:r>
                        <a:rPr lang="en-US" sz="2000" dirty="0" smtClean="0"/>
                        <a:t>+</a:t>
                      </a:r>
                      <a:endParaRPr lang="en-US" sz="2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cap="none" baseline="0" dirty="0" smtClean="0">
                          <a:solidFill>
                            <a:schemeClr val="tx1"/>
                          </a:solidFill>
                          <a:latin typeface="+mn-lt"/>
                          <a:ea typeface="+mn-ea"/>
                          <a:cs typeface="+mn-cs"/>
                          <a:sym typeface="Arial"/>
                        </a:rPr>
                        <a:t>Posted speed (in feet)</a:t>
                      </a:r>
                      <a:endParaRPr lang="en-US" sz="2000" dirty="0" smtClean="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Distance of the farthest warning device</a:t>
                      </a:r>
                      <a:endParaRPr lang="en-US" sz="2000" dirty="0"/>
                    </a:p>
                  </a:txBody>
                  <a:tcPr anchor="b"/>
                </a:tc>
                <a:extLst>
                  <a:ext uri="{0D108BD9-81ED-4DB2-BD59-A6C34878D82A}">
                    <a16:rowId xmlns:a16="http://schemas.microsoft.com/office/drawing/2014/main" val="964886983"/>
                  </a:ext>
                </a:extLst>
              </a:tr>
              <a:tr h="0">
                <a:tc>
                  <a:txBody>
                    <a:bodyPr/>
                    <a:lstStyle/>
                    <a:p>
                      <a:pPr algn="ctr"/>
                      <a:r>
                        <a:rPr lang="en-US" sz="2000" b="0" i="0" u="none" strike="noStrike" cap="none" baseline="0" dirty="0" smtClean="0">
                          <a:solidFill>
                            <a:schemeClr val="tx1"/>
                          </a:solidFill>
                          <a:latin typeface="+mn-lt"/>
                          <a:ea typeface="+mn-ea"/>
                          <a:cs typeface="+mn-cs"/>
                          <a:sym typeface="Arial"/>
                        </a:rPr>
                        <a:t>20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50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20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70 feet</a:t>
                      </a:r>
                      <a:endParaRPr lang="en-US" sz="2000" dirty="0"/>
                    </a:p>
                  </a:txBody>
                  <a:tcPr anchor="b"/>
                </a:tc>
                <a:extLst>
                  <a:ext uri="{0D108BD9-81ED-4DB2-BD59-A6C34878D82A}">
                    <a16:rowId xmlns:a16="http://schemas.microsoft.com/office/drawing/2014/main" val="2237537764"/>
                  </a:ext>
                </a:extLst>
              </a:tr>
              <a:tr h="0">
                <a:tc>
                  <a:txBody>
                    <a:bodyPr/>
                    <a:lstStyle/>
                    <a:p>
                      <a:pPr algn="ctr"/>
                      <a:r>
                        <a:rPr lang="en-US" sz="2000" b="0" i="0" u="none" strike="noStrike" cap="none" baseline="0" dirty="0" smtClean="0">
                          <a:solidFill>
                            <a:schemeClr val="tx1"/>
                          </a:solidFill>
                          <a:latin typeface="+mn-lt"/>
                          <a:ea typeface="+mn-ea"/>
                          <a:cs typeface="+mn-cs"/>
                          <a:sym typeface="Arial"/>
                        </a:rPr>
                        <a:t>30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75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30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105 feet</a:t>
                      </a:r>
                      <a:endParaRPr lang="en-US" sz="2000" dirty="0"/>
                    </a:p>
                  </a:txBody>
                  <a:tcPr anchor="b"/>
                </a:tc>
                <a:extLst>
                  <a:ext uri="{0D108BD9-81ED-4DB2-BD59-A6C34878D82A}">
                    <a16:rowId xmlns:a16="http://schemas.microsoft.com/office/drawing/2014/main" val="179100048"/>
                  </a:ext>
                </a:extLst>
              </a:tr>
              <a:tr h="0">
                <a:tc>
                  <a:txBody>
                    <a:bodyPr/>
                    <a:lstStyle/>
                    <a:p>
                      <a:pPr algn="ctr"/>
                      <a:r>
                        <a:rPr lang="en-US" sz="2000" b="0" i="0" u="none" strike="noStrike" cap="none" baseline="0" dirty="0" smtClean="0">
                          <a:solidFill>
                            <a:schemeClr val="tx1"/>
                          </a:solidFill>
                          <a:latin typeface="+mn-lt"/>
                          <a:ea typeface="+mn-ea"/>
                          <a:cs typeface="+mn-cs"/>
                          <a:sym typeface="Arial"/>
                        </a:rPr>
                        <a:t>40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125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40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165 feet</a:t>
                      </a:r>
                      <a:endParaRPr lang="en-US" sz="2000" dirty="0"/>
                    </a:p>
                  </a:txBody>
                  <a:tcPr anchor="b"/>
                </a:tc>
                <a:extLst>
                  <a:ext uri="{0D108BD9-81ED-4DB2-BD59-A6C34878D82A}">
                    <a16:rowId xmlns:a16="http://schemas.microsoft.com/office/drawing/2014/main" val="1009377379"/>
                  </a:ext>
                </a:extLst>
              </a:tr>
              <a:tr h="0">
                <a:tc>
                  <a:txBody>
                    <a:bodyPr/>
                    <a:lstStyle/>
                    <a:p>
                      <a:pPr algn="ctr"/>
                      <a:r>
                        <a:rPr lang="en-US" sz="2000" b="0" i="0" u="none" strike="noStrike" cap="none" baseline="0" dirty="0" smtClean="0">
                          <a:solidFill>
                            <a:schemeClr val="tx1"/>
                          </a:solidFill>
                          <a:latin typeface="+mn-lt"/>
                          <a:ea typeface="+mn-ea"/>
                          <a:cs typeface="+mn-cs"/>
                          <a:sym typeface="Arial"/>
                        </a:rPr>
                        <a:t>50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175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50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225 feet</a:t>
                      </a:r>
                      <a:endParaRPr lang="en-US" sz="2000" dirty="0"/>
                    </a:p>
                  </a:txBody>
                  <a:tcPr anchor="b"/>
                </a:tc>
                <a:extLst>
                  <a:ext uri="{0D108BD9-81ED-4DB2-BD59-A6C34878D82A}">
                    <a16:rowId xmlns:a16="http://schemas.microsoft.com/office/drawing/2014/main" val="2042175555"/>
                  </a:ext>
                </a:extLst>
              </a:tr>
              <a:tr h="0">
                <a:tc>
                  <a:txBody>
                    <a:bodyPr/>
                    <a:lstStyle/>
                    <a:p>
                      <a:pPr algn="ctr"/>
                      <a:r>
                        <a:rPr lang="en-US" sz="2000" b="0" i="0" u="none" strike="noStrike" cap="none" baseline="0" dirty="0" smtClean="0">
                          <a:solidFill>
                            <a:schemeClr val="tx1"/>
                          </a:solidFill>
                          <a:latin typeface="+mn-lt"/>
                          <a:ea typeface="+mn-ea"/>
                          <a:cs typeface="+mn-cs"/>
                          <a:sym typeface="Arial"/>
                        </a:rPr>
                        <a:t>60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275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60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335 feet</a:t>
                      </a:r>
                      <a:endParaRPr lang="en-US" sz="2000" dirty="0"/>
                    </a:p>
                  </a:txBody>
                  <a:tcPr anchor="b"/>
                </a:tc>
                <a:extLst>
                  <a:ext uri="{0D108BD9-81ED-4DB2-BD59-A6C34878D82A}">
                    <a16:rowId xmlns:a16="http://schemas.microsoft.com/office/drawing/2014/main" val="3399692799"/>
                  </a:ext>
                </a:extLst>
              </a:tr>
              <a:tr h="0">
                <a:tc>
                  <a:txBody>
                    <a:bodyPr/>
                    <a:lstStyle/>
                    <a:p>
                      <a:pPr algn="ctr"/>
                      <a:r>
                        <a:rPr lang="en-US" sz="2000" b="0" i="0" u="none" strike="noStrike" cap="none" baseline="0" dirty="0" smtClean="0">
                          <a:solidFill>
                            <a:schemeClr val="tx1"/>
                          </a:solidFill>
                          <a:latin typeface="+mn-lt"/>
                          <a:ea typeface="+mn-ea"/>
                          <a:cs typeface="+mn-cs"/>
                          <a:sym typeface="Arial"/>
                        </a:rPr>
                        <a:t>70 m</a:t>
                      </a:r>
                      <a:r>
                        <a:rPr lang="en-US" sz="100" b="0" i="0" u="none" strike="noStrike" cap="none" baseline="0" dirty="0" smtClean="0">
                          <a:solidFill>
                            <a:schemeClr val="bg1"/>
                          </a:solidFill>
                          <a:latin typeface="+mn-lt"/>
                          <a:ea typeface="+mn-ea"/>
                          <a:cs typeface="+mn-cs"/>
                          <a:sym typeface="Arial"/>
                        </a:rPr>
                        <a:t>iles</a:t>
                      </a:r>
                      <a:r>
                        <a:rPr lang="en-US" sz="20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bg1"/>
                          </a:solidFill>
                          <a:latin typeface="+mn-lt"/>
                          <a:ea typeface="+mn-ea"/>
                          <a:cs typeface="+mn-cs"/>
                          <a:sym typeface="Arial"/>
                        </a:rPr>
                        <a:t>er</a:t>
                      </a:r>
                      <a:r>
                        <a:rPr lang="en-US" sz="2000" b="0" i="0" u="none" strike="noStrike" cap="none" baseline="0" dirty="0" smtClean="0">
                          <a:solidFill>
                            <a:schemeClr val="tx1"/>
                          </a:solidFill>
                          <a:latin typeface="+mn-lt"/>
                          <a:ea typeface="+mn-ea"/>
                          <a:cs typeface="+mn-cs"/>
                          <a:sym typeface="Arial"/>
                        </a:rPr>
                        <a:t>h</a:t>
                      </a:r>
                      <a:r>
                        <a:rPr lang="en-US" sz="100" b="0" i="0" u="none" strike="noStrike" cap="none" baseline="0" dirty="0" smtClean="0">
                          <a:solidFill>
                            <a:schemeClr val="bg1"/>
                          </a:solidFill>
                          <a:latin typeface="+mn-lt"/>
                          <a:ea typeface="+mn-ea"/>
                          <a:cs typeface="+mn-cs"/>
                          <a:sym typeface="Arial"/>
                        </a:rPr>
                        <a:t>our</a:t>
                      </a:r>
                      <a:endParaRPr lang="en-US" sz="100" dirty="0">
                        <a:solidFill>
                          <a:schemeClr val="bg1"/>
                        </a:solidFill>
                      </a:endParaRPr>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375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70 feet</a:t>
                      </a:r>
                      <a:endParaRPr lang="en-US" sz="2000" dirty="0"/>
                    </a:p>
                  </a:txBody>
                  <a:tcPr anchor="b"/>
                </a:tc>
                <a:tc>
                  <a:txBody>
                    <a:bodyPr/>
                    <a:lstStyle/>
                    <a:p>
                      <a:pPr algn="ctr"/>
                      <a:r>
                        <a:rPr lang="en-US" sz="2000" dirty="0" smtClean="0"/>
                        <a:t>=</a:t>
                      </a:r>
                      <a:endParaRPr lang="en-US" sz="2000" dirty="0"/>
                    </a:p>
                  </a:txBody>
                  <a:tcPr anchor="b"/>
                </a:tc>
                <a:tc>
                  <a:txBody>
                    <a:bodyPr/>
                    <a:lstStyle/>
                    <a:p>
                      <a:pPr algn="ctr"/>
                      <a:r>
                        <a:rPr lang="en-US" sz="2000" b="0" i="0" u="none" strike="noStrike" cap="none" baseline="0" dirty="0" smtClean="0">
                          <a:solidFill>
                            <a:schemeClr val="tx1"/>
                          </a:solidFill>
                          <a:latin typeface="+mn-lt"/>
                          <a:ea typeface="+mn-ea"/>
                          <a:cs typeface="+mn-cs"/>
                          <a:sym typeface="Arial"/>
                        </a:rPr>
                        <a:t>445 feet</a:t>
                      </a:r>
                      <a:endParaRPr lang="en-US" sz="2000" dirty="0"/>
                    </a:p>
                  </a:txBody>
                  <a:tcPr anchor="b"/>
                </a:tc>
                <a:extLst>
                  <a:ext uri="{0D108BD9-81ED-4DB2-BD59-A6C34878D82A}">
                    <a16:rowId xmlns:a16="http://schemas.microsoft.com/office/drawing/2014/main" val="3241789095"/>
                  </a:ext>
                </a:extLst>
              </a:tr>
            </a:tbl>
          </a:graphicData>
        </a:graphic>
      </p:graphicFrame>
    </p:spTree>
    <p:extLst>
      <p:ext uri="{BB962C8B-B14F-4D97-AF65-F5344CB8AC3E}">
        <p14:creationId xmlns:p14="http://schemas.microsoft.com/office/powerpoint/2010/main" val="2711596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82148"/>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Flares Positioned on a Straight Road. Approaching Vehicles are Moved into the Correct Lane before they Reach the Edge of the Danger Zone</a:t>
            </a:r>
            <a:endParaRPr lang="en-US" altLang="en-US" sz="2800" dirty="0">
              <a:latin typeface="Times New Roman" panose="02020603050405020304" pitchFamily="18" charset="0"/>
              <a:ea typeface="ＭＳ Ｐゴシック"/>
            </a:endParaRPr>
          </a:p>
        </p:txBody>
      </p:sp>
      <p:pic>
        <p:nvPicPr>
          <p:cNvPr id="4" name="Picture 3" descr="An ambulance is parked 50 feet directly behind and pointing towards a car accident, which has blocked 1 outer lane of a 4-lane highway.  Flares are placed behind the ambulance along the outer edge of the lane and highway, then diagonally until reaching the adjacent lane at the back corner of the ambulance at the lane divider. The flares cover a lateral distance of 225 fe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2072692"/>
            <a:ext cx="7599897" cy="320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106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81539"/>
          </a:xfrm>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Flares Positioned Ahead of a Curved Section of Road. </a:t>
            </a:r>
            <a:r>
              <a:rPr lang="en-US" altLang="en-US" sz="2800" dirty="0" smtClean="0">
                <a:latin typeface="Times New Roman" panose="02020603050405020304" pitchFamily="18" charset="0"/>
                <a:ea typeface="ＭＳ Ｐゴシック"/>
              </a:rPr>
              <a:t>The </a:t>
            </a:r>
            <a:r>
              <a:rPr lang="en-US" altLang="en-US" sz="2800" dirty="0">
                <a:latin typeface="Times New Roman" panose="02020603050405020304" pitchFamily="18" charset="0"/>
                <a:ea typeface="ＭＳ Ｐゴシック"/>
              </a:rPr>
              <a:t>Start of the Curve </a:t>
            </a:r>
            <a:r>
              <a:rPr lang="en-US" altLang="en-US" sz="2800" dirty="0" smtClean="0">
                <a:latin typeface="Times New Roman" panose="02020603050405020304" pitchFamily="18" charset="0"/>
                <a:ea typeface="ＭＳ Ｐゴシック"/>
              </a:rPr>
              <a:t>is </a:t>
            </a:r>
            <a:r>
              <a:rPr lang="en-US" altLang="en-US" sz="2800" dirty="0">
                <a:latin typeface="Times New Roman" panose="02020603050405020304" pitchFamily="18" charset="0"/>
                <a:ea typeface="ＭＳ Ｐゴシック"/>
              </a:rPr>
              <a:t>Considered to </a:t>
            </a:r>
            <a:r>
              <a:rPr lang="en-US" altLang="en-US" sz="2800" dirty="0" smtClean="0">
                <a:latin typeface="Times New Roman" panose="02020603050405020304" pitchFamily="18" charset="0"/>
                <a:ea typeface="ＭＳ Ｐゴシック"/>
              </a:rPr>
              <a:t>be </a:t>
            </a:r>
            <a:r>
              <a:rPr lang="en-US" altLang="en-US" sz="2800" dirty="0">
                <a:latin typeface="Times New Roman" panose="02020603050405020304" pitchFamily="18" charset="0"/>
                <a:ea typeface="ＭＳ Ｐゴシック"/>
              </a:rPr>
              <a:t>the Edge of the Danger Zone</a:t>
            </a:r>
          </a:p>
        </p:txBody>
      </p:sp>
      <p:pic>
        <p:nvPicPr>
          <p:cNvPr id="4" name="Picture 3" descr="An ambulance is parked on a 90-degree curve of a highway, 50 feet directly behind a car accident, located on the vertical portion of highway after the curve. The accident is on the outer lane of the 4-lane highway. Flares are placed 225 feet behind the ambulance, on the horizontal portion of highway before the curve. The flares are arranged in a diagonal from the outer edge of the lane to the lane divider at the driver’s rear corner of the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75" y="2285493"/>
            <a:ext cx="7524650" cy="324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81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53168" cy="133184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Flares Positioned on a Hill. The Flares Slow Approaching Vehicles and Make Them Turn into the Correct Lane before </a:t>
            </a:r>
            <a:r>
              <a:rPr lang="en-US" altLang="en-US" sz="2800" dirty="0">
                <a:latin typeface="Times New Roman" panose="02020603050405020304" pitchFamily="18" charset="0"/>
                <a:ea typeface="ＭＳ Ｐゴシック"/>
              </a:rPr>
              <a:t>t</a:t>
            </a:r>
            <a:r>
              <a:rPr lang="en-US" altLang="en-US" sz="2800" dirty="0" smtClean="0">
                <a:latin typeface="Times New Roman" panose="02020603050405020304" pitchFamily="18" charset="0"/>
                <a:ea typeface="ＭＳ Ｐゴシック"/>
              </a:rPr>
              <a:t>hey Reach the Top of the Hill</a:t>
            </a:r>
            <a:endParaRPr lang="en-US" altLang="en-US" sz="2800" dirty="0">
              <a:latin typeface="Times New Roman" panose="02020603050405020304" pitchFamily="18" charset="0"/>
              <a:ea typeface="ＭＳ Ｐゴシック"/>
            </a:endParaRPr>
          </a:p>
        </p:txBody>
      </p:sp>
      <p:pic>
        <p:nvPicPr>
          <p:cNvPr id="4" name="Picture 2" descr="An ambulance is parked directly behind a car accident in an outer lane of a 4-lane highway. Flares are arranged behind the ambulance in a short diagonal from the outer edge of the lane to the lane divider, with space between the last flare and the back of the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52" y="2251387"/>
            <a:ext cx="7675896" cy="330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35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(6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Safety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Control of Traffic Flow</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fire apparatus and other emergency vehicles to block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Position the ambulance so that the loading doors are angled away from traffic.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Always face the oncoming traffic.</a:t>
            </a:r>
          </a:p>
        </p:txBody>
      </p:sp>
    </p:spTree>
    <p:extLst>
      <p:ext uri="{BB962C8B-B14F-4D97-AF65-F5344CB8AC3E}">
        <p14:creationId xmlns:p14="http://schemas.microsoft.com/office/powerpoint/2010/main" val="1506855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(7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285383" cy="4525963"/>
          </a:xfrm>
        </p:spPr>
        <p:txBody>
          <a:bodyPr wrap="square" lIns="91425" tIns="91425" rIns="91425" bIns="91425">
            <a:noAutofit/>
          </a:bodyPr>
          <a:lstStyle/>
          <a:p>
            <a:r>
              <a:rPr lang="en-US" altLang="en-US" sz="2400" dirty="0">
                <a:latin typeface="+mn-lt"/>
              </a:rPr>
              <a:t>Scene Safety</a:t>
            </a:r>
          </a:p>
          <a:p>
            <a:pPr lvl="1"/>
            <a:r>
              <a:rPr lang="en-US" altLang="en-US" sz="2400" dirty="0">
                <a:latin typeface="+mn-lt"/>
              </a:rPr>
              <a:t>Alternative-Fuel Vehicles</a:t>
            </a:r>
          </a:p>
          <a:p>
            <a:pPr lvl="2"/>
            <a:r>
              <a:rPr lang="en-US" altLang="en-US" sz="2400" dirty="0">
                <a:latin typeface="+mn-lt"/>
              </a:rPr>
              <a:t>Hybrid vehicles use a combination of gasoline and electricity; the high-voltage batteries and cables pose a risk of electric shock.</a:t>
            </a:r>
          </a:p>
          <a:p>
            <a:pPr lvl="2"/>
            <a:r>
              <a:rPr lang="en-US" altLang="en-US" sz="2400" dirty="0">
                <a:latin typeface="+mn-lt"/>
              </a:rPr>
              <a:t>Natural gas and hydrogen are stored in high-pressure canisters that can pose a fire risk.</a:t>
            </a:r>
          </a:p>
        </p:txBody>
      </p:sp>
    </p:spTree>
    <p:extLst>
      <p:ext uri="{BB962C8B-B14F-4D97-AF65-F5344CB8AC3E}">
        <p14:creationId xmlns:p14="http://schemas.microsoft.com/office/powerpoint/2010/main" val="232685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(8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Scene Safety</a:t>
            </a:r>
          </a:p>
          <a:p>
            <a:pPr lvl="1"/>
            <a:r>
              <a:rPr lang="en-US" altLang="en-US" sz="2400" dirty="0">
                <a:latin typeface="+mn-lt"/>
              </a:rPr>
              <a:t>Undeployed Air Bags</a:t>
            </a:r>
          </a:p>
          <a:p>
            <a:pPr lvl="2"/>
            <a:r>
              <a:rPr lang="en-US" altLang="en-US" sz="2400" dirty="0">
                <a:latin typeface="+mn-lt"/>
              </a:rPr>
              <a:t>Air bags are deployed with significant force.</a:t>
            </a:r>
          </a:p>
          <a:p>
            <a:pPr lvl="2"/>
            <a:r>
              <a:rPr lang="en-US" altLang="en-US" sz="2400" dirty="0">
                <a:latin typeface="+mn-lt"/>
              </a:rPr>
              <a:t>If a rescuer is positioned in front of an air bag that suddenly deploys, the force could cause severe injury.</a:t>
            </a:r>
          </a:p>
          <a:p>
            <a:pPr lvl="2"/>
            <a:r>
              <a:rPr lang="en-US" altLang="en-US" sz="2400" dirty="0">
                <a:latin typeface="+mn-lt"/>
              </a:rPr>
              <a:t>Air bags must be deactivated before extrication.</a:t>
            </a:r>
          </a:p>
        </p:txBody>
      </p:sp>
    </p:spTree>
    <p:extLst>
      <p:ext uri="{BB962C8B-B14F-4D97-AF65-F5344CB8AC3E}">
        <p14:creationId xmlns:p14="http://schemas.microsoft.com/office/powerpoint/2010/main" val="336677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1282.</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1282.</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1282.</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403694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(9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smtClean="0">
                <a:latin typeface="+mn-lt"/>
              </a:rPr>
              <a:t>Scene Safety</a:t>
            </a:r>
          </a:p>
          <a:p>
            <a:pPr lvl="1"/>
            <a:r>
              <a:rPr lang="en-US" altLang="en-US" sz="2400" dirty="0" smtClean="0">
                <a:latin typeface="+mn-lt"/>
              </a:rPr>
              <a:t>Energy-Absorbing Bumpers</a:t>
            </a:r>
          </a:p>
          <a:p>
            <a:pPr lvl="2"/>
            <a:r>
              <a:rPr lang="en-US" altLang="en-US" sz="2400" dirty="0" smtClean="0">
                <a:latin typeface="+mn-lt"/>
              </a:rPr>
              <a:t>A piston system can become “loaded” on impact and spring outward after impact, causing injury.</a:t>
            </a:r>
            <a:endParaRPr lang="en-US" altLang="en-US" sz="2400" dirty="0">
              <a:latin typeface="+mn-lt"/>
            </a:endParaRPr>
          </a:p>
        </p:txBody>
      </p:sp>
    </p:spTree>
    <p:extLst>
      <p:ext uri="{BB962C8B-B14F-4D97-AF65-F5344CB8AC3E}">
        <p14:creationId xmlns:p14="http://schemas.microsoft.com/office/powerpoint/2010/main" val="3417956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(10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Locate All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incidents involve multiple patients, and they may not all be readily identified.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 for patients at the site and in the immediate vicinity.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Recognize clues that more than one patient may be involved, such as empty child car seats.</a:t>
            </a:r>
          </a:p>
        </p:txBody>
      </p:sp>
    </p:spTree>
    <p:extLst>
      <p:ext uri="{BB962C8B-B14F-4D97-AF65-F5344CB8AC3E}">
        <p14:creationId xmlns:p14="http://schemas.microsoft.com/office/powerpoint/2010/main" val="359852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(11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Safety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Have a fire extinguisher available.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vehicle must be stabilized before accessing it.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Shut off the engine, set the parking brake, and use cribbing or chocks to help stabilize the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Before removing the battery, unlock doors, lower windows, and move seats back</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9214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Gaining Access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Simple access requires no special tools.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Complex access requires the use of tools and specialized equipment.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Residential Access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First check all doors and windows.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you can contact the patient, determine if a neighbor has a key.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you cannot contact the patient, check with neighbors.</a:t>
            </a:r>
          </a:p>
        </p:txBody>
      </p:sp>
    </p:spTree>
    <p:extLst>
      <p:ext uri="{BB962C8B-B14F-4D97-AF65-F5344CB8AC3E}">
        <p14:creationId xmlns:p14="http://schemas.microsoft.com/office/powerpoint/2010/main" val="340953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Gaining Access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Residential Access</a:t>
            </a:r>
          </a:p>
          <a:p>
            <a:pPr lvl="1"/>
            <a:r>
              <a:rPr lang="en-US" altLang="en-US" sz="2400" dirty="0">
                <a:latin typeface="+mn-lt"/>
              </a:rPr>
              <a:t>If forced entry is required, request police and fire department.</a:t>
            </a:r>
          </a:p>
          <a:p>
            <a:pPr lvl="1"/>
            <a:r>
              <a:rPr lang="en-US" altLang="en-US" sz="2400" dirty="0">
                <a:latin typeface="+mn-lt"/>
              </a:rPr>
              <a:t>If possible, wait for police before making forced entry.</a:t>
            </a:r>
          </a:p>
          <a:p>
            <a:pPr lvl="1"/>
            <a:r>
              <a:rPr lang="en-US" altLang="en-US" sz="2400" dirty="0">
                <a:latin typeface="+mn-lt"/>
              </a:rPr>
              <a:t>Breaking a window is usually easiest and less costly.</a:t>
            </a:r>
          </a:p>
          <a:p>
            <a:pPr lvl="1"/>
            <a:r>
              <a:rPr lang="en-US" altLang="en-US" sz="2400" dirty="0">
                <a:latin typeface="+mn-lt"/>
              </a:rPr>
              <a:t>Assess for hazards before making entry.</a:t>
            </a:r>
          </a:p>
          <a:p>
            <a:pPr lvl="1"/>
            <a:r>
              <a:rPr lang="en-US" altLang="en-US" sz="2400" dirty="0">
                <a:latin typeface="+mn-lt"/>
              </a:rPr>
              <a:t>Select an unoccupied room</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4261281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11965"/>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The Easiest and Least-Costly Method of Gaining Access to a Patient Inside a Locked House Usually is by Breaking a Window</a:t>
            </a:r>
            <a:endParaRPr lang="en-US" altLang="en-US" sz="2800" dirty="0">
              <a:latin typeface="Times New Roman" panose="02020603050405020304" pitchFamily="18" charset="0"/>
              <a:ea typeface="ＭＳ Ｐゴシック"/>
            </a:endParaRPr>
          </a:p>
        </p:txBody>
      </p:sp>
      <p:pic>
        <p:nvPicPr>
          <p:cNvPr id="4" name="Picture 2" descr="An E M T in a shielded helmet, safety goggles, and a reflective jacket turns her head away from a house’s front door, as she breaks one of the door’s windows near the handle with the shaft of a flashligh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1365" y="1839237"/>
            <a:ext cx="6621271"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271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Gaining Access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Motor Vehicle Access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main function is patient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Approach the vehicle from the front.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Advise the patient not to move their head.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Simple Access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Begin by trying the doors and door locks.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necessary, instruct the patient not to move while attempting to unlock doors or roll down windows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05090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Gaining Access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Access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Complex Access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quickest means is to break a window.</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Wear personal protective equipment.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Tell the patient what you are going to do.</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Cover the patient with a blanket/tarp.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the window farthest from the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a hammer and punch or spring-loaded punch</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43043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Position the Punch in the Corner of the Side Window and Pull Back on the Spring</a:t>
            </a:r>
            <a:endParaRPr lang="en-US" altLang="en-US" dirty="0">
              <a:latin typeface="Times New Roman" panose="02020603050405020304" pitchFamily="18" charset="0"/>
              <a:ea typeface="ＭＳ Ｐゴシック"/>
            </a:endParaRPr>
          </a:p>
        </p:txBody>
      </p:sp>
      <p:pic>
        <p:nvPicPr>
          <p:cNvPr id="4" name="Picture 1" descr="An E M T wearing gloves places the metal tip of a spring-loaded bar perpendicular to the bottom corner of a car window, stretching the sp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056" y="1713470"/>
            <a:ext cx="67338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53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Keeping the Tip of the Punch in Place, Let Go of the Spring to Shatter the Window</a:t>
            </a:r>
            <a:endParaRPr lang="en-US" altLang="en-US" dirty="0">
              <a:latin typeface="Times New Roman" panose="02020603050405020304" pitchFamily="18" charset="0"/>
              <a:ea typeface="ＭＳ Ｐゴシック"/>
            </a:endParaRPr>
          </a:p>
        </p:txBody>
      </p:sp>
      <p:pic>
        <p:nvPicPr>
          <p:cNvPr id="4" name="Picture 1" descr="The E M T has released the spring, causing the window’s glass to shatter while still in the fra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057" y="1676400"/>
            <a:ext cx="67338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23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Planning Ahead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Sizing Up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Gaining Access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Extrication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Specialized Stabilization, Extrication, and Disentanglement Techniques</a:t>
            </a:r>
          </a:p>
        </p:txBody>
      </p:sp>
    </p:spTree>
    <p:extLst>
      <p:ext uri="{BB962C8B-B14F-4D97-AF65-F5344CB8AC3E}">
        <p14:creationId xmlns:p14="http://schemas.microsoft.com/office/powerpoint/2010/main" val="75245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3184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Starting at the Top of the Window, Carefully Push the Broken Glass Away from the Interior of the Vehicle</a:t>
            </a:r>
            <a:endParaRPr lang="en-US" altLang="en-US" sz="2800" dirty="0">
              <a:latin typeface="Times New Roman" panose="02020603050405020304" pitchFamily="18" charset="0"/>
              <a:ea typeface="ＭＳ Ｐゴシック"/>
            </a:endParaRPr>
          </a:p>
        </p:txBody>
      </p:sp>
      <p:pic>
        <p:nvPicPr>
          <p:cNvPr id="4" name="Picture 1" descr="The E M T reaches into the car to push glass out of the frame to the exterior, working from the top dow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69" y="1886739"/>
            <a:ext cx="6407062"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782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77881" cy="1097279"/>
          </a:xfrm>
        </p:spPr>
        <p:txBody>
          <a:bodyPr tIns="91425" anchor="b">
            <a:noAutofit/>
          </a:bodyPr>
          <a:lstStyle/>
          <a:p>
            <a:pPr lvl="0" eaLnBrk="0" fontAlgn="base" hangingPunct="0">
              <a:spcBef>
                <a:spcPct val="0"/>
              </a:spcBef>
              <a:spcAft>
                <a:spcPct val="0"/>
              </a:spcAft>
              <a:buClrTx/>
              <a:defRPr/>
            </a:pPr>
            <a:r>
              <a:rPr lang="en-US" sz="2800" dirty="0" smtClean="0">
                <a:latin typeface="Times New Roman" panose="02020603050405020304" pitchFamily="18" charset="0"/>
                <a:ea typeface="ＭＳ Ｐゴシック"/>
                <a:cs typeface="ＭＳ Ｐゴシック" pitchFamily="-1" charset="-128"/>
              </a:rPr>
              <a:t>Click on the First Method that Should be Attempted to Gain Access to a Vehicle Involved in a Collision</a:t>
            </a:r>
            <a:endParaRPr lang="en-US" sz="2800"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42630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Try to open the door by the door handle.</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199" y="2206528"/>
            <a:ext cx="8229600" cy="435152"/>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Use a pry bar to open the </a:t>
            </a:r>
            <a:r>
              <a:rPr lang="en-US" altLang="en-US" sz="2400" kern="1200" dirty="0" smtClean="0">
                <a:solidFill>
                  <a:srgbClr val="000000"/>
                </a:solidFill>
                <a:latin typeface="Arial (Body)"/>
                <a:ea typeface="ＭＳ Ｐゴシック" panose="020B0600070205080204" pitchFamily="34" charset="-128"/>
                <a:hlinkClick r:id="rId3" action="ppaction://hlinksldjump"/>
              </a:rPr>
              <a:t>driver’s </a:t>
            </a:r>
            <a:r>
              <a:rPr lang="en-US" altLang="en-US" sz="2400" kern="1200" dirty="0">
                <a:solidFill>
                  <a:srgbClr val="000000"/>
                </a:solidFill>
                <a:latin typeface="Arial (Body)"/>
                <a:ea typeface="ＭＳ Ｐゴシック" panose="020B0600070205080204" pitchFamily="34" charset="-128"/>
                <a:hlinkClick r:id="rId3" action="ppaction://hlinksldjump"/>
              </a:rPr>
              <a:t>side </a:t>
            </a:r>
            <a:r>
              <a:rPr lang="en-US" altLang="en-US" sz="2400" kern="1200" dirty="0" smtClean="0">
                <a:solidFill>
                  <a:srgbClr val="000000"/>
                </a:solidFill>
                <a:latin typeface="Arial (Body)"/>
                <a:ea typeface="ＭＳ Ｐゴシック" panose="020B0600070205080204" pitchFamily="34" charset="-128"/>
                <a:hlinkClick r:id="rId3" action="ppaction://hlinksldjump"/>
              </a:rPr>
              <a:t>door.</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199" y="2846414"/>
            <a:ext cx="8229600" cy="42630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Use a spring-loaded punch to break a </a:t>
            </a:r>
            <a:r>
              <a:rPr lang="en-US" altLang="en-US" sz="2400" kern="1200" dirty="0" smtClean="0">
                <a:solidFill>
                  <a:srgbClr val="000000"/>
                </a:solidFill>
                <a:latin typeface="Arial (Body)"/>
                <a:ea typeface="ＭＳ Ｐゴシック" panose="020B0600070205080204" pitchFamily="34" charset="-128"/>
                <a:hlinkClick r:id="rId4" action="ppaction://hlinksldjump"/>
              </a:rPr>
              <a:t>window.</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477456"/>
            <a:ext cx="8229600" cy="46519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Ask the patient to open the </a:t>
            </a:r>
            <a:r>
              <a:rPr lang="en-US" altLang="en-US" sz="2400" kern="1200" dirty="0" smtClean="0">
                <a:solidFill>
                  <a:srgbClr val="000000"/>
                </a:solidFill>
                <a:latin typeface="Arial (Body)"/>
                <a:ea typeface="ＭＳ Ｐゴシック" panose="020B0600070205080204" pitchFamily="34" charset="-128"/>
                <a:hlinkClick r:id="rId5" action="ppaction://hlinksldjump"/>
              </a:rPr>
              <a:t>door.</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273056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Extrication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Role of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Components of Extrication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Gaining access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Disentanglement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removal</a:t>
            </a:r>
          </a:p>
        </p:txBody>
      </p:sp>
    </p:spTree>
    <p:extLst>
      <p:ext uri="{BB962C8B-B14F-4D97-AF65-F5344CB8AC3E}">
        <p14:creationId xmlns:p14="http://schemas.microsoft.com/office/powerpoint/2010/main" val="29159016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Extrication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Caring for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Perform a primary assessment and manage any immediate life threats.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Perform a controlled rapid extrication.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Remove the vehicle from around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adequate personnel.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the path of least resistance.</a:t>
            </a:r>
          </a:p>
        </p:txBody>
      </p:sp>
    </p:spTree>
    <p:extLst>
      <p:ext uri="{BB962C8B-B14F-4D97-AF65-F5344CB8AC3E}">
        <p14:creationId xmlns:p14="http://schemas.microsoft.com/office/powerpoint/2010/main" val="1649947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Stabilizing a vehicle requires specialized equipment and training.</a:t>
            </a:r>
          </a:p>
        </p:txBody>
      </p:sp>
    </p:spTree>
    <p:extLst>
      <p:ext uri="{BB962C8B-B14F-4D97-AF65-F5344CB8AC3E}">
        <p14:creationId xmlns:p14="http://schemas.microsoft.com/office/powerpoint/2010/main" val="3477048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43-1 Common Equipment Used for Vehicle Stabilization</a:t>
            </a:r>
            <a:endParaRPr lang="en-US" altLang="en-US"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4057034200"/>
              </p:ext>
            </p:extLst>
          </p:nvPr>
        </p:nvGraphicFramePr>
        <p:xfrm>
          <a:off x="457200" y="1540713"/>
          <a:ext cx="8361305" cy="4632960"/>
        </p:xfrm>
        <a:graphic>
          <a:graphicData uri="http://schemas.openxmlformats.org/drawingml/2006/table">
            <a:tbl>
              <a:tblPr firstRow="1" bandRow="1">
                <a:tableStyleId>{5940675A-B579-460E-94D1-54222C63F5DA}</a:tableStyleId>
              </a:tblPr>
              <a:tblGrid>
                <a:gridCol w="1898374">
                  <a:extLst>
                    <a:ext uri="{9D8B030D-6E8A-4147-A177-3AD203B41FA5}">
                      <a16:colId xmlns:a16="http://schemas.microsoft.com/office/drawing/2014/main" val="2958120689"/>
                    </a:ext>
                  </a:extLst>
                </a:gridCol>
                <a:gridCol w="6462931">
                  <a:extLst>
                    <a:ext uri="{9D8B030D-6E8A-4147-A177-3AD203B41FA5}">
                      <a16:colId xmlns:a16="http://schemas.microsoft.com/office/drawing/2014/main" val="409817745"/>
                    </a:ext>
                  </a:extLst>
                </a:gridCol>
              </a:tblGrid>
              <a:tr h="0">
                <a:tc>
                  <a:txBody>
                    <a:bodyPr/>
                    <a:lstStyle/>
                    <a:p>
                      <a:r>
                        <a:rPr lang="en-US" sz="1400" b="1" i="0" u="none" strike="noStrike" cap="none" baseline="0" dirty="0" smtClean="0">
                          <a:solidFill>
                            <a:schemeClr val="tx1"/>
                          </a:solidFill>
                          <a:latin typeface="+mn-lt"/>
                          <a:ea typeface="+mn-ea"/>
                          <a:cs typeface="+mn-cs"/>
                          <a:sym typeface="Arial"/>
                        </a:rPr>
                        <a:t>Type</a:t>
                      </a:r>
                      <a:endParaRPr lang="en-US" b="1" i="0" dirty="0"/>
                    </a:p>
                  </a:txBody>
                  <a:tcPr/>
                </a:tc>
                <a:tc>
                  <a:txBody>
                    <a:bodyPr/>
                    <a:lstStyle/>
                    <a:p>
                      <a:r>
                        <a:rPr lang="en-US" sz="1400" b="1" i="0" u="none" strike="noStrike" cap="none" baseline="0" dirty="0" smtClean="0">
                          <a:solidFill>
                            <a:schemeClr val="tx1"/>
                          </a:solidFill>
                          <a:latin typeface="+mn-lt"/>
                          <a:ea typeface="+mn-ea"/>
                          <a:cs typeface="+mn-cs"/>
                          <a:sym typeface="Arial"/>
                        </a:rPr>
                        <a:t>Description and Use</a:t>
                      </a:r>
                      <a:endParaRPr lang="en-US" b="1" dirty="0"/>
                    </a:p>
                  </a:txBody>
                  <a:tcPr/>
                </a:tc>
                <a:extLst>
                  <a:ext uri="{0D108BD9-81ED-4DB2-BD59-A6C34878D82A}">
                    <a16:rowId xmlns:a16="http://schemas.microsoft.com/office/drawing/2014/main" val="1225352616"/>
                  </a:ext>
                </a:extLst>
              </a:tr>
              <a:tr h="0">
                <a:tc>
                  <a:txBody>
                    <a:bodyPr/>
                    <a:lstStyle/>
                    <a:p>
                      <a:r>
                        <a:rPr lang="en-US" sz="1400" b="1" i="0" u="none" strike="noStrike" cap="none" baseline="0" dirty="0" smtClean="0">
                          <a:solidFill>
                            <a:schemeClr val="tx1"/>
                          </a:solidFill>
                          <a:latin typeface="+mn-lt"/>
                          <a:ea typeface="+mn-ea"/>
                          <a:cs typeface="+mn-cs"/>
                          <a:sym typeface="Arial"/>
                        </a:rPr>
                        <a:t>Air bag</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rubber bag, found in various shapes and sizes, that, when inflated with air, has great lifting ability.</a:t>
                      </a:r>
                      <a:endParaRPr lang="en-US" dirty="0"/>
                    </a:p>
                  </a:txBody>
                  <a:tcPr/>
                </a:tc>
                <a:extLst>
                  <a:ext uri="{0D108BD9-81ED-4DB2-BD59-A6C34878D82A}">
                    <a16:rowId xmlns:a16="http://schemas.microsoft.com/office/drawing/2014/main" val="299970712"/>
                  </a:ext>
                </a:extLst>
              </a:tr>
              <a:tr h="0">
                <a:tc>
                  <a:txBody>
                    <a:bodyPr/>
                    <a:lstStyle/>
                    <a:p>
                      <a:r>
                        <a:rPr lang="en-US" sz="1400" b="1" i="0" u="none" strike="noStrike" cap="none" baseline="0" dirty="0" smtClean="0">
                          <a:solidFill>
                            <a:schemeClr val="tx1"/>
                          </a:solidFill>
                          <a:latin typeface="+mn-lt"/>
                          <a:ea typeface="+mn-ea"/>
                          <a:cs typeface="+mn-cs"/>
                          <a:sym typeface="Arial"/>
                        </a:rPr>
                        <a:t>Come-along</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ratcheting cable device used to pull in a straight direction.</a:t>
                      </a:r>
                      <a:endParaRPr lang="en-US" dirty="0"/>
                    </a:p>
                  </a:txBody>
                  <a:tcPr/>
                </a:tc>
                <a:extLst>
                  <a:ext uri="{0D108BD9-81ED-4DB2-BD59-A6C34878D82A}">
                    <a16:rowId xmlns:a16="http://schemas.microsoft.com/office/drawing/2014/main" val="3138246792"/>
                  </a:ext>
                </a:extLst>
              </a:tr>
              <a:tr h="0">
                <a:tc>
                  <a:txBody>
                    <a:bodyPr/>
                    <a:lstStyle/>
                    <a:p>
                      <a:r>
                        <a:rPr lang="en-US" sz="1400" b="1" i="0" u="none" strike="noStrike" cap="none" baseline="0" dirty="0" smtClean="0">
                          <a:solidFill>
                            <a:schemeClr val="tx1"/>
                          </a:solidFill>
                          <a:latin typeface="+mn-lt"/>
                          <a:ea typeface="+mn-ea"/>
                          <a:cs typeface="+mn-cs"/>
                          <a:sym typeface="Arial"/>
                        </a:rPr>
                        <a:t>Cribbing</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4 × 4 or 2 × 4 blocks of hardwood cut to approximately 18-inch-long sections.</a:t>
                      </a:r>
                      <a:endParaRPr lang="en-US" dirty="0"/>
                    </a:p>
                  </a:txBody>
                  <a:tcPr/>
                </a:tc>
                <a:extLst>
                  <a:ext uri="{0D108BD9-81ED-4DB2-BD59-A6C34878D82A}">
                    <a16:rowId xmlns:a16="http://schemas.microsoft.com/office/drawing/2014/main" val="75713914"/>
                  </a:ext>
                </a:extLst>
              </a:tr>
              <a:tr h="0">
                <a:tc>
                  <a:txBody>
                    <a:bodyPr/>
                    <a:lstStyle/>
                    <a:p>
                      <a:r>
                        <a:rPr lang="en-US" sz="1400" b="1" i="0" u="none" strike="noStrike" cap="none" baseline="0" dirty="0" smtClean="0">
                          <a:solidFill>
                            <a:schemeClr val="tx1"/>
                          </a:solidFill>
                          <a:latin typeface="+mn-lt"/>
                          <a:ea typeface="+mn-ea"/>
                          <a:cs typeface="+mn-cs"/>
                          <a:sym typeface="Arial"/>
                        </a:rPr>
                        <a:t>Hydraulic cutter</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hydraulic power tool used to cut metal.</a:t>
                      </a:r>
                      <a:endParaRPr lang="en-US" dirty="0"/>
                    </a:p>
                  </a:txBody>
                  <a:tcPr/>
                </a:tc>
                <a:extLst>
                  <a:ext uri="{0D108BD9-81ED-4DB2-BD59-A6C34878D82A}">
                    <a16:rowId xmlns:a16="http://schemas.microsoft.com/office/drawing/2014/main" val="1935789306"/>
                  </a:ext>
                </a:extLst>
              </a:tr>
              <a:tr h="0">
                <a:tc>
                  <a:txBody>
                    <a:bodyPr/>
                    <a:lstStyle/>
                    <a:p>
                      <a:r>
                        <a:rPr lang="en-US" sz="1400" b="1" i="0" u="none" strike="noStrike" cap="none" baseline="0" dirty="0" smtClean="0">
                          <a:solidFill>
                            <a:schemeClr val="tx1"/>
                          </a:solidFill>
                          <a:latin typeface="+mn-lt"/>
                          <a:ea typeface="+mn-ea"/>
                          <a:cs typeface="+mn-cs"/>
                          <a:sym typeface="Arial"/>
                        </a:rPr>
                        <a:t>Hydraulic ram</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hydraulic power tool used to push or pull in a straight direction.</a:t>
                      </a:r>
                      <a:endParaRPr lang="en-US" dirty="0"/>
                    </a:p>
                  </a:txBody>
                  <a:tcPr/>
                </a:tc>
                <a:extLst>
                  <a:ext uri="{0D108BD9-81ED-4DB2-BD59-A6C34878D82A}">
                    <a16:rowId xmlns:a16="http://schemas.microsoft.com/office/drawing/2014/main" val="3742640126"/>
                  </a:ext>
                </a:extLst>
              </a:tr>
              <a:tr h="0">
                <a:tc>
                  <a:txBody>
                    <a:bodyPr/>
                    <a:lstStyle/>
                    <a:p>
                      <a:r>
                        <a:rPr lang="en-US" sz="1400" b="1" i="0" u="none" strike="noStrike" cap="none" baseline="0" dirty="0" smtClean="0">
                          <a:solidFill>
                            <a:schemeClr val="tx1"/>
                          </a:solidFill>
                          <a:latin typeface="+mn-lt"/>
                          <a:ea typeface="+mn-ea"/>
                          <a:cs typeface="+mn-cs"/>
                          <a:sym typeface="Arial"/>
                        </a:rPr>
                        <a:t>Hydraulic spreader</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hydraulic power tool used to open, spread, and separate items such as vehicle doors.</a:t>
                      </a:r>
                      <a:endParaRPr lang="en-US" dirty="0"/>
                    </a:p>
                  </a:txBody>
                  <a:tcPr/>
                </a:tc>
                <a:extLst>
                  <a:ext uri="{0D108BD9-81ED-4DB2-BD59-A6C34878D82A}">
                    <a16:rowId xmlns:a16="http://schemas.microsoft.com/office/drawing/2014/main" val="2143153187"/>
                  </a:ext>
                </a:extLst>
              </a:tr>
              <a:tr h="0">
                <a:tc>
                  <a:txBody>
                    <a:bodyPr/>
                    <a:lstStyle/>
                    <a:p>
                      <a:r>
                        <a:rPr lang="en-US" sz="1400" b="1" i="0" u="none" strike="noStrike" cap="none" baseline="0" dirty="0" smtClean="0">
                          <a:solidFill>
                            <a:schemeClr val="tx1"/>
                          </a:solidFill>
                          <a:latin typeface="+mn-lt"/>
                          <a:ea typeface="+mn-ea"/>
                          <a:cs typeface="+mn-cs"/>
                          <a:sym typeface="Arial"/>
                        </a:rPr>
                        <a:t>Jack</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manual device used much as a ram would be used.</a:t>
                      </a:r>
                      <a:endParaRPr lang="en-US" dirty="0"/>
                    </a:p>
                  </a:txBody>
                  <a:tcPr/>
                </a:tc>
                <a:extLst>
                  <a:ext uri="{0D108BD9-81ED-4DB2-BD59-A6C34878D82A}">
                    <a16:rowId xmlns:a16="http://schemas.microsoft.com/office/drawing/2014/main" val="2650228700"/>
                  </a:ext>
                </a:extLst>
              </a:tr>
              <a:tr h="182126">
                <a:tc>
                  <a:txBody>
                    <a:bodyPr/>
                    <a:lstStyle/>
                    <a:p>
                      <a:r>
                        <a:rPr lang="en-US" sz="1400" b="1" i="0" u="none" strike="noStrike" cap="none" baseline="0" dirty="0" smtClean="0">
                          <a:solidFill>
                            <a:schemeClr val="tx1"/>
                          </a:solidFill>
                          <a:latin typeface="+mn-lt"/>
                          <a:ea typeface="+mn-ea"/>
                          <a:cs typeface="+mn-cs"/>
                          <a:sym typeface="Arial"/>
                        </a:rPr>
                        <a:t>Step chock</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set of several 2 × 6 blocks of hardwood cut to varying lengths and secured together to form “steps.” Plastic step chocks are premanufactured, faster to deploy, lighter than wood, and resistant to most of the fluids spilled at motor vehicle collisions.</a:t>
                      </a:r>
                      <a:endParaRPr lang="en-US" dirty="0"/>
                    </a:p>
                  </a:txBody>
                  <a:tcPr/>
                </a:tc>
                <a:extLst>
                  <a:ext uri="{0D108BD9-81ED-4DB2-BD59-A6C34878D82A}">
                    <a16:rowId xmlns:a16="http://schemas.microsoft.com/office/drawing/2014/main" val="100532880"/>
                  </a:ext>
                </a:extLst>
              </a:tr>
              <a:tr h="0">
                <a:tc>
                  <a:txBody>
                    <a:bodyPr/>
                    <a:lstStyle/>
                    <a:p>
                      <a:r>
                        <a:rPr lang="en-US" sz="1400" b="1" i="0" u="none" strike="noStrike" cap="none" baseline="0" dirty="0" smtClean="0">
                          <a:solidFill>
                            <a:schemeClr val="tx1"/>
                          </a:solidFill>
                          <a:latin typeface="+mn-lt"/>
                          <a:ea typeface="+mn-ea"/>
                          <a:cs typeface="+mn-cs"/>
                          <a:sym typeface="Arial"/>
                        </a:rPr>
                        <a:t>Wedge</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4 × 4 piece of cribbing tapered to an edge at one end.</a:t>
                      </a:r>
                      <a:endParaRPr lang="en-US" dirty="0"/>
                    </a:p>
                  </a:txBody>
                  <a:tcPr/>
                </a:tc>
                <a:extLst>
                  <a:ext uri="{0D108BD9-81ED-4DB2-BD59-A6C34878D82A}">
                    <a16:rowId xmlns:a16="http://schemas.microsoft.com/office/drawing/2014/main" val="2734925130"/>
                  </a:ext>
                </a:extLst>
              </a:tr>
              <a:tr h="0">
                <a:tc>
                  <a:txBody>
                    <a:bodyPr/>
                    <a:lstStyle/>
                    <a:p>
                      <a:r>
                        <a:rPr lang="en-US" sz="1400" b="1" i="0" u="none" strike="noStrike" cap="none" baseline="0" dirty="0" smtClean="0">
                          <a:solidFill>
                            <a:schemeClr val="tx1"/>
                          </a:solidFill>
                          <a:latin typeface="+mn-lt"/>
                          <a:ea typeface="+mn-ea"/>
                          <a:cs typeface="+mn-cs"/>
                          <a:sym typeface="Arial"/>
                        </a:rPr>
                        <a:t>Winch</a:t>
                      </a:r>
                      <a:endParaRPr lang="en-US" b="1" i="0" dirty="0"/>
                    </a:p>
                  </a:txBody>
                  <a:tcPr/>
                </a:tc>
                <a:tc>
                  <a:txBody>
                    <a:bodyPr/>
                    <a:lstStyle/>
                    <a:p>
                      <a:r>
                        <a:rPr lang="en-US" sz="1400" b="0" i="0" u="none" strike="noStrike" cap="none" baseline="0" dirty="0" smtClean="0">
                          <a:solidFill>
                            <a:schemeClr val="tx1"/>
                          </a:solidFill>
                          <a:latin typeface="+mn-lt"/>
                          <a:ea typeface="+mn-ea"/>
                          <a:cs typeface="+mn-cs"/>
                          <a:sym typeface="Arial"/>
                        </a:rPr>
                        <a:t>A powered cable reel usually electrically or hydraulically driven and mounted to a truck, which is used to pull.</a:t>
                      </a:r>
                      <a:endParaRPr lang="en-US" dirty="0"/>
                    </a:p>
                  </a:txBody>
                  <a:tcPr/>
                </a:tc>
                <a:extLst>
                  <a:ext uri="{0D108BD9-81ED-4DB2-BD59-A6C34878D82A}">
                    <a16:rowId xmlns:a16="http://schemas.microsoft.com/office/drawing/2014/main" val="2536486592"/>
                  </a:ext>
                </a:extLst>
              </a:tr>
            </a:tbl>
          </a:graphicData>
        </a:graphic>
      </p:graphicFrame>
    </p:spTree>
    <p:extLst>
      <p:ext uri="{BB962C8B-B14F-4D97-AF65-F5344CB8AC3E}">
        <p14:creationId xmlns:p14="http://schemas.microsoft.com/office/powerpoint/2010/main" val="3930523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Upright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step chocks or cribbing to immobilize the suspension.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chocks can be pushed in until they touch the undercarriage.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vehicle should not be lifted to place the chocks.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Remove air from the tires.</a:t>
            </a:r>
          </a:p>
        </p:txBody>
      </p:sp>
    </p:spTree>
    <p:extLst>
      <p:ext uri="{BB962C8B-B14F-4D97-AF65-F5344CB8AC3E}">
        <p14:creationId xmlns:p14="http://schemas.microsoft.com/office/powerpoint/2010/main" val="2324547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Plastic Step Chocks, as Seen Here, are Strong and Light and Can be Easily Cleaned</a:t>
            </a:r>
            <a:endParaRPr lang="en-US" altLang="en-US" sz="3200" dirty="0">
              <a:latin typeface="Times New Roman" panose="02020603050405020304" pitchFamily="18" charset="0"/>
              <a:ea typeface="ＭＳ Ｐゴシック"/>
            </a:endParaRPr>
          </a:p>
        </p:txBody>
      </p:sp>
      <p:pic>
        <p:nvPicPr>
          <p:cNvPr id="4" name="Picture 2" descr="A plastic block with graduated step shapes on the top, the right frame of a car resting on one of the step levels, placed in front of the rear driver’s side tire. The base of the block rests flat on the ro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4353" y="1678461"/>
            <a:ext cx="71552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177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on Its Side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enter the vehicle until it is stabilized.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Rescuers use a variety of cables and cribbing to stabilize the vehicle.</a:t>
            </a:r>
          </a:p>
        </p:txBody>
      </p:sp>
    </p:spTree>
    <p:extLst>
      <p:ext uri="{BB962C8B-B14F-4D97-AF65-F5344CB8AC3E}">
        <p14:creationId xmlns:p14="http://schemas.microsoft.com/office/powerpoint/2010/main" val="54115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01899"/>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Rescue Struts Can be Used to Prevent a Vehicle on its Side from Rolling Over Onto </a:t>
            </a:r>
            <a:r>
              <a:rPr lang="en-US" altLang="en-US" sz="2800" dirty="0">
                <a:latin typeface="Times New Roman" panose="02020603050405020304" pitchFamily="18" charset="0"/>
                <a:ea typeface="ＭＳ Ｐゴシック"/>
              </a:rPr>
              <a:t>i</a:t>
            </a:r>
            <a:r>
              <a:rPr lang="en-US" altLang="en-US" sz="2800" dirty="0" smtClean="0">
                <a:latin typeface="Times New Roman" panose="02020603050405020304" pitchFamily="18" charset="0"/>
                <a:ea typeface="ＭＳ Ｐゴシック"/>
              </a:rPr>
              <a:t>ts Top or Back Onto its Wheels</a:t>
            </a:r>
            <a:endParaRPr lang="en-US" altLang="en-US" sz="2800" dirty="0">
              <a:latin typeface="Times New Roman" panose="02020603050405020304" pitchFamily="18" charset="0"/>
              <a:ea typeface="ＭＳ Ｐゴシック"/>
            </a:endParaRPr>
          </a:p>
        </p:txBody>
      </p:sp>
      <p:pic>
        <p:nvPicPr>
          <p:cNvPr id="4" name="Picture 1" descr="An E M T kneels beside a car turned on its side, adjusting straps connecting the underside of the car closest to the ground to a nearby strut. The strut's arm extends diagonally up to stabilize the underside of the car farthest from the 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4078" y="1786571"/>
            <a:ext cx="6535844"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34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Jay Gilmore and Lana Ward arrive at the scene of a reported single-vehicle collision to find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 resting </a:t>
            </a:r>
            <a:r>
              <a:rPr lang="en-US" altLang="en-US" sz="2400" dirty="0">
                <a:solidFill>
                  <a:srgbClr val="000000"/>
                </a:solidFill>
                <a:latin typeface="Arial (Body)"/>
                <a:ea typeface="ＭＳ Ｐゴシック"/>
              </a:rPr>
              <a:t>on the </a:t>
            </a:r>
            <a:r>
              <a:rPr lang="en-US" altLang="en-US" sz="2400" dirty="0" smtClean="0">
                <a:solidFill>
                  <a:srgbClr val="000000"/>
                </a:solidFill>
                <a:latin typeface="Arial (Body)"/>
                <a:ea typeface="ＭＳ Ｐゴシック"/>
              </a:rPr>
              <a:t>driver’s </a:t>
            </a:r>
            <a:r>
              <a:rPr lang="en-US" altLang="en-US" sz="2400" dirty="0">
                <a:solidFill>
                  <a:srgbClr val="000000"/>
                </a:solidFill>
                <a:latin typeface="Arial (Body)"/>
                <a:ea typeface="ＭＳ Ｐゴシック"/>
              </a:rPr>
              <a:t>side, with the windshield against a large </a:t>
            </a:r>
            <a:r>
              <a:rPr lang="en-US" altLang="en-US" sz="2400" dirty="0" smtClean="0">
                <a:solidFill>
                  <a:srgbClr val="000000"/>
                </a:solidFill>
                <a:latin typeface="Arial (Body)"/>
                <a:ea typeface="ＭＳ Ｐゴシック"/>
              </a:rPr>
              <a:t>tree.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00289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11965"/>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For Extra Safety, Rescue Struts Can be Placed against Both the Underside and the Top of a Vehicle on its Side</a:t>
            </a:r>
            <a:endParaRPr lang="en-US" altLang="en-US" sz="2800" dirty="0">
              <a:latin typeface="Times New Roman" panose="02020603050405020304" pitchFamily="18" charset="0"/>
              <a:ea typeface="ＭＳ Ｐゴシック"/>
            </a:endParaRPr>
          </a:p>
        </p:txBody>
      </p:sp>
      <p:pic>
        <p:nvPicPr>
          <p:cNvPr id="4" name="Picture 1" descr="The car turned on its side has been fitted with struts on both the underside and roof, straps and chocks placed where the car meets the 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9573" y="1815028"/>
            <a:ext cx="6584855" cy="439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577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on Its Roof</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roof posts are not designed to support the </a:t>
            </a:r>
            <a:r>
              <a:rPr lang="en-US" altLang="en-US" sz="2400" dirty="0" smtClean="0">
                <a:solidFill>
                  <a:srgbClr val="000000"/>
                </a:solidFill>
                <a:latin typeface="Arial (Body)"/>
                <a:ea typeface="ＭＳ Ｐゴシック"/>
              </a:rPr>
              <a:t>vehicle’s </a:t>
            </a:r>
            <a:r>
              <a:rPr lang="en-US" altLang="en-US" sz="2400" dirty="0">
                <a:solidFill>
                  <a:srgbClr val="000000"/>
                </a:solidFill>
                <a:latin typeface="Arial (Body)"/>
                <a:ea typeface="ＭＳ Ｐゴシック"/>
              </a:rPr>
              <a:t>weight.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Opening a door decreases the support provided.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Cribbing and airbags can be used to stabilize the vehicle.</a:t>
            </a:r>
          </a:p>
        </p:txBody>
      </p:sp>
    </p:spTree>
    <p:extLst>
      <p:ext uri="{BB962C8B-B14F-4D97-AF65-F5344CB8AC3E}">
        <p14:creationId xmlns:p14="http://schemas.microsoft.com/office/powerpoint/2010/main" val="50361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Extricating a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goal of extrication is to remove the car from around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disentanglement requires specialized equipment, such as hydraulic spreaders, and specially trained personnel.</a:t>
            </a:r>
          </a:p>
        </p:txBody>
      </p:sp>
    </p:spTree>
    <p:extLst>
      <p:ext uri="{BB962C8B-B14F-4D97-AF65-F5344CB8AC3E}">
        <p14:creationId xmlns:p14="http://schemas.microsoft.com/office/powerpoint/2010/main" val="895411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11965"/>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While the E</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T Maintains Spine Stabilization from Inside, Rescue Personnel Will Begin to Stabilize the Vehicle</a:t>
            </a:r>
            <a:endParaRPr lang="en-US" altLang="en-US" sz="2800" dirty="0">
              <a:latin typeface="Times New Roman" panose="02020603050405020304" pitchFamily="18" charset="0"/>
              <a:ea typeface="ＭＳ Ｐゴシック"/>
            </a:endParaRPr>
          </a:p>
        </p:txBody>
      </p:sp>
      <p:pic>
        <p:nvPicPr>
          <p:cNvPr id="4" name="Picture 1" descr="A firefighter wearing helmet, mask and bunker gear slides a chock under a car’s frame on the driver’s side, in front of the driver’s rear tire. The driver is conscious and facing forward, an E M T in the backseat holds the driver’s neck steady with both han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234" y="1883218"/>
            <a:ext cx="7189532" cy="43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970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First Step in Stabilizing the Vehicle is to Place Chocks under the Vehicle</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784654"/>
          </a:xfrm>
        </p:spPr>
        <p:txBody>
          <a:bodyPr/>
          <a:lstStyle/>
          <a:p>
            <a:pPr marL="0" indent="0">
              <a:buNone/>
            </a:pPr>
            <a:r>
              <a:rPr lang="en-US" altLang="en-US" sz="2200" dirty="0">
                <a:latin typeface="+mn-lt"/>
              </a:rPr>
              <a:t>Chocks should be pushed in until they touch the undercarriage; the vehicle should not be lifted up to fit the chocks into place.</a:t>
            </a:r>
            <a:endParaRPr lang="en-US" sz="2200" dirty="0">
              <a:latin typeface="+mn-lt"/>
            </a:endParaRPr>
          </a:p>
        </p:txBody>
      </p:sp>
      <p:pic>
        <p:nvPicPr>
          <p:cNvPr id="4" name="Picture 1" descr="The firefighter bends over to slide another chock behind the driver’s side front tire at the frame. The car’s bumper and hood are damaged. Other firefighters stand nearb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261" y="2532774"/>
            <a:ext cx="5715477" cy="37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352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Patient Should be Covered with a Fire-Retardant Blanket</a:t>
            </a:r>
            <a:endParaRPr lang="en-US" altLang="en-US" dirty="0">
              <a:latin typeface="Times New Roman" panose="02020603050405020304" pitchFamily="18" charset="0"/>
              <a:ea typeface="ＭＳ Ｐゴシック"/>
            </a:endParaRPr>
          </a:p>
        </p:txBody>
      </p:sp>
      <p:sp>
        <p:nvSpPr>
          <p:cNvPr id="6" name="Text Placeholder 5"/>
          <p:cNvSpPr>
            <a:spLocks noGrp="1"/>
          </p:cNvSpPr>
          <p:nvPr>
            <p:ph type="body" idx="1"/>
          </p:nvPr>
        </p:nvSpPr>
        <p:spPr>
          <a:xfrm>
            <a:off x="457200" y="1600200"/>
            <a:ext cx="8229600" cy="772297"/>
          </a:xfrm>
        </p:spPr>
        <p:txBody>
          <a:bodyPr/>
          <a:lstStyle/>
          <a:p>
            <a:pPr marL="0" indent="0">
              <a:buNone/>
            </a:pPr>
            <a:r>
              <a:rPr lang="en-US" altLang="en-US" sz="2200" dirty="0">
                <a:latin typeface="+mn-lt"/>
              </a:rPr>
              <a:t>The air should be released from the tires, and the battery should be disconnected. Always disconnect the negative terminal first.</a:t>
            </a:r>
            <a:endParaRPr lang="en-US" sz="2200" dirty="0">
              <a:latin typeface="+mn-lt"/>
            </a:endParaRPr>
          </a:p>
        </p:txBody>
      </p:sp>
      <p:pic>
        <p:nvPicPr>
          <p:cNvPr id="4" name="Picture 1" descr="A firefighter disconnects the battery under the car’s hood. Another firefighter covers the driver, still seated in the car, with a blanket. A third firefighter stands at the rear of the car with a 2 handed hydraulic to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339" y="2538567"/>
            <a:ext cx="6801323" cy="380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87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Hydraulic Spreaders are Used to “Pop” Open the Rear Door</a:t>
            </a:r>
            <a:endParaRPr lang="en-US" altLang="en-US" dirty="0">
              <a:latin typeface="Times New Roman" panose="02020603050405020304" pitchFamily="18" charset="0"/>
              <a:ea typeface="ＭＳ Ｐゴシック"/>
            </a:endParaRPr>
          </a:p>
        </p:txBody>
      </p:sp>
      <p:pic>
        <p:nvPicPr>
          <p:cNvPr id="4" name="Picture 1" descr="The firefighter at the rear of the car inserts the end of the tool into the frame of the driver’s side rear door, spreading the tool’s end into a V shape which opens the d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107" y="1664044"/>
            <a:ext cx="7302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126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Cut the B Post at the Top by the Roof</a:t>
            </a:r>
            <a:endParaRPr lang="en-US" altLang="en-US" dirty="0">
              <a:latin typeface="Times New Roman" panose="02020603050405020304" pitchFamily="18" charset="0"/>
              <a:ea typeface="ＭＳ Ｐゴシック"/>
            </a:endParaRPr>
          </a:p>
        </p:txBody>
      </p:sp>
      <p:pic>
        <p:nvPicPr>
          <p:cNvPr id="4" name="Picture 1" descr="A firefighter stands and uses a tool to cut the vertical frame divider between the two driver’s side windows, the interior inside the windows is covered by the blank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700" y="1657515"/>
            <a:ext cx="7481455" cy="455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164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Cut the B Post at the Bottom by the Floor</a:t>
            </a:r>
            <a:endParaRPr lang="en-US" altLang="en-US" dirty="0">
              <a:latin typeface="Times New Roman" panose="02020603050405020304" pitchFamily="18" charset="0"/>
              <a:ea typeface="ＭＳ Ｐゴシック"/>
            </a:endParaRPr>
          </a:p>
        </p:txBody>
      </p:sp>
      <p:pic>
        <p:nvPicPr>
          <p:cNvPr id="4" name="Picture 1" descr="The firefighter kneels at the open driver’s side rear door, cutting the horizontal bottom door frame where it touches the blanket covering the interi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755467"/>
            <a:ext cx="7481455" cy="445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211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02026"/>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Using a Hydraulic Ram or Spreaders, “Rip” the B Post While Pulling the Doors Open on the Front Hinges</a:t>
            </a:r>
            <a:endParaRPr lang="en-US" altLang="en-US" sz="2800" dirty="0">
              <a:latin typeface="Times New Roman" panose="02020603050405020304" pitchFamily="18" charset="0"/>
              <a:ea typeface="ＭＳ Ｐゴシック"/>
            </a:endParaRPr>
          </a:p>
        </p:txBody>
      </p:sp>
      <p:pic>
        <p:nvPicPr>
          <p:cNvPr id="4" name="Picture 1" descr="The kneeling firefighter continues to use a tool on the driver’s rear side, while another firefighter pulls a strap attached to the rear door, tearing both doors and the vertical frame post from the side of the c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1854540"/>
            <a:ext cx="7118349" cy="433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10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982465"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resources will Jay and Lana need?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personal protective equipment will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need in this situation?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actions must be taken before accessing patients inside the vehicle?</a:t>
            </a:r>
          </a:p>
        </p:txBody>
      </p:sp>
    </p:spTree>
    <p:extLst>
      <p:ext uri="{BB962C8B-B14F-4D97-AF65-F5344CB8AC3E}">
        <p14:creationId xmlns:p14="http://schemas.microsoft.com/office/powerpoint/2010/main" val="2600409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Hydraulic Cutters are Used to Cut the Roof from a Vehicle</a:t>
            </a:r>
            <a:endParaRPr lang="en-US" altLang="en-US" dirty="0">
              <a:latin typeface="Times New Roman" panose="02020603050405020304" pitchFamily="18" charset="0"/>
              <a:ea typeface="ＭＳ Ｐゴシック"/>
            </a:endParaRPr>
          </a:p>
        </p:txBody>
      </p:sp>
      <p:pic>
        <p:nvPicPr>
          <p:cNvPr id="4" name="Picture 1" descr="The firefighter at the rear driver’s side of the vehicle stands to cut the roof of the car from the shattered back window frame using the same to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493" y="1743631"/>
            <a:ext cx="7239015"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092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Use as Many People as Necessary to Safely Lift the Roof up and Away from the Vehicle</a:t>
            </a:r>
            <a:endParaRPr lang="en-US" altLang="en-US" sz="3200" dirty="0">
              <a:latin typeface="Times New Roman" panose="02020603050405020304" pitchFamily="18" charset="0"/>
              <a:ea typeface="ＭＳ Ｐゴシック"/>
            </a:endParaRPr>
          </a:p>
        </p:txBody>
      </p:sp>
      <p:pic>
        <p:nvPicPr>
          <p:cNvPr id="4" name="Picture 1" descr="4 firefighters lift the cut roof from the car, 2 standing on each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3967" y="1793058"/>
            <a:ext cx="6956065"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857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Hydraulic Spreaders are Used to Free the Patient from Entrapment by the Dashboard</a:t>
            </a:r>
            <a:endParaRPr lang="en-US" altLang="en-US" sz="3200" dirty="0">
              <a:latin typeface="Times New Roman" panose="02020603050405020304" pitchFamily="18" charset="0"/>
              <a:ea typeface="ＭＳ Ｐゴシック"/>
            </a:endParaRPr>
          </a:p>
        </p:txBody>
      </p:sp>
      <p:pic>
        <p:nvPicPr>
          <p:cNvPr id="4" name="Picture 1" descr="A firefighter standing at the exposed driver’s seat uses the spreader tool to lift the dashboard of the car from the front floorboard, creating a space for the patient under the blanket in the driver’s se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762" y="1755987"/>
            <a:ext cx="6978477"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789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To Prevent Further Injury to the Patient, It is Best to Remove Him Vertically out of the Vehicle</a:t>
            </a:r>
            <a:endParaRPr lang="en-US" altLang="en-US" sz="3000" dirty="0">
              <a:latin typeface="Times New Roman" panose="02020603050405020304" pitchFamily="18" charset="0"/>
              <a:ea typeface="ＭＳ Ｐゴシック"/>
            </a:endParaRPr>
          </a:p>
        </p:txBody>
      </p:sp>
      <p:pic>
        <p:nvPicPr>
          <p:cNvPr id="4" name="Picture 1" descr="Several firefighters and E M T’s lift a supine patient in a C collar from the car through the cut roof. A stretcher is placed beside the vehic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1585" y="1694204"/>
            <a:ext cx="6824396"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339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Side-Impact or Head Protection Air Bags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Special consideration must be used in cutting posts.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 bags can be deployed during extrication, causing serious injury.</a:t>
            </a:r>
          </a:p>
        </p:txBody>
      </p:sp>
    </p:spTree>
    <p:extLst>
      <p:ext uri="{BB962C8B-B14F-4D97-AF65-F5344CB8AC3E}">
        <p14:creationId xmlns:p14="http://schemas.microsoft.com/office/powerpoint/2010/main" val="3917675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Specialized Stabilization, Extrication, and Disentanglement Techniques </a:t>
            </a:r>
            <a:r>
              <a:rPr lang="en-US"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Other Methods of Access and Disentanglement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“Popping” </a:t>
            </a:r>
            <a:r>
              <a:rPr lang="en-US" altLang="en-US" sz="2400" dirty="0">
                <a:solidFill>
                  <a:srgbClr val="000000"/>
                </a:solidFill>
                <a:latin typeface="Arial (Body)"/>
                <a:ea typeface="ＭＳ Ｐゴシック"/>
              </a:rPr>
              <a:t>or prying a door.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Removing the windshield and rolling the roof.</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Patients entrapped in a vehicle on its side must be removed quickly.</a:t>
            </a:r>
          </a:p>
        </p:txBody>
      </p:sp>
    </p:spTree>
    <p:extLst>
      <p:ext uri="{BB962C8B-B14F-4D97-AF65-F5344CB8AC3E}">
        <p14:creationId xmlns:p14="http://schemas.microsoft.com/office/powerpoint/2010/main" val="2997268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95377"/>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To Extricate a Patient from a Vehicle on its Side, First Cut the Upper Posts Using a Hydraulic Cutter or Other Cutting Tool</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38665"/>
          </a:xfrm>
        </p:spPr>
        <p:txBody>
          <a:bodyPr/>
          <a:lstStyle/>
          <a:p>
            <a:pPr marL="0" indent="0">
              <a:buNone/>
            </a:pPr>
            <a:r>
              <a:rPr lang="en-US" altLang="en-US" sz="2400" dirty="0">
                <a:latin typeface="+mn-lt"/>
              </a:rPr>
              <a:t>The windshield should also be cut.</a:t>
            </a:r>
            <a:endParaRPr lang="en-US" sz="2400" dirty="0">
              <a:latin typeface="+mn-lt"/>
            </a:endParaRPr>
          </a:p>
        </p:txBody>
      </p:sp>
      <p:pic>
        <p:nvPicPr>
          <p:cNvPr id="4" name="Picture 1" descr="A firefighter uses a tool to cut the window frame and window on a wrecked car on its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344" y="2243259"/>
            <a:ext cx="6667310" cy="40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430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77881" cy="1066799"/>
          </a:xfrm>
        </p:spPr>
        <p:txBody>
          <a:bodyPr tIns="91425">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Then Fold the Roof Down to Provide an Adequate Space from Which to Remove the Patient</a:t>
            </a:r>
            <a:endParaRPr lang="en-US" altLang="en-US" sz="3000" dirty="0">
              <a:latin typeface="Times New Roman" panose="02020603050405020304" pitchFamily="18" charset="0"/>
              <a:ea typeface="ＭＳ Ｐゴシック"/>
            </a:endParaRPr>
          </a:p>
        </p:txBody>
      </p:sp>
      <p:pic>
        <p:nvPicPr>
          <p:cNvPr id="4" name="Picture 1" descr="3 firefighters pull down the cut roof of the car to the ground, exposing the interi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3810" y="1709089"/>
            <a:ext cx="7124658" cy="448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090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Lana looks for hazards and walks around the vehicle to get a look inside. She determines that they have five patients, two of whom appear to be </a:t>
            </a:r>
            <a:r>
              <a:rPr lang="en-US" altLang="en-US" sz="2400" dirty="0" smtClean="0">
                <a:solidFill>
                  <a:srgbClr val="000000"/>
                </a:solidFill>
                <a:latin typeface="Arial (Body)"/>
                <a:ea typeface="ＭＳ Ｐゴシック"/>
              </a:rPr>
              <a:t>unresponsive.</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Jay advises the incoming fire crew that they have a vehicle on its side with five occupants, and contacts dispatch to request additional ambulances.</a:t>
            </a:r>
          </a:p>
        </p:txBody>
      </p:sp>
    </p:spTree>
    <p:extLst>
      <p:ext uri="{BB962C8B-B14F-4D97-AF65-F5344CB8AC3E}">
        <p14:creationId xmlns:p14="http://schemas.microsoft.com/office/powerpoint/2010/main" val="225278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Jay coordinates with the extrication crew, letting them know which patients are thought to be most critical. Together, they decide on an approach to extrication that begins with stabilizing the vehicle.</a:t>
            </a:r>
          </a:p>
        </p:txBody>
      </p:sp>
    </p:spTree>
    <p:extLst>
      <p:ext uri="{BB962C8B-B14F-4D97-AF65-F5344CB8AC3E}">
        <p14:creationId xmlns:p14="http://schemas.microsoft.com/office/powerpoint/2010/main" val="398728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Motor vehicle collisions are a common situation requiring rescue.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process includes scene size-up, vehicle stabilization, gaining access, extrication, packaging, and moving the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primary role of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in rescue situations is patient care.</a:t>
            </a:r>
          </a:p>
        </p:txBody>
      </p:sp>
    </p:spTree>
    <p:extLst>
      <p:ext uri="{BB962C8B-B14F-4D97-AF65-F5344CB8AC3E}">
        <p14:creationId xmlns:p14="http://schemas.microsoft.com/office/powerpoint/2010/main" val="3750960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538416"/>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Once the crew gains access, Jay—wearing full turnout gear—accesses the patients and performs triage. They prioritize removal of the patients, assigning each patient to a waiting ambulance </a:t>
            </a:r>
            <a:r>
              <a:rPr lang="en-US" altLang="en-US" sz="2400" dirty="0" smtClean="0">
                <a:solidFill>
                  <a:srgbClr val="000000"/>
                </a:solidFill>
                <a:latin typeface="Arial (Body)"/>
                <a:ea typeface="ＭＳ Ｐゴシック"/>
              </a:rPr>
              <a:t>crew.</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6034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 most cases, patient access is straightforward, but in some cases, special techniques and equipment are required.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During extrication,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primary responsibility is patient care.</a:t>
            </a:r>
          </a:p>
        </p:txBody>
      </p:sp>
    </p:spTree>
    <p:extLst>
      <p:ext uri="{BB962C8B-B14F-4D97-AF65-F5344CB8AC3E}">
        <p14:creationId xmlns:p14="http://schemas.microsoft.com/office/powerpoint/2010/main" val="4288762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must take precautions to protect themselves and their patients during the extrication process.</a:t>
            </a:r>
          </a:p>
        </p:txBody>
      </p:sp>
    </p:spTree>
    <p:extLst>
      <p:ext uri="{BB962C8B-B14F-4D97-AF65-F5344CB8AC3E}">
        <p14:creationId xmlns:p14="http://schemas.microsoft.com/office/powerpoint/2010/main" val="1062440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6083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Once the vehicle has been stabilized and it is safe to approach it, the first attempt to gain access to the patient is to try to open the doors of the </a:t>
            </a:r>
            <a:r>
              <a:rPr lang="en-US" altLang="en-US" sz="2400" kern="1200" dirty="0" smtClean="0">
                <a:solidFill>
                  <a:srgbClr val="000000"/>
                </a:solidFill>
                <a:latin typeface="Arial (Body)"/>
                <a:ea typeface="ＭＳ Ｐゴシック" panose="020B0600070205080204" pitchFamily="34" charset="-128"/>
              </a:rPr>
              <a:t>vehicle.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9227962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6083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pry bar should not be used until you have not been successful in opening a door or having a patient unlock the doors or put down the </a:t>
            </a:r>
            <a:r>
              <a:rPr lang="en-US" altLang="en-US" sz="2400" kern="1200" dirty="0" smtClean="0">
                <a:solidFill>
                  <a:srgbClr val="000000"/>
                </a:solidFill>
                <a:latin typeface="Arial (Body)"/>
                <a:ea typeface="ＭＳ Ｐゴシック" panose="020B0600070205080204" pitchFamily="34" charset="-128"/>
              </a:rPr>
              <a:t>windows.</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9958194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48481"/>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spring-loaded punch should not be used until you have not been successful in opening a door or having a patient unlock the doors or put down the </a:t>
            </a:r>
            <a:r>
              <a:rPr lang="en-US" altLang="en-US" sz="2400" kern="1200" dirty="0" smtClean="0">
                <a:solidFill>
                  <a:srgbClr val="000000"/>
                </a:solidFill>
                <a:latin typeface="Arial (Body)"/>
                <a:ea typeface="ＭＳ Ｐゴシック" panose="020B0600070205080204" pitchFamily="34" charset="-128"/>
              </a:rPr>
              <a:t>windows.</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2948870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6083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Try to open the car doors first. If they are locked, instruct the patient, without moving their head, to try to unlock the doors or put down the windows.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949997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Planning Ahead</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Dispatch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Evaluate information from dispatch to determine if rescue may be required.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Location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familiar with locations that can present access difficulties.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Motor 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Anticipate situations in which vehicle entrapment is more likely.</a:t>
            </a:r>
          </a:p>
        </p:txBody>
      </p:sp>
    </p:spTree>
    <p:extLst>
      <p:ext uri="{BB962C8B-B14F-4D97-AF65-F5344CB8AC3E}">
        <p14:creationId xmlns:p14="http://schemas.microsoft.com/office/powerpoint/2010/main" val="48815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(1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011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Stay alert as you approach the scene, survey from a safe distance.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Scenes are dynamic; scene size-up is a continual process.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360-Degree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scene from all directions.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 for hazards.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Identify entrapped and ejected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Identify the mechanism of injury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52599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Sizing up the Scene </a:t>
            </a:r>
            <a:r>
              <a:rPr lang="en-US" sz="2000" b="0" dirty="0" smtClean="0">
                <a:latin typeface="Times New Roman" panose="02020603050405020304" pitchFamily="18" charset="0"/>
                <a:ea typeface="ＭＳ Ｐゴシック"/>
                <a:cs typeface="ＭＳ Ｐゴシック" pitchFamily="-1" charset="-128"/>
              </a:rPr>
              <a:t>(2 of 11)</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Evaluate the Need for Additional Resources.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Extrication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Fire Suppression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Law Enforcement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Hazardous Material Team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Utility </a:t>
            </a:r>
            <a:r>
              <a:rPr lang="en-US" altLang="en-US" sz="2400" dirty="0" smtClean="0">
                <a:solidFill>
                  <a:srgbClr val="000000"/>
                </a:solidFill>
                <a:latin typeface="Arial (Body)"/>
                <a:ea typeface="ＭＳ Ｐゴシック"/>
              </a:rPr>
              <a:t>Company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 </a:t>
            </a:r>
            <a:r>
              <a:rPr lang="en-US" altLang="en-US" sz="2400" dirty="0" smtClean="0">
                <a:solidFill>
                  <a:srgbClr val="000000"/>
                </a:solidFill>
                <a:latin typeface="Arial (Body)"/>
                <a:ea typeface="ＭＳ Ｐゴシック"/>
              </a:rPr>
              <a:t>Medical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Water Rescue</a:t>
            </a:r>
          </a:p>
        </p:txBody>
      </p:sp>
    </p:spTree>
    <p:extLst>
      <p:ext uri="{BB962C8B-B14F-4D97-AF65-F5344CB8AC3E}">
        <p14:creationId xmlns:p14="http://schemas.microsoft.com/office/powerpoint/2010/main" val="2263444133"/>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8400</TotalTime>
  <Words>5662</Words>
  <Application>Microsoft Office PowerPoint</Application>
  <PresentationFormat>On-screen Show (4:3)</PresentationFormat>
  <Paragraphs>521</Paragraphs>
  <Slides>67</Slides>
  <Notes>60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vt:lpstr>
      <vt:lpstr>Introduction</vt:lpstr>
      <vt:lpstr>Planning Ahead</vt:lpstr>
      <vt:lpstr>Sizing up the Scene (1 of 11)</vt:lpstr>
      <vt:lpstr>Sizing up the Scene (2 of 11)</vt:lpstr>
      <vt:lpstr>Sizing up the Scene (3 of 11)</vt:lpstr>
      <vt:lpstr>Sizing up the Scene (4 of 11)</vt:lpstr>
      <vt:lpstr>Sizing up the Scene (5 of 11)</vt:lpstr>
      <vt:lpstr>Flares are Positioned According to a Formula that Includes the Stopping Distance for the Posted Speed plus a Margin of Safety</vt:lpstr>
      <vt:lpstr>Flares Positioned on a Straight Road. Approaching Vehicles are Moved into the Correct Lane before they Reach the Edge of the Danger Zone</vt:lpstr>
      <vt:lpstr>Flares Positioned Ahead of a Curved Section of Road. The Start of the Curve is Considered to be the Edge of the Danger Zone</vt:lpstr>
      <vt:lpstr>Flares Positioned on a Hill. The Flares Slow Approaching Vehicles and Make Them Turn into the Correct Lane before they Reach the Top of the Hill</vt:lpstr>
      <vt:lpstr>Sizing up the Scene (6 of 11)</vt:lpstr>
      <vt:lpstr>Sizing up the Scene (7 of 11)</vt:lpstr>
      <vt:lpstr>Sizing up the Scene (8 of 11)</vt:lpstr>
      <vt:lpstr>Sizing up the Scene (9 of 11)</vt:lpstr>
      <vt:lpstr>Sizing up the Scene (10 of 11)</vt:lpstr>
      <vt:lpstr>Sizing up the Scene (11 of 11)</vt:lpstr>
      <vt:lpstr>Gaining Access (1 of 4)</vt:lpstr>
      <vt:lpstr>Gaining Access (2 of 4)</vt:lpstr>
      <vt:lpstr>The Easiest and Least-Costly Method of Gaining Access to a Patient Inside a Locked House Usually is by Breaking a Window</vt:lpstr>
      <vt:lpstr>Gaining Access (3 of 4)</vt:lpstr>
      <vt:lpstr>Gaining Access (4 of 4)</vt:lpstr>
      <vt:lpstr>Position the Punch in the Corner of the Side Window and Pull Back on the Spring</vt:lpstr>
      <vt:lpstr>Keeping the Tip of the Punch in Place, Let Go of the Spring to Shatter the Window</vt:lpstr>
      <vt:lpstr>Starting at the Top of the Window, Carefully Push the Broken Glass Away from the Interior of the Vehicle</vt:lpstr>
      <vt:lpstr>Click on the First Method that Should be Attempted to Gain Access to a Vehicle Involved in a Collision</vt:lpstr>
      <vt:lpstr>Extrication (1 of 2)</vt:lpstr>
      <vt:lpstr>Extrication (2 of 2)</vt:lpstr>
      <vt:lpstr>Specialized Stabilization, Extrication, and Disentanglement Techniques (1 of 7)</vt:lpstr>
      <vt:lpstr>Table 43-1 Common Equipment Used for Vehicle Stabilization</vt:lpstr>
      <vt:lpstr>Specialized Stabilization, Extrication, and Disentanglement Techniques (2 of 7)</vt:lpstr>
      <vt:lpstr>Plastic Step Chocks, as Seen Here, are Strong and Light and Can be Easily Cleaned</vt:lpstr>
      <vt:lpstr>Specialized Stabilization, Extrication, and Disentanglement Techniques (3 of 7)</vt:lpstr>
      <vt:lpstr>Rescue Struts Can be Used to Prevent a Vehicle on its Side from Rolling Over Onto its Top or Back Onto its Wheels</vt:lpstr>
      <vt:lpstr>For Extra Safety, Rescue Struts Can be Placed against Both the Underside and the Top of a Vehicle on its Side</vt:lpstr>
      <vt:lpstr>Specialized Stabilization, Extrication, and Disentanglement Techniques (4 of 7)</vt:lpstr>
      <vt:lpstr>Specialized Stabilization, Extrication, and Disentanglement Techniques (5 of 7)</vt:lpstr>
      <vt:lpstr>While the E M T Maintains Spine Stabilization from Inside, Rescue Personnel Will Begin to Stabilize the Vehicle</vt:lpstr>
      <vt:lpstr>The First Step in Stabilizing the Vehicle is to Place Chocks under the Vehicle</vt:lpstr>
      <vt:lpstr>The Patient Should be Covered with a Fire-Retardant Blanket</vt:lpstr>
      <vt:lpstr>Hydraulic Spreaders are Used to “Pop” Open the Rear Door</vt:lpstr>
      <vt:lpstr>Cut the B Post at the Top by the Roof</vt:lpstr>
      <vt:lpstr>Cut the B Post at the Bottom by the Floor</vt:lpstr>
      <vt:lpstr>Using a Hydraulic Ram or Spreaders, “Rip” the B Post While Pulling the Doors Open on the Front Hinges</vt:lpstr>
      <vt:lpstr>Hydraulic Cutters are Used to Cut the Roof from a Vehicle</vt:lpstr>
      <vt:lpstr>Use as Many People as Necessary to Safely Lift the Roof up and Away from the Vehicle</vt:lpstr>
      <vt:lpstr>Hydraulic Spreaders are Used to Free the Patient from Entrapment by the Dashboard</vt:lpstr>
      <vt:lpstr>To Prevent Further Injury to the Patient, It is Best to Remove Him Vertically out of the Vehicle</vt:lpstr>
      <vt:lpstr>Specialized Stabilization, Extrication, and Disentanglement Techniques (6 of 7)</vt:lpstr>
      <vt:lpstr>Specialized Stabilization, Extrication, and Disentanglement Techniques (7 of 7)</vt:lpstr>
      <vt:lpstr>To Extricate a Patient from a Vehicle on its Side, First Cut the Upper Posts Using a Hydraulic Cutter or Other Cutting Tool</vt:lpstr>
      <vt:lpstr>Then Fold the Roof Down to Provide an Adequate Space from Which to Remove the Patient</vt:lpstr>
      <vt:lpstr>Case Study Conclusion (1 of 3)</vt:lpstr>
      <vt:lpstr>Case Study Conclusion (2 of 3)</vt:lpstr>
      <vt:lpstr>Case Study Conclusion (3 of 3)</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819</cp:revision>
  <dcterms:modified xsi:type="dcterms:W3CDTF">2018-03-01T12:09:02Z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