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8"/>
  </p:notesMasterIdLst>
  <p:handoutMasterIdLst>
    <p:handoutMasterId r:id="rId99"/>
  </p:handoutMasterIdLst>
  <p:sldIdLst>
    <p:sldId id="301" r:id="rId3"/>
    <p:sldId id="381" r:id="rId4"/>
    <p:sldId id="382" r:id="rId5"/>
    <p:sldId id="383" r:id="rId6"/>
    <p:sldId id="384" r:id="rId7"/>
    <p:sldId id="385" r:id="rId8"/>
    <p:sldId id="386" r:id="rId9"/>
    <p:sldId id="387"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01" r:id="rId24"/>
    <p:sldId id="402" r:id="rId25"/>
    <p:sldId id="403" r:id="rId26"/>
    <p:sldId id="404" r:id="rId27"/>
    <p:sldId id="405" r:id="rId28"/>
    <p:sldId id="406" r:id="rId29"/>
    <p:sldId id="407" r:id="rId30"/>
    <p:sldId id="408" r:id="rId31"/>
    <p:sldId id="409" r:id="rId32"/>
    <p:sldId id="410" r:id="rId33"/>
    <p:sldId id="411" r:id="rId34"/>
    <p:sldId id="412" r:id="rId35"/>
    <p:sldId id="413" r:id="rId36"/>
    <p:sldId id="414" r:id="rId37"/>
    <p:sldId id="415" r:id="rId38"/>
    <p:sldId id="416" r:id="rId39"/>
    <p:sldId id="417" r:id="rId40"/>
    <p:sldId id="418" r:id="rId41"/>
    <p:sldId id="419" r:id="rId42"/>
    <p:sldId id="420" r:id="rId43"/>
    <p:sldId id="472" r:id="rId44"/>
    <p:sldId id="473" r:id="rId45"/>
    <p:sldId id="421" r:id="rId46"/>
    <p:sldId id="422" r:id="rId47"/>
    <p:sldId id="423" r:id="rId48"/>
    <p:sldId id="424" r:id="rId49"/>
    <p:sldId id="425" r:id="rId50"/>
    <p:sldId id="474" r:id="rId51"/>
    <p:sldId id="426" r:id="rId52"/>
    <p:sldId id="427" r:id="rId53"/>
    <p:sldId id="428" r:id="rId54"/>
    <p:sldId id="429" r:id="rId55"/>
    <p:sldId id="430" r:id="rId56"/>
    <p:sldId id="431" r:id="rId57"/>
    <p:sldId id="432" r:id="rId58"/>
    <p:sldId id="433" r:id="rId59"/>
    <p:sldId id="434" r:id="rId60"/>
    <p:sldId id="435" r:id="rId61"/>
    <p:sldId id="436" r:id="rId62"/>
    <p:sldId id="437" r:id="rId63"/>
    <p:sldId id="438" r:id="rId64"/>
    <p:sldId id="439" r:id="rId65"/>
    <p:sldId id="440" r:id="rId66"/>
    <p:sldId id="441" r:id="rId67"/>
    <p:sldId id="442" r:id="rId68"/>
    <p:sldId id="443" r:id="rId69"/>
    <p:sldId id="444" r:id="rId70"/>
    <p:sldId id="445" r:id="rId71"/>
    <p:sldId id="446" r:id="rId72"/>
    <p:sldId id="447" r:id="rId73"/>
    <p:sldId id="448" r:id="rId74"/>
    <p:sldId id="449" r:id="rId75"/>
    <p:sldId id="450" r:id="rId76"/>
    <p:sldId id="451" r:id="rId77"/>
    <p:sldId id="452" r:id="rId78"/>
    <p:sldId id="453" r:id="rId79"/>
    <p:sldId id="454" r:id="rId80"/>
    <p:sldId id="455" r:id="rId81"/>
    <p:sldId id="456" r:id="rId82"/>
    <p:sldId id="457" r:id="rId83"/>
    <p:sldId id="458" r:id="rId84"/>
    <p:sldId id="459" r:id="rId85"/>
    <p:sldId id="460" r:id="rId86"/>
    <p:sldId id="461" r:id="rId87"/>
    <p:sldId id="462" r:id="rId88"/>
    <p:sldId id="463" r:id="rId89"/>
    <p:sldId id="464" r:id="rId90"/>
    <p:sldId id="465" r:id="rId91"/>
    <p:sldId id="466" r:id="rId92"/>
    <p:sldId id="467" r:id="rId93"/>
    <p:sldId id="468" r:id="rId94"/>
    <p:sldId id="469" r:id="rId95"/>
    <p:sldId id="470" r:id="rId96"/>
    <p:sldId id="471" r:id="rId9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8" autoAdjust="0"/>
    <p:restoredTop sz="94343" autoAdjust="0"/>
  </p:normalViewPr>
  <p:slideViewPr>
    <p:cSldViewPr snapToGrid="0" snapToObjects="1">
      <p:cViewPr varScale="1">
        <p:scale>
          <a:sx n="79" d="100"/>
          <a:sy n="79" d="100"/>
        </p:scale>
        <p:origin x="1344" y="77"/>
      </p:cViewPr>
      <p:guideLst>
        <p:guide orient="horz" pos="2160"/>
        <p:guide pos="2880"/>
      </p:guideLst>
    </p:cSldViewPr>
  </p:slideViewPr>
  <p:outlineViewPr>
    <p:cViewPr>
      <p:scale>
        <a:sx n="33" d="100"/>
        <a:sy n="33" d="100"/>
      </p:scale>
      <p:origin x="0" y="-6446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a:t>
            </a:r>
            <a:r>
              <a:rPr lang="en-US" altLang="en-US" dirty="0" err="1" smtClean="0">
                <a:ea typeface="ＭＳ Ｐゴシック" panose="020B0600070205080204" pitchFamily="34" charset="-128"/>
              </a:rPr>
              <a:t>MyBRADYLab</a:t>
            </a:r>
            <a:r>
              <a:rPr lang="en-US" altLang="en-US" dirty="0" smtClean="0">
                <a:ea typeface="ＭＳ Ｐゴシック" panose="020B0600070205080204" pitchFamily="34" charset="-128"/>
              </a:rPr>
              <a:t> and review student scores. 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Characteristics of effective team members are: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Communicate accurately and concisely while listening and accepting feedback.</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Demonstrate followership but are receptive to leadership.</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Demonstrate confidence, compassion, and maturity.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Maintain situational awareness.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Utilize appreciative inquiry, advocacy/inquiry when miscommunications or potential errors occur.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Use closed-loop communications.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Report progress on tasks.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Perform tasks accurately and in a timely manner.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Advocate safety concerns and is always safety conscious.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Treat all team members as equals and with an equal level of respect, regardless of rank, title, or experience.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Immediately suggests corrective action if a harmful intervention is ordered or performed by others.</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0483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Most states give you the privilege, with proper precautions, to do the following while driving the ambulance to an emergency: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Exceed the speed limit posted for the area only if you are not endangering lives or property.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Drive the wrong way down a one-way street or drive down the opposite side of the road.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Turn in any direction at any intersection.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Park anywhere as long as you do not endanger lives or property.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Leave the ambulance standing in the middle of a street or intersection.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Cautiously proceed through a red light or red flashing signal.</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Pass other vehicles in no-passing zones.</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Be prepared to discuss local regulations, policies, and practices regarding emergency vehicle operations.</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some of the privileges generally granted to emergency drivers?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9957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You can cautiously move through a red light, but you must slow down while entering the intersection so that all traffic can stop to allow you to pass. You can park your ambulance anywhere to care for a patient, but you must not park it just over the crest of a hill on a busy highway unless you post flares and get a police officer or a volunteer to divert traffic out of your lane, and you must use good roadway safety practices, which are discussed later in the chapter. The law states that if you do not exercise due regard for the safety of others, you are liable for the consequences.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Many EMS systems provide additional guidance. For instance, some specify that your top speed cannot be more than 10 miles per hour over the speed of traffic, which might not be the posted speed. This allows the emergency vehicle to overtake other moving traffic but promotes safer driving. In some areas, ambulances entering an intersection against the light must come to a complete stop before proceeding.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2767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What are some considerations in selecting the safest, as opposed to the quickest, route of travel to a destination?</a:t>
            </a: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What are some issues that may cause the driver to lose control of a vehicle?</a:t>
            </a:r>
          </a:p>
          <a:p>
            <a:pPr lvl="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What is the proper way to negotiate curves when driving?</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principles of safe driving, both in personal vehicles and when driving the ambulance.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you were a policy maker, what would you do to decrease the number of injuries and deaths from ambulance crashes?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052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your circumstances (location, liability issues, and so on) allow, let students drive the ambulance in a vacant parking lot under the direction of an experienced emergency vehicle operator to get an idea of how an ambulance handles differently from a personal vehicle.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special considerations for driving in poor weather and at night?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1680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 vehicle control, remember the rule about speed: Go the posted limit unless the situation is critical. Speed can complicate patient care by providing a rougher ride, decrease ambulance stability, and risk the safety of everyone in the ambulance.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8737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Sudden braking can result in loss of control. In older ambulances without antilock braking systems, the brakes cause wheels to lock, and the vehicle may skid dangerously. In these vehicles, pump the brakes slowly and smoothly. Newer ambulances typically have an antilock braking system in which the brakes should be applied firmly and steadily, not pumped. Never brake on a curve.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Remember that those driving the vehicles around the ambulance may be distracted by cell phone use, loud music, conversations, eating and drinking, or other things.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Maintain focus on the safe operation of the ambulance and the safe transportation of the crew and patient.</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Driving while fatigued greatly increases the risk of an accident. Proper rest and nutrition can decrease this risk. When on duty, EMTs must be physically prepared for any driving situations that may arise.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If there is simply no way to get around a train, such as an underpass or overpass within a reasonable distance, wait it out instead of trying inappropriate stunts. Plan an alternative route when you can.</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Be especially alert when approaching a stopped school bus with its red lights flashing. You must always be prepared for the possibility that a child might dart out across the road heading to or from the bus. Laws regarding ambulances and school buses vary from state to state. In some, an ambulance must come to a full stop and remain stopped until signaled ahead by the bus driver.</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There is little room for passing on bridges or in tunnels. If you are in heavily congested traffic near a bridge or tunnel, consider an alternative route. When in a tunnel, go with the flow of traffic at a safe speed until you emerge.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You can expect less traffic on weekends than on workdays in most areas. Rush-hour traffic is more congested in most urban centers than rural areas, so plan accordingly. </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Always be on the lookout for potholes and bumps. The goal is to give the patient the smoothest ride possible.</a:t>
            </a:r>
          </a:p>
          <a:p>
            <a:pPr marL="171450" lvl="0" indent="-171450" eaLnBrk="0" fontAlgn="base" hangingPunct="0">
              <a:spcBef>
                <a:spcPct val="30000"/>
              </a:spcBef>
              <a:spcAft>
                <a:spcPct val="0"/>
              </a:spcAft>
              <a:buFont typeface="Arial" panose="020B0604020202020204" pitchFamily="34" charset="0"/>
              <a:buChar char="•"/>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1478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Curves can be dangerous in an ambulance because they are generally top-heavy and can roll over easily. Always brake to desired speed before entering a curve and accelerate on the way out of the turn. Always use smooth breaking motion and remember that it will take longer for an ambulance to slow down, especially at a higher speed, than normal vehicles.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1383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Aggressive drivers can pose a significant increased risk to you and your vehicle. If you notice another vehicle weaving in and out of traffic, speeding, or otherwise driving in an aggressive or erratic manner, exercise extreme caution when approaching or passing that vehicle. Aggressive drivers are often distracted and may not even notice the presence of the ambulance.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Using a police or other emergency vehicle escort is dangerous, not only to the escort, but also to the EMT driver, to the patient in the ambulance, and to others on the road. All hazards associated with ambulance driving are doubled when an escort is involved because you are the second vehicle through an intersection and motorists might expect only one.</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6957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 motorist approaches the intersection just as the light changes; they don’t want to sit through the red light, so they sail through the intersection.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There are two emergency vehicles when motorists expect only one. Maintain a safe distance between your vehicle and the emergency vehicle in front of you, but follow closely enough so that the motorist can see both of you in the same glance.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Vehicles waiting at an intersection may block your view of pedestrians in the crosswalk. Again, slow down and anticipate people in the crosswalk.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0370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552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Keep your mirrors cleared of water.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Avoid sudden braking and sudden moves of the steering wheel.</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you are about to go through a large standing puddle, slow down and turn on your wipers before you go through the water. As you leave the water, tap the brake lightly a few times to dry it out. If the ambulance pulls to one side, pump the brake slowly and smoothly to dry the brake out.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you begin to hydroplane, hold the wheel steady, take your foot from the accelerator, and gently pump the brake.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6955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Make sure that your engine is tuned, your heater and defroster are in good working order, and your battery is charged.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Carry emergency weather equipment, chains, a shovel, sand, booster cables, and a towing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5481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Turn on your lights, regardless of the time of day, and use your wipers. (Never use the high beams on your headlights. The reflection of the high beams from the fog can reduce your ability to see.) Even if the lights do not improve your ability to see ahead, they can make it possible for other motorists to see you better.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you are traveling 15 miles per hour or more below the speed limit, use four-way flashers. (These might not be legal in some states.) Use the four-way flashers if you pull off the road and stop.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2016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To improve your visibility and the ability of others to see you:</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Make sure that your ambulance has quartz-halogen headlights, which provide more light on the road.</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Have your headlights on whenever you travel in an emergency.</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Keep your headlights clean and properly aimed. Check them each day before your shift begins. If the weather is bad, especially if there is sleet or snow, stop as necessary during your shift to clean debris off your headlights.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Replace burned-out bulbs immediately.</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Dim your high beams within 500 feet of an approaching vehicle or within 300 feet of a vehicle in front of you.</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Never stare into the high beams of another car; guide your ambulance by watching the right edge of the road.</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Do not flick your high beams up and down to remind another driver to dim their brights, it can blind them temporarily.</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Never use high beams when going into a curve.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Keep your windshield clean, inside and out. Keep a bottle of windshield or glass cleaner in the ambulance for mirrors and interior windshields.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Keep your instrument panels dim.</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Keep your eyes moving; avoid focusing on any one object.</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If the washing solution under your hood does not leave the glass clean after ten wiper cycles, replace the blades or use a stronger concentration of washing fluid.</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Be sure that you are rested before you begin a night driving shift. Between 11:00 P.M., and 3:00 A.M., be particularly alert for intoxicated or drowsy drivers. If you notice erratic speeds, weaving across lines, or delayed starts at intersections, use extreme care in passing.</a:t>
            </a: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4179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Night vision varies considerably among people. Older people generally cannot see well in the dark, and eyestrain can substantially reduce night vision.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894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Always take the increased risk of warning device usage into consideration, and weigh it against the benefit of saving a few minutes in transit time. Most agencies, and many counties and states, have specific protocols for use of these devices. Remember, they are only a means of requesting the right of way from others on the road and do not give the ambulance any special rights or guarantee of clear traffic.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0321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standard color is white. The markings are an orange stripe running around the body, blue lettering, and the “Star of Life” symbol. It is recommended that any added lettering be kept below the orange stripe so as not to distract from the basic markings. For maximum effectiveness, these standard colors and markings should not be duplicated on vehicles that are not ambulances.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4612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Ambulance colors and markings are an aid to traffic safety and reduce the need for excessive dependence on lights and sirens.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7109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early U.S. Department of Transportation (DOT)/EMS study, “Ambulance Design Criteria”, by the National Academy of Sciences recommended a nationwide system of specific colors and markings.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9181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risks and benefits of using warning devices?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scenarios, students should be able to select the appropriate use of warning devices on the ambulance.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062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a:t>
            </a:r>
            <a:r>
              <a:rPr lang="en-IN" altLang="en-US">
                <a:solidFill>
                  <a:prstClr val="black"/>
                </a:solidFill>
                <a:latin typeface="Calibri"/>
                <a:ea typeface="ＭＳ Ｐゴシック" panose="020B0600070205080204" pitchFamily="34" charset="-128"/>
              </a:rPr>
              <a:t>help the student navigate the lesson</a:t>
            </a:r>
            <a:r>
              <a:rPr lang="en-US" altLang="en-US">
                <a:solidFill>
                  <a:prstClr val="black"/>
                </a:solidFill>
                <a:latin typeface="Calibri"/>
                <a:ea typeface="ＭＳ Ｐゴシック" panose="020B0600070205080204" pitchFamily="34" charset="-128"/>
              </a:rPr>
              <a: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0829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Does siren noise pose a risk to the hearing of EMS personnel? If so, how can they minimize that risk?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5631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reasons sirens and air horns may not be effective?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0243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3278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664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Demonstrate the use of safety apparel and other items used to increase safety when working at roadway incidents.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6745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ANSI/ISEA 207-2006 American National Standard for High-Visibility Public Safety Vests (PSV) was approved to increase the visibility of emergency personnel on the roadway and to reduce the incidence of roadway hazards. The newer standard made significant changes to standard class garments to accommodate the public safety responder. The PSV has the same retroreflective material as the Class 2 vest and nearly the same amount of fluorescent material. The PSV includes breakaway features, specific vest dimensions to allow for fit over firefighting turnout gear, and color-specific markings to allow for differentiation between law enforcement, fire, and EMS personnel.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4661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steps can you take to keep yourself safer at roadway incidents?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can cause driver distraction despite the safety measures you may take at roadway scenes?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scenarios, students should be able to identify and manage hazards when responding to roadway incidents.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can be done to increase EMS provider safety at roadway incidents?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3509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your circumstances (location, liability issues, and so on) allow, use a vacant parking lot to provide students with scenarios in which they must set up a safe roadway response scene.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519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key to response readiness is a properly maintained and equipped ambulance. Always having a vehicle ready to respond in all conditions and equipped with all necessary supplies can ensure that you can reach, care for, and transport your patients.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2765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Have students carry out all phases of an ambulance run on mock calls.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the EMT's responsibilities in the </a:t>
            </a:r>
            <a:r>
              <a:rPr lang="en-US" altLang="en-US" dirty="0" err="1">
                <a:solidFill>
                  <a:prstClr val="black"/>
                </a:solidFill>
                <a:latin typeface="Calibri"/>
                <a:ea typeface="ＭＳ Ｐゴシック" panose="020B0600070205080204" pitchFamily="34" charset="-128"/>
              </a:rPr>
              <a:t>prerun</a:t>
            </a:r>
            <a:r>
              <a:rPr lang="en-US" altLang="en-US" dirty="0">
                <a:solidFill>
                  <a:prstClr val="black"/>
                </a:solidFill>
                <a:latin typeface="Calibri"/>
                <a:ea typeface="ＭＳ Ｐゴシック" panose="020B0600070205080204" pitchFamily="34" charset="-128"/>
              </a:rPr>
              <a:t> phase? </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Students should be able to perform their responsibilities in all phases of an EMS call.</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149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7014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key to response readiness is a properly maintained and equipped ambulance. Always having a vehicle ready to respond in all conditions and equipped with all necessary supplies can ensure that you can reach, care for, and transport your patients.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1627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Inspect the vehicle systems daily. Most ambulance systems have a checklist of the items to be checked. Your service should have a clear protocol for reporting problems with vehicles, taking them out of service if they are deemed unsafe, and performing regular service and maintenance. Legally, you might be within your rights to refuse to use a vehicle that you have reason to believe is unsafe; and incidentally, you might be legally liable for damage caused by a malfunctioning ambulance if you are aware of the problem.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3513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Most ambulance systems have a checklist of the items to be checked.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2795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Your service should have a clear protocol for reporting problems with vehicles and taking them out of service if they are deemed unsafe.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4651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Legally, you might be within your rights to refuse to use a vehicle that you have reason to believe is unsafe.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9220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might be legally liable for damage caused by a malfunctioning ambulance if you are aware of the problem.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5693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Your ambulance must contain supplies and equipment for handling medical emergencies, injuries, extrications, and childbirth. Supplies and equipment should be checked each day and restocked, cleaned, or maintained.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properly equipped and maintained ambulance is important to emergency prehospital care. Properly trained personnel to operate the ambulance and making optimum use of its equipment are extremely important.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2463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dispatcher should provide you with the following information: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Location of the call.</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Nature of the call.</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Name, location, and callback number of the caller.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Location of the patient or patients at the scene.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Number of patients (if more than one) and the severity of the problem.</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Any other special problems or circumstances that are pertinent.</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9058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Your ambulance is checked and ready to respond. The vehicle’s medical and nonmedical equipment and supplies are clean and operational. Before departure, quickly check the vehicle to make sure outside compartment doors are closed and secure, external shoreline cords are disconnected, and any jump kits are retrieved and properly stowed.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6342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Pay attention to any downed electrical lines, leaking fuels or fluids from accident vehicles, smoke or fire, broken glass, trapped or ejected patients, mechanisms of injury, and other indicators of increased risk to you, your crew, or your patients. Review the procedures discussed in the “Scene Size-Up” chapter.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other emergency vehicles are on scene and are positioned to block the scene, park in front of or behind a collision, but never alongside it. If no other vehicles are on scene, position the ambulance to provide a safety zone. On a narrow, no-parking road, take up the entire road so that no one will try to squeeze past you. Park in a driveway or on the shoulder of the road whenever possible. Stay a minimum of 100 feet from the wreckage or a burning vehicle and 2,000 feet from a hazardous materials spill, ideally uphill and upwind. Come to a complete stop. Set the parking brake prior to placing the transmission in the “park” 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352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4782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other emergency vehicles are on scene and are positioned to block the scene, park in front of or behind a collision, but never alongside 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1964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Stay a minimum of 100 feet from the wreckage or a burning vehicle and 2,000 feet from a hazardous materials spill, ideally uphill and upwind.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56797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For motor vehicle crashes, carefully gain access to the patient or patients and extricate them safely. </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Take the time needed to properly splint and immobilize injured extremities before you move the patient, unless they are unstable and determined to be a high priority for immediate transport.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Carefully remove the patient from any wreckage and move them to the ambulance, choosing methods of moving the patient based on their illness or injury.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Transfer the patient to the waiting ambulance. Keep them warm, and watch for any changes in their condition. Make sure the patient is securely strapped on the wheeled stretcher with spine motion restriction performed as necessary.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9805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The vehicle driver should quickly check the unit, making sure the outside compartment doors are closed and secure.</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All personnel should be properly seated and secured with safety belts.</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Determine the necessity of using lights and sirens during the transport.</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Begin your reassessment.</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Notify dispatch that you are en route to the hospital.</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Check any patient interventions.</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If a patient’s relative or friend accompanies them, follow local guidelines as to where this person should sit.</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Focus on the patient. Reassure them as often as you can.</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The driver should drive prudently, use only the necessary speed, and obey all regulations.</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If you are the EMT with the patient, you should keep the driver informed of the patient’s condition.</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If the patient’s condition worsens and it becomes urgent to reach the hospital immediately, tell your driver so they can proceed as quickly as possible.</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Notify the receiving medical facility as soon as your patient’s condition permits you to call in a report.</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Continue to reassess your patient’s condition and notify the receiving facility if that condition deteriorates.</a:t>
            </a:r>
          </a:p>
          <a:p>
            <a:pPr lvl="0" eaLnBrk="0" fontAlgn="base" hangingPunct="0">
              <a:spcBef>
                <a:spcPct val="30000"/>
              </a:spcBef>
              <a:spcAft>
                <a:spcPct val="0"/>
              </a:spcAft>
              <a:defRPr/>
            </a:pPr>
            <a:endParaRPr lang="en-US" altLang="en-US" sz="11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Discussion Question</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What are the EMT's responsibilities en route to, during, and when transporting patients from calls? </a:t>
            </a: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357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Make sure your patient is settled and securely strapped to the cot before moving the ambulance.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82856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Check any patient interventions. Make sure oxygen is delivered at the correct flow rate. Check dressings and splints. Continue to reassure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8881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Begin your reassessment. This includes a reassessment of the patient’s mental status, airway, and breathing, recording vital signs. Conduct a reassessment at least every 15 minutes for a stable patient and every 5 minutes for an unstable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9540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Notify dispatch that you are en route to the hospital. Follow local protocols regarding transmission of additional patient information.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0395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Notify the receiving medical facility as soon as your patient’s condition permits you to call in a report. Sometimes, this might not be possible. In those situations in which the patient’s condition demands your full attention, request that your partner notify the hospital.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919955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Focus on the patient. Reassure them as often as you can.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0446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During this lesson, students learn to prepare themselves, their equipment, their medical supplies, and their vehicle for an ambulance run.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8327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Notify dispatch that you are en route to the hospital. Follow local protocols regarding transmission of additional patient information.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Notify dispatch of your arrival at the medical facility.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3924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You must make an official transfer of care to an appropriate health care provider at the receiving facility. As you make the transfer of care, continue to concentrate your care on the patient. Pay particular attention to any equipment that the patient requires in the continuum of care. If the receiving facility is crowded, continue to care for your patient until you can officially transfer your patient care responsibility to qualified personnel. </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When you can, transfer all records and information about the patient to appropriate emergency department personnel.</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To ensure proper continuity of care, a complete oral report should be given to emergency department personnel at the patient’s bedside. You should summarize the information given over the radio:</a:t>
            </a:r>
          </a:p>
          <a:p>
            <a:pPr marL="628650" lvl="1"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Introduce the patient by name (if known).</a:t>
            </a:r>
          </a:p>
          <a:p>
            <a:pPr marL="628650" lvl="1"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Repeat the patient’s chief complaint.</a:t>
            </a:r>
          </a:p>
          <a:p>
            <a:pPr marL="628650" lvl="1"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Provide additional vital signs taken en route.</a:t>
            </a:r>
          </a:p>
          <a:p>
            <a:pPr marL="628650" lvl="1"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Report any history not given previously.</a:t>
            </a:r>
          </a:p>
          <a:p>
            <a:pPr marL="628650" lvl="1"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Report any additional treatment you provided.</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If requested, assist emergency department personnel in lifting and moving the patient to a hospital gurney or bed.</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Make sure that any valuables or personal effects belonging to the patient are also transferred, and indicate this on your report.</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After you have released your patient to the care of emergency department personnel, exchange any linens, spine boards, and other equipment you might have to leave at the hospital.</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Complete the prehospital care report before you leave the hospital. Leave a copy at the emergency department. Follow local protocol if your system also requires you to leave a copy of your written report with the patient.</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Before you leave, ask hospital personnel if you are needed further. You may need to transfer the patient to another medical facility or return the patient home if their condition is not serious enough to warrant hospital admission. Or you may simply provide hospital personnel any additional information regarding the scene or patient assessment findings.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4229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After you have released your patient to the care of emergency department personnel, exchange any linens, spine boards, and other equipment you might have to leave at the hospital.</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0233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At the hospital, clean and inspect your ambulance, patient care equipment, reusable supplies, and patient care compartment before notifying dispatch of your availability. During particularly busy shifts, this can be difficult. Always follow your agency’s biohazard disposal procedures. Dispose of any contaminated linen. Disinfect any reusable patient care equipment. These steps are essential for the safety and health of you and your patients. After some calls, the ambulance requires extensive cleaning, disinfecting, and restocking. It might be necessary to go “out of service” and return to the station to clean, disinfect, and restock the ambulance.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86748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EMT's responsibilities in the post-run phase?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09158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Complete an inventory of equipment and supplies. Replace what you used during the run and complete the cleaning and disinfection of nondisposable equipment used.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38422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Complete an inventory of equipment and supplies. Replace what you used during the run, and complete the cleaning and disinfection of nondisposable equipment used.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67017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Complete an inventory of equipment and supplies. Replace what you used during the run, and complete the cleaning and disinfection of nondisposable equipment used.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18691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Clean up visible spills of blood, vomitus, or other body fluids.</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Disinfect reusable patient care equipment.</a:t>
            </a:r>
          </a:p>
          <a:p>
            <a:pPr marL="685800" lvl="1" indent="-22860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Use low-level disinfection for routine housekeeping on environmental surfaces such as floors, ambulance seats, and countertops when there is no visible blood and contamination by body fluids or exposure to tuberculosis is not suspected.</a:t>
            </a:r>
          </a:p>
          <a:p>
            <a:pPr marL="685800" lvl="1" indent="-22860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Use intermediate-level disinfection for surfaces that contact intact skin, such as stethoscopes, blood pressure cuffs, or splints.</a:t>
            </a:r>
          </a:p>
          <a:p>
            <a:pPr marL="685800" lvl="1" indent="-22860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Use high-level disinfection for reusable instruments that contact mucous membranes, such as laryngoscopes, blades, and handles.</a:t>
            </a:r>
          </a:p>
          <a:p>
            <a:pPr marL="685800" lvl="1" indent="-22860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Sterilize equipment that will be used invasively.</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Launder soiled clothing and linens.</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Dispose of infectious wastes.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3895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Arrange for a safety demonstration by an air medical transport service.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local policies and protocols related to air medical transport.</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considerations in determining whether air medical transport is appropriate?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evaluate criteria for considering air medical transport.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736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Reporting errors must be valued as crucial in improving safety. When risks are identified, the EMS system and personnel must strive to correct the risks to prevent or reduce the chances of the same errors occurring again.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8004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Some air medical services also provide aerial support to search and rescue operations. Consult with your regional air medical services to find out if they provide this service.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33813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many cases, local and state guidelines exist regarding the use of air medical transport and even provide specific criteria for when it can be used. Some city, county, or regional ordinances require that the fire department be present when landing a helicopter. Make sure that you are familiar with any guidelines or policies in your area.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45224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Noise within the aircraft will limit your ability to conduct a thorough assessment of the patient, especially when hearing is necessary such as monitoring breath sounds or auscultating blood pressure.</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disadvantages in using air medical transport?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90300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the landing site is a divided highway, stop the traffic going in both directions, even though the aircraft will land on only one side of the highway.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Helicopters take off and land into the wind by preference, rather than making vertical descents and ascents. Establish radio communications with the incoming flight crew and warn them of any power lines, poles, antennas, trees, or other obstructions.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Mark each corner of the landing area with a highly visible device: a flag or surveyor’s tapes by day and a flashing or rotating light at night. Use flares by day or night but only if there is no danger of fire. A beam of light should not be directed upward.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conditions are dusty or dry enough to create a fire hazard, have the area wet down, if possible.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Keep the patient and crew clear of the air downwash area. Spectators should be at least 200 feet away. EMT personnel should be at least 100 feet away during landing.</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Assign one person to guide the pilot in. They should wear eye and ear protection and should stand near the wind direction marker with their back to the wind, facing the touchdown area, arms raised overhead to indicate the landing direction.</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24519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Be extremely cautious about the rotor blades. Remember that the tips can dip as low as 4 feet above the ground. Always crouch when approaching or leaving the helicopter, and approach or leave only at the pilot’s direction.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Never approach a helicopter until the pilot indicates it is safe. Never approach from behind the pilot. The pilot cannot see behind the craft, the tail rotor is spinning quickly, and the pilot sometimes needs to move the tail boom without warning. If you need to go from one side to another, always cross in front of the craft, never behind it or underneath 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45157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helicopter must land on an incline, always approach from the downhill side, never from the uphill side.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67865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basic safety and security measures to prevent unauthorized use of ambulances and to prevent carbon monoxide poisoning.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66830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All EMS vehicles must be tracked. That includes vehicles that are in service, out of service being repaired, and off service. It also includes reserve units and those units that are no longer in service and will be salvaged.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2954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Ensure that security measures are strongly enforced when the EMS vehicle is off the EMS premises for repairs or other work conducted by repair or installation facilities. These should include securing the vehicle indoors overnight when the facility is not open, not leaving the keys in the vehicle or in a place where there is easy access, not allowing the vehicle to leave the premises for any unauthorized travel when being repaired, and reporting any unusual interest by an individual related to an EMS vehicle.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56442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EMS agency should provide identification credentials to anyone who is to purchase EMS uniforms or identification items. A check should be made against a database of authorized purchasers of these types of items.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333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Benefits of using CRM in EMS include the following: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Minimizing errors.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Improving safety of the EMS crew, patient, and public.</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Improving the EMS team’s performance.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Increasing situational awareness.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Allowing all EMS crew members to have equal value and input into a situation.</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72437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local policies relating to security and prevention of carbon monoxide poisoning.</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signs and symptoms of carbon monoxide poisoning?</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measures can you take to decrease your risk of carbon monoxide poisoning?</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94464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Don’t use supplemental equipment that is powered by gasoline or liquid petroleum gas inside the ambulance.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82283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84699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07064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42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42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42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42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35728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42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42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42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42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6407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7352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Characteristics of an effective team leader: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Creates, implements, and revises an action plan.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Communicates accurately and concisely while listening and encouraging feedback.</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Receives, processes, verifies, and prioritizes information.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Reconciles incongruent information.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Demonstrates confidence, compassion, maturity, and command presence.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Demonstrates a role or authority for groups and scene.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Maintains accountability for team’s actions and outcomes.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Assesses the situation and resources and modifies them accordingly.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Maintains situational awareness.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Utilizes appreciative inquiry/inquiry/advocacy when miscommunication or potential errors occur.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Uses closed-loop communication.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Reports progress on tasks.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Performs tasks accurately and in a timely manner.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Addresses safety concerns and is always safety consciousness.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Treats all team members as equals and with an equal level of respect, regardless of rank, title, or level of experience.</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2524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slide" Target="slide92.xml"/><Relationship Id="rId1" Type="http://schemas.openxmlformats.org/officeDocument/2006/relationships/slideLayout" Target="../slideLayouts/slideLayout4.xml"/><Relationship Id="rId5" Type="http://schemas.openxmlformats.org/officeDocument/2006/relationships/slide" Target="slide94.xml"/><Relationship Id="rId4" Type="http://schemas.openxmlformats.org/officeDocument/2006/relationships/slide" Target="slide9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slide" Target="slide7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42</a:t>
            </a:r>
            <a:endParaRPr lang="en-US" b="1" dirty="0">
              <a:latin typeface="+mn-lt"/>
            </a:endParaRPr>
          </a:p>
        </p:txBody>
      </p:sp>
      <p:sp>
        <p:nvSpPr>
          <p:cNvPr id="5" name="Text Placeholder 4"/>
          <p:cNvSpPr>
            <a:spLocks noGrp="1"/>
          </p:cNvSpPr>
          <p:nvPr>
            <p:ph type="body" idx="3"/>
          </p:nvPr>
        </p:nvSpPr>
        <p:spPr>
          <a:xfrm>
            <a:off x="4907280" y="3114461"/>
            <a:ext cx="3657600" cy="808328"/>
          </a:xfrm>
        </p:spPr>
        <p:txBody>
          <a:bodyPr/>
          <a:lstStyle/>
          <a:p>
            <a:pPr algn="ctr">
              <a:spcBef>
                <a:spcPct val="0"/>
              </a:spcBef>
              <a:buClrTx/>
            </a:pPr>
            <a:r>
              <a:rPr lang="en-US" altLang="en-US" dirty="0">
                <a:latin typeface="+mn-lt"/>
              </a:rPr>
              <a:t>Ambulance Operations and Air Medical Response</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468471" y="4305309"/>
            <a:ext cx="3021105" cy="646331"/>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Crew Resource Management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Effective use of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 can </a:t>
            </a:r>
            <a:r>
              <a:rPr lang="en-US" altLang="en-US" sz="2400" dirty="0">
                <a:solidFill>
                  <a:srgbClr val="000000"/>
                </a:solidFill>
                <a:latin typeface="Arial (Body)"/>
                <a:ea typeface="ＭＳ Ｐゴシック"/>
              </a:rPr>
              <a:t>reduce errors in patient care and better protect the safety of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personnel</a:t>
            </a:r>
            <a:r>
              <a:rPr lang="en-US" altLang="en-US" sz="2400" dirty="0">
                <a:solidFill>
                  <a:srgbClr val="000000"/>
                </a:solidFill>
                <a:latin typeface="Arial (Body)"/>
                <a:ea typeface="ＭＳ Ｐゴシック"/>
              </a:rPr>
              <a:t>, patient, and public.</a:t>
            </a:r>
          </a:p>
        </p:txBody>
      </p:sp>
    </p:spTree>
    <p:extLst>
      <p:ext uri="{BB962C8B-B14F-4D97-AF65-F5344CB8AC3E}">
        <p14:creationId xmlns:p14="http://schemas.microsoft.com/office/powerpoint/2010/main" val="3060340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Laws, Regulations, and Ordinances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Apply to the operation of ambulances.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Certain privileges are afforded to ambulance operators.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It is never justified to operate an ambulance unsafely.</a:t>
            </a:r>
          </a:p>
        </p:txBody>
      </p:sp>
    </p:spTree>
    <p:extLst>
      <p:ext uri="{BB962C8B-B14F-4D97-AF65-F5344CB8AC3E}">
        <p14:creationId xmlns:p14="http://schemas.microsoft.com/office/powerpoint/2010/main" val="1105523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Laws, Regulations, and Ordinances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You </a:t>
            </a:r>
            <a:r>
              <a:rPr lang="en-US" altLang="en-US" sz="2400" dirty="0">
                <a:solidFill>
                  <a:srgbClr val="000000"/>
                </a:solidFill>
                <a:latin typeface="Arial (Body)"/>
                <a:ea typeface="ＭＳ Ｐゴシック"/>
              </a:rPr>
              <a:t>must meet these conditions: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You must have a valid driver’s license.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You must be responding to an emergency.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You must use warning devices, emergency lights, horns, and sirens.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You must exercise due regard for the safety of others.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Many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systems </a:t>
            </a:r>
            <a:r>
              <a:rPr lang="en-US" altLang="en-US" sz="2400" dirty="0">
                <a:solidFill>
                  <a:srgbClr val="000000"/>
                </a:solidFill>
                <a:latin typeface="Arial (Body)"/>
                <a:ea typeface="ＭＳ Ｐゴシック"/>
              </a:rPr>
              <a:t>provide additional guidance.</a:t>
            </a:r>
          </a:p>
        </p:txBody>
      </p:sp>
    </p:spTree>
    <p:extLst>
      <p:ext uri="{BB962C8B-B14F-4D97-AF65-F5344CB8AC3E}">
        <p14:creationId xmlns:p14="http://schemas.microsoft.com/office/powerpoint/2010/main" val="1731912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(3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Driving Excellence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Basics of Good Driving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Wear seatbelts.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Hold the steering wheel with both hands.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Practice with the vehicle you will drive.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Respond to weather and road conditions.</a:t>
            </a:r>
          </a:p>
        </p:txBody>
      </p:sp>
    </p:spTree>
    <p:extLst>
      <p:ext uri="{BB962C8B-B14F-4D97-AF65-F5344CB8AC3E}">
        <p14:creationId xmlns:p14="http://schemas.microsoft.com/office/powerpoint/2010/main" val="2415578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(4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Driving Excellence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Basics of Good Driving</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Select </a:t>
            </a:r>
            <a:r>
              <a:rPr lang="en-US" altLang="en-US" sz="2400" dirty="0">
                <a:solidFill>
                  <a:srgbClr val="000000"/>
                </a:solidFill>
                <a:latin typeface="Arial (Body)"/>
                <a:ea typeface="ＭＳ Ｐゴシック"/>
              </a:rPr>
              <a:t>the best route for safe travel.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a safe following distance.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headlights.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Exercise caution when using warning devices.</a:t>
            </a:r>
          </a:p>
        </p:txBody>
      </p:sp>
    </p:spTree>
    <p:extLst>
      <p:ext uri="{BB962C8B-B14F-4D97-AF65-F5344CB8AC3E}">
        <p14:creationId xmlns:p14="http://schemas.microsoft.com/office/powerpoint/2010/main" val="2270684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24491" cy="1066799"/>
          </a:xfrm>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A Number of Factors Can Cause an Operator to Lose Control of the Ambulance</a:t>
            </a:r>
            <a:endParaRPr lang="en-US" altLang="en-US" sz="3000" dirty="0">
              <a:latin typeface="Times New Roman" panose="02020603050405020304" pitchFamily="18" charset="0"/>
              <a:ea typeface="ＭＳ Ｐゴシック"/>
            </a:endParaRPr>
          </a:p>
        </p:txBody>
      </p:sp>
      <p:pic>
        <p:nvPicPr>
          <p:cNvPr id="4" name="Picture 2" descr="An overturned ambulance on the side of the road, kit and broken items from the crash scattered by the open back doo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7596" y="1486701"/>
            <a:ext cx="6088808" cy="41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17720"/>
            <a:ext cx="8229600" cy="367295"/>
          </a:xfrm>
        </p:spPr>
        <p:txBody>
          <a:bodyPr/>
          <a:lstStyle/>
          <a:p>
            <a:r>
              <a:rPr lang="en-US" altLang="en-US" sz="1600" dirty="0">
                <a:latin typeface="+mn-lt"/>
                <a:ea typeface="ＭＳ Ｐゴシック"/>
                <a:cs typeface="Segoe UI" panose="020B0502040204020203" pitchFamily="34" charset="0"/>
              </a:rPr>
              <a:t>(Courtesy Canandaigua Fire and Rescue)</a:t>
            </a:r>
            <a:endParaRPr lang="en-US" sz="1600" dirty="0">
              <a:latin typeface="+mn-lt"/>
              <a:cs typeface="Segoe UI" panose="020B0502040204020203" pitchFamily="34" charset="0"/>
            </a:endParaRPr>
          </a:p>
        </p:txBody>
      </p:sp>
    </p:spTree>
    <p:extLst>
      <p:ext uri="{BB962C8B-B14F-4D97-AF65-F5344CB8AC3E}">
        <p14:creationId xmlns:p14="http://schemas.microsoft.com/office/powerpoint/2010/main" val="1245739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(5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Driving Excellence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Maintaining Control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Go the posted speed limit unless the situation is critical.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Avoid sudden braking.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Minimize distractions; realize other drivers may be distracted.</a:t>
            </a:r>
          </a:p>
        </p:txBody>
      </p:sp>
    </p:spTree>
    <p:extLst>
      <p:ext uri="{BB962C8B-B14F-4D97-AF65-F5344CB8AC3E}">
        <p14:creationId xmlns:p14="http://schemas.microsoft.com/office/powerpoint/2010/main" val="2981402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(6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Driving Excellence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Maintaining Control</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Higher </a:t>
            </a:r>
            <a:r>
              <a:rPr lang="en-US" altLang="en-US" sz="2400" dirty="0">
                <a:solidFill>
                  <a:srgbClr val="000000"/>
                </a:solidFill>
                <a:latin typeface="Arial (Body)"/>
                <a:ea typeface="ＭＳ Ｐゴシック"/>
              </a:rPr>
              <a:t>speeds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Be especially careful on curves.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Brake to the proper speed before you enter a curve.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Accelerate carefully and gradually.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Exit from a curve slow and steady. When going down a long hill, use a lower gear.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Always use a smooth braking motion.</a:t>
            </a:r>
          </a:p>
        </p:txBody>
      </p:sp>
    </p:spTree>
    <p:extLst>
      <p:ext uri="{BB962C8B-B14F-4D97-AF65-F5344CB8AC3E}">
        <p14:creationId xmlns:p14="http://schemas.microsoft.com/office/powerpoint/2010/main" val="3277437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(7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Driving Excellence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Maintaining Control</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Aggressive </a:t>
            </a:r>
            <a:r>
              <a:rPr lang="en-US" altLang="en-US" sz="2400" dirty="0">
                <a:solidFill>
                  <a:srgbClr val="000000"/>
                </a:solidFill>
                <a:latin typeface="Arial (Body)"/>
                <a:ea typeface="ＭＳ Ｐゴシック"/>
              </a:rPr>
              <a:t>drivers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Driving an ambulance does not necessarily change the habits of other drivers.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Aggressive drivers are often distracted.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Using a police or other emergency vehicle escort en route to a response or the hospital should be a last resort.</a:t>
            </a:r>
          </a:p>
        </p:txBody>
      </p:sp>
    </p:spTree>
    <p:extLst>
      <p:ext uri="{BB962C8B-B14F-4D97-AF65-F5344CB8AC3E}">
        <p14:creationId xmlns:p14="http://schemas.microsoft.com/office/powerpoint/2010/main" val="8448648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(8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Driving Excellence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Maintaining Control</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Intersection </a:t>
            </a:r>
            <a:r>
              <a:rPr lang="en-US" altLang="en-US" sz="2400" dirty="0">
                <a:solidFill>
                  <a:srgbClr val="000000"/>
                </a:solidFill>
                <a:latin typeface="Arial (Body)"/>
                <a:ea typeface="ＭＳ Ｐゴシック"/>
              </a:rPr>
              <a:t>Collisions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most common collisions in which ambulances are involved in are those at intersections.</a:t>
            </a:r>
          </a:p>
        </p:txBody>
      </p:sp>
    </p:spTree>
    <p:extLst>
      <p:ext uri="{BB962C8B-B14F-4D97-AF65-F5344CB8AC3E}">
        <p14:creationId xmlns:p14="http://schemas.microsoft.com/office/powerpoint/2010/main" val="785833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cs typeface="ＭＳ Ｐゴシック" pitchFamily="-1" charset="-128"/>
              </a:rPr>
              <a:t>Learning Readiness </a:t>
            </a:r>
            <a:r>
              <a:rPr lang="en-US" sz="2000" b="0" dirty="0" smtClean="0">
                <a:solidFill>
                  <a:srgbClr val="007FA3"/>
                </a:solidFill>
                <a:latin typeface="Times New Roman" panose="02020603050405020304" pitchFamily="18" charset="0"/>
                <a:ea typeface="ＭＳ Ｐゴシック"/>
                <a:cs typeface="ＭＳ Ｐゴシック" pitchFamily="-1" charset="-128"/>
              </a:rPr>
              <a:t>(1 of 2)</a:t>
            </a:r>
            <a:endParaRPr lang="en-US" sz="2000" b="0" dirty="0">
              <a:solidFill>
                <a:srgbClr val="007FA3"/>
              </a:solidFill>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2046684"/>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1255</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1255.</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721009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(9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Driving Excellence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Driving </a:t>
            </a:r>
            <a:r>
              <a:rPr lang="en-US" altLang="en-US" sz="2400" dirty="0">
                <a:solidFill>
                  <a:srgbClr val="000000"/>
                </a:solidFill>
                <a:latin typeface="Arial (Body)"/>
                <a:ea typeface="ＭＳ Ｐゴシック"/>
              </a:rPr>
              <a:t>in Inclement Weather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Rainy or Wet Weather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An ambulance requires twice the stopping distance on wet pavement, and five times as much on sleet or ice.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Maintain a safe following distance.</a:t>
            </a:r>
          </a:p>
        </p:txBody>
      </p:sp>
    </p:spTree>
    <p:extLst>
      <p:ext uri="{BB962C8B-B14F-4D97-AF65-F5344CB8AC3E}">
        <p14:creationId xmlns:p14="http://schemas.microsoft.com/office/powerpoint/2010/main" val="3425756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(10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Driving Excellence</a:t>
            </a:r>
          </a:p>
          <a:p>
            <a:pPr marL="741553" lvl="1" indent="-284353" eaLnBrk="0" fontAlgn="base" hangingPunct="0">
              <a:spcAft>
                <a:spcPct val="0"/>
              </a:spcAft>
              <a:buSzPts val="2400"/>
            </a:pPr>
            <a:r>
              <a:rPr lang="en-US" altLang="en-US" sz="2400" dirty="0">
                <a:solidFill>
                  <a:srgbClr val="000000"/>
                </a:solidFill>
                <a:latin typeface="+mn-lt"/>
                <a:ea typeface="ＭＳ Ｐゴシック"/>
              </a:rPr>
              <a:t>Driving in Inclement Weather</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Winter </a:t>
            </a:r>
            <a:r>
              <a:rPr lang="en-US" altLang="en-US" sz="2400" dirty="0">
                <a:solidFill>
                  <a:srgbClr val="000000"/>
                </a:solidFill>
                <a:latin typeface="+mn-lt"/>
                <a:ea typeface="ＭＳ Ｐゴシック"/>
              </a:rPr>
              <a:t>Driving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Carry emergency weather equipment.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Use studded snow tires.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Monitor the temperature. Wet ice and freezing rain occur between </a:t>
            </a:r>
            <a:r>
              <a:rPr lang="en-US" altLang="en-US" sz="2400" dirty="0" smtClean="0">
                <a:latin typeface="+mn-lt"/>
              </a:rPr>
              <a:t>28</a:t>
            </a:r>
            <a:r>
              <a:rPr lang="en-US" altLang="en-US" sz="2400" dirty="0" smtClean="0">
                <a:latin typeface="+mn-lt"/>
                <a:cs typeface="Arial" panose="020B0604020202020204" pitchFamily="34" charset="0"/>
              </a:rPr>
              <a:t>°</a:t>
            </a:r>
            <a:r>
              <a:rPr lang="en-US" altLang="en-US" sz="2400" dirty="0" smtClean="0">
                <a:solidFill>
                  <a:srgbClr val="000000"/>
                </a:solidFill>
                <a:latin typeface="+mn-lt"/>
                <a:ea typeface="ＭＳ Ｐゴシック"/>
              </a:rPr>
              <a:t>F</a:t>
            </a:r>
            <a:r>
              <a:rPr lang="en-US" sz="100" dirty="0" smtClean="0">
                <a:solidFill>
                  <a:schemeClr val="bg1"/>
                </a:solidFill>
                <a:latin typeface="+mn-lt"/>
              </a:rPr>
              <a:t>ahrenheit </a:t>
            </a:r>
            <a:r>
              <a:rPr lang="en-US" altLang="en-US" sz="2400" dirty="0" smtClean="0">
                <a:solidFill>
                  <a:srgbClr val="000000"/>
                </a:solidFill>
                <a:latin typeface="+mn-lt"/>
                <a:ea typeface="ＭＳ Ｐゴシック"/>
              </a:rPr>
              <a:t>and </a:t>
            </a:r>
            <a:r>
              <a:rPr lang="en-US" altLang="en-US" sz="2400" dirty="0" smtClean="0">
                <a:latin typeface="+mn-lt"/>
              </a:rPr>
              <a:t>40</a:t>
            </a:r>
            <a:r>
              <a:rPr lang="en-US" altLang="en-US" sz="2400" dirty="0" smtClean="0">
                <a:latin typeface="+mn-lt"/>
                <a:cs typeface="Arial" panose="020B0604020202020204" pitchFamily="34" charset="0"/>
              </a:rPr>
              <a:t>°</a:t>
            </a:r>
            <a:r>
              <a:rPr lang="en-US" altLang="en-US" sz="2400" dirty="0" smtClean="0">
                <a:solidFill>
                  <a:srgbClr val="000000"/>
                </a:solidFill>
                <a:latin typeface="+mn-lt"/>
                <a:ea typeface="ＭＳ Ｐゴシック"/>
              </a:rPr>
              <a:t>F</a:t>
            </a:r>
            <a:r>
              <a:rPr lang="en-US" sz="100" dirty="0">
                <a:solidFill>
                  <a:schemeClr val="bg1"/>
                </a:solidFill>
                <a:latin typeface="+mn-lt"/>
              </a:rPr>
              <a:t>ahrenheit</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Avoid sudden movements of the steering wheel and sudden braking.</a:t>
            </a:r>
          </a:p>
        </p:txBody>
      </p:sp>
    </p:spTree>
    <p:extLst>
      <p:ext uri="{BB962C8B-B14F-4D97-AF65-F5344CB8AC3E}">
        <p14:creationId xmlns:p14="http://schemas.microsoft.com/office/powerpoint/2010/main" val="1131594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(11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Driving Excellence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Driving in Inclement Weather</a:t>
            </a: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Fog</a:t>
            </a:r>
            <a:r>
              <a:rPr lang="en-US" altLang="en-US" sz="2400" dirty="0">
                <a:solidFill>
                  <a:srgbClr val="000000"/>
                </a:solidFill>
                <a:latin typeface="Arial (Body)"/>
                <a:ea typeface="ＭＳ Ｐゴシック"/>
              </a:rPr>
              <a:t>, Mist, Dust Storms, and Smog</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Slow down but avoid sudden deceleration.</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Watch for slow traffic ahead and behind.</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Turn on low beams and wipers.</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Use 4-way flashers.</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Use defrosters.</a:t>
            </a:r>
          </a:p>
          <a:p>
            <a:pPr marL="1601978" lvl="3" indent="-230378" eaLnBrk="0" fontAlgn="base" hangingPunct="0">
              <a:spcAft>
                <a:spcPct val="0"/>
              </a:spcAft>
              <a:buSzPts val="2400"/>
              <a:defRPr/>
            </a:pPr>
            <a:r>
              <a:rPr lang="en-US" altLang="en-US" sz="2400" dirty="0">
                <a:solidFill>
                  <a:srgbClr val="000000"/>
                </a:solidFill>
                <a:latin typeface="Arial (Body)"/>
                <a:ea typeface="ＭＳ Ｐゴシック"/>
              </a:rPr>
              <a:t>When braking, pump brakes to flash lights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7218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Driving the Ambulance </a:t>
            </a:r>
            <a:r>
              <a:rPr lang="en-US" sz="2000" b="0" dirty="0" smtClean="0">
                <a:latin typeface="Times New Roman" panose="02020603050405020304" pitchFamily="18" charset="0"/>
                <a:ea typeface="ＭＳ Ｐゴシック"/>
                <a:cs typeface="ＭＳ Ｐゴシック" pitchFamily="-1" charset="-128"/>
              </a:rPr>
              <a:t>(12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163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Driving Excellence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Driving </a:t>
            </a:r>
            <a:r>
              <a:rPr lang="en-US" altLang="en-US" sz="2400" dirty="0">
                <a:solidFill>
                  <a:srgbClr val="000000"/>
                </a:solidFill>
                <a:latin typeface="Arial (Body)"/>
                <a:ea typeface="ＭＳ Ｐゴシック"/>
              </a:rPr>
              <a:t>at Night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risk of fatal collisions is higher.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High-beam headlights can cause temporary </a:t>
            </a:r>
            <a:r>
              <a:rPr lang="en-US" altLang="en-US" sz="2400" dirty="0" smtClean="0">
                <a:solidFill>
                  <a:srgbClr val="000000"/>
                </a:solidFill>
                <a:latin typeface="Arial (Body)"/>
                <a:ea typeface="ＭＳ Ｐゴシック"/>
              </a:rPr>
              <a:t>blindness.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On high beams, visibility will be 350–400 feet. At 55 miles per hour, it takes 4.5 seconds to cover 350 feet. For night driving, control speed so that the stopping range is within headlight range.</a:t>
            </a:r>
          </a:p>
        </p:txBody>
      </p:sp>
    </p:spTree>
    <p:extLst>
      <p:ext uri="{BB962C8B-B14F-4D97-AF65-F5344CB8AC3E}">
        <p14:creationId xmlns:p14="http://schemas.microsoft.com/office/powerpoint/2010/main" val="3139016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Take Extra Care When Driving at Night</a:t>
            </a:r>
            <a:endParaRPr lang="en-US" altLang="en-US" dirty="0">
              <a:latin typeface="Times New Roman" panose="02020603050405020304" pitchFamily="18" charset="0"/>
              <a:ea typeface="ＭＳ Ｐゴシック"/>
            </a:endParaRPr>
          </a:p>
        </p:txBody>
      </p:sp>
      <p:pic>
        <p:nvPicPr>
          <p:cNvPr id="4" name="Picture 2" descr="An ambulance with headlights on, drives along a congested highway at nigh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4047" y="1645570"/>
            <a:ext cx="6035906" cy="384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40082"/>
            <a:ext cx="8229600" cy="444933"/>
          </a:xfrm>
        </p:spPr>
        <p:txBody>
          <a:bodyPr/>
          <a:lstStyle/>
          <a:p>
            <a:r>
              <a:rPr lang="en-US" altLang="en-US" sz="1800" b="1" dirty="0">
                <a:latin typeface="+mn-lt"/>
                <a:ea typeface="ＭＳ Ｐゴシック"/>
                <a:cs typeface="Segoe UI" panose="020B0502040204020203" pitchFamily="34" charset="0"/>
              </a:rPr>
              <a:t>(© Mark C. Ide)</a:t>
            </a:r>
            <a:endParaRPr lang="en-US" sz="1800" b="1" dirty="0">
              <a:latin typeface="+mn-lt"/>
              <a:cs typeface="Segoe UI" panose="020B0502040204020203" pitchFamily="34" charset="0"/>
            </a:endParaRPr>
          </a:p>
        </p:txBody>
      </p:sp>
    </p:spTree>
    <p:extLst>
      <p:ext uri="{BB962C8B-B14F-4D97-AF65-F5344CB8AC3E}">
        <p14:creationId xmlns:p14="http://schemas.microsoft.com/office/powerpoint/2010/main" val="1244415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Warning Devices </a:t>
            </a:r>
            <a:r>
              <a:rPr lang="en-US"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Warning devices can save time, but have risks.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Follow protocols for use of warning devices.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Warning devices only request the right of way; they do not guarantee it.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Exercise due regard when using warning devices.</a:t>
            </a:r>
          </a:p>
        </p:txBody>
      </p:sp>
    </p:spTree>
    <p:extLst>
      <p:ext uri="{BB962C8B-B14F-4D97-AF65-F5344CB8AC3E}">
        <p14:creationId xmlns:p14="http://schemas.microsoft.com/office/powerpoint/2010/main" val="350078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Warning Devices </a:t>
            </a:r>
            <a:r>
              <a:rPr lang="en-US"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36957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Colors and Markings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Colors and markings provide for quick identification of ambulances and make them visible in traffic.</a:t>
            </a:r>
          </a:p>
        </p:txBody>
      </p:sp>
    </p:spTree>
    <p:extLst>
      <p:ext uri="{BB962C8B-B14F-4D97-AF65-F5344CB8AC3E}">
        <p14:creationId xmlns:p14="http://schemas.microsoft.com/office/powerpoint/2010/main" val="3770425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71140" cy="1341408"/>
          </a:xfrm>
        </p:spPr>
        <p:txBody>
          <a:bodyPr tIns="91425" anchor="t">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Colors and Markings Are Typically Designed to Provide Quick Identification That the Vehicle Is an Ambulance and to Maximize Visibility in Traffic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pic>
        <p:nvPicPr>
          <p:cNvPr id="4" name="Picture 2" descr="A parked ambulance during the day, painted red all over, with a thick white horizontal line across the cab and tru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3046" y="2050710"/>
            <a:ext cx="7159447" cy="348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203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462513" cy="1350034"/>
          </a:xfrm>
        </p:spPr>
        <p:txBody>
          <a:bodyPr tIns="91425" anchor="t">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Colors and Markings Are Typically Designed to Provide Quick Identification That the Vehicle Is an Ambulance and to Maximize Visibility in Traffic </a:t>
            </a:r>
            <a:r>
              <a:rPr lang="en-US" altLang="en-US" sz="2000" b="0" dirty="0" smtClean="0">
                <a:latin typeface="Times New Roman" panose="02020603050405020304" pitchFamily="18" charset="0"/>
                <a:ea typeface="ＭＳ Ｐゴシック"/>
              </a:rPr>
              <a:t>(2 of 2)</a:t>
            </a:r>
            <a:endParaRPr lang="en-US" altLang="en-US" sz="2000" b="0" dirty="0">
              <a:latin typeface="Times New Roman" panose="02020603050405020304" pitchFamily="18" charset="0"/>
              <a:ea typeface="ＭＳ Ｐゴシック"/>
            </a:endParaRPr>
          </a:p>
        </p:txBody>
      </p:sp>
      <p:pic>
        <p:nvPicPr>
          <p:cNvPr id="4" name="Picture 2" descr="The back of the ambulance at night is covered in stacked chevrons of reflective paint, contrasting to the windows of the doors and rear ligh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5641" y="1905322"/>
            <a:ext cx="6005627" cy="36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1580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Warning Devices </a:t>
            </a:r>
            <a:r>
              <a:rPr lang="en-US"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Warning Lights and Emergency Lights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Activate emergency lights during emergency calls.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headlights, even in daylight.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Lights are placed at various locations on the ambulance for visibility.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White lights are more visible than red and blue.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Minimize lights in fog and when parked</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48852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Setting the Stage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Culture of Safety in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Crew Resource Management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Driving the Ambulance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Warning Devices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Roadway Incident Scene Safety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Phases of an Ambulance Call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Air Medical Transport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Security and Safety</a:t>
            </a:r>
          </a:p>
        </p:txBody>
      </p:sp>
    </p:spTree>
    <p:extLst>
      <p:ext uri="{BB962C8B-B14F-4D97-AF65-F5344CB8AC3E}">
        <p14:creationId xmlns:p14="http://schemas.microsoft.com/office/powerpoint/2010/main" val="14127995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Warning Devices </a:t>
            </a:r>
            <a:r>
              <a:rPr lang="en-US"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Using Your Siren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Siren noise is greatly reduced inside the vehicles.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startle drivers with sudden siren noise.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Siren noise is stressful for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siren can prevent hearing other emergency vehicles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41172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Warning Devices </a:t>
            </a:r>
            <a:r>
              <a:rPr lang="en-US"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Using Your Air Horn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Consider using the air horn when there’s a need to clear traffic quickly.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sound the horn when close to other vehicles.</a:t>
            </a:r>
          </a:p>
        </p:txBody>
      </p:sp>
    </p:spTree>
    <p:extLst>
      <p:ext uri="{BB962C8B-B14F-4D97-AF65-F5344CB8AC3E}">
        <p14:creationId xmlns:p14="http://schemas.microsoft.com/office/powerpoint/2010/main" val="3434686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Gary and Harold spot the collision just ahead of them, and Gary notifies dispatch that they are on the </a:t>
            </a:r>
            <a:r>
              <a:rPr lang="en-US" altLang="en-US" sz="2400" dirty="0" smtClean="0">
                <a:solidFill>
                  <a:srgbClr val="000000"/>
                </a:solidFill>
                <a:latin typeface="Arial (Body)"/>
                <a:ea typeface="ＭＳ Ｐゴシック"/>
              </a:rPr>
              <a:t>scene.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806674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should Gary and Harold consider in determining how and where to park the ambulance?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steps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take to make the scene as safe a working environment as possible?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responsibilities must be completed to carry the ambulance call to completion?</a:t>
            </a:r>
          </a:p>
        </p:txBody>
      </p:sp>
    </p:spTree>
    <p:extLst>
      <p:ext uri="{BB962C8B-B14F-4D97-AF65-F5344CB8AC3E}">
        <p14:creationId xmlns:p14="http://schemas.microsoft.com/office/powerpoint/2010/main" val="2756108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Roadway Incident Scene Safety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personnel </a:t>
            </a:r>
            <a:r>
              <a:rPr lang="en-US" altLang="en-US" sz="2400" dirty="0">
                <a:solidFill>
                  <a:srgbClr val="000000"/>
                </a:solidFill>
                <a:latin typeface="Arial (Body)"/>
                <a:ea typeface="ＭＳ Ｐゴシック"/>
              </a:rPr>
              <a:t>must set up a safe environment when working on or near a roadway.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Poor visibility and impaired, distracted, and/or inexperienced drivers are all factors in roadway incident injuries.</a:t>
            </a:r>
          </a:p>
        </p:txBody>
      </p:sp>
    </p:spTree>
    <p:extLst>
      <p:ext uri="{BB962C8B-B14F-4D97-AF65-F5344CB8AC3E}">
        <p14:creationId xmlns:p14="http://schemas.microsoft.com/office/powerpoint/2010/main" val="2039838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Roadway Incident Scene Safety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2384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High-Visibility Apparel</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and other rescue personnel responding to emergencies on or near a roadway must wear approved high-visibility apparel.</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must wear apparel that meets the Class 2 or 3 standards of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N</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 /</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E</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 </a:t>
            </a:r>
            <a:r>
              <a:rPr lang="en-US" altLang="en-US" sz="2400" dirty="0" smtClean="0">
                <a:solidFill>
                  <a:srgbClr val="000000"/>
                </a:solidFill>
                <a:latin typeface="Arial (Body)"/>
                <a:ea typeface="ＭＳ Ｐゴシック"/>
              </a:rPr>
              <a:t>107-2004 </a:t>
            </a:r>
            <a:r>
              <a:rPr lang="en-US" altLang="en-US" sz="2400" dirty="0">
                <a:solidFill>
                  <a:srgbClr val="000000"/>
                </a:solidFill>
                <a:latin typeface="Arial (Body)"/>
                <a:ea typeface="ＭＳ Ｐゴシック"/>
              </a:rPr>
              <a:t>or the Public Safety Vest standard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N</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E</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 </a:t>
            </a:r>
            <a:r>
              <a:rPr lang="en-US" altLang="en-US" sz="2400" dirty="0" smtClean="0">
                <a:solidFill>
                  <a:srgbClr val="000000"/>
                </a:solidFill>
                <a:latin typeface="Arial (Body)"/>
                <a:ea typeface="ＭＳ Ｐゴシック"/>
              </a:rPr>
              <a:t>207-2006</a:t>
            </a:r>
            <a:r>
              <a:rPr lang="en-US" altLang="en-US" sz="2400" dirty="0">
                <a:solidFill>
                  <a:srgbClr val="000000"/>
                </a:solidFill>
                <a:latin typeface="Arial (Body)"/>
                <a:ea typeface="ＭＳ Ｐゴシック"/>
              </a:rPr>
              <a:t>.</a:t>
            </a:r>
          </a:p>
        </p:txBody>
      </p:sp>
    </p:spTree>
    <p:extLst>
      <p:ext uri="{BB962C8B-B14F-4D97-AF65-F5344CB8AC3E}">
        <p14:creationId xmlns:p14="http://schemas.microsoft.com/office/powerpoint/2010/main" val="2249064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Roadway Incident Scene Safety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Safety Benchmarks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trust approaching traffic.</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turn your back on traffic.</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the first-arriving emergency vehicle to create a barrier between traffic and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Wear personal protective equipment and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high-visibility </a:t>
            </a:r>
            <a:r>
              <a:rPr lang="en-US" altLang="en-US" sz="2400" dirty="0">
                <a:solidFill>
                  <a:srgbClr val="000000"/>
                </a:solidFill>
                <a:latin typeface="Arial (Body)"/>
                <a:ea typeface="ＭＳ Ｐゴシック"/>
              </a:rPr>
              <a:t>vests.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At night, turn off vision-impairing </a:t>
            </a:r>
            <a:r>
              <a:rPr lang="en-US" altLang="en-US" sz="2400" dirty="0" smtClean="0">
                <a:solidFill>
                  <a:srgbClr val="000000"/>
                </a:solidFill>
                <a:latin typeface="Arial (Body)"/>
                <a:ea typeface="ＭＳ Ｐゴシック"/>
              </a:rPr>
              <a:t>lights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219467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Roadway Incident Scene Safety </a:t>
            </a:r>
            <a:r>
              <a:rPr lang="en-US"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Safety Benchmarks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Use </a:t>
            </a:r>
            <a:r>
              <a:rPr lang="en-US" altLang="en-US" sz="2400" dirty="0">
                <a:solidFill>
                  <a:srgbClr val="000000"/>
                </a:solidFill>
                <a:latin typeface="Arial (Body)"/>
                <a:ea typeface="ＭＳ Ｐゴシック"/>
              </a:rPr>
              <a:t>emergency vehicles to slow and redirect traffic.</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warning signs and traffic control measures upstream of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traffic cones to divert traffic.</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Assign a person to monitor traffic.</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Place vehicles uphill/upwind when hazardous materials may be involved.</a:t>
            </a:r>
          </a:p>
        </p:txBody>
      </p:sp>
    </p:spTree>
    <p:extLst>
      <p:ext uri="{BB962C8B-B14F-4D97-AF65-F5344CB8AC3E}">
        <p14:creationId xmlns:p14="http://schemas.microsoft.com/office/powerpoint/2010/main" val="6931786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Major Phases 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Daily vehicle and equipment preparation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Dispatch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En route to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At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En route to the receiving facility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At the receiving facility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En route to the station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Post run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356606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Daily Prerun Preparation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Ambulance Maintenance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Basic ambulance maintenance includes oil and filter changes, transmission and differential checks, wheel bearing check, brake check, and tie-rod end </a:t>
            </a:r>
            <a:r>
              <a:rPr lang="en-US" altLang="en-US" sz="2400" dirty="0" smtClean="0">
                <a:solidFill>
                  <a:srgbClr val="000000"/>
                </a:solidFill>
                <a:latin typeface="Arial (Body)"/>
                <a:ea typeface="ＭＳ Ｐゴシック"/>
              </a:rPr>
              <a:t>inspection.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Know your service's policies and procedures for reporting and correcting vehicle problems.</a:t>
            </a:r>
          </a:p>
        </p:txBody>
      </p:sp>
    </p:spTree>
    <p:extLst>
      <p:ext uri="{BB962C8B-B14F-4D97-AF65-F5344CB8AC3E}">
        <p14:creationId xmlns:p14="http://schemas.microsoft.com/office/powerpoint/2010/main" val="1978493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50292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Gary Farmer and Harold Begay are completing their pre-shift vehicle inspection when they are dispatched for a report of a vehicle collision.</a:t>
            </a:r>
          </a:p>
        </p:txBody>
      </p:sp>
    </p:spTree>
    <p:extLst>
      <p:ext uri="{BB962C8B-B14F-4D97-AF65-F5344CB8AC3E}">
        <p14:creationId xmlns:p14="http://schemas.microsoft.com/office/powerpoint/2010/main" val="2253408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(3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3890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Daily Prerun Vehicle Preparation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This includes checking the vehicle and ensuring all supplies and equipment are present and in working order.</a:t>
            </a:r>
          </a:p>
        </p:txBody>
      </p:sp>
    </p:spTree>
    <p:extLst>
      <p:ext uri="{BB962C8B-B14F-4D97-AF65-F5344CB8AC3E}">
        <p14:creationId xmlns:p14="http://schemas.microsoft.com/office/powerpoint/2010/main" val="379145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Table 42-1 Daily Ambulance Inspection </a:t>
            </a:r>
            <a:r>
              <a:rPr lang="en-US" altLang="en-US" sz="2000" b="0" dirty="0" smtClean="0">
                <a:latin typeface="Times New Roman" panose="02020603050405020304" pitchFamily="18" charset="0"/>
                <a:ea typeface="ＭＳ Ｐゴシック"/>
              </a:rPr>
              <a:t>(1 of 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617720"/>
          </a:xfrm>
        </p:spPr>
        <p:txBody>
          <a:bodyPr/>
          <a:lstStyle/>
          <a:p>
            <a:r>
              <a:rPr lang="en-US" sz="2400" b="1" dirty="0">
                <a:latin typeface="+mn-lt"/>
              </a:rPr>
              <a:t>Items Typically Included in a Daily </a:t>
            </a:r>
            <a:r>
              <a:rPr lang="en-US" sz="2400" b="1" dirty="0" smtClean="0">
                <a:latin typeface="+mn-lt"/>
              </a:rPr>
              <a:t>Ambulance Inspection </a:t>
            </a:r>
            <a:r>
              <a:rPr lang="en-US" sz="2400" b="1" dirty="0">
                <a:latin typeface="+mn-lt"/>
              </a:rPr>
              <a:t>Checklist</a:t>
            </a:r>
          </a:p>
          <a:p>
            <a:pPr marL="741600" indent="-284400">
              <a:spcBef>
                <a:spcPts val="600"/>
              </a:spcBef>
              <a:buFont typeface="Arial" panose="020B0604020202020204" pitchFamily="34" charset="0"/>
              <a:buChar char="–"/>
            </a:pPr>
            <a:r>
              <a:rPr lang="en-US" sz="2400" dirty="0">
                <a:latin typeface="+mn-lt"/>
              </a:rPr>
              <a:t>Fuel</a:t>
            </a:r>
          </a:p>
          <a:p>
            <a:pPr marL="741600" indent="-284400">
              <a:spcBef>
                <a:spcPts val="600"/>
              </a:spcBef>
              <a:buFont typeface="Arial" panose="020B0604020202020204" pitchFamily="34" charset="0"/>
              <a:buChar char="–"/>
            </a:pPr>
            <a:r>
              <a:rPr lang="en-US" sz="2400" dirty="0">
                <a:latin typeface="+mn-lt"/>
              </a:rPr>
              <a:t>Oil</a:t>
            </a:r>
          </a:p>
          <a:p>
            <a:pPr marL="741600" indent="-284400">
              <a:spcBef>
                <a:spcPts val="600"/>
              </a:spcBef>
              <a:buFont typeface="Arial" panose="020B0604020202020204" pitchFamily="34" charset="0"/>
              <a:buChar char="–"/>
            </a:pPr>
            <a:r>
              <a:rPr lang="en-US" sz="2400" dirty="0">
                <a:latin typeface="+mn-lt"/>
              </a:rPr>
              <a:t>Fluid circulation system</a:t>
            </a:r>
          </a:p>
          <a:p>
            <a:pPr marL="741600" indent="-284400">
              <a:spcBef>
                <a:spcPts val="600"/>
              </a:spcBef>
              <a:buFont typeface="Arial" panose="020B0604020202020204" pitchFamily="34" charset="0"/>
              <a:buChar char="–"/>
            </a:pPr>
            <a:r>
              <a:rPr lang="en-US" sz="2400" dirty="0">
                <a:latin typeface="+mn-lt"/>
              </a:rPr>
              <a:t>Batteries</a:t>
            </a:r>
          </a:p>
          <a:p>
            <a:pPr marL="741600" indent="-284400">
              <a:spcBef>
                <a:spcPts val="600"/>
              </a:spcBef>
              <a:buFont typeface="Arial" panose="020B0604020202020204" pitchFamily="34" charset="0"/>
              <a:buChar char="–"/>
            </a:pPr>
            <a:r>
              <a:rPr lang="en-US" sz="2400" dirty="0">
                <a:latin typeface="+mn-lt"/>
              </a:rPr>
              <a:t>Brakes</a:t>
            </a:r>
          </a:p>
          <a:p>
            <a:pPr marL="741600" indent="-284400">
              <a:spcBef>
                <a:spcPts val="600"/>
              </a:spcBef>
              <a:buFont typeface="Arial" panose="020B0604020202020204" pitchFamily="34" charset="0"/>
              <a:buChar char="–"/>
            </a:pPr>
            <a:r>
              <a:rPr lang="en-US" sz="2400" dirty="0">
                <a:latin typeface="+mn-lt"/>
              </a:rPr>
              <a:t>Tires and wheels</a:t>
            </a:r>
          </a:p>
          <a:p>
            <a:pPr marL="741600" indent="-284400">
              <a:spcBef>
                <a:spcPts val="600"/>
              </a:spcBef>
              <a:buFont typeface="Arial" panose="020B0604020202020204" pitchFamily="34" charset="0"/>
              <a:buChar char="–"/>
            </a:pPr>
            <a:r>
              <a:rPr lang="en-US" sz="2400" dirty="0">
                <a:latin typeface="+mn-lt"/>
              </a:rPr>
              <a:t>Shoreline power connectors</a:t>
            </a:r>
          </a:p>
          <a:p>
            <a:pPr marL="741600" indent="-284400">
              <a:spcBef>
                <a:spcPts val="600"/>
              </a:spcBef>
              <a:buFont typeface="Arial" panose="020B0604020202020204" pitchFamily="34" charset="0"/>
              <a:buChar char="–"/>
            </a:pPr>
            <a:r>
              <a:rPr lang="en-US" sz="2400" dirty="0" smtClean="0">
                <a:latin typeface="+mn-lt"/>
              </a:rPr>
              <a:t>Headlights</a:t>
            </a:r>
            <a:endParaRPr lang="en-US" sz="2400" dirty="0">
              <a:latin typeface="+mn-lt"/>
            </a:endParaRPr>
          </a:p>
        </p:txBody>
      </p:sp>
    </p:spTree>
    <p:extLst>
      <p:ext uri="{BB962C8B-B14F-4D97-AF65-F5344CB8AC3E}">
        <p14:creationId xmlns:p14="http://schemas.microsoft.com/office/powerpoint/2010/main" val="27208202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latin typeface="Times New Roman" panose="02020603050405020304" pitchFamily="18" charset="0"/>
                <a:ea typeface="ＭＳ Ｐゴシック"/>
              </a:rPr>
              <a:t>Table 42-1 Daily Ambulance Inspection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a:t>
            </a:r>
            <a:r>
              <a:rPr lang="en-US" altLang="en-US" sz="2000" b="0" dirty="0" smtClean="0">
                <a:latin typeface="Times New Roman" panose="02020603050405020304" pitchFamily="18" charset="0"/>
                <a:ea typeface="ＭＳ Ｐゴシック"/>
              </a:rPr>
              <a:t>3)</a:t>
            </a:r>
            <a:endParaRPr lang="en-US" sz="2000" dirty="0"/>
          </a:p>
        </p:txBody>
      </p:sp>
      <p:sp>
        <p:nvSpPr>
          <p:cNvPr id="3" name="Text Placeholder 2"/>
          <p:cNvSpPr>
            <a:spLocks noGrp="1"/>
          </p:cNvSpPr>
          <p:nvPr>
            <p:ph type="body" idx="1"/>
          </p:nvPr>
        </p:nvSpPr>
        <p:spPr/>
        <p:txBody>
          <a:bodyPr/>
          <a:lstStyle/>
          <a:p>
            <a:pPr marL="741600" indent="-284400">
              <a:spcBef>
                <a:spcPts val="600"/>
              </a:spcBef>
              <a:buFont typeface="Arial" panose="020B0604020202020204" pitchFamily="34" charset="0"/>
              <a:buChar char="–"/>
            </a:pPr>
            <a:r>
              <a:rPr lang="en-US" sz="2400" dirty="0">
                <a:latin typeface="+mn-lt"/>
              </a:rPr>
              <a:t>Brake lights</a:t>
            </a:r>
          </a:p>
          <a:p>
            <a:pPr marL="741600" indent="-284400">
              <a:spcBef>
                <a:spcPts val="600"/>
              </a:spcBef>
              <a:buFont typeface="Arial" panose="020B0604020202020204" pitchFamily="34" charset="0"/>
              <a:buChar char="–"/>
            </a:pPr>
            <a:r>
              <a:rPr lang="en-US" sz="2400" dirty="0">
                <a:latin typeface="+mn-lt"/>
              </a:rPr>
              <a:t>Turn </a:t>
            </a:r>
            <a:r>
              <a:rPr lang="en-US" sz="2400" dirty="0" smtClean="0">
                <a:latin typeface="+mn-lt"/>
              </a:rPr>
              <a:t>signals</a:t>
            </a:r>
          </a:p>
          <a:p>
            <a:pPr marL="741600" indent="-284400">
              <a:spcBef>
                <a:spcPts val="600"/>
              </a:spcBef>
              <a:buFont typeface="Arial" panose="020B0604020202020204" pitchFamily="34" charset="0"/>
              <a:buChar char="–"/>
            </a:pPr>
            <a:r>
              <a:rPr lang="en-US" sz="2400" dirty="0" smtClean="0">
                <a:latin typeface="+mn-lt"/>
              </a:rPr>
              <a:t>Emergency </a:t>
            </a:r>
            <a:r>
              <a:rPr lang="en-US" sz="2400" dirty="0">
                <a:latin typeface="+mn-lt"/>
              </a:rPr>
              <a:t>lights</a:t>
            </a:r>
          </a:p>
          <a:p>
            <a:pPr marL="741600" indent="-284400">
              <a:spcBef>
                <a:spcPts val="600"/>
              </a:spcBef>
              <a:buFont typeface="Arial" panose="020B0604020202020204" pitchFamily="34" charset="0"/>
              <a:buChar char="–"/>
            </a:pPr>
            <a:r>
              <a:rPr lang="en-US" sz="2400" dirty="0">
                <a:latin typeface="+mn-lt"/>
              </a:rPr>
              <a:t>Wipers</a:t>
            </a:r>
          </a:p>
          <a:p>
            <a:pPr marL="741600" indent="-284400">
              <a:spcBef>
                <a:spcPts val="600"/>
              </a:spcBef>
              <a:buFont typeface="Arial" panose="020B0604020202020204" pitchFamily="34" charset="0"/>
              <a:buChar char="–"/>
            </a:pPr>
            <a:r>
              <a:rPr lang="en-US" sz="2400" dirty="0">
                <a:latin typeface="+mn-lt"/>
              </a:rPr>
              <a:t>Horn</a:t>
            </a:r>
          </a:p>
          <a:p>
            <a:pPr marL="741600" indent="-284400">
              <a:spcBef>
                <a:spcPts val="600"/>
              </a:spcBef>
              <a:buFont typeface="Arial" panose="020B0604020202020204" pitchFamily="34" charset="0"/>
              <a:buChar char="–"/>
            </a:pPr>
            <a:r>
              <a:rPr lang="en-US" sz="2400" dirty="0">
                <a:latin typeface="+mn-lt"/>
              </a:rPr>
              <a:t>Siren</a:t>
            </a:r>
          </a:p>
          <a:p>
            <a:pPr marL="741600" indent="-284400">
              <a:spcBef>
                <a:spcPts val="600"/>
              </a:spcBef>
              <a:buFont typeface="Arial" panose="020B0604020202020204" pitchFamily="34" charset="0"/>
              <a:buChar char="–"/>
            </a:pPr>
            <a:r>
              <a:rPr lang="en-US" sz="2400" dirty="0">
                <a:latin typeface="+mn-lt"/>
              </a:rPr>
              <a:t>Windows</a:t>
            </a:r>
          </a:p>
          <a:p>
            <a:pPr marL="741600" indent="-284400">
              <a:spcBef>
                <a:spcPts val="600"/>
              </a:spcBef>
              <a:buFont typeface="Arial" panose="020B0604020202020204" pitchFamily="34" charset="0"/>
              <a:buChar char="–"/>
            </a:pPr>
            <a:r>
              <a:rPr lang="en-US" sz="2400" dirty="0">
                <a:latin typeface="+mn-lt"/>
              </a:rPr>
              <a:t>Door closing and latching devices</a:t>
            </a:r>
          </a:p>
          <a:p>
            <a:pPr marL="741600" indent="-284400">
              <a:spcBef>
                <a:spcPts val="600"/>
              </a:spcBef>
              <a:buFont typeface="Arial" panose="020B0604020202020204" pitchFamily="34" charset="0"/>
              <a:buChar char="–"/>
            </a:pPr>
            <a:r>
              <a:rPr lang="en-US" sz="2400" dirty="0">
                <a:latin typeface="+mn-lt"/>
              </a:rPr>
              <a:t>Power </a:t>
            </a:r>
            <a:r>
              <a:rPr lang="en-US" sz="2400" dirty="0" smtClean="0">
                <a:latin typeface="+mn-lt"/>
              </a:rPr>
              <a:t>systems</a:t>
            </a:r>
            <a:endParaRPr lang="en-US" sz="2400" dirty="0">
              <a:latin typeface="+mn-lt"/>
            </a:endParaRPr>
          </a:p>
        </p:txBody>
      </p:sp>
    </p:spTree>
    <p:extLst>
      <p:ext uri="{BB962C8B-B14F-4D97-AF65-F5344CB8AC3E}">
        <p14:creationId xmlns:p14="http://schemas.microsoft.com/office/powerpoint/2010/main" val="4184183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latin typeface="Times New Roman" panose="02020603050405020304" pitchFamily="18" charset="0"/>
                <a:ea typeface="ＭＳ Ｐゴシック"/>
              </a:rPr>
              <a:t>Table 42-1 Daily Ambulance Inspection </a:t>
            </a:r>
            <a:r>
              <a:rPr lang="en-US" altLang="en-US" sz="2400" b="0" dirty="0" smtClean="0">
                <a:latin typeface="Times New Roman" panose="02020603050405020304" pitchFamily="18" charset="0"/>
                <a:ea typeface="ＭＳ Ｐゴシック"/>
              </a:rPr>
              <a:t>(3 </a:t>
            </a:r>
            <a:r>
              <a:rPr lang="en-US" altLang="en-US" sz="2400" b="0" dirty="0">
                <a:latin typeface="Times New Roman" panose="02020603050405020304" pitchFamily="18" charset="0"/>
                <a:ea typeface="ＭＳ Ｐゴシック"/>
              </a:rPr>
              <a:t>of </a:t>
            </a:r>
            <a:r>
              <a:rPr lang="en-US" altLang="en-US" sz="2400" b="0" dirty="0" smtClean="0">
                <a:latin typeface="Times New Roman" panose="02020603050405020304" pitchFamily="18" charset="0"/>
                <a:ea typeface="ＭＳ Ｐゴシック"/>
              </a:rPr>
              <a:t>3)</a:t>
            </a:r>
            <a:endParaRPr lang="en-US" dirty="0"/>
          </a:p>
        </p:txBody>
      </p:sp>
      <p:sp>
        <p:nvSpPr>
          <p:cNvPr id="3" name="Text Placeholder 2"/>
          <p:cNvSpPr>
            <a:spLocks noGrp="1"/>
          </p:cNvSpPr>
          <p:nvPr>
            <p:ph type="body" idx="1"/>
          </p:nvPr>
        </p:nvSpPr>
        <p:spPr/>
        <p:txBody>
          <a:bodyPr/>
          <a:lstStyle/>
          <a:p>
            <a:pPr marL="741600" indent="-284400">
              <a:spcBef>
                <a:spcPts val="600"/>
              </a:spcBef>
              <a:buFont typeface="Arial" panose="020B0604020202020204" pitchFamily="34" charset="0"/>
              <a:buChar char="–"/>
            </a:pPr>
            <a:r>
              <a:rPr lang="en-US" sz="2400" dirty="0">
                <a:latin typeface="+mn-lt"/>
              </a:rPr>
              <a:t>Air-conditioning, heating, and ventilation systems</a:t>
            </a:r>
          </a:p>
          <a:p>
            <a:pPr marL="741600" indent="-284400">
              <a:spcBef>
                <a:spcPts val="600"/>
              </a:spcBef>
              <a:buFont typeface="Arial" panose="020B0604020202020204" pitchFamily="34" charset="0"/>
              <a:buChar char="–"/>
            </a:pPr>
            <a:r>
              <a:rPr lang="en-US" sz="2400" dirty="0">
                <a:latin typeface="+mn-lt"/>
              </a:rPr>
              <a:t>Radiator hoses and fan belts</a:t>
            </a:r>
          </a:p>
          <a:p>
            <a:pPr marL="741600" indent="-284400">
              <a:spcBef>
                <a:spcPts val="600"/>
              </a:spcBef>
              <a:buFont typeface="Arial" panose="020B0604020202020204" pitchFamily="34" charset="0"/>
              <a:buChar char="–"/>
            </a:pPr>
            <a:r>
              <a:rPr lang="en-US" sz="2400" dirty="0">
                <a:latin typeface="+mn-lt"/>
              </a:rPr>
              <a:t>Seat belts</a:t>
            </a:r>
          </a:p>
          <a:p>
            <a:pPr marL="741600" indent="-284400">
              <a:spcBef>
                <a:spcPts val="600"/>
              </a:spcBef>
              <a:buFont typeface="Arial" panose="020B0604020202020204" pitchFamily="34" charset="0"/>
              <a:buChar char="–"/>
            </a:pPr>
            <a:r>
              <a:rPr lang="en-US" sz="2400" dirty="0">
                <a:latin typeface="+mn-lt"/>
              </a:rPr>
              <a:t>Dash lights</a:t>
            </a:r>
          </a:p>
          <a:p>
            <a:pPr marL="741600" indent="-284400">
              <a:spcBef>
                <a:spcPts val="600"/>
              </a:spcBef>
              <a:buFont typeface="Arial" panose="020B0604020202020204" pitchFamily="34" charset="0"/>
              <a:buChar char="–"/>
            </a:pPr>
            <a:r>
              <a:rPr lang="en-US" sz="2400" dirty="0">
                <a:latin typeface="+mn-lt"/>
              </a:rPr>
              <a:t>Radio</a:t>
            </a:r>
          </a:p>
          <a:p>
            <a:pPr marL="741600" indent="-284400">
              <a:spcBef>
                <a:spcPts val="600"/>
              </a:spcBef>
              <a:buFont typeface="Arial" panose="020B0604020202020204" pitchFamily="34" charset="0"/>
              <a:buChar char="–"/>
            </a:pPr>
            <a:r>
              <a:rPr lang="en-US" sz="2400" dirty="0">
                <a:latin typeface="+mn-lt"/>
              </a:rPr>
              <a:t>Supplies</a:t>
            </a:r>
          </a:p>
          <a:p>
            <a:pPr marL="741600" indent="-284400">
              <a:spcBef>
                <a:spcPts val="600"/>
              </a:spcBef>
              <a:buFont typeface="Arial" panose="020B0604020202020204" pitchFamily="34" charset="0"/>
              <a:buChar char="–"/>
            </a:pPr>
            <a:r>
              <a:rPr lang="en-US" sz="2400" dirty="0">
                <a:latin typeface="+mn-lt"/>
              </a:rPr>
              <a:t>Interior and exterior </a:t>
            </a:r>
            <a:r>
              <a:rPr lang="en-US" sz="2400" dirty="0" smtClean="0">
                <a:latin typeface="+mn-lt"/>
              </a:rPr>
              <a:t>cleanliness</a:t>
            </a:r>
          </a:p>
        </p:txBody>
      </p:sp>
    </p:spTree>
    <p:extLst>
      <p:ext uri="{BB962C8B-B14F-4D97-AF65-F5344CB8AC3E}">
        <p14:creationId xmlns:p14="http://schemas.microsoft.com/office/powerpoint/2010/main" val="13070620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Check Tires for Inflation, Wear, or Danger Spots</a:t>
            </a:r>
            <a:endParaRPr lang="en-US" altLang="en-US" sz="3000" dirty="0">
              <a:latin typeface="Times New Roman" panose="02020603050405020304" pitchFamily="18" charset="0"/>
              <a:ea typeface="ＭＳ Ｐゴシック"/>
            </a:endParaRPr>
          </a:p>
        </p:txBody>
      </p:sp>
      <p:pic>
        <p:nvPicPr>
          <p:cNvPr id="4" name="Picture 1" descr="2 E M T’s kneel beside a parked ambulance. 1 E M T inspects an ambulance tire, while 1 E M T marks paper on a clip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025" y="1611426"/>
            <a:ext cx="6443950" cy="475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8935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Make Sure All Lights Are Functional</a:t>
            </a:r>
            <a:endParaRPr lang="en-US" altLang="en-US" dirty="0">
              <a:latin typeface="Times New Roman" panose="02020603050405020304" pitchFamily="18" charset="0"/>
              <a:ea typeface="ＭＳ Ｐゴシック"/>
            </a:endParaRPr>
          </a:p>
        </p:txBody>
      </p:sp>
      <p:pic>
        <p:nvPicPr>
          <p:cNvPr id="4" name="Picture 1" descr="1 E M T sits in the driver’s seat of the ambulance, reaching to the top of the cab, while 1 E M T standing outside the ambulance marks the clipbo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3" y="1541281"/>
            <a:ext cx="6032495"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1615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Check All Belts and Hoses</a:t>
            </a:r>
            <a:endParaRPr lang="en-US" altLang="en-US" dirty="0">
              <a:latin typeface="Times New Roman" panose="02020603050405020304" pitchFamily="18" charset="0"/>
              <a:ea typeface="ＭＳ Ｐゴシック"/>
            </a:endParaRPr>
          </a:p>
        </p:txBody>
      </p:sp>
      <p:pic>
        <p:nvPicPr>
          <p:cNvPr id="4" name="Picture 2" descr="1 E M T stands beside the open hood of the ambulance, inspecting a hose with 1 hand and holding a rag in the other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3042" y="1549374"/>
            <a:ext cx="5877916" cy="45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452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Check All Fluid Levels and Keep Them up</a:t>
            </a:r>
            <a:endParaRPr lang="en-US" altLang="en-US" dirty="0">
              <a:latin typeface="Times New Roman" panose="02020603050405020304" pitchFamily="18" charset="0"/>
              <a:ea typeface="ＭＳ Ｐゴシック"/>
            </a:endParaRPr>
          </a:p>
        </p:txBody>
      </p:sp>
      <p:pic>
        <p:nvPicPr>
          <p:cNvPr id="4" name="Picture 2" descr="1 E M T stands beside the hood, inspecting a dipstick and wiping it with a ra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3061" y="1705120"/>
            <a:ext cx="5577879"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945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42-2 Basic Ambulance Supplies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a:lstStyle/>
          <a:p>
            <a:r>
              <a:rPr lang="en-US" sz="2000" b="1" dirty="0">
                <a:latin typeface="+mn-lt"/>
              </a:rPr>
              <a:t>Medical Supplies</a:t>
            </a:r>
          </a:p>
          <a:p>
            <a:pPr marL="741600" indent="-284400">
              <a:spcBef>
                <a:spcPts val="600"/>
              </a:spcBef>
              <a:buFont typeface="Arial" panose="020B0604020202020204" pitchFamily="34" charset="0"/>
              <a:buChar char="–"/>
            </a:pPr>
            <a:r>
              <a:rPr lang="en-US" sz="2000" dirty="0">
                <a:latin typeface="+mn-lt"/>
              </a:rPr>
              <a:t>Basic supplies</a:t>
            </a:r>
          </a:p>
          <a:p>
            <a:pPr marL="741600" indent="-284400">
              <a:spcBef>
                <a:spcPts val="600"/>
              </a:spcBef>
              <a:buFont typeface="Arial" panose="020B0604020202020204" pitchFamily="34" charset="0"/>
              <a:buChar char="–"/>
            </a:pPr>
            <a:r>
              <a:rPr lang="en-US" sz="2000" dirty="0">
                <a:latin typeface="+mn-lt"/>
              </a:rPr>
              <a:t>Patient transfer equipment</a:t>
            </a:r>
          </a:p>
          <a:p>
            <a:pPr marL="741600" indent="-284400">
              <a:spcBef>
                <a:spcPts val="600"/>
              </a:spcBef>
              <a:buFont typeface="Arial" panose="020B0604020202020204" pitchFamily="34" charset="0"/>
              <a:buChar char="–"/>
            </a:pPr>
            <a:r>
              <a:rPr lang="en-US" sz="2000" dirty="0">
                <a:latin typeface="+mn-lt"/>
              </a:rPr>
              <a:t>Airways</a:t>
            </a:r>
          </a:p>
          <a:p>
            <a:pPr marL="741600" indent="-284400">
              <a:spcBef>
                <a:spcPts val="600"/>
              </a:spcBef>
              <a:buFont typeface="Arial" panose="020B0604020202020204" pitchFamily="34" charset="0"/>
              <a:buChar char="–"/>
            </a:pPr>
            <a:r>
              <a:rPr lang="en-US" sz="2000" dirty="0">
                <a:latin typeface="+mn-lt"/>
              </a:rPr>
              <a:t>Suction equipment</a:t>
            </a:r>
          </a:p>
          <a:p>
            <a:pPr marL="741600" indent="-284400">
              <a:spcBef>
                <a:spcPts val="600"/>
              </a:spcBef>
              <a:buFont typeface="Arial" panose="020B0604020202020204" pitchFamily="34" charset="0"/>
              <a:buChar char="–"/>
            </a:pPr>
            <a:r>
              <a:rPr lang="fr-FR" sz="2000" dirty="0">
                <a:latin typeface="+mn-lt"/>
              </a:rPr>
              <a:t>Artificial (positive pressure) ventilation devices</a:t>
            </a:r>
          </a:p>
          <a:p>
            <a:pPr marL="741600" indent="-284400">
              <a:spcBef>
                <a:spcPts val="600"/>
              </a:spcBef>
              <a:buFont typeface="Arial" panose="020B0604020202020204" pitchFamily="34" charset="0"/>
              <a:buChar char="–"/>
            </a:pPr>
            <a:r>
              <a:rPr lang="en-US" sz="2000" dirty="0">
                <a:latin typeface="+mn-lt"/>
              </a:rPr>
              <a:t>Oxygen inhalation equipment</a:t>
            </a:r>
          </a:p>
          <a:p>
            <a:pPr marL="741600" indent="-284400">
              <a:spcBef>
                <a:spcPts val="600"/>
              </a:spcBef>
              <a:buFont typeface="Arial" panose="020B0604020202020204" pitchFamily="34" charset="0"/>
              <a:buChar char="–"/>
            </a:pPr>
            <a:r>
              <a:rPr lang="en-US" sz="2000" dirty="0">
                <a:latin typeface="+mn-lt"/>
              </a:rPr>
              <a:t>Automated external defibrillator (</a:t>
            </a:r>
            <a:r>
              <a:rPr lang="en-US" sz="2000" dirty="0" smtClean="0">
                <a:latin typeface="+mn-lt"/>
              </a:rPr>
              <a:t>A</a:t>
            </a:r>
            <a:r>
              <a:rPr lang="en-US" sz="100" dirty="0" smtClean="0">
                <a:latin typeface="+mn-lt"/>
              </a:rPr>
              <a:t> </a:t>
            </a:r>
            <a:r>
              <a:rPr lang="en-US" sz="2000" dirty="0" smtClean="0">
                <a:latin typeface="+mn-lt"/>
              </a:rPr>
              <a:t>E</a:t>
            </a:r>
            <a:r>
              <a:rPr lang="en-US" sz="100" dirty="0" smtClean="0">
                <a:latin typeface="+mn-lt"/>
              </a:rPr>
              <a:t> </a:t>
            </a:r>
            <a:r>
              <a:rPr lang="en-US" sz="2000" dirty="0" smtClean="0">
                <a:latin typeface="+mn-lt"/>
              </a:rPr>
              <a:t>D</a:t>
            </a:r>
            <a:r>
              <a:rPr lang="en-US" sz="2000" dirty="0">
                <a:latin typeface="+mn-lt"/>
              </a:rPr>
              <a:t>)</a:t>
            </a:r>
          </a:p>
          <a:p>
            <a:pPr marL="741600" indent="-284400">
              <a:spcBef>
                <a:spcPts val="600"/>
              </a:spcBef>
              <a:buFont typeface="Arial" panose="020B0604020202020204" pitchFamily="34" charset="0"/>
              <a:buChar char="–"/>
            </a:pPr>
            <a:r>
              <a:rPr lang="en-US" sz="2000" dirty="0">
                <a:latin typeface="+mn-lt"/>
              </a:rPr>
              <a:t>Basic wound care supplies</a:t>
            </a:r>
          </a:p>
          <a:p>
            <a:pPr marL="741600" indent="-284400">
              <a:spcBef>
                <a:spcPts val="600"/>
              </a:spcBef>
              <a:buFont typeface="Arial" panose="020B0604020202020204" pitchFamily="34" charset="0"/>
              <a:buChar char="–"/>
            </a:pPr>
            <a:r>
              <a:rPr lang="en-US" sz="2000" dirty="0">
                <a:latin typeface="+mn-lt"/>
              </a:rPr>
              <a:t>Splinting supplies</a:t>
            </a:r>
          </a:p>
          <a:p>
            <a:pPr marL="741600" indent="-284400">
              <a:spcBef>
                <a:spcPts val="600"/>
              </a:spcBef>
              <a:buFont typeface="Arial" panose="020B0604020202020204" pitchFamily="34" charset="0"/>
              <a:buChar char="–"/>
            </a:pPr>
            <a:r>
              <a:rPr lang="en-US" sz="2000" dirty="0">
                <a:latin typeface="+mn-lt"/>
              </a:rPr>
              <a:t>Childbirth supplies</a:t>
            </a:r>
          </a:p>
          <a:p>
            <a:pPr marL="741600" indent="-284400">
              <a:spcBef>
                <a:spcPts val="600"/>
              </a:spcBef>
              <a:buFont typeface="Arial" panose="020B0604020202020204" pitchFamily="34" charset="0"/>
              <a:buChar char="–"/>
            </a:pPr>
            <a:r>
              <a:rPr lang="en-US" sz="2000" dirty="0">
                <a:latin typeface="+mn-lt"/>
              </a:rPr>
              <a:t>Medications</a:t>
            </a:r>
          </a:p>
        </p:txBody>
      </p:sp>
    </p:spTree>
    <p:extLst>
      <p:ext uri="{BB962C8B-B14F-4D97-AF65-F5344CB8AC3E}">
        <p14:creationId xmlns:p14="http://schemas.microsoft.com/office/powerpoint/2010/main" val="25173783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Table 42-2 Basic Ambulance Supplies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US" dirty="0"/>
          </a:p>
        </p:txBody>
      </p:sp>
      <p:sp>
        <p:nvSpPr>
          <p:cNvPr id="3" name="Text Placeholder 2"/>
          <p:cNvSpPr>
            <a:spLocks noGrp="1"/>
          </p:cNvSpPr>
          <p:nvPr>
            <p:ph type="body" idx="1"/>
          </p:nvPr>
        </p:nvSpPr>
        <p:spPr/>
        <p:txBody>
          <a:bodyPr/>
          <a:lstStyle/>
          <a:p>
            <a:r>
              <a:rPr lang="en-US" sz="2400" b="1" dirty="0">
                <a:latin typeface="+mn-lt"/>
              </a:rPr>
              <a:t>Nonmedical Supplies</a:t>
            </a:r>
          </a:p>
          <a:p>
            <a:pPr marL="741600" indent="-284400">
              <a:spcBef>
                <a:spcPts val="600"/>
              </a:spcBef>
              <a:buFont typeface="Arial" panose="020B0604020202020204" pitchFamily="34" charset="0"/>
              <a:buChar char="–"/>
            </a:pPr>
            <a:r>
              <a:rPr lang="en-US" sz="2400" dirty="0">
                <a:latin typeface="+mn-lt"/>
              </a:rPr>
              <a:t>Personal protective equipment (Standard Precautions)</a:t>
            </a:r>
          </a:p>
          <a:p>
            <a:pPr marL="741600" indent="-284400">
              <a:spcBef>
                <a:spcPts val="600"/>
              </a:spcBef>
              <a:buFont typeface="Arial" panose="020B0604020202020204" pitchFamily="34" charset="0"/>
              <a:buChar char="–"/>
            </a:pPr>
            <a:r>
              <a:rPr lang="en-US" sz="2400" dirty="0">
                <a:latin typeface="+mn-lt"/>
              </a:rPr>
              <a:t>High-visibility safety vests</a:t>
            </a:r>
          </a:p>
          <a:p>
            <a:pPr marL="741600" indent="-284400">
              <a:spcBef>
                <a:spcPts val="600"/>
              </a:spcBef>
              <a:buFont typeface="Arial" panose="020B0604020202020204" pitchFamily="34" charset="0"/>
              <a:buChar char="–"/>
            </a:pPr>
            <a:r>
              <a:rPr lang="en-US" sz="2400" dirty="0">
                <a:latin typeface="+mn-lt"/>
              </a:rPr>
              <a:t>Preplanned routes, comprehensive street maps</a:t>
            </a:r>
          </a:p>
        </p:txBody>
      </p:sp>
    </p:spTree>
    <p:extLst>
      <p:ext uri="{BB962C8B-B14F-4D97-AF65-F5344CB8AC3E}">
        <p14:creationId xmlns:p14="http://schemas.microsoft.com/office/powerpoint/2010/main" val="1466490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steps do Gary and Harold need to take before heading to the scene?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will Gary and Harold decide the best route to travel to reach their destination?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actions must they take to minimize their chances of being in a collision during the response?</a:t>
            </a:r>
          </a:p>
        </p:txBody>
      </p:sp>
    </p:spTree>
    <p:extLst>
      <p:ext uri="{BB962C8B-B14F-4D97-AF65-F5344CB8AC3E}">
        <p14:creationId xmlns:p14="http://schemas.microsoft.com/office/powerpoint/2010/main" val="24981067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(4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Dispatch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message from the communications center will start the run.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Ask the dispatcher to repeat any information that seems unclear.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Write this information down so that you can refer to it.</a:t>
            </a:r>
          </a:p>
        </p:txBody>
      </p:sp>
    </p:spTree>
    <p:extLst>
      <p:ext uri="{BB962C8B-B14F-4D97-AF65-F5344CB8AC3E}">
        <p14:creationId xmlns:p14="http://schemas.microsoft.com/office/powerpoint/2010/main" val="1520831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(5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En Route to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Check vehicle’s exterior compartments.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Fasten your seatbelt.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Verify dispatch information.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Listen for status updates.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Anticipate the equipment needed.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Drive responsibly.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crew member scene duties.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Request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if necessary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315888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(6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At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Notify dispatch of arrival.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Park in the most appropriate location.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Perform a 360-degree scene survey.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Put on high-visibility apparel (roadway).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Take Standard Precautions.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It is safe to approach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the nature of the problem or mechanism of injury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538968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Safety at the Scene</a:t>
            </a:r>
            <a:endParaRPr lang="en-US" altLang="en-US" dirty="0">
              <a:latin typeface="Times New Roman" panose="02020603050405020304" pitchFamily="18" charset="0"/>
              <a:ea typeface="ＭＳ Ｐゴシック"/>
            </a:endParaRPr>
          </a:p>
        </p:txBody>
      </p:sp>
      <p:pic>
        <p:nvPicPr>
          <p:cNvPr id="4" name="Picture 2" descr="Sample safety procedures for arriving on scene to a motor vehicle accident. Procedure if on arrival you find the police have controlled the scene. A police cruiser is parked behind a 2 car accident on the road, and the ambulance should be parked 100 feet directly ahead of the accident, placing the 2 wrecked cars between police and E M S vehicles on the road. Procedure if our unit is the first to arrive on scene. Park the ambulance 100 feet directly behind the wreck on the road. Place cones in a curve from the driver’s rear edge of the ambulance to the edge of the road. Utilize vehicle warning lights, set the emergency brake and shut off headlights unless they are needed to illuminate the sce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2444" y="1572737"/>
            <a:ext cx="3559112"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9442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Park the E</a:t>
            </a:r>
            <a:r>
              <a:rPr lang="en-US" altLang="en-US" sz="100" dirty="0" smtClean="0">
                <a:latin typeface="Times New Roman" panose="02020603050405020304" pitchFamily="18" charset="0"/>
                <a:ea typeface="ＭＳ Ｐゴシック"/>
              </a:rPr>
              <a:t> </a:t>
            </a:r>
            <a:r>
              <a:rPr lang="en-US" altLang="en-US" sz="32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200" dirty="0" smtClean="0">
                <a:latin typeface="Times New Roman" panose="02020603050405020304" pitchFamily="18" charset="0"/>
                <a:ea typeface="ＭＳ Ｐゴシック"/>
              </a:rPr>
              <a:t>S Unit Uphill and Upwind from Any Leaking Hazardous Materials</a:t>
            </a:r>
            <a:endParaRPr lang="en-US" altLang="en-US" sz="3200" dirty="0">
              <a:latin typeface="Times New Roman" panose="02020603050405020304" pitchFamily="18" charset="0"/>
              <a:ea typeface="ＭＳ Ｐゴシック"/>
            </a:endParaRPr>
          </a:p>
        </p:txBody>
      </p:sp>
      <p:pic>
        <p:nvPicPr>
          <p:cNvPr id="4" name="Picture 2" descr="An E M S unit ambulance is parked behind and uphill of a tanker truck wrecked on the side of the road leaking hazardous materials. The wind is flowing from the ambulance to the tanker tru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0997" y="1729849"/>
            <a:ext cx="6642007"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6007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(7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At the scene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the number of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priorities of care.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needed, gain access to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Provide treatment.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Move the patient to the ambulance, observing safety precautions.</a:t>
            </a:r>
          </a:p>
        </p:txBody>
      </p:sp>
    </p:spTree>
    <p:extLst>
      <p:ext uri="{BB962C8B-B14F-4D97-AF65-F5344CB8AC3E}">
        <p14:creationId xmlns:p14="http://schemas.microsoft.com/office/powerpoint/2010/main" val="27080497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(8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4652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En Route to the Receiving Facility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Ensure that hazards have been controlled.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Insure the patient is strapped to the cot.</a:t>
            </a:r>
          </a:p>
        </p:txBody>
      </p:sp>
    </p:spTree>
    <p:extLst>
      <p:ext uri="{BB962C8B-B14F-4D97-AF65-F5344CB8AC3E}">
        <p14:creationId xmlns:p14="http://schemas.microsoft.com/office/powerpoint/2010/main" val="33612790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Ensure That the Patient is Secure</a:t>
            </a:r>
            <a:endParaRPr lang="en-US" altLang="en-US" dirty="0">
              <a:latin typeface="Times New Roman" panose="02020603050405020304" pitchFamily="18" charset="0"/>
              <a:ea typeface="ＭＳ Ｐゴシック"/>
            </a:endParaRPr>
          </a:p>
        </p:txBody>
      </p:sp>
      <p:pic>
        <p:nvPicPr>
          <p:cNvPr id="4" name="Picture 1" descr="An E M T adjusts the straps of an unconscious supine patient on a stretcher in the back of an ambulance wearing a nonrebreather mas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795" y="1613190"/>
            <a:ext cx="6126410"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9460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Change to On-Board Oxygen</a:t>
            </a:r>
            <a:endParaRPr lang="en-US" altLang="en-US" dirty="0">
              <a:latin typeface="Times New Roman" panose="02020603050405020304" pitchFamily="18" charset="0"/>
              <a:ea typeface="ＭＳ Ｐゴシック"/>
            </a:endParaRPr>
          </a:p>
        </p:txBody>
      </p:sp>
      <p:pic>
        <p:nvPicPr>
          <p:cNvPr id="4" name="Picture 1" descr="The E M T attaches tubes connected to the ambulance wall to the patient’s mask, resting around the patient’s ne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41" y="1705873"/>
            <a:ext cx="6438919"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4678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Perform Reassessment</a:t>
            </a:r>
            <a:endParaRPr lang="en-US" altLang="en-US" dirty="0">
              <a:latin typeface="Times New Roman" panose="02020603050405020304" pitchFamily="18" charset="0"/>
              <a:ea typeface="ＭＳ Ｐゴシック"/>
            </a:endParaRPr>
          </a:p>
        </p:txBody>
      </p:sp>
      <p:pic>
        <p:nvPicPr>
          <p:cNvPr id="4" name="Picture 1" descr="The E M T assesses the patient’s blood pressure, squeezing the bulb of the cuff attached to the patient’s left arm. The patient is again wearing the nonrebreather mas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417" y="1618910"/>
            <a:ext cx="6375167" cy="45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361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 ambulance should be a place of comfort and support to patients.</a:t>
            </a: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must be able to skillfully operate an ambulance.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This chapter describes the elements of creating a culture of safety,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 </a:t>
            </a:r>
            <a:r>
              <a:rPr lang="en-US" altLang="en-US" sz="2400" dirty="0">
                <a:solidFill>
                  <a:srgbClr val="000000"/>
                </a:solidFill>
                <a:latin typeface="Arial (Body)"/>
                <a:ea typeface="ＭＳ Ｐゴシック"/>
              </a:rPr>
              <a:t>and how to operate an ambulance with safety in mind.</a:t>
            </a:r>
          </a:p>
        </p:txBody>
      </p:sp>
    </p:spTree>
    <p:extLst>
      <p:ext uri="{BB962C8B-B14F-4D97-AF65-F5344CB8AC3E}">
        <p14:creationId xmlns:p14="http://schemas.microsoft.com/office/powerpoint/2010/main" val="40034511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Document Your History and Other Assessment Findings</a:t>
            </a:r>
            <a:endParaRPr lang="en-US" altLang="en-US" dirty="0">
              <a:latin typeface="Times New Roman" panose="02020603050405020304" pitchFamily="18" charset="0"/>
              <a:ea typeface="ＭＳ Ｐゴシック"/>
            </a:endParaRPr>
          </a:p>
        </p:txBody>
      </p:sp>
      <p:pic>
        <p:nvPicPr>
          <p:cNvPr id="4" name="Picture 1" descr="The E M T inputs data into a field tablet with a stylu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41" y="1510226"/>
            <a:ext cx="6438919"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0593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Communicate with Medical Direction and the Receiving Medical Facility</a:t>
            </a:r>
            <a:endParaRPr lang="en-US" altLang="en-US" dirty="0">
              <a:latin typeface="Times New Roman" panose="02020603050405020304" pitchFamily="18" charset="0"/>
              <a:ea typeface="ＭＳ Ｐゴシック"/>
            </a:endParaRPr>
          </a:p>
        </p:txBody>
      </p:sp>
      <p:pic>
        <p:nvPicPr>
          <p:cNvPr id="4" name="Picture 1" descr="The E M T speaks into a radio, looking at the field table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0346" y="1628017"/>
            <a:ext cx="6503308"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0326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Make the Patient Comfortable and Reassure Him</a:t>
            </a:r>
            <a:endParaRPr lang="en-US" altLang="en-US" dirty="0">
              <a:latin typeface="Times New Roman" panose="02020603050405020304" pitchFamily="18" charset="0"/>
              <a:ea typeface="ＭＳ Ｐゴシック"/>
            </a:endParaRPr>
          </a:p>
        </p:txBody>
      </p:sp>
      <p:pic>
        <p:nvPicPr>
          <p:cNvPr id="4" name="Picture 1" descr="The E M T sits beside the patient, resting his hand on the patient’s shoulder and faces the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225" y="1629259"/>
            <a:ext cx="6249551"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7776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Notify Dispatch When You Are En Route and When You Have Arrived at the Receiving Medical Facility</a:t>
            </a:r>
            <a:endParaRPr lang="en-US" altLang="en-US" sz="2800" dirty="0">
              <a:latin typeface="Times New Roman" panose="02020603050405020304" pitchFamily="18" charset="0"/>
              <a:ea typeface="ＭＳ Ｐゴシック"/>
            </a:endParaRPr>
          </a:p>
        </p:txBody>
      </p:sp>
      <p:pic>
        <p:nvPicPr>
          <p:cNvPr id="4" name="Picture 1" descr="An E M T in the driver's seat of an ambulance speaks into a radio connected to the ambulance cab conso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795" y="1625440"/>
            <a:ext cx="6126410"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1361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(9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At the Receiving Facility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Transfer patient care, with all records, personal belongings and an oral report.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Assist in moving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Exchange linen and equipment that may be left with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Complete the patient care report.</a:t>
            </a:r>
          </a:p>
        </p:txBody>
      </p:sp>
    </p:spTree>
    <p:extLst>
      <p:ext uri="{BB962C8B-B14F-4D97-AF65-F5344CB8AC3E}">
        <p14:creationId xmlns:p14="http://schemas.microsoft.com/office/powerpoint/2010/main" val="24156634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Put All Equipment in Its Proper Place</a:t>
            </a:r>
            <a:endParaRPr lang="en-US" altLang="en-US" dirty="0">
              <a:latin typeface="Times New Roman" panose="02020603050405020304" pitchFamily="18" charset="0"/>
              <a:ea typeface="ＭＳ Ｐゴシック"/>
            </a:endParaRPr>
          </a:p>
        </p:txBody>
      </p:sp>
      <p:pic>
        <p:nvPicPr>
          <p:cNvPr id="4" name="Picture 1" descr="An E M T holds a backboard horizontally with 2 hands on 1 side, sliding it into the back of an ambula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4263" y="1650256"/>
            <a:ext cx="5155475"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0981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(10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En Route to the Station or Response Area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Before leaving the hospital, clean, inspect, and restock the ambulance.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Wash your hands.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Notify </a:t>
            </a:r>
            <a:r>
              <a:rPr lang="en-US" altLang="en-US" sz="2400" dirty="0" smtClean="0">
                <a:solidFill>
                  <a:srgbClr val="000000"/>
                </a:solidFill>
                <a:latin typeface="Arial (Body)"/>
                <a:ea typeface="ＭＳ Ｐゴシック"/>
              </a:rPr>
              <a:t>dispatch.</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Refuel if needed.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Return to station.</a:t>
            </a:r>
          </a:p>
        </p:txBody>
      </p:sp>
    </p:spTree>
    <p:extLst>
      <p:ext uri="{BB962C8B-B14F-4D97-AF65-F5344CB8AC3E}">
        <p14:creationId xmlns:p14="http://schemas.microsoft.com/office/powerpoint/2010/main" val="32279956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(11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Post Run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Fill out and file any reports as required by local protocol.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After each run, check fuel.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Replace what you used during the run; clean and disinfect non-disposable equipment used.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Change soiled uniforms.</a:t>
            </a:r>
          </a:p>
        </p:txBody>
      </p:sp>
    </p:spTree>
    <p:extLst>
      <p:ext uri="{BB962C8B-B14F-4D97-AF65-F5344CB8AC3E}">
        <p14:creationId xmlns:p14="http://schemas.microsoft.com/office/powerpoint/2010/main" val="18853956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Make up the Wheeled Stretcher and Lock It in Place</a:t>
            </a:r>
            <a:endParaRPr lang="en-US" altLang="en-US" dirty="0">
              <a:latin typeface="Times New Roman" panose="02020603050405020304" pitchFamily="18" charset="0"/>
              <a:ea typeface="ＭＳ Ｐゴシック"/>
            </a:endParaRPr>
          </a:p>
        </p:txBody>
      </p:sp>
      <p:pic>
        <p:nvPicPr>
          <p:cNvPr id="4" name="Picture 1" descr="The E M T snaps the lower straps of a stretcher in the back of the ambulance. The stretcher’s padding and sheets are tucked and folded inside the fra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5104" y="1581409"/>
            <a:ext cx="5153793"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6831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53836"/>
          </a:xfrm>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Complete an Inventory of Equipment and Supplies. Replace Necessary Equipment So That the Ambulance Is Fully Stocked</a:t>
            </a:r>
            <a:endParaRPr lang="en-US" altLang="en-US" sz="2800" dirty="0">
              <a:latin typeface="Times New Roman" panose="02020603050405020304" pitchFamily="18" charset="0"/>
              <a:ea typeface="ＭＳ Ｐゴシック"/>
            </a:endParaRPr>
          </a:p>
        </p:txBody>
      </p:sp>
      <p:pic>
        <p:nvPicPr>
          <p:cNvPr id="4" name="Picture 1" descr="The E M T inspects wrapped items from the cabinets in the back of the ambula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2064" y="1716095"/>
            <a:ext cx="6499873"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886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Culture of Safety in E</a:t>
            </a:r>
            <a:r>
              <a:rPr lang="en-US" sz="100" dirty="0" smtClean="0">
                <a:latin typeface="Times New Roman" panose="02020603050405020304" pitchFamily="18" charset="0"/>
                <a:ea typeface="ＭＳ Ｐゴシック"/>
                <a:cs typeface="ＭＳ Ｐゴシック" pitchFamily="-1" charset="-128"/>
              </a:rPr>
              <a:t> </a:t>
            </a:r>
            <a:r>
              <a:rPr lang="en-US" dirty="0" smtClean="0">
                <a:latin typeface="Times New Roman" panose="02020603050405020304" pitchFamily="18" charset="0"/>
                <a:ea typeface="ＭＳ Ｐゴシック"/>
                <a:cs typeface="ＭＳ Ｐゴシック" pitchFamily="-1" charset="-128"/>
              </a:rPr>
              <a:t>M</a:t>
            </a:r>
            <a:r>
              <a:rPr lang="en-US" sz="100" dirty="0" smtClean="0">
                <a:latin typeface="Times New Roman" panose="02020603050405020304" pitchFamily="18" charset="0"/>
                <a:ea typeface="ＭＳ Ｐゴシック"/>
                <a:cs typeface="ＭＳ Ｐゴシック" pitchFamily="-1" charset="-128"/>
              </a:rPr>
              <a:t> </a:t>
            </a:r>
            <a:r>
              <a:rPr lang="en-US" dirty="0" smtClean="0">
                <a:latin typeface="Times New Roman" panose="02020603050405020304" pitchFamily="18" charset="0"/>
                <a:ea typeface="ＭＳ Ｐゴシック"/>
                <a:cs typeface="ＭＳ Ｐゴシック" pitchFamily="-1" charset="-128"/>
              </a:rPr>
              <a:t>S</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394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Just Culture</a:t>
            </a:r>
          </a:p>
          <a:p>
            <a:pPr marL="741553" lvl="1" indent="-284353" eaLnBrk="0" fontAlgn="base" hangingPunct="0">
              <a:spcAft>
                <a:spcPct val="0"/>
              </a:spcAft>
              <a:buSzPts val="2400"/>
            </a:pPr>
            <a:r>
              <a:rPr lang="en-US" altLang="en-US" sz="2400" dirty="0">
                <a:solidFill>
                  <a:srgbClr val="000000"/>
                </a:solidFill>
                <a:latin typeface="+mn-lt"/>
                <a:ea typeface="ＭＳ Ｐゴシック"/>
              </a:rPr>
              <a:t>Based on fairness and accountability</a:t>
            </a:r>
          </a:p>
          <a:p>
            <a:pPr marL="741553" lvl="1" indent="-284353" eaLnBrk="0" fontAlgn="base" hangingPunct="0">
              <a:spcAft>
                <a:spcPct val="0"/>
              </a:spcAft>
              <a:buSzPts val="2400"/>
            </a:pPr>
            <a:r>
              <a:rPr lang="en-US" altLang="en-US" sz="2400" dirty="0">
                <a:solidFill>
                  <a:srgbClr val="000000"/>
                </a:solidFill>
                <a:latin typeface="+mn-lt"/>
                <a:ea typeface="ＭＳ Ｐゴシック"/>
              </a:rPr>
              <a:t>Focus placed on the assessment of risks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Coordinated support and resources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safety </a:t>
            </a:r>
            <a:r>
              <a:rPr lang="en-US" altLang="en-US" sz="2400" dirty="0">
                <a:solidFill>
                  <a:srgbClr val="000000"/>
                </a:solidFill>
                <a:latin typeface="+mn-lt"/>
                <a:ea typeface="ＭＳ Ｐゴシック"/>
              </a:rPr>
              <a:t>data system</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education </a:t>
            </a:r>
            <a:r>
              <a:rPr lang="en-US" altLang="en-US" sz="2400" dirty="0">
                <a:solidFill>
                  <a:srgbClr val="000000"/>
                </a:solidFill>
                <a:latin typeface="+mn-lt"/>
                <a:ea typeface="ＭＳ Ｐゴシック"/>
              </a:rPr>
              <a:t>initiatives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safety </a:t>
            </a:r>
            <a:r>
              <a:rPr lang="en-US" altLang="en-US" sz="2400" dirty="0">
                <a:solidFill>
                  <a:srgbClr val="000000"/>
                </a:solidFill>
                <a:latin typeface="+mn-lt"/>
                <a:ea typeface="ＭＳ Ｐゴシック"/>
              </a:rPr>
              <a:t>standards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Requirements </a:t>
            </a:r>
            <a:r>
              <a:rPr lang="en-US" altLang="en-US" sz="2400" dirty="0">
                <a:solidFill>
                  <a:srgbClr val="000000"/>
                </a:solidFill>
                <a:latin typeface="+mn-lt"/>
                <a:ea typeface="ＭＳ Ｐゴシック"/>
              </a:rPr>
              <a:t>for reporting and investigation.</a:t>
            </a:r>
          </a:p>
        </p:txBody>
      </p:sp>
    </p:spTree>
    <p:extLst>
      <p:ext uri="{BB962C8B-B14F-4D97-AF65-F5344CB8AC3E}">
        <p14:creationId xmlns:p14="http://schemas.microsoft.com/office/powerpoint/2010/main" val="187848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Clean and Disinfect the Patient Compartment</a:t>
            </a:r>
            <a:endParaRPr lang="en-US" altLang="en-US" dirty="0">
              <a:latin typeface="Times New Roman" panose="02020603050405020304" pitchFamily="18" charset="0"/>
              <a:ea typeface="ＭＳ Ｐゴシック"/>
            </a:endParaRPr>
          </a:p>
        </p:txBody>
      </p:sp>
      <p:pic>
        <p:nvPicPr>
          <p:cNvPr id="4" name="Picture 1" descr="The E M T sprays from a bottle and wipes surfaces in the back of the ambulance, while wearing gloves and safety glass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4039" y="1658428"/>
            <a:ext cx="6555923"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313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Phases of an Ambulance Call </a:t>
            </a:r>
            <a:r>
              <a:rPr lang="en-US" sz="2000" b="0" dirty="0" smtClean="0">
                <a:latin typeface="Times New Roman" panose="02020603050405020304" pitchFamily="18" charset="0"/>
                <a:ea typeface="ＭＳ Ｐゴシック"/>
                <a:cs typeface="ＭＳ Ｐゴシック" pitchFamily="-1" charset="-128"/>
              </a:rPr>
              <a:t>(12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Post Run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Infection Control Procedures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Dispose of sharps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Wash hands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Clean, disinfect, or sterilize contaminated equipment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455897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215370"/>
            <a:ext cx="8229600" cy="1767057"/>
          </a:xfrm>
        </p:spPr>
        <p:txBody>
          <a:bodyPr anchor="t"/>
          <a:lstStyle/>
          <a:p>
            <a:r>
              <a:rPr lang="en-US" sz="2800" dirty="0">
                <a:latin typeface="Times New Roman" panose="02020603050405020304" pitchFamily="18" charset="0"/>
                <a:cs typeface="Times New Roman" panose="02020603050405020304" pitchFamily="18" charset="0"/>
              </a:rPr>
              <a:t>Click on the </a:t>
            </a:r>
            <a:r>
              <a:rPr lang="en-US" sz="2800" dirty="0" smtClean="0">
                <a:latin typeface="Times New Roman" panose="02020603050405020304" pitchFamily="18" charset="0"/>
                <a:cs typeface="Times New Roman" panose="02020603050405020304" pitchFamily="18" charset="0"/>
              </a:rPr>
              <a:t>Phase </a:t>
            </a:r>
            <a:r>
              <a:rPr lang="en-US" sz="2800" dirty="0">
                <a:latin typeface="Times New Roman" panose="02020603050405020304" pitchFamily="18" charset="0"/>
                <a:cs typeface="Times New Roman" panose="02020603050405020304" pitchFamily="18" charset="0"/>
              </a:rPr>
              <a:t>of an </a:t>
            </a:r>
            <a:r>
              <a:rPr lang="en-US" sz="2800" dirty="0" smtClean="0">
                <a:latin typeface="Times New Roman" panose="02020603050405020304" pitchFamily="18" charset="0"/>
                <a:cs typeface="Times New Roman" panose="02020603050405020304" pitchFamily="18" charset="0"/>
              </a:rPr>
              <a:t>Ambulance Call During Which E</a:t>
            </a:r>
            <a:r>
              <a:rPr lang="en-US" sz="1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M</a:t>
            </a:r>
            <a:r>
              <a:rPr lang="en-US" sz="1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a:t>
            </a:r>
            <a:r>
              <a:rPr lang="en-US" sz="1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s </a:t>
            </a:r>
            <a:r>
              <a:rPr lang="en-US" sz="2800" dirty="0">
                <a:latin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cs typeface="Times New Roman" panose="02020603050405020304" pitchFamily="18" charset="0"/>
              </a:rPr>
              <a:t>omplete Checklists </a:t>
            </a:r>
            <a:r>
              <a:rPr lang="en-US" sz="2800" dirty="0">
                <a:latin typeface="Times New Roman" panose="02020603050405020304" pitchFamily="18" charset="0"/>
                <a:cs typeface="Times New Roman" panose="02020603050405020304" pitchFamily="18" charset="0"/>
              </a:rPr>
              <a:t>to </a:t>
            </a:r>
            <a:r>
              <a:rPr lang="en-US" sz="2800" dirty="0" smtClean="0">
                <a:latin typeface="Times New Roman" panose="02020603050405020304" pitchFamily="18" charset="0"/>
                <a:cs typeface="Times New Roman" panose="02020603050405020304" pitchFamily="18" charset="0"/>
              </a:rPr>
              <a:t>Ensure </a:t>
            </a:r>
            <a:r>
              <a:rPr lang="en-US" sz="2800" dirty="0">
                <a:latin typeface="Times New Roman" panose="02020603050405020304" pitchFamily="18" charset="0"/>
                <a:cs typeface="Times New Roman" panose="02020603050405020304" pitchFamily="18" charset="0"/>
              </a:rPr>
              <a:t>the </a:t>
            </a:r>
            <a:r>
              <a:rPr lang="en-US" sz="2800" dirty="0" smtClean="0">
                <a:latin typeface="Times New Roman" panose="02020603050405020304" pitchFamily="18" charset="0"/>
                <a:cs typeface="Times New Roman" panose="02020603050405020304" pitchFamily="18" charset="0"/>
              </a:rPr>
              <a:t>Vehicle </a:t>
            </a:r>
            <a:r>
              <a:rPr lang="en-US" sz="2800" dirty="0">
                <a:latin typeface="Times New Roman" panose="02020603050405020304" pitchFamily="18" charset="0"/>
                <a:cs typeface="Times New Roman" panose="02020603050405020304" pitchFamily="18" charset="0"/>
              </a:rPr>
              <a:t>is in </a:t>
            </a:r>
            <a:r>
              <a:rPr lang="en-US" sz="2800" dirty="0" smtClean="0">
                <a:latin typeface="Times New Roman" panose="02020603050405020304" pitchFamily="18" charset="0"/>
                <a:cs typeface="Times New Roman" panose="02020603050405020304" pitchFamily="18" charset="0"/>
              </a:rPr>
              <a:t>Working Order </a:t>
            </a:r>
            <a:r>
              <a:rPr lang="en-US" sz="2800" dirty="0">
                <a:latin typeface="Times New Roman" panose="02020603050405020304" pitchFamily="18" charset="0"/>
                <a:cs typeface="Times New Roman" panose="02020603050405020304" pitchFamily="18" charset="0"/>
              </a:rPr>
              <a:t>and </a:t>
            </a:r>
            <a:r>
              <a:rPr lang="en-US" sz="2800" dirty="0" smtClean="0">
                <a:latin typeface="Times New Roman" panose="02020603050405020304" pitchFamily="18" charset="0"/>
                <a:cs typeface="Times New Roman" panose="02020603050405020304" pitchFamily="18" charset="0"/>
              </a:rPr>
              <a:t>All Equipment </a:t>
            </a:r>
            <a:r>
              <a:rPr lang="en-US" sz="2800" dirty="0">
                <a:latin typeface="Times New Roman" panose="02020603050405020304" pitchFamily="18" charset="0"/>
                <a:cs typeface="Times New Roman" panose="02020603050405020304" pitchFamily="18" charset="0"/>
              </a:rPr>
              <a:t>is available</a:t>
            </a:r>
            <a:endParaRPr lang="en-US" sz="2800" dirty="0"/>
          </a:p>
        </p:txBody>
      </p:sp>
      <p:sp>
        <p:nvSpPr>
          <p:cNvPr id="3" name="Content Placeholder 2"/>
          <p:cNvSpPr>
            <a:spLocks noGrp="1"/>
          </p:cNvSpPr>
          <p:nvPr>
            <p:ph type="body" idx="1"/>
          </p:nvPr>
        </p:nvSpPr>
        <p:spPr>
          <a:xfrm>
            <a:off x="457200" y="2152290"/>
            <a:ext cx="8229600" cy="508000"/>
          </a:xfrm>
        </p:spPr>
        <p:txBody>
          <a:bodyPr wrap="square" lIns="91425" tIns="91425" rIns="91425" bIns="91425">
            <a:noAutofit/>
          </a:bodyPr>
          <a:lstStyle/>
          <a:p>
            <a:pPr marL="432000" lvl="0" indent="-432000" fontAlgn="base">
              <a:spcBef>
                <a:spcPts val="60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a. </a:t>
            </a:r>
            <a:r>
              <a:rPr lang="en-US" altLang="en-US" sz="2400" kern="1200" dirty="0">
                <a:solidFill>
                  <a:srgbClr val="000000"/>
                </a:solidFill>
                <a:latin typeface="Arial (Body)"/>
                <a:ea typeface="ＭＳ Ｐゴシック" panose="020B0600070205080204" pitchFamily="34" charset="-128"/>
                <a:hlinkClick r:id="rId2" action="ppaction://hlinksldjump"/>
              </a:rPr>
              <a:t>Post run</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sz="quarter" idx="13"/>
          </p:nvPr>
        </p:nvSpPr>
        <p:spPr>
          <a:xfrm>
            <a:off x="457200" y="2830152"/>
            <a:ext cx="8229600" cy="5588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3" action="ppaction://hlinksldjump"/>
              </a:rPr>
              <a:t>Prerun preparation</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sz="quarter" idx="14"/>
          </p:nvPr>
        </p:nvSpPr>
        <p:spPr>
          <a:xfrm>
            <a:off x="457200" y="3506427"/>
            <a:ext cx="8232775" cy="6096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4" action="ppaction://hlinksldjump"/>
              </a:rPr>
              <a:t>At the receiving facility</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sz="quarter" idx="15"/>
          </p:nvPr>
        </p:nvSpPr>
        <p:spPr>
          <a:xfrm>
            <a:off x="457200" y="4285889"/>
            <a:ext cx="8229600" cy="550863"/>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d. </a:t>
            </a:r>
            <a:r>
              <a:rPr lang="en-US" altLang="en-US" sz="2400" kern="1200" dirty="0">
                <a:solidFill>
                  <a:srgbClr val="000000"/>
                </a:solidFill>
                <a:latin typeface="Arial (Body)"/>
                <a:ea typeface="ＭＳ Ｐゴシック" panose="020B0600070205080204" pitchFamily="34" charset="-128"/>
                <a:hlinkClick r:id="rId5" action="ppaction://hlinksldjump"/>
              </a:rPr>
              <a:t>Dispatch</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3904501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 Medical Transport </a:t>
            </a:r>
            <a:r>
              <a:rPr lang="en-US"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When to Request Air Medical Transport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Operational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 transport to a distant facility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Prolonged extrication for a high-priority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Air transport will save time over ground transport in a time-critical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patient is in a remote area.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Ground ambulance transport is blocked.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Specialty medical skills, supplies, or equipment are available.</a:t>
            </a:r>
          </a:p>
        </p:txBody>
      </p:sp>
    </p:spTree>
    <p:extLst>
      <p:ext uri="{BB962C8B-B14F-4D97-AF65-F5344CB8AC3E}">
        <p14:creationId xmlns:p14="http://schemas.microsoft.com/office/powerpoint/2010/main" val="29325095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 Medical Transport </a:t>
            </a:r>
            <a:r>
              <a:rPr lang="en-US"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33961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When to Request Air Medical Transport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Medical </a:t>
            </a:r>
            <a:r>
              <a:rPr lang="en-US" altLang="en-US" sz="2400" dirty="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Acute stroke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Head injury with altered mental status and signs of herniation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Chest or abdominal trauma with signs of respiratory distress or </a:t>
            </a:r>
            <a:r>
              <a:rPr lang="en-US" altLang="en-US" sz="2400" dirty="0" smtClean="0">
                <a:solidFill>
                  <a:srgbClr val="000000"/>
                </a:solidFill>
                <a:latin typeface="Arial (Body)"/>
                <a:ea typeface="ＭＳ Ｐゴシック"/>
              </a:rPr>
              <a:t>shock</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Serious mechanism of injury with unstable assessment or vital signs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Unstable patient with a penetrating injury</a:t>
            </a:r>
          </a:p>
        </p:txBody>
      </p:sp>
    </p:spTree>
    <p:extLst>
      <p:ext uri="{BB962C8B-B14F-4D97-AF65-F5344CB8AC3E}">
        <p14:creationId xmlns:p14="http://schemas.microsoft.com/office/powerpoint/2010/main" val="22865921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 Medical Transport </a:t>
            </a:r>
            <a:r>
              <a:rPr lang="en-US"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Requesting Air Medical Transport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Your name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Department name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Callback number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Nature of the incident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Exact location of the incident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Your radio frequency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Exact location of the landing zone and hazards</a:t>
            </a:r>
          </a:p>
        </p:txBody>
      </p:sp>
    </p:spTree>
    <p:extLst>
      <p:ext uri="{BB962C8B-B14F-4D97-AF65-F5344CB8AC3E}">
        <p14:creationId xmlns:p14="http://schemas.microsoft.com/office/powerpoint/2010/main" val="41387949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 Medical Transport </a:t>
            </a:r>
            <a:r>
              <a:rPr lang="en-US"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Additional Considerations for Air Medical Transport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Weather/environmental limitations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Altitude limitations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Airspeed limitations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Aircraft cabin size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Terrain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Cost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 preparation</a:t>
            </a:r>
          </a:p>
        </p:txBody>
      </p:sp>
    </p:spTree>
    <p:extLst>
      <p:ext uri="{BB962C8B-B14F-4D97-AF65-F5344CB8AC3E}">
        <p14:creationId xmlns:p14="http://schemas.microsoft.com/office/powerpoint/2010/main" val="10644298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Air Medical Transport </a:t>
            </a:r>
            <a:r>
              <a:rPr lang="en-US"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Guidelines for Setting Up a Landing Zone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Clear of obstructions, flat, free of debris, and 150 feet from collision vehicles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Minimum 60 feet by 60 feet for day; 100 feet by 100 feet for night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highway, stop traffic both ways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Consider the wind direction.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Mark each corner of the landing area.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Fifth warning device on the upwind side</a:t>
            </a:r>
          </a:p>
        </p:txBody>
      </p:sp>
    </p:spTree>
    <p:extLst>
      <p:ext uri="{BB962C8B-B14F-4D97-AF65-F5344CB8AC3E}">
        <p14:creationId xmlns:p14="http://schemas.microsoft.com/office/powerpoint/2010/main" val="32449240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Always Crouch When Approaching or Leaving a Helicopter</a:t>
            </a:r>
            <a:endParaRPr lang="en-US" altLang="en-US" dirty="0">
              <a:latin typeface="Times New Roman" panose="02020603050405020304" pitchFamily="18" charset="0"/>
              <a:ea typeface="ＭＳ Ｐゴシック"/>
            </a:endParaRPr>
          </a:p>
        </p:txBody>
      </p:sp>
      <p:pic>
        <p:nvPicPr>
          <p:cNvPr id="4" name="Picture 2" descr="Never go by a tail rotor of a helicopter. Danger from main rotor blades exists, as main rotor blades may dip to as low as 4 feet off the gr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325" y="1859175"/>
            <a:ext cx="7303351" cy="39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6301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Approach a Helicopter from a Downhill Direction</a:t>
            </a:r>
            <a:endParaRPr lang="en-US" altLang="en-US" dirty="0">
              <a:latin typeface="Times New Roman" panose="02020603050405020304" pitchFamily="18" charset="0"/>
              <a:ea typeface="ＭＳ Ｐゴシック"/>
            </a:endParaRPr>
          </a:p>
        </p:txBody>
      </p:sp>
      <p:pic>
        <p:nvPicPr>
          <p:cNvPr id="4" name="Picture 2" descr="If a helicopter is parked at the base of a hill, approach from the flat side, never approach coming down the hill to the helicop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277" y="1805162"/>
            <a:ext cx="7159447" cy="37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333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Crew Resource Management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838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Five-Step Assertive Statement Process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2073221"/>
            <a:ext cx="8229600" cy="2610923"/>
          </a:xfrm>
        </p:spPr>
        <p:txBody>
          <a:bodyPr/>
          <a:lstStyle/>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Opening or attention getter.</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State your concern with the situation based on your analysis.</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State the problem.</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State a solution.</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Obtain your partner’s agreement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609185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Security and Safety </a:t>
            </a:r>
            <a:r>
              <a:rPr lang="en-US" sz="2000" b="0" dirty="0" smtClean="0">
                <a:latin typeface="Times New Roman" panose="02020603050405020304" pitchFamily="18" charset="0"/>
                <a:ea typeface="ＭＳ Ｐゴシック"/>
                <a:cs typeface="ＭＳ Ｐゴシック" pitchFamily="-1" charset="-128"/>
              </a:rPr>
              <a:t>(1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Operational Security Measures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There are recommended guidelines to avoid use of emergency vehicles in terrorist attacks and to reduce the risk of theft.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Personnel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Conduct security briefings each shift.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crews </a:t>
            </a:r>
            <a:r>
              <a:rPr lang="en-US" altLang="en-US" sz="2400" dirty="0">
                <a:solidFill>
                  <a:srgbClr val="000000"/>
                </a:solidFill>
                <a:latin typeface="Arial (Body)"/>
                <a:ea typeface="ＭＳ Ｐゴシック"/>
              </a:rPr>
              <a:t>should be informed and allowed to participate in development of security measures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544638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Security and Safety </a:t>
            </a:r>
            <a:r>
              <a:rPr lang="en-US" sz="2000" b="0" dirty="0" smtClean="0">
                <a:latin typeface="Times New Roman" panose="02020603050405020304" pitchFamily="18" charset="0"/>
                <a:ea typeface="ＭＳ Ｐゴシック"/>
                <a:cs typeface="ＭＳ Ｐゴシック" pitchFamily="-1" charset="-128"/>
              </a:rPr>
              <a:t>(2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Operational Security Measures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Vehicle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All vehicles must be tracked at all times.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vehicles </a:t>
            </a:r>
            <a:r>
              <a:rPr lang="en-US" altLang="en-US" sz="2400" dirty="0">
                <a:solidFill>
                  <a:srgbClr val="000000"/>
                </a:solidFill>
                <a:latin typeface="Arial (Body)"/>
                <a:ea typeface="ＭＳ Ｐゴシック"/>
              </a:rPr>
              <a:t>should not be left running or unattended with the keys in the vehicle.</a:t>
            </a:r>
          </a:p>
        </p:txBody>
      </p:sp>
    </p:spTree>
    <p:extLst>
      <p:ext uri="{BB962C8B-B14F-4D97-AF65-F5344CB8AC3E}">
        <p14:creationId xmlns:p14="http://schemas.microsoft.com/office/powerpoint/2010/main" val="20705559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Security and Safety </a:t>
            </a:r>
            <a:r>
              <a:rPr lang="en-US" sz="2000" b="0" dirty="0" smtClean="0">
                <a:latin typeface="Times New Roman" panose="02020603050405020304" pitchFamily="18" charset="0"/>
                <a:ea typeface="ＭＳ Ｐゴシック"/>
                <a:cs typeface="ＭＳ Ｐゴシック" pitchFamily="-1" charset="-128"/>
              </a:rPr>
              <a:t>(3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Tracking Vehicle Access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 access by unauthorized persons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Keeping a key log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Security measures to be followed during repairs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All markings must be destroyed when vehicles are sold or salvaged and warning devices must be removed.</a:t>
            </a:r>
          </a:p>
        </p:txBody>
      </p:sp>
    </p:spTree>
    <p:extLst>
      <p:ext uri="{BB962C8B-B14F-4D97-AF65-F5344CB8AC3E}">
        <p14:creationId xmlns:p14="http://schemas.microsoft.com/office/powerpoint/2010/main" val="4313980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Security and Safety </a:t>
            </a:r>
            <a:r>
              <a:rPr lang="en-US" sz="2000" b="0" dirty="0" smtClean="0">
                <a:latin typeface="Times New Roman" panose="02020603050405020304" pitchFamily="18" charset="0"/>
                <a:ea typeface="ＭＳ Ｐゴシック"/>
                <a:cs typeface="ＭＳ Ｐゴシック" pitchFamily="-1" charset="-128"/>
              </a:rPr>
              <a:t>(4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Uniforms and Identification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Safeguard identification cards and patches from unauthorized persons.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 cards </a:t>
            </a:r>
            <a:r>
              <a:rPr lang="en-US" altLang="en-US" sz="2400" dirty="0">
                <a:solidFill>
                  <a:srgbClr val="000000"/>
                </a:solidFill>
                <a:latin typeface="Arial (Body)"/>
                <a:ea typeface="ＭＳ Ｐゴシック"/>
              </a:rPr>
              <a:t>and badges should be counterfeit resistant and have a photo of the provider.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Uniform stores must verify the identification of persons buying uniforms or identification items.</a:t>
            </a:r>
          </a:p>
        </p:txBody>
      </p:sp>
    </p:spTree>
    <p:extLst>
      <p:ext uri="{BB962C8B-B14F-4D97-AF65-F5344CB8AC3E}">
        <p14:creationId xmlns:p14="http://schemas.microsoft.com/office/powerpoint/2010/main" val="17062311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Security and Safety </a:t>
            </a:r>
            <a:r>
              <a:rPr lang="en-US" sz="2000" b="0" dirty="0" smtClean="0">
                <a:latin typeface="Times New Roman" panose="02020603050405020304" pitchFamily="18" charset="0"/>
                <a:ea typeface="ＭＳ Ｐゴシック"/>
                <a:cs typeface="ＭＳ Ｐゴシック" pitchFamily="-1" charset="-128"/>
              </a:rPr>
              <a:t>(5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Carbon Monoxide in Ambulances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Come From: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vehicle's exhaust.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Equipment powered by gasoline or fuel.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Exhaust of vehicles parked next to or traveling by the ambulance.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Greater outside air pressure, which forces the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 into </a:t>
            </a:r>
            <a:r>
              <a:rPr lang="en-US" altLang="en-US" sz="2400" dirty="0">
                <a:solidFill>
                  <a:srgbClr val="000000"/>
                </a:solidFill>
                <a:latin typeface="Arial (Body)"/>
                <a:ea typeface="ＭＳ Ｐゴシック"/>
              </a:rPr>
              <a:t>the ambulance.</a:t>
            </a:r>
          </a:p>
        </p:txBody>
      </p:sp>
    </p:spTree>
    <p:extLst>
      <p:ext uri="{BB962C8B-B14F-4D97-AF65-F5344CB8AC3E}">
        <p14:creationId xmlns:p14="http://schemas.microsoft.com/office/powerpoint/2010/main" val="4451452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Security and Safety </a:t>
            </a:r>
            <a:r>
              <a:rPr lang="en-US" sz="2000" b="0" dirty="0" smtClean="0">
                <a:latin typeface="Times New Roman" panose="02020603050405020304" pitchFamily="18" charset="0"/>
                <a:ea typeface="ＭＳ Ｐゴシック"/>
                <a:cs typeface="ＭＳ Ｐゴシック" pitchFamily="-1" charset="-128"/>
              </a:rPr>
              <a:t>(6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To Prevent Carbon Monoxide Poisoning: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Have frequent engine tune-ups.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Have an adequate exhaust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Keep rear windows shut.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Make sure doors shut tightly.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Covering any opening to the outside.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Don’t use exhaust fans or static vents.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Keep the heater or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 on</a:t>
            </a:r>
            <a:r>
              <a:rPr lang="en-US" altLang="en-US" sz="2400" dirty="0">
                <a:solidFill>
                  <a:srgbClr val="000000"/>
                </a:solidFill>
                <a:latin typeface="Arial (Body)"/>
                <a:ea typeface="ＭＳ Ｐゴシック"/>
              </a:rPr>
              <a:t>.</a:t>
            </a:r>
          </a:p>
        </p:txBody>
      </p:sp>
    </p:spTree>
    <p:extLst>
      <p:ext uri="{BB962C8B-B14F-4D97-AF65-F5344CB8AC3E}">
        <p14:creationId xmlns:p14="http://schemas.microsoft.com/office/powerpoint/2010/main" val="42547884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Gary and Harold park the ambulance and put on their reflective gear. They perform a careful scene size-up and determine that they have a single patient.</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After assessing the patient and beginning treatment, they begin transport to the hospital, where they transfer patient care to the emergency department staff.</a:t>
            </a:r>
          </a:p>
        </p:txBody>
      </p:sp>
    </p:spTree>
    <p:extLst>
      <p:ext uri="{BB962C8B-B14F-4D97-AF65-F5344CB8AC3E}">
        <p14:creationId xmlns:p14="http://schemas.microsoft.com/office/powerpoint/2010/main" val="20310202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Gary finishes the patient care report, while Harold takes the steps necessary to return the ambulance to service.</a:t>
            </a:r>
          </a:p>
        </p:txBody>
      </p:sp>
    </p:spTree>
    <p:extLst>
      <p:ext uri="{BB962C8B-B14F-4D97-AF65-F5344CB8AC3E}">
        <p14:creationId xmlns:p14="http://schemas.microsoft.com/office/powerpoint/2010/main" val="24150853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Ambulances crashes kill and severely injure many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a:t>
            </a:r>
            <a:r>
              <a:rPr lang="en-US" altLang="en-US" sz="2400" dirty="0">
                <a:solidFill>
                  <a:srgbClr val="000000"/>
                </a:solidFill>
                <a:latin typeface="Arial (Body)"/>
                <a:ea typeface="ＭＳ Ｐゴシック"/>
              </a:rPr>
              <a:t>, patients, and </a:t>
            </a:r>
            <a:r>
              <a:rPr lang="en-US" altLang="en-US" sz="2400" dirty="0" smtClean="0">
                <a:solidFill>
                  <a:srgbClr val="000000"/>
                </a:solidFill>
                <a:latin typeface="Arial (Body)"/>
                <a:ea typeface="ＭＳ Ｐゴシック"/>
              </a:rPr>
              <a:t>others.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must obey all laws and regulations when operating an ambulance and must exercise due regard.</a:t>
            </a:r>
          </a:p>
        </p:txBody>
      </p:sp>
    </p:spTree>
    <p:extLst>
      <p:ext uri="{BB962C8B-B14F-4D97-AF65-F5344CB8AC3E}">
        <p14:creationId xmlns:p14="http://schemas.microsoft.com/office/powerpoint/2010/main" val="11795425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have specific responsibilities during each phase of an ambulance call.</a:t>
            </a: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must take special steps in preparing to interact with an air medical transport crew.</a:t>
            </a:r>
          </a:p>
        </p:txBody>
      </p:sp>
    </p:spTree>
    <p:extLst>
      <p:ext uri="{BB962C8B-B14F-4D97-AF65-F5344CB8AC3E}">
        <p14:creationId xmlns:p14="http://schemas.microsoft.com/office/powerpoint/2010/main" val="3919378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Crew Resource Management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6151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Five factors of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 are </a:t>
            </a:r>
            <a:r>
              <a:rPr lang="en-US" altLang="en-US" sz="2400" dirty="0">
                <a:solidFill>
                  <a:srgbClr val="000000"/>
                </a:solidFill>
                <a:latin typeface="Arial (Body)"/>
                <a:ea typeface="ＭＳ Ｐゴシック"/>
              </a:rPr>
              <a:t>essential</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2070339"/>
            <a:ext cx="8229600" cy="2163763"/>
          </a:xfrm>
        </p:spPr>
        <p:txBody>
          <a:bodyPr/>
          <a:lstStyle/>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Communication</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Situational Awareness</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Decision-making</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Teamwork</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Barriers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171880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Safety and security issues with ambulances include safeguarding against improper use of ambulances and preventing carbon monoxide exposure.</a:t>
            </a:r>
          </a:p>
        </p:txBody>
      </p:sp>
    </p:spTree>
    <p:extLst>
      <p:ext uri="{BB962C8B-B14F-4D97-AF65-F5344CB8AC3E}">
        <p14:creationId xmlns:p14="http://schemas.microsoft.com/office/powerpoint/2010/main" val="25527673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defRPr/>
            </a:pPr>
            <a:r>
              <a:rPr lang="en-US" altLang="en-US" sz="2400" kern="1200" dirty="0" smtClean="0">
                <a:solidFill>
                  <a:srgbClr val="000000"/>
                </a:solidFill>
                <a:latin typeface="Arial (Body)"/>
                <a:ea typeface="ＭＳ Ｐゴシック" panose="020B0600070205080204" pitchFamily="34" charset="-128"/>
              </a:rPr>
              <a:t>E</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M</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Ts </a:t>
            </a:r>
            <a:r>
              <a:rPr lang="en-US" altLang="en-US" sz="2400" kern="1200" dirty="0">
                <a:solidFill>
                  <a:srgbClr val="000000"/>
                </a:solidFill>
                <a:latin typeface="Arial (Body)"/>
                <a:ea typeface="ＭＳ Ｐゴシック" panose="020B0600070205080204" pitchFamily="34" charset="-128"/>
              </a:rPr>
              <a:t>perform a checklist at the beginning of each shift to make sure the vehicle is safe and operational and all needed equipment and supplies are </a:t>
            </a:r>
            <a:r>
              <a:rPr lang="en-US" altLang="en-US" sz="2400" kern="1200" dirty="0" smtClean="0">
                <a:solidFill>
                  <a:srgbClr val="000000"/>
                </a:solidFill>
                <a:latin typeface="Arial (Body)"/>
                <a:ea typeface="ＭＳ Ｐゴシック" panose="020B0600070205080204" pitchFamily="34" charset="-128"/>
              </a:rPr>
              <a:t>available.</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defRPr/>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a:t>
            </a:r>
            <a:r>
              <a:rPr lang="en-US" altLang="en-US" sz="2400" kern="1200" dirty="0" smtClean="0">
                <a:solidFill>
                  <a:srgbClr val="000000"/>
                </a:solidFill>
                <a:latin typeface="Arial (Body)"/>
                <a:ea typeface="ＭＳ Ｐゴシック" panose="020B0600070205080204" pitchFamily="34" charset="-128"/>
                <a:hlinkClick r:id="rId2" action="ppaction://hlinksldjump"/>
              </a:rPr>
              <a:t>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173540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defRPr/>
            </a:pPr>
            <a:r>
              <a:rPr lang="en-US" altLang="en-US" sz="2400" kern="1200" dirty="0">
                <a:solidFill>
                  <a:srgbClr val="000000"/>
                </a:solidFill>
                <a:latin typeface="Arial (Body)"/>
                <a:ea typeface="ＭＳ Ｐゴシック" panose="020B0600070205080204" pitchFamily="34" charset="-128"/>
              </a:rPr>
              <a:t>Post run responsibilities include those things that help the crew prepare for the next emergency run. For example, completing the </a:t>
            </a:r>
            <a:r>
              <a:rPr lang="en-US" altLang="en-US" sz="2400" kern="1200" dirty="0" smtClean="0">
                <a:solidFill>
                  <a:srgbClr val="000000"/>
                </a:solidFill>
                <a:latin typeface="Arial (Body)"/>
                <a:ea typeface="ＭＳ Ｐゴシック" panose="020B0600070205080204" pitchFamily="34" charset="-128"/>
              </a:rPr>
              <a:t>P</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C</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R, </a:t>
            </a:r>
            <a:r>
              <a:rPr lang="en-US" altLang="en-US" sz="2400" kern="1200" dirty="0">
                <a:solidFill>
                  <a:srgbClr val="000000"/>
                </a:solidFill>
                <a:latin typeface="Arial (Body)"/>
                <a:ea typeface="ＭＳ Ｐゴシック" panose="020B0600070205080204" pitchFamily="34" charset="-128"/>
              </a:rPr>
              <a:t>refueling the ambulance, and restocking the ambulance</a:t>
            </a:r>
          </a:p>
          <a:p>
            <a:pPr marL="0" lvl="0" indent="0" fontAlgn="base">
              <a:spcAft>
                <a:spcPct val="0"/>
              </a:spcAft>
              <a:buSzPts val="2400"/>
              <a:buNone/>
              <a:tabLst/>
              <a:defRPr/>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6472162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defRPr/>
            </a:pPr>
            <a:r>
              <a:rPr lang="en-US" altLang="en-US" sz="2400" kern="1200" dirty="0">
                <a:solidFill>
                  <a:srgbClr val="000000"/>
                </a:solidFill>
                <a:latin typeface="Arial (Body)"/>
                <a:ea typeface="ＭＳ Ｐゴシック" panose="020B0600070205080204" pitchFamily="34" charset="-128"/>
              </a:rPr>
              <a:t>Tasks to complete while at the receiving facility includes notifying dispatch, providing an updated bedside report, and transferring </a:t>
            </a:r>
            <a:r>
              <a:rPr lang="en-US" altLang="en-US" sz="2400" kern="1200" dirty="0" smtClean="0">
                <a:solidFill>
                  <a:srgbClr val="000000"/>
                </a:solidFill>
                <a:latin typeface="Arial (Body)"/>
                <a:ea typeface="ＭＳ Ｐゴシック" panose="020B0600070205080204" pitchFamily="34" charset="-128"/>
              </a:rPr>
              <a:t>care.</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defRPr/>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6247686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defRPr/>
            </a:pPr>
            <a:r>
              <a:rPr lang="en-US" altLang="en-US" sz="2400" kern="1200" dirty="0">
                <a:solidFill>
                  <a:srgbClr val="000000"/>
                </a:solidFill>
                <a:latin typeface="Arial (Body)"/>
                <a:ea typeface="ＭＳ Ｐゴシック" panose="020B0600070205080204" pitchFamily="34" charset="-128"/>
              </a:rPr>
              <a:t>Dispatch will provide the location, address, and nature of the call. This information is needed to initiate the crew’s response to the </a:t>
            </a:r>
            <a:r>
              <a:rPr lang="en-US" altLang="en-US" sz="2400" kern="1200" dirty="0" smtClean="0">
                <a:solidFill>
                  <a:srgbClr val="000000"/>
                </a:solidFill>
                <a:latin typeface="Arial (Body)"/>
                <a:ea typeface="ＭＳ Ｐゴシック" panose="020B0600070205080204" pitchFamily="34" charset="-128"/>
              </a:rPr>
              <a:t>emergency.</a:t>
            </a:r>
            <a:endParaRPr lang="en-US" altLang="en-US" sz="2400" kern="1200" dirty="0">
              <a:solidFill>
                <a:srgbClr val="000000"/>
              </a:solidFill>
              <a:latin typeface="Arial (Body)"/>
              <a:ea typeface="ＭＳ Ｐゴシック" panose="020B0600070205080204" pitchFamily="34" charset="-128"/>
            </a:endParaRPr>
          </a:p>
          <a:p>
            <a:pPr marL="0" lvl="0" indent="0" fontAlgn="base">
              <a:spcAft>
                <a:spcPct val="0"/>
              </a:spcAft>
              <a:buSzPts val="2400"/>
              <a:buNone/>
              <a:tabLst/>
              <a:defRPr/>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8790288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860425"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3421205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9169</TotalTime>
  <Words>9401</Words>
  <Application>Microsoft Office PowerPoint</Application>
  <PresentationFormat>On-screen Show (4:3)</PresentationFormat>
  <Paragraphs>851</Paragraphs>
  <Slides>95</Slides>
  <Notes>86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95</vt:i4>
      </vt:variant>
    </vt:vector>
  </HeadingPairs>
  <TitlesOfParts>
    <vt:vector size="105" baseType="lpstr">
      <vt:lpstr>ＭＳ Ｐゴシック</vt:lpstr>
      <vt:lpstr>Arial</vt:lpstr>
      <vt:lpstr>Arial (Body)</vt:lpstr>
      <vt:lpstr>Calibri</vt:lpstr>
      <vt:lpstr>Noto Sans Symbols</vt:lpstr>
      <vt:lpstr>Segoe UI</vt:lpstr>
      <vt:lpstr>Times New Roman</vt:lpstr>
      <vt:lpstr>Verdana</vt:lpstr>
      <vt:lpstr>508 Lecture</vt:lpstr>
      <vt:lpstr>1_508 Lecture</vt:lpstr>
      <vt:lpstr>Prehospital: Emergency Care</vt:lpstr>
      <vt:lpstr>Learning Readiness (1 of 2)</vt:lpstr>
      <vt:lpstr>Setting the Stage (1 of 2)</vt:lpstr>
      <vt:lpstr>Case Study Introduction (1 of 2)</vt:lpstr>
      <vt:lpstr>Case Study (1 of 7)</vt:lpstr>
      <vt:lpstr>Introduction (1 of 2)</vt:lpstr>
      <vt:lpstr>Culture of Safety in E M S</vt:lpstr>
      <vt:lpstr>Crew Resource Management (1 of 3)</vt:lpstr>
      <vt:lpstr>Crew Resource Management (2 of 3)</vt:lpstr>
      <vt:lpstr>Crew Resource Management (3 of 3)</vt:lpstr>
      <vt:lpstr>Driving the Ambulance (1 of 12)</vt:lpstr>
      <vt:lpstr>Driving the Ambulance (2 of 12)</vt:lpstr>
      <vt:lpstr>Driving the Ambulance (3 of 12)</vt:lpstr>
      <vt:lpstr>Driving the Ambulance (4 of 12)</vt:lpstr>
      <vt:lpstr>A Number of Factors Can Cause an Operator to Lose Control of the Ambulance</vt:lpstr>
      <vt:lpstr>Driving the Ambulance (5 of 12)</vt:lpstr>
      <vt:lpstr>Driving the Ambulance (6 of 12)</vt:lpstr>
      <vt:lpstr>Driving the Ambulance (7 of 12)</vt:lpstr>
      <vt:lpstr>Driving the Ambulance (8 of 12)</vt:lpstr>
      <vt:lpstr>Driving the Ambulance (9 of 12)</vt:lpstr>
      <vt:lpstr>Driving the Ambulance (10 of 12)</vt:lpstr>
      <vt:lpstr>Driving the Ambulance (11 of 12)</vt:lpstr>
      <vt:lpstr>Driving the Ambulance (12 of 12)</vt:lpstr>
      <vt:lpstr>Take Extra Care When Driving at Night</vt:lpstr>
      <vt:lpstr>Warning Devices (1 of 5)</vt:lpstr>
      <vt:lpstr>Warning Devices (2 of 5)</vt:lpstr>
      <vt:lpstr>Colors and Markings Are Typically Designed to Provide Quick Identification That the Vehicle Is an Ambulance and to Maximize Visibility in Traffic (1 of 2)</vt:lpstr>
      <vt:lpstr>Colors and Markings Are Typically Designed to Provide Quick Identification That the Vehicle Is an Ambulance and to Maximize Visibility in Traffic (2 of 2)</vt:lpstr>
      <vt:lpstr>Warning Devices (3 of 5)</vt:lpstr>
      <vt:lpstr>Warning Devices (4 of 5)</vt:lpstr>
      <vt:lpstr>Warning Devices (5 of 5)</vt:lpstr>
      <vt:lpstr>Case Study (2 of 7)</vt:lpstr>
      <vt:lpstr>Case Study (3 of 7)</vt:lpstr>
      <vt:lpstr>Roadway Incident Scene Safety (1 of 4)</vt:lpstr>
      <vt:lpstr>Roadway Incident Scene Safety (2 of 4)</vt:lpstr>
      <vt:lpstr>Roadway Incident Scene Safety (3 of 4)</vt:lpstr>
      <vt:lpstr>Roadway Incident Scene Safety (4 of 4)</vt:lpstr>
      <vt:lpstr>Phases of an Ambulance Call (1 of 12)</vt:lpstr>
      <vt:lpstr>Phases of an Ambulance Call (2 of 12)</vt:lpstr>
      <vt:lpstr>Phases of an Ambulance Call (3 of 12)</vt:lpstr>
      <vt:lpstr>Table 42-1 Daily Ambulance Inspection (1 of 3)</vt:lpstr>
      <vt:lpstr>Table 42-1 Daily Ambulance Inspection (2 of 3)</vt:lpstr>
      <vt:lpstr>Table 42-1 Daily Ambulance Inspection (3 of 3)</vt:lpstr>
      <vt:lpstr>Check Tires for Inflation, Wear, or Danger Spots</vt:lpstr>
      <vt:lpstr>Make Sure All Lights Are Functional</vt:lpstr>
      <vt:lpstr>Check All Belts and Hoses</vt:lpstr>
      <vt:lpstr>Check All Fluid Levels and Keep Them up</vt:lpstr>
      <vt:lpstr>Table 42-2 Basic Ambulance Supplies (1 of 2)</vt:lpstr>
      <vt:lpstr>Table 42-2 Basic Ambulance Supplies (2 of 2)</vt:lpstr>
      <vt:lpstr>Phases of an Ambulance Call (4 of 12)</vt:lpstr>
      <vt:lpstr>Phases of an Ambulance Call (5 of 12)</vt:lpstr>
      <vt:lpstr>Phases of an Ambulance Call (6 of 12)</vt:lpstr>
      <vt:lpstr>Safety at the Scene</vt:lpstr>
      <vt:lpstr>Park the E M S Unit Uphill and Upwind from Any Leaking Hazardous Materials</vt:lpstr>
      <vt:lpstr>Phases of an Ambulance Call (7 of 12)</vt:lpstr>
      <vt:lpstr>Phases of an Ambulance Call (8 of 12)</vt:lpstr>
      <vt:lpstr>Ensure That the Patient is Secure</vt:lpstr>
      <vt:lpstr>Change to On-Board Oxygen</vt:lpstr>
      <vt:lpstr>Perform Reassessment</vt:lpstr>
      <vt:lpstr>Document Your History and Other Assessment Findings</vt:lpstr>
      <vt:lpstr>Communicate with Medical Direction and the Receiving Medical Facility</vt:lpstr>
      <vt:lpstr>Make the Patient Comfortable and Reassure Him</vt:lpstr>
      <vt:lpstr>Notify Dispatch When You Are En Route and When You Have Arrived at the Receiving Medical Facility</vt:lpstr>
      <vt:lpstr>Phases of an Ambulance Call (9 of 12)</vt:lpstr>
      <vt:lpstr>Put All Equipment in Its Proper Place</vt:lpstr>
      <vt:lpstr>Phases of an Ambulance Call (10 of 12)</vt:lpstr>
      <vt:lpstr>Phases of an Ambulance Call (11 of 12)</vt:lpstr>
      <vt:lpstr>Make up the Wheeled Stretcher and Lock It in Place</vt:lpstr>
      <vt:lpstr>Complete an Inventory of Equipment and Supplies. Replace Necessary Equipment So That the Ambulance Is Fully Stocked</vt:lpstr>
      <vt:lpstr>Clean and Disinfect the Patient Compartment</vt:lpstr>
      <vt:lpstr>Phases of an Ambulance Call (12 of 12)</vt:lpstr>
      <vt:lpstr>Click on the Phase of an Ambulance Call During Which E M T s Complete Checklists to Ensure the Vehicle is in Working Order and All Equipment is available</vt:lpstr>
      <vt:lpstr>Air Medical Transport (1 of 5)</vt:lpstr>
      <vt:lpstr>Air Medical Transport (2 of 5)</vt:lpstr>
      <vt:lpstr>Air Medical Transport (3 of 5)</vt:lpstr>
      <vt:lpstr>Air Medical Transport (4 of 5)</vt:lpstr>
      <vt:lpstr>Air Medical Transport (5 of 5)</vt:lpstr>
      <vt:lpstr>Always Crouch When Approaching or Leaving a Helicopter</vt:lpstr>
      <vt:lpstr>Approach a Helicopter from a Downhill Direction</vt:lpstr>
      <vt:lpstr>Security and Safety (1 of 6)</vt:lpstr>
      <vt:lpstr>Security and Safety (2 of 6)</vt:lpstr>
      <vt:lpstr>Security and Safety (3 of 6)</vt:lpstr>
      <vt:lpstr>Security and Safety (4 of 6)</vt:lpstr>
      <vt:lpstr>Security and Safety (5 of 6)</vt:lpstr>
      <vt:lpstr>Security and Safety (6 of 6)</vt:lpstr>
      <vt:lpstr>Case Study Conclusion (1 of 2)</vt:lpstr>
      <vt:lpstr>Case Study Conclusion (2 of 2)</vt:lpstr>
      <vt:lpstr>Lesson Summary (1 of 3)</vt:lpstr>
      <vt:lpstr>Lesson Summary (2 of 3)</vt:lpstr>
      <vt:lpstr>Lesson Summary (3 of 3)</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834</cp:revision>
  <dcterms:modified xsi:type="dcterms:W3CDTF">2018-03-01T12:07:56Z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