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40"/>
  </p:notesMasterIdLst>
  <p:handoutMasterIdLst>
    <p:handoutMasterId r:id="rId41"/>
  </p:handoutMasterIdLst>
  <p:sldIdLst>
    <p:sldId id="301" r:id="rId3"/>
    <p:sldId id="381" r:id="rId4"/>
    <p:sldId id="382" r:id="rId5"/>
    <p:sldId id="383" r:id="rId6"/>
    <p:sldId id="384" r:id="rId7"/>
    <p:sldId id="385" r:id="rId8"/>
    <p:sldId id="386" r:id="rId9"/>
    <p:sldId id="387" r:id="rId10"/>
    <p:sldId id="388" r:id="rId11"/>
    <p:sldId id="389" r:id="rId12"/>
    <p:sldId id="390" r:id="rId13"/>
    <p:sldId id="391" r:id="rId14"/>
    <p:sldId id="392" r:id="rId15"/>
    <p:sldId id="393" r:id="rId16"/>
    <p:sldId id="394" r:id="rId17"/>
    <p:sldId id="395" r:id="rId18"/>
    <p:sldId id="396" r:id="rId19"/>
    <p:sldId id="397" r:id="rId20"/>
    <p:sldId id="398" r:id="rId21"/>
    <p:sldId id="399" r:id="rId22"/>
    <p:sldId id="400" r:id="rId23"/>
    <p:sldId id="401" r:id="rId24"/>
    <p:sldId id="402" r:id="rId25"/>
    <p:sldId id="403" r:id="rId26"/>
    <p:sldId id="404" r:id="rId27"/>
    <p:sldId id="405" r:id="rId28"/>
    <p:sldId id="406" r:id="rId29"/>
    <p:sldId id="407" r:id="rId30"/>
    <p:sldId id="408" r:id="rId31"/>
    <p:sldId id="409" r:id="rId32"/>
    <p:sldId id="410" r:id="rId33"/>
    <p:sldId id="411" r:id="rId34"/>
    <p:sldId id="412" r:id="rId35"/>
    <p:sldId id="413" r:id="rId36"/>
    <p:sldId id="414" r:id="rId37"/>
    <p:sldId id="415" r:id="rId38"/>
    <p:sldId id="305" r:id="rId3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30" autoAdjust="0"/>
    <p:restoredTop sz="92442" autoAdjust="0"/>
  </p:normalViewPr>
  <p:slideViewPr>
    <p:cSldViewPr snapToGrid="0" snapToObjects="1">
      <p:cViewPr varScale="1">
        <p:scale>
          <a:sx n="78" d="100"/>
          <a:sy n="78" d="100"/>
        </p:scale>
        <p:origin x="1368"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3/1/2018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smtClean="0">
                <a:solidFill>
                  <a:schemeClr val="dk1"/>
                </a:solidFill>
                <a:latin typeface="Arial"/>
                <a:ea typeface="Arial"/>
                <a:cs typeface="Arial"/>
                <a:sym typeface="Arial"/>
              </a:rPr>
              <a:t>1) MathType Plugin</a:t>
            </a:r>
          </a:p>
          <a:p>
            <a:r>
              <a:rPr lang="en-US" sz="1200" b="0" i="0" u="none" strike="noStrike" kern="1200" cap="none" dirty="0" smtClean="0">
                <a:solidFill>
                  <a:schemeClr val="dk1"/>
                </a:solidFill>
                <a:latin typeface="Arial"/>
                <a:ea typeface="Arial"/>
                <a:cs typeface="Arial"/>
                <a:sym typeface="Arial"/>
              </a:rPr>
              <a:t>2) Math Player (free versions available)</a:t>
            </a:r>
          </a:p>
          <a:p>
            <a:r>
              <a:rPr lang="en-US" sz="1200" b="0" i="0" u="none" strike="noStrike" kern="1200" cap="none" dirty="0" smtClean="0">
                <a:solidFill>
                  <a:schemeClr val="dk1"/>
                </a:solidFill>
                <a:latin typeface="Arial"/>
                <a:ea typeface="Arial"/>
                <a:cs typeface="Arial"/>
                <a:sym typeface="Arial"/>
              </a:rPr>
              <a:t>3) NVDA Reader (free versions available)</a:t>
            </a:r>
          </a:p>
          <a:p>
            <a:endParaRPr lang="en-US" sz="1200" b="0" i="0" u="none" strike="noStrike" kern="1200" cap="none" dirty="0" smtClean="0">
              <a:solidFill>
                <a:schemeClr val="dk1"/>
              </a:solidFill>
              <a:latin typeface="Arial"/>
              <a:ea typeface="Arial"/>
              <a:cs typeface="Arial"/>
              <a:sym typeface="Arial"/>
            </a:endParaRPr>
          </a:p>
          <a:p>
            <a:pPr>
              <a:defRPr/>
            </a:pPr>
            <a:r>
              <a:rPr lang="en-US" altLang="en-US" b="1" dirty="0" smtClean="0">
                <a:ea typeface="ＭＳ Ｐゴシック" panose="020B0600070205080204" pitchFamily="34" charset="-128"/>
              </a:rPr>
              <a:t>Advance Preparation</a:t>
            </a:r>
            <a:endParaRPr lang="en-US" altLang="en-US" sz="1400" dirty="0" smtClean="0">
              <a:ea typeface="ＭＳ Ｐゴシック" panose="020B0600070205080204" pitchFamily="34" charset="-128"/>
            </a:endParaRPr>
          </a:p>
          <a:p>
            <a:pPr>
              <a:defRPr/>
            </a:pPr>
            <a:r>
              <a:rPr lang="en-US" altLang="en-US" dirty="0" smtClean="0">
                <a:ea typeface="ＭＳ Ｐゴシック" panose="020B0600070205080204" pitchFamily="34" charset="-128"/>
              </a:rPr>
              <a:t>Student Readiness</a:t>
            </a:r>
          </a:p>
          <a:p>
            <a:pPr>
              <a:defRPr/>
            </a:pPr>
            <a:r>
              <a:rPr lang="en-US" altLang="en-US" dirty="0" smtClean="0">
                <a:ea typeface="ＭＳ Ｐゴシック" panose="020B0600070205080204" pitchFamily="34" charset="-128"/>
              </a:rPr>
              <a:t>Assign the associated section of MyBRADYLab and review student scores.</a:t>
            </a:r>
            <a:endParaRPr lang="en-US" altLang="en-US" sz="2000" dirty="0" smtClean="0">
              <a:ea typeface="ＭＳ Ｐゴシック" panose="020B0600070205080204" pitchFamily="34" charset="-128"/>
            </a:endParaRPr>
          </a:p>
          <a:p>
            <a:pPr>
              <a:defRPr/>
            </a:pPr>
            <a:r>
              <a:rPr lang="en-US" altLang="en-US" dirty="0" smtClean="0">
                <a:ea typeface="ＭＳ Ｐゴシック" panose="020B0600070205080204" pitchFamily="34" charset="-128"/>
              </a:rPr>
              <a:t>Review the chapter material in the Instructor Resources, which includes Student Handouts, PowerPoint slides, and the MyTest Program.</a:t>
            </a:r>
          </a:p>
          <a:p>
            <a:pPr>
              <a:defRPr/>
            </a:pPr>
            <a:endParaRPr lang="en-US" altLang="en-US" sz="2000" dirty="0" smtClean="0">
              <a:ea typeface="ＭＳ Ｐゴシック" panose="020B0600070205080204" pitchFamily="34" charset="-128"/>
            </a:endParaRPr>
          </a:p>
          <a:p>
            <a:pPr>
              <a:defRPr/>
            </a:pPr>
            <a:r>
              <a:rPr lang="en-US" altLang="en-US" dirty="0" smtClean="0">
                <a:ea typeface="ＭＳ Ｐゴシック" panose="020B0600070205080204" pitchFamily="34" charset="-128"/>
              </a:rPr>
              <a:t>Prepare</a:t>
            </a:r>
            <a:endParaRPr lang="en-US" altLang="en-US" sz="2000" dirty="0" smtClean="0">
              <a:ea typeface="ＭＳ Ｐゴシック" panose="020B0600070205080204" pitchFamily="34" charset="-128"/>
            </a:endParaRPr>
          </a:p>
          <a:p>
            <a:pPr marL="171450" indent="-171450">
              <a:buFont typeface="Arial" panose="020B0604020202020204" pitchFamily="34" charset="0"/>
              <a:buChar char="•"/>
              <a:defRPr/>
            </a:pPr>
            <a:r>
              <a:rPr lang="en-US" altLang="en-US" dirty="0" smtClean="0">
                <a:ea typeface="ＭＳ Ｐゴシック" panose="020B0600070205080204" pitchFamily="34" charset="-128"/>
              </a:rPr>
              <a:t>Make copies of course policies and procedures, the syllabus, handouts from the Instructor Resources, and other materials for distribution or post them in your learning management system.</a:t>
            </a:r>
            <a:endParaRPr lang="en-US" altLang="en-US" sz="2000" dirty="0" smtClean="0">
              <a:ea typeface="ＭＳ Ｐゴシック" panose="020B0600070205080204" pitchFamily="34" charset="-128"/>
            </a:endParaRPr>
          </a:p>
          <a:p>
            <a:pPr marL="171450" indent="-171450">
              <a:buFont typeface="Arial" panose="020B0604020202020204" pitchFamily="34" charset="0"/>
              <a:buChar char="•"/>
              <a:defRPr/>
            </a:pPr>
            <a:r>
              <a:rPr lang="en-US" altLang="en-US" dirty="0" smtClean="0">
                <a:ea typeface="ＭＳ Ｐゴシック" panose="020B0600070205080204" pitchFamily="34" charset="-128"/>
              </a:rPr>
              <a:t>Preview the media resources and Master Teaching Notes in this lesson.</a:t>
            </a:r>
            <a:endParaRPr lang="en-US" altLang="en-US" sz="2000" dirty="0" smtClean="0">
              <a:ea typeface="ＭＳ Ｐゴシック" panose="020B0600070205080204" pitchFamily="34" charset="-128"/>
            </a:endParaRPr>
          </a:p>
          <a:p>
            <a:pPr marL="171450" indent="-171450">
              <a:buFont typeface="Arial" panose="020B0604020202020204" pitchFamily="34" charset="0"/>
              <a:buChar char="•"/>
              <a:defRPr/>
            </a:pPr>
            <a:r>
              <a:rPr lang="en-US" altLang="en-US" dirty="0" smtClean="0">
                <a:ea typeface="ＭＳ Ｐゴシック" panose="020B0600070205080204" pitchFamily="34" charset="-128"/>
              </a:rPr>
              <a:t>Preview the case study presented in the PowerPoint slides.</a:t>
            </a:r>
            <a:endParaRPr lang="en-US" altLang="en-US" sz="2000" dirty="0" smtClean="0">
              <a:ea typeface="ＭＳ Ｐゴシック" panose="020B0600070205080204" pitchFamily="34" charset="-128"/>
            </a:endParaRPr>
          </a:p>
          <a:p>
            <a:pPr lvl="1">
              <a:defRPr/>
            </a:pPr>
            <a:endParaRPr lang="en-US" altLang="en-US" sz="2000" dirty="0" smtClean="0">
              <a:ea typeface="ＭＳ Ｐゴシック" panose="020B0600070205080204" pitchFamily="34" charset="-128"/>
            </a:endParaRPr>
          </a:p>
          <a:p>
            <a:pPr>
              <a:defRPr/>
            </a:pPr>
            <a:r>
              <a:rPr lang="en-US" altLang="en-US" dirty="0" smtClean="0">
                <a:ea typeface="ＭＳ Ｐゴシック" panose="020B0600070205080204" pitchFamily="34" charset="-128"/>
              </a:rPr>
              <a:t>The total teaching time recommended is only a guideline. Take into consideration factors such as the pace at which students learn, the size of the class, breaks, and classroom activities. The actual time devoted to teaching objectives is the responsibility of the instructor.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09911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 typeface="Arial" panose="020B0604020202020204" pitchFamily="34" charset="0"/>
              <a:buChar char="•"/>
              <a:defRPr/>
            </a:pPr>
            <a:r>
              <a:rPr lang="en-US" altLang="en-US">
                <a:solidFill>
                  <a:prstClr val="black"/>
                </a:solidFill>
                <a:latin typeface="Verdana" panose="020B0604030504040204" pitchFamily="34" charset="0"/>
                <a:ea typeface="ＭＳ Ｐゴシック" charset="-128"/>
              </a:rPr>
              <a:t>Less than 1 percent of the population, or about 22 million individuals, are combat veterans; 250,000 are women.</a:t>
            </a:r>
          </a:p>
          <a:p>
            <a:pPr marL="171450" lvl="0" indent="-171450" eaLnBrk="0" fontAlgn="base" hangingPunct="0">
              <a:spcBef>
                <a:spcPct val="30000"/>
              </a:spcBef>
              <a:spcAft>
                <a:spcPct val="0"/>
              </a:spcAft>
              <a:buFont typeface="Arial" panose="020B0604020202020204" pitchFamily="34" charset="0"/>
              <a:buChar char="•"/>
              <a:defRPr/>
            </a:pPr>
            <a:r>
              <a:rPr lang="en-US" altLang="en-US">
                <a:solidFill>
                  <a:prstClr val="black"/>
                </a:solidFill>
                <a:latin typeface="Verdana" panose="020B0604030504040204" pitchFamily="34" charset="0"/>
                <a:ea typeface="ＭＳ Ｐゴシック" charset="-128"/>
              </a:rPr>
              <a:t>Ages range from the 20s into the 80s.</a:t>
            </a:r>
          </a:p>
          <a:p>
            <a:pPr lvl="0" eaLnBrk="0" fontAlgn="base" hangingPunct="0">
              <a:spcBef>
                <a:spcPct val="30000"/>
              </a:spcBef>
              <a:spcAft>
                <a:spcPct val="0"/>
              </a:spcAft>
              <a:defRPr/>
            </a:pPr>
            <a:endParaRPr lang="en-US" dirty="0">
              <a:solidFill>
                <a:prstClr val="black"/>
              </a:solidFill>
              <a:latin typeface="Calibri"/>
              <a:ea typeface="ＭＳ Ｐゴシック"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0557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 typeface="Arial" panose="020B0604020202020204" pitchFamily="34" charset="0"/>
              <a:buChar char="•"/>
              <a:defRPr/>
            </a:pPr>
            <a:r>
              <a:rPr lang="en-US">
                <a:solidFill>
                  <a:prstClr val="black"/>
                </a:solidFill>
                <a:latin typeface="Calibri"/>
                <a:ea typeface="ＭＳ Ｐゴシック" charset="-128"/>
              </a:rPr>
              <a:t>98 percent of combat veterans were under fire.</a:t>
            </a:r>
          </a:p>
          <a:p>
            <a:pPr marL="171450" lvl="0" indent="-171450" eaLnBrk="0" fontAlgn="base" hangingPunct="0">
              <a:spcBef>
                <a:spcPct val="30000"/>
              </a:spcBef>
              <a:spcAft>
                <a:spcPct val="0"/>
              </a:spcAft>
              <a:buFont typeface="Arial" panose="020B0604020202020204" pitchFamily="34" charset="0"/>
              <a:buChar char="•"/>
              <a:defRPr/>
            </a:pPr>
            <a:r>
              <a:rPr lang="en-US">
                <a:solidFill>
                  <a:prstClr val="black"/>
                </a:solidFill>
                <a:latin typeface="Calibri"/>
                <a:ea typeface="ＭＳ Ｐゴシック" charset="-128"/>
              </a:rPr>
              <a:t>90 percent know someone who was killed.</a:t>
            </a:r>
          </a:p>
          <a:p>
            <a:pPr marL="171450" lvl="0" indent="-171450" eaLnBrk="0" fontAlgn="base" hangingPunct="0">
              <a:spcBef>
                <a:spcPct val="30000"/>
              </a:spcBef>
              <a:spcAft>
                <a:spcPct val="0"/>
              </a:spcAft>
              <a:buFont typeface="Arial" panose="020B0604020202020204" pitchFamily="34" charset="0"/>
              <a:buChar char="•"/>
              <a:defRPr/>
            </a:pPr>
            <a:r>
              <a:rPr lang="en-US">
                <a:solidFill>
                  <a:prstClr val="black"/>
                </a:solidFill>
                <a:latin typeface="Calibri"/>
                <a:ea typeface="ＭＳ Ｐゴシック" charset="-128"/>
              </a:rPr>
              <a:t>80 percent saw dead bodies.</a:t>
            </a:r>
          </a:p>
          <a:p>
            <a:pPr marL="171450" lvl="0" indent="-171450" eaLnBrk="0" fontAlgn="base" hangingPunct="0">
              <a:spcBef>
                <a:spcPct val="30000"/>
              </a:spcBef>
              <a:spcAft>
                <a:spcPct val="0"/>
              </a:spcAft>
              <a:buFont typeface="Arial" panose="020B0604020202020204" pitchFamily="34" charset="0"/>
              <a:buChar char="•"/>
              <a:defRPr/>
            </a:pPr>
            <a:r>
              <a:rPr lang="en-US">
                <a:solidFill>
                  <a:prstClr val="black"/>
                </a:solidFill>
                <a:latin typeface="Calibri"/>
                <a:ea typeface="ＭＳ Ｐゴシック" charset="-128"/>
              </a:rPr>
              <a:t>40 percent know someone who has committed suicide.</a:t>
            </a:r>
          </a:p>
          <a:p>
            <a:pPr lvl="0" eaLnBrk="0" fontAlgn="base" hangingPunct="0">
              <a:spcBef>
                <a:spcPct val="30000"/>
              </a:spcBef>
              <a:spcAft>
                <a:spcPct val="0"/>
              </a:spcAft>
              <a:defRPr/>
            </a:pPr>
            <a:endParaRPr lang="en-US" dirty="0">
              <a:solidFill>
                <a:prstClr val="black"/>
              </a:solidFill>
              <a:latin typeface="Calibri"/>
              <a:ea typeface="ＭＳ Ｐゴシック"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45877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Discuss statistics about veterans. Ask the class if there is anyone in their immediate family who served in the armed forces.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25972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Critical Thinking Discussion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What accounts for the high rate of suicide among combat veterans?</a:t>
            </a: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 </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Discussion Question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What accounts for the high level of drug and alcohol abuse among combat veterans?</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37120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Tx/>
              <a:buChar char="•"/>
            </a:pPr>
            <a:r>
              <a:rPr lang="en-US" altLang="en-US">
                <a:solidFill>
                  <a:prstClr val="black"/>
                </a:solidFill>
                <a:latin typeface="Calibri"/>
                <a:ea typeface="ＭＳ Ｐゴシック" panose="020B0600070205080204" pitchFamily="34" charset="-128"/>
              </a:rPr>
              <a:t>Any event or circumstance related to the original trauma can trigger this re-experience. For example, snow is a reminder of Korea. A palm tree is a reminder of Vietnam. Even the Arizona desert looks like Afghanistan.</a:t>
            </a:r>
          </a:p>
          <a:p>
            <a:pPr marL="171450" lvl="0" indent="-171450" eaLnBrk="0" fontAlgn="base" hangingPunct="0">
              <a:spcBef>
                <a:spcPct val="30000"/>
              </a:spcBef>
              <a:spcAft>
                <a:spcPct val="0"/>
              </a:spcAft>
              <a:buFontTx/>
              <a:buChar char="•"/>
            </a:pPr>
            <a:r>
              <a:rPr lang="en-US" altLang="en-US">
                <a:solidFill>
                  <a:prstClr val="black"/>
                </a:solidFill>
                <a:latin typeface="Calibri"/>
                <a:ea typeface="ＭＳ Ｐゴシック" panose="020B0600070205080204" pitchFamily="34" charset="-128"/>
              </a:rPr>
              <a:t>The nervous system’s arousal caused by the trauma can result in a “fight or flight” response that is so extreme the veteran simply cannot suppress it. The traumatic event is perceived as immediate, even though it can be months or years later.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06839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level of frustration and anger cannot be overstated; these emotional states can be overwhelming to the veteran as well as to the EMT.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78661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Combat vets can show early signs of aging, such as heart disease, type 2 diabetes, and a loss of brain gray matter. These aging-related physical problems can occur among combat vets at twice the rate as in healthy adults of the same age.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03221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When interviewing veterans, a good assessment question is, “What’s the most you can drink (or drug you can use) and still walk and talk?” The answer can lead the EMT to understand the actual level of use because of the structure of the question, as opposed to “How much do you drink?”</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66828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altLang="en-US">
                <a:solidFill>
                  <a:prstClr val="black"/>
                </a:solidFill>
                <a:latin typeface="Verdana" panose="020B0604030504040204" pitchFamily="34" charset="0"/>
                <a:ea typeface="ＭＳ Ｐゴシック" charset="-128"/>
              </a:rPr>
              <a:t>Factors in assessing danger:</a:t>
            </a:r>
          </a:p>
          <a:p>
            <a:pPr marL="171450" lvl="0" indent="-171450" eaLnBrk="0" fontAlgn="base" hangingPunct="0">
              <a:spcBef>
                <a:spcPct val="30000"/>
              </a:spcBef>
              <a:spcAft>
                <a:spcPct val="0"/>
              </a:spcAft>
              <a:buFont typeface="Arial" panose="020B0604020202020204" pitchFamily="34" charset="0"/>
              <a:buChar char="•"/>
              <a:defRPr/>
            </a:pPr>
            <a:r>
              <a:rPr lang="en-US" altLang="en-US">
                <a:solidFill>
                  <a:prstClr val="black"/>
                </a:solidFill>
                <a:latin typeface="Verdana" panose="020B0604030504040204" pitchFamily="34" charset="0"/>
                <a:ea typeface="ＭＳ Ｐゴシック" charset="-128"/>
              </a:rPr>
              <a:t>Ensure your own safety first.</a:t>
            </a:r>
          </a:p>
          <a:p>
            <a:pPr marL="171450" lvl="0" indent="-171450" eaLnBrk="0" fontAlgn="base" hangingPunct="0">
              <a:spcBef>
                <a:spcPct val="30000"/>
              </a:spcBef>
              <a:spcAft>
                <a:spcPct val="0"/>
              </a:spcAft>
              <a:buFont typeface="Arial" panose="020B0604020202020204" pitchFamily="34" charset="0"/>
              <a:buChar char="•"/>
              <a:defRPr/>
            </a:pPr>
            <a:r>
              <a:rPr lang="en-US" altLang="en-US">
                <a:solidFill>
                  <a:prstClr val="black"/>
                </a:solidFill>
                <a:latin typeface="Verdana" panose="020B0604030504040204" pitchFamily="34" charset="0"/>
                <a:ea typeface="ＭＳ Ｐゴシック" charset="-128"/>
              </a:rPr>
              <a:t>Involve others where you can.</a:t>
            </a:r>
          </a:p>
          <a:p>
            <a:pPr marL="171450" lvl="0" indent="-171450" eaLnBrk="0" fontAlgn="base" hangingPunct="0">
              <a:spcBef>
                <a:spcPct val="30000"/>
              </a:spcBef>
              <a:spcAft>
                <a:spcPct val="0"/>
              </a:spcAft>
              <a:buFont typeface="Arial" panose="020B0604020202020204" pitchFamily="34" charset="0"/>
              <a:buChar char="•"/>
              <a:defRPr/>
            </a:pPr>
            <a:r>
              <a:rPr lang="en-US" altLang="en-US">
                <a:solidFill>
                  <a:prstClr val="black"/>
                </a:solidFill>
                <a:latin typeface="Verdana" panose="020B0604030504040204" pitchFamily="34" charset="0"/>
                <a:ea typeface="ＭＳ Ｐゴシック" charset="-128"/>
              </a:rPr>
              <a:t>A past history of violence is a good predictor of future violence.</a:t>
            </a:r>
          </a:p>
          <a:p>
            <a:pPr marL="171450" lvl="0" indent="-171450" eaLnBrk="0" fontAlgn="base" hangingPunct="0">
              <a:spcBef>
                <a:spcPct val="30000"/>
              </a:spcBef>
              <a:spcAft>
                <a:spcPct val="0"/>
              </a:spcAft>
              <a:buFont typeface="Arial" panose="020B0604020202020204" pitchFamily="34" charset="0"/>
              <a:buChar char="•"/>
              <a:defRPr/>
            </a:pPr>
            <a:r>
              <a:rPr lang="en-US" altLang="en-US">
                <a:solidFill>
                  <a:prstClr val="black"/>
                </a:solidFill>
                <a:latin typeface="Verdana" panose="020B0604030504040204" pitchFamily="34" charset="0"/>
                <a:ea typeface="ＭＳ Ｐゴシック" charset="-128"/>
              </a:rPr>
              <a:t>Talking about suicide or homicide will not increase its likelihood of happening.</a:t>
            </a:r>
          </a:p>
          <a:p>
            <a:pPr marL="171450" lvl="0" indent="-171450" eaLnBrk="0" fontAlgn="base" hangingPunct="0">
              <a:spcBef>
                <a:spcPct val="30000"/>
              </a:spcBef>
              <a:spcAft>
                <a:spcPct val="0"/>
              </a:spcAft>
              <a:buFont typeface="Arial" panose="020B0604020202020204" pitchFamily="34" charset="0"/>
              <a:buChar char="•"/>
              <a:defRPr/>
            </a:pPr>
            <a:r>
              <a:rPr lang="en-US" altLang="en-US">
                <a:solidFill>
                  <a:prstClr val="black"/>
                </a:solidFill>
                <a:latin typeface="Verdana" panose="020B0604030504040204" pitchFamily="34" charset="0"/>
                <a:ea typeface="ＭＳ Ｐゴシック" charset="-128"/>
              </a:rPr>
              <a:t>Get rid of any possible weapon.</a:t>
            </a:r>
          </a:p>
          <a:p>
            <a:pPr marL="171450" lvl="0" indent="-171450" eaLnBrk="0" fontAlgn="base" hangingPunct="0">
              <a:spcBef>
                <a:spcPct val="30000"/>
              </a:spcBef>
              <a:spcAft>
                <a:spcPct val="0"/>
              </a:spcAft>
              <a:buFont typeface="Arial" panose="020B0604020202020204" pitchFamily="34" charset="0"/>
              <a:buChar char="•"/>
              <a:defRPr/>
            </a:pPr>
            <a:r>
              <a:rPr lang="en-US" altLang="en-US">
                <a:solidFill>
                  <a:prstClr val="black"/>
                </a:solidFill>
                <a:latin typeface="Verdana" panose="020B0604030504040204" pitchFamily="34" charset="0"/>
                <a:ea typeface="ＭＳ Ｐゴシック" charset="-128"/>
              </a:rPr>
              <a:t>A tense, agitated, yelling, pacing patient, or one who has not slept or is intoxicated is at risk of becoming violent.</a:t>
            </a:r>
          </a:p>
          <a:p>
            <a:pPr marL="171450" lvl="0" indent="-171450" eaLnBrk="0" fontAlgn="base" hangingPunct="0">
              <a:spcBef>
                <a:spcPct val="30000"/>
              </a:spcBef>
              <a:spcAft>
                <a:spcPct val="0"/>
              </a:spcAft>
              <a:buFont typeface="Arial" panose="020B0604020202020204" pitchFamily="34" charset="0"/>
              <a:buChar char="•"/>
              <a:defRPr/>
            </a:pPr>
            <a:r>
              <a:rPr lang="en-US" altLang="en-US">
                <a:solidFill>
                  <a:prstClr val="black"/>
                </a:solidFill>
                <a:latin typeface="Verdana" panose="020B0604030504040204" pitchFamily="34" charset="0"/>
                <a:ea typeface="ＭＳ Ｐゴシック" charset="-128"/>
              </a:rPr>
              <a:t>Use physical restraints only as a last resort; they will exacerbate the patient's state.</a:t>
            </a:r>
          </a:p>
          <a:p>
            <a:pPr marL="171450" lvl="0" indent="-171450" eaLnBrk="0" fontAlgn="base" hangingPunct="0">
              <a:spcBef>
                <a:spcPct val="30000"/>
              </a:spcBef>
              <a:spcAft>
                <a:spcPct val="0"/>
              </a:spcAft>
              <a:buFont typeface="Arial" panose="020B0604020202020204" pitchFamily="34" charset="0"/>
              <a:buChar char="•"/>
              <a:defRPr/>
            </a:pPr>
            <a:r>
              <a:rPr lang="en-US" altLang="en-US">
                <a:solidFill>
                  <a:prstClr val="black"/>
                </a:solidFill>
                <a:latin typeface="Verdana" panose="020B0604030504040204" pitchFamily="34" charset="0"/>
                <a:ea typeface="ＭＳ Ｐゴシック" charset="-128"/>
              </a:rPr>
              <a:t>Trust a "gut feeling" of impending danger.</a:t>
            </a:r>
          </a:p>
          <a:p>
            <a:pPr marL="171450" lvl="0" indent="-171450" eaLnBrk="0" fontAlgn="base" hangingPunct="0">
              <a:spcBef>
                <a:spcPct val="30000"/>
              </a:spcBef>
              <a:spcAft>
                <a:spcPct val="0"/>
              </a:spcAft>
              <a:buFont typeface="Arial" panose="020B0604020202020204" pitchFamily="34" charset="0"/>
              <a:buChar char="•"/>
              <a:defRPr/>
            </a:pPr>
            <a:r>
              <a:rPr lang="en-US" altLang="en-US">
                <a:solidFill>
                  <a:prstClr val="black"/>
                </a:solidFill>
                <a:latin typeface="Verdana" panose="020B0604030504040204" pitchFamily="34" charset="0"/>
                <a:ea typeface="ＭＳ Ｐゴシック" charset="-128"/>
              </a:rPr>
              <a:t>The suicide formula: pain or turmoil that is believed to be unchangeable, unending and unbearable</a:t>
            </a:r>
          </a:p>
          <a:p>
            <a:pPr marL="171450" lvl="0" indent="-171450" eaLnBrk="0" fontAlgn="base" hangingPunct="0">
              <a:spcBef>
                <a:spcPct val="30000"/>
              </a:spcBef>
              <a:spcAft>
                <a:spcPct val="0"/>
              </a:spcAft>
              <a:buFont typeface="Arial" panose="020B0604020202020204" pitchFamily="34" charset="0"/>
              <a:buChar char="•"/>
              <a:defRPr/>
            </a:pPr>
            <a:r>
              <a:rPr lang="en-US" altLang="en-US">
                <a:solidFill>
                  <a:prstClr val="black"/>
                </a:solidFill>
                <a:latin typeface="Verdana" panose="020B0604030504040204" pitchFamily="34" charset="0"/>
                <a:ea typeface="ＭＳ Ｐゴシック" charset="-128"/>
              </a:rPr>
              <a:t>Anniversary reactions increase risk for violence.</a:t>
            </a:r>
          </a:p>
          <a:p>
            <a:pPr marL="171450" lvl="0" indent="-171450" eaLnBrk="0" fontAlgn="base" hangingPunct="0">
              <a:spcBef>
                <a:spcPct val="30000"/>
              </a:spcBef>
              <a:spcAft>
                <a:spcPct val="0"/>
              </a:spcAft>
              <a:buFont typeface="Arial" panose="020B0604020202020204" pitchFamily="34" charset="0"/>
              <a:buChar char="•"/>
              <a:defRPr/>
            </a:pPr>
            <a:r>
              <a:rPr lang="en-US" altLang="en-US">
                <a:solidFill>
                  <a:prstClr val="black"/>
                </a:solidFill>
                <a:latin typeface="Verdana" panose="020B0604030504040204" pitchFamily="34" charset="0"/>
                <a:ea typeface="ＭＳ Ｐゴシック" charset="-128"/>
              </a:rPr>
              <a:t>70 percent of suicide victims have previously told someone of their intent.</a:t>
            </a:r>
          </a:p>
          <a:p>
            <a:pPr lvl="0" eaLnBrk="0" fontAlgn="base" hangingPunct="0">
              <a:spcBef>
                <a:spcPct val="30000"/>
              </a:spcBef>
              <a:spcAft>
                <a:spcPct val="0"/>
              </a:spcAft>
              <a:defRPr/>
            </a:pPr>
            <a:endParaRPr lang="en-US" dirty="0">
              <a:solidFill>
                <a:prstClr val="black"/>
              </a:solidFill>
              <a:latin typeface="Calibri"/>
              <a:ea typeface="ＭＳ Ｐゴシック"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52089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 typeface="Arial" panose="020B0604020202020204" pitchFamily="34" charset="0"/>
              <a:buChar char="•"/>
              <a:defRPr/>
            </a:pPr>
            <a:r>
              <a:rPr lang="en-US" altLang="en-US">
                <a:solidFill>
                  <a:prstClr val="black"/>
                </a:solidFill>
                <a:latin typeface="Verdana" panose="020B0604030504040204" pitchFamily="34" charset="0"/>
                <a:ea typeface="ＭＳ Ｐゴシック" charset="-128"/>
              </a:rPr>
              <a:t>300,000 soldiers have been diagnosed with TBI.</a:t>
            </a:r>
          </a:p>
          <a:p>
            <a:pPr marL="171450" lvl="0" indent="-171450" eaLnBrk="0" fontAlgn="base" hangingPunct="0">
              <a:spcBef>
                <a:spcPct val="30000"/>
              </a:spcBef>
              <a:spcAft>
                <a:spcPct val="0"/>
              </a:spcAft>
              <a:buFont typeface="Arial" panose="020B0604020202020204" pitchFamily="34" charset="0"/>
              <a:buChar char="•"/>
              <a:defRPr/>
            </a:pPr>
            <a:r>
              <a:rPr lang="en-US" altLang="en-US">
                <a:solidFill>
                  <a:prstClr val="black"/>
                </a:solidFill>
                <a:latin typeface="Verdana" panose="020B0604030504040204" pitchFamily="34" charset="0"/>
                <a:ea typeface="ＭＳ Ｐゴシック" charset="-128"/>
              </a:rPr>
              <a:t>Delayed effects include high cholesterol, hypertension, and diabetes.</a:t>
            </a:r>
          </a:p>
          <a:p>
            <a:pPr lvl="0" eaLnBrk="0" fontAlgn="base" hangingPunct="0">
              <a:spcBef>
                <a:spcPct val="30000"/>
              </a:spcBef>
              <a:spcAft>
                <a:spcPct val="0"/>
              </a:spcAft>
              <a:defRPr/>
            </a:pPr>
            <a:endParaRPr lang="en-US" dirty="0">
              <a:solidFill>
                <a:prstClr val="black"/>
              </a:solidFill>
              <a:latin typeface="Calibri"/>
              <a:ea typeface="ＭＳ Ｐゴシック"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87730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spcBef>
                <a:spcPct val="0"/>
              </a:spcBef>
              <a:spcAft>
                <a:spcPct val="0"/>
              </a:spcAft>
            </a:pPr>
            <a:r>
              <a:rPr lang="en-US" altLang="en-US" dirty="0">
                <a:solidFill>
                  <a:prstClr val="black"/>
                </a:solidFill>
                <a:latin typeface="Calibri"/>
                <a:ea typeface="ＭＳ Ｐゴシック" panose="020B0600070205080204" pitchFamily="34" charset="-128"/>
              </a:rPr>
              <a:t>Explain to students what the National EMS Education Standards are. The National EMS Education Standards communicate the expectations of entry-level EMS providers. As EMTs, students will be expected to be competent in these areas. Acknowledge that the standards are broad, general statements. Although this lesson addresses the listed competencies, the competencies are often complex and require completion of more than one lesson to accomplish. The student is also expected to review the chapter objectives to foreshadow what will be in the chapter. By mastering the key terms the EMT student will better understand the learning and be able to communicate more clearly.</a:t>
            </a:r>
          </a:p>
          <a:p>
            <a:pPr lvl="0" fontAlgn="base">
              <a:spcBef>
                <a:spcPct val="0"/>
              </a:spcBef>
              <a:spcAft>
                <a:spcPct val="0"/>
              </a:spcAft>
            </a:pPr>
            <a:endParaRPr lang="en-US" altLang="en-US" dirty="0">
              <a:solidFill>
                <a:prstClr val="black"/>
              </a:solidFill>
              <a:latin typeface="Calibri"/>
              <a:ea typeface="ＭＳ Ｐゴシック" panose="020B0600070205080204" pitchFamily="34" charset="-128"/>
            </a:endParaRPr>
          </a:p>
          <a:p>
            <a:pPr lvl="0" fontAlgn="base">
              <a:spcBef>
                <a:spcPct val="0"/>
              </a:spcBef>
              <a:spcAft>
                <a:spcPct val="0"/>
              </a:spcAft>
            </a:pPr>
            <a:r>
              <a:rPr lang="en-US" altLang="en-US" dirty="0">
                <a:solidFill>
                  <a:prstClr val="black"/>
                </a:solidFill>
                <a:latin typeface="Calibri"/>
                <a:ea typeface="ＭＳ Ｐゴシック" panose="020B0600070205080204" pitchFamily="34" charset="-128"/>
              </a:rPr>
              <a:t>Additionally, explain to the students that the purpose of using these slides is to help keep the instructor focused on highlighting important portions of the material, explain interrelationships of topics, and discuss how to apply this information. It’s not the intent of the presentation (or slides alone) to include every component in the chapter. This presentation still requires the student to thoroughly read the chapter.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99988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TBI increases the likelihood of PTSD. This should help the EMT decide what actions to take regarding patient care when there is a suspicion of PTSD, especially if the patient has a history of TBI. PTSD might not require any action on the EMT’s part other than transportation to an emergency department for a referral or consultation with a mental health professional. By contrast, a patient with TBI will likely have been diagnosed and may have been under the care of a physician for the condition.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11946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Concussion/TBI can be hard to detect. The damage might not always show up on brain imaging studies, which would be considered a false-negative finding.</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49752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true symptoms of TBI/concussion, dizziness, sensory changes, memory problems, and/or confusion, are often downplayed by the patient.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369806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TBI is not a disorder to be “toughed out” or ignored because doing either could make brain damage worse. The military’s dictum that “if you ain’t bleeding, you ain’t hurt” is the poorest possible advice that could be given at this point to a TBI patient.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909957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Class Activity</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Provide scenarios to allow students to practice interaction with combat veterans. </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368884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Class Activity</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Provide scenarios to allow students to practice interaction with combat veterans. </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80554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Class Activity</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Provide scenarios to allow students to practice interaction with combat veterans. </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768374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Review case conclusion and emphasize the application of knowledge learned from this presentation.</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599065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Review case conclusion and emphasize the application of knowledge learned from this presentation.</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492748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Review case conclusion and emphasize the application of knowledge learned from this presentation.</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5981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These bulleted points are the major headings from the chapter, in order. The purpose is to </a:t>
            </a:r>
            <a:r>
              <a:rPr lang="en-IN" altLang="en-US">
                <a:solidFill>
                  <a:prstClr val="black"/>
                </a:solidFill>
                <a:latin typeface="Calibri"/>
                <a:ea typeface="ＭＳ Ｐゴシック" panose="020B0600070205080204" pitchFamily="34" charset="-128"/>
              </a:rPr>
              <a:t>help the student navigate the lesson.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738777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Follow-Up</a:t>
            </a:r>
            <a:endParaRPr lang="en-US" altLang="en-US" sz="14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Answer student questions. </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Follow-Up Assignments</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Review Chapter 41 Summary.</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Complete Chapter 41 In Review questions. </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Complete Chapter 41 Critical Thinking questions.</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Assessments</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Handouts</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Chapter 41 quiz.</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endParaRPr lang="en-US" altLang="en-US" b="1">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endParaRPr lang="en-US" altLang="en-US" b="1">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459885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Class Activity</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As an alternative to assigning the follow-up exercises in the lesson plan as homework, assign each question to a small group of students for in-class discussion.</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Teaching Tips</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Answers to In Review questions are in the appendix of the text. Advise students to review the questions again as they study the chapter.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16302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Case Study</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Present the Case Study Introduction provided in the PowerPoint slide set. </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Lead a discussion using the case study questions provided on the subsequent slide(s).</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Case Study with discussion questions continues throughout the PowerPoint presentation. </a:t>
            </a:r>
          </a:p>
          <a:p>
            <a:pPr lvl="0" eaLnBrk="0" fontAlgn="base" hangingPunct="0">
              <a:spcBef>
                <a:spcPct val="30000"/>
              </a:spcBef>
              <a:spcAft>
                <a:spcPct val="0"/>
              </a:spcAft>
            </a:pPr>
            <a:endParaRPr lang="en-US" altLang="en-US" b="1">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Case Study Discussion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Use the case study content and questions to foreshadow the upcoming lesson content.</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69141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Use the case study content and questions to foreshadow the upcoming lesson content. Gauge the students’ responses as a guide of how well versed they are in this topic.</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78992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spcBef>
                <a:spcPct val="0"/>
              </a:spcBef>
              <a:spcAft>
                <a:spcPct val="0"/>
              </a:spcAft>
            </a:pPr>
            <a:r>
              <a:rPr lang="en-US" altLang="en-US">
                <a:solidFill>
                  <a:prstClr val="black"/>
                </a:solidFill>
                <a:latin typeface="Calibri"/>
                <a:ea typeface="ＭＳ Ｐゴシック" panose="020B0600070205080204" pitchFamily="34" charset="-128"/>
              </a:rPr>
              <a:t>During this lesson, students learn about special considerations for dealing with combat veterans. </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10556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spcBef>
                <a:spcPct val="0"/>
              </a:spcBef>
              <a:spcAft>
                <a:spcPct val="0"/>
              </a:spcAft>
            </a:pPr>
            <a:r>
              <a:rPr lang="en-US" altLang="en-US">
                <a:solidFill>
                  <a:prstClr val="black"/>
                </a:solidFill>
                <a:latin typeface="Calibri"/>
                <a:ea typeface="ＭＳ Ｐゴシック" panose="020B0600070205080204" pitchFamily="34" charset="-128"/>
              </a:rPr>
              <a:t>During this lesson, students will learn about special considerations for dealing with combat veterans.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03589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altLang="en-US" b="1" dirty="0">
                <a:solidFill>
                  <a:prstClr val="black"/>
                </a:solidFill>
                <a:latin typeface="Calibri"/>
                <a:ea typeface="ＭＳ Ｐゴシック" panose="020B0600070205080204" pitchFamily="34" charset="-128"/>
              </a:rPr>
              <a:t>Critical Thinking Discussion</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dirty="0">
                <a:solidFill>
                  <a:prstClr val="black"/>
                </a:solidFill>
                <a:latin typeface="Calibri"/>
                <a:ea typeface="ＭＳ Ｐゴシック" panose="020B0600070205080204" pitchFamily="34" charset="-128"/>
              </a:rPr>
              <a:t>What are some current misunderstandings about PTSD?</a:t>
            </a:r>
          </a:p>
          <a:p>
            <a:pPr lvl="0" eaLnBrk="0" fontAlgn="base" hangingPunct="0">
              <a:spcBef>
                <a:spcPct val="30000"/>
              </a:spcBef>
              <a:spcAft>
                <a:spcPct val="0"/>
              </a:spcAft>
              <a:defRPr/>
            </a:pPr>
            <a:r>
              <a:rPr lang="en-US" altLang="en-US" b="1" dirty="0">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defRPr/>
            </a:pPr>
            <a:r>
              <a:rPr lang="en-US" altLang="en-US" dirty="0">
                <a:solidFill>
                  <a:prstClr val="black"/>
                </a:solidFill>
                <a:latin typeface="Verdana" panose="020B0604030504040204" pitchFamily="34" charset="0"/>
                <a:ea typeface="ＭＳ Ｐゴシック" charset="-128"/>
              </a:rPr>
              <a:t>Sympathetic nervous system (SNS) effects:</a:t>
            </a:r>
          </a:p>
          <a:p>
            <a:pPr marL="171450" lvl="0" indent="-171450" eaLnBrk="0" fontAlgn="base" hangingPunct="0">
              <a:spcBef>
                <a:spcPct val="30000"/>
              </a:spcBef>
              <a:spcAft>
                <a:spcPct val="0"/>
              </a:spcAft>
              <a:buFont typeface="Arial" panose="020B0604020202020204" pitchFamily="34" charset="0"/>
              <a:buChar char="•"/>
              <a:defRPr/>
            </a:pPr>
            <a:r>
              <a:rPr lang="en-US" altLang="en-US" dirty="0">
                <a:solidFill>
                  <a:prstClr val="black"/>
                </a:solidFill>
                <a:latin typeface="Verdana" panose="020B0604030504040204" pitchFamily="34" charset="0"/>
                <a:ea typeface="ＭＳ Ｐゴシック" charset="-128"/>
              </a:rPr>
              <a:t>Increased Heart Rate</a:t>
            </a:r>
          </a:p>
          <a:p>
            <a:pPr marL="171450" lvl="0" indent="-171450" eaLnBrk="0" fontAlgn="base" hangingPunct="0">
              <a:spcBef>
                <a:spcPct val="30000"/>
              </a:spcBef>
              <a:spcAft>
                <a:spcPct val="0"/>
              </a:spcAft>
              <a:buFont typeface="Arial" panose="020B0604020202020204" pitchFamily="34" charset="0"/>
              <a:buChar char="•"/>
              <a:defRPr/>
            </a:pPr>
            <a:r>
              <a:rPr lang="en-US" altLang="en-US" dirty="0">
                <a:solidFill>
                  <a:prstClr val="black"/>
                </a:solidFill>
                <a:latin typeface="Verdana" panose="020B0604030504040204" pitchFamily="34" charset="0"/>
                <a:ea typeface="ＭＳ Ｐゴシック" charset="-128"/>
              </a:rPr>
              <a:t>Blood Channeled to Core</a:t>
            </a:r>
          </a:p>
          <a:p>
            <a:pPr marL="171450" lvl="0" indent="-171450" eaLnBrk="0" fontAlgn="base" hangingPunct="0">
              <a:spcBef>
                <a:spcPct val="30000"/>
              </a:spcBef>
              <a:spcAft>
                <a:spcPct val="0"/>
              </a:spcAft>
              <a:buFont typeface="Arial" panose="020B0604020202020204" pitchFamily="34" charset="0"/>
              <a:buChar char="•"/>
              <a:defRPr/>
            </a:pPr>
            <a:r>
              <a:rPr lang="en-US" altLang="en-US" dirty="0">
                <a:solidFill>
                  <a:prstClr val="black"/>
                </a:solidFill>
                <a:latin typeface="Verdana" panose="020B0604030504040204" pitchFamily="34" charset="0"/>
                <a:ea typeface="ＭＳ Ｐゴシック" charset="-128"/>
              </a:rPr>
              <a:t>Dilated Pupils</a:t>
            </a:r>
          </a:p>
          <a:p>
            <a:pPr marL="171450" lvl="0" indent="-171450" eaLnBrk="0" fontAlgn="base" hangingPunct="0">
              <a:spcBef>
                <a:spcPct val="30000"/>
              </a:spcBef>
              <a:spcAft>
                <a:spcPct val="0"/>
              </a:spcAft>
              <a:buFont typeface="Arial" panose="020B0604020202020204" pitchFamily="34" charset="0"/>
              <a:buChar char="•"/>
              <a:defRPr/>
            </a:pPr>
            <a:r>
              <a:rPr lang="en-US" altLang="en-US" dirty="0">
                <a:solidFill>
                  <a:prstClr val="black"/>
                </a:solidFill>
                <a:latin typeface="Verdana" panose="020B0604030504040204" pitchFamily="34" charset="0"/>
                <a:ea typeface="ＭＳ Ｐゴシック" charset="-128"/>
              </a:rPr>
              <a:t>Slowed Food Digestion</a:t>
            </a:r>
            <a:endParaRPr lang="en-US" altLang="en-US" dirty="0">
              <a:solidFill>
                <a:prstClr val="black"/>
              </a:solidFill>
              <a:latin typeface="Calibri"/>
              <a:ea typeface="ＭＳ Ｐゴシック" panose="020B0600070205080204" pitchFamily="34" charset="-128"/>
            </a:endParaRPr>
          </a:p>
          <a:p>
            <a:pPr marL="171450" lvl="0" indent="-171450" eaLnBrk="0" fontAlgn="base" hangingPunct="0">
              <a:spcBef>
                <a:spcPct val="30000"/>
              </a:spcBef>
              <a:spcAft>
                <a:spcPct val="0"/>
              </a:spcAft>
              <a:buFont typeface="Arial" panose="020B0604020202020204" pitchFamily="34" charset="0"/>
              <a:buChar char="•"/>
              <a:defRPr/>
            </a:pPr>
            <a:r>
              <a:rPr lang="en-US" altLang="en-US" dirty="0">
                <a:solidFill>
                  <a:prstClr val="black"/>
                </a:solidFill>
                <a:latin typeface="Verdana" panose="020B0604030504040204" pitchFamily="34" charset="0"/>
                <a:ea typeface="ＭＳ Ｐゴシック" charset="-128"/>
              </a:rPr>
              <a:t>Increased Blood Pressure</a:t>
            </a:r>
          </a:p>
          <a:p>
            <a:pPr marL="171450" lvl="0" indent="-171450" eaLnBrk="0" fontAlgn="base" hangingPunct="0">
              <a:spcBef>
                <a:spcPct val="30000"/>
              </a:spcBef>
              <a:spcAft>
                <a:spcPct val="0"/>
              </a:spcAft>
              <a:buFont typeface="Arial" panose="020B0604020202020204" pitchFamily="34" charset="0"/>
              <a:buChar char="•"/>
              <a:defRPr/>
            </a:pPr>
            <a:r>
              <a:rPr lang="en-US" altLang="en-US" dirty="0">
                <a:solidFill>
                  <a:prstClr val="black"/>
                </a:solidFill>
                <a:latin typeface="Verdana" panose="020B0604030504040204" pitchFamily="34" charset="0"/>
                <a:ea typeface="ＭＳ Ｐゴシック" charset="-128"/>
              </a:rPr>
              <a:t>Sharpened Senses</a:t>
            </a:r>
          </a:p>
          <a:p>
            <a:pPr marL="171450" lvl="0" indent="-171450" eaLnBrk="0" fontAlgn="base" hangingPunct="0">
              <a:spcBef>
                <a:spcPct val="30000"/>
              </a:spcBef>
              <a:spcAft>
                <a:spcPct val="0"/>
              </a:spcAft>
              <a:buFont typeface="Arial" panose="020B0604020202020204" pitchFamily="34" charset="0"/>
              <a:buChar char="•"/>
              <a:defRPr/>
            </a:pPr>
            <a:r>
              <a:rPr lang="en-US" altLang="en-US" dirty="0">
                <a:solidFill>
                  <a:prstClr val="black"/>
                </a:solidFill>
                <a:latin typeface="Verdana" panose="020B0604030504040204" pitchFamily="34" charset="0"/>
                <a:ea typeface="ＭＳ Ｐゴシック" charset="-128"/>
              </a:rPr>
              <a:t>Release of Clotting Factors</a:t>
            </a:r>
          </a:p>
          <a:p>
            <a:pPr marL="171450" lvl="0" indent="-171450" eaLnBrk="0" fontAlgn="base" hangingPunct="0">
              <a:spcBef>
                <a:spcPct val="30000"/>
              </a:spcBef>
              <a:spcAft>
                <a:spcPct val="0"/>
              </a:spcAft>
              <a:buFont typeface="Arial" panose="020B0604020202020204" pitchFamily="34" charset="0"/>
              <a:buChar char="•"/>
              <a:defRPr/>
            </a:pPr>
            <a:r>
              <a:rPr lang="en-US" altLang="en-US" dirty="0" err="1">
                <a:solidFill>
                  <a:prstClr val="black"/>
                </a:solidFill>
                <a:latin typeface="Verdana" panose="020B0604030504040204" pitchFamily="34" charset="0"/>
                <a:ea typeface="ＭＳ Ｐゴシック" charset="-128"/>
              </a:rPr>
              <a:t>Hyperalert</a:t>
            </a:r>
            <a:r>
              <a:rPr lang="en-US" altLang="en-US" dirty="0">
                <a:solidFill>
                  <a:prstClr val="black"/>
                </a:solidFill>
                <a:latin typeface="Verdana" panose="020B0604030504040204" pitchFamily="34" charset="0"/>
                <a:ea typeface="ＭＳ Ｐゴシック" charset="-128"/>
              </a:rPr>
              <a:t> State</a:t>
            </a:r>
          </a:p>
          <a:p>
            <a:pPr lvl="0" eaLnBrk="0" fontAlgn="base" hangingPunct="0">
              <a:spcBef>
                <a:spcPct val="30000"/>
              </a:spcBef>
              <a:spcAft>
                <a:spcPct val="0"/>
              </a:spcAft>
              <a:defRPr/>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64172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altLang="en-US" b="1">
                <a:solidFill>
                  <a:prstClr val="black"/>
                </a:solidFill>
                <a:latin typeface="Calibri"/>
                <a:ea typeface="ＭＳ Ｐゴシック" panose="020B0600070205080204" pitchFamily="34" charset="-128"/>
              </a:rPr>
              <a:t>Points to Emphasize</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a:solidFill>
                  <a:prstClr val="black"/>
                </a:solidFill>
                <a:latin typeface="Calibri"/>
                <a:ea typeface="ＭＳ Ｐゴシック" panose="020B0600070205080204" pitchFamily="34" charset="-128"/>
              </a:rPr>
              <a:t>There are about 22 million combat veterans. </a:t>
            </a:r>
          </a:p>
          <a:p>
            <a:pPr lvl="0" eaLnBrk="0" fontAlgn="base" hangingPunct="0">
              <a:spcBef>
                <a:spcPct val="30000"/>
              </a:spcBef>
              <a:spcAft>
                <a:spcPct val="0"/>
              </a:spcAft>
              <a:defRPr/>
            </a:pPr>
            <a:r>
              <a:rPr lang="en-US" altLang="en-US">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defRPr/>
            </a:pPr>
            <a:r>
              <a:rPr lang="en-US" altLang="en-US">
                <a:solidFill>
                  <a:prstClr val="black"/>
                </a:solidFill>
                <a:latin typeface="Calibri"/>
                <a:ea typeface="ＭＳ Ｐゴシック" panose="020B0600070205080204" pitchFamily="34" charset="-128"/>
              </a:rPr>
              <a:t>Clues to Help Identify a Combat Veteran</a:t>
            </a:r>
          </a:p>
          <a:p>
            <a:pPr marL="171450" lvl="0" indent="-171450" eaLnBrk="0" fontAlgn="base" hangingPunct="0">
              <a:spcBef>
                <a:spcPct val="30000"/>
              </a:spcBef>
              <a:spcAft>
                <a:spcPct val="0"/>
              </a:spcAft>
              <a:buFont typeface="Arial" panose="020B0604020202020204" pitchFamily="34" charset="0"/>
              <a:buChar char="•"/>
              <a:defRPr/>
            </a:pPr>
            <a:r>
              <a:rPr lang="en-US" altLang="en-US">
                <a:solidFill>
                  <a:prstClr val="black"/>
                </a:solidFill>
                <a:latin typeface="Calibri"/>
                <a:ea typeface="ＭＳ Ｐゴシック" panose="020B0600070205080204" pitchFamily="34" charset="-128"/>
              </a:rPr>
              <a:t>Military-style haircut</a:t>
            </a:r>
          </a:p>
          <a:p>
            <a:pPr marL="171450" lvl="0" indent="-171450" eaLnBrk="0" fontAlgn="base" hangingPunct="0">
              <a:spcBef>
                <a:spcPct val="30000"/>
              </a:spcBef>
              <a:spcAft>
                <a:spcPct val="0"/>
              </a:spcAft>
              <a:buFont typeface="Arial" panose="020B0604020202020204" pitchFamily="34" charset="0"/>
              <a:buChar char="•"/>
              <a:defRPr/>
            </a:pPr>
            <a:r>
              <a:rPr lang="en-US" altLang="en-US">
                <a:solidFill>
                  <a:prstClr val="black"/>
                </a:solidFill>
                <a:latin typeface="Calibri"/>
                <a:ea typeface="ＭＳ Ｐゴシック" panose="020B0600070205080204" pitchFamily="34" charset="-128"/>
              </a:rPr>
              <a:t>Military clothing, such as combat boots</a:t>
            </a:r>
          </a:p>
          <a:p>
            <a:pPr marL="171450" lvl="0" indent="-171450" eaLnBrk="0" fontAlgn="base" hangingPunct="0">
              <a:spcBef>
                <a:spcPct val="30000"/>
              </a:spcBef>
              <a:spcAft>
                <a:spcPct val="0"/>
              </a:spcAft>
              <a:buFont typeface="Arial" panose="020B0604020202020204" pitchFamily="34" charset="0"/>
              <a:buChar char="•"/>
              <a:defRPr/>
            </a:pPr>
            <a:r>
              <a:rPr lang="en-US" altLang="en-US">
                <a:solidFill>
                  <a:prstClr val="black"/>
                </a:solidFill>
                <a:latin typeface="Calibri"/>
                <a:ea typeface="ＭＳ Ｐゴシック" panose="020B0600070205080204" pitchFamily="34" charset="-128"/>
              </a:rPr>
              <a:t>War memorabilia, such as photos showing battle gear</a:t>
            </a:r>
          </a:p>
          <a:p>
            <a:pPr marL="171450" lvl="0" indent="-171450" eaLnBrk="0" fontAlgn="base" hangingPunct="0">
              <a:spcBef>
                <a:spcPct val="30000"/>
              </a:spcBef>
              <a:spcAft>
                <a:spcPct val="0"/>
              </a:spcAft>
              <a:buFont typeface="Arial" panose="020B0604020202020204" pitchFamily="34" charset="0"/>
              <a:buChar char="•"/>
              <a:defRPr/>
            </a:pPr>
            <a:r>
              <a:rPr lang="en-US" altLang="en-US">
                <a:solidFill>
                  <a:prstClr val="black"/>
                </a:solidFill>
                <a:latin typeface="Calibri"/>
                <a:ea typeface="ＭＳ Ｐゴシック" panose="020B0600070205080204" pitchFamily="34" charset="-128"/>
              </a:rPr>
              <a:t>Photographs of other soldiers, combat buddies</a:t>
            </a:r>
          </a:p>
          <a:p>
            <a:pPr marL="171450" lvl="0" indent="-171450" eaLnBrk="0" fontAlgn="base" hangingPunct="0">
              <a:spcBef>
                <a:spcPct val="30000"/>
              </a:spcBef>
              <a:spcAft>
                <a:spcPct val="0"/>
              </a:spcAft>
              <a:buFont typeface="Arial" panose="020B0604020202020204" pitchFamily="34" charset="0"/>
              <a:buChar char="•"/>
              <a:defRPr/>
            </a:pPr>
            <a:r>
              <a:rPr lang="en-US" altLang="en-US">
                <a:solidFill>
                  <a:prstClr val="black"/>
                </a:solidFill>
                <a:latin typeface="Calibri"/>
                <a:ea typeface="ＭＳ Ｐゴシック" panose="020B0600070205080204" pitchFamily="34" charset="-128"/>
              </a:rPr>
              <a:t>KIA bracelet (commemorating a person killed in action)</a:t>
            </a:r>
          </a:p>
          <a:p>
            <a:pPr marL="171450" lvl="0" indent="-171450" eaLnBrk="0" fontAlgn="base" hangingPunct="0">
              <a:spcBef>
                <a:spcPct val="30000"/>
              </a:spcBef>
              <a:spcAft>
                <a:spcPct val="0"/>
              </a:spcAft>
              <a:buFont typeface="Arial" panose="020B0604020202020204" pitchFamily="34" charset="0"/>
              <a:buChar char="•"/>
              <a:defRPr/>
            </a:pPr>
            <a:r>
              <a:rPr lang="en-US" altLang="en-US">
                <a:solidFill>
                  <a:prstClr val="black"/>
                </a:solidFill>
                <a:latin typeface="Calibri"/>
                <a:ea typeface="ＭＳ Ｐゴシック" panose="020B0600070205080204" pitchFamily="34" charset="-128"/>
              </a:rPr>
              <a:t>Tattoos</a:t>
            </a:r>
          </a:p>
          <a:p>
            <a:pPr marL="171450" lvl="0" indent="-171450" eaLnBrk="0" fontAlgn="base" hangingPunct="0">
              <a:spcBef>
                <a:spcPct val="30000"/>
              </a:spcBef>
              <a:spcAft>
                <a:spcPct val="0"/>
              </a:spcAft>
              <a:buFont typeface="Arial" panose="020B0604020202020204" pitchFamily="34" charset="0"/>
              <a:buChar char="•"/>
              <a:defRPr/>
            </a:pPr>
            <a:r>
              <a:rPr lang="en-US" altLang="en-US">
                <a:solidFill>
                  <a:prstClr val="black"/>
                </a:solidFill>
                <a:latin typeface="Calibri"/>
                <a:ea typeface="ＭＳ Ｐゴシック" panose="020B0600070205080204" pitchFamily="34" charset="-128"/>
              </a:rPr>
              <a:t>Combat patches</a:t>
            </a:r>
          </a:p>
          <a:p>
            <a:pPr marL="171450" lvl="0" indent="-171450" eaLnBrk="0" fontAlgn="base" hangingPunct="0">
              <a:spcBef>
                <a:spcPct val="30000"/>
              </a:spcBef>
              <a:spcAft>
                <a:spcPct val="0"/>
              </a:spcAft>
              <a:buFont typeface="Arial" panose="020B0604020202020204" pitchFamily="34" charset="0"/>
              <a:buChar char="•"/>
              <a:defRPr/>
            </a:pPr>
            <a:r>
              <a:rPr lang="en-US" altLang="en-US">
                <a:solidFill>
                  <a:prstClr val="black"/>
                </a:solidFill>
                <a:latin typeface="Calibri"/>
                <a:ea typeface="ＭＳ Ｐゴシック" panose="020B0600070205080204" pitchFamily="34" charset="-128"/>
              </a:rPr>
              <a:t>Commendation awards</a:t>
            </a:r>
          </a:p>
          <a:p>
            <a:pPr marL="171450" lvl="0" indent="-171450" eaLnBrk="0" fontAlgn="base" hangingPunct="0">
              <a:spcBef>
                <a:spcPct val="30000"/>
              </a:spcBef>
              <a:spcAft>
                <a:spcPct val="0"/>
              </a:spcAft>
              <a:buFont typeface="Arial" panose="020B0604020202020204" pitchFamily="34" charset="0"/>
              <a:buChar char="•"/>
              <a:defRPr/>
            </a:pPr>
            <a:r>
              <a:rPr lang="en-US" altLang="en-US">
                <a:solidFill>
                  <a:prstClr val="black"/>
                </a:solidFill>
                <a:latin typeface="Calibri"/>
                <a:ea typeface="ＭＳ Ｐゴシック" panose="020B0600070205080204" pitchFamily="34" charset="-128"/>
              </a:rPr>
              <a:t>American flag</a:t>
            </a:r>
          </a:p>
          <a:p>
            <a:pPr marL="171450" lvl="0" indent="-171450" eaLnBrk="0" fontAlgn="base" hangingPunct="0">
              <a:spcBef>
                <a:spcPct val="30000"/>
              </a:spcBef>
              <a:spcAft>
                <a:spcPct val="0"/>
              </a:spcAft>
              <a:buFont typeface="Arial" panose="020B0604020202020204" pitchFamily="34" charset="0"/>
              <a:buChar char="•"/>
              <a:defRPr/>
            </a:pPr>
            <a:r>
              <a:rPr lang="en-US" altLang="en-US">
                <a:solidFill>
                  <a:prstClr val="black"/>
                </a:solidFill>
                <a:latin typeface="Calibri"/>
                <a:ea typeface="ＭＳ Ｐゴシック" panose="020B0600070205080204" pitchFamily="34" charset="-128"/>
              </a:rPr>
              <a:t>Veteran license plate</a:t>
            </a:r>
          </a:p>
          <a:p>
            <a:pPr marL="171450" lvl="0" indent="-171450" eaLnBrk="0" fontAlgn="base" hangingPunct="0">
              <a:spcBef>
                <a:spcPct val="30000"/>
              </a:spcBef>
              <a:spcAft>
                <a:spcPct val="0"/>
              </a:spcAft>
              <a:buFont typeface="Arial" panose="020B0604020202020204" pitchFamily="34" charset="0"/>
              <a:buChar char="•"/>
              <a:defRPr/>
            </a:pPr>
            <a:r>
              <a:rPr lang="en-US" altLang="en-US">
                <a:solidFill>
                  <a:prstClr val="black"/>
                </a:solidFill>
                <a:latin typeface="Calibri"/>
                <a:ea typeface="ＭＳ Ｐゴシック" panose="020B0600070205080204" pitchFamily="34" charset="-128"/>
              </a:rPr>
              <a:t>Military vocabulary/demeanor/bearing</a:t>
            </a:r>
          </a:p>
          <a:p>
            <a:pPr marL="171450" lvl="0" indent="-171450" eaLnBrk="0" fontAlgn="base" hangingPunct="0">
              <a:spcBef>
                <a:spcPct val="30000"/>
              </a:spcBef>
              <a:spcAft>
                <a:spcPct val="0"/>
              </a:spcAft>
              <a:buFont typeface="Arial" panose="020B0604020202020204" pitchFamily="34" charset="0"/>
              <a:buChar char="•"/>
              <a:defRPr/>
            </a:pPr>
            <a:r>
              <a:rPr lang="en-US" altLang="en-US">
                <a:solidFill>
                  <a:prstClr val="black"/>
                </a:solidFill>
                <a:latin typeface="Calibri"/>
                <a:ea typeface="ＭＳ Ｐゴシック" panose="020B0600070205080204" pitchFamily="34" charset="-128"/>
              </a:rPr>
              <a:t>Respect for authority</a:t>
            </a:r>
          </a:p>
          <a:p>
            <a:pPr marL="171450" lvl="0" indent="-171450" eaLnBrk="0" fontAlgn="base" hangingPunct="0">
              <a:spcBef>
                <a:spcPct val="30000"/>
              </a:spcBef>
              <a:spcAft>
                <a:spcPct val="0"/>
              </a:spcAft>
              <a:buFont typeface="Arial" panose="020B0604020202020204" pitchFamily="34" charset="0"/>
              <a:buChar char="•"/>
              <a:defRPr/>
            </a:pPr>
            <a:r>
              <a:rPr lang="en-US" altLang="en-US">
                <a:solidFill>
                  <a:prstClr val="black"/>
                </a:solidFill>
                <a:latin typeface="Calibri"/>
                <a:ea typeface="ＭＳ Ｐゴシック" panose="020B0600070205080204" pitchFamily="34" charset="-128"/>
              </a:rPr>
              <a:t>Reluctance to seek assistance</a:t>
            </a:r>
          </a:p>
          <a:p>
            <a:pPr lvl="0" eaLnBrk="0" fontAlgn="base" hangingPunct="0">
              <a:spcBef>
                <a:spcPct val="30000"/>
              </a:spcBef>
              <a:spcAft>
                <a:spcPct val="0"/>
              </a:spcAft>
              <a:defRPr/>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28975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61762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243155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smtClean="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305022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t>3/1/2018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858964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524156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40544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832AD23-A511-424E-9DD2-B8CE2D237B20}" type="datetime1">
              <a:rPr lang="en-US" smtClean="0"/>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42578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3/1/2018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3605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57200" y="37338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20133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807084"/>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73720" y="4013968"/>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21440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64168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57200" y="368316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5"/>
          </p:nvPr>
        </p:nvSpPr>
        <p:spPr>
          <a:xfrm>
            <a:off x="457200" y="472464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7040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7783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6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9279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7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3750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8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87686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9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3523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1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46053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1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76204" y="4473387"/>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92613" y="5159852"/>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56944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1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76204" y="4473387"/>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92613" y="5159852"/>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5531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1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57490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1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13"/>
          <p:cNvSpPr>
            <a:spLocks noGrp="1"/>
          </p:cNvSpPr>
          <p:nvPr>
            <p:ph sz="quarter" idx="27"/>
          </p:nvPr>
        </p:nvSpPr>
        <p:spPr>
          <a:xfrm>
            <a:off x="4326230" y="5065802"/>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0660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1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13"/>
          <p:cNvSpPr>
            <a:spLocks noGrp="1"/>
          </p:cNvSpPr>
          <p:nvPr>
            <p:ph sz="quarter" idx="27"/>
          </p:nvPr>
        </p:nvSpPr>
        <p:spPr>
          <a:xfrm>
            <a:off x="4326230" y="5065802"/>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13"/>
          <p:cNvSpPr>
            <a:spLocks noGrp="1"/>
          </p:cNvSpPr>
          <p:nvPr>
            <p:ph sz="quarter" idx="28"/>
          </p:nvPr>
        </p:nvSpPr>
        <p:spPr>
          <a:xfrm>
            <a:off x="4326230" y="5504746"/>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79209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2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5" name="Content Placeholder 2"/>
          <p:cNvSpPr>
            <a:spLocks noGrp="1"/>
          </p:cNvSpPr>
          <p:nvPr>
            <p:ph idx="19"/>
          </p:nvPr>
        </p:nvSpPr>
        <p:spPr>
          <a:xfrm>
            <a:off x="4790255"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790256"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790255"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2"/>
          <p:cNvSpPr>
            <a:spLocks noGrp="1"/>
          </p:cNvSpPr>
          <p:nvPr>
            <p:ph idx="26"/>
          </p:nvPr>
        </p:nvSpPr>
        <p:spPr>
          <a:xfrm>
            <a:off x="4790255"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2"/>
          <p:cNvSpPr>
            <a:spLocks noGrp="1"/>
          </p:cNvSpPr>
          <p:nvPr>
            <p:ph idx="27"/>
          </p:nvPr>
        </p:nvSpPr>
        <p:spPr>
          <a:xfrm>
            <a:off x="4790256"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2"/>
          <p:cNvSpPr>
            <a:spLocks noGrp="1"/>
          </p:cNvSpPr>
          <p:nvPr>
            <p:ph idx="28"/>
          </p:nvPr>
        </p:nvSpPr>
        <p:spPr>
          <a:xfrm>
            <a:off x="4790255"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Content Placeholder 2"/>
          <p:cNvSpPr>
            <a:spLocks noGrp="1"/>
          </p:cNvSpPr>
          <p:nvPr>
            <p:ph idx="29"/>
          </p:nvPr>
        </p:nvSpPr>
        <p:spPr>
          <a:xfrm>
            <a:off x="4790255"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Content Placeholder 2"/>
          <p:cNvSpPr>
            <a:spLocks noGrp="1"/>
          </p:cNvSpPr>
          <p:nvPr>
            <p:ph idx="30"/>
          </p:nvPr>
        </p:nvSpPr>
        <p:spPr>
          <a:xfrm>
            <a:off x="4790256"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Content Placeholder 2"/>
          <p:cNvSpPr>
            <a:spLocks noGrp="1"/>
          </p:cNvSpPr>
          <p:nvPr>
            <p:ph idx="31"/>
          </p:nvPr>
        </p:nvSpPr>
        <p:spPr>
          <a:xfrm>
            <a:off x="4790255"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Content Placeholder 2"/>
          <p:cNvSpPr>
            <a:spLocks noGrp="1"/>
          </p:cNvSpPr>
          <p:nvPr>
            <p:ph idx="32"/>
          </p:nvPr>
        </p:nvSpPr>
        <p:spPr>
          <a:xfrm>
            <a:off x="4790255"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1" name="Content Placeholder 2"/>
          <p:cNvSpPr>
            <a:spLocks noGrp="1"/>
          </p:cNvSpPr>
          <p:nvPr>
            <p:ph idx="33"/>
          </p:nvPr>
        </p:nvSpPr>
        <p:spPr>
          <a:xfrm>
            <a:off x="457200"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2" name="Content Placeholder 2"/>
          <p:cNvSpPr>
            <a:spLocks noGrp="1"/>
          </p:cNvSpPr>
          <p:nvPr>
            <p:ph idx="34"/>
          </p:nvPr>
        </p:nvSpPr>
        <p:spPr>
          <a:xfrm>
            <a:off x="457201"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Content Placeholder 2"/>
          <p:cNvSpPr>
            <a:spLocks noGrp="1"/>
          </p:cNvSpPr>
          <p:nvPr>
            <p:ph idx="35"/>
          </p:nvPr>
        </p:nvSpPr>
        <p:spPr>
          <a:xfrm>
            <a:off x="457200"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 name="Content Placeholder 2"/>
          <p:cNvSpPr>
            <a:spLocks noGrp="1"/>
          </p:cNvSpPr>
          <p:nvPr>
            <p:ph idx="36"/>
          </p:nvPr>
        </p:nvSpPr>
        <p:spPr>
          <a:xfrm>
            <a:off x="457200"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5" name="Content Placeholder 2"/>
          <p:cNvSpPr>
            <a:spLocks noGrp="1"/>
          </p:cNvSpPr>
          <p:nvPr>
            <p:ph idx="37"/>
          </p:nvPr>
        </p:nvSpPr>
        <p:spPr>
          <a:xfrm>
            <a:off x="457201"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Content Placeholder 2"/>
          <p:cNvSpPr>
            <a:spLocks noGrp="1"/>
          </p:cNvSpPr>
          <p:nvPr>
            <p:ph idx="38"/>
          </p:nvPr>
        </p:nvSpPr>
        <p:spPr>
          <a:xfrm>
            <a:off x="457200"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2"/>
          <p:cNvSpPr>
            <a:spLocks noGrp="1"/>
          </p:cNvSpPr>
          <p:nvPr>
            <p:ph idx="39"/>
          </p:nvPr>
        </p:nvSpPr>
        <p:spPr>
          <a:xfrm>
            <a:off x="457200"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2"/>
          <p:cNvSpPr>
            <a:spLocks noGrp="1"/>
          </p:cNvSpPr>
          <p:nvPr>
            <p:ph idx="40"/>
          </p:nvPr>
        </p:nvSpPr>
        <p:spPr>
          <a:xfrm>
            <a:off x="457201"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9" name="Content Placeholder 2"/>
          <p:cNvSpPr>
            <a:spLocks noGrp="1"/>
          </p:cNvSpPr>
          <p:nvPr>
            <p:ph idx="41"/>
          </p:nvPr>
        </p:nvSpPr>
        <p:spPr>
          <a:xfrm>
            <a:off x="457200"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0" name="Content Placeholder 2"/>
          <p:cNvSpPr>
            <a:spLocks noGrp="1"/>
          </p:cNvSpPr>
          <p:nvPr>
            <p:ph idx="42"/>
          </p:nvPr>
        </p:nvSpPr>
        <p:spPr>
          <a:xfrm>
            <a:off x="457200"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25016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11159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844481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0688579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27709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342898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9"/>
          </p:nvPr>
        </p:nvSpPr>
        <p:spPr>
          <a:xfrm>
            <a:off x="3657601" y="6418263"/>
            <a:ext cx="479834" cy="2984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20"/>
          </p:nvPr>
        </p:nvSpPr>
        <p:spPr>
          <a:xfrm>
            <a:off x="5503863" y="6418263"/>
            <a:ext cx="45331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21"/>
          </p:nvPr>
        </p:nvSpPr>
        <p:spPr>
          <a:xfrm>
            <a:off x="7200900" y="6418263"/>
            <a:ext cx="57602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22"/>
          </p:nvPr>
        </p:nvSpPr>
        <p:spPr>
          <a:xfrm flipH="1">
            <a:off x="7976101" y="6418263"/>
            <a:ext cx="778599"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4794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7">
            <a:alphaModFix/>
          </a:blip>
          <a:srcRect/>
          <a:stretch/>
        </p:blipFill>
        <p:spPr>
          <a:xfrm>
            <a:off x="443972" y="6429709"/>
            <a:ext cx="917999" cy="279914"/>
          </a:xfrm>
          <a:prstGeom prst="rect">
            <a:avLst/>
          </a:prstGeom>
          <a:noFill/>
          <a:ln>
            <a:noFill/>
          </a:ln>
        </p:spPr>
      </p:pic>
      <p:sp>
        <p:nvSpPr>
          <p:cNvPr id="9" name="Text Placeholder 5"/>
          <p:cNvSpPr txBox="1">
            <a:spLocks/>
          </p:cNvSpPr>
          <p:nvPr userDrawn="1"/>
        </p:nvSpPr>
        <p:spPr>
          <a:xfrm>
            <a:off x="2670048" y="6449931"/>
            <a:ext cx="6089854"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smtClean="0">
                <a:solidFill>
                  <a:schemeClr val="tx1"/>
                </a:solidFill>
                <a:latin typeface="Verdana"/>
                <a:ea typeface="Verdana" panose="020B0604030504040204" pitchFamily="34" charset="0"/>
                <a:cs typeface="Verdana" panose="020B0604030504040204" pitchFamily="34" charset="0"/>
              </a:rPr>
              <a:t>Copyright © 2018, 2014, 2010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68" r:id="rId4"/>
    <p:sldLayoutId id="2147483669" r:id="rId5"/>
    <p:sldLayoutId id="2147483651" r:id="rId6"/>
    <p:sldLayoutId id="2147483654" r:id="rId7"/>
    <p:sldLayoutId id="2147483655" r:id="rId8"/>
    <p:sldLayoutId id="2147483656" r:id="rId9"/>
    <p:sldLayoutId id="2147483667" r:id="rId10"/>
    <p:sldLayoutId id="2147483657"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4"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33.xml"/><Relationship Id="rId1" Type="http://schemas.openxmlformats.org/officeDocument/2006/relationships/slideLayout" Target="../slideLayouts/slideLayout21.xml"/><Relationship Id="rId5" Type="http://schemas.openxmlformats.org/officeDocument/2006/relationships/slide" Target="slide36.xml"/><Relationship Id="rId4" Type="http://schemas.openxmlformats.org/officeDocument/2006/relationships/slide" Target="slide3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15423"/>
            <a:ext cx="8363663" cy="682285"/>
          </a:xfrm>
        </p:spPr>
        <p:txBody>
          <a:bodyPr/>
          <a:lstStyle/>
          <a:p>
            <a:pPr>
              <a:lnSpc>
                <a:spcPct val="90000"/>
              </a:lnSpc>
              <a:spcAft>
                <a:spcPts val="125"/>
              </a:spcAft>
              <a:defRPr/>
            </a:pPr>
            <a:r>
              <a:rPr lang="en-US" altLang="en-US" dirty="0" smtClean="0">
                <a:solidFill>
                  <a:schemeClr val="tx2"/>
                </a:solidFill>
                <a:latin typeface="Times New Roman" panose="02020603050405020304" pitchFamily="18" charset="0"/>
                <a:cs typeface="Times New Roman" panose="02020603050405020304" pitchFamily="18" charset="0"/>
              </a:rPr>
              <a:t>Prehospital: Emergency Care</a:t>
            </a:r>
            <a:endParaRPr lang="en-US" altLang="en-US" i="1" dirty="0">
              <a:solidFill>
                <a:schemeClr val="tx2"/>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457200" y="1035614"/>
            <a:ext cx="8302702" cy="352678"/>
          </a:xfrm>
        </p:spPr>
        <p:txBody>
          <a:bodyPr anchor="ctr"/>
          <a:lstStyle/>
          <a:p>
            <a:pPr eaLnBrk="1" hangingPunct="1">
              <a:defRPr/>
            </a:pPr>
            <a:r>
              <a:rPr lang="en-US" altLang="en-US" dirty="0" smtClean="0">
                <a:solidFill>
                  <a:schemeClr val="tx2"/>
                </a:solidFill>
                <a:latin typeface="+mn-lt"/>
              </a:rPr>
              <a:t>Eleventh Edition</a:t>
            </a:r>
            <a:endParaRPr lang="en-US" altLang="en-US" dirty="0">
              <a:solidFill>
                <a:schemeClr val="tx2"/>
              </a:solidFill>
              <a:latin typeface="+mn-lt"/>
            </a:endParaRPr>
          </a:p>
        </p:txBody>
      </p:sp>
      <p:sp>
        <p:nvSpPr>
          <p:cNvPr id="4" name="Text Placeholder 3"/>
          <p:cNvSpPr>
            <a:spLocks noGrp="1"/>
          </p:cNvSpPr>
          <p:nvPr>
            <p:ph type="body" idx="2"/>
          </p:nvPr>
        </p:nvSpPr>
        <p:spPr>
          <a:xfrm>
            <a:off x="4907280" y="2285999"/>
            <a:ext cx="3657600" cy="739083"/>
          </a:xfrm>
        </p:spPr>
        <p:txBody>
          <a:bodyPr/>
          <a:lstStyle/>
          <a:p>
            <a:pPr lvl="0" algn="ctr"/>
            <a:r>
              <a:rPr lang="en-US" b="1" dirty="0" smtClean="0">
                <a:latin typeface="+mn-lt"/>
              </a:rPr>
              <a:t>Chapter 41</a:t>
            </a:r>
            <a:endParaRPr lang="en-US" b="1" dirty="0">
              <a:latin typeface="+mn-lt"/>
            </a:endParaRPr>
          </a:p>
        </p:txBody>
      </p:sp>
      <p:sp>
        <p:nvSpPr>
          <p:cNvPr id="5" name="Text Placeholder 4"/>
          <p:cNvSpPr>
            <a:spLocks noGrp="1"/>
          </p:cNvSpPr>
          <p:nvPr>
            <p:ph type="body" idx="3"/>
          </p:nvPr>
        </p:nvSpPr>
        <p:spPr>
          <a:xfrm>
            <a:off x="4907280" y="3114461"/>
            <a:ext cx="3657600" cy="515147"/>
          </a:xfrm>
        </p:spPr>
        <p:txBody>
          <a:bodyPr/>
          <a:lstStyle/>
          <a:p>
            <a:pPr algn="ctr">
              <a:spcBef>
                <a:spcPct val="0"/>
              </a:spcBef>
              <a:buClrTx/>
            </a:pPr>
            <a:r>
              <a:rPr lang="en-US" altLang="en-US" dirty="0">
                <a:latin typeface="+mn-lt"/>
              </a:rPr>
              <a:t>The Combat Veteran</a:t>
            </a:r>
          </a:p>
        </p:txBody>
      </p:sp>
      <p:pic>
        <p:nvPicPr>
          <p:cNvPr id="8" name="Picture 7" descr="Front Cover: Prehospital: Emergency Care Eleventh Edition by Mistovich and Karr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07" y="1627565"/>
            <a:ext cx="4098743" cy="4661148"/>
          </a:xfrm>
          <a:prstGeom prst="rect">
            <a:avLst/>
          </a:prstGeom>
          <a:ln w="9525">
            <a:solidFill>
              <a:schemeClr val="tx1"/>
            </a:solidFill>
          </a:ln>
        </p:spPr>
      </p:pic>
      <p:sp>
        <p:nvSpPr>
          <p:cNvPr id="6" name="Text Placeholder 5"/>
          <p:cNvSpPr>
            <a:spLocks noGrp="1"/>
          </p:cNvSpPr>
          <p:nvPr>
            <p:ph type="body" idx="13"/>
          </p:nvPr>
        </p:nvSpPr>
        <p:spPr>
          <a:xfrm>
            <a:off x="2670048" y="6449931"/>
            <a:ext cx="6089854" cy="231285"/>
          </a:xfrm>
        </p:spPr>
        <p:txBody>
          <a:bodyPr anchor="ct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2018, 2014, 2010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
        <p:nvSpPr>
          <p:cNvPr id="9" name="TextBox 8"/>
          <p:cNvSpPr txBox="1"/>
          <p:nvPr/>
        </p:nvSpPr>
        <p:spPr>
          <a:xfrm>
            <a:off x="5177443" y="4548917"/>
            <a:ext cx="3117273" cy="646331"/>
          </a:xfrm>
          <a:prstGeom prst="rect">
            <a:avLst/>
          </a:prstGeom>
          <a:noFill/>
        </p:spPr>
        <p:txBody>
          <a:bodyPr wrap="square" rtlCol="0">
            <a:spAutoFit/>
          </a:bodyPr>
          <a:lstStyle/>
          <a:p>
            <a:r>
              <a:rPr lang="en-US" sz="1200" dirty="0">
                <a:solidFill>
                  <a:schemeClr val="bg1"/>
                </a:solidFill>
                <a:latin typeface="+mn-lt"/>
              </a:rPr>
              <a:t>Slides in this presentation contain hyperlinks. JAWS users should be able to get a list of links by using INSERT+F7 </a:t>
            </a:r>
          </a:p>
        </p:txBody>
      </p:sp>
    </p:spTree>
    <p:extLst>
      <p:ext uri="{BB962C8B-B14F-4D97-AF65-F5344CB8AC3E}">
        <p14:creationId xmlns:p14="http://schemas.microsoft.com/office/powerpoint/2010/main" val="4140415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364682" cy="1097279"/>
          </a:xfrm>
        </p:spPr>
        <p:txBody>
          <a:bodyPr tIns="91425">
            <a:noAutofit/>
          </a:bodyPr>
          <a:lstStyle/>
          <a:p>
            <a:pPr lvl="0" eaLnBrk="0" fontAlgn="base" hangingPunct="0">
              <a:spcBef>
                <a:spcPct val="0"/>
              </a:spcBef>
              <a:spcAft>
                <a:spcPct val="0"/>
              </a:spcAft>
              <a:buClrTx/>
            </a:pPr>
            <a:r>
              <a:rPr lang="en-US" altLang="en-US" sz="3000" dirty="0" smtClean="0">
                <a:latin typeface="Times New Roman" panose="02020603050405020304" pitchFamily="18" charset="0"/>
                <a:ea typeface="ＭＳ Ｐゴシック"/>
              </a:rPr>
              <a:t>A History of Combat Service May be Relevant to the Emergency Your Patient is Now Experiencing</a:t>
            </a:r>
            <a:endParaRPr lang="en-US" altLang="en-US" sz="300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1"/>
            <a:ext cx="8229600" cy="779317"/>
          </a:xfrm>
        </p:spPr>
        <p:txBody>
          <a:bodyPr/>
          <a:lstStyle/>
          <a:p>
            <a:pPr marL="0" indent="0">
              <a:buNone/>
            </a:pPr>
            <a:r>
              <a:rPr lang="en-US" sz="2400" dirty="0">
                <a:latin typeface="+mn-lt"/>
              </a:rPr>
              <a:t>A variety of clues can </a:t>
            </a:r>
            <a:r>
              <a:rPr lang="en-US" sz="2400" dirty="0" smtClean="0">
                <a:latin typeface="+mn-lt"/>
              </a:rPr>
              <a:t>help identify </a:t>
            </a:r>
            <a:r>
              <a:rPr lang="en-US" sz="2400" dirty="0">
                <a:latin typeface="+mn-lt"/>
              </a:rPr>
              <a:t>the patient as a combat veteran, such as </a:t>
            </a:r>
            <a:r>
              <a:rPr lang="en-US" sz="2400" dirty="0" smtClean="0">
                <a:latin typeface="+mn-lt"/>
              </a:rPr>
              <a:t>a </a:t>
            </a:r>
            <a:r>
              <a:rPr lang="en-US" sz="2400" dirty="0">
                <a:latin typeface="+mn-lt"/>
              </a:rPr>
              <a:t>“high and tight” military </a:t>
            </a:r>
            <a:r>
              <a:rPr lang="en-US" sz="2400" dirty="0" smtClean="0">
                <a:latin typeface="+mn-lt"/>
              </a:rPr>
              <a:t>haircut.</a:t>
            </a:r>
            <a:endParaRPr lang="en-US" sz="2400" dirty="0">
              <a:latin typeface="+mn-lt"/>
            </a:endParaRPr>
          </a:p>
        </p:txBody>
      </p:sp>
      <p:pic>
        <p:nvPicPr>
          <p:cNvPr id="4" name="Picture 1" descr="A man with hair shaved short on the sides and cut short on the top for an overall square sha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8922" y="2592687"/>
            <a:ext cx="2229152" cy="3315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idx="2"/>
          </p:nvPr>
        </p:nvSpPr>
        <p:spPr>
          <a:xfrm>
            <a:off x="457200" y="5980924"/>
            <a:ext cx="8229600" cy="402671"/>
          </a:xfrm>
        </p:spPr>
        <p:txBody>
          <a:bodyPr/>
          <a:lstStyle/>
          <a:p>
            <a:pPr marL="0" indent="0">
              <a:buNone/>
            </a:pPr>
            <a:r>
              <a:rPr lang="en-US" sz="1800" b="1" dirty="0">
                <a:latin typeface="+mn-lt"/>
              </a:rPr>
              <a:t>(© Alamy </a:t>
            </a:r>
            <a:r>
              <a:rPr lang="en-US" sz="1800" b="1" dirty="0" smtClean="0">
                <a:latin typeface="+mn-lt"/>
              </a:rPr>
              <a:t>)</a:t>
            </a:r>
            <a:endParaRPr lang="en-US" sz="1800" b="1" dirty="0">
              <a:latin typeface="+mn-lt"/>
            </a:endParaRPr>
          </a:p>
        </p:txBody>
      </p:sp>
    </p:spTree>
    <p:extLst>
      <p:ext uri="{BB962C8B-B14F-4D97-AF65-F5344CB8AC3E}">
        <p14:creationId xmlns:p14="http://schemas.microsoft.com/office/powerpoint/2010/main" val="17965717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Combat Veterans </a:t>
            </a:r>
            <a:r>
              <a:rPr lang="en-US" sz="2000" b="0" dirty="0" smtClean="0">
                <a:latin typeface="Times New Roman" panose="02020603050405020304" pitchFamily="18" charset="0"/>
                <a:ea typeface="ＭＳ Ｐゴシック"/>
                <a:cs typeface="ＭＳ Ｐゴシック" pitchFamily="-1" charset="-128"/>
              </a:rPr>
              <a:t>(2 of 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1815851"/>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Phrase questions carefully.</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Use, </a:t>
            </a:r>
            <a:r>
              <a:rPr lang="en-US" altLang="en-US" sz="2400" dirty="0" smtClean="0">
                <a:solidFill>
                  <a:srgbClr val="000000"/>
                </a:solidFill>
                <a:latin typeface="Arial (Body)"/>
                <a:ea typeface="ＭＳ Ｐゴシック"/>
              </a:rPr>
              <a:t>“Where </a:t>
            </a:r>
            <a:r>
              <a:rPr lang="en-US" altLang="en-US" sz="2400" dirty="0">
                <a:solidFill>
                  <a:srgbClr val="000000"/>
                </a:solidFill>
                <a:latin typeface="Arial (Body)"/>
                <a:ea typeface="ＭＳ Ｐゴシック"/>
              </a:rPr>
              <a:t>did you see combat</a:t>
            </a:r>
            <a:r>
              <a:rPr lang="en-US" altLang="en-US" sz="2400" dirty="0" smtClean="0">
                <a:solidFill>
                  <a:srgbClr val="000000"/>
                </a:solidFill>
                <a:latin typeface="Arial (Body)"/>
                <a:ea typeface="ＭＳ Ｐゴシック"/>
              </a:rPr>
              <a:t>?” </a:t>
            </a:r>
            <a:r>
              <a:rPr lang="en-US" altLang="en-US" sz="2400" dirty="0">
                <a:solidFill>
                  <a:srgbClr val="000000"/>
                </a:solidFill>
                <a:latin typeface="Arial (Body)"/>
                <a:ea typeface="ＭＳ Ｐゴシック"/>
              </a:rPr>
              <a:t>instead of, </a:t>
            </a:r>
            <a:r>
              <a:rPr lang="en-US" altLang="en-US" sz="2400" dirty="0" smtClean="0">
                <a:solidFill>
                  <a:srgbClr val="000000"/>
                </a:solidFill>
                <a:latin typeface="Arial (Body)"/>
                <a:ea typeface="ＭＳ Ｐゴシック"/>
              </a:rPr>
              <a:t>“Did </a:t>
            </a:r>
            <a:r>
              <a:rPr lang="en-US" altLang="en-US" sz="2400" dirty="0">
                <a:solidFill>
                  <a:srgbClr val="000000"/>
                </a:solidFill>
                <a:latin typeface="Arial (Body)"/>
                <a:ea typeface="ＭＳ Ｐゴシック"/>
              </a:rPr>
              <a:t>you see combat</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Do not ask if the veteran has ever killed anyone.</a:t>
            </a:r>
          </a:p>
        </p:txBody>
      </p:sp>
    </p:spTree>
    <p:extLst>
      <p:ext uri="{BB962C8B-B14F-4D97-AF65-F5344CB8AC3E}">
        <p14:creationId xmlns:p14="http://schemas.microsoft.com/office/powerpoint/2010/main" val="703088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Combat Veterans </a:t>
            </a:r>
            <a:r>
              <a:rPr lang="en-US" sz="2000" b="0" dirty="0" smtClean="0">
                <a:latin typeface="Times New Roman" panose="02020603050405020304" pitchFamily="18" charset="0"/>
                <a:ea typeface="ＭＳ Ｐゴシック"/>
                <a:cs typeface="ＭＳ Ｐゴシック" pitchFamily="-1" charset="-128"/>
              </a:rPr>
              <a:t>(3 of 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046684"/>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Two-thirds have severe relationship problems since their return.</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25 percent of the homeless are veterans.</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Two-thirds have </a:t>
            </a: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D.</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599588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The Nature of P</a:t>
            </a:r>
            <a:r>
              <a:rPr lang="en-US" sz="100" dirty="0" smtClean="0">
                <a:latin typeface="Times New Roman" panose="02020603050405020304" pitchFamily="18" charset="0"/>
                <a:ea typeface="ＭＳ Ｐゴシック"/>
                <a:cs typeface="ＭＳ Ｐゴシック" pitchFamily="-1" charset="-128"/>
              </a:rPr>
              <a:t> </a:t>
            </a:r>
            <a:r>
              <a:rPr lang="en-US" dirty="0" smtClean="0">
                <a:latin typeface="Times New Roman" panose="02020603050405020304" pitchFamily="18" charset="0"/>
                <a:ea typeface="ＭＳ Ｐゴシック"/>
                <a:cs typeface="ＭＳ Ｐゴシック" pitchFamily="-1" charset="-128"/>
              </a:rPr>
              <a:t>T</a:t>
            </a:r>
            <a:r>
              <a:rPr lang="en-US" sz="100" dirty="0" smtClean="0">
                <a:latin typeface="Times New Roman" panose="02020603050405020304" pitchFamily="18" charset="0"/>
                <a:ea typeface="ＭＳ Ｐゴシック"/>
                <a:cs typeface="ＭＳ Ｐゴシック" pitchFamily="-1" charset="-128"/>
              </a:rPr>
              <a:t> </a:t>
            </a:r>
            <a:r>
              <a:rPr lang="en-US" dirty="0" smtClean="0">
                <a:latin typeface="Times New Roman" panose="02020603050405020304" pitchFamily="18" charset="0"/>
                <a:ea typeface="ＭＳ Ｐゴシック"/>
                <a:cs typeface="ＭＳ Ｐゴシック" pitchFamily="-1" charset="-128"/>
              </a:rPr>
              <a:t>S</a:t>
            </a:r>
            <a:r>
              <a:rPr lang="en-US" sz="100" dirty="0" smtClean="0">
                <a:latin typeface="Times New Roman" panose="02020603050405020304" pitchFamily="18" charset="0"/>
                <a:ea typeface="ＭＳ Ｐゴシック"/>
                <a:cs typeface="ＭＳ Ｐゴシック" pitchFamily="-1" charset="-128"/>
              </a:rPr>
              <a:t> </a:t>
            </a:r>
            <a:r>
              <a:rPr lang="en-US" dirty="0" smtClean="0">
                <a:latin typeface="Times New Roman" panose="02020603050405020304" pitchFamily="18" charset="0"/>
                <a:ea typeface="ＭＳ Ｐゴシック"/>
                <a:cs typeface="ＭＳ Ｐゴシック" pitchFamily="-1" charset="-128"/>
              </a:rPr>
              <a:t>D </a:t>
            </a:r>
            <a:r>
              <a:rPr lang="en-US" sz="2000" b="0" dirty="0" smtClean="0">
                <a:latin typeface="Times New Roman" panose="02020603050405020304" pitchFamily="18" charset="0"/>
                <a:ea typeface="ＭＳ Ｐゴシック"/>
                <a:cs typeface="ＭＳ Ｐゴシック" pitchFamily="-1" charset="-128"/>
              </a:rPr>
              <a:t>(1 of 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608376"/>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D is </a:t>
            </a:r>
            <a:r>
              <a:rPr lang="en-US" altLang="en-US" sz="2400" dirty="0">
                <a:solidFill>
                  <a:srgbClr val="000000"/>
                </a:solidFill>
                <a:latin typeface="Arial (Body)"/>
                <a:ea typeface="ＭＳ Ｐゴシック"/>
              </a:rPr>
              <a:t>a collection of signs and symptoms.</a:t>
            </a:r>
          </a:p>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D is </a:t>
            </a:r>
            <a:r>
              <a:rPr lang="en-US" altLang="en-US" sz="2400" dirty="0">
                <a:solidFill>
                  <a:srgbClr val="000000"/>
                </a:solidFill>
                <a:latin typeface="Arial (Body)"/>
                <a:ea typeface="ＭＳ Ｐゴシック"/>
              </a:rPr>
              <a:t>a reaction of a normal person to an abnormal situation.</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There is sustained </a:t>
            </a:r>
            <a:r>
              <a:rPr lang="en-US" altLang="en-US" sz="2400" dirty="0" smtClean="0">
                <a:solidFill>
                  <a:srgbClr val="000000"/>
                </a:solidFill>
                <a:latin typeface="Arial (Body)"/>
                <a:ea typeface="ＭＳ Ｐゴシック"/>
              </a:rPr>
              <a:t>S</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N</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activity</a:t>
            </a:r>
            <a:r>
              <a:rPr lang="en-US" altLang="en-US" sz="2400" dirty="0">
                <a:solidFill>
                  <a:srgbClr val="000000"/>
                </a:solidFill>
                <a:latin typeface="Arial (Body)"/>
                <a:ea typeface="ＭＳ Ｐゴシック"/>
              </a:rPr>
              <a:t>.</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Memories linger and are disruptive to the person.</a:t>
            </a:r>
          </a:p>
        </p:txBody>
      </p:sp>
    </p:spTree>
    <p:extLst>
      <p:ext uri="{BB962C8B-B14F-4D97-AF65-F5344CB8AC3E}">
        <p14:creationId xmlns:p14="http://schemas.microsoft.com/office/powerpoint/2010/main" val="2129568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The Nature of P</a:t>
            </a:r>
            <a:r>
              <a:rPr lang="en-US" sz="100" dirty="0" smtClean="0">
                <a:latin typeface="Times New Roman" panose="02020603050405020304" pitchFamily="18" charset="0"/>
                <a:ea typeface="ＭＳ Ｐゴシック"/>
                <a:cs typeface="ＭＳ Ｐゴシック" pitchFamily="-1" charset="-128"/>
              </a:rPr>
              <a:t> </a:t>
            </a:r>
            <a:r>
              <a:rPr lang="en-US" dirty="0" smtClean="0">
                <a:latin typeface="Times New Roman" panose="02020603050405020304" pitchFamily="18" charset="0"/>
                <a:ea typeface="ＭＳ Ｐゴシック"/>
                <a:cs typeface="ＭＳ Ｐゴシック" pitchFamily="-1" charset="-128"/>
              </a:rPr>
              <a:t>T</a:t>
            </a:r>
            <a:r>
              <a:rPr lang="en-US" sz="100" dirty="0" smtClean="0">
                <a:latin typeface="Times New Roman" panose="02020603050405020304" pitchFamily="18" charset="0"/>
                <a:ea typeface="ＭＳ Ｐゴシック"/>
                <a:cs typeface="ＭＳ Ｐゴシック" pitchFamily="-1" charset="-128"/>
              </a:rPr>
              <a:t> </a:t>
            </a:r>
            <a:r>
              <a:rPr lang="en-US" dirty="0" smtClean="0">
                <a:latin typeface="Times New Roman" panose="02020603050405020304" pitchFamily="18" charset="0"/>
                <a:ea typeface="ＭＳ Ｐゴシック"/>
                <a:cs typeface="ＭＳ Ｐゴシック" pitchFamily="-1" charset="-128"/>
              </a:rPr>
              <a:t>S</a:t>
            </a:r>
            <a:r>
              <a:rPr lang="en-US" sz="100" dirty="0" smtClean="0">
                <a:latin typeface="Times New Roman" panose="02020603050405020304" pitchFamily="18" charset="0"/>
                <a:ea typeface="ＭＳ Ｐゴシック"/>
                <a:cs typeface="ＭＳ Ｐゴシック" pitchFamily="-1" charset="-128"/>
              </a:rPr>
              <a:t> </a:t>
            </a:r>
            <a:r>
              <a:rPr lang="en-US" dirty="0" smtClean="0">
                <a:latin typeface="Times New Roman" panose="02020603050405020304" pitchFamily="18" charset="0"/>
                <a:ea typeface="ＭＳ Ｐゴシック"/>
                <a:cs typeface="ＭＳ Ｐゴシック" pitchFamily="-1" charset="-128"/>
              </a:rPr>
              <a:t>D </a:t>
            </a:r>
            <a:r>
              <a:rPr lang="en-US" sz="2000" b="0" dirty="0" smtClean="0">
                <a:latin typeface="Times New Roman" panose="02020603050405020304" pitchFamily="18" charset="0"/>
                <a:ea typeface="ＭＳ Ｐゴシック"/>
                <a:cs typeface="ＭＳ Ｐゴシック" pitchFamily="-1" charset="-128"/>
              </a:rPr>
              <a:t>(2 of 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816399"/>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D Four </a:t>
            </a:r>
            <a:r>
              <a:rPr lang="en-US" altLang="en-US" sz="2400" dirty="0">
                <a:solidFill>
                  <a:srgbClr val="000000"/>
                </a:solidFill>
                <a:latin typeface="Arial (Body)"/>
                <a:ea typeface="ＭＳ Ｐゴシック"/>
              </a:rPr>
              <a:t>Essential Features: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Response can involve feelings of anger, fear, horror, and </a:t>
            </a:r>
            <a:r>
              <a:rPr lang="en-US" altLang="en-US" sz="2400" dirty="0" smtClean="0">
                <a:solidFill>
                  <a:srgbClr val="000000"/>
                </a:solidFill>
                <a:latin typeface="Arial (Body)"/>
                <a:ea typeface="ＭＳ Ｐゴシック"/>
              </a:rPr>
              <a:t>helplessness.</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Reliving events through flashbacks, unwanted thoughts, or nightmares.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Avoiding anything that reminds him, physically or emotionally of the trauma.</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Anxiety or anger with much time spent in a state of perceived imminent threat</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396699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The Nature of P</a:t>
            </a:r>
            <a:r>
              <a:rPr lang="en-US" sz="100" dirty="0" smtClean="0">
                <a:latin typeface="Times New Roman" panose="02020603050405020304" pitchFamily="18" charset="0"/>
                <a:ea typeface="ＭＳ Ｐゴシック"/>
                <a:cs typeface="ＭＳ Ｐゴシック" pitchFamily="-1" charset="-128"/>
              </a:rPr>
              <a:t> </a:t>
            </a:r>
            <a:r>
              <a:rPr lang="en-US" dirty="0" smtClean="0">
                <a:latin typeface="Times New Roman" panose="02020603050405020304" pitchFamily="18" charset="0"/>
                <a:ea typeface="ＭＳ Ｐゴシック"/>
                <a:cs typeface="ＭＳ Ｐゴシック" pitchFamily="-1" charset="-128"/>
              </a:rPr>
              <a:t>T</a:t>
            </a:r>
            <a:r>
              <a:rPr lang="en-US" sz="100" dirty="0" smtClean="0">
                <a:latin typeface="Times New Roman" panose="02020603050405020304" pitchFamily="18" charset="0"/>
                <a:ea typeface="ＭＳ Ｐゴシック"/>
                <a:cs typeface="ＭＳ Ｐゴシック" pitchFamily="-1" charset="-128"/>
              </a:rPr>
              <a:t> </a:t>
            </a:r>
            <a:r>
              <a:rPr lang="en-US" dirty="0" smtClean="0">
                <a:latin typeface="Times New Roman" panose="02020603050405020304" pitchFamily="18" charset="0"/>
                <a:ea typeface="ＭＳ Ｐゴシック"/>
                <a:cs typeface="ＭＳ Ｐゴシック" pitchFamily="-1" charset="-128"/>
              </a:rPr>
              <a:t>S</a:t>
            </a:r>
            <a:r>
              <a:rPr lang="en-US" sz="100" dirty="0" smtClean="0">
                <a:latin typeface="Times New Roman" panose="02020603050405020304" pitchFamily="18" charset="0"/>
                <a:ea typeface="ＭＳ Ｐゴシック"/>
                <a:cs typeface="ＭＳ Ｐゴシック" pitchFamily="-1" charset="-128"/>
              </a:rPr>
              <a:t> </a:t>
            </a:r>
            <a:r>
              <a:rPr lang="en-US" dirty="0" smtClean="0">
                <a:latin typeface="Times New Roman" panose="02020603050405020304" pitchFamily="18" charset="0"/>
                <a:ea typeface="ＭＳ Ｐゴシック"/>
                <a:cs typeface="ＭＳ Ｐゴシック" pitchFamily="-1" charset="-128"/>
              </a:rPr>
              <a:t>D </a:t>
            </a:r>
            <a:r>
              <a:rPr lang="en-US" sz="2000" b="0" dirty="0" smtClean="0">
                <a:latin typeface="Times New Roman" panose="02020603050405020304" pitchFamily="18" charset="0"/>
                <a:ea typeface="ＭＳ Ｐゴシック"/>
                <a:cs typeface="ＭＳ Ｐゴシック" pitchFamily="-1" charset="-128"/>
              </a:rPr>
              <a:t>(3 of 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4124176"/>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Signs and Symptoms of </a:t>
            </a: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D</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Guilt</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Shame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Avoidance of others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Depression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Paranoia</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Hostility</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Feeling they will not live much longer</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Agitation and anger</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962206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The Nature of P</a:t>
            </a:r>
            <a:r>
              <a:rPr lang="en-US" sz="100" dirty="0" smtClean="0">
                <a:latin typeface="Times New Roman" panose="02020603050405020304" pitchFamily="18" charset="0"/>
                <a:ea typeface="ＭＳ Ｐゴシック"/>
                <a:cs typeface="ＭＳ Ｐゴシック" pitchFamily="-1" charset="-128"/>
              </a:rPr>
              <a:t> </a:t>
            </a:r>
            <a:r>
              <a:rPr lang="en-US" dirty="0" smtClean="0">
                <a:latin typeface="Times New Roman" panose="02020603050405020304" pitchFamily="18" charset="0"/>
                <a:ea typeface="ＭＳ Ｐゴシック"/>
                <a:cs typeface="ＭＳ Ｐゴシック" pitchFamily="-1" charset="-128"/>
              </a:rPr>
              <a:t>T</a:t>
            </a:r>
            <a:r>
              <a:rPr lang="en-US" sz="100" dirty="0" smtClean="0">
                <a:latin typeface="Times New Roman" panose="02020603050405020304" pitchFamily="18" charset="0"/>
                <a:ea typeface="ＭＳ Ｐゴシック"/>
                <a:cs typeface="ＭＳ Ｐゴシック" pitchFamily="-1" charset="-128"/>
              </a:rPr>
              <a:t> </a:t>
            </a:r>
            <a:r>
              <a:rPr lang="en-US" dirty="0" smtClean="0">
                <a:latin typeface="Times New Roman" panose="02020603050405020304" pitchFamily="18" charset="0"/>
                <a:ea typeface="ＭＳ Ｐゴシック"/>
                <a:cs typeface="ＭＳ Ｐゴシック" pitchFamily="-1" charset="-128"/>
              </a:rPr>
              <a:t>S</a:t>
            </a:r>
            <a:r>
              <a:rPr lang="en-US" sz="100" dirty="0" smtClean="0">
                <a:latin typeface="Times New Roman" panose="02020603050405020304" pitchFamily="18" charset="0"/>
                <a:ea typeface="ＭＳ Ｐゴシック"/>
                <a:cs typeface="ＭＳ Ｐゴシック" pitchFamily="-1" charset="-128"/>
              </a:rPr>
              <a:t> </a:t>
            </a:r>
            <a:r>
              <a:rPr lang="en-US" dirty="0" smtClean="0">
                <a:latin typeface="Times New Roman" panose="02020603050405020304" pitchFamily="18" charset="0"/>
                <a:ea typeface="ＭＳ Ｐゴシック"/>
                <a:cs typeface="ＭＳ Ｐゴシック" pitchFamily="-1" charset="-128"/>
              </a:rPr>
              <a:t>D </a:t>
            </a:r>
            <a:r>
              <a:rPr lang="en-US" sz="2000" b="0" dirty="0" smtClean="0">
                <a:latin typeface="Times New Roman" panose="02020603050405020304" pitchFamily="18" charset="0"/>
                <a:ea typeface="ＭＳ Ｐゴシック"/>
                <a:cs typeface="ＭＳ Ｐゴシック" pitchFamily="-1" charset="-128"/>
              </a:rPr>
              <a:t>(4 of 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1815851"/>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Associated Signs and Symptoms of </a:t>
            </a: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D</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Physical responses include pain, which may be vague or unfocused</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Signs of premature aging.</a:t>
            </a:r>
          </a:p>
        </p:txBody>
      </p:sp>
    </p:spTree>
    <p:extLst>
      <p:ext uri="{BB962C8B-B14F-4D97-AF65-F5344CB8AC3E}">
        <p14:creationId xmlns:p14="http://schemas.microsoft.com/office/powerpoint/2010/main" val="4062451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The Nature of P</a:t>
            </a:r>
            <a:r>
              <a:rPr lang="en-US" sz="100" dirty="0" smtClean="0">
                <a:latin typeface="Times New Roman" panose="02020603050405020304" pitchFamily="18" charset="0"/>
                <a:ea typeface="ＭＳ Ｐゴシック"/>
                <a:cs typeface="ＭＳ Ｐゴシック" pitchFamily="-1" charset="-128"/>
              </a:rPr>
              <a:t> </a:t>
            </a:r>
            <a:r>
              <a:rPr lang="en-US" dirty="0" smtClean="0">
                <a:latin typeface="Times New Roman" panose="02020603050405020304" pitchFamily="18" charset="0"/>
                <a:ea typeface="ＭＳ Ｐゴシック"/>
                <a:cs typeface="ＭＳ Ｐゴシック" pitchFamily="-1" charset="-128"/>
              </a:rPr>
              <a:t>T</a:t>
            </a:r>
            <a:r>
              <a:rPr lang="en-US" sz="100" dirty="0" smtClean="0">
                <a:latin typeface="Times New Roman" panose="02020603050405020304" pitchFamily="18" charset="0"/>
                <a:ea typeface="ＭＳ Ｐゴシック"/>
                <a:cs typeface="ＭＳ Ｐゴシック" pitchFamily="-1" charset="-128"/>
              </a:rPr>
              <a:t> </a:t>
            </a:r>
            <a:r>
              <a:rPr lang="en-US" dirty="0" smtClean="0">
                <a:latin typeface="Times New Roman" panose="02020603050405020304" pitchFamily="18" charset="0"/>
                <a:ea typeface="ＭＳ Ｐゴシック"/>
                <a:cs typeface="ＭＳ Ｐゴシック" pitchFamily="-1" charset="-128"/>
              </a:rPr>
              <a:t>S</a:t>
            </a:r>
            <a:r>
              <a:rPr lang="en-US" sz="100" dirty="0" smtClean="0">
                <a:latin typeface="Times New Roman" panose="02020603050405020304" pitchFamily="18" charset="0"/>
                <a:ea typeface="ＭＳ Ｐゴシック"/>
                <a:cs typeface="ＭＳ Ｐゴシック" pitchFamily="-1" charset="-128"/>
              </a:rPr>
              <a:t> </a:t>
            </a:r>
            <a:r>
              <a:rPr lang="en-US" dirty="0" smtClean="0">
                <a:latin typeface="Times New Roman" panose="02020603050405020304" pitchFamily="18" charset="0"/>
                <a:ea typeface="ＭＳ Ｐゴシック"/>
                <a:cs typeface="ＭＳ Ｐゴシック" pitchFamily="-1" charset="-128"/>
              </a:rPr>
              <a:t>D </a:t>
            </a:r>
            <a:r>
              <a:rPr lang="en-US" sz="2000" b="0" dirty="0" smtClean="0">
                <a:latin typeface="Times New Roman" panose="02020603050405020304" pitchFamily="18" charset="0"/>
                <a:ea typeface="ＭＳ Ｐゴシック"/>
                <a:cs typeface="ＭＳ Ｐゴシック" pitchFamily="-1" charset="-128"/>
              </a:rPr>
              <a:t>(5 of 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262127"/>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Alcohol and Drug Use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Resulting heightened </a:t>
            </a:r>
            <a:r>
              <a:rPr lang="en-US" altLang="en-US" sz="2400" dirty="0" smtClean="0">
                <a:solidFill>
                  <a:srgbClr val="000000"/>
                </a:solidFill>
                <a:latin typeface="Arial (Body)"/>
                <a:ea typeface="ＭＳ Ｐゴシック"/>
              </a:rPr>
              <a:t>S</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N</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activity</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40 percent of veterans engage in pathological use of alcohol or drugs.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Denial is common</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1392902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The Nature of P</a:t>
            </a:r>
            <a:r>
              <a:rPr lang="en-US" sz="100" dirty="0" smtClean="0">
                <a:latin typeface="Times New Roman" panose="02020603050405020304" pitchFamily="18" charset="0"/>
                <a:ea typeface="ＭＳ Ｐゴシック"/>
                <a:cs typeface="ＭＳ Ｐゴシック" pitchFamily="-1" charset="-128"/>
              </a:rPr>
              <a:t> </a:t>
            </a:r>
            <a:r>
              <a:rPr lang="en-US" dirty="0" smtClean="0">
                <a:latin typeface="Times New Roman" panose="02020603050405020304" pitchFamily="18" charset="0"/>
                <a:ea typeface="ＭＳ Ｐゴシック"/>
                <a:cs typeface="ＭＳ Ｐゴシック" pitchFamily="-1" charset="-128"/>
              </a:rPr>
              <a:t>T</a:t>
            </a:r>
            <a:r>
              <a:rPr lang="en-US" sz="100" dirty="0" smtClean="0">
                <a:latin typeface="Times New Roman" panose="02020603050405020304" pitchFamily="18" charset="0"/>
                <a:ea typeface="ＭＳ Ｐゴシック"/>
                <a:cs typeface="ＭＳ Ｐゴシック" pitchFamily="-1" charset="-128"/>
              </a:rPr>
              <a:t> </a:t>
            </a:r>
            <a:r>
              <a:rPr lang="en-US" dirty="0" smtClean="0">
                <a:latin typeface="Times New Roman" panose="02020603050405020304" pitchFamily="18" charset="0"/>
                <a:ea typeface="ＭＳ Ｐゴシック"/>
                <a:cs typeface="ＭＳ Ｐゴシック" pitchFamily="-1" charset="-128"/>
              </a:rPr>
              <a:t>S</a:t>
            </a:r>
            <a:r>
              <a:rPr lang="en-US" sz="100" dirty="0" smtClean="0">
                <a:latin typeface="Times New Roman" panose="02020603050405020304" pitchFamily="18" charset="0"/>
                <a:ea typeface="ＭＳ Ｐゴシック"/>
                <a:cs typeface="ＭＳ Ｐゴシック" pitchFamily="-1" charset="-128"/>
              </a:rPr>
              <a:t> </a:t>
            </a:r>
            <a:r>
              <a:rPr lang="en-US" dirty="0" smtClean="0">
                <a:latin typeface="Times New Roman" panose="02020603050405020304" pitchFamily="18" charset="0"/>
                <a:ea typeface="ＭＳ Ｐゴシック"/>
                <a:cs typeface="ＭＳ Ｐゴシック" pitchFamily="-1" charset="-128"/>
              </a:rPr>
              <a:t>D </a:t>
            </a:r>
            <a:r>
              <a:rPr lang="en-US" sz="2000" b="0" dirty="0" smtClean="0">
                <a:latin typeface="Times New Roman" panose="02020603050405020304" pitchFamily="18" charset="0"/>
                <a:ea typeface="ＭＳ Ｐゴシック"/>
                <a:cs typeface="ＭＳ Ｐゴシック" pitchFamily="-1" charset="-128"/>
              </a:rPr>
              <a:t>(6 of 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000791"/>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Danger to Self or Other</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Combat veterans are no more likely to be violent toward others than other veterans are.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Combat </a:t>
            </a:r>
            <a:r>
              <a:rPr lang="en-US" altLang="en-US" sz="2400" dirty="0" smtClean="0">
                <a:solidFill>
                  <a:srgbClr val="000000"/>
                </a:solidFill>
                <a:latin typeface="Arial (Body)"/>
                <a:ea typeface="ＭＳ Ｐゴシック"/>
              </a:rPr>
              <a:t>veterans’ </a:t>
            </a:r>
            <a:r>
              <a:rPr lang="en-US" altLang="en-US" sz="2400" dirty="0">
                <a:solidFill>
                  <a:srgbClr val="000000"/>
                </a:solidFill>
                <a:latin typeface="Arial (Body)"/>
                <a:ea typeface="ＭＳ Ｐゴシック"/>
              </a:rPr>
              <a:t>suicide rate is 30 percent higher than that of other veterans.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Prediction of who will be a danger to himself or others is difficult.</a:t>
            </a:r>
          </a:p>
        </p:txBody>
      </p:sp>
    </p:spTree>
    <p:extLst>
      <p:ext uri="{BB962C8B-B14F-4D97-AF65-F5344CB8AC3E}">
        <p14:creationId xmlns:p14="http://schemas.microsoft.com/office/powerpoint/2010/main" val="4261122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The Nature of P</a:t>
            </a:r>
            <a:r>
              <a:rPr lang="en-US" sz="100" dirty="0" smtClean="0">
                <a:latin typeface="Times New Roman" panose="02020603050405020304" pitchFamily="18" charset="0"/>
                <a:ea typeface="ＭＳ Ｐゴシック"/>
                <a:cs typeface="ＭＳ Ｐゴシック" pitchFamily="-1" charset="-128"/>
              </a:rPr>
              <a:t> </a:t>
            </a:r>
            <a:r>
              <a:rPr lang="en-US" dirty="0" smtClean="0">
                <a:latin typeface="Times New Roman" panose="02020603050405020304" pitchFamily="18" charset="0"/>
                <a:ea typeface="ＭＳ Ｐゴシック"/>
                <a:cs typeface="ＭＳ Ｐゴシック" pitchFamily="-1" charset="-128"/>
              </a:rPr>
              <a:t>T</a:t>
            </a:r>
            <a:r>
              <a:rPr lang="en-US" sz="100" dirty="0" smtClean="0">
                <a:latin typeface="Times New Roman" panose="02020603050405020304" pitchFamily="18" charset="0"/>
                <a:ea typeface="ＭＳ Ｐゴシック"/>
                <a:cs typeface="ＭＳ Ｐゴシック" pitchFamily="-1" charset="-128"/>
              </a:rPr>
              <a:t> </a:t>
            </a:r>
            <a:r>
              <a:rPr lang="en-US" dirty="0" smtClean="0">
                <a:latin typeface="Times New Roman" panose="02020603050405020304" pitchFamily="18" charset="0"/>
                <a:ea typeface="ＭＳ Ｐゴシック"/>
                <a:cs typeface="ＭＳ Ｐゴシック" pitchFamily="-1" charset="-128"/>
              </a:rPr>
              <a:t>S</a:t>
            </a:r>
            <a:r>
              <a:rPr lang="en-US" sz="100" dirty="0" smtClean="0">
                <a:latin typeface="Times New Roman" panose="02020603050405020304" pitchFamily="18" charset="0"/>
                <a:ea typeface="ＭＳ Ｐゴシック"/>
                <a:cs typeface="ＭＳ Ｐゴシック" pitchFamily="-1" charset="-128"/>
              </a:rPr>
              <a:t> </a:t>
            </a:r>
            <a:r>
              <a:rPr lang="en-US" dirty="0" smtClean="0">
                <a:latin typeface="Times New Roman" panose="02020603050405020304" pitchFamily="18" charset="0"/>
                <a:ea typeface="ＭＳ Ｐゴシック"/>
                <a:cs typeface="ＭＳ Ｐゴシック" pitchFamily="-1" charset="-128"/>
              </a:rPr>
              <a:t>D </a:t>
            </a:r>
            <a:r>
              <a:rPr lang="en-US" sz="2000" b="0" dirty="0" smtClean="0">
                <a:latin typeface="Times New Roman" panose="02020603050405020304" pitchFamily="18" charset="0"/>
                <a:ea typeface="ＭＳ Ｐゴシック"/>
                <a:cs typeface="ＭＳ Ｐゴシック" pitchFamily="-1" charset="-128"/>
              </a:rPr>
              <a:t>(7 of 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554515"/>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Signature Wounds of Combat Veterans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In Iraq and Afghanistan, improvised explosive devices (</a:t>
            </a:r>
            <a:r>
              <a:rPr lang="en-US" altLang="en-US" sz="2400" dirty="0" smtClean="0">
                <a:solidFill>
                  <a:srgbClr val="000000"/>
                </a:solidFill>
                <a:latin typeface="Arial (Body)"/>
                <a:ea typeface="ＭＳ Ｐゴシック"/>
              </a:rPr>
              <a:t>I</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D</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a:t>
            </a:r>
            <a:r>
              <a:rPr lang="en-US" altLang="en-US" sz="2400" dirty="0">
                <a:solidFill>
                  <a:srgbClr val="000000"/>
                </a:solidFill>
                <a:latin typeface="Arial (Body)"/>
                <a:ea typeface="ＭＳ Ｐゴシック"/>
              </a:rPr>
              <a:t>) resulted in amputations and traumatic brain injury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B</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I).</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B</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I is </a:t>
            </a:r>
            <a:r>
              <a:rPr lang="en-US" altLang="en-US" sz="2400" dirty="0">
                <a:solidFill>
                  <a:srgbClr val="000000"/>
                </a:solidFill>
                <a:latin typeface="Arial (Body)"/>
                <a:ea typeface="ＭＳ Ｐゴシック"/>
              </a:rPr>
              <a:t>an alteration in brain function as a result of external force.</a:t>
            </a:r>
          </a:p>
        </p:txBody>
      </p:sp>
    </p:spTree>
    <p:extLst>
      <p:ext uri="{BB962C8B-B14F-4D97-AF65-F5344CB8AC3E}">
        <p14:creationId xmlns:p14="http://schemas.microsoft.com/office/powerpoint/2010/main" val="1231804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solidFill>
                  <a:schemeClr val="tx2"/>
                </a:solidFill>
                <a:latin typeface="Times New Roman" panose="02020603050405020304" pitchFamily="18" charset="0"/>
                <a:ea typeface="ＭＳ Ｐゴシック"/>
                <a:cs typeface="Times New Roman" panose="02020603050405020304" pitchFamily="18" charset="0"/>
              </a:rPr>
              <a:t>Learning </a:t>
            </a:r>
            <a:r>
              <a:rPr lang="en-US" dirty="0">
                <a:solidFill>
                  <a:schemeClr val="tx2"/>
                </a:solidFill>
                <a:latin typeface="Times New Roman" panose="02020603050405020304" pitchFamily="18" charset="0"/>
                <a:cs typeface="Times New Roman" panose="02020603050405020304" pitchFamily="18" charset="0"/>
              </a:rPr>
              <a:t>Readiness</a:t>
            </a:r>
            <a:endParaRPr lang="en-US" sz="2000" dirty="0">
              <a:solidFill>
                <a:schemeClr val="tx2"/>
              </a:solidFill>
              <a:latin typeface="Times New Roman" panose="02020603050405020304" pitchFamily="18" charset="0"/>
              <a:ea typeface="ＭＳ Ｐゴシック"/>
              <a:cs typeface="Times New Roman" panose="02020603050405020304" pitchFamily="18" charset="0"/>
            </a:endParaRPr>
          </a:p>
        </p:txBody>
      </p:sp>
      <p:sp>
        <p:nvSpPr>
          <p:cNvPr id="3" name="Content Placeholder 2"/>
          <p:cNvSpPr>
            <a:spLocks noGrp="1"/>
          </p:cNvSpPr>
          <p:nvPr>
            <p:ph idx="1"/>
          </p:nvPr>
        </p:nvSpPr>
        <p:spPr>
          <a:xfrm>
            <a:off x="457200" y="1600200"/>
            <a:ext cx="8229600" cy="2608376"/>
          </a:xfrm>
        </p:spPr>
        <p:txBody>
          <a:bodyPr wrap="square" lIns="91425" tIns="91425" rIns="91425" bIns="91425">
            <a:noAutofit/>
          </a:bodyPr>
          <a:lstStyle/>
          <a:p>
            <a:pPr marL="255600" indent="-255600" eaLnBrk="0" fontAlgn="base" hangingPunct="0">
              <a:spcAft>
                <a:spcPct val="0"/>
              </a:spcAft>
              <a:buSzPts val="2400"/>
            </a:pP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Education </a:t>
            </a:r>
            <a:r>
              <a:rPr lang="en-US" altLang="en-US" sz="2400" dirty="0">
                <a:solidFill>
                  <a:srgbClr val="000000"/>
                </a:solidFill>
                <a:latin typeface="Arial (Body)"/>
                <a:ea typeface="ＭＳ Ｐゴシック"/>
              </a:rPr>
              <a:t>Standards, text p. 1244.</a:t>
            </a:r>
          </a:p>
          <a:p>
            <a:pPr marL="255600" indent="-255600" eaLnBrk="0" fontAlgn="base" hangingPunct="0">
              <a:spcAft>
                <a:spcPct val="0"/>
              </a:spcAft>
              <a:buSzPts val="2400"/>
            </a:pPr>
            <a:r>
              <a:rPr lang="en-US" altLang="en-US" sz="2400" b="1" dirty="0" smtClean="0">
                <a:solidFill>
                  <a:srgbClr val="000000"/>
                </a:solidFill>
                <a:latin typeface="Arial (Body)"/>
                <a:ea typeface="ＭＳ Ｐゴシック"/>
              </a:rPr>
              <a:t>Chapter </a:t>
            </a:r>
            <a:r>
              <a:rPr lang="en-US" altLang="en-US" sz="2400" b="1" dirty="0">
                <a:solidFill>
                  <a:srgbClr val="000000"/>
                </a:solidFill>
                <a:latin typeface="Arial (Body)"/>
                <a:ea typeface="ＭＳ Ｐゴシック"/>
              </a:rPr>
              <a:t>Objectives</a:t>
            </a:r>
            <a:r>
              <a:rPr lang="en-US" altLang="en-US" sz="2400" dirty="0">
                <a:solidFill>
                  <a:srgbClr val="000000"/>
                </a:solidFill>
                <a:latin typeface="Arial (Body)"/>
                <a:ea typeface="ＭＳ Ｐゴシック"/>
              </a:rPr>
              <a:t>, text </a:t>
            </a:r>
            <a:r>
              <a:rPr lang="en-US" altLang="en-US" sz="2400" dirty="0" smtClean="0">
                <a:solidFill>
                  <a:srgbClr val="000000"/>
                </a:solidFill>
                <a:latin typeface="Arial (Body)"/>
                <a:ea typeface="ＭＳ Ｐゴシック"/>
              </a:rPr>
              <a:t>p. 1244</a:t>
            </a:r>
            <a:r>
              <a:rPr lang="en-US" altLang="en-US" sz="2400" dirty="0">
                <a:solidFill>
                  <a:srgbClr val="000000"/>
                </a:solidFill>
                <a:latin typeface="Arial (Body)"/>
                <a:ea typeface="ＭＳ Ｐゴシック"/>
              </a:rPr>
              <a:t>.</a:t>
            </a:r>
          </a:p>
          <a:p>
            <a:pPr marL="255600" indent="-255600" eaLnBrk="0" fontAlgn="base" hangingPunct="0">
              <a:spcAft>
                <a:spcPct val="0"/>
              </a:spcAft>
              <a:buSzPts val="2400"/>
            </a:pPr>
            <a:r>
              <a:rPr lang="en-US" altLang="en-US" sz="2400" b="1" dirty="0" smtClean="0">
                <a:solidFill>
                  <a:srgbClr val="000000"/>
                </a:solidFill>
                <a:latin typeface="Arial (Body)"/>
                <a:ea typeface="ＭＳ Ｐゴシック"/>
              </a:rPr>
              <a:t>Key </a:t>
            </a:r>
            <a:r>
              <a:rPr lang="en-US" altLang="en-US" sz="2400" b="1" dirty="0">
                <a:solidFill>
                  <a:srgbClr val="000000"/>
                </a:solidFill>
                <a:latin typeface="Arial (Body)"/>
                <a:ea typeface="ＭＳ Ｐゴシック"/>
              </a:rPr>
              <a:t>Terms</a:t>
            </a:r>
            <a:r>
              <a:rPr lang="en-US" altLang="en-US" sz="2400" dirty="0">
                <a:solidFill>
                  <a:srgbClr val="000000"/>
                </a:solidFill>
                <a:latin typeface="Arial (Body)"/>
                <a:ea typeface="ＭＳ Ｐゴシック"/>
              </a:rPr>
              <a:t>, text p. 1244.</a:t>
            </a:r>
          </a:p>
          <a:p>
            <a:pPr marL="255600" indent="-255600" eaLnBrk="0" fontAlgn="base" hangingPunct="0">
              <a:spcAft>
                <a:spcPct val="0"/>
              </a:spcAft>
              <a:buSzPts val="2400"/>
            </a:pPr>
            <a:r>
              <a:rPr lang="en-US" altLang="en-US" sz="2400" dirty="0" smtClean="0">
                <a:solidFill>
                  <a:srgbClr val="000000"/>
                </a:solidFill>
                <a:latin typeface="Arial (Body)"/>
                <a:ea typeface="ＭＳ Ｐゴシック"/>
              </a:rPr>
              <a:t>Purpose </a:t>
            </a:r>
            <a:r>
              <a:rPr lang="en-US" altLang="en-US" sz="2400" dirty="0">
                <a:solidFill>
                  <a:srgbClr val="000000"/>
                </a:solidFill>
                <a:latin typeface="Arial (Body)"/>
                <a:ea typeface="ＭＳ Ｐゴシック"/>
              </a:rPr>
              <a:t>of lecture presentation versus textbook reading assignments.</a:t>
            </a:r>
          </a:p>
        </p:txBody>
      </p:sp>
    </p:spTree>
    <p:extLst>
      <p:ext uri="{BB962C8B-B14F-4D97-AF65-F5344CB8AC3E}">
        <p14:creationId xmlns:p14="http://schemas.microsoft.com/office/powerpoint/2010/main" val="31643431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The Nature of P</a:t>
            </a:r>
            <a:r>
              <a:rPr lang="en-US" sz="100" dirty="0" smtClean="0">
                <a:latin typeface="Times New Roman" panose="02020603050405020304" pitchFamily="18" charset="0"/>
                <a:ea typeface="ＭＳ Ｐゴシック"/>
                <a:cs typeface="ＭＳ Ｐゴシック" pitchFamily="-1" charset="-128"/>
              </a:rPr>
              <a:t> </a:t>
            </a:r>
            <a:r>
              <a:rPr lang="en-US" dirty="0" smtClean="0">
                <a:latin typeface="Times New Roman" panose="02020603050405020304" pitchFamily="18" charset="0"/>
                <a:ea typeface="ＭＳ Ｐゴシック"/>
                <a:cs typeface="ＭＳ Ｐゴシック" pitchFamily="-1" charset="-128"/>
              </a:rPr>
              <a:t>T</a:t>
            </a:r>
            <a:r>
              <a:rPr lang="en-US" sz="100" dirty="0" smtClean="0">
                <a:latin typeface="Times New Roman" panose="02020603050405020304" pitchFamily="18" charset="0"/>
                <a:ea typeface="ＭＳ Ｐゴシック"/>
                <a:cs typeface="ＭＳ Ｐゴシック" pitchFamily="-1" charset="-128"/>
              </a:rPr>
              <a:t> </a:t>
            </a:r>
            <a:r>
              <a:rPr lang="en-US" dirty="0" smtClean="0">
                <a:latin typeface="Times New Roman" panose="02020603050405020304" pitchFamily="18" charset="0"/>
                <a:ea typeface="ＭＳ Ｐゴシック"/>
                <a:cs typeface="ＭＳ Ｐゴシック" pitchFamily="-1" charset="-128"/>
              </a:rPr>
              <a:t>S</a:t>
            </a:r>
            <a:r>
              <a:rPr lang="en-US" sz="100" dirty="0" smtClean="0">
                <a:latin typeface="Times New Roman" panose="02020603050405020304" pitchFamily="18" charset="0"/>
                <a:ea typeface="ＭＳ Ｐゴシック"/>
                <a:cs typeface="ＭＳ Ｐゴシック" pitchFamily="-1" charset="-128"/>
              </a:rPr>
              <a:t> </a:t>
            </a:r>
            <a:r>
              <a:rPr lang="en-US" dirty="0" smtClean="0">
                <a:latin typeface="Times New Roman" panose="02020603050405020304" pitchFamily="18" charset="0"/>
                <a:ea typeface="ＭＳ Ｐゴシック"/>
                <a:cs typeface="ＭＳ Ｐゴシック" pitchFamily="-1" charset="-128"/>
              </a:rPr>
              <a:t>D </a:t>
            </a:r>
            <a:r>
              <a:rPr lang="en-US" sz="2000" b="0" dirty="0" smtClean="0">
                <a:latin typeface="Times New Roman" panose="02020603050405020304" pitchFamily="18" charset="0"/>
                <a:ea typeface="ＭＳ Ｐゴシック"/>
                <a:cs typeface="ＭＳ Ｐゴシック" pitchFamily="-1" charset="-128"/>
              </a:rPr>
              <a:t>(8 of 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077735"/>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B</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I Versus 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D: </a:t>
            </a:r>
            <a:r>
              <a:rPr lang="en-US" altLang="en-US" sz="2400" dirty="0">
                <a:solidFill>
                  <a:srgbClr val="000000"/>
                </a:solidFill>
                <a:latin typeface="Arial (Body)"/>
                <a:ea typeface="ＭＳ Ｐゴシック"/>
              </a:rPr>
              <a:t>Signs and Symptoms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There is overlap in the signs and symptoms.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Loss of consciousness is not necessary for diagnosis of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B</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I.</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Most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B</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I</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have been diagnosed, but some may have been missed.</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B</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I and 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D can </a:t>
            </a:r>
            <a:r>
              <a:rPr lang="en-US" altLang="en-US" sz="2400" dirty="0">
                <a:solidFill>
                  <a:srgbClr val="000000"/>
                </a:solidFill>
                <a:latin typeface="Arial (Body)"/>
                <a:ea typeface="ＭＳ Ｐゴシック"/>
              </a:rPr>
              <a:t>coexist.</a:t>
            </a:r>
          </a:p>
        </p:txBody>
      </p:sp>
    </p:spTree>
    <p:extLst>
      <p:ext uri="{BB962C8B-B14F-4D97-AF65-F5344CB8AC3E}">
        <p14:creationId xmlns:p14="http://schemas.microsoft.com/office/powerpoint/2010/main" val="3967945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US" altLang="en-US" sz="3200" dirty="0" smtClean="0">
                <a:latin typeface="Times New Roman" panose="02020603050405020304" pitchFamily="18" charset="0"/>
                <a:ea typeface="ＭＳ Ｐゴシック"/>
              </a:rPr>
              <a:t>Table 41-1 Signs and Symptoms of P</a:t>
            </a:r>
            <a:r>
              <a:rPr lang="en-US" altLang="en-US" sz="100" dirty="0" smtClean="0">
                <a:latin typeface="Times New Roman" panose="02020603050405020304" pitchFamily="18" charset="0"/>
                <a:ea typeface="ＭＳ Ｐゴシック"/>
              </a:rPr>
              <a:t> </a:t>
            </a:r>
            <a:r>
              <a:rPr lang="en-US" altLang="en-US" sz="3200" dirty="0" smtClean="0">
                <a:latin typeface="Times New Roman" panose="02020603050405020304" pitchFamily="18" charset="0"/>
                <a:ea typeface="ＭＳ Ｐゴシック"/>
              </a:rPr>
              <a:t>T</a:t>
            </a:r>
            <a:r>
              <a:rPr lang="en-US" altLang="en-US" sz="100" dirty="0" smtClean="0">
                <a:latin typeface="Times New Roman" panose="02020603050405020304" pitchFamily="18" charset="0"/>
                <a:ea typeface="ＭＳ Ｐゴシック"/>
              </a:rPr>
              <a:t> </a:t>
            </a:r>
            <a:r>
              <a:rPr lang="en-US" altLang="en-US" sz="3200" dirty="0" smtClean="0">
                <a:latin typeface="Times New Roman" panose="02020603050405020304" pitchFamily="18" charset="0"/>
                <a:ea typeface="ＭＳ Ｐゴシック"/>
              </a:rPr>
              <a:t>S</a:t>
            </a:r>
            <a:r>
              <a:rPr lang="en-US" altLang="en-US" sz="100" dirty="0" smtClean="0">
                <a:latin typeface="Times New Roman" panose="02020603050405020304" pitchFamily="18" charset="0"/>
                <a:ea typeface="ＭＳ Ｐゴシック"/>
              </a:rPr>
              <a:t> </a:t>
            </a:r>
            <a:r>
              <a:rPr lang="en-US" altLang="en-US" sz="3200" dirty="0" smtClean="0">
                <a:latin typeface="Times New Roman" panose="02020603050405020304" pitchFamily="18" charset="0"/>
                <a:ea typeface="ＭＳ Ｐゴシック"/>
              </a:rPr>
              <a:t>D and T</a:t>
            </a:r>
            <a:r>
              <a:rPr lang="en-US" altLang="en-US" sz="100" dirty="0" smtClean="0">
                <a:latin typeface="Times New Roman" panose="02020603050405020304" pitchFamily="18" charset="0"/>
                <a:ea typeface="ＭＳ Ｐゴシック"/>
              </a:rPr>
              <a:t> </a:t>
            </a:r>
            <a:r>
              <a:rPr lang="en-US" altLang="en-US" sz="3200" dirty="0" smtClean="0">
                <a:latin typeface="Times New Roman" panose="02020603050405020304" pitchFamily="18" charset="0"/>
                <a:ea typeface="ＭＳ Ｐゴシック"/>
              </a:rPr>
              <a:t>B</a:t>
            </a:r>
            <a:r>
              <a:rPr lang="en-US" altLang="en-US" sz="100" dirty="0" smtClean="0">
                <a:latin typeface="Times New Roman" panose="02020603050405020304" pitchFamily="18" charset="0"/>
                <a:ea typeface="ＭＳ Ｐゴシック"/>
              </a:rPr>
              <a:t> </a:t>
            </a:r>
            <a:r>
              <a:rPr lang="en-US" altLang="en-US" sz="3200" dirty="0" smtClean="0">
                <a:latin typeface="Times New Roman" panose="02020603050405020304" pitchFamily="18" charset="0"/>
                <a:ea typeface="ＭＳ Ｐゴシック"/>
              </a:rPr>
              <a:t>I </a:t>
            </a:r>
            <a:r>
              <a:rPr lang="en-US" altLang="en-US" sz="2000" b="0" dirty="0" smtClean="0">
                <a:latin typeface="Times New Roman" panose="02020603050405020304" pitchFamily="18" charset="0"/>
                <a:ea typeface="ＭＳ Ｐゴシック"/>
              </a:rPr>
              <a:t>(1 of 2)</a:t>
            </a:r>
            <a:endParaRPr lang="en-US" altLang="en-US" sz="2000" b="0" dirty="0">
              <a:latin typeface="Times New Roman" panose="02020603050405020304" pitchFamily="18" charset="0"/>
              <a:ea typeface="ＭＳ Ｐゴシック"/>
            </a:endParaRPr>
          </a:p>
        </p:txBody>
      </p:sp>
      <p:pic>
        <p:nvPicPr>
          <p:cNvPr id="4" name="Picture 3" descr="Signs and symptoms of P T S D and T B I. P T S D: severe headaches, drug and or alcohol abuse, sleep disturbance, depression, anxiety, anger, memory problems, easily frustrated, relationship problems, traumatic event, easily fatigued, bothered by certain smells, automatic actions. Concussion and or T B I: severe headaches, drug and or alcohol abuse, sleep disturbance, depression, anxiety, anger, memory problems, easily frustrated, relationship problems, traumatic event, easily fatigued, bothered by certain smells, automatic actions. Table is continued on next slide."/>
          <p:cNvPicPr>
            <a:picLocks noChangeAspect="1"/>
          </p:cNvPicPr>
          <p:nvPr/>
        </p:nvPicPr>
        <p:blipFill rotWithShape="1">
          <a:blip r:embed="rId3">
            <a:extLst>
              <a:ext uri="{28A0092B-C50C-407E-A947-70E740481C1C}">
                <a14:useLocalDpi xmlns:a14="http://schemas.microsoft.com/office/drawing/2010/main" val="0"/>
              </a:ext>
            </a:extLst>
          </a:blip>
          <a:srcRect t="-450" r="2193" b="1"/>
          <a:stretch/>
        </p:blipFill>
        <p:spPr>
          <a:xfrm>
            <a:off x="2097453" y="1504335"/>
            <a:ext cx="4978589" cy="4763632"/>
          </a:xfrm>
          <a:prstGeom prst="rect">
            <a:avLst/>
          </a:prstGeom>
        </p:spPr>
      </p:pic>
    </p:spTree>
    <p:extLst>
      <p:ext uri="{BB962C8B-B14F-4D97-AF65-F5344CB8AC3E}">
        <p14:creationId xmlns:p14="http://schemas.microsoft.com/office/powerpoint/2010/main" val="29771375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US" altLang="en-US" sz="3200" dirty="0">
                <a:latin typeface="Times New Roman" panose="02020603050405020304" pitchFamily="18" charset="0"/>
                <a:ea typeface="ＭＳ Ｐゴシック"/>
              </a:rPr>
              <a:t>Table 41-1 Signs and Symptoms of P</a:t>
            </a:r>
            <a:r>
              <a:rPr lang="en-US" altLang="en-US" sz="100" dirty="0">
                <a:latin typeface="Times New Roman" panose="02020603050405020304" pitchFamily="18" charset="0"/>
                <a:ea typeface="ＭＳ Ｐゴシック"/>
              </a:rPr>
              <a:t> </a:t>
            </a:r>
            <a:r>
              <a:rPr lang="en-US" altLang="en-US" sz="3200" dirty="0">
                <a:latin typeface="Times New Roman" panose="02020603050405020304" pitchFamily="18" charset="0"/>
                <a:ea typeface="ＭＳ Ｐゴシック"/>
              </a:rPr>
              <a:t>T</a:t>
            </a:r>
            <a:r>
              <a:rPr lang="en-US" altLang="en-US" sz="100" dirty="0">
                <a:latin typeface="Times New Roman" panose="02020603050405020304" pitchFamily="18" charset="0"/>
                <a:ea typeface="ＭＳ Ｐゴシック"/>
              </a:rPr>
              <a:t> </a:t>
            </a:r>
            <a:r>
              <a:rPr lang="en-US" altLang="en-US" sz="3200" dirty="0">
                <a:latin typeface="Times New Roman" panose="02020603050405020304" pitchFamily="18" charset="0"/>
                <a:ea typeface="ＭＳ Ｐゴシック"/>
              </a:rPr>
              <a:t>S</a:t>
            </a:r>
            <a:r>
              <a:rPr lang="en-US" altLang="en-US" sz="100" dirty="0">
                <a:latin typeface="Times New Roman" panose="02020603050405020304" pitchFamily="18" charset="0"/>
                <a:ea typeface="ＭＳ Ｐゴシック"/>
              </a:rPr>
              <a:t> </a:t>
            </a:r>
            <a:r>
              <a:rPr lang="en-US" altLang="en-US" sz="3200" dirty="0">
                <a:latin typeface="Times New Roman" panose="02020603050405020304" pitchFamily="18" charset="0"/>
                <a:ea typeface="ＭＳ Ｐゴシック"/>
              </a:rPr>
              <a:t>D and T</a:t>
            </a:r>
            <a:r>
              <a:rPr lang="en-US" altLang="en-US" sz="100" dirty="0">
                <a:latin typeface="Times New Roman" panose="02020603050405020304" pitchFamily="18" charset="0"/>
                <a:ea typeface="ＭＳ Ｐゴシック"/>
              </a:rPr>
              <a:t> </a:t>
            </a:r>
            <a:r>
              <a:rPr lang="en-US" altLang="en-US" sz="3200" dirty="0">
                <a:latin typeface="Times New Roman" panose="02020603050405020304" pitchFamily="18" charset="0"/>
                <a:ea typeface="ＭＳ Ｐゴシック"/>
              </a:rPr>
              <a:t>B</a:t>
            </a:r>
            <a:r>
              <a:rPr lang="en-US" altLang="en-US" sz="100" dirty="0">
                <a:latin typeface="Times New Roman" panose="02020603050405020304" pitchFamily="18" charset="0"/>
                <a:ea typeface="ＭＳ Ｐゴシック"/>
              </a:rPr>
              <a:t> </a:t>
            </a:r>
            <a:r>
              <a:rPr lang="en-US" altLang="en-US" sz="3200" dirty="0">
                <a:latin typeface="Times New Roman" panose="02020603050405020304" pitchFamily="18" charset="0"/>
                <a:ea typeface="ＭＳ Ｐゴシック"/>
              </a:rPr>
              <a:t>I </a:t>
            </a:r>
            <a:r>
              <a:rPr lang="en-US" altLang="en-US" sz="2000" b="0" dirty="0" smtClean="0">
                <a:latin typeface="Times New Roman" panose="02020603050405020304" pitchFamily="18" charset="0"/>
                <a:ea typeface="ＭＳ Ｐゴシック"/>
              </a:rPr>
              <a:t>(2 </a:t>
            </a:r>
            <a:r>
              <a:rPr lang="en-US" altLang="en-US" sz="2000" b="0" dirty="0">
                <a:latin typeface="Times New Roman" panose="02020603050405020304" pitchFamily="18" charset="0"/>
                <a:ea typeface="ＭＳ Ｐゴシック"/>
              </a:rPr>
              <a:t>of 2)</a:t>
            </a:r>
            <a:endParaRPr lang="en-US" altLang="en-US" sz="3200" dirty="0">
              <a:latin typeface="Times New Roman" panose="02020603050405020304" pitchFamily="18" charset="0"/>
              <a:ea typeface="ＭＳ Ｐゴシック"/>
            </a:endParaRPr>
          </a:p>
        </p:txBody>
      </p:sp>
      <p:pic>
        <p:nvPicPr>
          <p:cNvPr id="8" name="Picture 7" descr="Signs and symptoms of P T S D, and T B I, are as follows. Severe head or neck pain, trouble reading, lack of focus, clumsy, can’t find right words, trouble understanding others, getting lost, disoriented, trouble swallowing, confusion, trouble hearing, blurred vision, dizziness, and loss of sense of smell."/>
          <p:cNvPicPr>
            <a:picLocks noChangeAspect="1"/>
          </p:cNvPicPr>
          <p:nvPr/>
        </p:nvPicPr>
        <p:blipFill rotWithShape="1">
          <a:blip r:embed="rId3">
            <a:extLst>
              <a:ext uri="{28A0092B-C50C-407E-A947-70E740481C1C}">
                <a14:useLocalDpi xmlns:a14="http://schemas.microsoft.com/office/drawing/2010/main" val="0"/>
              </a:ext>
            </a:extLst>
          </a:blip>
          <a:srcRect l="4779" t="10138" r="2224" b="2461"/>
          <a:stretch/>
        </p:blipFill>
        <p:spPr>
          <a:xfrm>
            <a:off x="2238991" y="1474839"/>
            <a:ext cx="4666018" cy="4863679"/>
          </a:xfrm>
          <a:prstGeom prst="rect">
            <a:avLst/>
          </a:prstGeom>
        </p:spPr>
      </p:pic>
    </p:spTree>
    <p:extLst>
      <p:ext uri="{BB962C8B-B14F-4D97-AF65-F5344CB8AC3E}">
        <p14:creationId xmlns:p14="http://schemas.microsoft.com/office/powerpoint/2010/main" val="24698134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The Nature of P</a:t>
            </a:r>
            <a:r>
              <a:rPr lang="en-US" sz="100" dirty="0" smtClean="0">
                <a:latin typeface="Times New Roman" panose="02020603050405020304" pitchFamily="18" charset="0"/>
                <a:ea typeface="ＭＳ Ｐゴシック"/>
                <a:cs typeface="ＭＳ Ｐゴシック" pitchFamily="-1" charset="-128"/>
              </a:rPr>
              <a:t> </a:t>
            </a:r>
            <a:r>
              <a:rPr lang="en-US" dirty="0" smtClean="0">
                <a:latin typeface="Times New Roman" panose="02020603050405020304" pitchFamily="18" charset="0"/>
                <a:ea typeface="ＭＳ Ｐゴシック"/>
                <a:cs typeface="ＭＳ Ｐゴシック" pitchFamily="-1" charset="-128"/>
              </a:rPr>
              <a:t>T</a:t>
            </a:r>
            <a:r>
              <a:rPr lang="en-US" sz="100" dirty="0" smtClean="0">
                <a:latin typeface="Times New Roman" panose="02020603050405020304" pitchFamily="18" charset="0"/>
                <a:ea typeface="ＭＳ Ｐゴシック"/>
                <a:cs typeface="ＭＳ Ｐゴシック" pitchFamily="-1" charset="-128"/>
              </a:rPr>
              <a:t> </a:t>
            </a:r>
            <a:r>
              <a:rPr lang="en-US" dirty="0" smtClean="0">
                <a:latin typeface="Times New Roman" panose="02020603050405020304" pitchFamily="18" charset="0"/>
                <a:ea typeface="ＭＳ Ｐゴシック"/>
                <a:cs typeface="ＭＳ Ｐゴシック" pitchFamily="-1" charset="-128"/>
              </a:rPr>
              <a:t>S</a:t>
            </a:r>
            <a:r>
              <a:rPr lang="en-US" sz="100" dirty="0" smtClean="0">
                <a:latin typeface="Times New Roman" panose="02020603050405020304" pitchFamily="18" charset="0"/>
                <a:ea typeface="ＭＳ Ｐゴシック"/>
                <a:cs typeface="ＭＳ Ｐゴシック" pitchFamily="-1" charset="-128"/>
              </a:rPr>
              <a:t> </a:t>
            </a:r>
            <a:r>
              <a:rPr lang="en-US" dirty="0" smtClean="0">
                <a:latin typeface="Times New Roman" panose="02020603050405020304" pitchFamily="18" charset="0"/>
                <a:ea typeface="ＭＳ Ｐゴシック"/>
                <a:cs typeface="ＭＳ Ｐゴシック" pitchFamily="-1" charset="-128"/>
              </a:rPr>
              <a:t>D </a:t>
            </a:r>
            <a:r>
              <a:rPr lang="en-US" sz="2000" b="0" dirty="0" smtClean="0">
                <a:latin typeface="Times New Roman" panose="02020603050405020304" pitchFamily="18" charset="0"/>
                <a:ea typeface="ＭＳ Ｐゴシック"/>
                <a:cs typeface="ＭＳ Ｐゴシック" pitchFamily="-1" charset="-128"/>
              </a:rPr>
              <a:t>(9 of 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1369575"/>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B</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I Versus 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D: </a:t>
            </a:r>
            <a:r>
              <a:rPr lang="en-US" altLang="en-US" sz="2400" dirty="0">
                <a:solidFill>
                  <a:srgbClr val="000000"/>
                </a:solidFill>
                <a:latin typeface="Arial (Body)"/>
                <a:ea typeface="ＭＳ Ｐゴシック"/>
              </a:rPr>
              <a:t>Signs and Symptoms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Repeated concussions can lead to chronic traumatic encephalopathy </a:t>
            </a:r>
            <a:r>
              <a:rPr lang="en-US" altLang="en-US" sz="2400" dirty="0" smtClean="0">
                <a:solidFill>
                  <a:srgbClr val="000000"/>
                </a:solidFill>
                <a:latin typeface="Arial (Body)"/>
                <a:ea typeface="ＭＳ Ｐゴシック"/>
              </a:rPr>
              <a:t>(C</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E).</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473181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z="2800" dirty="0" smtClean="0">
                <a:latin typeface="Times New Roman" panose="02020603050405020304" pitchFamily="18" charset="0"/>
                <a:ea typeface="ＭＳ Ｐゴシック"/>
                <a:cs typeface="ＭＳ Ｐゴシック" pitchFamily="-1" charset="-128"/>
              </a:rPr>
              <a:t>Click on the Disorder that Seems to Occur at an Unusually High Rate in Returning Combat Veterans</a:t>
            </a:r>
            <a:endParaRPr lang="en-US" sz="2800" dirty="0">
              <a:latin typeface="Times New Roman" panose="02020603050405020304" pitchFamily="18" charset="0"/>
              <a:ea typeface="ＭＳ Ｐゴシック"/>
              <a:cs typeface="ＭＳ Ｐゴシック" pitchFamily="-1" charset="-128"/>
            </a:endParaRPr>
          </a:p>
        </p:txBody>
      </p:sp>
      <p:sp>
        <p:nvSpPr>
          <p:cNvPr id="3" name="Content Placeholder 2"/>
          <p:cNvSpPr>
            <a:spLocks noGrp="1"/>
          </p:cNvSpPr>
          <p:nvPr>
            <p:ph idx="1"/>
          </p:nvPr>
        </p:nvSpPr>
        <p:spPr>
          <a:xfrm>
            <a:off x="457200" y="1611009"/>
            <a:ext cx="8229600" cy="554302"/>
          </a:xfrm>
        </p:spPr>
        <p:txBody>
          <a:bodyPr wrap="square" lIns="91425" tIns="91425" rIns="91425" bIns="91425">
            <a:noAutofit/>
          </a:bodyPr>
          <a:lstStyle/>
          <a:p>
            <a:pPr marL="0" lvl="0" indent="0" fontAlgn="base">
              <a:spcBef>
                <a:spcPct val="0"/>
              </a:spcBef>
              <a:spcAft>
                <a:spcPct val="0"/>
              </a:spcAft>
              <a:buSzPts val="2400"/>
              <a:buNone/>
            </a:pPr>
            <a:r>
              <a:rPr lang="en-US" altLang="en-US" sz="2400" kern="1200" dirty="0" smtClean="0">
                <a:solidFill>
                  <a:schemeClr val="tx2"/>
                </a:solidFill>
                <a:latin typeface="Arial (Body)"/>
                <a:ea typeface="ＭＳ Ｐゴシック" panose="020B0600070205080204" pitchFamily="34" charset="-128"/>
              </a:rPr>
              <a:t>a. </a:t>
            </a:r>
            <a:r>
              <a:rPr lang="en-US" altLang="en-US" sz="2400" kern="1200" dirty="0" smtClean="0">
                <a:solidFill>
                  <a:srgbClr val="000000"/>
                </a:solidFill>
                <a:latin typeface="Arial (Body)"/>
                <a:ea typeface="ＭＳ Ｐゴシック" panose="020B0600070205080204" pitchFamily="34" charset="-128"/>
                <a:hlinkClick r:id="rId2" action="ppaction://hlinksldjump"/>
              </a:rPr>
              <a:t>Type </a:t>
            </a:r>
            <a:r>
              <a:rPr lang="en-US" altLang="en-US" sz="2400" kern="1200" dirty="0">
                <a:solidFill>
                  <a:srgbClr val="000000"/>
                </a:solidFill>
                <a:latin typeface="Arial (Body)"/>
                <a:ea typeface="ＭＳ Ｐゴシック" panose="020B0600070205080204" pitchFamily="34" charset="-128"/>
                <a:hlinkClick r:id="rId2" action="ppaction://hlinksldjump"/>
              </a:rPr>
              <a:t>2 diabetes</a:t>
            </a:r>
            <a:endParaRPr lang="en-US" altLang="en-US" sz="2400" kern="1200" dirty="0">
              <a:solidFill>
                <a:srgbClr val="000000"/>
              </a:solidFill>
              <a:latin typeface="Arial (Body)"/>
              <a:ea typeface="ＭＳ Ｐゴシック" panose="020B0600070205080204" pitchFamily="34" charset="-128"/>
            </a:endParaRPr>
          </a:p>
        </p:txBody>
      </p:sp>
      <p:sp>
        <p:nvSpPr>
          <p:cNvPr id="4" name="Content Placeholder 3"/>
          <p:cNvSpPr>
            <a:spLocks noGrp="1"/>
          </p:cNvSpPr>
          <p:nvPr>
            <p:ph idx="13"/>
          </p:nvPr>
        </p:nvSpPr>
        <p:spPr>
          <a:xfrm>
            <a:off x="473720" y="2180059"/>
            <a:ext cx="8229600" cy="536743"/>
          </a:xfrm>
        </p:spPr>
        <p:txBody>
          <a:bodyPr wrap="square" lIns="91425" tIns="91425" rIns="91425" bIns="91425">
            <a:noAutofit/>
          </a:bodyPr>
          <a:lstStyle/>
          <a:p>
            <a:pPr marL="0" lvl="0" indent="0" fontAlgn="base">
              <a:spcBef>
                <a:spcPct val="0"/>
              </a:spcBef>
              <a:spcAft>
                <a:spcPct val="0"/>
              </a:spcAft>
              <a:buSzPts val="2400"/>
              <a:buNone/>
            </a:pPr>
            <a:r>
              <a:rPr lang="en-US" altLang="en-US" sz="2400" kern="1200" dirty="0">
                <a:solidFill>
                  <a:schemeClr val="tx2"/>
                </a:solidFill>
                <a:latin typeface="Arial (Body)"/>
                <a:ea typeface="ＭＳ Ｐゴシック" panose="020B0600070205080204" pitchFamily="34" charset="-128"/>
              </a:rPr>
              <a:t>b. </a:t>
            </a:r>
            <a:r>
              <a:rPr lang="en-US" altLang="en-US" sz="2400" kern="1200" dirty="0">
                <a:solidFill>
                  <a:srgbClr val="000000"/>
                </a:solidFill>
                <a:latin typeface="Arial (Body)"/>
                <a:ea typeface="ＭＳ Ｐゴシック" panose="020B0600070205080204" pitchFamily="34" charset="-128"/>
                <a:hlinkClick r:id="rId3" action="ppaction://hlinksldjump"/>
              </a:rPr>
              <a:t>Kidney </a:t>
            </a:r>
            <a:r>
              <a:rPr lang="en-US" altLang="en-US" sz="2400" kern="1200" dirty="0" smtClean="0">
                <a:solidFill>
                  <a:srgbClr val="000000"/>
                </a:solidFill>
                <a:latin typeface="Arial (Body)"/>
                <a:ea typeface="ＭＳ Ｐゴシック" panose="020B0600070205080204" pitchFamily="34" charset="-128"/>
                <a:hlinkClick r:id="rId3" action="ppaction://hlinksldjump"/>
              </a:rPr>
              <a:t>failure</a:t>
            </a:r>
            <a:endParaRPr lang="en-US" altLang="en-US" sz="2400" kern="1200" dirty="0">
              <a:solidFill>
                <a:srgbClr val="000000"/>
              </a:solidFill>
              <a:latin typeface="Arial (Body)"/>
              <a:ea typeface="ＭＳ Ｐゴシック" panose="020B0600070205080204" pitchFamily="34" charset="-128"/>
            </a:endParaRPr>
          </a:p>
        </p:txBody>
      </p:sp>
      <p:sp>
        <p:nvSpPr>
          <p:cNvPr id="5" name="Content Placeholder 4"/>
          <p:cNvSpPr>
            <a:spLocks noGrp="1"/>
          </p:cNvSpPr>
          <p:nvPr>
            <p:ph idx="14"/>
          </p:nvPr>
        </p:nvSpPr>
        <p:spPr>
          <a:xfrm>
            <a:off x="457200" y="2725581"/>
            <a:ext cx="8229600" cy="556331"/>
          </a:xfrm>
        </p:spPr>
        <p:txBody>
          <a:bodyPr wrap="square" lIns="91425" tIns="91425" rIns="91425" bIns="91425">
            <a:noAutofit/>
          </a:bodyPr>
          <a:lstStyle/>
          <a:p>
            <a:pPr marL="0" lvl="0" indent="0" fontAlgn="base">
              <a:spcBef>
                <a:spcPct val="0"/>
              </a:spcBef>
              <a:spcAft>
                <a:spcPct val="0"/>
              </a:spcAft>
              <a:buSzPts val="2400"/>
              <a:buNone/>
            </a:pPr>
            <a:r>
              <a:rPr lang="en-US" altLang="en-US" sz="2400" kern="1200" dirty="0">
                <a:solidFill>
                  <a:schemeClr val="tx2"/>
                </a:solidFill>
                <a:latin typeface="Arial (Body)"/>
                <a:ea typeface="ＭＳ Ｐゴシック" panose="020B0600070205080204" pitchFamily="34" charset="-128"/>
              </a:rPr>
              <a:t>c. </a:t>
            </a:r>
            <a:r>
              <a:rPr lang="en-US" altLang="en-US" sz="2400" kern="1200" dirty="0">
                <a:solidFill>
                  <a:srgbClr val="000000"/>
                </a:solidFill>
                <a:latin typeface="Arial (Body)"/>
                <a:ea typeface="ＭＳ Ｐゴシック" panose="020B0600070205080204" pitchFamily="34" charset="-128"/>
                <a:hlinkClick r:id="rId4" action="ppaction://hlinksldjump"/>
              </a:rPr>
              <a:t>Osteoporosis</a:t>
            </a:r>
            <a:endParaRPr lang="en-US" altLang="en-US" sz="2400" kern="1200" dirty="0">
              <a:solidFill>
                <a:srgbClr val="000000"/>
              </a:solidFill>
              <a:latin typeface="Arial (Body)"/>
              <a:ea typeface="ＭＳ Ｐゴシック" panose="020B0600070205080204" pitchFamily="34" charset="-128"/>
            </a:endParaRPr>
          </a:p>
        </p:txBody>
      </p:sp>
      <p:sp>
        <p:nvSpPr>
          <p:cNvPr id="6" name="Content Placeholder 5"/>
          <p:cNvSpPr>
            <a:spLocks noGrp="1"/>
          </p:cNvSpPr>
          <p:nvPr>
            <p:ph idx="15"/>
          </p:nvPr>
        </p:nvSpPr>
        <p:spPr>
          <a:xfrm>
            <a:off x="457200" y="3262324"/>
            <a:ext cx="8229600" cy="543551"/>
          </a:xfrm>
        </p:spPr>
        <p:txBody>
          <a:bodyPr wrap="square" lIns="91425" tIns="91425" rIns="91425" bIns="91425">
            <a:noAutofit/>
          </a:bodyPr>
          <a:lstStyle/>
          <a:p>
            <a:pPr marL="0" lvl="0" indent="0" fontAlgn="base">
              <a:spcBef>
                <a:spcPct val="0"/>
              </a:spcBef>
              <a:spcAft>
                <a:spcPct val="0"/>
              </a:spcAft>
              <a:buSzPts val="2400"/>
              <a:buNone/>
            </a:pPr>
            <a:r>
              <a:rPr lang="en-US" altLang="en-US" sz="2400" kern="1200" dirty="0">
                <a:solidFill>
                  <a:schemeClr val="tx2"/>
                </a:solidFill>
                <a:latin typeface="Arial (Body)"/>
                <a:ea typeface="ＭＳ Ｐゴシック" panose="020B0600070205080204" pitchFamily="34" charset="-128"/>
              </a:rPr>
              <a:t>d. </a:t>
            </a:r>
            <a:r>
              <a:rPr lang="en-US" altLang="en-US" sz="2400" kern="1200" dirty="0" smtClean="0">
                <a:solidFill>
                  <a:srgbClr val="000000"/>
                </a:solidFill>
                <a:latin typeface="Arial (Body)"/>
                <a:ea typeface="ＭＳ Ｐゴシック" panose="020B0600070205080204" pitchFamily="34" charset="-128"/>
                <a:hlinkClick r:id="rId5" action="ppaction://hlinksldjump"/>
              </a:rPr>
              <a:t>Diverticulosis</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1702593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z="3200" dirty="0" smtClean="0">
                <a:latin typeface="Times New Roman" panose="02020603050405020304" pitchFamily="18" charset="0"/>
                <a:ea typeface="ＭＳ Ｐゴシック"/>
                <a:cs typeface="ＭＳ Ｐゴシック" pitchFamily="-1" charset="-128"/>
              </a:rPr>
              <a:t>Assessing and Providing Care for Combat Veterans </a:t>
            </a:r>
            <a:r>
              <a:rPr lang="en-US" sz="2000" b="0" dirty="0" smtClean="0">
                <a:latin typeface="Times New Roman" panose="02020603050405020304" pitchFamily="18" charset="0"/>
                <a:ea typeface="ＭＳ Ｐゴシック"/>
                <a:cs typeface="ＭＳ Ｐゴシック" pitchFamily="-1" charset="-128"/>
              </a:rPr>
              <a:t>(1 of 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4101092"/>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Do not ask the veteran if they have ever killed anyone. </a:t>
            </a:r>
            <a:r>
              <a:rPr lang="en-US" altLang="en-US" sz="2400" b="1" dirty="0" smtClean="0">
                <a:solidFill>
                  <a:srgbClr val="000000"/>
                </a:solidFill>
                <a:latin typeface="Arial (Body)"/>
                <a:ea typeface="ＭＳ Ｐゴシック"/>
              </a:rPr>
              <a:t>Ever.</a:t>
            </a:r>
            <a:endParaRPr lang="en-US" altLang="en-US" sz="2400" b="1" dirty="0">
              <a:solidFill>
                <a:srgbClr val="000000"/>
              </a:solidFill>
              <a:latin typeface="Arial (Body)"/>
              <a:ea typeface="ＭＳ Ｐゴシック"/>
            </a:endParaRP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Provide structure and limits.</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Remind the patient you are there to help.</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Use a calm, firm approach.</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If you have not been in combat, do not tell the patient that you understand.</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Establish rapport</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41956938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z="3200" dirty="0" smtClean="0">
                <a:latin typeface="Times New Roman" panose="02020603050405020304" pitchFamily="18" charset="0"/>
                <a:ea typeface="ＭＳ Ｐゴシック"/>
                <a:cs typeface="ＭＳ Ｐゴシック" pitchFamily="-1" charset="-128"/>
              </a:rPr>
              <a:t>Assessing and Providing Care for Combat Veterans </a:t>
            </a:r>
            <a:r>
              <a:rPr lang="en-US" sz="2000" b="0" dirty="0" smtClean="0">
                <a:latin typeface="Times New Roman" panose="02020603050405020304" pitchFamily="18" charset="0"/>
                <a:ea typeface="ＭＳ Ｐゴシック"/>
                <a:cs typeface="ＭＳ Ｐゴシック" pitchFamily="-1" charset="-128"/>
              </a:rPr>
              <a:t>(2 of 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977708"/>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The patient may be reluctant to seek help.</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Find out what the person wants from the encounter with </a:t>
            </a: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a:t>
            </a:r>
            <a:endParaRPr lang="en-US" altLang="en-US" sz="2400" dirty="0">
              <a:solidFill>
                <a:srgbClr val="000000"/>
              </a:solidFill>
              <a:latin typeface="Arial (Body)"/>
              <a:ea typeface="ＭＳ Ｐゴシック"/>
            </a:endParaRP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Do not assume </a:t>
            </a: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D, </a:t>
            </a:r>
            <a:r>
              <a:rPr lang="en-US" altLang="en-US" sz="2400" dirty="0">
                <a:solidFill>
                  <a:srgbClr val="000000"/>
                </a:solidFill>
                <a:latin typeface="Arial (Body)"/>
                <a:ea typeface="ＭＳ Ｐゴシック"/>
              </a:rPr>
              <a:t>but do not rule it out.</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Ask about weapons </a:t>
            </a:r>
            <a:r>
              <a:rPr lang="en-US" altLang="en-US" sz="2400" dirty="0" smtClean="0">
                <a:solidFill>
                  <a:srgbClr val="000000"/>
                </a:solidFill>
                <a:latin typeface="Arial (Body)"/>
                <a:ea typeface="ＭＳ Ｐゴシック"/>
              </a:rPr>
              <a:t>(“How </a:t>
            </a:r>
            <a:r>
              <a:rPr lang="en-US" altLang="en-US" sz="2400" dirty="0">
                <a:solidFill>
                  <a:srgbClr val="000000"/>
                </a:solidFill>
                <a:latin typeface="Arial (Body)"/>
                <a:ea typeface="ＭＳ Ｐゴシック"/>
              </a:rPr>
              <a:t>many weapons do you have, and are they secure</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19469886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z="3200" dirty="0" smtClean="0">
                <a:latin typeface="Times New Roman" panose="02020603050405020304" pitchFamily="18" charset="0"/>
                <a:ea typeface="ＭＳ Ｐゴシック"/>
                <a:cs typeface="ＭＳ Ｐゴシック" pitchFamily="-1" charset="-128"/>
              </a:rPr>
              <a:t>Assessing and Providing Care for Combat Veterans </a:t>
            </a:r>
            <a:r>
              <a:rPr lang="en-US" sz="2000" b="0" dirty="0" smtClean="0">
                <a:latin typeface="Times New Roman" panose="02020603050405020304" pitchFamily="18" charset="0"/>
                <a:ea typeface="ＭＳ Ｐゴシック"/>
                <a:cs typeface="ＭＳ Ｐゴシック" pitchFamily="-1" charset="-128"/>
              </a:rPr>
              <a:t>(3 of 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170068"/>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Keep noise down, do not bang on the door or allow crowds, respect the </a:t>
            </a:r>
            <a:r>
              <a:rPr lang="en-US" altLang="en-US" sz="2400" dirty="0" smtClean="0">
                <a:solidFill>
                  <a:srgbClr val="000000"/>
                </a:solidFill>
                <a:latin typeface="Arial (Body)"/>
                <a:ea typeface="ＭＳ Ｐゴシック"/>
              </a:rPr>
              <a:t>patient’s </a:t>
            </a:r>
            <a:r>
              <a:rPr lang="en-US" altLang="en-US" sz="2400" dirty="0">
                <a:solidFill>
                  <a:srgbClr val="000000"/>
                </a:solidFill>
                <a:latin typeface="Arial (Body)"/>
                <a:ea typeface="ＭＳ Ｐゴシック"/>
              </a:rPr>
              <a:t>space and privacy.</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Explain what you are going to do.</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Diesel fumes, dust, and helicopters can be triggers.</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Combat vets have trouble asking for help.</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Take time to listen to the patient</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532799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Case Study Conclusion </a:t>
            </a:r>
            <a:r>
              <a:rPr lang="en-US" sz="2000" b="0" dirty="0" smtClean="0">
                <a:latin typeface="Times New Roman" panose="02020603050405020304" pitchFamily="18" charset="0"/>
                <a:ea typeface="ＭＳ Ｐゴシック"/>
                <a:cs typeface="ＭＳ Ｐゴシック" pitchFamily="-1" charset="-128"/>
              </a:rPr>
              <a:t>(1 of 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474493"/>
          </a:xfrm>
        </p:spPr>
        <p:txBody>
          <a:bodyPr wrap="square" lIns="91425" tIns="91425" rIns="91425" bIns="91425">
            <a:noAutofit/>
          </a:bodyPr>
          <a:lstStyle/>
          <a:p>
            <a:pPr marL="0" lvl="0" indent="0" eaLnBrk="0" fontAlgn="base" hangingPunct="0">
              <a:spcBef>
                <a:spcPts val="600"/>
              </a:spcBef>
              <a:spcAft>
                <a:spcPct val="0"/>
              </a:spcAft>
              <a:buSzPts val="2400"/>
              <a:buNone/>
              <a:tabLst/>
            </a:pPr>
            <a:r>
              <a:rPr lang="en-US" altLang="en-US" sz="2400" dirty="0">
                <a:solidFill>
                  <a:srgbClr val="000000"/>
                </a:solidFill>
                <a:latin typeface="Arial (Body)"/>
                <a:ea typeface="ＭＳ Ｐゴシック"/>
              </a:rPr>
              <a:t>Since the patient is ambulatory, has a minor mechanism of injury and is displaying anger, Jenny and Deena let the police officer make first contact and establish rapport. After establishing rapport, the police officer introduces the </a:t>
            </a: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a:t>
            </a:r>
            <a:r>
              <a:rPr lang="en-US" altLang="en-US" sz="2400" dirty="0">
                <a:solidFill>
                  <a:srgbClr val="000000"/>
                </a:solidFill>
                <a:latin typeface="Arial (Body)"/>
                <a:ea typeface="ＭＳ Ｐゴシック"/>
              </a:rPr>
              <a:t>.</a:t>
            </a:r>
          </a:p>
          <a:p>
            <a:pPr marL="0" lvl="0" indent="0" eaLnBrk="0" fontAlgn="base" hangingPunct="0">
              <a:spcBef>
                <a:spcPts val="600"/>
              </a:spcBef>
              <a:spcAft>
                <a:spcPct val="0"/>
              </a:spcAft>
              <a:buSzPts val="2400"/>
              <a:buNone/>
              <a:tabLst/>
            </a:pPr>
            <a:r>
              <a:rPr lang="en-US" altLang="en-US" sz="2400" dirty="0" smtClean="0">
                <a:solidFill>
                  <a:srgbClr val="000000"/>
                </a:solidFill>
                <a:latin typeface="Arial (Body)"/>
                <a:ea typeface="ＭＳ Ｐゴシック"/>
              </a:rPr>
              <a:t>“Hi</a:t>
            </a:r>
            <a:r>
              <a:rPr lang="en-US" altLang="en-US" sz="2400" dirty="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I’m </a:t>
            </a:r>
            <a:r>
              <a:rPr lang="en-US" altLang="en-US" sz="2400" dirty="0">
                <a:solidFill>
                  <a:srgbClr val="000000"/>
                </a:solidFill>
                <a:latin typeface="Arial (Body)"/>
                <a:ea typeface="ＭＳ Ｐゴシック"/>
              </a:rPr>
              <a:t>Jenny. I would like to see if you are hurt and if there is any other way we can help</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826701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a:latin typeface="Times New Roman" panose="02020603050405020304" pitchFamily="18" charset="0"/>
                <a:ea typeface="ＭＳ Ｐゴシック"/>
                <a:cs typeface="ＭＳ Ｐゴシック" pitchFamily="-1" charset="-128"/>
              </a:rPr>
              <a:t>Case Study Conclusion </a:t>
            </a:r>
            <a:r>
              <a:rPr lang="en-US" sz="2000" b="0" dirty="0" smtClean="0">
                <a:latin typeface="Times New Roman" panose="02020603050405020304" pitchFamily="18" charset="0"/>
                <a:ea typeface="ＭＳ Ｐゴシック"/>
                <a:cs typeface="ＭＳ Ｐゴシック" pitchFamily="-1" charset="-128"/>
              </a:rPr>
              <a:t>(2 </a:t>
            </a:r>
            <a:r>
              <a:rPr lang="en-US" sz="2000" b="0" dirty="0">
                <a:latin typeface="Times New Roman" panose="02020603050405020304" pitchFamily="18" charset="0"/>
                <a:ea typeface="ＭＳ Ｐゴシック"/>
                <a:cs typeface="ＭＳ Ｐゴシック" pitchFamily="-1" charset="-128"/>
              </a:rPr>
              <a:t>of </a:t>
            </a:r>
            <a:r>
              <a:rPr lang="en-US" sz="2000" b="0" dirty="0" smtClean="0">
                <a:latin typeface="Times New Roman" panose="02020603050405020304" pitchFamily="18" charset="0"/>
                <a:ea typeface="ＭＳ Ｐゴシック"/>
                <a:cs typeface="ＭＳ Ｐゴシック" pitchFamily="-1" charset="-128"/>
              </a:rPr>
              <a:t>3</a:t>
            </a:r>
            <a:r>
              <a:rPr lang="en-US" sz="2000" b="0" dirty="0">
                <a:latin typeface="Times New Roman" panose="02020603050405020304" pitchFamily="18" charset="0"/>
                <a:ea typeface="ＭＳ Ｐゴシック"/>
                <a:cs typeface="ＭＳ Ｐゴシック" pitchFamily="-1" charset="-128"/>
              </a:rPr>
              <a:t>)</a:t>
            </a:r>
          </a:p>
        </p:txBody>
      </p:sp>
      <p:sp>
        <p:nvSpPr>
          <p:cNvPr id="3" name="Text Placeholder 2"/>
          <p:cNvSpPr>
            <a:spLocks noGrp="1"/>
          </p:cNvSpPr>
          <p:nvPr>
            <p:ph type="body" idx="1"/>
          </p:nvPr>
        </p:nvSpPr>
        <p:spPr>
          <a:xfrm>
            <a:off x="457200" y="1600200"/>
            <a:ext cx="8229600" cy="2031295"/>
          </a:xfrm>
        </p:spPr>
        <p:txBody>
          <a:bodyPr wrap="square" lIns="91425" tIns="91425" rIns="91425" bIns="91425">
            <a:noAutofit/>
          </a:bodyPr>
          <a:lstStyle/>
          <a:p>
            <a:pPr marL="0" lvl="0" indent="0" eaLnBrk="0" fontAlgn="base" hangingPunct="0">
              <a:spcBef>
                <a:spcPct val="20000"/>
              </a:spcBef>
              <a:spcAft>
                <a:spcPct val="0"/>
              </a:spcAft>
              <a:buSzPts val="2400"/>
              <a:buNone/>
              <a:tabLst/>
            </a:pPr>
            <a:r>
              <a:rPr lang="en-US" altLang="en-US" sz="2400" dirty="0">
                <a:solidFill>
                  <a:srgbClr val="000000"/>
                </a:solidFill>
                <a:latin typeface="Arial (Body)"/>
                <a:ea typeface="ＭＳ Ｐゴシック"/>
              </a:rPr>
              <a:t>During the assessment, Jenny finds that the patient struck his head on the </a:t>
            </a:r>
            <a:r>
              <a:rPr lang="en-US" altLang="en-US" sz="2400" dirty="0" smtClean="0">
                <a:solidFill>
                  <a:srgbClr val="000000"/>
                </a:solidFill>
                <a:latin typeface="Arial (Body)"/>
                <a:ea typeface="ＭＳ Ｐゴシック"/>
              </a:rPr>
              <a:t>driver’s </a:t>
            </a:r>
            <a:r>
              <a:rPr lang="en-US" altLang="en-US" sz="2400" dirty="0">
                <a:solidFill>
                  <a:srgbClr val="000000"/>
                </a:solidFill>
                <a:latin typeface="Arial (Body)"/>
                <a:ea typeface="ＭＳ Ｐゴシック"/>
              </a:rPr>
              <a:t>side window. She asks if he has ever had a concussion or brain injury before. The patient replies that he was injured by an </a:t>
            </a:r>
            <a:r>
              <a:rPr lang="en-US" altLang="en-US" sz="2400" dirty="0" smtClean="0">
                <a:solidFill>
                  <a:srgbClr val="000000"/>
                </a:solidFill>
                <a:latin typeface="Arial (Body)"/>
                <a:ea typeface="ＭＳ Ｐゴシック"/>
              </a:rPr>
              <a:t>I</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D in </a:t>
            </a:r>
            <a:r>
              <a:rPr lang="en-US" altLang="en-US" sz="2400" dirty="0">
                <a:solidFill>
                  <a:srgbClr val="000000"/>
                </a:solidFill>
                <a:latin typeface="Arial (Body)"/>
                <a:ea typeface="ＭＳ Ｐゴシック"/>
              </a:rPr>
              <a:t>Iraq, and received shrapnel wounds and a concussion.</a:t>
            </a:r>
          </a:p>
        </p:txBody>
      </p:sp>
    </p:spTree>
    <p:extLst>
      <p:ext uri="{BB962C8B-B14F-4D97-AF65-F5344CB8AC3E}">
        <p14:creationId xmlns:p14="http://schemas.microsoft.com/office/powerpoint/2010/main" val="1160978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Setting the Stage </a:t>
            </a:r>
            <a:r>
              <a:rPr lang="en-US" sz="2000" b="0" dirty="0" smtClean="0">
                <a:latin typeface="Times New Roman" panose="02020603050405020304" pitchFamily="18" charset="0"/>
                <a:ea typeface="ＭＳ Ｐゴシック"/>
                <a:cs typeface="ＭＳ Ｐゴシック" pitchFamily="-1" charset="-128"/>
              </a:rPr>
              <a:t>(1 of 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708403"/>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Overview of Lesson Topics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The Psychophysiology of Stress Response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Combat Veterans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The Nature of </a:t>
            </a: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D</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Assessing and Providing Emergency Care to Combat Veterans: Recommendations for </a:t>
            </a: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1375962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a:latin typeface="Times New Roman" panose="02020603050405020304" pitchFamily="18" charset="0"/>
                <a:ea typeface="ＭＳ Ｐゴシック"/>
                <a:cs typeface="ＭＳ Ｐゴシック" pitchFamily="-1" charset="-128"/>
              </a:rPr>
              <a:t>Case Study Conclusion </a:t>
            </a:r>
            <a:r>
              <a:rPr lang="en-US" sz="2000" b="0" dirty="0" smtClean="0">
                <a:latin typeface="Times New Roman" panose="02020603050405020304" pitchFamily="18" charset="0"/>
                <a:ea typeface="ＭＳ Ｐゴシック"/>
                <a:cs typeface="ＭＳ Ｐゴシック" pitchFamily="-1" charset="-128"/>
              </a:rPr>
              <a:t>(3 </a:t>
            </a:r>
            <a:r>
              <a:rPr lang="en-US" sz="2000" b="0" dirty="0">
                <a:latin typeface="Times New Roman" panose="02020603050405020304" pitchFamily="18" charset="0"/>
                <a:ea typeface="ＭＳ Ｐゴシック"/>
                <a:cs typeface="ＭＳ Ｐゴシック" pitchFamily="-1" charset="-128"/>
              </a:rPr>
              <a:t>of 3)</a:t>
            </a:r>
          </a:p>
        </p:txBody>
      </p:sp>
      <p:sp>
        <p:nvSpPr>
          <p:cNvPr id="3" name="Text Placeholder 2"/>
          <p:cNvSpPr>
            <a:spLocks noGrp="1"/>
          </p:cNvSpPr>
          <p:nvPr>
            <p:ph type="body" idx="1"/>
          </p:nvPr>
        </p:nvSpPr>
        <p:spPr>
          <a:xfrm>
            <a:off x="457200" y="1600200"/>
            <a:ext cx="8229600" cy="2769959"/>
          </a:xfrm>
        </p:spPr>
        <p:txBody>
          <a:bodyPr wrap="square" lIns="91425" tIns="91425" rIns="91425" bIns="91425">
            <a:noAutofit/>
          </a:bodyPr>
          <a:lstStyle/>
          <a:p>
            <a:pPr marL="0" lvl="0" indent="0" eaLnBrk="0" fontAlgn="base" hangingPunct="0">
              <a:spcBef>
                <a:spcPct val="20000"/>
              </a:spcBef>
              <a:spcAft>
                <a:spcPct val="0"/>
              </a:spcAft>
              <a:buSzPts val="2400"/>
              <a:buNone/>
              <a:tabLst/>
            </a:pPr>
            <a:r>
              <a:rPr lang="en-US" altLang="en-US" sz="2400" dirty="0">
                <a:solidFill>
                  <a:srgbClr val="000000"/>
                </a:solidFill>
                <a:latin typeface="Arial (Body)"/>
                <a:ea typeface="ＭＳ Ｐゴシック"/>
              </a:rPr>
              <a:t>Although the current impact seems minor, Jenny is concerned about the history of previous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B</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I. </a:t>
            </a:r>
            <a:r>
              <a:rPr lang="en-US" altLang="en-US" sz="2400" dirty="0">
                <a:solidFill>
                  <a:srgbClr val="000000"/>
                </a:solidFill>
                <a:latin typeface="Arial (Body)"/>
                <a:ea typeface="ＭＳ Ｐゴシック"/>
              </a:rPr>
              <a:t>She completes her assessment and gains the </a:t>
            </a:r>
            <a:r>
              <a:rPr lang="en-US" altLang="en-US" sz="2400" dirty="0" smtClean="0">
                <a:solidFill>
                  <a:srgbClr val="000000"/>
                </a:solidFill>
                <a:latin typeface="Arial (Body)"/>
                <a:ea typeface="ＭＳ Ｐゴシック"/>
              </a:rPr>
              <a:t>patient’s </a:t>
            </a:r>
            <a:r>
              <a:rPr lang="en-US" altLang="en-US" sz="2400" dirty="0">
                <a:solidFill>
                  <a:srgbClr val="000000"/>
                </a:solidFill>
                <a:latin typeface="Arial (Body)"/>
                <a:ea typeface="ＭＳ Ｐゴシック"/>
              </a:rPr>
              <a:t>cooperation in consenting to transport. She includes the history of previous combat injury in her written documentation and her verbal handoff report to hospital staff.</a:t>
            </a:r>
          </a:p>
        </p:txBody>
      </p:sp>
    </p:spTree>
    <p:extLst>
      <p:ext uri="{BB962C8B-B14F-4D97-AF65-F5344CB8AC3E}">
        <p14:creationId xmlns:p14="http://schemas.microsoft.com/office/powerpoint/2010/main" val="21353729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Lesson Summary </a:t>
            </a:r>
            <a:r>
              <a:rPr lang="en-US" sz="2000" b="0" dirty="0" smtClean="0">
                <a:latin typeface="Times New Roman" panose="02020603050405020304" pitchFamily="18" charset="0"/>
                <a:ea typeface="ＭＳ Ｐゴシック"/>
                <a:cs typeface="ＭＳ Ｐゴシック" pitchFamily="-1" charset="-128"/>
              </a:rPr>
              <a:t>(1 of 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223655"/>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D is </a:t>
            </a:r>
            <a:r>
              <a:rPr lang="en-US" altLang="en-US" sz="2400" dirty="0">
                <a:solidFill>
                  <a:srgbClr val="000000"/>
                </a:solidFill>
                <a:latin typeface="Arial (Body)"/>
                <a:ea typeface="ＭＳ Ｐゴシック"/>
              </a:rPr>
              <a:t>an intense emotional and physical response to abnormal trauma.</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The four essential features are visceral responses to trauma, reliving the trauma, avoiding reminders, and a demeanor of anxiety and anger.</a:t>
            </a:r>
          </a:p>
        </p:txBody>
      </p:sp>
    </p:spTree>
    <p:extLst>
      <p:ext uri="{BB962C8B-B14F-4D97-AF65-F5344CB8AC3E}">
        <p14:creationId xmlns:p14="http://schemas.microsoft.com/office/powerpoint/2010/main" val="1783808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a:latin typeface="Times New Roman" panose="02020603050405020304" pitchFamily="18" charset="0"/>
                <a:ea typeface="ＭＳ Ｐゴシック"/>
                <a:cs typeface="ＭＳ Ｐゴシック" pitchFamily="-1" charset="-128"/>
              </a:rPr>
              <a:t>Lesson Summary </a:t>
            </a:r>
            <a:r>
              <a:rPr lang="en-US" sz="2000" b="0" dirty="0" smtClean="0">
                <a:latin typeface="Times New Roman" panose="02020603050405020304" pitchFamily="18" charset="0"/>
                <a:ea typeface="ＭＳ Ｐゴシック"/>
                <a:cs typeface="ＭＳ Ｐゴシック" pitchFamily="-1" charset="-128"/>
              </a:rPr>
              <a:t>(2 </a:t>
            </a:r>
            <a:r>
              <a:rPr lang="en-US" sz="2000" b="0" dirty="0">
                <a:latin typeface="Times New Roman" panose="02020603050405020304" pitchFamily="18" charset="0"/>
                <a:ea typeface="ＭＳ Ｐゴシック"/>
                <a:cs typeface="ＭＳ Ｐゴシック" pitchFamily="-1" charset="-128"/>
              </a:rPr>
              <a:t>of 2)</a:t>
            </a:r>
          </a:p>
        </p:txBody>
      </p:sp>
      <p:sp>
        <p:nvSpPr>
          <p:cNvPr id="3" name="Text Placeholder 2"/>
          <p:cNvSpPr>
            <a:spLocks noGrp="1"/>
          </p:cNvSpPr>
          <p:nvPr>
            <p:ph type="body" idx="1"/>
          </p:nvPr>
        </p:nvSpPr>
        <p:spPr>
          <a:xfrm>
            <a:off x="457200" y="1600200"/>
            <a:ext cx="8229600" cy="2416016"/>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B</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I </a:t>
            </a:r>
            <a:r>
              <a:rPr lang="en-US" altLang="en-US" sz="2400" dirty="0">
                <a:solidFill>
                  <a:srgbClr val="000000"/>
                </a:solidFill>
                <a:latin typeface="Arial (Body)"/>
                <a:ea typeface="ＭＳ Ｐゴシック"/>
              </a:rPr>
              <a:t>occurs in combat vets because of </a:t>
            </a:r>
            <a:r>
              <a:rPr lang="en-US" altLang="en-US" sz="2400" dirty="0" smtClean="0">
                <a:solidFill>
                  <a:srgbClr val="000000"/>
                </a:solidFill>
                <a:latin typeface="Arial (Body)"/>
                <a:ea typeface="ＭＳ Ｐゴシック"/>
              </a:rPr>
              <a:t>I</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D</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a:t>
            </a:r>
            <a:r>
              <a:rPr lang="en-US" altLang="en-US" sz="2400" dirty="0">
                <a:solidFill>
                  <a:srgbClr val="000000"/>
                </a:solidFill>
                <a:latin typeface="Arial (Body)"/>
                <a:ea typeface="ＭＳ Ｐゴシック"/>
              </a:rPr>
              <a:t>.</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There is overlap between signs and symptoms of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B</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I and 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D.</a:t>
            </a:r>
            <a:endParaRPr lang="en-US" altLang="en-US" sz="2400" dirty="0">
              <a:solidFill>
                <a:srgbClr val="000000"/>
              </a:solidFill>
              <a:latin typeface="Arial (Body)"/>
              <a:ea typeface="ＭＳ Ｐゴシック"/>
            </a:endParaRP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Be prepared to take time and listen to the concerns of the vet.</a:t>
            </a:r>
          </a:p>
        </p:txBody>
      </p:sp>
    </p:spTree>
    <p:extLst>
      <p:ext uri="{BB962C8B-B14F-4D97-AF65-F5344CB8AC3E}">
        <p14:creationId xmlns:p14="http://schemas.microsoft.com/office/powerpoint/2010/main" val="25415116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Correct!</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1652953"/>
          </a:xfrm>
        </p:spPr>
        <p:txBody>
          <a:bodyPr wrap="square" lIns="91425" tIns="91425" rIns="91425" bIns="91425">
            <a:noAutofit/>
          </a:bodyPr>
          <a:lstStyle/>
          <a:p>
            <a:pPr marL="0" lvl="0" indent="0" fontAlgn="base">
              <a:spcBef>
                <a:spcPct val="0"/>
              </a:spcBef>
              <a:spcAft>
                <a:spcPct val="0"/>
              </a:spcAft>
              <a:buSzPts val="2400"/>
              <a:buNone/>
              <a:tabLst/>
              <a:defRPr/>
            </a:pPr>
            <a:r>
              <a:rPr lang="en-US" altLang="en-US" sz="2400" kern="1200" dirty="0">
                <a:solidFill>
                  <a:srgbClr val="000000"/>
                </a:solidFill>
                <a:latin typeface="Arial (Body)"/>
                <a:ea typeface="ＭＳ Ｐゴシック" panose="020B0600070205080204" pitchFamily="34" charset="-128"/>
              </a:rPr>
              <a:t>For some reason, the rate of type 2 diabetes is unusually high in returning combat </a:t>
            </a:r>
            <a:r>
              <a:rPr lang="en-US" altLang="en-US" sz="2400" kern="1200" dirty="0" smtClean="0">
                <a:solidFill>
                  <a:srgbClr val="000000"/>
                </a:solidFill>
                <a:latin typeface="Arial (Body)"/>
                <a:ea typeface="ＭＳ Ｐゴシック" panose="020B0600070205080204" pitchFamily="34" charset="-128"/>
              </a:rPr>
              <a:t>veterans.</a:t>
            </a:r>
          </a:p>
          <a:p>
            <a:pPr marL="0" indent="0" fontAlgn="base">
              <a:spcAft>
                <a:spcPct val="0"/>
              </a:spcAft>
              <a:buSzPts val="2400"/>
              <a:buNone/>
              <a:defRPr/>
            </a:pPr>
            <a:r>
              <a:rPr lang="en-US" altLang="en-US" sz="2400" kern="1200" dirty="0">
                <a:solidFill>
                  <a:srgbClr val="000000"/>
                </a:solidFill>
                <a:latin typeface="Arial (Body)"/>
                <a:ea typeface="ＭＳ Ｐゴシック" panose="020B0600070205080204" pitchFamily="34" charset="-128"/>
                <a:hlinkClick r:id="rId2" action="ppaction://hlinksldjump"/>
              </a:rPr>
              <a:t>Click here to return to the </a:t>
            </a:r>
            <a:r>
              <a:rPr lang="en-US" altLang="en-US" sz="2400" kern="1200" dirty="0" smtClean="0">
                <a:solidFill>
                  <a:srgbClr val="000000"/>
                </a:solidFill>
                <a:latin typeface="Arial (Body)"/>
                <a:ea typeface="ＭＳ Ｐゴシック" panose="020B0600070205080204" pitchFamily="34" charset="-128"/>
                <a:hlinkClick r:id="rId2" action="ppaction://hlinksldjump"/>
              </a:rPr>
              <a:t>Program.</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4091315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Incorrect </a:t>
            </a:r>
            <a:r>
              <a:rPr lang="en-US" sz="2000" b="0" dirty="0" smtClean="0">
                <a:latin typeface="Times New Roman" panose="02020603050405020304" pitchFamily="18" charset="0"/>
                <a:ea typeface="ＭＳ Ｐゴシック"/>
                <a:cs typeface="ＭＳ Ｐゴシック" pitchFamily="-1" charset="-128"/>
              </a:rPr>
              <a:t>(1 of </a:t>
            </a:r>
            <a:r>
              <a:rPr lang="en-US" sz="2000" b="0" dirty="0">
                <a:latin typeface="Times New Roman" panose="02020603050405020304" pitchFamily="18" charset="0"/>
                <a:ea typeface="ＭＳ Ｐゴシック"/>
                <a:cs typeface="ＭＳ Ｐゴシック" pitchFamily="-1" charset="-128"/>
              </a:rPr>
              <a:t>3</a:t>
            </a:r>
            <a:r>
              <a:rPr lang="en-US" sz="2000" b="0" dirty="0" smtClean="0">
                <a:latin typeface="Times New Roman" panose="02020603050405020304" pitchFamily="18" charset="0"/>
                <a:ea typeface="ＭＳ Ｐゴシック"/>
                <a:cs typeface="ＭＳ Ｐゴシック" pitchFamily="-1" charset="-128"/>
              </a:rPr>
              <a:t>)</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1529861"/>
          </a:xfrm>
        </p:spPr>
        <p:txBody>
          <a:bodyPr wrap="square" lIns="91425" tIns="91425" rIns="91425" bIns="91425">
            <a:noAutofit/>
          </a:bodyPr>
          <a:lstStyle/>
          <a:p>
            <a:pPr marL="0" lvl="0" indent="0" fontAlgn="base">
              <a:spcBef>
                <a:spcPct val="0"/>
              </a:spcBef>
              <a:spcAft>
                <a:spcPct val="0"/>
              </a:spcAft>
              <a:buSzPts val="2400"/>
              <a:buNone/>
              <a:tabLst/>
              <a:defRPr/>
            </a:pPr>
            <a:r>
              <a:rPr lang="en-US" altLang="en-US" sz="2400" kern="1200" dirty="0">
                <a:solidFill>
                  <a:srgbClr val="000000"/>
                </a:solidFill>
                <a:latin typeface="Arial (Body)"/>
                <a:ea typeface="ＭＳ Ｐゴシック" panose="020B0600070205080204" pitchFamily="34" charset="-128"/>
              </a:rPr>
              <a:t>Kidney failure is not currently known to occur at a higher rate in returning combat </a:t>
            </a:r>
            <a:r>
              <a:rPr lang="en-US" altLang="en-US" sz="2400" kern="1200" dirty="0" smtClean="0">
                <a:solidFill>
                  <a:srgbClr val="000000"/>
                </a:solidFill>
                <a:latin typeface="Arial (Body)"/>
                <a:ea typeface="ＭＳ Ｐゴシック" panose="020B0600070205080204" pitchFamily="34" charset="-128"/>
              </a:rPr>
              <a:t>veterans.</a:t>
            </a:r>
          </a:p>
          <a:p>
            <a:pPr marL="0" indent="0" fontAlgn="base">
              <a:spcAft>
                <a:spcPct val="0"/>
              </a:spcAft>
              <a:buSzPts val="2400"/>
              <a:buNone/>
              <a:defRPr/>
            </a:pPr>
            <a:r>
              <a:rPr lang="en-US" altLang="en-US" sz="2400" kern="1200" dirty="0">
                <a:solidFill>
                  <a:srgbClr val="000000"/>
                </a:solidFill>
                <a:latin typeface="Arial (Body)"/>
                <a:ea typeface="ＭＳ Ｐゴシック" panose="020B0600070205080204" pitchFamily="34" charset="-128"/>
                <a:hlinkClick r:id="rId2" action="ppaction://hlinksldjump"/>
              </a:rPr>
              <a:t>Click here to return to the quiz</a:t>
            </a:r>
            <a:r>
              <a:rPr lang="en-US" altLang="en-US" sz="2400" kern="1200" dirty="0" smtClean="0">
                <a:solidFill>
                  <a:srgbClr val="000000"/>
                </a:solidFill>
                <a:latin typeface="Arial (Body)"/>
                <a:ea typeface="ＭＳ Ｐゴシック" panose="020B0600070205080204" pitchFamily="34" charset="-128"/>
                <a:hlinkClick r:id="rId2" action="ppaction://hlinksldjump"/>
              </a:rPr>
              <a:t>.</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38804007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a:latin typeface="Times New Roman" panose="02020603050405020304" pitchFamily="18" charset="0"/>
                <a:ea typeface="ＭＳ Ｐゴシック"/>
                <a:cs typeface="ＭＳ Ｐゴシック" pitchFamily="-1" charset="-128"/>
              </a:rPr>
              <a:t>Incorrect </a:t>
            </a:r>
            <a:r>
              <a:rPr lang="en-US" sz="2000" b="0" dirty="0" smtClean="0">
                <a:latin typeface="Times New Roman" panose="02020603050405020304" pitchFamily="18" charset="0"/>
                <a:ea typeface="ＭＳ Ｐゴシック"/>
                <a:cs typeface="ＭＳ Ｐゴシック" pitchFamily="-1" charset="-128"/>
              </a:rPr>
              <a:t>(2 </a:t>
            </a:r>
            <a:r>
              <a:rPr lang="en-US" sz="2000" b="0" dirty="0">
                <a:latin typeface="Times New Roman" panose="02020603050405020304" pitchFamily="18" charset="0"/>
                <a:ea typeface="ＭＳ Ｐゴシック"/>
                <a:cs typeface="ＭＳ Ｐゴシック" pitchFamily="-1" charset="-128"/>
              </a:rPr>
              <a:t>of 3)</a:t>
            </a:r>
          </a:p>
        </p:txBody>
      </p:sp>
      <p:sp>
        <p:nvSpPr>
          <p:cNvPr id="3" name="Text Placeholder 2"/>
          <p:cNvSpPr>
            <a:spLocks noGrp="1"/>
          </p:cNvSpPr>
          <p:nvPr>
            <p:ph type="body" idx="1"/>
          </p:nvPr>
        </p:nvSpPr>
        <p:spPr>
          <a:xfrm>
            <a:off x="457200" y="1600200"/>
            <a:ext cx="8229600" cy="1512277"/>
          </a:xfrm>
        </p:spPr>
        <p:txBody>
          <a:bodyPr wrap="square" lIns="91425" tIns="91425" rIns="91425" bIns="91425">
            <a:noAutofit/>
          </a:bodyPr>
          <a:lstStyle/>
          <a:p>
            <a:pPr marL="0" lvl="0" indent="0" fontAlgn="base">
              <a:spcBef>
                <a:spcPct val="0"/>
              </a:spcBef>
              <a:spcAft>
                <a:spcPct val="0"/>
              </a:spcAft>
              <a:buSzPts val="2400"/>
              <a:buNone/>
              <a:tabLst/>
              <a:defRPr/>
            </a:pPr>
            <a:r>
              <a:rPr lang="en-US" altLang="en-US" sz="2400" kern="1200" dirty="0">
                <a:solidFill>
                  <a:srgbClr val="000000"/>
                </a:solidFill>
                <a:latin typeface="Arial (Body)"/>
                <a:ea typeface="ＭＳ Ｐゴシック" panose="020B0600070205080204" pitchFamily="34" charset="-128"/>
              </a:rPr>
              <a:t>Osteoporosis is not currently known to occur at a higher rate in returning combat </a:t>
            </a:r>
            <a:r>
              <a:rPr lang="en-US" altLang="en-US" sz="2400" kern="1200" dirty="0" smtClean="0">
                <a:solidFill>
                  <a:srgbClr val="000000"/>
                </a:solidFill>
                <a:latin typeface="Arial (Body)"/>
                <a:ea typeface="ＭＳ Ｐゴシック" panose="020B0600070205080204" pitchFamily="34" charset="-128"/>
              </a:rPr>
              <a:t>veterans.</a:t>
            </a:r>
          </a:p>
          <a:p>
            <a:pPr marL="0" indent="0" fontAlgn="base">
              <a:spcAft>
                <a:spcPct val="0"/>
              </a:spcAft>
              <a:buSzPts val="2400"/>
              <a:buNone/>
              <a:defRPr/>
            </a:pPr>
            <a:r>
              <a:rPr lang="en-US" altLang="en-US" sz="2400" kern="1200" dirty="0">
                <a:solidFill>
                  <a:srgbClr val="000000"/>
                </a:solidFill>
                <a:latin typeface="Arial (Body)"/>
                <a:ea typeface="ＭＳ Ｐゴシック" panose="020B0600070205080204" pitchFamily="34" charset="-128"/>
                <a:hlinkClick r:id="rId2" action="ppaction://hlinksldjump"/>
              </a:rPr>
              <a:t>Click here to return to the quiz</a:t>
            </a:r>
            <a:r>
              <a:rPr lang="en-US" altLang="en-US" sz="2400" kern="1200" dirty="0" smtClean="0">
                <a:solidFill>
                  <a:srgbClr val="000000"/>
                </a:solidFill>
                <a:latin typeface="Arial (Body)"/>
                <a:ea typeface="ＭＳ Ｐゴシック" panose="020B0600070205080204" pitchFamily="34" charset="-128"/>
                <a:hlinkClick r:id="rId2" action="ppaction://hlinksldjump"/>
              </a:rPr>
              <a:t>.</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31177345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a:latin typeface="Times New Roman" panose="02020603050405020304" pitchFamily="18" charset="0"/>
                <a:ea typeface="ＭＳ Ｐゴシック"/>
                <a:cs typeface="ＭＳ Ｐゴシック" pitchFamily="-1" charset="-128"/>
              </a:rPr>
              <a:t>Incorrect </a:t>
            </a:r>
            <a:r>
              <a:rPr lang="en-US" sz="2000" b="0" dirty="0" smtClean="0">
                <a:latin typeface="Times New Roman" panose="02020603050405020304" pitchFamily="18" charset="0"/>
                <a:ea typeface="ＭＳ Ｐゴシック"/>
                <a:cs typeface="ＭＳ Ｐゴシック" pitchFamily="-1" charset="-128"/>
              </a:rPr>
              <a:t>(3 </a:t>
            </a:r>
            <a:r>
              <a:rPr lang="en-US" sz="2000" b="0" dirty="0">
                <a:latin typeface="Times New Roman" panose="02020603050405020304" pitchFamily="18" charset="0"/>
                <a:ea typeface="ＭＳ Ｐゴシック"/>
                <a:cs typeface="ＭＳ Ｐゴシック" pitchFamily="-1" charset="-128"/>
              </a:rPr>
              <a:t>of 3)</a:t>
            </a:r>
          </a:p>
        </p:txBody>
      </p:sp>
      <p:sp>
        <p:nvSpPr>
          <p:cNvPr id="3" name="Text Placeholder 2"/>
          <p:cNvSpPr>
            <a:spLocks noGrp="1"/>
          </p:cNvSpPr>
          <p:nvPr>
            <p:ph type="body" idx="1"/>
          </p:nvPr>
        </p:nvSpPr>
        <p:spPr>
          <a:xfrm>
            <a:off x="457200" y="1600200"/>
            <a:ext cx="8229600" cy="1529862"/>
          </a:xfrm>
        </p:spPr>
        <p:txBody>
          <a:bodyPr wrap="square" lIns="91425" tIns="91425" rIns="91425" bIns="91425">
            <a:noAutofit/>
          </a:bodyPr>
          <a:lstStyle/>
          <a:p>
            <a:pPr marL="0" lvl="0" indent="0" fontAlgn="base">
              <a:spcBef>
                <a:spcPct val="0"/>
              </a:spcBef>
              <a:spcAft>
                <a:spcPct val="0"/>
              </a:spcAft>
              <a:buSzPts val="2400"/>
              <a:buNone/>
              <a:tabLst/>
              <a:defRPr/>
            </a:pPr>
            <a:r>
              <a:rPr lang="en-US" altLang="en-US" sz="2400" kern="1200" dirty="0">
                <a:solidFill>
                  <a:srgbClr val="000000"/>
                </a:solidFill>
                <a:latin typeface="Arial (Body)"/>
                <a:ea typeface="ＭＳ Ｐゴシック" panose="020B0600070205080204" pitchFamily="34" charset="-128"/>
              </a:rPr>
              <a:t>Diverticulosis is not currently known to occur at a higher rate in returning combat </a:t>
            </a:r>
            <a:r>
              <a:rPr lang="en-US" altLang="en-US" sz="2400" kern="1200" dirty="0" smtClean="0">
                <a:solidFill>
                  <a:srgbClr val="000000"/>
                </a:solidFill>
                <a:latin typeface="Arial (Body)"/>
                <a:ea typeface="ＭＳ Ｐゴシック" panose="020B0600070205080204" pitchFamily="34" charset="-128"/>
              </a:rPr>
              <a:t>veterans.</a:t>
            </a:r>
          </a:p>
          <a:p>
            <a:pPr marL="0" indent="0" fontAlgn="base">
              <a:spcAft>
                <a:spcPct val="0"/>
              </a:spcAft>
              <a:buSzPts val="2400"/>
              <a:buNone/>
              <a:defRPr/>
            </a:pPr>
            <a:r>
              <a:rPr lang="en-US" altLang="en-US" sz="2400" kern="1200" dirty="0">
                <a:solidFill>
                  <a:srgbClr val="000000"/>
                </a:solidFill>
                <a:latin typeface="Arial (Body)"/>
                <a:ea typeface="ＭＳ Ｐゴシック" panose="020B0600070205080204" pitchFamily="34" charset="-128"/>
                <a:hlinkClick r:id="rId2" action="ppaction://hlinksldjump"/>
              </a:rPr>
              <a:t>Click here to return to the quiz</a:t>
            </a:r>
            <a:r>
              <a:rPr lang="en-US" altLang="en-US" sz="2400" kern="1200" dirty="0" smtClean="0">
                <a:solidFill>
                  <a:srgbClr val="000000"/>
                </a:solidFill>
                <a:latin typeface="Arial (Body)"/>
                <a:ea typeface="ＭＳ Ｐゴシック" panose="020B0600070205080204" pitchFamily="34" charset="-128"/>
                <a:hlinkClick r:id="rId2" action="ppaction://hlinksldjump"/>
              </a:rPr>
              <a:t>.</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34315838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tIns="91425">
            <a:noAutofit/>
          </a:bodyPr>
          <a:lstStyle/>
          <a:p>
            <a:r>
              <a:rPr lang="en-US" smtClean="0">
                <a:latin typeface="Times New Roman" panose="02020603050405020304" pitchFamily="18" charset="0"/>
              </a:rPr>
              <a:t>Copyright</a:t>
            </a:r>
            <a:endParaRPr lang="en-US" dirty="0">
              <a:latin typeface="Times New Roman" panose="02020603050405020304" pitchFamily="18" charset="0"/>
            </a:endParaRPr>
          </a:p>
        </p:txBody>
      </p:sp>
      <p:pic>
        <p:nvPicPr>
          <p:cNvPr id="4"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2"/>
          <a:srcRect/>
          <a:stretch>
            <a:fillRect/>
          </a:stretch>
        </p:blipFill>
        <p:spPr bwMode="auto">
          <a:xfrm>
            <a:off x="860425" y="2310096"/>
            <a:ext cx="7423150" cy="2438400"/>
          </a:xfrm>
          <a:prstGeom prst="rect">
            <a:avLst/>
          </a:prstGeom>
          <a:noFill/>
          <a:ln w="9525">
            <a:noFill/>
            <a:miter lim="800000"/>
            <a:headEnd/>
            <a:tailEnd/>
          </a:ln>
        </p:spPr>
      </p:pic>
    </p:spTree>
    <p:extLst>
      <p:ext uri="{BB962C8B-B14F-4D97-AF65-F5344CB8AC3E}">
        <p14:creationId xmlns:p14="http://schemas.microsoft.com/office/powerpoint/2010/main" val="964361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Case Study Introduction</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769959"/>
          </a:xfrm>
        </p:spPr>
        <p:txBody>
          <a:bodyPr wrap="square" lIns="91425" tIns="91425" rIns="91425" bIns="91425">
            <a:noAutofit/>
          </a:bodyPr>
          <a:lstStyle/>
          <a:p>
            <a:pPr marL="0" lvl="0" indent="0" eaLnBrk="0" fontAlgn="base" hangingPunct="0">
              <a:spcBef>
                <a:spcPct val="20000"/>
              </a:spcBef>
              <a:spcAft>
                <a:spcPct val="0"/>
              </a:spcAft>
              <a:buSzPts val="2400"/>
              <a:buNone/>
              <a:tabLst/>
            </a:pP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Jenny Samuels and Deena Middleman arrive at the scene of a minor, single-vehicle collision. The driver is the only patient, and seems to be inordinately angry about having missed his turn and skidded into a utility pole. A police officer on the scene says, </a:t>
            </a:r>
            <a:r>
              <a:rPr lang="en-US" altLang="en-US" sz="2400" dirty="0" smtClean="0">
                <a:solidFill>
                  <a:srgbClr val="000000"/>
                </a:solidFill>
                <a:latin typeface="Arial (Body)"/>
                <a:ea typeface="ＭＳ Ｐゴシック"/>
              </a:rPr>
              <a:t>“I’m a </a:t>
            </a:r>
            <a:r>
              <a:rPr lang="en-US" altLang="en-US" sz="2400" dirty="0">
                <a:solidFill>
                  <a:srgbClr val="000000"/>
                </a:solidFill>
                <a:latin typeface="Arial (Body)"/>
                <a:ea typeface="ＭＳ Ｐゴシック"/>
              </a:rPr>
              <a:t>vet. Something tells me this guy is, too. There is something more to this than the accident</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1621225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Case Study</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154679"/>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What are some clues that Jenny and Deena might look for in helping determine if the patient is a combat veteran?</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How can they assess whether the patient is a risk to himself or others?</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What special considerations are there in the interaction with this patient?</a:t>
            </a:r>
          </a:p>
        </p:txBody>
      </p:sp>
    </p:spTree>
    <p:extLst>
      <p:ext uri="{BB962C8B-B14F-4D97-AF65-F5344CB8AC3E}">
        <p14:creationId xmlns:p14="http://schemas.microsoft.com/office/powerpoint/2010/main" val="3986352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Introduction</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223655"/>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Combat veterans comprise less than 1 percent of the population, but can present unique challenges related to post traumatic stress disorder.</a:t>
            </a:r>
          </a:p>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D can </a:t>
            </a:r>
            <a:r>
              <a:rPr lang="en-US" altLang="en-US" sz="2400" dirty="0">
                <a:solidFill>
                  <a:srgbClr val="000000"/>
                </a:solidFill>
                <a:latin typeface="Arial (Body)"/>
                <a:ea typeface="ＭＳ Ｐゴシック"/>
              </a:rPr>
              <a:t>affect anyone who has undergone a significant trauma.</a:t>
            </a:r>
          </a:p>
        </p:txBody>
      </p:sp>
    </p:spTree>
    <p:extLst>
      <p:ext uri="{BB962C8B-B14F-4D97-AF65-F5344CB8AC3E}">
        <p14:creationId xmlns:p14="http://schemas.microsoft.com/office/powerpoint/2010/main" val="1804447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36431"/>
          </a:xfrm>
        </p:spPr>
        <p:txBody>
          <a:bodyPr tIns="91425" anchor="b">
            <a:noAutofit/>
          </a:bodyPr>
          <a:lstStyle/>
          <a:p>
            <a:pPr lvl="0" eaLnBrk="0" fontAlgn="base" hangingPunct="0">
              <a:spcBef>
                <a:spcPct val="0"/>
              </a:spcBef>
              <a:spcAft>
                <a:spcPct val="0"/>
              </a:spcAft>
              <a:buClrTx/>
            </a:pPr>
            <a:r>
              <a:rPr lang="en-US" altLang="en-US" sz="2800" dirty="0" smtClean="0">
                <a:latin typeface="Times New Roman" panose="02020603050405020304" pitchFamily="18" charset="0"/>
                <a:ea typeface="ＭＳ Ｐゴシック"/>
              </a:rPr>
              <a:t>The Facial Expression Often Known as the Thousand Yard Stare May </a:t>
            </a:r>
            <a:r>
              <a:rPr lang="en-US" altLang="en-US" sz="2800" dirty="0">
                <a:latin typeface="Times New Roman" panose="02020603050405020304" pitchFamily="18" charset="0"/>
                <a:ea typeface="ＭＳ Ｐゴシック"/>
              </a:rPr>
              <a:t>b</a:t>
            </a:r>
            <a:r>
              <a:rPr lang="en-US" altLang="en-US" sz="2800" dirty="0" smtClean="0">
                <a:latin typeface="Times New Roman" panose="02020603050405020304" pitchFamily="18" charset="0"/>
                <a:ea typeface="ＭＳ Ｐゴシック"/>
              </a:rPr>
              <a:t>e a Reaction to the Abnormal Stresses of Combat</a:t>
            </a:r>
            <a:endParaRPr lang="en-US" altLang="en-US" sz="2800" dirty="0">
              <a:latin typeface="Times New Roman" panose="02020603050405020304" pitchFamily="18" charset="0"/>
              <a:ea typeface="ＭＳ Ｐゴシック"/>
            </a:endParaRPr>
          </a:p>
        </p:txBody>
      </p:sp>
      <p:pic>
        <p:nvPicPr>
          <p:cNvPr id="4" name="Picture 2" descr="A man in uniform outdoors stares blankly with a slack mouth."/>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33288" y="1797431"/>
            <a:ext cx="5283097" cy="446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3334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The Psychophysiology of Stress Response</a:t>
            </a:r>
            <a:endParaRPr lang="en-US"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447067"/>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The stress response is a result of sympathetic nervous system </a:t>
            </a:r>
            <a:r>
              <a:rPr lang="en-US" altLang="en-US" sz="2400" dirty="0" smtClean="0">
                <a:solidFill>
                  <a:srgbClr val="000000"/>
                </a:solidFill>
                <a:latin typeface="Arial (Body)"/>
                <a:ea typeface="ＭＳ Ｐゴシック"/>
              </a:rPr>
              <a:t>(S</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N</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activity.</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Epinephrine and norepinephrine are released by the adrenal glands.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The body is prepared for action.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Normally, the parasympathetic nervous system </a:t>
            </a: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N</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balances the </a:t>
            </a:r>
            <a:r>
              <a:rPr lang="en-US" altLang="en-US" sz="2400" dirty="0" smtClean="0">
                <a:solidFill>
                  <a:srgbClr val="000000"/>
                </a:solidFill>
                <a:latin typeface="Arial (Body)"/>
                <a:ea typeface="ＭＳ Ｐゴシック"/>
              </a:rPr>
              <a:t>S</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N</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In </a:t>
            </a: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D, </a:t>
            </a:r>
            <a:r>
              <a:rPr lang="en-US" altLang="en-US" sz="2400" dirty="0">
                <a:solidFill>
                  <a:srgbClr val="000000"/>
                </a:solidFill>
                <a:latin typeface="Arial (Body)"/>
                <a:ea typeface="ＭＳ Ｐゴシック"/>
              </a:rPr>
              <a:t>the </a:t>
            </a:r>
            <a:r>
              <a:rPr lang="en-US" altLang="en-US" sz="2400" dirty="0" smtClean="0">
                <a:solidFill>
                  <a:srgbClr val="000000"/>
                </a:solidFill>
                <a:latin typeface="Arial (Body)"/>
                <a:ea typeface="ＭＳ Ｐゴシック"/>
              </a:rPr>
              <a:t>S</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N</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remains </a:t>
            </a:r>
            <a:r>
              <a:rPr lang="en-US" altLang="en-US" sz="2400" dirty="0">
                <a:solidFill>
                  <a:srgbClr val="000000"/>
                </a:solidFill>
                <a:latin typeface="Arial (Body)"/>
                <a:ea typeface="ＭＳ Ｐゴシック"/>
              </a:rPr>
              <a:t>activated</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1705098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Combat Veterans </a:t>
            </a:r>
            <a:r>
              <a:rPr lang="en-US" sz="2000" b="0" dirty="0" smtClean="0">
                <a:latin typeface="Times New Roman" panose="02020603050405020304" pitchFamily="18" charset="0"/>
                <a:ea typeface="ＭＳ Ｐゴシック"/>
                <a:cs typeface="ＭＳ Ｐゴシック" pitchFamily="-1" charset="-128"/>
              </a:rPr>
              <a:t>(1 of 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1484992"/>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D in </a:t>
            </a:r>
            <a:r>
              <a:rPr lang="en-US" altLang="en-US" sz="2400" dirty="0">
                <a:solidFill>
                  <a:srgbClr val="000000"/>
                </a:solidFill>
                <a:latin typeface="Arial (Body)"/>
                <a:ea typeface="ＭＳ Ｐゴシック"/>
              </a:rPr>
              <a:t>a combat veteran is different from a war-era veteran.</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Each veteran has individual issues.</a:t>
            </a:r>
          </a:p>
        </p:txBody>
      </p:sp>
    </p:spTree>
    <p:extLst>
      <p:ext uri="{BB962C8B-B14F-4D97-AF65-F5344CB8AC3E}">
        <p14:creationId xmlns:p14="http://schemas.microsoft.com/office/powerpoint/2010/main" val="930364602"/>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9355</TotalTime>
  <Words>3063</Words>
  <Application>Microsoft Office PowerPoint</Application>
  <PresentationFormat>On-screen Show (4:3)</PresentationFormat>
  <Paragraphs>295</Paragraphs>
  <Slides>37</Slides>
  <Notes>31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37</vt:i4>
      </vt:variant>
    </vt:vector>
  </HeadingPairs>
  <TitlesOfParts>
    <vt:vector size="46" baseType="lpstr">
      <vt:lpstr>ＭＳ Ｐゴシック</vt:lpstr>
      <vt:lpstr>Arial</vt:lpstr>
      <vt:lpstr>Arial (Body)</vt:lpstr>
      <vt:lpstr>Calibri</vt:lpstr>
      <vt:lpstr>Noto Sans Symbols</vt:lpstr>
      <vt:lpstr>Times New Roman</vt:lpstr>
      <vt:lpstr>Verdana</vt:lpstr>
      <vt:lpstr>508 Lecture</vt:lpstr>
      <vt:lpstr>1_508 Lecture</vt:lpstr>
      <vt:lpstr>Prehospital: Emergency Care</vt:lpstr>
      <vt:lpstr>Learning Readiness</vt:lpstr>
      <vt:lpstr>Setting the Stage (1 of 2)</vt:lpstr>
      <vt:lpstr>Case Study Introduction</vt:lpstr>
      <vt:lpstr>Case Study</vt:lpstr>
      <vt:lpstr>Introduction</vt:lpstr>
      <vt:lpstr>The Facial Expression Often Known as the Thousand Yard Stare May be a Reaction to the Abnormal Stresses of Combat</vt:lpstr>
      <vt:lpstr>The Psychophysiology of Stress Response</vt:lpstr>
      <vt:lpstr>Combat Veterans (1 of 3)</vt:lpstr>
      <vt:lpstr>A History of Combat Service May be Relevant to the Emergency Your Patient is Now Experiencing</vt:lpstr>
      <vt:lpstr>Combat Veterans (2 of 3)</vt:lpstr>
      <vt:lpstr>Combat Veterans (3 of 3)</vt:lpstr>
      <vt:lpstr>The Nature of P T S D (1 of 9)</vt:lpstr>
      <vt:lpstr>The Nature of P T S D (2 of 9)</vt:lpstr>
      <vt:lpstr>The Nature of P T S D (3 of 9)</vt:lpstr>
      <vt:lpstr>The Nature of P T S D (4 of 9)</vt:lpstr>
      <vt:lpstr>The Nature of P T S D (5 of 9)</vt:lpstr>
      <vt:lpstr>The Nature of P T S D (6 of 9)</vt:lpstr>
      <vt:lpstr>The Nature of P T S D (7 of 9)</vt:lpstr>
      <vt:lpstr>The Nature of P T S D (8 of 9)</vt:lpstr>
      <vt:lpstr>Table 41-1 Signs and Symptoms of P T S D and T B I (1 of 2)</vt:lpstr>
      <vt:lpstr>Table 41-1 Signs and Symptoms of P T S D and T B I (2 of 2)</vt:lpstr>
      <vt:lpstr>The Nature of P T S D (9 of 9)</vt:lpstr>
      <vt:lpstr>Click on the Disorder that Seems to Occur at an Unusually High Rate in Returning Combat Veterans</vt:lpstr>
      <vt:lpstr>Assessing and Providing Care for Combat Veterans (1 of 3)</vt:lpstr>
      <vt:lpstr>Assessing and Providing Care for Combat Veterans (2 of 3)</vt:lpstr>
      <vt:lpstr>Assessing and Providing Care for Combat Veterans (3 of 3)</vt:lpstr>
      <vt:lpstr>Case Study Conclusion (1 of 3)</vt:lpstr>
      <vt:lpstr>Case Study Conclusion (2 of 3)</vt:lpstr>
      <vt:lpstr>Case Study Conclusion (3 of 3)</vt:lpstr>
      <vt:lpstr>Lesson Summary (1 of 2)</vt:lpstr>
      <vt:lpstr>Lesson Summary (2 of 2)</vt:lpstr>
      <vt:lpstr>Correct!</vt:lpstr>
      <vt:lpstr>Incorrect (1 of 3)</vt:lpstr>
      <vt:lpstr>Incorrect (2 of 3)</vt:lpstr>
      <vt:lpstr>Incorrect (3 of 3)</vt:lpstr>
      <vt:lpstr>Copyright</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Prehospital: Emergency Care, 11e</dc:title>
  <dc:subject>Health Science and Careers</dc:subject>
  <dc:creator>Mistovich/Karren</dc:creator>
  <cp:keywords>Prehospital</cp:keywords>
  <cp:lastModifiedBy>Windows User</cp:lastModifiedBy>
  <cp:revision>837</cp:revision>
  <dcterms:modified xsi:type="dcterms:W3CDTF">2018-03-01T12:06:24Z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