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35"/>
  </p:notesMasterIdLst>
  <p:handoutMasterIdLst>
    <p:handoutMasterId r:id="rId136"/>
  </p:handoutMasterIdLst>
  <p:sldIdLst>
    <p:sldId id="301" r:id="rId3"/>
    <p:sldId id="381" r:id="rId4"/>
    <p:sldId id="382" r:id="rId5"/>
    <p:sldId id="383" r:id="rId6"/>
    <p:sldId id="384" r:id="rId7"/>
    <p:sldId id="385" r:id="rId8"/>
    <p:sldId id="386" r:id="rId9"/>
    <p:sldId id="387" r:id="rId10"/>
    <p:sldId id="388" r:id="rId11"/>
    <p:sldId id="389" r:id="rId12"/>
    <p:sldId id="390" r:id="rId13"/>
    <p:sldId id="391" r:id="rId14"/>
    <p:sldId id="392" r:id="rId15"/>
    <p:sldId id="393" r:id="rId16"/>
    <p:sldId id="394" r:id="rId17"/>
    <p:sldId id="395" r:id="rId18"/>
    <p:sldId id="396" r:id="rId19"/>
    <p:sldId id="397" r:id="rId20"/>
    <p:sldId id="398" r:id="rId21"/>
    <p:sldId id="399" r:id="rId22"/>
    <p:sldId id="400" r:id="rId23"/>
    <p:sldId id="401" r:id="rId24"/>
    <p:sldId id="402" r:id="rId25"/>
    <p:sldId id="403" r:id="rId26"/>
    <p:sldId id="404" r:id="rId27"/>
    <p:sldId id="405" r:id="rId28"/>
    <p:sldId id="406" r:id="rId29"/>
    <p:sldId id="407" r:id="rId30"/>
    <p:sldId id="408" r:id="rId31"/>
    <p:sldId id="409" r:id="rId32"/>
    <p:sldId id="410" r:id="rId33"/>
    <p:sldId id="411" r:id="rId34"/>
    <p:sldId id="412" r:id="rId35"/>
    <p:sldId id="413" r:id="rId36"/>
    <p:sldId id="414" r:id="rId37"/>
    <p:sldId id="415" r:id="rId38"/>
    <p:sldId id="416" r:id="rId39"/>
    <p:sldId id="417" r:id="rId40"/>
    <p:sldId id="418" r:id="rId41"/>
    <p:sldId id="419" r:id="rId42"/>
    <p:sldId id="420" r:id="rId43"/>
    <p:sldId id="421" r:id="rId44"/>
    <p:sldId id="422" r:id="rId45"/>
    <p:sldId id="423" r:id="rId46"/>
    <p:sldId id="424" r:id="rId47"/>
    <p:sldId id="425" r:id="rId48"/>
    <p:sldId id="426" r:id="rId49"/>
    <p:sldId id="427" r:id="rId50"/>
    <p:sldId id="428" r:id="rId51"/>
    <p:sldId id="429" r:id="rId52"/>
    <p:sldId id="430" r:id="rId53"/>
    <p:sldId id="431" r:id="rId54"/>
    <p:sldId id="432" r:id="rId55"/>
    <p:sldId id="433" r:id="rId56"/>
    <p:sldId id="434" r:id="rId57"/>
    <p:sldId id="435" r:id="rId58"/>
    <p:sldId id="436" r:id="rId59"/>
    <p:sldId id="437" r:id="rId60"/>
    <p:sldId id="438" r:id="rId61"/>
    <p:sldId id="439" r:id="rId62"/>
    <p:sldId id="440" r:id="rId63"/>
    <p:sldId id="441" r:id="rId64"/>
    <p:sldId id="442" r:id="rId65"/>
    <p:sldId id="443" r:id="rId66"/>
    <p:sldId id="444" r:id="rId67"/>
    <p:sldId id="445" r:id="rId68"/>
    <p:sldId id="446" r:id="rId69"/>
    <p:sldId id="447" r:id="rId70"/>
    <p:sldId id="448" r:id="rId71"/>
    <p:sldId id="449" r:id="rId72"/>
    <p:sldId id="450" r:id="rId73"/>
    <p:sldId id="451" r:id="rId74"/>
    <p:sldId id="452" r:id="rId75"/>
    <p:sldId id="453" r:id="rId76"/>
    <p:sldId id="454" r:id="rId77"/>
    <p:sldId id="455" r:id="rId78"/>
    <p:sldId id="456" r:id="rId79"/>
    <p:sldId id="457" r:id="rId80"/>
    <p:sldId id="458" r:id="rId81"/>
    <p:sldId id="459" r:id="rId82"/>
    <p:sldId id="460" r:id="rId83"/>
    <p:sldId id="461" r:id="rId84"/>
    <p:sldId id="462" r:id="rId85"/>
    <p:sldId id="463" r:id="rId86"/>
    <p:sldId id="464" r:id="rId87"/>
    <p:sldId id="465" r:id="rId88"/>
    <p:sldId id="466" r:id="rId89"/>
    <p:sldId id="467" r:id="rId90"/>
    <p:sldId id="468" r:id="rId91"/>
    <p:sldId id="469" r:id="rId92"/>
    <p:sldId id="470" r:id="rId93"/>
    <p:sldId id="471" r:id="rId94"/>
    <p:sldId id="472" r:id="rId95"/>
    <p:sldId id="473" r:id="rId96"/>
    <p:sldId id="474" r:id="rId97"/>
    <p:sldId id="475" r:id="rId98"/>
    <p:sldId id="476" r:id="rId99"/>
    <p:sldId id="477" r:id="rId100"/>
    <p:sldId id="478" r:id="rId101"/>
    <p:sldId id="479" r:id="rId102"/>
    <p:sldId id="480" r:id="rId103"/>
    <p:sldId id="481" r:id="rId104"/>
    <p:sldId id="482" r:id="rId105"/>
    <p:sldId id="483" r:id="rId106"/>
    <p:sldId id="484" r:id="rId107"/>
    <p:sldId id="485" r:id="rId108"/>
    <p:sldId id="486" r:id="rId109"/>
    <p:sldId id="487" r:id="rId110"/>
    <p:sldId id="488" r:id="rId111"/>
    <p:sldId id="489" r:id="rId112"/>
    <p:sldId id="490" r:id="rId113"/>
    <p:sldId id="491" r:id="rId114"/>
    <p:sldId id="492" r:id="rId115"/>
    <p:sldId id="493" r:id="rId116"/>
    <p:sldId id="494" r:id="rId117"/>
    <p:sldId id="495" r:id="rId118"/>
    <p:sldId id="496" r:id="rId119"/>
    <p:sldId id="497" r:id="rId120"/>
    <p:sldId id="498" r:id="rId121"/>
    <p:sldId id="499" r:id="rId122"/>
    <p:sldId id="500" r:id="rId123"/>
    <p:sldId id="501" r:id="rId124"/>
    <p:sldId id="502" r:id="rId125"/>
    <p:sldId id="503" r:id="rId126"/>
    <p:sldId id="504" r:id="rId127"/>
    <p:sldId id="505" r:id="rId128"/>
    <p:sldId id="506" r:id="rId129"/>
    <p:sldId id="507" r:id="rId130"/>
    <p:sldId id="508" r:id="rId131"/>
    <p:sldId id="509" r:id="rId132"/>
    <p:sldId id="510" r:id="rId133"/>
    <p:sldId id="305" r:id="rId13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676" autoAdjust="0"/>
    <p:restoredTop sz="86496" autoAdjust="0"/>
  </p:normalViewPr>
  <p:slideViewPr>
    <p:cSldViewPr snapToGrid="0" snapToObjects="1">
      <p:cViewPr varScale="1">
        <p:scale>
          <a:sx n="72" d="100"/>
          <a:sy n="72" d="100"/>
        </p:scale>
        <p:origin x="1109" y="67"/>
      </p:cViewPr>
      <p:guideLst>
        <p:guide orient="horz" pos="2160"/>
        <p:guide pos="2880"/>
      </p:guideLst>
    </p:cSldViewPr>
  </p:slideViewPr>
  <p:outlineViewPr>
    <p:cViewPr>
      <p:scale>
        <a:sx n="33" d="100"/>
        <a:sy n="33" d="100"/>
      </p:scale>
      <p:origin x="0" y="-9685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eaLnBrk="1" hangingPunct="1">
              <a:spcBef>
                <a:spcPct val="0"/>
              </a:spcBef>
              <a:defRPr/>
            </a:pPr>
            <a:r>
              <a:rPr lang="en-US" altLang="en-US" dirty="0" smtClean="0">
                <a:ea typeface="ＭＳ Ｐゴシック" panose="020B0600070205080204" pitchFamily="34" charset="-128"/>
              </a:rPr>
              <a:t>During this lesson, students will learn about patients with special challenges. </a:t>
            </a:r>
          </a:p>
          <a:p>
            <a:pPr>
              <a:defRPr/>
            </a:pPr>
            <a:endParaRPr lang="en-US" altLang="en-US" b="1" dirty="0" smtClean="0">
              <a:ea typeface="ＭＳ Ｐゴシック" panose="020B0600070205080204" pitchFamily="34" charset="-128"/>
            </a:endParaRP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dirty="0" smtClean="0">
                <a:ea typeface="ＭＳ Ｐゴシック" panose="020B0600070205080204" pitchFamily="34" charset="-128"/>
              </a:rPr>
              <a:t>Assign the associated section of MyBRADYLab and review student scores.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p>
          <a:p>
            <a:pPr>
              <a:defRPr/>
            </a:pPr>
            <a:endParaRPr lang="en-US" altLang="en-US" sz="2000" dirty="0" smtClean="0">
              <a:ea typeface="ＭＳ Ｐゴシック" panose="020B0600070205080204" pitchFamily="34" charset="-128"/>
            </a:endParaRPr>
          </a:p>
          <a:p>
            <a:pPr>
              <a:defRPr/>
            </a:pPr>
            <a:r>
              <a:rPr lang="en-US" altLang="en-US" b="1" dirty="0" smtClean="0">
                <a:ea typeface="ＭＳ Ｐゴシック" panose="020B0600070205080204" pitchFamily="34" charset="-128"/>
              </a:rPr>
              <a:t>Prepare</a:t>
            </a:r>
            <a:endParaRPr lang="en-US" altLang="en-US" sz="2000" b="1"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instructor’s responsibility.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Ask students what experiences they have with people who have special challenges.</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is it important for EMS providers to be knowledgeable about special health care needs?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Are there other populations who may have special challenges in getting the health care they need?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86051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process takes anywhere from 2 to 5 hours. Dialysis typically occurs in a dialysis center and must be repeated two to three times per week.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78047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Because this form of dialysis is not as effective as hemodialysis, it must be repeated several times a day. However, because of current technology, the procedure is relatively easy for the patient to do without assistance and enables the patient greater freedom in daily activities because they are not bound to making several long appointments a week at the dialysis center.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671464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should never attempt to obtain a blood pressure in any extremity that has an AV shunt, AV fistula, or AV graft. The surgical procedures used to create the shunt can be significantly or irreparably damaged by the application and inflation of a blood pressure cuff. Always use an extremity that does not have an AV shunt.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AV shunt, if damaged, can bleed excessively. The bleeding could be external, with significant amounts lost rapidly, or internal, with the formation of a large hematoma beneath the surface of the skin. In either instance, you should apply direct pressure to the site.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06526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Management includes keeping the catheter insertion site clean and dry, supporting any lost function that might be present, and transporting the patient to the hospital for evaluation by the receiving physician.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96243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Patients who receive their nourishment this way are said to be receiving enteral feeding, or tube feeding. The device is typically a flexible tube that is long and small in diameter. It is named according to the site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of insertion.</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Show examples of several types of feeding tubes and urinary catheters.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67094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long-term nutritional support is warranted, a tube might be surgically inserted through the abdominal wall and directly into the GI system. The procedure that places a gastric tube into the abdomen is termed gastrostomy.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0517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This procedure can be done on a temporary or a long-term basis and is used in patients with Crohn’s disease, ulcerative colitis, colon cancer, or diverticulitis.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might a patient with Crohn's disease require an ostomy bag?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74160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surgical opening is made through the abdominal wall, and a section of the bowel is diverted through this opening so that the flow of fecal material can be directed outside the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528046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least invasive of these is called a Texas catheter (or condom catheter) because it attaches to the external male urethra in the same manner as a prophylactic condom would.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64913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Texas catheter (or condom catheter) because it attaches to the external male urethra in the same manner as a prophylactic condom would.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5041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ways of improving communication with hearing-impaired patients?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582106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has a urinary catheter, it is a good idea to drain the collection bag prior to transport, taking note of the volume of urine removed and any irregularities in color or odor.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5961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 What are some complications associated with feeding tubes?</a:t>
            </a:r>
          </a:p>
          <a:p>
            <a:pPr lvl="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 What are some complications of ostomy bags and ostomy sites?</a:t>
            </a:r>
          </a:p>
          <a:p>
            <a:pPr lvl="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 What precautions should you observe when transporting a patient with a urinary catheter?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integrate this information into the assessment and care of patients with GI/GU devices.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000744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during inspection of a GI/GU device it appears that the device has shifted or become misplaced, do not attempt to correct the situation. Secure the device in the location in which it was found and transport the patient to the hospital while monitoring the site.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74022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hydrocephalus?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indications of increasing intracranial pressure?</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the information from this section to the assessment and management of patients with intraventricular shunts.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56885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intraventricular shunt is surgically placed. It originates within a ventricle of the brain and extends to a blood vessel in the neck, the heart, the pleural space, or the abdomen to drain excess CSF and keep the ICP at an acceptable level. In some patients, you might also find a reservoir on the side of the skull, placed beneath the scalp, that collects the excess CSF for testing purposes.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53974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shunt drains into an external reservoir, there can be signs of local skin infection where the tube exits the body. In severe cases, or in situations in which the patient is immunosuppressed, a local infection involving the shunt can result in a systemic blood infection (sepsis).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98004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obstruction can occur because of the body trying to block off the shunt, because one of the two ends has become dislodged and can no longer allow CSF to flow out, or there is a physical obstruction within the shunt. When this occurs, excess CSF accumulates in the brain and starts to raise ICP to potentially dangerous levels.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70100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Commonly, the initial complaint seen with intraventricular shunt emergencies is confusion, difficulty with simple tasks, and headaches. As the problem continues, symptoms worsen.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29409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term palliative care is used to describe medical interventions centered on reducing the severity of disease symptoms and providing comfort for the patient.</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your obligations in caring for the terminally ill patient?</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this information to the care of terminally ill patients.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91100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programs seek to alleviate symptoms, manage pain or discomfort, and provide a certain degree of control to the patients and their families during the final stage of life. Although hospice programs primarily work with the elderly, services are also provided to children with terminal diseases.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63266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Certain diseases such as glaucoma result in an abnormal increase in intraocular pressure that damages the optic nerve, resulting in peripheral vision loss and eventual blindness.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Injury to the eye can be caused by puncture or penetration injuries, blunt trauma to the face, or chemical and thermal burns. This type of vision loss is usually acute but might not be permanent, depending on the degree of trauma endured by the eye and associated structures.</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causes of impaired vision?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24534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is not uncommon to encounter a hospice patient at the end of life who has accepted that death is imminent while the family is more frightened or in denial than the patient. Your emotional support to these families can be just as valuable as the palliative care you provide to the patient.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need to communicate with the patient, the family, or the primary care provider about any advance directives that might be in place in the absence of a hospice program.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104741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85178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848060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582845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Follow-Up</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 student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Follow-Up Assignments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Review Chapter 40 Summary.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40 In Review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40 Critical Thinking questions.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Handouts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Chapter 40 quiz</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320630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866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Articulation disorders caused by impairment of the tongue or other muscles needed for speech, called dysarthria, it prevents the patient from pronouncing words correctly.</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local protocol regarding the transportation of service animals.</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should you interact with a service animal?</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integrate information from this section into the assessment and management of patients with sensory impairment.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8756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Language disorders can occur when the patient displays an impaired or absent ability to understand the spoken word. This can result from congenital problems in children, hearing deficits, or inadequate language stimulation in early life.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3796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Many hearing-impaired patients lip-read, so always try to position yourself so your face is in clear view and the area is adequately lit. You might need to communicate in writing if vital information is unobtainable through oral communication.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583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patient might insist on taking the service dog to the medical facility. Recently, there has been better accommodation of these needs. You must follow your local protocol and service policies and procedures.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3376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For the visually impaired patient, be sure to speak clearly because the patient might not see your lips, and always explain what you are going to do before you do 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3414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Ask questions in a way that allows the patient to answer in as few words as possible. </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Do not attempt to finish the patient’s words or statements for him; this typically frustrates the patient and tends to worsen the speech impairment.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Allow the patient time to respond to your questions and utilize the family or other communication techniques.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Never pretend that you understood something the patient said when you didn’t. You might miss an important piece of information that would have an impact on how you treat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669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organizations that help people with developmental disabilities lead more productive lives?</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Assign students to research a developmental disability outside of class and make short presentations to the rest of the class at the next class session.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1339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3691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Often, the developmental disability involves the brain and causes an inability to learn at a normal rate. The problem might not be noted until the child fails to reach certain developmental milestones.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8404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Disabilities that commonly affect the nervous and endocrine systems are Down syndrome, fragile X syndrome, autism, fetal alcohol syndrome, phenylketonuria (PKU), hypothyroidism, and Rett syndrome.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1344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Autism, also known as autism spectrum disorder, is a range of neurodevelopmental conditions that are characterized by impaired social interaction, verbal and nonverbal communication, and restricted and repetitive behavior. It is due to a combination of genetic and environmental factors.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might find the family or caregiver reporting the patient has autism spectrum disorder (ASD), Asperger’s syndrome, Pervasive Developmental Delay (PDD), or Pervasive Developmental Delay Not Otherwise Specified (PDD NOS).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1347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When performing an assessment, providing emergency care or transporting a patient with autism, some Autism Spectrum Disorder Foundation (ASDF) recommendations are: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Move slowly during the physical exam. Begin at the feet and work your way to the head.</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Explain what you plan to do in advance of performing the exam. Explain where you are going, who will be with you, and what they will see.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Speak using simple terms and language and a calm voice. Give the patient plenty of time to respond to your questions. It is not uncommon for there to be a 3- to 4-second delay after asking a question.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charset="-128"/>
              </a:rPr>
              <a:t>Expect the unexpected with autistic children. They often ingest unusual things and get into things without the caretaker realizing it.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charset="-128"/>
              </a:rPr>
              <a:t>Ask the caregiver the functional level of the patient. You can then ask appropriate level questions and provide appropriate level explanations. Stuffed animals and other things used for children can also be helpful with older adults with autism.</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charset="-128"/>
              </a:rPr>
              <a:t>If the caretaker is present, allow him to ask the questions related to your assessment.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charset="-128"/>
              </a:rPr>
              <a:t>If possible, allow the caretaker to ride with the patient.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charset="-128"/>
              </a:rPr>
              <a:t>Don’t assume a nonverbal patient who seems to not be listening doesn’t understand what you are saying.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charset="-128"/>
              </a:rPr>
              <a:t>A nonverbal patient might be able to write or type a response to your questions.</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4263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guidelines for interacting with patients with developmental disabilities?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0357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Although some impairment can be obvious when you first encounter the patient, others, such as hearing and vision impairments, might not be as readily evident. Always approach the patient as if all sensory abilities are intact, but remain alert for evidence that the patient might have some type of deficit. However, don’t assume the patient has a deficit just because of their age.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7605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additional considerations in managing patients?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this information to interactions with patients with emotional and cognitive impairments.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6890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Cerebral palsy is an umbrella term for motor impairments that result from brain abnormalities that arise early in development.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5416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Most people with cerebral palsy demonstrate difficulties in controlling muscle function and can demonstrate muscular stiffness and joint contractures.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791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Brain dysfunction from head trauma is a debilitating injury that usually leaves the patient permanently dependent on outsiders for medical care. The dysfunction of the brain from the injury can result in problems in breathing, heart rate, and blood pressure regulation.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644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Their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93282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care you render for this patient depends on the condition(s) for which you were summoned. Above all, remember to maintain a patent airway, ensure adequate breathing and oxygenation, and keep peripheral perfusion intact. </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Consider summoning ALS for a patient who is critically unstable or deteriorating, especially if there are equipment needs beyond your scope of practice such as a transport ventilator or intravenous line.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Patients with preexisting brain trauma can range anywhere from being awake and oriented, to confused, to combative, to unresponsive. It is important to accurately determine their baseline mental state and whether their current status is normal for them.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8634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causes of paralysis?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medical terms associated with paralysis?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considerations in assessment, management, and transport of patients who are paralyzed?</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information from this section to the care of paralyzed patients.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2945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patient who is paralyzed or has significant muscular weakness cannot perform many activities of daily living and is dependent on others to provide care. In addition, ongoing muscle weakness and paralysis can lead to breathing inadequacy and reliance on a mechanical ventilator.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5858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patient is paralyzed in all four extremities, they are said to be quadriplegic. If the patient with quadriplegia has had a spinal injury in the vicinity of C3–C5, or if they are suffering from a neuromuscular disease, they might not breathe adequately on their own.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5634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allow necessary tasks and the specialty care distract you from the fact that you were probably called for some other emergency that you must concurrently attend to.</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3859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causes and risk factors for obesity?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health risks are associated with obesity?</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do you think accounts for the negative attitudes many people have toward people who are obese?</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Demonstrate any bariatric equipment available to your EMS system.</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information from this section to the management of obese patients.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231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Obesity places great demands on the body’s systems. Over time, this heightened demand can lead to serious medical conditions such as high blood pressure, sleep apnea, diabetes, and cardiovascular disease.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1472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the obese patient is positioned on the cot for transport can have a significant impact on how well they can breathe. Try to keep the patient upright or lowered to no more than a semi-Fowler’s position, and diligently monitor the airway and breathing status.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588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Airway occlusion can be prevented by proper positioning of the patient. If the patient is conscious, allow him to assume a comfortable position, usually sitting upright or in a slightly reclined position. If the patient cannot protect their own airway, ensure that the airway is maintained in a neutral position to allow airflow.</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9909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supine the posterior thoracic wall has limited mobility, and the anterior thoracic wall is weighed down by the patient’s adipose tissue. Rapid fatigue of the respiratory muscles can occur.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is significantly more difficult to ventilate a patient weighing 380 pounds than a patient weighing 180 pounds.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8177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Their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5394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Cot manufacturers now design “bariatric devices,” which include special cots to hold greater weight and bariatric loading devices such as special ramps and winches that interface with specially designed ambulance cot-locking systems.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785126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Encourage students to volunteer for an agency that provides services to the homeless.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organize a food or clothing drive, or collect school supplies for the disadvantaged in your community.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health and health care consequences of poverty and homelessness?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3221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resources for the homeless and impoverished in your community?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the information in this section to the care of homeless and impoverished patients.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9810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Because of the lack of a permanent residence or place for storage of their possessions, the homeless must cart their belongings with them from place to place, for example, in bags or shopping carts.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7395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an emergency arises, there is no “address” for you to respond to. Often, you’ll be summoned to street corners, alleys, or phone booths when an emergency involves a homeless person.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2014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Because of their exposure to the environment and lack of preventive care or any medical care when minor injuries or illnesses arise, the homeless person is at risk for even emergencies.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Ongoing conditions such as poor nutrition, environmental exposure (heat and cold extremes, rain or snow), lack of access to medication, and vulnerability to violent acts leave them at risk for cardiac, pulmonary, vascular, and traumatic emergencies.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6283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Like the homeless, people who fall below the poverty level are at greater risk for illness and injury, partly from their environment and partly from the lack of primary medical care, screening, and treatment needed to prevent the advanced development of disease.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78077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Often, impoverished people must choose between	 buying medications for themselves, buying food for the family, or paying the heating bill.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0579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People lower on the economic ladder suffer from higher rates of illness and death.</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you spend any amount of time in EMS, you will undoubtedly encounter homeless people. Your duty to assess and care for these patients is the same as for patients who are not as disadvantaged.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One concern you might hear from the patient is that they don’t have the money to pay for the ambulance or hospital bill. In this situation, explain to the patient that almost all health care providers offer a certain degree of reduced-cost or free medical care.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55302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indications of child abuse?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indications of elder abuse?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the information in this section to the assessment and management of abused or neglected patients.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2732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Their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5658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According to the National Human Trafficking Resource Center, human trafficking is “a form of modern-day slavery in which traffickers use force, fraud, or coercions to control victims for the purposes of engaging in commercial sex acts or labor services against his/her will.”</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“Sex trafficking is the recruitment, harboring, transportation, provision, obtaining, patronizing, or soliciting of a person for the purposes of a commercial sex act, in which the commercial sex act is induced by force, fraud, or coercion, or in which the person induced to perform such an act has not attained 18 years of age.”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“Labor trafficking is the recruitment, harboring, transportation, provision, or obtaining of a person for labor or services, using force, fraud, or coercion for the purposes of subjection to involuntary servitude, peonage, debt bondage, or slavery.”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2369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Victims don’t seek help because they might not speak English, have no identification or money, and have no idea where they are, because they are moved frequently.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502839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May also be found:</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As domestic labor used for cleaning, childcare, eldercare, or other services within a home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 restaurants, bars, or cantinas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Begging </a:t>
            </a:r>
            <a:r>
              <a:rPr lang="en-IN">
                <a:solidFill>
                  <a:prstClr val="black"/>
                </a:solidFill>
                <a:latin typeface="Calibri"/>
                <a:ea typeface="ＭＳ Ｐゴシック" charset="-128"/>
              </a:rPr>
              <a:t>or selling items on the street or door to door</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49754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Additional signs include: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All the information is provided by someone else at the scene who accompanies the victim.</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victim has no sense of the current day or time or the city or state in which they are located.</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Many traffickers convince their victims that if they do escape and report them, they will find and harm the victim or their family members or friends.</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39750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victim may also present with signs and symptoms of denial, post-traumatic stress disorder, phobias, panic attacks, anxiety, or depression.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5604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Trafficking victims may also present with chronic illnesses such as diabetes mellitus and cardiovascular</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disease that are untreated; sexually transmitted diseases, urinary tract infections, pelvic inflammatory disease, and genitalia injuries from sexual assault.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67455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can also call the Human Trafficking Hotline at the Department of Homeland Security at 1-866-347-2423 to report suspected human trafficking. Follow your local protocol. If you transport the victim, notify the emergency department physician or nurse of your suspicion of human trafficking.</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Document on a separate special reporting form the objective information found at the scene or divulged by the victim or trafficker and evidence of human trafficking found during your assessment.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86269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Domestic violence is a term for physical violence between two people in an intimate relationship. It is a specific type of domestic abuse. In the United States, domestic violence is a leading cause of injury to women between the ages of 15 and 44 years of age. It is also reported that one in five homicides involve murder of an intimate partner.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05032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victim is controlled by restricting the person’s financial independence and access to money or the ability to acquire material items such as clothing, medications, and food. The victim might not be allowed to work or might be forced to work and hand over all paychecks.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6168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tension between the victim and abuser increases. The victim continuously does things to please the abuser to reduce tension and in the hope of avoiding violence. The victim might try to trigger the violence at times to reduce her stress of not knowing when the violence will occur.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9086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62442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Possible injuries include abrasions, bruises, burns, dislocations, lacerations, bites, fractures, marks on the neck consistent with strangulation, petechial hemorrhage in the eyes, mouth and dental injuries (missing teeth), genitalia and breast injuries, headache, gastrointestinal pain and complaints, and pelvic pain. You will often find multiple bruises and injuries in various stages of healing. You might also find injuries to the hands or ulnar aspects of the arms, indicating defensive posturing.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07425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Many calls and scenes in which EMS personnel are injured involve behaviors that are unpredictable and can quickly change. The domestic violence call is a scene that puts you at extreme risk for becoming a victim of violence yourself.</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36233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defRPr/>
            </a:pPr>
            <a:r>
              <a:rPr lang="en-IN">
                <a:solidFill>
                  <a:prstClr val="black"/>
                </a:solidFill>
                <a:latin typeface="Calibri"/>
                <a:ea typeface="ＭＳ Ｐゴシック" charset="-128"/>
              </a:rPr>
              <a:t>Ask the victim the following questions</a:t>
            </a:r>
            <a:endParaRPr lang="en-US">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“Are you safe now?”</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“Would you like to talk about it?”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“Have you discussed this with anyone?”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do you need right now?”</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Asking these questions will show the victim that you are focused on her well-being and her needs. You can pass this information on to the emergency department staff.</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92127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Additionally, note the following: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Objectively note the abuser and the victim’s behavior at the scene.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Document any other people at the scene such as children, a friend, or a neighbor. Also, note their behavior and any comments.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Document the police officers’ names and badge numbers.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Document any referral information or numbers provided to the victim.</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Your primary responsibility at the scene involving domestic violence is to assess and treat the victim for any injuries or illnesses. During your assessment, note any patterns or blunt or penetrating injuries, laceration, burn</a:t>
            </a:r>
          </a:p>
          <a:p>
            <a:pPr lvl="0" eaLnBrk="0" fontAlgn="base" hangingPunct="0">
              <a:spcBef>
                <a:spcPct val="30000"/>
              </a:spcBef>
              <a:spcAft>
                <a:spcPct val="0"/>
              </a:spcAft>
              <a:defRPr/>
            </a:pPr>
            <a:r>
              <a:rPr lang="en-US">
                <a:solidFill>
                  <a:prstClr val="black"/>
                </a:solidFill>
                <a:latin typeface="Calibri"/>
                <a:ea typeface="ＭＳ Ｐゴシック" charset="-128"/>
              </a:rPr>
              <a:t>marks, ligature marks, or any other injuries that might be consistent with abuse and violence.</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0559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Inviting an expert in home health care to speak about this topic and the next several sections will provide students with important information.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40848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Even though the EMT has most likely not seen the particular type of medical equipment found in a person’s home, they are expected to be able to troubleshoot it and support any lost function of the patient should the medical device fail.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1499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discount the family or care provider’s knowledge of the medical devices found at home. They are with that person and that equipment far longer than the EMT’s, thus they will likely have reliable information on how it works and how the patient responds to it.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10132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must determine what the medical device is supposed to do for the patient, how critical its function is to patient survival, and what type of impact the device has, if any, on other medical or traumatic emergencies the patient might suffer. Often you need to depend on the primary health care providers for information about the equipment on which the patient is reliant prior to initiating any care.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0944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Although much of the equipment you see in patients’ homes is similar to what you would see in a hospital setting, there is usually a difference in the size and the complexity of the device. Often, the tertiary centers that implant these devices have resources available who can be consulted regarding their care.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Are there specific considerations you need to make when deciding how to best prepare the patient for movement</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and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22988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at a minimum, you provide this care, you will ensure the patient the best chance for survival, regardless of the immediate emergency and the patient’s dependence on medical technology.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0014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on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696674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906677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on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6853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Few problems arise from the oxygen systems, and if a problem does arise, it is usually remediated by the patient or primary care providers. Usually the problems that require EMS involve some equipment failure in which the system stops providing oxygen.</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Demonstrate any available airway and breathing devices to help students learn about their use.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03758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Usually the problems that require EMS involve some equipment failure in which the system stops providing oxygen. The EMT can easily correct this situation. Another situation in which EMS might be summoned is if the patient’s condition changes or worsens, and the amount of oxygen they receive at home for their chronic condition is no longer sufficient.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64329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Outline the assessment of a patient whose apnea monitor's alarm has sounded.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19096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you are summoned to the home of a patient with this technology, you should perform your normal scene size-up and primary assessment. Because the apnea monitor is designed to signal a respiratory problem, be especially diligent in your assessment of the patient’s respiratory rate and tidal volume.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If the patient is not breathing adequately, ensure an open airway, provide ventilation, and ensure adequate oxygenation.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24081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Common reasons for pulse oximetry in the home include the following: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 patient with chronic pulmonary disease who needs to adjust oxygen intake to maintain a certain level of blood oxygen saturation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Medical need to keep oxygen saturation within a specific therapeutic range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Need to monitor oxygen needs in a patient who has a fluctuating oxygen demand.</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46088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tracheostomy is commonly provided for patients who have either long-term upper airway problems or medical conditions that result in long-term dependence on mechanical ventilation.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77983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During your assessment of a patient with an emergency pertaining to a tracheostomy tube, you must rapidly determine whether the problem is that of airway occlusion or (if the patient is also ventilator-dependent) if the ventilator is malfunctioning.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tube is partially or totally occluded from bleeding or heavy secretions, use a whistle-tip (soft) suction catheter to clear the airway. Measure the depth of insertion for the suction catheter by comparing it to the tracheostomy tube obturator.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74456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tracheostomy tube placed in the stoma of an infant commonly has just a single lumen because of the small size of the trachea. For older children and adults, there is an outer cannula and an inner cannula. The outer cannula keeps the stoma open and is held in place by a Velcro strap or twill tape around the neck. The inner cannula is smaller in diameter and slides into the outer cannula.</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272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person’s primary care provider or providers are usually well versed in the equipment or technology used, they might not be as well trained in what to do if that equipment fails or if the patient’s status begins to deteriorate.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might be necessary to work closely with the specialty hospitals in your area to better understand the constantly emerging technologies.</a:t>
            </a:r>
          </a:p>
          <a:p>
            <a:pPr lvl="0" fontAlgn="base">
              <a:spcBef>
                <a:spcPct val="0"/>
              </a:spcBef>
              <a:spcAft>
                <a:spcPct val="0"/>
              </a:spcAft>
            </a:pPr>
            <a:endParaRPr lang="en-US" altLang="en-US">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this lesson, students will learn about assessment and emergency care for patients with special challenges.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35566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Manipulation of a tracheostomy tube might be outside the EMT’s protocol, so make certain that you can perform these interventions before doing so.</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178535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suction for longer than 10 to 15 seconds in an adult, and 5 seconds in a pediatric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064785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When there is damage to the lower airway structures from disease, it is difficult for the airways to remain open. The use of CPAP or BiPAP can help keep these smaller airways stented open so that better ventilation can be achieved.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35930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Emergencies related to a CPAP or BiPAP machine are rare. During your assessment of a patient who uses a CPAP or BiPAP machine for sleep apnea, you will likely learn that EMS was summoned not for an emergency related to the device but rather for a respiratory distress complaint arising from the patient’s chronic pulmonary condition or some other medical emergency.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859341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There are two types of mechanical ventilators: negative pressure and positive pressure. Negative pressure ventilators, such as the “iron lung,” encircle the patient’s chest and generate a negative pressure around the thoracic cage. The negative pressure draws the rib cage out, which creates a negative intrathoracic pressure that causes air to be drawn into the lungs. These devices are rarely used in the home setting because newer and better technology is available.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58068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Tidal volume in most is adjustable, whereas the ventilatory rate and oxygen supply, if provided, might be either fixed or adjustable.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78371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alarm can also be triggered by decreased lung compliance. Causes for decreased lung compliance include the development of a pneumothorax, progressive pneumonia, development of acute pulmonary edema, or even alveolar collapse (atelectasis).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47399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Whenever a low-pressure alarm goes off, that typically means there is a hole somewhere in the circuit that is allowing the ventilation meant for the patient to be leaked to the atmosphere.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33285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Apnea causes are usually physiological and include decreased mental status, overmedication, and respiratory muscle fatigue.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approaching the patient with a ventilator emergency, be aware that the alarms going off might have been caused by a change in the patient’s clinical condition, not necessarily by ventilator malfunction.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27657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assume that if the ventilator starts to alarm, the remedy is to disconnect it and use a bag-valve mask. Although it might seem logical to simply disconnect the mechanical ventilator and bag the patient manually, if the inadequate breathing is from a change in the patient’s status (e.g., pneumothorax, airway occlusion), ventilating them manually will provide no more help than the mechanical ventilator could supply. Always troubleshoot the ventilator and</a:t>
            </a:r>
            <a:r>
              <a:rPr lang="en-US" altLang="en-US" i="1">
                <a:solidFill>
                  <a:prstClr val="black"/>
                </a:solidFill>
                <a:latin typeface="Calibri"/>
                <a:ea typeface="ＭＳ Ｐゴシック" panose="020B0600070205080204" pitchFamily="34" charset="-128"/>
              </a:rPr>
              <a:t> </a:t>
            </a:r>
            <a:r>
              <a:rPr lang="en-US" altLang="en-US">
                <a:solidFill>
                  <a:prstClr val="black"/>
                </a:solidFill>
                <a:latin typeface="Calibri"/>
                <a:ea typeface="ＭＳ Ｐゴシック" panose="020B0600070205080204" pitchFamily="34" charset="-128"/>
              </a:rPr>
              <a:t>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5506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must be resourceful when dealing with patients with these disabilities to provide effective emergency care.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10531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special considerations for assessing and managing patients receiving mechanical ventilation at home?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the information in this section to the assessment and management of patients using home care devices to support their airway and breathing.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48642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After the suction catheter is placed, apply suction (-80 to -120 cm H</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O) while you withdraw the catheter. Rolling the catheter between your fingers during extraction can provide better clearing of the mucus or fluid. Suction for only 10 to 15 seconds in an adult and only 5 seconds in a child. The tracheal stimulation from your suction catheter will probably cause the patient to cough, sometimes forcefully.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23857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on arrival, you find the patient breathes inadequately with the device, you must rapidly determine whether the inadequate breathing is secondary to airway occlusion, ventilatory circuit occlusion or kinking, mechanical failure of the ventilator, or a change in the patient’s clinical status that has rendered the ventilator ineffective.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942005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Remove the ventilator circuit, place a bag-valve mask on the 15/22 mm adapter of the tracheostomy tube, and attempt one or two ventilations. If the ventilations do go in easily and you see chest wall movement, the problem is likely either ventilator failure or a problem with the ventilation circuit.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43590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available, have several examples of VADs for students to examine.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66317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available, have several examples of VADs for students to examine.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total parenteral nutrition (TPN)? Why might it be necessary?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85386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Sometimes, a medication that is needed to manage a patient’s condition must be administered often or, because of the drug’s action, must be administered into a large central vein. Placement of a venous access device enables this to be done outside the hospital setting.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398352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patient has a vascular access device that has an external port for medication administration, always inspect the site for bleeding or infection. Also note the depth of insertion and document this on your prehospital care report. If a problem arises with the depth of insertion, it should be made clear that the EMT was not responsible for causing either withdrawal or deeper insertion of the device.</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What are the complications associated with VADs?</a:t>
            </a:r>
          </a:p>
          <a:p>
            <a:pPr lvl="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What steps should you take if a VAD becomes dislodged?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the information in this section to the management of patients with vascular access devices.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99965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the EMT on the scene, you might need to pass the specialized magnet over the device to stimulate 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87616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do diabetes and hypertension lead to chronic renal failure?</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tour of a dialysis center will help students understand the dialysis process.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What are the different types of shunts used for hemodialysis?</a:t>
            </a:r>
          </a:p>
          <a:p>
            <a:pPr lvl="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What is the difference between hemodialysis and peritoneal dialysis?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use information from this section to care for patients who receive dialysis.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164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slide" Target="slide129.xml"/><Relationship Id="rId1" Type="http://schemas.openxmlformats.org/officeDocument/2006/relationships/slideLayout" Target="../slideLayouts/slideLayout4.xml"/><Relationship Id="rId5" Type="http://schemas.openxmlformats.org/officeDocument/2006/relationships/slide" Target="slide131.xml"/><Relationship Id="rId4" Type="http://schemas.openxmlformats.org/officeDocument/2006/relationships/slide" Target="slide1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jpeg"/><Relationship Id="rId5" Type="http://schemas.openxmlformats.org/officeDocument/2006/relationships/image" Target="../media/image14.wmf"/><Relationship Id="rId4" Type="http://schemas.openxmlformats.org/officeDocument/2006/relationships/oleObject" Target="../embeddings/oleObject1.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40</a:t>
            </a:r>
            <a:endParaRPr lang="en-US" b="1" dirty="0">
              <a:latin typeface="+mn-lt"/>
            </a:endParaRPr>
          </a:p>
        </p:txBody>
      </p:sp>
      <p:sp>
        <p:nvSpPr>
          <p:cNvPr id="5" name="Text Placeholder 4"/>
          <p:cNvSpPr>
            <a:spLocks noGrp="1"/>
          </p:cNvSpPr>
          <p:nvPr>
            <p:ph type="body" idx="3"/>
          </p:nvPr>
        </p:nvSpPr>
        <p:spPr>
          <a:xfrm>
            <a:off x="4907280" y="3114461"/>
            <a:ext cx="3657600" cy="1235866"/>
          </a:xfrm>
        </p:spPr>
        <p:txBody>
          <a:bodyPr/>
          <a:lstStyle/>
          <a:p>
            <a:pPr algn="ctr">
              <a:spcBef>
                <a:spcPct val="0"/>
              </a:spcBef>
              <a:buClrTx/>
            </a:pPr>
            <a:r>
              <a:rPr lang="en-US" altLang="en-US" dirty="0">
                <a:solidFill>
                  <a:schemeClr val="tx1"/>
                </a:solidFill>
                <a:latin typeface="+mn-lt"/>
              </a:rPr>
              <a:t>Patients with Special Challenges</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9" name="TextBox 8"/>
          <p:cNvSpPr txBox="1"/>
          <p:nvPr/>
        </p:nvSpPr>
        <p:spPr>
          <a:xfrm>
            <a:off x="5486375" y="4564004"/>
            <a:ext cx="2529865"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Sensory Impairments </a:t>
            </a:r>
            <a:r>
              <a:rPr lang="en-US" sz="2000" b="0" dirty="0" smtClean="0">
                <a:latin typeface="Times New Roman" panose="02020603050405020304" pitchFamily="18" charset="0"/>
                <a:ea typeface="ＭＳ Ｐゴシック"/>
                <a:cs typeface="ＭＳ Ｐゴシック" pitchFamily="-1" charset="-128"/>
              </a:rPr>
              <a:t>(1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Sensory impairment includes problems with hearing, vision, or speech.</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Sensory deficits can lead to difficulty communicating.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There are steps that can improve communication with patients who have sensory deficits.</a:t>
            </a:r>
          </a:p>
        </p:txBody>
      </p:sp>
    </p:spTree>
    <p:extLst>
      <p:ext uri="{BB962C8B-B14F-4D97-AF65-F5344CB8AC3E}">
        <p14:creationId xmlns:p14="http://schemas.microsoft.com/office/powerpoint/2010/main" val="7090592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Vagus Nerve Stimulator</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6993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Implanted device found in patients with a seizure </a:t>
            </a:r>
            <a:r>
              <a:rPr lang="en-US" altLang="en-US" sz="2400" dirty="0" smtClean="0">
                <a:solidFill>
                  <a:srgbClr val="000000"/>
                </a:solidFill>
                <a:latin typeface="Arial (Body)"/>
                <a:ea typeface="ＭＳ Ｐゴシック"/>
              </a:rPr>
              <a:t>disorder</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Patients with a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a patient is actively seizing or feels as if they are about to have a seizure because of an aura, a special magnet can be passed over the device to trigger it to deliver a burst of electrical energy.</a:t>
            </a:r>
          </a:p>
        </p:txBody>
      </p:sp>
    </p:spTree>
    <p:extLst>
      <p:ext uri="{BB962C8B-B14F-4D97-AF65-F5344CB8AC3E}">
        <p14:creationId xmlns:p14="http://schemas.microsoft.com/office/powerpoint/2010/main" val="35264415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Renal Failure and Dialysis </a:t>
            </a:r>
            <a:r>
              <a:rPr lang="en-US" sz="2000" b="0" dirty="0" smtClean="0">
                <a:latin typeface="Times New Roman" panose="02020603050405020304" pitchFamily="18" charset="0"/>
                <a:ea typeface="ＭＳ Ｐゴシック"/>
                <a:cs typeface="ＭＳ Ｐゴシック" pitchFamily="-1" charset="-128"/>
              </a:rPr>
              <a:t>(1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163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Acute renal failure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F) </a:t>
            </a:r>
            <a:r>
              <a:rPr lang="en-US" altLang="en-US" sz="2400" dirty="0">
                <a:solidFill>
                  <a:srgbClr val="000000"/>
                </a:solidFill>
                <a:latin typeface="Arial (Body)"/>
                <a:ea typeface="ＭＳ Ｐゴシック"/>
              </a:rPr>
              <a:t>occurs when there is a rapid loss of renal </a:t>
            </a:r>
            <a:r>
              <a:rPr lang="en-US" altLang="en-US" sz="2400" dirty="0" smtClean="0">
                <a:solidFill>
                  <a:srgbClr val="000000"/>
                </a:solidFill>
                <a:latin typeface="Arial (Body)"/>
                <a:ea typeface="ＭＳ Ｐゴシック"/>
              </a:rPr>
              <a:t>function.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F is </a:t>
            </a:r>
            <a:r>
              <a:rPr lang="en-US" altLang="en-US" sz="2400" dirty="0">
                <a:solidFill>
                  <a:srgbClr val="000000"/>
                </a:solidFill>
                <a:latin typeface="Arial (Body)"/>
                <a:ea typeface="ＭＳ Ｐゴシック"/>
              </a:rPr>
              <a:t>often reversible.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Chronic renal failure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F) </a:t>
            </a:r>
            <a:r>
              <a:rPr lang="en-US" altLang="en-US" sz="2400" dirty="0">
                <a:solidFill>
                  <a:srgbClr val="000000"/>
                </a:solidFill>
                <a:latin typeface="Arial (Body)"/>
                <a:ea typeface="ＭＳ Ｐゴシック"/>
              </a:rPr>
              <a:t>occurs when there is a progressive loss of kidney function over a period of months to </a:t>
            </a:r>
            <a:r>
              <a:rPr lang="en-US" altLang="en-US" sz="2400" dirty="0" smtClean="0">
                <a:solidFill>
                  <a:srgbClr val="000000"/>
                </a:solidFill>
                <a:latin typeface="Arial (Body)"/>
                <a:ea typeface="ＭＳ Ｐゴシック"/>
              </a:rPr>
              <a:t>years.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Dialysis removes the buildup of toxins the kidneys can no longer filter.</a:t>
            </a:r>
          </a:p>
        </p:txBody>
      </p:sp>
    </p:spTree>
    <p:extLst>
      <p:ext uri="{BB962C8B-B14F-4D97-AF65-F5344CB8AC3E}">
        <p14:creationId xmlns:p14="http://schemas.microsoft.com/office/powerpoint/2010/main" val="42586946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Renal Failure and Dialysis </a:t>
            </a:r>
            <a:r>
              <a:rPr lang="en-US" sz="2000" b="0" dirty="0" smtClean="0">
                <a:latin typeface="Times New Roman" panose="02020603050405020304" pitchFamily="18" charset="0"/>
                <a:ea typeface="ＭＳ Ｐゴシック"/>
                <a:cs typeface="ＭＳ Ｐゴシック" pitchFamily="-1" charset="-128"/>
              </a:rPr>
              <a:t>(2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Hemodialysis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Blood is extracted from the body and sent through a machine called a dialyzer.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procedure is performed in a dialysis center.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It requires a dialysis shunt to remove blood from the body and return it.</a:t>
            </a:r>
          </a:p>
        </p:txBody>
      </p:sp>
    </p:spTree>
    <p:extLst>
      <p:ext uri="{BB962C8B-B14F-4D97-AF65-F5344CB8AC3E}">
        <p14:creationId xmlns:p14="http://schemas.microsoft.com/office/powerpoint/2010/main" val="33638713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Renal Failure and Dialysis </a:t>
            </a:r>
            <a:r>
              <a:rPr lang="en-US" sz="2000" b="0" dirty="0" smtClean="0">
                <a:latin typeface="Times New Roman" panose="02020603050405020304" pitchFamily="18" charset="0"/>
                <a:ea typeface="ＭＳ Ｐゴシック"/>
                <a:cs typeface="ＭＳ Ｐゴシック" pitchFamily="-1" charset="-128"/>
              </a:rPr>
              <a:t>(3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Peritoneal Dialysis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Fluid is placed in the peritoneal cavity through a port, where it acts to remove wastes, and is then emptied from the peritoneal cavity.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Dialysis can be performed at home, but it is less effective.</a:t>
            </a:r>
          </a:p>
        </p:txBody>
      </p:sp>
    </p:spTree>
    <p:extLst>
      <p:ext uri="{BB962C8B-B14F-4D97-AF65-F5344CB8AC3E}">
        <p14:creationId xmlns:p14="http://schemas.microsoft.com/office/powerpoint/2010/main" val="23101098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Renal Failure and Dialysis </a:t>
            </a:r>
            <a:r>
              <a:rPr lang="en-US" sz="2000" b="0" dirty="0" smtClean="0">
                <a:latin typeface="Times New Roman" panose="02020603050405020304" pitchFamily="18" charset="0"/>
                <a:ea typeface="ＭＳ Ｐゴシック"/>
                <a:cs typeface="ＭＳ Ｐゴシック" pitchFamily="-1" charset="-128"/>
              </a:rPr>
              <a:t>(4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Patients on Dialysis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a patient is receiving dialysis at a facility and is still attached to the dialysis machine, do not attempt to remove the patient prematurely.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Only dialysis center staff should remove the patient from the machine.</a:t>
            </a:r>
          </a:p>
        </p:txBody>
      </p:sp>
    </p:spTree>
    <p:extLst>
      <p:ext uri="{BB962C8B-B14F-4D97-AF65-F5344CB8AC3E}">
        <p14:creationId xmlns:p14="http://schemas.microsoft.com/office/powerpoint/2010/main" val="34608905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Renal Failure and Dialysis </a:t>
            </a:r>
            <a:r>
              <a:rPr lang="en-US" sz="2000" b="0" dirty="0" smtClean="0">
                <a:latin typeface="Times New Roman" panose="02020603050405020304" pitchFamily="18" charset="0"/>
                <a:ea typeface="ＭＳ Ｐゴシック"/>
                <a:cs typeface="ＭＳ Ｐゴシック" pitchFamily="-1" charset="-128"/>
              </a:rPr>
              <a:t>(5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38907"/>
          </a:xfrm>
        </p:spPr>
        <p:txBody>
          <a:bodyPr wrap="square" lIns="91425" tIns="91425" rIns="91425" bIns="91425">
            <a:noAutofit/>
          </a:bodyPr>
          <a:lstStyle/>
          <a:p>
            <a:r>
              <a:rPr lang="en-US" altLang="en-US" sz="2400" dirty="0">
                <a:latin typeface="+mn-lt"/>
              </a:rPr>
              <a:t>Accommodations for Patients on Dialysis</a:t>
            </a:r>
          </a:p>
          <a:p>
            <a:pPr lvl="1"/>
            <a:r>
              <a:rPr lang="en-US" altLang="en-US" sz="2400" dirty="0">
                <a:latin typeface="+mn-lt"/>
              </a:rPr>
              <a:t>Patients with peritoneal dialysis may develop peritonitis or inflammation at the insertion site, or the catheter may be dislodged.</a:t>
            </a:r>
          </a:p>
        </p:txBody>
      </p:sp>
    </p:spTree>
    <p:extLst>
      <p:ext uri="{BB962C8B-B14F-4D97-AF65-F5344CB8AC3E}">
        <p14:creationId xmlns:p14="http://schemas.microsoft.com/office/powerpoint/2010/main" val="7996150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6572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Gastrointestinal and Genitourinary Devices </a:t>
            </a:r>
            <a:r>
              <a:rPr lang="en-US" sz="2000" b="0" dirty="0" smtClean="0">
                <a:latin typeface="Times New Roman" panose="02020603050405020304" pitchFamily="18" charset="0"/>
                <a:ea typeface="ＭＳ Ｐゴシック"/>
                <a:cs typeface="ＭＳ Ｐゴシック" pitchFamily="-1" charset="-128"/>
              </a:rPr>
              <a:t>(1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Feeding </a:t>
            </a:r>
            <a:r>
              <a:rPr lang="en-US" altLang="en-US" sz="2400" dirty="0" smtClean="0">
                <a:solidFill>
                  <a:srgbClr val="000000"/>
                </a:solidFill>
                <a:latin typeface="Arial (Body)"/>
                <a:ea typeface="ＭＳ Ｐゴシック"/>
              </a:rPr>
              <a:t>Tubes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Feeding tubes are used to provide nutrition to patients who cannot chew or swallow.</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Feeding tubes include nasogastric tubes, orogastric tubes, gastric tubes, and jejunal tubes.</a:t>
            </a:r>
          </a:p>
        </p:txBody>
      </p:sp>
    </p:spTree>
    <p:extLst>
      <p:ext uri="{BB962C8B-B14F-4D97-AF65-F5344CB8AC3E}">
        <p14:creationId xmlns:p14="http://schemas.microsoft.com/office/powerpoint/2010/main" val="34115380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98042" cy="1292087"/>
          </a:xfrm>
        </p:spPr>
        <p:txBody>
          <a:bodyPr tIns="91425" anchor="ctr">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For Long-Term Nutritional Support, a Feeding Tube May be Surgically Inserted through the Abdominal Wall and Directly into the Gastrointestinal System</a:t>
            </a:r>
            <a:endParaRPr lang="en-US" altLang="en-US" sz="2800" dirty="0">
              <a:latin typeface="Times New Roman" panose="02020603050405020304" pitchFamily="18" charset="0"/>
              <a:ea typeface="ＭＳ Ｐゴシック"/>
            </a:endParaRPr>
          </a:p>
        </p:txBody>
      </p:sp>
      <p:pic>
        <p:nvPicPr>
          <p:cNvPr id="4" name="Picture 2" descr="A supine child patient with a tube attached to their medial abdomen, the site secured by a circular panel flat against the sk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7177" y="1943605"/>
            <a:ext cx="6978089" cy="420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6089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57428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Gastrointestinal and Genitourinary Devices </a:t>
            </a:r>
            <a:r>
              <a:rPr lang="en-US" sz="2000" b="0" dirty="0" smtClean="0">
                <a:latin typeface="Times New Roman" panose="02020603050405020304" pitchFamily="18" charset="0"/>
                <a:ea typeface="ＭＳ Ｐゴシック"/>
                <a:cs typeface="ＭＳ Ｐゴシック" pitchFamily="-1" charset="-128"/>
              </a:rPr>
              <a:t>(2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3890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Ostomy Bags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surgical opening through the abdominal wall to which a section of bowel is diverted so that fecal material is directed outside the body into the bag</a:t>
            </a:r>
          </a:p>
        </p:txBody>
      </p:sp>
    </p:spTree>
    <p:extLst>
      <p:ext uri="{BB962C8B-B14F-4D97-AF65-F5344CB8AC3E}">
        <p14:creationId xmlns:p14="http://schemas.microsoft.com/office/powerpoint/2010/main" val="24402906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Ostomy Stomas May be Found at Various Abdominal Locations</a:t>
            </a:r>
            <a:endParaRPr lang="en-US" altLang="en-US" dirty="0">
              <a:latin typeface="Times New Roman" panose="02020603050405020304" pitchFamily="18" charset="0"/>
              <a:ea typeface="ＭＳ Ｐゴシック"/>
            </a:endParaRPr>
          </a:p>
        </p:txBody>
      </p:sp>
      <p:pic>
        <p:nvPicPr>
          <p:cNvPr id="4" name="Picture 2" descr="Locations of ostomy sites. Sigmoid colostomy is at the base of the large intestine in the left lower quadrant. Descending colostomy is at the midpoint of the large intestine on the left side of the body. Transverse single barrel is at the top of the large intestine in a single site; transverse double barrel is at the top of the large intestine in 2 adjacent sites. Transverse loop colostomy is at the top of the large intestine, in a shared larger si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5129" y="1581884"/>
            <a:ext cx="5853743" cy="467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599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Sensory Impairments </a:t>
            </a:r>
            <a:r>
              <a:rPr lang="en-US" sz="2000" b="0" dirty="0" smtClean="0">
                <a:latin typeface="Times New Roman" panose="02020603050405020304" pitchFamily="18" charset="0"/>
                <a:ea typeface="ＭＳ Ｐゴシック"/>
                <a:cs typeface="ＭＳ Ｐゴシック" pitchFamily="-1" charset="-128"/>
              </a:rPr>
              <a:t>(2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Hearing Impairment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Deafness is the inability to hear.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Deafness may involve one or both ears; a patient may be partially or totally deaf.</a:t>
            </a:r>
          </a:p>
        </p:txBody>
      </p:sp>
    </p:spTree>
    <p:extLst>
      <p:ext uri="{BB962C8B-B14F-4D97-AF65-F5344CB8AC3E}">
        <p14:creationId xmlns:p14="http://schemas.microsoft.com/office/powerpoint/2010/main" val="30735396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00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Gastrointestinal and Genitourinary Devices </a:t>
            </a:r>
            <a:r>
              <a:rPr lang="en-US" sz="2000" b="0" dirty="0" smtClean="0">
                <a:latin typeface="Times New Roman" panose="02020603050405020304" pitchFamily="18" charset="0"/>
                <a:ea typeface="ＭＳ Ｐゴシック"/>
                <a:cs typeface="ＭＳ Ｐゴシック" pitchFamily="-1" charset="-128"/>
              </a:rPr>
              <a:t>(3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Urinary Tract Devices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urinary catheter is used to empty the bladder when there is a urinary tract dysfunction.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Urinary Tract Device Types: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Texas—External catheter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Foley—Indwelling through the urethra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Suprapubic—Surgically inserted through the abdominal wall</a:t>
            </a:r>
          </a:p>
        </p:txBody>
      </p:sp>
    </p:spTree>
    <p:extLst>
      <p:ext uri="{BB962C8B-B14F-4D97-AF65-F5344CB8AC3E}">
        <p14:creationId xmlns:p14="http://schemas.microsoft.com/office/powerpoint/2010/main" val="6929494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An External Urinary Catheter</a:t>
            </a:r>
            <a:endParaRPr lang="en-US" altLang="en-US" dirty="0">
              <a:latin typeface="Times New Roman" panose="02020603050405020304" pitchFamily="18" charset="0"/>
              <a:ea typeface="ＭＳ Ｐゴシック"/>
            </a:endParaRPr>
          </a:p>
        </p:txBody>
      </p:sp>
      <p:pic>
        <p:nvPicPr>
          <p:cNvPr id="4" name="Picture 2" descr="A clear covering a penis and attached with pieces of tape along the shaft, ending in a catheter and tube from the head of the peni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3735" y="1558037"/>
            <a:ext cx="2336529" cy="469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6461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An Internal Urinary Catheter with Balloon</a:t>
            </a:r>
            <a:endParaRPr lang="en-US" altLang="en-US" dirty="0">
              <a:latin typeface="Times New Roman" panose="02020603050405020304" pitchFamily="18" charset="0"/>
              <a:ea typeface="ＭＳ Ｐゴシック"/>
            </a:endParaRPr>
          </a:p>
        </p:txBody>
      </p:sp>
      <p:pic>
        <p:nvPicPr>
          <p:cNvPr id="4" name="Picture 2" descr="A catheter starting in the patient’s bladder, continuing outside the body through the penis and urethral meatus to drainage tubing by a connection. The tubing continues to a connection between it and a urine collection bag, with an emptying spout on the fro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062" y="1515692"/>
            <a:ext cx="5807877" cy="471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519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6572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Gastrointestinal and Genitourinary Devices </a:t>
            </a:r>
            <a:r>
              <a:rPr lang="en-US" sz="2000" b="0" dirty="0" smtClean="0">
                <a:latin typeface="Times New Roman" panose="02020603050405020304" pitchFamily="18" charset="0"/>
                <a:ea typeface="ＭＳ Ｐゴシック"/>
                <a:cs typeface="ＭＳ Ｐゴシック" pitchFamily="-1" charset="-128"/>
              </a:rPr>
              <a:t>(4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328991"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Patients with Gastrointestinal and Genitourinary Devices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Problems include obstruction, infection, and displacement.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a device is dislodged, do not attempt to replace it.</a:t>
            </a:r>
          </a:p>
        </p:txBody>
      </p:sp>
    </p:spTree>
    <p:extLst>
      <p:ext uri="{BB962C8B-B14F-4D97-AF65-F5344CB8AC3E}">
        <p14:creationId xmlns:p14="http://schemas.microsoft.com/office/powerpoint/2010/main" val="8391495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00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Gastrointestinal and Genitourinary Devices </a:t>
            </a:r>
            <a:r>
              <a:rPr lang="en-US" sz="2000" b="0" dirty="0" smtClean="0">
                <a:latin typeface="Times New Roman" panose="02020603050405020304" pitchFamily="18" charset="0"/>
                <a:ea typeface="ＭＳ Ｐゴシック"/>
                <a:cs typeface="ＭＳ Ｐゴシック" pitchFamily="-1" charset="-128"/>
              </a:rPr>
              <a:t>(5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r>
              <a:rPr lang="en-US" altLang="en-US" sz="2400" dirty="0">
                <a:latin typeface="+mn-lt"/>
              </a:rPr>
              <a:t>Accommodations for Patients with Gastrointestinal and Genitourinary Devices</a:t>
            </a:r>
          </a:p>
          <a:p>
            <a:pPr lvl="1"/>
            <a:r>
              <a:rPr lang="en-US" altLang="en-US" sz="2400" dirty="0">
                <a:latin typeface="+mn-lt"/>
              </a:rPr>
              <a:t>Drain catheter bags prior to transport and document the appearance and amount of urine.</a:t>
            </a:r>
          </a:p>
          <a:p>
            <a:pPr lvl="1"/>
            <a:r>
              <a:rPr lang="en-US" altLang="en-US" sz="2400" dirty="0">
                <a:latin typeface="+mn-lt"/>
              </a:rPr>
              <a:t>Keep the catheter bag lower than the site of insertion.</a:t>
            </a:r>
          </a:p>
        </p:txBody>
      </p:sp>
    </p:spTree>
    <p:extLst>
      <p:ext uri="{BB962C8B-B14F-4D97-AF65-F5344CB8AC3E}">
        <p14:creationId xmlns:p14="http://schemas.microsoft.com/office/powerpoint/2010/main" val="7622499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Intraventricular Shunts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Hydrocephalus occurs when excess cerebrospinal fluid accumulates, which can cause increased intracranial pressure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 intraventricular shunt allows the excess fluid to drain.</a:t>
            </a:r>
          </a:p>
        </p:txBody>
      </p:sp>
    </p:spTree>
    <p:extLst>
      <p:ext uri="{BB962C8B-B14F-4D97-AF65-F5344CB8AC3E}">
        <p14:creationId xmlns:p14="http://schemas.microsoft.com/office/powerpoint/2010/main" val="21630067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462211" cy="1844040"/>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Intraventricular Shunts Allow Excess Cerebrospinal Fluid to Drain from the Brain to a Site in the Neck, Heart, Pleural Space, or Abdomen, or into a Reservoir Beneath the Scalp</a:t>
            </a:r>
            <a:endParaRPr lang="en-US" altLang="en-US" sz="2800" dirty="0">
              <a:latin typeface="Times New Roman" panose="02020603050405020304" pitchFamily="18" charset="0"/>
              <a:ea typeface="ＭＳ Ｐゴシック"/>
            </a:endParaRPr>
          </a:p>
        </p:txBody>
      </p:sp>
      <p:pic>
        <p:nvPicPr>
          <p:cNvPr id="4" name="Picture 2" descr="Intraventricular shunts shown on an infant patient. A ventriculoatrial shunt is inserted vertically through the right jugular vein, with a ventriculopleural shunt extending down beside the heart and a ventriculoperitoneal shunt extending into the abdomen. The shunt connects to the right ventricle of the brain through a double shunt reservoir in the occipital area, with a subcutaneous valve. A single shunt reservoir, is also shown at the back of the head, as well as a smaller Rickham reservoir at the top of the head, with tubing running along back of the skull from the neck connec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8662" y="2312053"/>
            <a:ext cx="5039283" cy="397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9390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Intraventricular Shunts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849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Complications include infection, shunt occlusion, and subdural bleeding.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Infection may present with malaise, fever, and headache.</a:t>
            </a:r>
          </a:p>
        </p:txBody>
      </p:sp>
    </p:spTree>
    <p:extLst>
      <p:ext uri="{BB962C8B-B14F-4D97-AF65-F5344CB8AC3E}">
        <p14:creationId xmlns:p14="http://schemas.microsoft.com/office/powerpoint/2010/main" val="37557694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Intraventricular Shunts </a:t>
            </a:r>
            <a:r>
              <a:rPr lang="en-US"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Shunt obstruction causes the following signs of increased intracranial pressure: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Headache/Seizures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Vomiting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Altered mental status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Sensory or motor dysfunction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depression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Pupil changes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Increased blood pressure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278975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Intraventricular Shunts </a:t>
            </a:r>
            <a:r>
              <a:rPr lang="en-US"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Patients with Intraventricular Shunts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Initial complaints include confusion, difficulty with simple tasks, and headaches.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Manage the airway and if breathing is inadequate, provide positive-pressure ventilation with oxygen.</a:t>
            </a:r>
          </a:p>
        </p:txBody>
      </p:sp>
    </p:spTree>
    <p:extLst>
      <p:ext uri="{BB962C8B-B14F-4D97-AF65-F5344CB8AC3E}">
        <p14:creationId xmlns:p14="http://schemas.microsoft.com/office/powerpoint/2010/main" val="760081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Sensory Impairments </a:t>
            </a:r>
            <a:r>
              <a:rPr lang="en-US" sz="2000" b="0" dirty="0" smtClean="0">
                <a:latin typeface="Times New Roman" panose="02020603050405020304" pitchFamily="18" charset="0"/>
                <a:ea typeface="ＭＳ Ｐゴシック"/>
                <a:cs typeface="ＭＳ Ｐゴシック" pitchFamily="-1" charset="-128"/>
              </a:rPr>
              <a:t>(3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Vision Impairment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May be caused by disease, injury, or degenerative disorders.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Problems include glaucoma, diabetic retinopathy, and cataracts.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Vision loss can be acute or gradual.</a:t>
            </a:r>
          </a:p>
        </p:txBody>
      </p:sp>
    </p:spTree>
    <p:extLst>
      <p:ext uri="{BB962C8B-B14F-4D97-AF65-F5344CB8AC3E}">
        <p14:creationId xmlns:p14="http://schemas.microsoft.com/office/powerpoint/2010/main" val="21358366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Terminally I</a:t>
            </a:r>
            <a:r>
              <a:rPr lang="en-US" sz="100" dirty="0" smtClean="0">
                <a:latin typeface="Times New Roman" panose="02020603050405020304" pitchFamily="18" charset="0"/>
                <a:ea typeface="ＭＳ Ｐゴシック"/>
                <a:cs typeface="ＭＳ Ｐゴシック" pitchFamily="-1" charset="-128"/>
              </a:rPr>
              <a:t> </a:t>
            </a:r>
            <a:r>
              <a:rPr lang="en-US" dirty="0" smtClean="0">
                <a:latin typeface="Times New Roman" panose="02020603050405020304" pitchFamily="18" charset="0"/>
                <a:ea typeface="ＭＳ Ｐゴシック"/>
                <a:cs typeface="ＭＳ Ｐゴシック" pitchFamily="-1" charset="-128"/>
              </a:rPr>
              <a:t>ll Patients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life expectancy of a terminally ill patient is generally 6 months or less.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Patients may receive palliative care.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Hospice is a philosophy of care aimed at palliation of symptoms for patients and support for their families.</a:t>
            </a:r>
          </a:p>
        </p:txBody>
      </p:sp>
    </p:spTree>
    <p:extLst>
      <p:ext uri="{BB962C8B-B14F-4D97-AF65-F5344CB8AC3E}">
        <p14:creationId xmlns:p14="http://schemas.microsoft.com/office/powerpoint/2010/main" val="7964566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Terminally I</a:t>
            </a:r>
            <a:r>
              <a:rPr lang="en-US" sz="100" dirty="0" smtClean="0">
                <a:latin typeface="Times New Roman" panose="02020603050405020304" pitchFamily="18" charset="0"/>
                <a:ea typeface="ＭＳ Ｐゴシック"/>
                <a:cs typeface="ＭＳ Ｐゴシック" pitchFamily="-1" charset="-128"/>
              </a:rPr>
              <a:t> </a:t>
            </a:r>
            <a:r>
              <a:rPr lang="en-US" dirty="0" smtClean="0">
                <a:latin typeface="Times New Roman" panose="02020603050405020304" pitchFamily="18" charset="0"/>
                <a:ea typeface="ＭＳ Ｐゴシック"/>
                <a:cs typeface="ＭＳ Ｐゴシック" pitchFamily="-1" charset="-128"/>
              </a:rPr>
              <a:t>ll Patients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Patients receiving hospice care often are ill with the following: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Cancer</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Alzheimer’s </a:t>
            </a:r>
            <a:r>
              <a:rPr lang="en-US" altLang="en-US" sz="2400" dirty="0">
                <a:solidFill>
                  <a:srgbClr val="000000"/>
                </a:solidFill>
                <a:latin typeface="Arial (Body)"/>
                <a:ea typeface="ＭＳ Ｐゴシック"/>
              </a:rPr>
              <a:t>disease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Cystic fibrosis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Congestive heart failure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2400" dirty="0">
                <a:solidFill>
                  <a:srgbClr val="000000"/>
                </a:solidFill>
                <a:latin typeface="Arial (Body)"/>
                <a:ea typeface="ＭＳ Ｐゴシック"/>
              </a:rPr>
              <a:t>.</a:t>
            </a:r>
          </a:p>
        </p:txBody>
      </p:sp>
    </p:spTree>
    <p:extLst>
      <p:ext uri="{BB962C8B-B14F-4D97-AF65-F5344CB8AC3E}">
        <p14:creationId xmlns:p14="http://schemas.microsoft.com/office/powerpoint/2010/main" val="41703105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Terminally I</a:t>
            </a:r>
            <a:r>
              <a:rPr lang="en-US" sz="100" dirty="0" smtClean="0">
                <a:latin typeface="Times New Roman" panose="02020603050405020304" pitchFamily="18" charset="0"/>
                <a:ea typeface="ＭＳ Ｐゴシック"/>
                <a:cs typeface="ＭＳ Ｐゴシック" pitchFamily="-1" charset="-128"/>
              </a:rPr>
              <a:t> </a:t>
            </a:r>
            <a:r>
              <a:rPr lang="en-US" dirty="0" smtClean="0">
                <a:latin typeface="Times New Roman" panose="02020603050405020304" pitchFamily="18" charset="0"/>
                <a:ea typeface="ＭＳ Ｐゴシック"/>
                <a:cs typeface="ＭＳ Ｐゴシック" pitchFamily="-1" charset="-128"/>
              </a:rPr>
              <a:t>ll Patients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Accommodations for Terminally </a:t>
            </a:r>
            <a:r>
              <a:rPr lang="en-US" altLang="en-US" sz="2400" dirty="0" smtClean="0">
                <a:latin typeface="+mn-lt"/>
              </a:rPr>
              <a:t>I</a:t>
            </a:r>
            <a:r>
              <a:rPr lang="en-US" altLang="en-US" sz="100" dirty="0" smtClean="0">
                <a:latin typeface="+mn-lt"/>
              </a:rPr>
              <a:t> </a:t>
            </a:r>
            <a:r>
              <a:rPr lang="en-US" altLang="en-US" sz="2400" dirty="0" smtClean="0">
                <a:solidFill>
                  <a:srgbClr val="000000"/>
                </a:solidFill>
                <a:latin typeface="+mn-lt"/>
                <a:ea typeface="ＭＳ Ｐゴシック"/>
              </a:rPr>
              <a:t>ll </a:t>
            </a:r>
            <a:r>
              <a:rPr lang="en-US" altLang="en-US" sz="2400" dirty="0">
                <a:solidFill>
                  <a:srgbClr val="000000"/>
                </a:solidFill>
                <a:latin typeface="+mn-lt"/>
                <a:ea typeface="ＭＳ Ｐゴシック"/>
              </a:rPr>
              <a:t>Patients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Provide emotional support.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If there is confusion, determine the </a:t>
            </a:r>
            <a:r>
              <a:rPr lang="en-US" altLang="en-US" sz="2400" dirty="0" smtClean="0">
                <a:solidFill>
                  <a:srgbClr val="000000"/>
                </a:solidFill>
                <a:latin typeface="+mn-lt"/>
                <a:ea typeface="ＭＳ Ｐゴシック"/>
              </a:rPr>
              <a:t>patient’s </a:t>
            </a:r>
            <a:r>
              <a:rPr lang="en-US" altLang="en-US" sz="2400" dirty="0">
                <a:solidFill>
                  <a:srgbClr val="000000"/>
                </a:solidFill>
                <a:latin typeface="+mn-lt"/>
                <a:ea typeface="ＭＳ Ｐゴシック"/>
              </a:rPr>
              <a:t>and </a:t>
            </a:r>
            <a:r>
              <a:rPr lang="en-US" altLang="en-US" sz="2400" dirty="0" smtClean="0">
                <a:solidFill>
                  <a:srgbClr val="000000"/>
                </a:solidFill>
                <a:latin typeface="+mn-lt"/>
                <a:ea typeface="ＭＳ Ｐゴシック"/>
              </a:rPr>
              <a:t>family’s </a:t>
            </a:r>
            <a:r>
              <a:rPr lang="en-US" altLang="en-US" sz="2400" dirty="0">
                <a:solidFill>
                  <a:srgbClr val="000000"/>
                </a:solidFill>
                <a:latin typeface="+mn-lt"/>
                <a:ea typeface="ＭＳ Ｐゴシック"/>
              </a:rPr>
              <a:t>intent.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 desire to not be resuscitated does not mean the patient does not want comfort care.</a:t>
            </a:r>
          </a:p>
        </p:txBody>
      </p:sp>
    </p:spTree>
    <p:extLst>
      <p:ext uri="{BB962C8B-B14F-4D97-AF65-F5344CB8AC3E}">
        <p14:creationId xmlns:p14="http://schemas.microsoft.com/office/powerpoint/2010/main" val="12936405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patient has a pulse oximetery reading of 90 percent. Alice checks the ventilator circuit, and finds no obstruction, and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mother reports that she just suctioned the tracheostomy tube. Alice listens to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lung sounds, and determines that they are diminished on the right side, with some crackles and wheezes in the right lower lobe.</a:t>
            </a:r>
          </a:p>
        </p:txBody>
      </p:sp>
    </p:spTree>
    <p:extLst>
      <p:ext uri="{BB962C8B-B14F-4D97-AF65-F5344CB8AC3E}">
        <p14:creationId xmlns:p14="http://schemas.microsoft.com/office/powerpoint/2010/main" val="15492826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8" name="Text Placeholder 7"/>
          <p:cNvSpPr>
            <a:spLocks noGrp="1"/>
          </p:cNvSpPr>
          <p:nvPr>
            <p:ph type="body" idx="1"/>
          </p:nvPr>
        </p:nvSpPr>
        <p:spPr/>
        <p:txBody>
          <a:bodyPr/>
          <a:lstStyle/>
          <a:p>
            <a:pPr marL="0" indent="0">
              <a:buFont typeface="Times" panose="02020603050405020304" pitchFamily="18" charset="0"/>
              <a:buNone/>
            </a:pPr>
            <a:r>
              <a:rPr lang="en-US" altLang="en-US" sz="2400" dirty="0">
                <a:latin typeface="+mn-lt"/>
              </a:rPr>
              <a:t>The </a:t>
            </a:r>
            <a:r>
              <a:rPr lang="en-US" altLang="en-US" sz="2400" dirty="0" smtClean="0">
                <a:latin typeface="+mn-lt"/>
              </a:rPr>
              <a:t>patient’s </a:t>
            </a:r>
            <a:r>
              <a:rPr lang="en-US" altLang="en-US" sz="2400" dirty="0">
                <a:latin typeface="+mn-lt"/>
              </a:rPr>
              <a:t>ventilator does not have an </a:t>
            </a:r>
            <a:r>
              <a:rPr lang="en-US" altLang="en-US" sz="2400" dirty="0" smtClean="0">
                <a:latin typeface="+mn-lt"/>
              </a:rPr>
              <a:t>F</a:t>
            </a:r>
            <a:r>
              <a:rPr lang="en-US" altLang="en-US" sz="100" dirty="0" smtClean="0">
                <a:latin typeface="+mn-lt"/>
              </a:rPr>
              <a:t> </a:t>
            </a:r>
            <a:r>
              <a:rPr lang="en-US" altLang="en-US" sz="2400" dirty="0" smtClean="0">
                <a:latin typeface="+mn-lt"/>
              </a:rPr>
              <a:t>i</a:t>
            </a:r>
            <a:r>
              <a:rPr lang="en-US" altLang="en-US" sz="100" dirty="0" smtClean="0">
                <a:latin typeface="+mn-lt"/>
              </a:rPr>
              <a:t> </a:t>
            </a:r>
            <a:r>
              <a:rPr lang="en-US" altLang="en-US" sz="2400" dirty="0" smtClean="0">
                <a:latin typeface="+mn-lt"/>
              </a:rPr>
              <a:t>O</a:t>
            </a:r>
            <a:r>
              <a:rPr lang="en-US" altLang="en-US" sz="100" dirty="0" smtClean="0">
                <a:latin typeface="+mn-lt"/>
              </a:rPr>
              <a:t> </a:t>
            </a:r>
            <a:r>
              <a:rPr lang="en-US" altLang="en-US" sz="2400" baseline="-25000" dirty="0" smtClean="0">
                <a:latin typeface="+mn-lt"/>
              </a:rPr>
              <a:t>2</a:t>
            </a:r>
            <a:r>
              <a:rPr lang="en-US" altLang="en-US" sz="2400" dirty="0" smtClean="0">
                <a:latin typeface="+mn-lt"/>
              </a:rPr>
              <a:t> </a:t>
            </a:r>
            <a:r>
              <a:rPr lang="en-US" altLang="en-US" sz="2400" dirty="0">
                <a:latin typeface="+mn-lt"/>
              </a:rPr>
              <a:t>setting. The </a:t>
            </a:r>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T</a:t>
            </a:r>
            <a:r>
              <a:rPr lang="en-US" altLang="en-US" sz="100" dirty="0" smtClean="0">
                <a:latin typeface="+mn-lt"/>
              </a:rPr>
              <a:t> </a:t>
            </a:r>
            <a:r>
              <a:rPr lang="en-US" altLang="en-US" sz="2400" dirty="0" smtClean="0">
                <a:latin typeface="+mn-lt"/>
              </a:rPr>
              <a:t>s </a:t>
            </a:r>
            <a:r>
              <a:rPr lang="en-US" altLang="en-US" sz="2400" dirty="0">
                <a:latin typeface="+mn-lt"/>
              </a:rPr>
              <a:t>leave the ventilation rate and tidal volume at their </a:t>
            </a:r>
            <a:r>
              <a:rPr lang="en-US" altLang="en-US" sz="2400" dirty="0" smtClean="0">
                <a:latin typeface="+mn-lt"/>
              </a:rPr>
              <a:t>current </a:t>
            </a:r>
            <a:r>
              <a:rPr lang="en-US" altLang="en-US" sz="2400" dirty="0">
                <a:latin typeface="+mn-lt"/>
              </a:rPr>
              <a:t>settings</a:t>
            </a:r>
            <a:r>
              <a:rPr lang="en-US" altLang="en-US" sz="2400" dirty="0" smtClean="0">
                <a:latin typeface="+mn-lt"/>
              </a:rPr>
              <a:t>.</a:t>
            </a:r>
            <a:endParaRPr lang="en-US" altLang="en-US" sz="2400" dirty="0">
              <a:latin typeface="+mn-lt"/>
            </a:endParaRPr>
          </a:p>
          <a:p>
            <a:pPr marL="0" indent="0">
              <a:buFont typeface="Times" panose="02020603050405020304" pitchFamily="18" charset="0"/>
              <a:buNone/>
            </a:pPr>
            <a:r>
              <a:rPr lang="en-US" altLang="en-US" sz="2400" dirty="0">
                <a:latin typeface="+mn-lt"/>
              </a:rPr>
              <a:t>When the engine crew arrives, the </a:t>
            </a:r>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T</a:t>
            </a:r>
            <a:r>
              <a:rPr lang="en-US" altLang="en-US" sz="100" dirty="0" smtClean="0">
                <a:latin typeface="+mn-lt"/>
              </a:rPr>
              <a:t> </a:t>
            </a:r>
            <a:r>
              <a:rPr lang="en-US" altLang="en-US" sz="2400" dirty="0" smtClean="0">
                <a:latin typeface="+mn-lt"/>
              </a:rPr>
              <a:t>s </a:t>
            </a:r>
            <a:r>
              <a:rPr lang="en-US" altLang="en-US" sz="2400" dirty="0">
                <a:latin typeface="+mn-lt"/>
              </a:rPr>
              <a:t>temporarily disconnect the ventilator and ventilate the patient by bag valve mask as they move him to the ambulance, where they plug in and reconnect the </a:t>
            </a:r>
            <a:r>
              <a:rPr lang="en-US" altLang="en-US" sz="2400" dirty="0" smtClean="0">
                <a:latin typeface="+mn-lt"/>
              </a:rPr>
              <a:t>ventilator</a:t>
            </a:r>
            <a:r>
              <a:rPr lang="en-US" altLang="en-US" sz="2400" dirty="0">
                <a:latin typeface="+mn-lt"/>
              </a:rPr>
              <a:t>.</a:t>
            </a:r>
          </a:p>
        </p:txBody>
      </p:sp>
    </p:spTree>
    <p:extLst>
      <p:ext uri="{BB962C8B-B14F-4D97-AF65-F5344CB8AC3E}">
        <p14:creationId xmlns:p14="http://schemas.microsoft.com/office/powerpoint/2010/main" val="13796578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They transport the patient to the hospital, where he is admitted and treated for </a:t>
            </a:r>
            <a:r>
              <a:rPr lang="en-US" altLang="en-US" sz="2400" dirty="0" smtClean="0">
                <a:solidFill>
                  <a:srgbClr val="000000"/>
                </a:solidFill>
                <a:latin typeface="Arial (Body)"/>
                <a:ea typeface="ＭＳ Ｐゴシック"/>
              </a:rPr>
              <a:t>pneumonia.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313460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Patients can present with a variety of challenges, such as sensory impairment, obesity, poverty, and homelessness.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You must understand the needs of these patients and variations in assessment findings and emergency care.</a:t>
            </a:r>
          </a:p>
        </p:txBody>
      </p:sp>
    </p:spTree>
    <p:extLst>
      <p:ext uri="{BB962C8B-B14F-4D97-AF65-F5344CB8AC3E}">
        <p14:creationId xmlns:p14="http://schemas.microsoft.com/office/powerpoint/2010/main" val="4034606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Home medical devices are becoming more commonplace.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Use patients and caregivers as resources for information.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Support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lost functions and intervene with equipment only if there is a malfunction.</a:t>
            </a:r>
          </a:p>
        </p:txBody>
      </p:sp>
    </p:spTree>
    <p:extLst>
      <p:ext uri="{BB962C8B-B14F-4D97-AF65-F5344CB8AC3E}">
        <p14:creationId xmlns:p14="http://schemas.microsoft.com/office/powerpoint/2010/main" val="41934796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63040"/>
          </a:xfrm>
        </p:spPr>
        <p:txBody>
          <a:bodyPr wrap="square" lIns="91425" tIns="91425" rIns="91425" bIns="91425">
            <a:noAutofit/>
          </a:bodyPr>
          <a:lstStyle/>
          <a:p>
            <a:pPr marL="0" lvl="0" indent="0" fontAlgn="base">
              <a:spcBef>
                <a:spcPct val="0"/>
              </a:spcBef>
              <a:spcAft>
                <a:spcPct val="0"/>
              </a:spcAft>
              <a:buSzPts val="2400"/>
              <a:buNone/>
              <a:tabLst/>
              <a:defRPr/>
            </a:pPr>
            <a:r>
              <a:rPr lang="en-US" altLang="en-US" sz="2400" kern="1200" dirty="0">
                <a:solidFill>
                  <a:srgbClr val="000000"/>
                </a:solidFill>
                <a:latin typeface="Arial (Body)"/>
                <a:ea typeface="ＭＳ Ｐゴシック" panose="020B0600070205080204" pitchFamily="34" charset="-128"/>
              </a:rPr>
              <a:t>Homelessness is more likely to be associated with poor nutrition than with </a:t>
            </a:r>
            <a:r>
              <a:rPr lang="en-US" altLang="en-US" sz="2400" kern="1200" dirty="0" smtClean="0">
                <a:solidFill>
                  <a:srgbClr val="000000"/>
                </a:solidFill>
                <a:latin typeface="Arial (Body)"/>
                <a:ea typeface="ＭＳ Ｐゴシック" panose="020B0600070205080204" pitchFamily="34" charset="-128"/>
              </a:rPr>
              <a:t>obesity.</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defRPr/>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71844927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47800"/>
          </a:xfrm>
        </p:spPr>
        <p:txBody>
          <a:bodyPr wrap="square" lIns="91425" tIns="91425" rIns="91425" bIns="91425">
            <a:noAutofit/>
          </a:bodyPr>
          <a:lstStyle/>
          <a:p>
            <a:pPr marL="0" lvl="0" indent="0" fontAlgn="base">
              <a:spcBef>
                <a:spcPct val="0"/>
              </a:spcBef>
              <a:spcAft>
                <a:spcPct val="0"/>
              </a:spcAft>
              <a:buSzPts val="2400"/>
              <a:buNone/>
              <a:tabLst/>
              <a:defRPr/>
            </a:pPr>
            <a:r>
              <a:rPr lang="en-US" altLang="en-US" sz="2400" kern="1200" dirty="0">
                <a:solidFill>
                  <a:srgbClr val="000000"/>
                </a:solidFill>
                <a:latin typeface="Arial (Body)"/>
                <a:ea typeface="ＭＳ Ｐゴシック" panose="020B0600070205080204" pitchFamily="34" charset="-128"/>
              </a:rPr>
              <a:t>Homelessness is associated with an increased risk of violence and </a:t>
            </a:r>
            <a:r>
              <a:rPr lang="en-US" altLang="en-US" sz="2400" kern="1200" dirty="0" smtClean="0">
                <a:solidFill>
                  <a:srgbClr val="000000"/>
                </a:solidFill>
                <a:latin typeface="Arial (Body)"/>
                <a:ea typeface="ＭＳ Ｐゴシック" panose="020B0600070205080204" pitchFamily="34" charset="-128"/>
              </a:rPr>
              <a:t>abuse.</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defRPr/>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062490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Sensory Impairments </a:t>
            </a:r>
            <a:r>
              <a:rPr lang="en-US" sz="2000" b="0" dirty="0" smtClean="0">
                <a:latin typeface="Times New Roman" panose="02020603050405020304" pitchFamily="18" charset="0"/>
                <a:ea typeface="ＭＳ Ｐゴシック"/>
                <a:cs typeface="ＭＳ Ｐゴシック" pitchFamily="-1" charset="-128"/>
              </a:rPr>
              <a:t>(4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Speech Impairment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Articulation disorders are caused by impairment of the tongue or other muscles.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patient cannot pronounce words correctly.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Can result from learning words incorrectly or from a hearing impairment.</a:t>
            </a:r>
          </a:p>
        </p:txBody>
      </p:sp>
    </p:spTree>
    <p:extLst>
      <p:ext uri="{BB962C8B-B14F-4D97-AF65-F5344CB8AC3E}">
        <p14:creationId xmlns:p14="http://schemas.microsoft.com/office/powerpoint/2010/main" val="3666074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32560"/>
          </a:xfrm>
        </p:spPr>
        <p:txBody>
          <a:bodyPr wrap="square" lIns="91425" tIns="91425" rIns="91425" bIns="91425">
            <a:noAutofit/>
          </a:bodyPr>
          <a:lstStyle/>
          <a:p>
            <a:pPr marL="0" lvl="0" indent="0" fontAlgn="base">
              <a:spcBef>
                <a:spcPct val="0"/>
              </a:spcBef>
              <a:spcAft>
                <a:spcPct val="0"/>
              </a:spcAft>
              <a:buSzPts val="2400"/>
              <a:buNone/>
              <a:tabLst/>
              <a:defRPr/>
            </a:pPr>
            <a:r>
              <a:rPr lang="en-US" altLang="en-US" sz="2400" kern="1200" dirty="0">
                <a:solidFill>
                  <a:srgbClr val="000000"/>
                </a:solidFill>
                <a:latin typeface="Arial (Body)"/>
                <a:ea typeface="ＭＳ Ｐゴシック" panose="020B0600070205080204" pitchFamily="34" charset="-128"/>
              </a:rPr>
              <a:t>Homelessness is associated with lack of adequate shelter, and therefore increased risk of environmental </a:t>
            </a:r>
            <a:r>
              <a:rPr lang="en-US" altLang="en-US" sz="2400" kern="1200" dirty="0" smtClean="0">
                <a:solidFill>
                  <a:srgbClr val="000000"/>
                </a:solidFill>
                <a:latin typeface="Arial (Body)"/>
                <a:ea typeface="ＭＳ Ｐゴシック" panose="020B0600070205080204" pitchFamily="34" charset="-128"/>
              </a:rPr>
              <a:t>exposure.</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defRPr/>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04820243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63040"/>
          </a:xfrm>
        </p:spPr>
        <p:txBody>
          <a:bodyPr wrap="square" lIns="91425" tIns="91425" rIns="91425" bIns="91425">
            <a:noAutofit/>
          </a:bodyPr>
          <a:lstStyle/>
          <a:p>
            <a:pPr marL="0" lvl="0" indent="0" fontAlgn="base">
              <a:spcBef>
                <a:spcPct val="0"/>
              </a:spcBef>
              <a:spcAft>
                <a:spcPct val="0"/>
              </a:spcAft>
              <a:buSzPts val="2400"/>
              <a:buNone/>
              <a:tabLst/>
              <a:defRPr/>
            </a:pPr>
            <a:r>
              <a:rPr lang="en-US" altLang="en-US" sz="2400" kern="1200" dirty="0">
                <a:solidFill>
                  <a:srgbClr val="000000"/>
                </a:solidFill>
                <a:latin typeface="Arial (Body)"/>
                <a:ea typeface="ＭＳ Ｐゴシック" panose="020B0600070205080204" pitchFamily="34" charset="-128"/>
              </a:rPr>
              <a:t>Homelessness is associated with an increased risk of accidental </a:t>
            </a:r>
            <a:r>
              <a:rPr lang="en-US" altLang="en-US" sz="2400" kern="1200" dirty="0" smtClean="0">
                <a:solidFill>
                  <a:srgbClr val="000000"/>
                </a:solidFill>
                <a:latin typeface="Arial (Body)"/>
                <a:ea typeface="ＭＳ Ｐゴシック" panose="020B0600070205080204" pitchFamily="34" charset="-128"/>
              </a:rPr>
              <a:t>trauma.</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defRPr/>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53073025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Sensory Impairments </a:t>
            </a:r>
            <a:r>
              <a:rPr lang="en-US" sz="2000" b="0" dirty="0" smtClean="0">
                <a:latin typeface="Times New Roman" panose="02020603050405020304" pitchFamily="18" charset="0"/>
                <a:ea typeface="ＭＳ Ｐゴシック"/>
                <a:cs typeface="ＭＳ Ｐゴシック" pitchFamily="-1" charset="-128"/>
              </a:rPr>
              <a:t>(5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r>
              <a:rPr lang="en-US" altLang="en-US" sz="2400" dirty="0">
                <a:latin typeface="+mn-lt"/>
              </a:rPr>
              <a:t>Speech Impairment</a:t>
            </a:r>
          </a:p>
          <a:p>
            <a:pPr lvl="1"/>
            <a:r>
              <a:rPr lang="en-US" altLang="en-US" sz="2400" dirty="0">
                <a:latin typeface="+mn-lt"/>
              </a:rPr>
              <a:t>Voice production disorders occur from damage to the larynx or vocal cords.</a:t>
            </a:r>
          </a:p>
          <a:p>
            <a:pPr lvl="1"/>
            <a:r>
              <a:rPr lang="en-US" altLang="en-US" sz="2400" dirty="0">
                <a:latin typeface="+mn-lt"/>
              </a:rPr>
              <a:t>The sounds produced may be harsh, hoarse, of unusual pitch, or have nasal distortion.</a:t>
            </a:r>
          </a:p>
        </p:txBody>
      </p:sp>
    </p:spTree>
    <p:extLst>
      <p:ext uri="{BB962C8B-B14F-4D97-AF65-F5344CB8AC3E}">
        <p14:creationId xmlns:p14="http://schemas.microsoft.com/office/powerpoint/2010/main" val="4127874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Sensory Impairments </a:t>
            </a:r>
            <a:r>
              <a:rPr lang="en-US" sz="2000" b="0" dirty="0" smtClean="0">
                <a:latin typeface="Times New Roman" panose="02020603050405020304" pitchFamily="18" charset="0"/>
                <a:ea typeface="ＭＳ Ｐゴシック"/>
                <a:cs typeface="ＭＳ Ｐゴシック" pitchFamily="-1" charset="-128"/>
              </a:rPr>
              <a:t>(6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Patients with Sensory Impairments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Hearing Impairment</a:t>
            </a:r>
          </a:p>
          <a:p>
            <a:pPr marL="1144800" lvl="3" indent="-230400"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Make sure hearing aids are available and turned on.</a:t>
            </a:r>
          </a:p>
          <a:p>
            <a:pPr marL="1144800" lvl="3" indent="-230400"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Make sure the patient can see your face.</a:t>
            </a:r>
          </a:p>
          <a:p>
            <a:pPr marL="1144800" lvl="3" indent="-230400"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Communicate in writing.</a:t>
            </a:r>
          </a:p>
          <a:p>
            <a:pPr marL="1144800" lvl="3" indent="-230400"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Use a sign language interpreter, if available.</a:t>
            </a:r>
          </a:p>
        </p:txBody>
      </p:sp>
    </p:spTree>
    <p:extLst>
      <p:ext uri="{BB962C8B-B14F-4D97-AF65-F5344CB8AC3E}">
        <p14:creationId xmlns:p14="http://schemas.microsoft.com/office/powerpoint/2010/main" val="3977934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Sensory Impairments </a:t>
            </a:r>
            <a:r>
              <a:rPr lang="en-US" sz="2000" b="0" dirty="0" smtClean="0">
                <a:latin typeface="Times New Roman" panose="02020603050405020304" pitchFamily="18" charset="0"/>
                <a:ea typeface="ＭＳ Ｐゴシック"/>
                <a:cs typeface="ＭＳ Ｐゴシック" pitchFamily="-1" charset="-128"/>
              </a:rPr>
              <a:t>(7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r>
              <a:rPr lang="en-US" altLang="en-US" sz="2400" dirty="0">
                <a:latin typeface="+mn-lt"/>
              </a:rPr>
              <a:t>Accommodations for Patients with Sensory Impairments</a:t>
            </a:r>
          </a:p>
          <a:p>
            <a:pPr lvl="1"/>
            <a:r>
              <a:rPr lang="en-US" altLang="en-US" sz="2400" dirty="0">
                <a:latin typeface="+mn-lt"/>
              </a:rPr>
              <a:t>Vision Impairment</a:t>
            </a:r>
          </a:p>
          <a:p>
            <a:pPr lvl="2"/>
            <a:r>
              <a:rPr lang="en-US" altLang="en-US" sz="2400" dirty="0">
                <a:latin typeface="+mn-lt"/>
              </a:rPr>
              <a:t>Speak clearly.</a:t>
            </a:r>
          </a:p>
          <a:p>
            <a:pPr lvl="2"/>
            <a:r>
              <a:rPr lang="en-US" altLang="en-US" sz="2400" dirty="0">
                <a:latin typeface="+mn-lt"/>
              </a:rPr>
              <a:t>Explain what you are going to do before you do it.</a:t>
            </a:r>
          </a:p>
          <a:p>
            <a:pPr lvl="2"/>
            <a:r>
              <a:rPr lang="en-US" altLang="en-US" sz="2400" dirty="0">
                <a:latin typeface="+mn-lt"/>
              </a:rPr>
              <a:t>Transport service animals, if possible.</a:t>
            </a:r>
          </a:p>
          <a:p>
            <a:pPr lvl="2"/>
            <a:r>
              <a:rPr lang="en-US" altLang="en-US" sz="2400" dirty="0">
                <a:latin typeface="+mn-lt"/>
              </a:rPr>
              <a:t>If necessary, allow the patient to place their hand on your arm or shoulder to guide them.</a:t>
            </a:r>
          </a:p>
        </p:txBody>
      </p:sp>
    </p:spTree>
    <p:extLst>
      <p:ext uri="{BB962C8B-B14F-4D97-AF65-F5344CB8AC3E}">
        <p14:creationId xmlns:p14="http://schemas.microsoft.com/office/powerpoint/2010/main" val="324080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For the Visually Impaired Patient, Speak Clearly and Always Explain What You are Going to Do</a:t>
            </a:r>
            <a:endParaRPr lang="en-US" altLang="en-US" sz="3000" dirty="0">
              <a:latin typeface="Times New Roman" panose="02020603050405020304" pitchFamily="18" charset="0"/>
              <a:ea typeface="ＭＳ Ｐゴシック"/>
            </a:endParaRPr>
          </a:p>
        </p:txBody>
      </p:sp>
      <p:pic>
        <p:nvPicPr>
          <p:cNvPr id="4" name="Picture 2" descr="An E M T kneels beside an elderly patient wearing opaque glasses. The patient touches the E M T’s face with both hands and faces the E M 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052" y="1557293"/>
            <a:ext cx="7599897" cy="453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501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Sensory Impairments </a:t>
            </a:r>
            <a:r>
              <a:rPr lang="en-US" sz="2000" b="0" dirty="0" smtClean="0">
                <a:latin typeface="Times New Roman" panose="02020603050405020304" pitchFamily="18" charset="0"/>
                <a:ea typeface="ＭＳ Ｐゴシック"/>
                <a:cs typeface="ＭＳ Ｐゴシック" pitchFamily="-1" charset="-128"/>
              </a:rPr>
              <a:t>(8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Patients with Sensory Impairments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Speech Impairment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Ask questions that allow the patient to answer in as few words as possible.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 not finish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words or statements for him.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speech impairment does not reflect cognitive ability.</a:t>
            </a:r>
          </a:p>
        </p:txBody>
      </p:sp>
    </p:spTree>
    <p:extLst>
      <p:ext uri="{BB962C8B-B14F-4D97-AF65-F5344CB8AC3E}">
        <p14:creationId xmlns:p14="http://schemas.microsoft.com/office/powerpoint/2010/main" val="3070396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Cognitive and Emotional Impairment </a:t>
            </a:r>
            <a:r>
              <a:rPr lang="en-US" sz="2000" b="0" dirty="0" smtClean="0">
                <a:latin typeface="Times New Roman" panose="02020603050405020304" pitchFamily="18" charset="0"/>
                <a:ea typeface="ＭＳ Ｐゴシック"/>
                <a:cs typeface="ＭＳ Ｐゴシック" pitchFamily="-1" charset="-128"/>
              </a:rPr>
              <a:t>(1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2384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Mental or Emotional Impairments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patient with a psychosis struggles with interpreting reality and might not communicate effectively with you.</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patient with an extreme emotional dysfunction, such as depression or anxiety might not be able to focus on your questions or respond appropriately.</a:t>
            </a:r>
          </a:p>
        </p:txBody>
      </p:sp>
    </p:spTree>
    <p:extLst>
      <p:ext uri="{BB962C8B-B14F-4D97-AF65-F5344CB8AC3E}">
        <p14:creationId xmlns:p14="http://schemas.microsoft.com/office/powerpoint/2010/main" val="580311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cs typeface="ＭＳ Ｐゴシック" pitchFamily="-1" charset="-128"/>
              </a:rPr>
              <a:t>Learning Readiness</a:t>
            </a:r>
            <a:endParaRPr lang="en-US" sz="2000" b="0" dirty="0">
              <a:solidFill>
                <a:srgbClr val="007FA3"/>
              </a:solidFill>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1209.</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1209.</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1209-1210.</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1139864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Cognitive and Emotional Impairment </a:t>
            </a:r>
            <a:r>
              <a:rPr lang="en-US" sz="2000" b="0" dirty="0" smtClean="0">
                <a:latin typeface="Times New Roman" panose="02020603050405020304" pitchFamily="18" charset="0"/>
                <a:ea typeface="ＭＳ Ｐゴシック"/>
                <a:cs typeface="ＭＳ Ｐゴシック" pitchFamily="-1" charset="-128"/>
              </a:rPr>
              <a:t>(2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Developmental Disabilities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Interfere with how a body part or system operates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Can involve the brain, spinal cord, nervous system, and endocrine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Can cause speech impediments, behavioral disorders, language difficulties, and movement disorders.</a:t>
            </a:r>
          </a:p>
        </p:txBody>
      </p:sp>
    </p:spTree>
    <p:extLst>
      <p:ext uri="{BB962C8B-B14F-4D97-AF65-F5344CB8AC3E}">
        <p14:creationId xmlns:p14="http://schemas.microsoft.com/office/powerpoint/2010/main" val="3302153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70038"/>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Persons with Down Syndrome May </a:t>
            </a:r>
            <a:r>
              <a:rPr lang="en-US" altLang="en-US" sz="2800" dirty="0">
                <a:latin typeface="Times New Roman" panose="02020603050405020304" pitchFamily="18" charset="0"/>
                <a:ea typeface="ＭＳ Ｐゴシック"/>
              </a:rPr>
              <a:t>H</a:t>
            </a:r>
            <a:r>
              <a:rPr lang="en-US" altLang="en-US" sz="2800" dirty="0" smtClean="0">
                <a:latin typeface="Times New Roman" panose="02020603050405020304" pitchFamily="18" charset="0"/>
                <a:ea typeface="ＭＳ Ｐゴシック"/>
              </a:rPr>
              <a:t>ave Numerous Disabilities but Can Participate in Normal Activities with Help from Family and Friends</a:t>
            </a:r>
            <a:endParaRPr lang="en-US" altLang="en-US" sz="2800" dirty="0">
              <a:latin typeface="Times New Roman" panose="02020603050405020304" pitchFamily="18" charset="0"/>
              <a:ea typeface="ＭＳ Ｐゴシック"/>
            </a:endParaRPr>
          </a:p>
        </p:txBody>
      </p:sp>
      <p:pic>
        <p:nvPicPr>
          <p:cNvPr id="4" name="Picture 1" descr="A man with facial features consistent with Down syndrome stands outside holding a garden t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536" y="1736593"/>
            <a:ext cx="2762927" cy="413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63478"/>
            <a:ext cx="8229600" cy="407505"/>
          </a:xfrm>
        </p:spPr>
        <p:txBody>
          <a:bodyPr/>
          <a:lstStyle/>
          <a:p>
            <a:r>
              <a:rPr lang="en-US" altLang="en-US" sz="1800" b="1" dirty="0" smtClean="0">
                <a:latin typeface="+mn-lt"/>
                <a:ea typeface="ＭＳ Ｐゴシック"/>
              </a:rPr>
              <a:t>(© Jotl/Science Source)</a:t>
            </a:r>
            <a:endParaRPr lang="en-US" sz="1800" b="1" dirty="0">
              <a:latin typeface="+mn-lt"/>
            </a:endParaRPr>
          </a:p>
        </p:txBody>
      </p:sp>
    </p:spTree>
    <p:extLst>
      <p:ext uri="{BB962C8B-B14F-4D97-AF65-F5344CB8AC3E}">
        <p14:creationId xmlns:p14="http://schemas.microsoft.com/office/powerpoint/2010/main" val="1380702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Cognitive and Emotional Impairment </a:t>
            </a:r>
            <a:r>
              <a:rPr lang="en-US" sz="2000" b="0" dirty="0" smtClean="0">
                <a:latin typeface="Times New Roman" panose="02020603050405020304" pitchFamily="18" charset="0"/>
                <a:ea typeface="ＭＳ Ｐゴシック"/>
                <a:cs typeface="ＭＳ Ｐゴシック" pitchFamily="-1" charset="-128"/>
              </a:rPr>
              <a:t>(3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Autism and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 better understand the autism patient keep in mind the following: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Autism is identified by patient behavior.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Patients might not communicate with you.</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Patients may develop a seizure disorder.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They may have a difficult time reading facial expressions.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Patients may have altered sensations.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They are prone to positional asphyxia</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68510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Cognitive and Emotional Impairment </a:t>
            </a:r>
            <a:r>
              <a:rPr lang="en-US" sz="2000" b="0" dirty="0" smtClean="0">
                <a:latin typeface="Times New Roman" panose="02020603050405020304" pitchFamily="18" charset="0"/>
                <a:ea typeface="ＭＳ Ｐゴシック"/>
                <a:cs typeface="ＭＳ Ｐゴシック" pitchFamily="-1" charset="-128"/>
              </a:rPr>
              <a:t>(4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38907"/>
          </a:xfrm>
        </p:spPr>
        <p:txBody>
          <a:bodyPr wrap="square" lIns="91425" tIns="91425" rIns="91425" bIns="91425">
            <a:noAutofit/>
          </a:bodyPr>
          <a:lstStyle/>
          <a:p>
            <a:r>
              <a:rPr lang="en-US" altLang="en-US" sz="2400" dirty="0">
                <a:latin typeface="+mn-lt"/>
              </a:rPr>
              <a:t>Autism and </a:t>
            </a:r>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S</a:t>
            </a:r>
            <a:endParaRPr lang="en-US" altLang="en-US" sz="2400" dirty="0">
              <a:latin typeface="+mn-lt"/>
            </a:endParaRPr>
          </a:p>
          <a:p>
            <a:pPr lvl="1"/>
            <a:r>
              <a:rPr lang="en-US" altLang="en-US" sz="2400" dirty="0">
                <a:latin typeface="+mn-lt"/>
              </a:rPr>
              <a:t>Autism Spectrum Disorder Foundation (</a:t>
            </a:r>
            <a:r>
              <a:rPr lang="en-US" altLang="en-US" sz="2400" dirty="0" smtClean="0">
                <a:latin typeface="+mn-lt"/>
              </a:rPr>
              <a:t>A</a:t>
            </a:r>
            <a:r>
              <a:rPr lang="en-US" altLang="en-US" sz="100" dirty="0" smtClean="0">
                <a:latin typeface="+mn-lt"/>
              </a:rPr>
              <a:t> </a:t>
            </a:r>
            <a:r>
              <a:rPr lang="en-US" altLang="en-US" sz="2400" dirty="0" smtClean="0">
                <a:latin typeface="+mn-lt"/>
              </a:rPr>
              <a:t>S</a:t>
            </a:r>
            <a:r>
              <a:rPr lang="en-US" altLang="en-US" sz="100" dirty="0" smtClean="0">
                <a:latin typeface="+mn-lt"/>
              </a:rPr>
              <a:t> </a:t>
            </a:r>
            <a:r>
              <a:rPr lang="en-US" altLang="en-US" sz="2400" dirty="0" smtClean="0">
                <a:latin typeface="+mn-lt"/>
              </a:rPr>
              <a:t>D</a:t>
            </a:r>
            <a:r>
              <a:rPr lang="en-US" altLang="en-US" sz="100" dirty="0" smtClean="0">
                <a:latin typeface="+mn-lt"/>
              </a:rPr>
              <a:t> </a:t>
            </a:r>
            <a:r>
              <a:rPr lang="en-US" altLang="en-US" sz="2400" dirty="0" smtClean="0">
                <a:latin typeface="+mn-lt"/>
              </a:rPr>
              <a:t>F</a:t>
            </a:r>
            <a:r>
              <a:rPr lang="en-US" altLang="en-US" sz="2400" dirty="0">
                <a:latin typeface="+mn-lt"/>
              </a:rPr>
              <a:t>) makes recommendations concerning the provision of emergency care</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401907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Cognitive and Emotional Impairment </a:t>
            </a:r>
            <a:r>
              <a:rPr lang="en-US" sz="2000" b="0" dirty="0" smtClean="0">
                <a:latin typeface="Times New Roman" panose="02020603050405020304" pitchFamily="18" charset="0"/>
                <a:ea typeface="ＭＳ Ｐゴシック"/>
                <a:cs typeface="ＭＳ Ｐゴシック" pitchFamily="-1" charset="-128"/>
              </a:rPr>
              <a:t>(5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patients with mental, emotional, or developmental impairments include: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Treat the patient with respect.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Rely on caregivers for information, if needed.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Compare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behavior to what is normal for him.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Provide clear explanations.</a:t>
            </a:r>
          </a:p>
        </p:txBody>
      </p:sp>
    </p:spTree>
    <p:extLst>
      <p:ext uri="{BB962C8B-B14F-4D97-AF65-F5344CB8AC3E}">
        <p14:creationId xmlns:p14="http://schemas.microsoft.com/office/powerpoint/2010/main" val="3948345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Cognitive and Emotional Impairment </a:t>
            </a:r>
            <a:r>
              <a:rPr lang="en-US" sz="2000" b="0" dirty="0" smtClean="0">
                <a:latin typeface="Times New Roman" panose="02020603050405020304" pitchFamily="18" charset="0"/>
                <a:ea typeface="ＭＳ Ｐゴシック"/>
                <a:cs typeface="ＭＳ Ｐゴシック" pitchFamily="-1" charset="-128"/>
              </a:rPr>
              <a:t>(6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r>
              <a:rPr lang="en-US" altLang="en-US" sz="2400" dirty="0">
                <a:latin typeface="+mn-lt"/>
              </a:rPr>
              <a:t>Accommodations for patients with mental, emotional, or developmental impairments include:</a:t>
            </a:r>
          </a:p>
          <a:p>
            <a:pPr lvl="1"/>
            <a:r>
              <a:rPr lang="en-US" altLang="en-US" sz="2400" dirty="0">
                <a:latin typeface="+mn-lt"/>
              </a:rPr>
              <a:t>Patients are sensitive to tone of voice and body language.</a:t>
            </a:r>
          </a:p>
          <a:p>
            <a:pPr lvl="1"/>
            <a:r>
              <a:rPr lang="en-US" altLang="en-US" sz="2400" dirty="0">
                <a:latin typeface="+mn-lt"/>
              </a:rPr>
              <a:t>Establish trust.</a:t>
            </a:r>
          </a:p>
          <a:p>
            <a:pPr lvl="1"/>
            <a:r>
              <a:rPr lang="en-US" altLang="en-US" sz="2400" dirty="0">
                <a:latin typeface="+mn-lt"/>
              </a:rPr>
              <a:t>Avoid loud noises or extreme lighting changes.</a:t>
            </a:r>
          </a:p>
        </p:txBody>
      </p:sp>
    </p:spTree>
    <p:extLst>
      <p:ext uri="{BB962C8B-B14F-4D97-AF65-F5344CB8AC3E}">
        <p14:creationId xmlns:p14="http://schemas.microsoft.com/office/powerpoint/2010/main" val="1091754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Cognitive and Emotional Impairment </a:t>
            </a:r>
            <a:r>
              <a:rPr lang="en-US" sz="2000" b="0" dirty="0" smtClean="0">
                <a:latin typeface="Times New Roman" panose="02020603050405020304" pitchFamily="18" charset="0"/>
                <a:ea typeface="ＭＳ Ｐゴシック"/>
                <a:cs typeface="ＭＳ Ｐゴシック" pitchFamily="-1" charset="-128"/>
              </a:rPr>
              <a:t>(7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Patients with Brain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Brain injury can result in permanent damage.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There may be changes in cognition, learning ability, emotions, and motor function.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Causes can include infant abuse, meningitis, encephalitis, and traumatic head injury.</a:t>
            </a:r>
          </a:p>
        </p:txBody>
      </p:sp>
    </p:spTree>
    <p:extLst>
      <p:ext uri="{BB962C8B-B14F-4D97-AF65-F5344CB8AC3E}">
        <p14:creationId xmlns:p14="http://schemas.microsoft.com/office/powerpoint/2010/main" val="637218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Cognitive and Emotional Impairment </a:t>
            </a:r>
            <a:r>
              <a:rPr lang="en-US" sz="2000" b="0" dirty="0" smtClean="0">
                <a:latin typeface="Times New Roman" panose="02020603050405020304" pitchFamily="18" charset="0"/>
                <a:ea typeface="ＭＳ Ｐゴシック"/>
                <a:cs typeface="ＭＳ Ｐゴシック" pitchFamily="-1" charset="-128"/>
              </a:rPr>
              <a:t>(8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r>
              <a:rPr lang="en-US" altLang="en-US" sz="2400" dirty="0">
                <a:latin typeface="+mn-lt"/>
              </a:rPr>
              <a:t>Patients with Brain Injuries</a:t>
            </a:r>
          </a:p>
          <a:p>
            <a:pPr lvl="1"/>
            <a:r>
              <a:rPr lang="en-US" altLang="en-US" sz="2400" dirty="0">
                <a:latin typeface="+mn-lt"/>
              </a:rPr>
              <a:t>Cerebral palsy</a:t>
            </a:r>
          </a:p>
          <a:p>
            <a:pPr lvl="2"/>
            <a:r>
              <a:rPr lang="en-US" altLang="en-US" sz="2400" dirty="0">
                <a:latin typeface="+mn-lt"/>
              </a:rPr>
              <a:t>Motor impairments arise early in development.</a:t>
            </a:r>
          </a:p>
          <a:p>
            <a:pPr lvl="2"/>
            <a:r>
              <a:rPr lang="en-US" altLang="en-US" sz="2400" dirty="0">
                <a:latin typeface="+mn-lt"/>
              </a:rPr>
              <a:t>The degree of impairment varies.</a:t>
            </a:r>
          </a:p>
          <a:p>
            <a:pPr lvl="2"/>
            <a:r>
              <a:rPr lang="en-US" altLang="en-US" sz="2400" dirty="0">
                <a:latin typeface="+mn-lt"/>
              </a:rPr>
              <a:t>There is difficulty controlling muscles, and there may be stiffness and contractures.</a:t>
            </a:r>
          </a:p>
        </p:txBody>
      </p:sp>
    </p:spTree>
    <p:extLst>
      <p:ext uri="{BB962C8B-B14F-4D97-AF65-F5344CB8AC3E}">
        <p14:creationId xmlns:p14="http://schemas.microsoft.com/office/powerpoint/2010/main" val="541115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Cognitive and Emotional Impairment </a:t>
            </a:r>
            <a:r>
              <a:rPr lang="en-US" sz="2000" b="0" dirty="0" smtClean="0">
                <a:latin typeface="Times New Roman" panose="02020603050405020304" pitchFamily="18" charset="0"/>
                <a:ea typeface="ＭＳ Ｐゴシック"/>
                <a:cs typeface="ＭＳ Ｐゴシック" pitchFamily="-1" charset="-128"/>
              </a:rPr>
              <a:t>(9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r>
              <a:rPr lang="en-US" altLang="en-US" sz="2400" dirty="0">
                <a:latin typeface="+mn-lt"/>
              </a:rPr>
              <a:t>Patients with Brain Injuries</a:t>
            </a:r>
          </a:p>
          <a:p>
            <a:pPr lvl="1"/>
            <a:r>
              <a:rPr lang="en-US" altLang="en-US" sz="2400" dirty="0">
                <a:latin typeface="+mn-lt"/>
              </a:rPr>
              <a:t>Cerebral </a:t>
            </a:r>
            <a:r>
              <a:rPr lang="en-US" altLang="en-US" sz="2400" dirty="0" smtClean="0">
                <a:latin typeface="+mn-lt"/>
              </a:rPr>
              <a:t>Palsy</a:t>
            </a:r>
            <a:endParaRPr lang="en-US" altLang="en-US" sz="2400" dirty="0">
              <a:latin typeface="+mn-lt"/>
            </a:endParaRPr>
          </a:p>
          <a:p>
            <a:pPr lvl="2"/>
            <a:r>
              <a:rPr lang="en-US" altLang="en-US" sz="2400" dirty="0">
                <a:latin typeface="+mn-lt"/>
              </a:rPr>
              <a:t>Facial grimacing may occur.</a:t>
            </a:r>
          </a:p>
          <a:p>
            <a:pPr lvl="2"/>
            <a:r>
              <a:rPr lang="en-US" altLang="en-US" sz="2400" dirty="0">
                <a:latin typeface="+mn-lt"/>
              </a:rPr>
              <a:t>In some cases, there is cognitive impairment</a:t>
            </a:r>
            <a:r>
              <a:rPr lang="en-US" altLang="en-US" sz="2400" dirty="0" smtClean="0">
                <a:latin typeface="+mn-lt"/>
              </a:rPr>
              <a:t>.</a:t>
            </a:r>
            <a:endParaRPr lang="en-US" altLang="en-US" sz="2400" dirty="0">
              <a:latin typeface="+mn-lt"/>
            </a:endParaRPr>
          </a:p>
          <a:p>
            <a:pPr lvl="2"/>
            <a:r>
              <a:rPr lang="en-US" altLang="en-US" sz="2400" dirty="0">
                <a:latin typeface="+mn-lt"/>
              </a:rPr>
              <a:t>There may be communication difficulties.</a:t>
            </a:r>
          </a:p>
        </p:txBody>
      </p:sp>
    </p:spTree>
    <p:extLst>
      <p:ext uri="{BB962C8B-B14F-4D97-AF65-F5344CB8AC3E}">
        <p14:creationId xmlns:p14="http://schemas.microsoft.com/office/powerpoint/2010/main" val="82804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6676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Cognitive and Emotional Impairment </a:t>
            </a:r>
            <a:r>
              <a:rPr lang="en-US" sz="2000" b="0" dirty="0" smtClean="0">
                <a:latin typeface="Times New Roman" panose="02020603050405020304" pitchFamily="18" charset="0"/>
                <a:ea typeface="ＭＳ Ｐゴシック"/>
                <a:cs typeface="ＭＳ Ｐゴシック" pitchFamily="-1" charset="-128"/>
              </a:rPr>
              <a:t>(10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r>
              <a:rPr lang="en-US" altLang="en-US" sz="2400" dirty="0">
                <a:latin typeface="+mn-lt"/>
              </a:rPr>
              <a:t>Patients with Brain Injuries</a:t>
            </a:r>
          </a:p>
          <a:p>
            <a:pPr lvl="1"/>
            <a:r>
              <a:rPr lang="en-US" altLang="en-US" sz="2400" dirty="0">
                <a:latin typeface="+mn-lt"/>
              </a:rPr>
              <a:t>Disability from traumatic brain injury varies.</a:t>
            </a:r>
          </a:p>
          <a:p>
            <a:pPr lvl="1"/>
            <a:r>
              <a:rPr lang="en-US" altLang="en-US" sz="2400" dirty="0">
                <a:latin typeface="+mn-lt"/>
              </a:rPr>
              <a:t>Disability ranges from mild speech impairment to being unresponsive and ventilator-dependent.</a:t>
            </a:r>
          </a:p>
        </p:txBody>
      </p:sp>
    </p:spTree>
    <p:extLst>
      <p:ext uri="{BB962C8B-B14F-4D97-AF65-F5344CB8AC3E}">
        <p14:creationId xmlns:p14="http://schemas.microsoft.com/office/powerpoint/2010/main" val="3450906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Setting the Stage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defRPr/>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Recognizing the Patient with Special Challenges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Sensory Impairments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Cognitive and Emotional Impairments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Paralysis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Obesity</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Homelessness and </a:t>
            </a:r>
            <a:r>
              <a:rPr lang="en-US" altLang="en-US" sz="2400" dirty="0" smtClean="0">
                <a:solidFill>
                  <a:srgbClr val="000000"/>
                </a:solidFill>
                <a:latin typeface="Arial (Body)"/>
                <a:ea typeface="ＭＳ Ｐゴシック"/>
              </a:rPr>
              <a:t>Poverty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37002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6676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Cognitive and Emotional Impairment </a:t>
            </a:r>
            <a:r>
              <a:rPr lang="en-US" sz="2000" b="0" dirty="0" smtClean="0">
                <a:latin typeface="Times New Roman" panose="02020603050405020304" pitchFamily="18" charset="0"/>
                <a:ea typeface="ＭＳ Ｐゴシック"/>
                <a:cs typeface="ＭＳ Ｐゴシック" pitchFamily="-1" charset="-128"/>
              </a:rPr>
              <a:t>(11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Patients with Brain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Distinguish between the baseline condition and acute changes.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 aware of and manage any technology (pumps, ventilators, catheters) on which the patient relies.</a:t>
            </a:r>
          </a:p>
        </p:txBody>
      </p:sp>
    </p:spTree>
    <p:extLst>
      <p:ext uri="{BB962C8B-B14F-4D97-AF65-F5344CB8AC3E}">
        <p14:creationId xmlns:p14="http://schemas.microsoft.com/office/powerpoint/2010/main" val="2603569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Paralysis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may respond to patients who have been paralyzed from past trauma or strokes.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Paralyzed patients are prone to a number of problems related to technology dependence, pressure sores, and infection.</a:t>
            </a:r>
          </a:p>
        </p:txBody>
      </p:sp>
    </p:spTree>
    <p:extLst>
      <p:ext uri="{BB962C8B-B14F-4D97-AF65-F5344CB8AC3E}">
        <p14:creationId xmlns:p14="http://schemas.microsoft.com/office/powerpoint/2010/main" val="402631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526379" cy="1331843"/>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Patients with Paralysis or Muscle Weakness May Want You to Arrange for Transport of their Assisting Devices, Such as Wheelchairs or Canes, to the Hospital</a:t>
            </a:r>
            <a:endParaRPr lang="en-US" altLang="en-US" sz="2800" dirty="0">
              <a:latin typeface="Times New Roman" panose="02020603050405020304" pitchFamily="18" charset="0"/>
              <a:ea typeface="ＭＳ Ｐゴシック"/>
            </a:endParaRPr>
          </a:p>
        </p:txBody>
      </p:sp>
      <p:pic>
        <p:nvPicPr>
          <p:cNvPr id="4" name="Picture 2" descr="A child in a wheelchair, reading a book with a kneeling caregiver, pointing at the book with rigid musc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2693" y="1925336"/>
            <a:ext cx="5815390" cy="370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87452"/>
            <a:ext cx="8229600" cy="397563"/>
          </a:xfrm>
        </p:spPr>
        <p:txBody>
          <a:bodyPr/>
          <a:lstStyle/>
          <a:p>
            <a:r>
              <a:rPr lang="en-US" altLang="en-US" sz="1800" b="1" dirty="0">
                <a:latin typeface="+mn-lt"/>
                <a:ea typeface="ＭＳ Ｐゴシック"/>
              </a:rPr>
              <a:t>(David M. Grossman/ </a:t>
            </a:r>
            <a:r>
              <a:rPr lang="en-US" altLang="en-US" sz="1800" b="1" dirty="0" smtClean="0">
                <a:latin typeface="+mn-lt"/>
                <a:ea typeface="ＭＳ Ｐゴシック"/>
              </a:rPr>
              <a:t>PhototakeU</a:t>
            </a:r>
            <a:r>
              <a:rPr lang="en-US" altLang="en-US" sz="100" b="1" dirty="0" smtClean="0">
                <a:latin typeface="+mn-lt"/>
                <a:ea typeface="ＭＳ Ｐゴシック"/>
              </a:rPr>
              <a:t> </a:t>
            </a:r>
            <a:r>
              <a:rPr lang="en-US" altLang="en-US" sz="1800" b="1" dirty="0" smtClean="0">
                <a:latin typeface="+mn-lt"/>
                <a:ea typeface="ＭＳ Ｐゴシック"/>
              </a:rPr>
              <a:t>S</a:t>
            </a:r>
            <a:r>
              <a:rPr lang="en-US" altLang="en-US" sz="100" b="1" dirty="0" smtClean="0">
                <a:latin typeface="+mn-lt"/>
                <a:ea typeface="ＭＳ Ｐゴシック"/>
              </a:rPr>
              <a:t> </a:t>
            </a:r>
            <a:r>
              <a:rPr lang="en-US" altLang="en-US" sz="1800" b="1" dirty="0" smtClean="0">
                <a:latin typeface="+mn-lt"/>
                <a:ea typeface="ＭＳ Ｐゴシック"/>
              </a:rPr>
              <a:t>A)</a:t>
            </a:r>
            <a:endParaRPr lang="en-US" sz="1800" b="1" dirty="0">
              <a:latin typeface="+mn-lt"/>
            </a:endParaRPr>
          </a:p>
        </p:txBody>
      </p:sp>
    </p:spTree>
    <p:extLst>
      <p:ext uri="{BB962C8B-B14F-4D97-AF65-F5344CB8AC3E}">
        <p14:creationId xmlns:p14="http://schemas.microsoft.com/office/powerpoint/2010/main" val="4281116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Paralysis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Paralyzed Patients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paraplegic displays paralysis from the waist down.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Follow protocols regarding transportation of wheelchairs.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For ventilator-dependent patients, keep the ventilator settings as you find them.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You may need to suction the breathing tube or stoma.</a:t>
            </a:r>
          </a:p>
        </p:txBody>
      </p:sp>
    </p:spTree>
    <p:extLst>
      <p:ext uri="{BB962C8B-B14F-4D97-AF65-F5344CB8AC3E}">
        <p14:creationId xmlns:p14="http://schemas.microsoft.com/office/powerpoint/2010/main" val="1568032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Paralysis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r>
              <a:rPr lang="en-US" altLang="en-US" sz="2400" dirty="0">
                <a:latin typeface="+mn-lt"/>
              </a:rPr>
              <a:t>Accommodations for Paralyzed Patients</a:t>
            </a:r>
          </a:p>
          <a:p>
            <a:pPr lvl="1"/>
            <a:r>
              <a:rPr lang="en-US" altLang="en-US" sz="2400" dirty="0">
                <a:latin typeface="+mn-lt"/>
              </a:rPr>
              <a:t>Be alert to the possibility of a urinary catheter; keep the catheter bag below the level of insertion.</a:t>
            </a:r>
          </a:p>
          <a:p>
            <a:pPr lvl="1"/>
            <a:r>
              <a:rPr lang="en-US" altLang="en-US" sz="2400" dirty="0">
                <a:latin typeface="+mn-lt"/>
              </a:rPr>
              <a:t>Make sure feeding tubes and colostomy bags are secured.</a:t>
            </a:r>
          </a:p>
          <a:p>
            <a:pPr lvl="1"/>
            <a:r>
              <a:rPr lang="en-US" altLang="en-US" sz="2400" dirty="0">
                <a:latin typeface="+mn-lt"/>
              </a:rPr>
              <a:t>The family is usually knowledgeable about how to best move the patient.</a:t>
            </a:r>
          </a:p>
        </p:txBody>
      </p:sp>
    </p:spTree>
    <p:extLst>
      <p:ext uri="{BB962C8B-B14F-4D97-AF65-F5344CB8AC3E}">
        <p14:creationId xmlns:p14="http://schemas.microsoft.com/office/powerpoint/2010/main" val="1024920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Obesity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Bariatrics is the branch of medicine that deals with the management of obese patients.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 person who is 20 percent or more over their ideal weight is obese.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 person who is more than 50 percent to 100 percent over their ideal weight, or more than 100 pounds over their ideal weight is morbidly obese.</a:t>
            </a:r>
          </a:p>
        </p:txBody>
      </p:sp>
    </p:spTree>
    <p:extLst>
      <p:ext uri="{BB962C8B-B14F-4D97-AF65-F5344CB8AC3E}">
        <p14:creationId xmlns:p14="http://schemas.microsoft.com/office/powerpoint/2010/main" val="822506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40-1 Effects of Excess Weight on Body Systems</a:t>
            </a:r>
            <a:endParaRPr lang="en-US" altLang="en-US" dirty="0">
              <a:latin typeface="Times New Roman" panose="02020603050405020304" pitchFamily="18" charset="0"/>
              <a:ea typeface="ＭＳ Ｐゴシック"/>
            </a:endParaRPr>
          </a:p>
        </p:txBody>
      </p:sp>
      <p:graphicFrame>
        <p:nvGraphicFramePr>
          <p:cNvPr id="3" name="Table 2"/>
          <p:cNvGraphicFramePr>
            <a:graphicFrameLocks noGrp="1"/>
          </p:cNvGraphicFramePr>
          <p:nvPr>
            <p:extLst>
              <p:ext uri="{D42A27DB-BD31-4B8C-83A1-F6EECF244321}">
                <p14:modId xmlns:p14="http://schemas.microsoft.com/office/powerpoint/2010/main" val="1710270207"/>
              </p:ext>
            </p:extLst>
          </p:nvPr>
        </p:nvGraphicFramePr>
        <p:xfrm>
          <a:off x="457200" y="1778000"/>
          <a:ext cx="8229600" cy="3657600"/>
        </p:xfrm>
        <a:graphic>
          <a:graphicData uri="http://schemas.openxmlformats.org/drawingml/2006/table">
            <a:tbl>
              <a:tblPr firstRow="1" bandRow="1">
                <a:tableStyleId>{40F9630F-82C1-40B7-BC3A-925EFCFF5E92}</a:tableStyleId>
              </a:tblPr>
              <a:tblGrid>
                <a:gridCol w="3321698">
                  <a:extLst>
                    <a:ext uri="{9D8B030D-6E8A-4147-A177-3AD203B41FA5}">
                      <a16:colId xmlns:a16="http://schemas.microsoft.com/office/drawing/2014/main" val="762485600"/>
                    </a:ext>
                  </a:extLst>
                </a:gridCol>
                <a:gridCol w="4907902">
                  <a:extLst>
                    <a:ext uri="{9D8B030D-6E8A-4147-A177-3AD203B41FA5}">
                      <a16:colId xmlns:a16="http://schemas.microsoft.com/office/drawing/2014/main" val="2932212801"/>
                    </a:ext>
                  </a:extLst>
                </a:gridCol>
              </a:tblGrid>
              <a:tr h="0">
                <a:tc>
                  <a:txBody>
                    <a:bodyPr/>
                    <a:lstStyle/>
                    <a:p>
                      <a:r>
                        <a:rPr lang="en-US" sz="1800" b="1" i="0" u="none" strike="noStrike" cap="none" baseline="0" dirty="0" smtClean="0">
                          <a:solidFill>
                            <a:schemeClr val="dk1"/>
                          </a:solidFill>
                          <a:latin typeface="+mn-lt"/>
                          <a:ea typeface="Arial"/>
                          <a:cs typeface="Arial"/>
                          <a:sym typeface="Arial"/>
                        </a:rPr>
                        <a:t>System</a:t>
                      </a:r>
                      <a:endParaRPr lang="en-US"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i="0" u="none" strike="noStrike" cap="none" baseline="0" dirty="0" smtClean="0">
                          <a:solidFill>
                            <a:schemeClr val="dk1"/>
                          </a:solidFill>
                          <a:latin typeface="+mn-lt"/>
                          <a:ea typeface="Arial"/>
                          <a:cs typeface="Arial"/>
                          <a:sym typeface="Arial"/>
                        </a:rPr>
                        <a:t>Disease State</a:t>
                      </a:r>
                      <a:endParaRPr lang="en-US"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8409762"/>
                  </a:ext>
                </a:extLst>
              </a:tr>
              <a:tr h="131834">
                <a:tc>
                  <a:txBody>
                    <a:bodyPr/>
                    <a:lstStyle/>
                    <a:p>
                      <a:r>
                        <a:rPr lang="en-US" sz="1800" b="1" i="0" u="none" strike="noStrike" cap="none" baseline="0" dirty="0" smtClean="0">
                          <a:solidFill>
                            <a:schemeClr val="dk1"/>
                          </a:solidFill>
                          <a:latin typeface="+mn-lt"/>
                          <a:ea typeface="Arial"/>
                          <a:cs typeface="Arial"/>
                          <a:sym typeface="Arial"/>
                        </a:rPr>
                        <a:t>Cardiovascular</a:t>
                      </a:r>
                      <a:endParaRPr lang="en-US"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i="0" u="none" strike="noStrike" cap="none" baseline="0" dirty="0" smtClean="0">
                          <a:solidFill>
                            <a:schemeClr val="dk1"/>
                          </a:solidFill>
                          <a:latin typeface="+mn-lt"/>
                          <a:ea typeface="Arial"/>
                          <a:cs typeface="Arial"/>
                          <a:sym typeface="Arial"/>
                        </a:rPr>
                        <a:t>Hypertension, coronary artery disease, congestive heart failure, stroke</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6781876"/>
                  </a:ext>
                </a:extLst>
              </a:tr>
              <a:tr h="131834">
                <a:tc>
                  <a:txBody>
                    <a:bodyPr/>
                    <a:lstStyle/>
                    <a:p>
                      <a:r>
                        <a:rPr lang="en-US" sz="1800" b="1" i="0" u="none" strike="noStrike" cap="none" baseline="0" dirty="0" smtClean="0">
                          <a:solidFill>
                            <a:schemeClr val="dk1"/>
                          </a:solidFill>
                          <a:latin typeface="+mn-lt"/>
                          <a:ea typeface="Arial"/>
                          <a:cs typeface="Arial"/>
                          <a:sym typeface="Arial"/>
                        </a:rPr>
                        <a:t>Respiratory</a:t>
                      </a:r>
                      <a:endParaRPr lang="en-US"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i="0" u="none" strike="noStrike" cap="none" baseline="0" dirty="0" smtClean="0">
                          <a:solidFill>
                            <a:schemeClr val="dk1"/>
                          </a:solidFill>
                          <a:latin typeface="+mn-lt"/>
                          <a:ea typeface="Arial"/>
                          <a:cs typeface="Arial"/>
                          <a:sym typeface="Arial"/>
                        </a:rPr>
                        <a:t>Obstructive sleep apnea, asthma, chronic obstructive pulmonary disease</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1787083"/>
                  </a:ext>
                </a:extLst>
              </a:tr>
              <a:tr h="131834">
                <a:tc>
                  <a:txBody>
                    <a:bodyPr/>
                    <a:lstStyle/>
                    <a:p>
                      <a:r>
                        <a:rPr lang="en-US" sz="1800" b="1" i="0" u="none" strike="noStrike" cap="none" baseline="0" dirty="0" smtClean="0">
                          <a:solidFill>
                            <a:schemeClr val="dk1"/>
                          </a:solidFill>
                          <a:latin typeface="+mn-lt"/>
                          <a:ea typeface="Arial"/>
                          <a:cs typeface="Arial"/>
                          <a:sym typeface="Arial"/>
                        </a:rPr>
                        <a:t>Endocrine and reproductive</a:t>
                      </a:r>
                      <a:endParaRPr lang="en-US"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i="0" u="none" strike="noStrike" cap="none" baseline="0" dirty="0" smtClean="0">
                          <a:solidFill>
                            <a:schemeClr val="dk1"/>
                          </a:solidFill>
                          <a:latin typeface="+mn-lt"/>
                          <a:ea typeface="Arial"/>
                          <a:cs typeface="Arial"/>
                          <a:sym typeface="Arial"/>
                        </a:rPr>
                        <a:t>Diabetes mellitus, infertility, birth defects, menstrual disorders</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4348592"/>
                  </a:ext>
                </a:extLst>
              </a:tr>
              <a:tr h="0">
                <a:tc>
                  <a:txBody>
                    <a:bodyPr/>
                    <a:lstStyle/>
                    <a:p>
                      <a:r>
                        <a:rPr lang="en-US" sz="1800" b="1" i="0" u="none" strike="noStrike" cap="none" baseline="0" dirty="0" smtClean="0">
                          <a:solidFill>
                            <a:schemeClr val="dk1"/>
                          </a:solidFill>
                          <a:latin typeface="+mn-lt"/>
                          <a:ea typeface="Arial"/>
                          <a:cs typeface="Arial"/>
                          <a:sym typeface="Arial"/>
                        </a:rPr>
                        <a:t>Gastrointestinal</a:t>
                      </a:r>
                      <a:endParaRPr lang="en-US"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i="0" u="none" strike="noStrike" cap="none" baseline="0" dirty="0" smtClean="0">
                          <a:solidFill>
                            <a:schemeClr val="dk1"/>
                          </a:solidFill>
                          <a:latin typeface="+mn-lt"/>
                          <a:ea typeface="Arial"/>
                          <a:cs typeface="Arial"/>
                          <a:sym typeface="Arial"/>
                        </a:rPr>
                        <a:t>Esophageal reflux, liver disease</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7281768"/>
                  </a:ext>
                </a:extLst>
              </a:tr>
              <a:tr h="131834">
                <a:tc>
                  <a:txBody>
                    <a:bodyPr/>
                    <a:lstStyle/>
                    <a:p>
                      <a:r>
                        <a:rPr lang="en-US" sz="1800" b="1" i="0" u="none" strike="noStrike" cap="none" baseline="0" dirty="0" smtClean="0">
                          <a:solidFill>
                            <a:schemeClr val="dk1"/>
                          </a:solidFill>
                          <a:latin typeface="+mn-lt"/>
                          <a:ea typeface="Arial"/>
                          <a:cs typeface="Arial"/>
                          <a:sym typeface="Arial"/>
                        </a:rPr>
                        <a:t>Musculoskeletal</a:t>
                      </a:r>
                      <a:endParaRPr lang="en-US"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i="0" u="none" strike="noStrike" cap="none" baseline="0" dirty="0" smtClean="0">
                          <a:solidFill>
                            <a:schemeClr val="dk1"/>
                          </a:solidFill>
                          <a:latin typeface="+mn-lt"/>
                          <a:ea typeface="Arial"/>
                          <a:cs typeface="Arial"/>
                          <a:sym typeface="Arial"/>
                        </a:rPr>
                        <a:t>Osteoarthritis, gout, back injuries,</a:t>
                      </a:r>
                    </a:p>
                    <a:p>
                      <a:r>
                        <a:rPr lang="en-US" sz="1800" b="0" i="0" u="none" strike="noStrike" cap="none" baseline="0" dirty="0" smtClean="0">
                          <a:solidFill>
                            <a:schemeClr val="dk1"/>
                          </a:solidFill>
                          <a:latin typeface="+mn-lt"/>
                          <a:ea typeface="Arial"/>
                          <a:cs typeface="Arial"/>
                          <a:sym typeface="Arial"/>
                        </a:rPr>
                        <a:t>immobility</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958430"/>
                  </a:ext>
                </a:extLst>
              </a:tr>
              <a:tr h="0">
                <a:tc>
                  <a:txBody>
                    <a:bodyPr/>
                    <a:lstStyle/>
                    <a:p>
                      <a:r>
                        <a:rPr lang="en-US" sz="1800" b="1" i="0" u="none" strike="noStrike" cap="none" baseline="0" dirty="0" smtClean="0">
                          <a:solidFill>
                            <a:schemeClr val="dk1"/>
                          </a:solidFill>
                          <a:latin typeface="+mn-lt"/>
                          <a:ea typeface="Arial"/>
                          <a:cs typeface="Arial"/>
                          <a:sym typeface="Arial"/>
                        </a:rPr>
                        <a:t>Psychological</a:t>
                      </a:r>
                      <a:endParaRPr lang="en-US"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i="0" u="none" strike="noStrike" cap="none" baseline="0" dirty="0" smtClean="0">
                          <a:solidFill>
                            <a:schemeClr val="dk1"/>
                          </a:solidFill>
                          <a:latin typeface="+mn-lt"/>
                          <a:ea typeface="Arial"/>
                          <a:cs typeface="Arial"/>
                          <a:sym typeface="Arial"/>
                        </a:rPr>
                        <a:t>Depression, suicide</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2098295"/>
                  </a:ext>
                </a:extLst>
              </a:tr>
            </a:tbl>
          </a:graphicData>
        </a:graphic>
      </p:graphicFrame>
    </p:spTree>
    <p:extLst>
      <p:ext uri="{BB962C8B-B14F-4D97-AF65-F5344CB8AC3E}">
        <p14:creationId xmlns:p14="http://schemas.microsoft.com/office/powerpoint/2010/main" val="362522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462211" cy="1291129"/>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Assessment and Care of the Obese Patient Follows a Normal Format, but Modifications May be Required Because of the Patient‘s Size</a:t>
            </a:r>
            <a:endParaRPr lang="en-US" altLang="en-US" sz="2800" dirty="0">
              <a:latin typeface="Times New Roman" panose="02020603050405020304" pitchFamily="18" charset="0"/>
              <a:ea typeface="ＭＳ Ｐゴシック"/>
            </a:endParaRPr>
          </a:p>
        </p:txBody>
      </p:sp>
      <p:pic>
        <p:nvPicPr>
          <p:cNvPr id="4" name="Picture 2" descr="2 E M T’s assist a seated obese patient, 1 E M T auscultating the patient’s scapula while the other E M T steady the patient’s bod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173" y="1856971"/>
            <a:ext cx="6194316" cy="388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23722"/>
            <a:ext cx="8229600" cy="361294"/>
          </a:xfrm>
        </p:spPr>
        <p:txBody>
          <a:bodyPr/>
          <a:lstStyle/>
          <a:p>
            <a:r>
              <a:rPr lang="en-US" altLang="en-US" sz="1800" b="1" dirty="0">
                <a:latin typeface="+mn-lt"/>
                <a:ea typeface="ＭＳ Ｐゴシック"/>
              </a:rPr>
              <a:t>(© </a:t>
            </a:r>
            <a:r>
              <a:rPr lang="en-US" altLang="en-US" sz="1800" b="1" dirty="0" smtClean="0">
                <a:latin typeface="+mn-lt"/>
                <a:ea typeface="ＭＳ Ｐゴシック"/>
              </a:rPr>
              <a:t>Mark </a:t>
            </a:r>
            <a:r>
              <a:rPr lang="en-US" altLang="en-US" sz="1800" b="1" dirty="0">
                <a:latin typeface="+mn-lt"/>
                <a:ea typeface="ＭＳ Ｐゴシック"/>
              </a:rPr>
              <a:t>C. Ide)</a:t>
            </a:r>
            <a:endParaRPr lang="en-US" sz="1800" b="1" dirty="0">
              <a:latin typeface="+mn-lt"/>
            </a:endParaRPr>
          </a:p>
        </p:txBody>
      </p:sp>
    </p:spTree>
    <p:extLst>
      <p:ext uri="{BB962C8B-B14F-4D97-AF65-F5344CB8AC3E}">
        <p14:creationId xmlns:p14="http://schemas.microsoft.com/office/powerpoint/2010/main" val="2607129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Obesity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2384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Obese Patients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Obese patients can have difficulty breathing in a supine position.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the patient is unable to protect their own airway, position the head in a neutral position; you may need to place folded towels or bath blankets beneath the shoulders and neck.</a:t>
            </a:r>
          </a:p>
        </p:txBody>
      </p:sp>
    </p:spTree>
    <p:extLst>
      <p:ext uri="{BB962C8B-B14F-4D97-AF65-F5344CB8AC3E}">
        <p14:creationId xmlns:p14="http://schemas.microsoft.com/office/powerpoint/2010/main" val="3548594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Obesity </a:t>
            </a:r>
            <a:r>
              <a:rPr lang="en-US"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r>
              <a:rPr lang="en-US" altLang="en-US" sz="2400" dirty="0">
                <a:latin typeface="+mn-lt"/>
              </a:rPr>
              <a:t>Accommodations for Obese Patients</a:t>
            </a:r>
          </a:p>
          <a:p>
            <a:pPr lvl="1"/>
            <a:r>
              <a:rPr lang="en-US" altLang="en-US" sz="2400" dirty="0">
                <a:latin typeface="+mn-lt"/>
              </a:rPr>
              <a:t>When the airway is ensured, turn your attention to oxygenating and ventilating the patient.</a:t>
            </a:r>
          </a:p>
          <a:p>
            <a:pPr lvl="1"/>
            <a:r>
              <a:rPr lang="en-US" altLang="en-US" sz="2400" dirty="0">
                <a:latin typeface="+mn-lt"/>
              </a:rPr>
              <a:t>Pay particular attention to adequacy of respiratory rate and tidal volume.</a:t>
            </a:r>
          </a:p>
          <a:p>
            <a:pPr lvl="1"/>
            <a:r>
              <a:rPr lang="en-US" altLang="en-US" sz="2400" dirty="0">
                <a:latin typeface="+mn-lt"/>
              </a:rPr>
              <a:t>Positive-pressure ventilation of obese patients is more difficult.</a:t>
            </a:r>
          </a:p>
        </p:txBody>
      </p:sp>
    </p:spTree>
    <p:extLst>
      <p:ext uri="{BB962C8B-B14F-4D97-AF65-F5344CB8AC3E}">
        <p14:creationId xmlns:p14="http://schemas.microsoft.com/office/powerpoint/2010/main" val="122389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Setting the Stage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r>
              <a:rPr lang="en-US" altLang="en-US" sz="2400" dirty="0">
                <a:latin typeface="+mn-lt"/>
              </a:rPr>
              <a:t>Overview of Lesson Topics</a:t>
            </a:r>
          </a:p>
          <a:p>
            <a:pPr lvl="1"/>
            <a:r>
              <a:rPr lang="en-US" altLang="en-US" sz="2400" dirty="0">
                <a:latin typeface="+mn-lt"/>
              </a:rPr>
              <a:t>Abuse</a:t>
            </a:r>
          </a:p>
          <a:p>
            <a:pPr lvl="1"/>
            <a:r>
              <a:rPr lang="en-US" altLang="en-US" sz="2400" dirty="0">
                <a:latin typeface="+mn-lt"/>
              </a:rPr>
              <a:t>Human Trafficking</a:t>
            </a:r>
          </a:p>
          <a:p>
            <a:pPr lvl="1"/>
            <a:r>
              <a:rPr lang="en-US" altLang="en-US" sz="2400" dirty="0">
                <a:latin typeface="+mn-lt"/>
              </a:rPr>
              <a:t>Domestic Violence</a:t>
            </a:r>
          </a:p>
          <a:p>
            <a:pPr lvl="1"/>
            <a:r>
              <a:rPr lang="en-US" altLang="en-US" sz="2400" dirty="0">
                <a:latin typeface="+mn-lt"/>
              </a:rPr>
              <a:t>Technology Dependence</a:t>
            </a:r>
          </a:p>
          <a:p>
            <a:pPr lvl="1"/>
            <a:r>
              <a:rPr lang="en-US" altLang="en-US" sz="2400" dirty="0">
                <a:latin typeface="+mn-lt"/>
              </a:rPr>
              <a:t>Airway and Respiratory Devices</a:t>
            </a:r>
          </a:p>
          <a:p>
            <a:pPr lvl="1"/>
            <a:r>
              <a:rPr lang="en-US" altLang="en-US" sz="2400" dirty="0">
                <a:latin typeface="+mn-lt"/>
              </a:rPr>
              <a:t>Vascular Access Devices</a:t>
            </a:r>
          </a:p>
          <a:p>
            <a:pPr lvl="1"/>
            <a:r>
              <a:rPr lang="en-US" altLang="en-US" sz="2400" dirty="0">
                <a:latin typeface="+mn-lt"/>
              </a:rPr>
              <a:t>Ventricular Assist Devices</a:t>
            </a:r>
          </a:p>
        </p:txBody>
      </p:sp>
    </p:spTree>
    <p:extLst>
      <p:ext uri="{BB962C8B-B14F-4D97-AF65-F5344CB8AC3E}">
        <p14:creationId xmlns:p14="http://schemas.microsoft.com/office/powerpoint/2010/main" val="2546098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Obesity </a:t>
            </a:r>
            <a:r>
              <a:rPr lang="en-US"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r>
              <a:rPr lang="en-US" altLang="en-US" sz="2400" dirty="0">
                <a:latin typeface="+mn-lt"/>
              </a:rPr>
              <a:t>Accommodations for Obese Patients</a:t>
            </a:r>
          </a:p>
          <a:p>
            <a:pPr lvl="1"/>
            <a:r>
              <a:rPr lang="en-US" altLang="en-US" sz="2400" dirty="0">
                <a:latin typeface="+mn-lt"/>
              </a:rPr>
              <a:t>Lifting and moving obese patients requires the assistance of an adequate number of providers.</a:t>
            </a:r>
          </a:p>
          <a:p>
            <a:pPr lvl="1"/>
            <a:r>
              <a:rPr lang="en-US" altLang="en-US" sz="2400" dirty="0">
                <a:latin typeface="+mn-lt"/>
              </a:rPr>
              <a:t>Obese patients may exceed the structural limitations of standard ambulance cots, and may require the use of a bariatric device.</a:t>
            </a:r>
          </a:p>
        </p:txBody>
      </p:sp>
    </p:spTree>
    <p:extLst>
      <p:ext uri="{BB962C8B-B14F-4D97-AF65-F5344CB8AC3E}">
        <p14:creationId xmlns:p14="http://schemas.microsoft.com/office/powerpoint/2010/main" val="851339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2225040"/>
          </a:xfrm>
        </p:spPr>
        <p:txBody>
          <a:bodyPr tIns="91425" anchor="ctr">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Bariatric Devices Include Special Cots Designed to Support the Greater Weight of an Obese Patient and Loading Devices Such as Ramps and Winches that Interface with Specially Designed Ambulance Cot-Locking Systems</a:t>
            </a:r>
            <a:endParaRPr lang="en-US" altLang="en-US" sz="2800" dirty="0">
              <a:latin typeface="Times New Roman" panose="02020603050405020304" pitchFamily="18" charset="0"/>
              <a:ea typeface="ＭＳ Ｐゴシック"/>
            </a:endParaRPr>
          </a:p>
        </p:txBody>
      </p:sp>
      <p:pic>
        <p:nvPicPr>
          <p:cNvPr id="4" name="Picture 2" descr="2 E M T’s guide a conscious supine patient on a stretcher into the back of an ambulance, the stretcher wheeled up on a ramp. 1 E M T pushes at the foot of the stretcher using a long, attached handle, the other E M T at the top of the ramp guides the stretcher insid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53" y="2662495"/>
            <a:ext cx="5181492" cy="321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89320"/>
            <a:ext cx="8229600" cy="371896"/>
          </a:xfrm>
        </p:spPr>
        <p:txBody>
          <a:bodyPr/>
          <a:lstStyle/>
          <a:p>
            <a:r>
              <a:rPr lang="en-US" altLang="en-US" sz="1800" b="1" dirty="0">
                <a:latin typeface="+mn-lt"/>
                <a:ea typeface="ＭＳ Ｐゴシック"/>
              </a:rPr>
              <a:t>(© Ray Kemp/911 Imaging)</a:t>
            </a:r>
            <a:endParaRPr lang="en-US" sz="1800" b="1" dirty="0">
              <a:latin typeface="+mn-lt"/>
            </a:endParaRPr>
          </a:p>
        </p:txBody>
      </p:sp>
    </p:spTree>
    <p:extLst>
      <p:ext uri="{BB962C8B-B14F-4D97-AF65-F5344CB8AC3E}">
        <p14:creationId xmlns:p14="http://schemas.microsoft.com/office/powerpoint/2010/main" val="809995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Homelessness and Poverty </a:t>
            </a:r>
            <a:r>
              <a:rPr lang="en-US" sz="2000" b="0" dirty="0" smtClean="0">
                <a:latin typeface="Times New Roman" panose="02020603050405020304" pitchFamily="18" charset="0"/>
                <a:ea typeface="ＭＳ Ｐゴシック"/>
                <a:cs typeface="ＭＳ Ｐゴシック" pitchFamily="-1" charset="-128"/>
              </a:rPr>
              <a:t>(1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Factors that contribute to homelessness include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Poverty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Substance abuse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Lack of affordable housing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Mental illness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Returning to society after being in prison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Domestic violence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Mortgage foreclosure/forced eviction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Natural </a:t>
            </a:r>
            <a:r>
              <a:rPr lang="en-US" altLang="en-US" sz="2400" dirty="0" smtClean="0">
                <a:solidFill>
                  <a:srgbClr val="000000"/>
                </a:solidFill>
                <a:latin typeface="Arial (Body)"/>
                <a:ea typeface="ＭＳ Ｐゴシック"/>
              </a:rPr>
              <a:t>disasters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00369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Homelessness and Poverty </a:t>
            </a:r>
            <a:r>
              <a:rPr lang="en-US" sz="2000" b="0" dirty="0" smtClean="0">
                <a:latin typeface="Times New Roman" panose="02020603050405020304" pitchFamily="18" charset="0"/>
                <a:ea typeface="ＭＳ Ｐゴシック"/>
                <a:cs typeface="ＭＳ Ｐゴシック" pitchFamily="-1" charset="-128"/>
              </a:rPr>
              <a:t>(2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Issues Associated with Homelessness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Increased risk of violence and abuse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Increased risk of illness/disease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Discrimination from others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Reduced access to health care</a:t>
            </a:r>
          </a:p>
        </p:txBody>
      </p:sp>
    </p:spTree>
    <p:extLst>
      <p:ext uri="{BB962C8B-B14F-4D97-AF65-F5344CB8AC3E}">
        <p14:creationId xmlns:p14="http://schemas.microsoft.com/office/powerpoint/2010/main" val="2427566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Homelessness and Poverty </a:t>
            </a:r>
            <a:r>
              <a:rPr lang="en-US" sz="2000" b="0" dirty="0" smtClean="0">
                <a:latin typeface="Times New Roman" panose="02020603050405020304" pitchFamily="18" charset="0"/>
                <a:ea typeface="ＭＳ Ｐゴシック"/>
                <a:cs typeface="ＭＳ Ｐゴシック" pitchFamily="-1" charset="-128"/>
              </a:rPr>
              <a:t>(3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r>
              <a:rPr lang="en-US" altLang="en-US" sz="2400" dirty="0">
                <a:latin typeface="+mn-lt"/>
              </a:rPr>
              <a:t>Issues Associated with Homelessness</a:t>
            </a:r>
          </a:p>
          <a:p>
            <a:pPr lvl="1"/>
            <a:r>
              <a:rPr lang="en-US" altLang="en-US" sz="2400" dirty="0">
                <a:latin typeface="+mn-lt"/>
              </a:rPr>
              <a:t>Risk of violence and abuse</a:t>
            </a:r>
          </a:p>
          <a:p>
            <a:pPr lvl="1"/>
            <a:r>
              <a:rPr lang="en-US" altLang="en-US" sz="2400" dirty="0">
                <a:latin typeface="+mn-lt"/>
              </a:rPr>
              <a:t>Risk of illness/disease</a:t>
            </a:r>
          </a:p>
          <a:p>
            <a:pPr lvl="1"/>
            <a:r>
              <a:rPr lang="en-US" altLang="en-US" sz="2400" dirty="0">
                <a:latin typeface="+mn-lt"/>
              </a:rPr>
              <a:t>Reduced access to health care</a:t>
            </a:r>
          </a:p>
          <a:p>
            <a:pPr lvl="1"/>
            <a:r>
              <a:rPr lang="en-US" altLang="en-US" sz="2400" dirty="0">
                <a:latin typeface="+mn-lt"/>
              </a:rPr>
              <a:t>Limited or no access to education</a:t>
            </a:r>
          </a:p>
          <a:p>
            <a:pPr lvl="1"/>
            <a:r>
              <a:rPr lang="en-US" altLang="en-US" sz="2400" dirty="0">
                <a:latin typeface="+mn-lt"/>
              </a:rPr>
              <a:t>Limited access to modern communications</a:t>
            </a:r>
          </a:p>
          <a:p>
            <a:pPr lvl="1"/>
            <a:r>
              <a:rPr lang="en-US" altLang="en-US" sz="2400" dirty="0">
                <a:latin typeface="+mn-lt"/>
              </a:rPr>
              <a:t>Not seen as suitable for employment</a:t>
            </a:r>
          </a:p>
        </p:txBody>
      </p:sp>
    </p:spTree>
    <p:extLst>
      <p:ext uri="{BB962C8B-B14F-4D97-AF65-F5344CB8AC3E}">
        <p14:creationId xmlns:p14="http://schemas.microsoft.com/office/powerpoint/2010/main" val="3734685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S is Often Summoned to Street Corners and Other Public Places to Care for a Homeless Patient</a:t>
            </a:r>
            <a:endParaRPr lang="en-US" altLang="en-US" sz="2800" dirty="0">
              <a:latin typeface="Times New Roman" panose="02020603050405020304" pitchFamily="18" charset="0"/>
              <a:ea typeface="ＭＳ Ｐゴシック"/>
            </a:endParaRPr>
          </a:p>
        </p:txBody>
      </p:sp>
      <p:pic>
        <p:nvPicPr>
          <p:cNvPr id="4" name="Picture 2" descr="2 E M T’s lean over a recumbent patient, unconscious on outdoor steps. 1 E M T examines the patient’s 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8822" y="1563271"/>
            <a:ext cx="3146356"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83357"/>
            <a:ext cx="8229600" cy="407503"/>
          </a:xfrm>
        </p:spPr>
        <p:txBody>
          <a:bodyPr/>
          <a:lstStyle/>
          <a:p>
            <a:r>
              <a:rPr lang="en-US" altLang="en-US" sz="1800" b="1" dirty="0" smtClean="0">
                <a:latin typeface="+mn-lt"/>
                <a:ea typeface="ＭＳ Ｐゴシック"/>
              </a:rPr>
              <a:t>(© Mark C. Ide)</a:t>
            </a:r>
            <a:endParaRPr lang="en-US" sz="1800" b="1" dirty="0">
              <a:latin typeface="+mn-lt"/>
            </a:endParaRPr>
          </a:p>
        </p:txBody>
      </p:sp>
    </p:spTree>
    <p:extLst>
      <p:ext uri="{BB962C8B-B14F-4D97-AF65-F5344CB8AC3E}">
        <p14:creationId xmlns:p14="http://schemas.microsoft.com/office/powerpoint/2010/main" val="2576326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Homelessness and Poverty </a:t>
            </a:r>
            <a:r>
              <a:rPr lang="en-US" sz="2000" b="0" dirty="0" smtClean="0">
                <a:latin typeface="Times New Roman" panose="02020603050405020304" pitchFamily="18" charset="0"/>
                <a:ea typeface="ＭＳ Ｐゴシック"/>
                <a:cs typeface="ＭＳ Ｐゴシック" pitchFamily="-1" charset="-128"/>
              </a:rPr>
              <a:t>(4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Places where the homeless may find refuge include: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Abandoned buildings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Public places—parks, train or bus stations, airports, and college campuses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Vehicles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Improvised shacks or sleeping bags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Unoccupied houses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Homeless shelters.</a:t>
            </a:r>
          </a:p>
        </p:txBody>
      </p:sp>
    </p:spTree>
    <p:extLst>
      <p:ext uri="{BB962C8B-B14F-4D97-AF65-F5344CB8AC3E}">
        <p14:creationId xmlns:p14="http://schemas.microsoft.com/office/powerpoint/2010/main" val="1494178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Homelessness and Poverty </a:t>
            </a:r>
            <a:r>
              <a:rPr lang="en-US" sz="2000" b="0" dirty="0" smtClean="0">
                <a:latin typeface="Times New Roman" panose="02020603050405020304" pitchFamily="18" charset="0"/>
                <a:ea typeface="ＭＳ Ｐゴシック"/>
                <a:cs typeface="ＭＳ Ｐゴシック" pitchFamily="-1" charset="-128"/>
              </a:rPr>
              <a:t>(5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Patients in poverty may face many of the same issues as the homeless, including: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Accidental trauma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Physical </a:t>
            </a:r>
            <a:r>
              <a:rPr lang="en-US" altLang="en-US" sz="2400" dirty="0" smtClean="0">
                <a:solidFill>
                  <a:srgbClr val="000000"/>
                </a:solidFill>
                <a:latin typeface="Arial (Body)"/>
                <a:ea typeface="ＭＳ Ｐゴシック"/>
              </a:rPr>
              <a:t>abuse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Crime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Chronic medical conditions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Limited access to health care and medications.</a:t>
            </a:r>
          </a:p>
        </p:txBody>
      </p:sp>
    </p:spTree>
    <p:extLst>
      <p:ext uri="{BB962C8B-B14F-4D97-AF65-F5344CB8AC3E}">
        <p14:creationId xmlns:p14="http://schemas.microsoft.com/office/powerpoint/2010/main" val="2948091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558464" cy="1824789"/>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People Who Fall Below the Poverty Level are at Great Risk for Illness and Injury Because of the Environment in Which they Live and a Lack of Resources with Which to Seek Primary Medical Care</a:t>
            </a:r>
            <a:endParaRPr lang="en-US" altLang="en-US" sz="2800" dirty="0">
              <a:latin typeface="Times New Roman" panose="02020603050405020304" pitchFamily="18" charset="0"/>
              <a:ea typeface="ＭＳ Ｐゴシック"/>
            </a:endParaRPr>
          </a:p>
        </p:txBody>
      </p:sp>
      <p:pic>
        <p:nvPicPr>
          <p:cNvPr id="4" name="Picture 2" descr="An E M T speaks to a seated man in a disheveled room. The man’s clothes are soiled and stained with blood, his face and arms blood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2235" y="2328947"/>
            <a:ext cx="2808391" cy="3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23722"/>
            <a:ext cx="8229600" cy="407504"/>
          </a:xfrm>
        </p:spPr>
        <p:txBody>
          <a:bodyPr/>
          <a:lstStyle/>
          <a:p>
            <a:r>
              <a:rPr lang="en-US" altLang="en-US" sz="1800" b="1" dirty="0">
                <a:latin typeface="+mn-lt"/>
                <a:ea typeface="ＭＳ Ｐゴシック"/>
              </a:rPr>
              <a:t>(© Mark C. Ide)</a:t>
            </a:r>
            <a:endParaRPr lang="en-US" sz="1800" b="1" dirty="0">
              <a:latin typeface="+mn-lt"/>
            </a:endParaRPr>
          </a:p>
        </p:txBody>
      </p:sp>
    </p:spTree>
    <p:extLst>
      <p:ext uri="{BB962C8B-B14F-4D97-AF65-F5344CB8AC3E}">
        <p14:creationId xmlns:p14="http://schemas.microsoft.com/office/powerpoint/2010/main" val="26272895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Homelessness and Poverty </a:t>
            </a:r>
            <a:r>
              <a:rPr lang="en-US" sz="2000" b="0" dirty="0" smtClean="0">
                <a:latin typeface="Times New Roman" panose="02020603050405020304" pitchFamily="18" charset="0"/>
                <a:ea typeface="ＭＳ Ｐゴシック"/>
                <a:cs typeface="ＭＳ Ｐゴシック" pitchFamily="-1" charset="-128"/>
              </a:rPr>
              <a:t>(6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Patients Who Are Homeless or Poor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 not be judgmental; display respect.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 an advocate; realize the patient may need your help.</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Become familiar with resources in your community.</a:t>
            </a:r>
          </a:p>
        </p:txBody>
      </p:sp>
    </p:spTree>
    <p:extLst>
      <p:ext uri="{BB962C8B-B14F-4D97-AF65-F5344CB8AC3E}">
        <p14:creationId xmlns:p14="http://schemas.microsoft.com/office/powerpoint/2010/main" val="3291603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Setting the Stage </a:t>
            </a:r>
            <a:r>
              <a:rPr lang="en-US"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r>
              <a:rPr lang="en-US" altLang="en-US" sz="2400" dirty="0">
                <a:latin typeface="+mn-lt"/>
              </a:rPr>
              <a:t>Overview of Lesson Topics</a:t>
            </a:r>
          </a:p>
          <a:p>
            <a:pPr lvl="1"/>
            <a:r>
              <a:rPr lang="en-US" altLang="en-US" sz="2400" dirty="0">
                <a:latin typeface="+mn-lt"/>
              </a:rPr>
              <a:t>Vagus Nerve Stimulator</a:t>
            </a:r>
          </a:p>
          <a:p>
            <a:pPr lvl="1"/>
            <a:r>
              <a:rPr lang="en-US" altLang="en-US" sz="2400" dirty="0">
                <a:latin typeface="+mn-lt"/>
              </a:rPr>
              <a:t>Terminally </a:t>
            </a:r>
            <a:r>
              <a:rPr lang="en-US" altLang="en-US" sz="2400" dirty="0" smtClean="0">
                <a:latin typeface="+mn-lt"/>
              </a:rPr>
              <a:t>I</a:t>
            </a:r>
            <a:r>
              <a:rPr lang="en-US" altLang="en-US" sz="100" dirty="0" smtClean="0">
                <a:latin typeface="+mn-lt"/>
              </a:rPr>
              <a:t> </a:t>
            </a:r>
            <a:r>
              <a:rPr lang="en-US" altLang="en-US" sz="2400" dirty="0" smtClean="0">
                <a:latin typeface="+mn-lt"/>
              </a:rPr>
              <a:t>ll </a:t>
            </a:r>
            <a:r>
              <a:rPr lang="en-US" altLang="en-US" sz="2400" dirty="0">
                <a:latin typeface="+mn-lt"/>
              </a:rPr>
              <a:t>Patients</a:t>
            </a:r>
          </a:p>
          <a:p>
            <a:pPr lvl="1"/>
            <a:r>
              <a:rPr lang="en-US" altLang="en-US" sz="2400" dirty="0">
                <a:latin typeface="+mn-lt"/>
              </a:rPr>
              <a:t>Renal Failure and Dialysis</a:t>
            </a:r>
          </a:p>
          <a:p>
            <a:pPr lvl="1"/>
            <a:r>
              <a:rPr lang="en-US" altLang="en-US" sz="2400" dirty="0">
                <a:latin typeface="+mn-lt"/>
              </a:rPr>
              <a:t>Gastrointestinal and Genitourinary Devices</a:t>
            </a:r>
          </a:p>
          <a:p>
            <a:pPr lvl="1"/>
            <a:r>
              <a:rPr lang="en-US" altLang="en-US" sz="2400" dirty="0">
                <a:latin typeface="+mn-lt"/>
              </a:rPr>
              <a:t>Intraventricular Shunts</a:t>
            </a:r>
          </a:p>
          <a:p>
            <a:pPr lvl="1"/>
            <a:r>
              <a:rPr lang="en-US" altLang="en-US" sz="2400" dirty="0">
                <a:latin typeface="+mn-lt"/>
              </a:rPr>
              <a:t>Terminally </a:t>
            </a:r>
            <a:r>
              <a:rPr lang="en-US" altLang="en-US" sz="2400" dirty="0" smtClean="0">
                <a:latin typeface="+mn-lt"/>
              </a:rPr>
              <a:t>I</a:t>
            </a:r>
            <a:r>
              <a:rPr lang="en-US" altLang="en-US" sz="100" dirty="0" smtClean="0">
                <a:latin typeface="+mn-lt"/>
              </a:rPr>
              <a:t> </a:t>
            </a:r>
            <a:r>
              <a:rPr lang="en-US" altLang="en-US" sz="2400" dirty="0" smtClean="0">
                <a:latin typeface="+mn-lt"/>
              </a:rPr>
              <a:t>ll </a:t>
            </a:r>
            <a:r>
              <a:rPr lang="en-US" altLang="en-US" sz="2400" dirty="0">
                <a:latin typeface="+mn-lt"/>
              </a:rPr>
              <a:t>Patients</a:t>
            </a:r>
          </a:p>
        </p:txBody>
      </p:sp>
    </p:spTree>
    <p:extLst>
      <p:ext uri="{BB962C8B-B14F-4D97-AF65-F5344CB8AC3E}">
        <p14:creationId xmlns:p14="http://schemas.microsoft.com/office/powerpoint/2010/main" val="2292493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Abuse</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Abuse is any action or failure to act that results in unreasonable suffering, harm, or misery to a person, whether physical or mental.</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Abuse transcends all age, gender, race, and socioeconomic groups.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Children, elders, and domestic/intimate partners are some of those who may be </a:t>
            </a:r>
            <a:r>
              <a:rPr lang="en-US" altLang="en-US" sz="2400" dirty="0" smtClean="0">
                <a:solidFill>
                  <a:srgbClr val="000000"/>
                </a:solidFill>
                <a:latin typeface="Arial (Body)"/>
                <a:ea typeface="ＭＳ Ｐゴシック"/>
              </a:rPr>
              <a:t>abused.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356049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Click on the Problem that is Least Likely to be Associated with Homelessness</a:t>
            </a:r>
            <a:endParaRPr lang="en-US"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type="body" idx="1"/>
          </p:nvPr>
        </p:nvSpPr>
        <p:spPr>
          <a:xfrm>
            <a:off x="457200" y="1691641"/>
            <a:ext cx="8229600" cy="53340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A. </a:t>
            </a:r>
            <a:r>
              <a:rPr lang="en-US" altLang="en-US" sz="2400" kern="1200" dirty="0" smtClean="0">
                <a:solidFill>
                  <a:srgbClr val="000000"/>
                </a:solidFill>
                <a:latin typeface="Arial (Body)"/>
                <a:ea typeface="ＭＳ Ｐゴシック" panose="020B0600070205080204" pitchFamily="34" charset="-128"/>
                <a:hlinkClick r:id="rId2" action="ppaction://hlinksldjump"/>
              </a:rPr>
              <a:t>Increased </a:t>
            </a:r>
            <a:r>
              <a:rPr lang="en-US" altLang="en-US" sz="2400" kern="1200" dirty="0">
                <a:solidFill>
                  <a:srgbClr val="000000"/>
                </a:solidFill>
                <a:latin typeface="Arial (Body)"/>
                <a:ea typeface="ＭＳ Ｐゴシック" panose="020B0600070205080204" pitchFamily="34" charset="-128"/>
                <a:hlinkClick r:id="rId2" action="ppaction://hlinksldjump"/>
              </a:rPr>
              <a:t>risk of violence</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sz="quarter" idx="13"/>
          </p:nvPr>
        </p:nvSpPr>
        <p:spPr>
          <a:xfrm>
            <a:off x="457200" y="2369503"/>
            <a:ext cx="8229600" cy="55880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B. </a:t>
            </a:r>
            <a:r>
              <a:rPr lang="en-US" altLang="en-US" sz="2400" kern="1200" dirty="0" smtClean="0">
                <a:solidFill>
                  <a:srgbClr val="000000"/>
                </a:solidFill>
                <a:latin typeface="Arial (Body)"/>
                <a:ea typeface="ＭＳ Ｐゴシック" panose="020B0600070205080204" pitchFamily="34" charset="-128"/>
                <a:hlinkClick r:id="rId3" action="ppaction://hlinksldjump"/>
              </a:rPr>
              <a:t>Increased </a:t>
            </a:r>
            <a:r>
              <a:rPr lang="en-US" altLang="en-US" sz="2400" kern="1200" dirty="0">
                <a:solidFill>
                  <a:srgbClr val="000000"/>
                </a:solidFill>
                <a:latin typeface="Arial (Body)"/>
                <a:ea typeface="ＭＳ Ｐゴシック" panose="020B0600070205080204" pitchFamily="34" charset="-128"/>
                <a:hlinkClick r:id="rId3" action="ppaction://hlinksldjump"/>
              </a:rPr>
              <a:t>risk of environmental emergencies</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sz="quarter" idx="14"/>
          </p:nvPr>
        </p:nvSpPr>
        <p:spPr>
          <a:xfrm>
            <a:off x="457200" y="3045778"/>
            <a:ext cx="8232775" cy="60960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C. </a:t>
            </a:r>
            <a:r>
              <a:rPr lang="en-US" altLang="en-US" sz="2400" kern="1200" dirty="0" smtClean="0">
                <a:solidFill>
                  <a:srgbClr val="000000"/>
                </a:solidFill>
                <a:latin typeface="Arial (Body)"/>
                <a:ea typeface="ＭＳ Ｐゴシック" panose="020B0600070205080204" pitchFamily="34" charset="-128"/>
                <a:hlinkClick r:id="rId4" action="ppaction://hlinksldjump"/>
              </a:rPr>
              <a:t>Increased </a:t>
            </a:r>
            <a:r>
              <a:rPr lang="en-US" altLang="en-US" sz="2400" kern="1200" dirty="0">
                <a:solidFill>
                  <a:srgbClr val="000000"/>
                </a:solidFill>
                <a:latin typeface="Arial (Body)"/>
                <a:ea typeface="ＭＳ Ｐゴシック" panose="020B0600070205080204" pitchFamily="34" charset="-128"/>
                <a:hlinkClick r:id="rId4" action="ppaction://hlinksldjump"/>
              </a:rPr>
              <a:t>risk of obesity</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sz="quarter" idx="15"/>
          </p:nvPr>
        </p:nvSpPr>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D. </a:t>
            </a:r>
            <a:r>
              <a:rPr lang="en-US" altLang="en-US" sz="2400" kern="1200" dirty="0" smtClean="0">
                <a:solidFill>
                  <a:srgbClr val="000000"/>
                </a:solidFill>
                <a:latin typeface="Arial (Body)"/>
                <a:ea typeface="ＭＳ Ｐゴシック" panose="020B0600070205080204" pitchFamily="34" charset="-128"/>
                <a:hlinkClick r:id="rId5" action="ppaction://hlinksldjump"/>
              </a:rPr>
              <a:t>Increased </a:t>
            </a:r>
            <a:r>
              <a:rPr lang="en-US" altLang="en-US" sz="2400" kern="1200" dirty="0">
                <a:solidFill>
                  <a:srgbClr val="000000"/>
                </a:solidFill>
                <a:latin typeface="Arial (Body)"/>
                <a:ea typeface="ＭＳ Ｐゴシック" panose="020B0600070205080204" pitchFamily="34" charset="-128"/>
                <a:hlinkClick r:id="rId5" action="ppaction://hlinksldjump"/>
              </a:rPr>
              <a:t>risk of accidental </a:t>
            </a:r>
            <a:r>
              <a:rPr lang="en-US" altLang="en-US" sz="2400" kern="1200" dirty="0" smtClean="0">
                <a:solidFill>
                  <a:srgbClr val="000000"/>
                </a:solidFill>
                <a:latin typeface="Arial (Body)"/>
                <a:ea typeface="ＭＳ Ｐゴシック" panose="020B0600070205080204" pitchFamily="34" charset="-128"/>
                <a:hlinkClick r:id="rId5" action="ppaction://hlinksldjump"/>
              </a:rPr>
              <a:t>trauma</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0623962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Human Trafficking </a:t>
            </a:r>
            <a:r>
              <a:rPr lang="en-US" sz="2000" b="0" dirty="0" smtClean="0">
                <a:latin typeface="Times New Roman" panose="02020603050405020304" pitchFamily="18" charset="0"/>
                <a:ea typeface="ＭＳ Ｐゴシック"/>
                <a:cs typeface="ＭＳ Ｐゴシック" pitchFamily="-1" charset="-128"/>
              </a:rPr>
              <a:t>(1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1620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You might be the only hope for the victim and have only one opportunity to save this individual from human traffickers.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Victim of Human Trafficking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Common Characteristics of Victim of Human Trafficking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Can be men or women, adults or children.</a:t>
            </a:r>
          </a:p>
        </p:txBody>
      </p:sp>
    </p:spTree>
    <p:extLst>
      <p:ext uri="{BB962C8B-B14F-4D97-AF65-F5344CB8AC3E}">
        <p14:creationId xmlns:p14="http://schemas.microsoft.com/office/powerpoint/2010/main" val="17324631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Human Trafficking </a:t>
            </a:r>
            <a:r>
              <a:rPr lang="en-US" sz="2000" b="0" dirty="0" smtClean="0">
                <a:latin typeface="Times New Roman" panose="02020603050405020304" pitchFamily="18" charset="0"/>
                <a:ea typeface="ＭＳ Ｐゴシック"/>
                <a:cs typeface="ＭＳ Ｐゴシック" pitchFamily="-1" charset="-128"/>
              </a:rPr>
              <a:t>(2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r>
              <a:rPr lang="en-US" altLang="en-US" sz="2400" dirty="0">
                <a:latin typeface="+mn-lt"/>
              </a:rPr>
              <a:t>The Victim of Human </a:t>
            </a:r>
            <a:r>
              <a:rPr lang="en-US" altLang="en-US" sz="2400" dirty="0" smtClean="0">
                <a:latin typeface="+mn-lt"/>
              </a:rPr>
              <a:t>Trafficking</a:t>
            </a:r>
            <a:endParaRPr lang="en-US" altLang="en-US" sz="2400" dirty="0">
              <a:latin typeface="+mn-lt"/>
            </a:endParaRPr>
          </a:p>
          <a:p>
            <a:pPr lvl="1"/>
            <a:r>
              <a:rPr lang="en-US" altLang="en-US" sz="2400" dirty="0">
                <a:latin typeface="+mn-lt"/>
              </a:rPr>
              <a:t>Common Characteristics of Victim of Human Trafficking</a:t>
            </a:r>
          </a:p>
          <a:p>
            <a:pPr lvl="2"/>
            <a:r>
              <a:rPr lang="en-US" altLang="en-US" sz="2400" dirty="0">
                <a:latin typeface="+mn-lt"/>
              </a:rPr>
              <a:t>Runaway and homeless youths</a:t>
            </a:r>
          </a:p>
          <a:p>
            <a:pPr lvl="2"/>
            <a:r>
              <a:rPr lang="en-US" altLang="en-US" sz="2400" dirty="0">
                <a:latin typeface="+mn-lt"/>
              </a:rPr>
              <a:t>Victims of domestic violence</a:t>
            </a:r>
          </a:p>
          <a:p>
            <a:pPr lvl="2"/>
            <a:r>
              <a:rPr lang="en-US" altLang="en-US" sz="2400" dirty="0">
                <a:latin typeface="+mn-lt"/>
              </a:rPr>
              <a:t>Victims of sexual assault</a:t>
            </a:r>
          </a:p>
          <a:p>
            <a:pPr lvl="2"/>
            <a:r>
              <a:rPr lang="en-US" altLang="en-US" sz="2400" dirty="0">
                <a:latin typeface="+mn-lt"/>
              </a:rPr>
              <a:t>Victims of social discrimination</a:t>
            </a:r>
          </a:p>
          <a:p>
            <a:pPr lvl="2"/>
            <a:r>
              <a:rPr lang="en-US" altLang="en-US" sz="2400" dirty="0">
                <a:latin typeface="+mn-lt"/>
              </a:rPr>
              <a:t>Victims of war or conflict</a:t>
            </a:r>
          </a:p>
        </p:txBody>
      </p:sp>
    </p:spTree>
    <p:extLst>
      <p:ext uri="{BB962C8B-B14F-4D97-AF65-F5344CB8AC3E}">
        <p14:creationId xmlns:p14="http://schemas.microsoft.com/office/powerpoint/2010/main" val="24684070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Human Trafficking </a:t>
            </a:r>
            <a:r>
              <a:rPr lang="en-US" sz="2000" b="0" dirty="0" smtClean="0">
                <a:latin typeface="Times New Roman" panose="02020603050405020304" pitchFamily="18" charset="0"/>
                <a:ea typeface="ＭＳ Ｐゴシック"/>
                <a:cs typeface="ＭＳ Ｐゴシック" pitchFamily="-1" charset="-128"/>
              </a:rPr>
              <a:t>(3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752474"/>
          </a:xfrm>
        </p:spPr>
        <p:txBody>
          <a:bodyPr wrap="square" lIns="91425" tIns="91425" rIns="91425" bIns="91425">
            <a:noAutofit/>
          </a:bodyPr>
          <a:lstStyle/>
          <a:p>
            <a:r>
              <a:rPr lang="en-US" altLang="en-US" sz="2400" dirty="0">
                <a:latin typeface="+mn-lt"/>
              </a:rPr>
              <a:t>The Victim of Human </a:t>
            </a:r>
            <a:r>
              <a:rPr lang="en-US" altLang="en-US" sz="2400" dirty="0" smtClean="0">
                <a:latin typeface="+mn-lt"/>
              </a:rPr>
              <a:t>Trafficking</a:t>
            </a:r>
            <a:endParaRPr lang="en-US" altLang="en-US" sz="2400" dirty="0">
              <a:latin typeface="+mn-lt"/>
            </a:endParaRPr>
          </a:p>
          <a:p>
            <a:pPr lvl="1"/>
            <a:r>
              <a:rPr lang="en-US" altLang="en-US" sz="2400" dirty="0">
                <a:latin typeface="+mn-lt"/>
              </a:rPr>
              <a:t>Common Characteristics of Victim of Human Trafficking</a:t>
            </a:r>
          </a:p>
          <a:p>
            <a:pPr lvl="2"/>
            <a:r>
              <a:rPr lang="en-US" altLang="en-US" sz="2400" dirty="0">
                <a:latin typeface="+mn-lt"/>
              </a:rPr>
              <a:t>Common Settings</a:t>
            </a:r>
          </a:p>
          <a:p>
            <a:pPr lvl="3" indent="-230400"/>
            <a:r>
              <a:rPr lang="en-US" altLang="en-US" sz="2400" dirty="0">
                <a:latin typeface="+mn-lt"/>
              </a:rPr>
              <a:t>Prostitution rings and escort services</a:t>
            </a:r>
          </a:p>
          <a:p>
            <a:pPr lvl="3" indent="-230400"/>
            <a:r>
              <a:rPr lang="en-US" altLang="en-US" sz="2400" dirty="0">
                <a:latin typeface="+mn-lt"/>
              </a:rPr>
              <a:t>Pornography industry, stripping or exotic dancing clubs</a:t>
            </a:r>
          </a:p>
          <a:p>
            <a:pPr lvl="3" indent="-230400"/>
            <a:r>
              <a:rPr lang="en-US" altLang="en-US" sz="2400" dirty="0">
                <a:latin typeface="+mn-lt"/>
              </a:rPr>
              <a:t>Massage parlors</a:t>
            </a:r>
          </a:p>
          <a:p>
            <a:pPr lvl="3" indent="-230400"/>
            <a:r>
              <a:rPr lang="en-US" altLang="en-US" sz="2400" dirty="0">
                <a:latin typeface="+mn-lt"/>
              </a:rPr>
              <a:t>Agricultural farms or ranches</a:t>
            </a:r>
          </a:p>
          <a:p>
            <a:pPr lvl="3" indent="-230400"/>
            <a:r>
              <a:rPr lang="en-US" altLang="en-US" sz="2400" dirty="0">
                <a:latin typeface="+mn-lt"/>
              </a:rPr>
              <a:t>Factories or sweatshops</a:t>
            </a:r>
          </a:p>
          <a:p>
            <a:pPr lvl="3" indent="-230400"/>
            <a:r>
              <a:rPr lang="en-US" altLang="en-US" sz="2400" dirty="0">
                <a:latin typeface="+mn-lt"/>
              </a:rPr>
              <a:t>Hotels, nail salons, home-cleanings</a:t>
            </a:r>
          </a:p>
        </p:txBody>
      </p:sp>
    </p:spTree>
    <p:extLst>
      <p:ext uri="{BB962C8B-B14F-4D97-AF65-F5344CB8AC3E}">
        <p14:creationId xmlns:p14="http://schemas.microsoft.com/office/powerpoint/2010/main" val="8185908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Human Trafficking </a:t>
            </a:r>
            <a:r>
              <a:rPr lang="en-US" sz="2000" b="0" dirty="0" smtClean="0">
                <a:latin typeface="Times New Roman" panose="02020603050405020304" pitchFamily="18" charset="0"/>
                <a:ea typeface="ＭＳ Ｐゴシック"/>
                <a:cs typeface="ＭＳ Ｐゴシック" pitchFamily="-1" charset="-128"/>
              </a:rPr>
              <a:t>(4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The Victim of Human </a:t>
            </a:r>
            <a:r>
              <a:rPr lang="en-US" altLang="en-US" sz="2400" dirty="0" smtClean="0">
                <a:latin typeface="+mn-lt"/>
              </a:rPr>
              <a:t>Trafficking</a:t>
            </a:r>
            <a:endParaRPr lang="en-US" altLang="en-US" sz="2400" dirty="0">
              <a:latin typeface="+mn-lt"/>
            </a:endParaRPr>
          </a:p>
          <a:p>
            <a:pPr lvl="1"/>
            <a:r>
              <a:rPr lang="en-US" altLang="en-US" sz="2400" dirty="0">
                <a:latin typeface="+mn-lt"/>
              </a:rPr>
              <a:t>Common Characteristics of Victims of Human </a:t>
            </a:r>
            <a:r>
              <a:rPr lang="en-US" altLang="en-US" sz="2400" dirty="0" smtClean="0">
                <a:latin typeface="+mn-lt"/>
              </a:rPr>
              <a:t>Trafficking</a:t>
            </a:r>
            <a:endParaRPr lang="en-US" altLang="en-US" sz="2400" dirty="0">
              <a:latin typeface="+mn-lt"/>
            </a:endParaRPr>
          </a:p>
          <a:p>
            <a:pPr lvl="2"/>
            <a:r>
              <a:rPr lang="en-US" altLang="en-US" sz="2400" dirty="0">
                <a:latin typeface="+mn-lt"/>
              </a:rPr>
              <a:t>Victim characteristics</a:t>
            </a:r>
          </a:p>
          <a:p>
            <a:pPr lvl="3" indent="-230400"/>
            <a:r>
              <a:rPr lang="en-US" altLang="en-US" sz="2400" dirty="0">
                <a:latin typeface="+mn-lt"/>
              </a:rPr>
              <a:t>Controlled physically or psychologically by someone at the scene</a:t>
            </a:r>
          </a:p>
          <a:p>
            <a:pPr lvl="3" indent="-230400"/>
            <a:r>
              <a:rPr lang="en-US" altLang="en-US" sz="2400" dirty="0">
                <a:latin typeface="+mn-lt"/>
              </a:rPr>
              <a:t>Doesn’t have the ability to leave</a:t>
            </a:r>
          </a:p>
          <a:p>
            <a:pPr lvl="3" indent="-230400"/>
            <a:r>
              <a:rPr lang="en-US" altLang="en-US" sz="2400" dirty="0">
                <a:latin typeface="+mn-lt"/>
              </a:rPr>
              <a:t>All information is provided by someone </a:t>
            </a:r>
            <a:r>
              <a:rPr lang="en-US" altLang="en-US" sz="2400" dirty="0" smtClean="0">
                <a:latin typeface="+mn-lt"/>
              </a:rPr>
              <a:t>else</a:t>
            </a:r>
            <a:endParaRPr lang="en-US" altLang="en-US" sz="2400" dirty="0">
              <a:latin typeface="+mn-lt"/>
            </a:endParaRPr>
          </a:p>
          <a:p>
            <a:pPr lvl="3" indent="-230400"/>
            <a:r>
              <a:rPr lang="en-US" altLang="en-US" sz="2400" dirty="0">
                <a:latin typeface="+mn-lt"/>
              </a:rPr>
              <a:t>No identification</a:t>
            </a:r>
          </a:p>
          <a:p>
            <a:pPr lvl="3" indent="-230400"/>
            <a:r>
              <a:rPr lang="en-US" altLang="en-US" sz="2400" dirty="0">
                <a:latin typeface="+mn-lt"/>
              </a:rPr>
              <a:t>Few or no personal possessions</a:t>
            </a:r>
          </a:p>
        </p:txBody>
      </p:sp>
    </p:spTree>
    <p:extLst>
      <p:ext uri="{BB962C8B-B14F-4D97-AF65-F5344CB8AC3E}">
        <p14:creationId xmlns:p14="http://schemas.microsoft.com/office/powerpoint/2010/main" val="28195412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Human Trafficking </a:t>
            </a:r>
            <a:r>
              <a:rPr lang="en-US" sz="2000" b="0" dirty="0" smtClean="0">
                <a:latin typeface="Times New Roman" panose="02020603050405020304" pitchFamily="18" charset="0"/>
                <a:ea typeface="ＭＳ Ｐゴシック"/>
                <a:cs typeface="ＭＳ Ｐゴシック" pitchFamily="-1" charset="-128"/>
              </a:rPr>
              <a:t>(5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339619"/>
          </a:xfrm>
        </p:spPr>
        <p:txBody>
          <a:bodyPr wrap="square" lIns="91425" tIns="91425" rIns="91425" bIns="91425">
            <a:noAutofit/>
          </a:bodyPr>
          <a:lstStyle/>
          <a:p>
            <a:r>
              <a:rPr lang="en-US" altLang="en-US" sz="2400" dirty="0">
                <a:latin typeface="+mn-lt"/>
              </a:rPr>
              <a:t>The Victim of Human </a:t>
            </a:r>
            <a:r>
              <a:rPr lang="en-US" altLang="en-US" sz="2400" dirty="0" smtClean="0">
                <a:latin typeface="+mn-lt"/>
              </a:rPr>
              <a:t>Trafficking</a:t>
            </a:r>
            <a:endParaRPr lang="en-US" altLang="en-US" sz="2400" dirty="0">
              <a:latin typeface="+mn-lt"/>
            </a:endParaRPr>
          </a:p>
          <a:p>
            <a:pPr lvl="1"/>
            <a:r>
              <a:rPr lang="en-US" altLang="en-US" sz="2400" dirty="0">
                <a:latin typeface="+mn-lt"/>
              </a:rPr>
              <a:t>Psychological and behavioral clues to help identify a victim of human trafficking</a:t>
            </a:r>
          </a:p>
          <a:p>
            <a:pPr lvl="2"/>
            <a:r>
              <a:rPr lang="en-US" altLang="en-US" sz="2400" dirty="0">
                <a:latin typeface="+mn-lt"/>
              </a:rPr>
              <a:t>Exhibits a feeling of helplessness, shame, guilt, self-blame, or humiliation</a:t>
            </a:r>
          </a:p>
          <a:p>
            <a:pPr lvl="2"/>
            <a:r>
              <a:rPr lang="en-US" altLang="en-US" sz="2400" dirty="0">
                <a:latin typeface="+mn-lt"/>
              </a:rPr>
              <a:t>Has an eating or sleep disorders</a:t>
            </a:r>
          </a:p>
          <a:p>
            <a:pPr lvl="2"/>
            <a:r>
              <a:rPr lang="en-US" altLang="en-US" sz="2400" dirty="0">
                <a:latin typeface="+mn-lt"/>
              </a:rPr>
              <a:t>Is addicted to drugs or alcohol</a:t>
            </a:r>
          </a:p>
          <a:p>
            <a:pPr lvl="2"/>
            <a:r>
              <a:rPr lang="en-US" altLang="en-US" sz="2400" dirty="0">
                <a:latin typeface="+mn-lt"/>
              </a:rPr>
              <a:t>Appears to be emotionally numb</a:t>
            </a:r>
          </a:p>
          <a:p>
            <a:pPr lvl="2"/>
            <a:r>
              <a:rPr lang="en-US" altLang="en-US" sz="2400" dirty="0">
                <a:latin typeface="+mn-lt"/>
              </a:rPr>
              <a:t>Shows evidence of “trauma bonding” with the trafficker.</a:t>
            </a:r>
          </a:p>
        </p:txBody>
      </p:sp>
    </p:spTree>
    <p:extLst>
      <p:ext uri="{BB962C8B-B14F-4D97-AF65-F5344CB8AC3E}">
        <p14:creationId xmlns:p14="http://schemas.microsoft.com/office/powerpoint/2010/main" val="3130561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Human Trafficking </a:t>
            </a:r>
            <a:r>
              <a:rPr lang="en-US" sz="2000" b="0" dirty="0" smtClean="0">
                <a:latin typeface="Times New Roman" panose="02020603050405020304" pitchFamily="18" charset="0"/>
                <a:ea typeface="ＭＳ Ｐゴシック"/>
                <a:cs typeface="ＭＳ Ｐゴシック" pitchFamily="-1" charset="-128"/>
              </a:rPr>
              <a:t>(6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r>
              <a:rPr lang="en-US" altLang="en-US" sz="2400" dirty="0">
                <a:latin typeface="+mn-lt"/>
              </a:rPr>
              <a:t>The Victim of Human Trafficking</a:t>
            </a:r>
          </a:p>
          <a:p>
            <a:pPr lvl="1"/>
            <a:r>
              <a:rPr lang="en-US" altLang="en-US" sz="2400" dirty="0">
                <a:latin typeface="+mn-lt"/>
              </a:rPr>
              <a:t>Physical clues to help identify a victim of human trafficking include:</a:t>
            </a:r>
          </a:p>
          <a:p>
            <a:pPr lvl="2"/>
            <a:r>
              <a:rPr lang="en-US" altLang="en-US" sz="2400" dirty="0">
                <a:latin typeface="+mn-lt"/>
              </a:rPr>
              <a:t>Signs of physical abuse</a:t>
            </a:r>
          </a:p>
          <a:p>
            <a:pPr lvl="2"/>
            <a:r>
              <a:rPr lang="en-US" altLang="en-US" sz="2400" dirty="0">
                <a:latin typeface="+mn-lt"/>
              </a:rPr>
              <a:t>Chronic back, visual, or hearing problems</a:t>
            </a:r>
          </a:p>
          <a:p>
            <a:pPr lvl="2"/>
            <a:r>
              <a:rPr lang="en-US" altLang="en-US" sz="2400" dirty="0">
                <a:latin typeface="+mn-lt"/>
              </a:rPr>
              <a:t>Skin or respiratory conditions</a:t>
            </a:r>
          </a:p>
          <a:p>
            <a:pPr lvl="2"/>
            <a:r>
              <a:rPr lang="en-US" altLang="en-US" sz="2400" dirty="0">
                <a:latin typeface="+mn-lt"/>
              </a:rPr>
              <a:t>Diseases such as tuberculosis and hepatitis</a:t>
            </a:r>
          </a:p>
          <a:p>
            <a:pPr lvl="2"/>
            <a:r>
              <a:rPr lang="en-US" altLang="en-US" sz="2400" dirty="0">
                <a:latin typeface="+mn-lt"/>
              </a:rPr>
              <a:t>Clearly visible tattoos</a:t>
            </a:r>
          </a:p>
          <a:p>
            <a:pPr lvl="2"/>
            <a:r>
              <a:rPr lang="en-US" altLang="en-US" sz="2400" dirty="0">
                <a:latin typeface="+mn-lt"/>
              </a:rPr>
              <a:t>Inappropriate clothing for the weather.</a:t>
            </a:r>
          </a:p>
        </p:txBody>
      </p:sp>
    </p:spTree>
    <p:extLst>
      <p:ext uri="{BB962C8B-B14F-4D97-AF65-F5344CB8AC3E}">
        <p14:creationId xmlns:p14="http://schemas.microsoft.com/office/powerpoint/2010/main" val="1550878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Human Trafficking </a:t>
            </a:r>
            <a:r>
              <a:rPr lang="en-US" sz="2000" b="0" dirty="0" smtClean="0">
                <a:latin typeface="Times New Roman" panose="02020603050405020304" pitchFamily="18" charset="0"/>
                <a:ea typeface="ＭＳ Ｐゴシック"/>
                <a:cs typeface="ＭＳ Ｐゴシック" pitchFamily="-1" charset="-128"/>
              </a:rPr>
              <a:t>(7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Management for a Suspected Victim of Human Trafficking</a:t>
            </a:r>
          </a:p>
          <a:p>
            <a:pPr marL="741600" lvl="2"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Ensure the scene is safe.</a:t>
            </a:r>
          </a:p>
          <a:p>
            <a:pPr marL="741600" lvl="2"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Provide emergency care for any illness or injury, according to your protocol.</a:t>
            </a:r>
          </a:p>
          <a:p>
            <a:pPr marL="741600" lvl="2"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If you cannot transport the victim, contact local law enforcement.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21626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Domestic Violence </a:t>
            </a:r>
            <a:r>
              <a:rPr lang="en-US" sz="2000" b="0" dirty="0" smtClean="0">
                <a:latin typeface="Times New Roman" panose="02020603050405020304" pitchFamily="18" charset="0"/>
                <a:ea typeface="ＭＳ Ｐゴシック"/>
                <a:cs typeface="ＭＳ Ｐゴシック" pitchFamily="-1" charset="-128"/>
              </a:rPr>
              <a:t>(1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Victim of Domestic Violence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Women who are at the highest risk of being subjected to domestic violence 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Separated or divorced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Minorities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Disabled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Pregnant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Cohabitating with a same-sex partner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abuser typically isolates the victim.</a:t>
            </a:r>
          </a:p>
        </p:txBody>
      </p:sp>
    </p:spTree>
    <p:extLst>
      <p:ext uri="{BB962C8B-B14F-4D97-AF65-F5344CB8AC3E}">
        <p14:creationId xmlns:p14="http://schemas.microsoft.com/office/powerpoint/2010/main" val="874038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Introduction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Alice Combs and Tristan Mullins arrive on a call for a patient whose home ventilator alarm is going off. They are met at the door by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mother, who says she has tried to determine the problem, but the alarm keeps going off. She tells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that her 23-year-old son has been ventilator-dependent since becoming a quadriplegic in a car accident 8 years </a:t>
            </a:r>
            <a:r>
              <a:rPr lang="en-US" altLang="en-US" sz="2400" dirty="0" smtClean="0">
                <a:solidFill>
                  <a:srgbClr val="000000"/>
                </a:solidFill>
                <a:latin typeface="Arial (Body)"/>
                <a:ea typeface="ＭＳ Ｐゴシック"/>
              </a:rPr>
              <a:t>ago.</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40159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Domestic Violence </a:t>
            </a:r>
            <a:r>
              <a:rPr lang="en-US" sz="2000" b="0" dirty="0" smtClean="0">
                <a:latin typeface="Times New Roman" panose="02020603050405020304" pitchFamily="18" charset="0"/>
                <a:ea typeface="ＭＳ Ｐゴシック"/>
                <a:cs typeface="ＭＳ Ｐゴシック" pitchFamily="-1" charset="-128"/>
              </a:rPr>
              <a:t>(2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r>
              <a:rPr lang="en-US" altLang="en-US" sz="2400" dirty="0">
                <a:latin typeface="+mn-lt"/>
              </a:rPr>
              <a:t>The Victim of Domestic Violence</a:t>
            </a:r>
          </a:p>
          <a:p>
            <a:pPr lvl="1"/>
            <a:r>
              <a:rPr lang="en-US" altLang="en-US" sz="2400" dirty="0">
                <a:latin typeface="+mn-lt"/>
              </a:rPr>
              <a:t>Types of Domestic Abuse</a:t>
            </a:r>
          </a:p>
          <a:p>
            <a:pPr lvl="2"/>
            <a:r>
              <a:rPr lang="en-US" altLang="en-US" sz="2400" dirty="0">
                <a:latin typeface="+mn-lt"/>
              </a:rPr>
              <a:t>The use of physical force</a:t>
            </a:r>
          </a:p>
          <a:p>
            <a:pPr lvl="2"/>
            <a:r>
              <a:rPr lang="en-US" altLang="en-US" sz="2400" dirty="0">
                <a:latin typeface="+mn-lt"/>
              </a:rPr>
              <a:t>The use of derogatory terms</a:t>
            </a:r>
          </a:p>
          <a:p>
            <a:pPr lvl="2"/>
            <a:r>
              <a:rPr lang="en-US" altLang="en-US" sz="2400" dirty="0">
                <a:latin typeface="+mn-lt"/>
              </a:rPr>
              <a:t>Threat and degrading behavior</a:t>
            </a:r>
          </a:p>
          <a:p>
            <a:pPr lvl="2"/>
            <a:r>
              <a:rPr lang="en-US" altLang="en-US" sz="2400" dirty="0">
                <a:latin typeface="+mn-lt"/>
              </a:rPr>
              <a:t>Sexual activity with the victim without consent</a:t>
            </a:r>
          </a:p>
          <a:p>
            <a:pPr lvl="2"/>
            <a:r>
              <a:rPr lang="en-US" altLang="en-US" sz="2400" dirty="0">
                <a:latin typeface="+mn-lt"/>
              </a:rPr>
              <a:t>Victim not permitted to practice religion</a:t>
            </a:r>
          </a:p>
          <a:p>
            <a:pPr lvl="2"/>
            <a:r>
              <a:rPr lang="en-US" altLang="en-US" sz="2400" dirty="0">
                <a:latin typeface="+mn-lt"/>
              </a:rPr>
              <a:t>Financial or material control</a:t>
            </a:r>
          </a:p>
        </p:txBody>
      </p:sp>
    </p:spTree>
    <p:extLst>
      <p:ext uri="{BB962C8B-B14F-4D97-AF65-F5344CB8AC3E}">
        <p14:creationId xmlns:p14="http://schemas.microsoft.com/office/powerpoint/2010/main" val="2845447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Domestic Violence </a:t>
            </a:r>
            <a:r>
              <a:rPr lang="en-US" sz="2000" b="0" dirty="0" smtClean="0">
                <a:latin typeface="Times New Roman" panose="02020603050405020304" pitchFamily="18" charset="0"/>
                <a:ea typeface="ＭＳ Ｐゴシック"/>
                <a:cs typeface="ＭＳ Ｐゴシック" pitchFamily="-1" charset="-128"/>
              </a:rPr>
              <a:t>(3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Domestic Violence Victim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Cycle of Violence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Phase One—The tension between the victim and abuser increases.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Phase Two—Violence occurs regularly.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Increases in frequency and severity.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Phase Three—Referred to as “honeymoon” phase, in which the abuser apologizes, sometimes buying the victim gifts.</a:t>
            </a:r>
          </a:p>
        </p:txBody>
      </p:sp>
    </p:spTree>
    <p:extLst>
      <p:ext uri="{BB962C8B-B14F-4D97-AF65-F5344CB8AC3E}">
        <p14:creationId xmlns:p14="http://schemas.microsoft.com/office/powerpoint/2010/main" val="20797472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Domestic Violence </a:t>
            </a:r>
            <a:r>
              <a:rPr lang="en-US" sz="2000" b="0" dirty="0" smtClean="0">
                <a:latin typeface="Times New Roman" panose="02020603050405020304" pitchFamily="18" charset="0"/>
                <a:ea typeface="ＭＳ Ｐゴシック"/>
                <a:cs typeface="ＭＳ Ｐゴシック" pitchFamily="-1" charset="-128"/>
              </a:rPr>
              <a:t>(4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Management </a:t>
            </a:r>
            <a:r>
              <a:rPr lang="en-US" altLang="en-US" sz="2400" dirty="0">
                <a:solidFill>
                  <a:srgbClr val="000000"/>
                </a:solidFill>
                <a:latin typeface="Arial (Body)"/>
                <a:ea typeface="ＭＳ Ｐゴシック"/>
              </a:rPr>
              <a:t>for a Victim of Domestic Abuse or Violence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Findings of Domestic Abuse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Physical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Emotional and psychological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Psychiatric</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Sexual</a:t>
            </a:r>
          </a:p>
        </p:txBody>
      </p:sp>
    </p:spTree>
    <p:extLst>
      <p:ext uri="{BB962C8B-B14F-4D97-AF65-F5344CB8AC3E}">
        <p14:creationId xmlns:p14="http://schemas.microsoft.com/office/powerpoint/2010/main" val="1787600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Domestic Violence </a:t>
            </a:r>
            <a:r>
              <a:rPr lang="en-US" sz="2000" b="0" dirty="0" smtClean="0">
                <a:latin typeface="Times New Roman" panose="02020603050405020304" pitchFamily="18" charset="0"/>
                <a:ea typeface="ＭＳ Ｐゴシック"/>
                <a:cs typeface="ＭＳ Ｐゴシック" pitchFamily="-1" charset="-128"/>
              </a:rPr>
              <a:t>(5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S </a:t>
            </a:r>
            <a:r>
              <a:rPr lang="en-US" altLang="en-US" sz="2400" dirty="0">
                <a:latin typeface="+mn-lt"/>
              </a:rPr>
              <a:t>Management for a Victim of Domestic Abuse or Violence</a:t>
            </a:r>
          </a:p>
          <a:p>
            <a:pPr lvl="1"/>
            <a:r>
              <a:rPr lang="en-US" altLang="en-US" sz="2400" dirty="0">
                <a:latin typeface="+mn-lt"/>
              </a:rPr>
              <a:t>Approaching the Scene and Victim of Domestic Violence</a:t>
            </a:r>
          </a:p>
          <a:p>
            <a:pPr lvl="2"/>
            <a:r>
              <a:rPr lang="en-US" altLang="en-US" sz="2400" dirty="0">
                <a:latin typeface="+mn-lt"/>
              </a:rPr>
              <a:t>Ensure the scene is safe before entering.</a:t>
            </a:r>
          </a:p>
          <a:p>
            <a:pPr lvl="2"/>
            <a:r>
              <a:rPr lang="en-US" altLang="en-US" sz="2400" dirty="0">
                <a:latin typeface="+mn-lt"/>
              </a:rPr>
              <a:t>Do not confront the abuser or the victim.</a:t>
            </a:r>
          </a:p>
          <a:p>
            <a:pPr lvl="2"/>
            <a:r>
              <a:rPr lang="en-US" altLang="en-US" sz="2400" dirty="0">
                <a:latin typeface="+mn-lt"/>
              </a:rPr>
              <a:t>Do not get between the abuser and victim.</a:t>
            </a:r>
          </a:p>
          <a:p>
            <a:pPr lvl="2"/>
            <a:r>
              <a:rPr lang="en-US" altLang="en-US" sz="2400" dirty="0">
                <a:latin typeface="+mn-lt"/>
              </a:rPr>
              <a:t>Do not allow the abuser or victim to get between you and the door.</a:t>
            </a:r>
          </a:p>
        </p:txBody>
      </p:sp>
    </p:spTree>
    <p:extLst>
      <p:ext uri="{BB962C8B-B14F-4D97-AF65-F5344CB8AC3E}">
        <p14:creationId xmlns:p14="http://schemas.microsoft.com/office/powerpoint/2010/main" val="3731521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Domestic Violence </a:t>
            </a:r>
            <a:r>
              <a:rPr lang="en-US" sz="2000" b="0" dirty="0" smtClean="0">
                <a:latin typeface="Times New Roman" panose="02020603050405020304" pitchFamily="18" charset="0"/>
                <a:ea typeface="ＭＳ Ｐゴシック"/>
                <a:cs typeface="ＭＳ Ｐゴシック" pitchFamily="-1" charset="-128"/>
              </a:rPr>
              <a:t>(6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31843"/>
          </a:xfrm>
        </p:spPr>
        <p:txBody>
          <a:bodyPr wrap="square" lIns="91425" tIns="91425" rIns="91425" bIns="91425">
            <a:noAutofit/>
          </a:bodyPr>
          <a:lstStyle/>
          <a:p>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S </a:t>
            </a:r>
            <a:r>
              <a:rPr lang="en-US" altLang="en-US" sz="2400" dirty="0">
                <a:latin typeface="+mn-lt"/>
              </a:rPr>
              <a:t>Management for a Victim of Domestic Abuse or Violence</a:t>
            </a:r>
          </a:p>
          <a:p>
            <a:pPr lvl="1"/>
            <a:r>
              <a:rPr lang="en-US" altLang="en-US" sz="2400" dirty="0">
                <a:latin typeface="+mn-lt"/>
              </a:rPr>
              <a:t>Approaching the Scene and Victim of Domestic Violence</a:t>
            </a:r>
          </a:p>
          <a:p>
            <a:pPr lvl="2"/>
            <a:r>
              <a:rPr lang="en-US" altLang="en-US" sz="2400" dirty="0">
                <a:latin typeface="+mn-lt"/>
              </a:rPr>
              <a:t>When away from the abuser, ask the victim about the abuse. </a:t>
            </a:r>
            <a:r>
              <a:rPr lang="en-IN" altLang="en-US" sz="2400" dirty="0">
                <a:latin typeface="+mn-lt"/>
              </a:rPr>
              <a:t>An example of this kind of question could be, </a:t>
            </a:r>
            <a:r>
              <a:rPr lang="en-US" altLang="en-US" sz="2400" dirty="0">
                <a:latin typeface="+mn-lt"/>
              </a:rPr>
              <a:t>“Violence against women has become a health issue. I ask all my female patients if they have ever experienced any abuse. Have you been abused as a child or adult?”</a:t>
            </a:r>
          </a:p>
        </p:txBody>
      </p:sp>
    </p:spTree>
    <p:extLst>
      <p:ext uri="{BB962C8B-B14F-4D97-AF65-F5344CB8AC3E}">
        <p14:creationId xmlns:p14="http://schemas.microsoft.com/office/powerpoint/2010/main" val="3890457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Domestic Violence </a:t>
            </a:r>
            <a:r>
              <a:rPr lang="en-US" sz="2000" b="0" dirty="0" smtClean="0">
                <a:latin typeface="Times New Roman" panose="02020603050405020304" pitchFamily="18" charset="0"/>
                <a:ea typeface="ＭＳ Ｐゴシック"/>
                <a:cs typeface="ＭＳ Ｐゴシック" pitchFamily="-1" charset="-128"/>
              </a:rPr>
              <a:t>(7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S </a:t>
            </a:r>
            <a:r>
              <a:rPr lang="en-US" altLang="en-US" sz="2400" dirty="0">
                <a:latin typeface="+mn-lt"/>
              </a:rPr>
              <a:t>Management for a Victim of Domestic Abuse or Violence</a:t>
            </a:r>
          </a:p>
          <a:p>
            <a:pPr lvl="1"/>
            <a:r>
              <a:rPr lang="en-US" altLang="en-US" sz="2400" dirty="0">
                <a:latin typeface="+mn-lt"/>
              </a:rPr>
              <a:t>Preserving Evidence and Documentation</a:t>
            </a:r>
          </a:p>
          <a:p>
            <a:pPr lvl="2"/>
            <a:r>
              <a:rPr lang="en-US" altLang="en-US" sz="2400" dirty="0">
                <a:latin typeface="+mn-lt"/>
              </a:rPr>
              <a:t>Do not destroy any possible evidence.</a:t>
            </a:r>
          </a:p>
          <a:p>
            <a:pPr lvl="2"/>
            <a:r>
              <a:rPr lang="en-US" altLang="en-US" sz="2400" dirty="0">
                <a:latin typeface="+mn-lt"/>
              </a:rPr>
              <a:t>On your </a:t>
            </a:r>
            <a:r>
              <a:rPr lang="en-US" altLang="en-US" sz="2400" dirty="0" smtClean="0">
                <a:latin typeface="+mn-lt"/>
              </a:rPr>
              <a:t>P</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R</a:t>
            </a:r>
            <a:r>
              <a:rPr lang="en-US" altLang="en-US" sz="2400" dirty="0">
                <a:latin typeface="+mn-lt"/>
              </a:rPr>
              <a:t>, perform the following:</a:t>
            </a:r>
          </a:p>
          <a:p>
            <a:pPr lvl="3" indent="-230400"/>
            <a:r>
              <a:rPr lang="en-US" altLang="en-US" sz="2400" dirty="0">
                <a:latin typeface="+mn-lt"/>
              </a:rPr>
              <a:t>Include location and description of injuries.</a:t>
            </a:r>
          </a:p>
          <a:p>
            <a:pPr lvl="3" indent="-230400"/>
            <a:r>
              <a:rPr lang="en-US" altLang="en-US" sz="2400" dirty="0">
                <a:latin typeface="+mn-lt"/>
              </a:rPr>
              <a:t>Report the mechanism of injury.</a:t>
            </a:r>
          </a:p>
          <a:p>
            <a:pPr lvl="3" indent="-230400"/>
            <a:r>
              <a:rPr lang="en-US" altLang="en-US" sz="2400" dirty="0">
                <a:latin typeface="+mn-lt"/>
              </a:rPr>
              <a:t>Note any injury patterns.</a:t>
            </a:r>
          </a:p>
          <a:p>
            <a:pPr lvl="3" indent="-230400"/>
            <a:r>
              <a:rPr lang="en-US" altLang="en-US" sz="2400" dirty="0">
                <a:latin typeface="+mn-lt"/>
              </a:rPr>
              <a:t>Objectively note any comments made by the victim.</a:t>
            </a:r>
          </a:p>
        </p:txBody>
      </p:sp>
    </p:spTree>
    <p:extLst>
      <p:ext uri="{BB962C8B-B14F-4D97-AF65-F5344CB8AC3E}">
        <p14:creationId xmlns:p14="http://schemas.microsoft.com/office/powerpoint/2010/main" val="5099290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Technology Dependence </a:t>
            </a:r>
            <a:r>
              <a:rPr lang="en-US" sz="2000" b="0" dirty="0" smtClean="0">
                <a:latin typeface="Times New Roman" panose="02020603050405020304" pitchFamily="18" charset="0"/>
                <a:ea typeface="ＭＳ Ｐゴシック"/>
                <a:cs typeface="ＭＳ Ｐゴシック" pitchFamily="-1" charset="-128"/>
              </a:rPr>
              <a:t>(1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849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Many patients who once required hospital care can now be cared for at home, in part due to medical technology.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Technology may be life-enhancing or life-sustaining.</a:t>
            </a:r>
          </a:p>
        </p:txBody>
      </p:sp>
    </p:spTree>
    <p:extLst>
      <p:ext uri="{BB962C8B-B14F-4D97-AF65-F5344CB8AC3E}">
        <p14:creationId xmlns:p14="http://schemas.microsoft.com/office/powerpoint/2010/main" val="2949768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Technology Dependence </a:t>
            </a:r>
            <a:r>
              <a:rPr lang="en-US" sz="2000" b="0" dirty="0" smtClean="0">
                <a:latin typeface="Times New Roman" panose="02020603050405020304" pitchFamily="18" charset="0"/>
                <a:ea typeface="ＭＳ Ｐゴシック"/>
                <a:cs typeface="ＭＳ Ｐゴシック" pitchFamily="-1" charset="-128"/>
              </a:rPr>
              <a:t>(2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Reasons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may </a:t>
            </a:r>
            <a:r>
              <a:rPr lang="en-US" altLang="en-US" sz="2400" dirty="0">
                <a:solidFill>
                  <a:srgbClr val="000000"/>
                </a:solidFill>
                <a:latin typeface="Arial (Body)"/>
                <a:ea typeface="ＭＳ Ｐゴシック"/>
              </a:rPr>
              <a:t>be summoned include: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Failed equipment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change in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clinical condition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Patient experiencing some other emergency.</a:t>
            </a:r>
          </a:p>
        </p:txBody>
      </p:sp>
    </p:spTree>
    <p:extLst>
      <p:ext uri="{BB962C8B-B14F-4D97-AF65-F5344CB8AC3E}">
        <p14:creationId xmlns:p14="http://schemas.microsoft.com/office/powerpoint/2010/main" val="3670003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Technology Dependence </a:t>
            </a:r>
            <a:r>
              <a:rPr lang="en-US" sz="2000" b="0" dirty="0" smtClean="0">
                <a:latin typeface="Times New Roman" panose="02020603050405020304" pitchFamily="18" charset="0"/>
                <a:ea typeface="ＭＳ Ｐゴシック"/>
                <a:cs typeface="ＭＳ Ｐゴシック" pitchFamily="-1" charset="-128"/>
              </a:rPr>
              <a:t>(3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must have a basic understanding of the technology a patient is using.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You will often have to rely on the patient or their caregivers for specific information about the equipment.</a:t>
            </a:r>
          </a:p>
        </p:txBody>
      </p:sp>
    </p:spTree>
    <p:extLst>
      <p:ext uri="{BB962C8B-B14F-4D97-AF65-F5344CB8AC3E}">
        <p14:creationId xmlns:p14="http://schemas.microsoft.com/office/powerpoint/2010/main" val="38919416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The Patient’s Primary Health Care Provider Can Usually Provide Information about the Equipment on Which the Patient Relies</a:t>
            </a:r>
            <a:endParaRPr lang="en-US" altLang="en-US" sz="2800" dirty="0">
              <a:latin typeface="Times New Roman" panose="02020603050405020304" pitchFamily="18" charset="0"/>
              <a:ea typeface="ＭＳ Ｐゴシック"/>
            </a:endParaRPr>
          </a:p>
        </p:txBody>
      </p:sp>
      <p:pic>
        <p:nvPicPr>
          <p:cNvPr id="4" name="Picture 1" descr="An E M T speaks to a nurse near a patient on a hospital bed. The E M T inputs data into a field tablet as the nurse reads from a file fol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71" y="1674044"/>
            <a:ext cx="6745457"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878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(1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the first actions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should take?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some special concerns in the assessment of this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kinds of problems should be anticipated because of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ventilator and </a:t>
            </a:r>
            <a:r>
              <a:rPr lang="en-US" altLang="en-US" sz="2400" dirty="0" smtClean="0">
                <a:solidFill>
                  <a:srgbClr val="000000"/>
                </a:solidFill>
                <a:latin typeface="Arial (Body)"/>
                <a:ea typeface="ＭＳ Ｐゴシック"/>
              </a:rPr>
              <a:t>paralysis?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74265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Technology Dependence </a:t>
            </a:r>
            <a:r>
              <a:rPr lang="en-US" sz="2000" b="0" dirty="0" smtClean="0">
                <a:latin typeface="Times New Roman" panose="02020603050405020304" pitchFamily="18" charset="0"/>
                <a:ea typeface="ＭＳ Ｐゴシック"/>
                <a:cs typeface="ＭＳ Ｐゴシック" pitchFamily="-1" charset="-128"/>
              </a:rPr>
              <a:t>(4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Questions to ask about technology include: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Where can I get device information?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What does this device do?</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Can I replicate its function if it fails?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Will the device have an effect on the assessment or findings?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Has this problem ever occurred before?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How was it fixed?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Has someone tried to remedy the issue?</a:t>
            </a:r>
          </a:p>
        </p:txBody>
      </p:sp>
    </p:spTree>
    <p:extLst>
      <p:ext uri="{BB962C8B-B14F-4D97-AF65-F5344CB8AC3E}">
        <p14:creationId xmlns:p14="http://schemas.microsoft.com/office/powerpoint/2010/main" val="20013250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Technology Dependence </a:t>
            </a:r>
            <a:r>
              <a:rPr lang="en-US" sz="2000" b="0" dirty="0" smtClean="0">
                <a:latin typeface="Times New Roman" panose="02020603050405020304" pitchFamily="18" charset="0"/>
                <a:ea typeface="ＭＳ Ｐゴシック"/>
                <a:cs typeface="ＭＳ Ｐゴシック" pitchFamily="-1" charset="-128"/>
              </a:rPr>
              <a:t>(5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Focus on these tasks: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Keep the airway open.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Establish and maintain adequate ventilation.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Maintain adequate oxygenation.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Support circulation as needed.</a:t>
            </a:r>
          </a:p>
        </p:txBody>
      </p:sp>
    </p:spTree>
    <p:extLst>
      <p:ext uri="{BB962C8B-B14F-4D97-AF65-F5344CB8AC3E}">
        <p14:creationId xmlns:p14="http://schemas.microsoft.com/office/powerpoint/2010/main" val="34439638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(2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050696"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Alice and Tristan find an alert 23-year-old who is ventilator-dependent, but can speak by plugging their tracheostomy tube.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skin is hot, and as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begin their assessment, the high-pressure alarm goes off on the ventilator.</a:t>
            </a:r>
          </a:p>
        </p:txBody>
      </p:sp>
    </p:spTree>
    <p:extLst>
      <p:ext uri="{BB962C8B-B14F-4D97-AF65-F5344CB8AC3E}">
        <p14:creationId xmlns:p14="http://schemas.microsoft.com/office/powerpoint/2010/main" val="1357306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(3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7770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does the high-pressure alarm signify?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possible causes of the high-pressure alarm?</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How can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assess the patient and their device for those causes?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should the E</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T</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do with the ventilator as they prepare the patient for transport?</a:t>
            </a:r>
          </a:p>
        </p:txBody>
      </p:sp>
    </p:spTree>
    <p:extLst>
      <p:ext uri="{BB962C8B-B14F-4D97-AF65-F5344CB8AC3E}">
        <p14:creationId xmlns:p14="http://schemas.microsoft.com/office/powerpoint/2010/main" val="3164858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(1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Medical </a:t>
            </a:r>
            <a:r>
              <a:rPr lang="en-US" altLang="en-US" sz="2400" dirty="0" smtClean="0">
                <a:solidFill>
                  <a:srgbClr val="000000"/>
                </a:solidFill>
                <a:latin typeface="Arial (Body)"/>
                <a:ea typeface="ＭＳ Ｐゴシック"/>
              </a:rPr>
              <a:t>Oxygen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Home oxygen equipment is similar to what you are used to.</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Oxygen may be supplied from a cylinder, oxygen concentrator, or liquid oxygen system.</a:t>
            </a:r>
          </a:p>
        </p:txBody>
      </p:sp>
    </p:spTree>
    <p:extLst>
      <p:ext uri="{BB962C8B-B14F-4D97-AF65-F5344CB8AC3E}">
        <p14:creationId xmlns:p14="http://schemas.microsoft.com/office/powerpoint/2010/main" val="2954681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Table 40-2 Common Technical Problems with Oxygen Systems</a:t>
            </a:r>
            <a:endParaRPr lang="en-US" altLang="en-US" sz="3200" dirty="0">
              <a:latin typeface="Times New Roman" panose="02020603050405020304" pitchFamily="18" charset="0"/>
              <a:ea typeface="ＭＳ Ｐゴシック"/>
            </a:endParaRPr>
          </a:p>
        </p:txBody>
      </p:sp>
      <p:graphicFrame>
        <p:nvGraphicFramePr>
          <p:cNvPr id="3" name="Table 2"/>
          <p:cNvGraphicFramePr>
            <a:graphicFrameLocks noGrp="1"/>
          </p:cNvGraphicFramePr>
          <p:nvPr>
            <p:extLst>
              <p:ext uri="{D42A27DB-BD31-4B8C-83A1-F6EECF244321}">
                <p14:modId xmlns:p14="http://schemas.microsoft.com/office/powerpoint/2010/main" val="3656095629"/>
              </p:ext>
            </p:extLst>
          </p:nvPr>
        </p:nvGraphicFramePr>
        <p:xfrm>
          <a:off x="457200" y="1930398"/>
          <a:ext cx="8229600" cy="3749040"/>
        </p:xfrm>
        <a:graphic>
          <a:graphicData uri="http://schemas.openxmlformats.org/drawingml/2006/table">
            <a:tbl>
              <a:tblPr firstRow="1" bandRow="1">
                <a:tableStyleId>{40F9630F-82C1-40B7-BC3A-925EFCFF5E92}</a:tableStyleId>
              </a:tblPr>
              <a:tblGrid>
                <a:gridCol w="2196548">
                  <a:extLst>
                    <a:ext uri="{9D8B030D-6E8A-4147-A177-3AD203B41FA5}">
                      <a16:colId xmlns:a16="http://schemas.microsoft.com/office/drawing/2014/main" val="1550924317"/>
                    </a:ext>
                  </a:extLst>
                </a:gridCol>
                <a:gridCol w="2286000">
                  <a:extLst>
                    <a:ext uri="{9D8B030D-6E8A-4147-A177-3AD203B41FA5}">
                      <a16:colId xmlns:a16="http://schemas.microsoft.com/office/drawing/2014/main" val="3276046543"/>
                    </a:ext>
                  </a:extLst>
                </a:gridCol>
                <a:gridCol w="3747052">
                  <a:extLst>
                    <a:ext uri="{9D8B030D-6E8A-4147-A177-3AD203B41FA5}">
                      <a16:colId xmlns:a16="http://schemas.microsoft.com/office/drawing/2014/main" val="3117170256"/>
                    </a:ext>
                  </a:extLst>
                </a:gridCol>
              </a:tblGrid>
              <a:tr h="146079">
                <a:tc>
                  <a:txBody>
                    <a:bodyPr/>
                    <a:lstStyle/>
                    <a:p>
                      <a:r>
                        <a:rPr lang="en-US" sz="1400" b="1" i="0" u="none" strike="noStrike" cap="none" baseline="0" dirty="0" smtClean="0">
                          <a:solidFill>
                            <a:schemeClr val="dk1"/>
                          </a:solidFill>
                          <a:latin typeface="+mn-lt"/>
                          <a:ea typeface="Arial"/>
                          <a:cs typeface="Arial"/>
                          <a:sym typeface="Arial"/>
                        </a:rPr>
                        <a:t>Problem</a:t>
                      </a:r>
                      <a:endParaRPr lang="en-US" sz="14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i="0" u="none" strike="noStrike" cap="none" baseline="0" dirty="0" smtClean="0">
                          <a:solidFill>
                            <a:schemeClr val="dk1"/>
                          </a:solidFill>
                          <a:latin typeface="+mn-lt"/>
                          <a:ea typeface="Arial"/>
                          <a:cs typeface="Arial"/>
                          <a:sym typeface="Arial"/>
                        </a:rPr>
                        <a:t>Possible Cause</a:t>
                      </a:r>
                      <a:endParaRPr lang="en-US" sz="14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i="0" u="none" strike="noStrike" cap="none" baseline="0" dirty="0" smtClean="0">
                          <a:solidFill>
                            <a:schemeClr val="dk1"/>
                          </a:solidFill>
                          <a:latin typeface="+mn-lt"/>
                          <a:ea typeface="Arial"/>
                          <a:cs typeface="Arial"/>
                          <a:sym typeface="Arial"/>
                        </a:rPr>
                        <a:t>Corrective Action</a:t>
                      </a:r>
                      <a:endParaRPr lang="en-US" sz="14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3000631"/>
                  </a:ext>
                </a:extLst>
              </a:tr>
              <a:tr h="146079">
                <a:tc>
                  <a:txBody>
                    <a:bodyPr/>
                    <a:lstStyle/>
                    <a:p>
                      <a:r>
                        <a:rPr lang="en-US" sz="1400" b="0" i="0" u="none" strike="noStrike" cap="none" baseline="0" dirty="0" smtClean="0">
                          <a:solidFill>
                            <a:schemeClr val="dk1"/>
                          </a:solidFill>
                          <a:latin typeface="+mn-lt"/>
                          <a:ea typeface="Arial"/>
                          <a:cs typeface="Arial"/>
                          <a:sym typeface="Arial"/>
                        </a:rPr>
                        <a:t>Oxygen not flowing freely</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chemeClr val="dk1"/>
                          </a:solidFill>
                          <a:latin typeface="+mn-lt"/>
                          <a:ea typeface="Arial"/>
                          <a:cs typeface="Arial"/>
                          <a:sym typeface="Arial"/>
                        </a:rPr>
                        <a:t>Faulty tubing</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chemeClr val="dk1"/>
                          </a:solidFill>
                          <a:latin typeface="+mn-lt"/>
                          <a:ea typeface="Arial"/>
                          <a:cs typeface="Arial"/>
                          <a:sym typeface="Arial"/>
                        </a:rPr>
                        <a:t>Check for obstruction or replace tubing.</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3212572"/>
                  </a:ext>
                </a:extLst>
              </a:tr>
              <a:tr h="350590">
                <a:tc>
                  <a:txBody>
                    <a:bodyPr/>
                    <a:lstStyle/>
                    <a:p>
                      <a:r>
                        <a:rPr lang="en-US" sz="1400" b="0" i="0" u="none" strike="noStrike" cap="none" baseline="0" dirty="0" smtClean="0">
                          <a:solidFill>
                            <a:schemeClr val="bg1"/>
                          </a:solidFill>
                          <a:latin typeface="+mn-lt"/>
                          <a:ea typeface="Arial"/>
                          <a:cs typeface="Arial"/>
                          <a:sym typeface="Arial"/>
                        </a:rPr>
                        <a:t>Oxygen not flowing freely</a:t>
                      </a:r>
                      <a:endParaRPr lang="en-US" sz="14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chemeClr val="dk1"/>
                          </a:solidFill>
                          <a:latin typeface="+mn-lt"/>
                          <a:ea typeface="Arial"/>
                          <a:cs typeface="Arial"/>
                          <a:sym typeface="Arial"/>
                        </a:rPr>
                        <a:t>Dirty or plugged humidifier</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chemeClr val="dk1"/>
                          </a:solidFill>
                          <a:latin typeface="+mn-lt"/>
                          <a:ea typeface="Arial"/>
                          <a:cs typeface="Arial"/>
                          <a:sym typeface="Arial"/>
                        </a:rPr>
                        <a:t>Remove from oxygen supply, clean, and refill with sterile water or replace with prefilled bottle.</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9672885"/>
                  </a:ext>
                </a:extLst>
              </a:tr>
              <a:tr h="248335">
                <a:tc>
                  <a:txBody>
                    <a:bodyPr/>
                    <a:lstStyle/>
                    <a:p>
                      <a:r>
                        <a:rPr lang="en-US" sz="1400" b="0" i="0" u="none" strike="noStrike" cap="none" baseline="0" dirty="0" smtClean="0">
                          <a:solidFill>
                            <a:schemeClr val="dk1"/>
                          </a:solidFill>
                          <a:latin typeface="+mn-lt"/>
                          <a:ea typeface="Arial"/>
                          <a:cs typeface="Arial"/>
                          <a:sym typeface="Arial"/>
                        </a:rPr>
                        <a:t>Buzzer goes off on oxygen concentrator</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chemeClr val="dk1"/>
                          </a:solidFill>
                          <a:latin typeface="+mn-lt"/>
                          <a:ea typeface="Arial"/>
                          <a:cs typeface="Arial"/>
                          <a:sym typeface="Arial"/>
                        </a:rPr>
                        <a:t>Unit unplugged</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chemeClr val="dk1"/>
                          </a:solidFill>
                          <a:latin typeface="+mn-lt"/>
                          <a:ea typeface="Arial"/>
                          <a:cs typeface="Arial"/>
                          <a:sym typeface="Arial"/>
                        </a:rPr>
                        <a:t>Check plug.</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645009"/>
                  </a:ext>
                </a:extLst>
              </a:tr>
              <a:tr h="555102">
                <a:tc>
                  <a:txBody>
                    <a:bodyPr/>
                    <a:lstStyle/>
                    <a:p>
                      <a:r>
                        <a:rPr lang="en-US" sz="1400" b="0" i="0" u="none" strike="noStrike" cap="none" baseline="0" dirty="0" smtClean="0">
                          <a:solidFill>
                            <a:schemeClr val="bg1"/>
                          </a:solidFill>
                          <a:latin typeface="+mn-lt"/>
                          <a:ea typeface="Arial"/>
                          <a:cs typeface="Arial"/>
                          <a:sym typeface="Arial"/>
                        </a:rPr>
                        <a:t>Buzzer goes off on oxygen</a:t>
                      </a:r>
                    </a:p>
                    <a:p>
                      <a:r>
                        <a:rPr lang="en-US" sz="1400" b="0" i="0" u="none" strike="noStrike" cap="none" baseline="0" dirty="0" smtClean="0">
                          <a:solidFill>
                            <a:schemeClr val="bg1"/>
                          </a:solidFill>
                          <a:latin typeface="+mn-lt"/>
                          <a:ea typeface="Arial"/>
                          <a:cs typeface="Arial"/>
                          <a:sym typeface="Arial"/>
                        </a:rPr>
                        <a:t>concentrator</a:t>
                      </a:r>
                      <a:endParaRPr lang="en-US" sz="1400" dirty="0" smtClean="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chemeClr val="dk1"/>
                          </a:solidFill>
                          <a:latin typeface="+mn-lt"/>
                          <a:ea typeface="Arial"/>
                          <a:cs typeface="Arial"/>
                          <a:sym typeface="Arial"/>
                        </a:rPr>
                        <a:t>Power failure</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chemeClr val="dk1"/>
                          </a:solidFill>
                          <a:latin typeface="+mn-lt"/>
                          <a:ea typeface="Arial"/>
                          <a:cs typeface="Arial"/>
                          <a:sym typeface="Arial"/>
                        </a:rPr>
                        <a:t>Check fuses, circuit breaker, or, in cases of power outages, use backup oxygen tank until power is restored. (Or call E</a:t>
                      </a:r>
                      <a:r>
                        <a:rPr lang="en-US" sz="100" b="0" i="0" u="none" strike="noStrike" cap="none" baseline="0" dirty="0" smtClean="0">
                          <a:solidFill>
                            <a:schemeClr val="dk1"/>
                          </a:solidFill>
                          <a:latin typeface="+mn-lt"/>
                          <a:ea typeface="Arial"/>
                          <a:cs typeface="Arial"/>
                          <a:sym typeface="Arial"/>
                        </a:rPr>
                        <a:t> </a:t>
                      </a:r>
                      <a:r>
                        <a:rPr lang="en-US" sz="1400" b="0" i="0" u="none" strike="noStrike" cap="none" baseline="0" dirty="0" smtClean="0">
                          <a:solidFill>
                            <a:schemeClr val="dk1"/>
                          </a:solidFill>
                          <a:latin typeface="+mn-lt"/>
                          <a:ea typeface="Arial"/>
                          <a:cs typeface="Arial"/>
                          <a:sym typeface="Arial"/>
                        </a:rPr>
                        <a:t>M</a:t>
                      </a:r>
                      <a:r>
                        <a:rPr lang="en-US" sz="100" b="0" i="0" u="none" strike="noStrike" cap="none" baseline="0" dirty="0" smtClean="0">
                          <a:solidFill>
                            <a:schemeClr val="dk1"/>
                          </a:solidFill>
                          <a:latin typeface="+mn-lt"/>
                          <a:ea typeface="Arial"/>
                          <a:cs typeface="Arial"/>
                          <a:sym typeface="Arial"/>
                        </a:rPr>
                        <a:t> </a:t>
                      </a:r>
                      <a:r>
                        <a:rPr lang="en-US" sz="1400" b="0" i="0" u="none" strike="noStrike" cap="none" baseline="0" dirty="0" smtClean="0">
                          <a:solidFill>
                            <a:schemeClr val="dk1"/>
                          </a:solidFill>
                          <a:latin typeface="+mn-lt"/>
                          <a:ea typeface="Arial"/>
                          <a:cs typeface="Arial"/>
                          <a:sym typeface="Arial"/>
                        </a:rPr>
                        <a:t>S as necessary to make use of oxygen administration from the ambulance or at the hospital.)</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0889849"/>
                  </a:ext>
                </a:extLst>
              </a:tr>
              <a:tr h="350590">
                <a:tc>
                  <a:txBody>
                    <a:bodyPr/>
                    <a:lstStyle/>
                    <a:p>
                      <a:r>
                        <a:rPr lang="en-US" sz="1400" b="0" i="0" u="none" strike="noStrike" cap="none" baseline="0" dirty="0" smtClean="0">
                          <a:solidFill>
                            <a:schemeClr val="dk1"/>
                          </a:solidFill>
                          <a:latin typeface="+mn-lt"/>
                          <a:ea typeface="Arial"/>
                          <a:cs typeface="Arial"/>
                          <a:sym typeface="Arial"/>
                        </a:rPr>
                        <a:t>Oxygen tank empties too</a:t>
                      </a:r>
                    </a:p>
                    <a:p>
                      <a:r>
                        <a:rPr lang="en-US" sz="1400" b="0" i="0" u="none" strike="noStrike" cap="none" baseline="0" dirty="0" smtClean="0">
                          <a:solidFill>
                            <a:schemeClr val="dk1"/>
                          </a:solidFill>
                          <a:latin typeface="+mn-lt"/>
                          <a:ea typeface="Arial"/>
                          <a:cs typeface="Arial"/>
                          <a:sym typeface="Arial"/>
                        </a:rPr>
                        <a:t>quickly or hisses</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chemeClr val="dk1"/>
                          </a:solidFill>
                          <a:latin typeface="+mn-lt"/>
                          <a:ea typeface="Arial"/>
                          <a:cs typeface="Arial"/>
                          <a:sym typeface="Arial"/>
                        </a:rPr>
                        <a:t>Leak in tank</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chemeClr val="dk1"/>
                          </a:solidFill>
                          <a:latin typeface="+mn-lt"/>
                          <a:ea typeface="Arial"/>
                          <a:cs typeface="Arial"/>
                          <a:sym typeface="Arial"/>
                        </a:rPr>
                        <a:t>Open all windows, extinguish all flames, and summon help from the fire department, E</a:t>
                      </a:r>
                      <a:r>
                        <a:rPr lang="en-US" sz="100" b="0" i="0" u="none" strike="noStrike" cap="none" baseline="0" dirty="0" smtClean="0">
                          <a:solidFill>
                            <a:schemeClr val="dk1"/>
                          </a:solidFill>
                          <a:latin typeface="+mn-lt"/>
                          <a:ea typeface="Arial"/>
                          <a:cs typeface="Arial"/>
                          <a:sym typeface="Arial"/>
                        </a:rPr>
                        <a:t> </a:t>
                      </a:r>
                      <a:r>
                        <a:rPr lang="en-US" sz="1400" b="0" i="0" u="none" strike="noStrike" cap="none" baseline="0" dirty="0" smtClean="0">
                          <a:solidFill>
                            <a:schemeClr val="dk1"/>
                          </a:solidFill>
                          <a:latin typeface="+mn-lt"/>
                          <a:ea typeface="Arial"/>
                          <a:cs typeface="Arial"/>
                          <a:sym typeface="Arial"/>
                        </a:rPr>
                        <a:t>M</a:t>
                      </a:r>
                      <a:r>
                        <a:rPr lang="en-US" sz="100" b="0" i="0" u="none" strike="noStrike" cap="none" baseline="0" dirty="0" smtClean="0">
                          <a:solidFill>
                            <a:schemeClr val="dk1"/>
                          </a:solidFill>
                          <a:latin typeface="+mn-lt"/>
                          <a:ea typeface="Arial"/>
                          <a:cs typeface="Arial"/>
                          <a:sym typeface="Arial"/>
                        </a:rPr>
                        <a:t> </a:t>
                      </a:r>
                      <a:r>
                        <a:rPr lang="en-US" sz="1400" b="0" i="0" u="none" strike="noStrike" cap="none" baseline="0" dirty="0" smtClean="0">
                          <a:solidFill>
                            <a:schemeClr val="dk1"/>
                          </a:solidFill>
                          <a:latin typeface="+mn-lt"/>
                          <a:ea typeface="Arial"/>
                          <a:cs typeface="Arial"/>
                          <a:sym typeface="Arial"/>
                        </a:rPr>
                        <a:t>S, and/or supplier.</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7255388"/>
                  </a:ext>
                </a:extLst>
              </a:tr>
            </a:tbl>
          </a:graphicData>
        </a:graphic>
      </p:graphicFrame>
    </p:spTree>
    <p:extLst>
      <p:ext uri="{BB962C8B-B14F-4D97-AF65-F5344CB8AC3E}">
        <p14:creationId xmlns:p14="http://schemas.microsoft.com/office/powerpoint/2010/main" val="19607626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(2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Apnea Monitors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Designed to constantly monitor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breathing and emit a warning signal should breathing cease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May also monitor heart rate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Used for some babies, especially premature newborns</a:t>
            </a:r>
          </a:p>
        </p:txBody>
      </p:sp>
    </p:spTree>
    <p:extLst>
      <p:ext uri="{BB962C8B-B14F-4D97-AF65-F5344CB8AC3E}">
        <p14:creationId xmlns:p14="http://schemas.microsoft.com/office/powerpoint/2010/main" val="20365642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(3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r>
              <a:rPr lang="en-US" altLang="en-US" sz="2400" dirty="0">
                <a:latin typeface="+mn-lt"/>
              </a:rPr>
              <a:t>Apnea Monitors</a:t>
            </a:r>
          </a:p>
          <a:p>
            <a:pPr lvl="1"/>
            <a:r>
              <a:rPr lang="en-US" altLang="en-US" sz="2400" dirty="0">
                <a:latin typeface="+mn-lt"/>
              </a:rPr>
              <a:t>Determine how long the monitor has been emitting an alert.</a:t>
            </a:r>
          </a:p>
          <a:p>
            <a:pPr lvl="1"/>
            <a:r>
              <a:rPr lang="en-US" altLang="en-US" sz="2400" dirty="0">
                <a:latin typeface="+mn-lt"/>
              </a:rPr>
              <a:t>Determine whether the caregivers have performed any interventions.</a:t>
            </a:r>
          </a:p>
          <a:p>
            <a:pPr lvl="1"/>
            <a:r>
              <a:rPr lang="en-US" altLang="en-US" sz="2400" dirty="0">
                <a:latin typeface="+mn-lt"/>
              </a:rPr>
              <a:t>If the patient is breathing normally, provide oxygen to the infant and transport them to the hospital for evaluation.</a:t>
            </a:r>
          </a:p>
        </p:txBody>
      </p:sp>
    </p:spTree>
    <p:extLst>
      <p:ext uri="{BB962C8B-B14F-4D97-AF65-F5344CB8AC3E}">
        <p14:creationId xmlns:p14="http://schemas.microsoft.com/office/powerpoint/2010/main" val="11406461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(4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Pulse Oximetry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It may be used at home by patients with apnea monitors or respiratory problems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Treat the patient for the presenting problem.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Apply the pulse oximeter from the ambulance.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Ascertain what interventions, if any, were done.</a:t>
            </a:r>
          </a:p>
        </p:txBody>
      </p:sp>
    </p:spTree>
    <p:extLst>
      <p:ext uri="{BB962C8B-B14F-4D97-AF65-F5344CB8AC3E}">
        <p14:creationId xmlns:p14="http://schemas.microsoft.com/office/powerpoint/2010/main" val="30904614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(5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Tracheostomy Tubes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tracheostomy is a surgical opening into the trachea to provide an alternative route for airflow, bypassing the nose and mouth.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tracheostomy may be temporary or permanent.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permanent opening is a stoma.</a:t>
            </a:r>
          </a:p>
        </p:txBody>
      </p:sp>
    </p:spTree>
    <p:extLst>
      <p:ext uri="{BB962C8B-B14F-4D97-AF65-F5344CB8AC3E}">
        <p14:creationId xmlns:p14="http://schemas.microsoft.com/office/powerpoint/2010/main" val="1132884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Some patients have special health challenges, ranging from obesity to homelessness to dependence on medical technology.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Medical technology ranges from hearing aids to mechanical ventilators.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Advances in medical technology allow people with certain medical problems to live at home.</a:t>
            </a:r>
          </a:p>
        </p:txBody>
      </p:sp>
    </p:spTree>
    <p:extLst>
      <p:ext uri="{BB962C8B-B14F-4D97-AF65-F5344CB8AC3E}">
        <p14:creationId xmlns:p14="http://schemas.microsoft.com/office/powerpoint/2010/main" val="15683034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(6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r>
              <a:rPr lang="en-US" altLang="en-US" sz="2400" dirty="0">
                <a:latin typeface="+mn-lt"/>
              </a:rPr>
              <a:t>Tracheostomy Tubes</a:t>
            </a:r>
          </a:p>
          <a:p>
            <a:pPr lvl="1"/>
            <a:r>
              <a:rPr lang="en-US" altLang="en-US" sz="2400" dirty="0">
                <a:latin typeface="+mn-lt"/>
              </a:rPr>
              <a:t>A tracheostomy tube is placed into the tracheostomy to keep it patent.</a:t>
            </a:r>
          </a:p>
          <a:p>
            <a:pPr lvl="1"/>
            <a:r>
              <a:rPr lang="en-US" altLang="en-US" sz="2400" dirty="0">
                <a:latin typeface="+mn-lt"/>
              </a:rPr>
              <a:t>The tube may be single or double-lumen.</a:t>
            </a:r>
          </a:p>
          <a:p>
            <a:pPr lvl="1"/>
            <a:r>
              <a:rPr lang="en-US" altLang="en-US" sz="2400" dirty="0">
                <a:latin typeface="+mn-lt"/>
              </a:rPr>
              <a:t>A patient with a tracheostomy may or may not be able to speak.</a:t>
            </a:r>
          </a:p>
          <a:p>
            <a:pPr lvl="1"/>
            <a:r>
              <a:rPr lang="en-US" altLang="en-US" sz="2400" dirty="0">
                <a:latin typeface="+mn-lt"/>
              </a:rPr>
              <a:t>Emergencies include tube obstruction by mucus or a dislodged inner cannula</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1588919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799"/>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A Tracheostomy Tube for Older Children and Adults Has an Outer Cannula and an Inner Cannula</a:t>
            </a:r>
            <a:endParaRPr lang="en-US" altLang="en-US" sz="2800" dirty="0">
              <a:latin typeface="Times New Roman" panose="02020603050405020304" pitchFamily="18" charset="0"/>
              <a:ea typeface="ＭＳ Ｐゴシック"/>
            </a:endParaRPr>
          </a:p>
        </p:txBody>
      </p:sp>
      <p:pic>
        <p:nvPicPr>
          <p:cNvPr id="4" name="Picture 2" descr="Tracheostomy tube design with a flat panel at the stoma site, a tube extending out perpendicularly with a fenestration opening, and a bulb attached by a thinner tube to the main tube. An inner cannula is also attach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3509" y="1711359"/>
            <a:ext cx="4576982" cy="428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0169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(7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163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Tracheostomy Tubes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 suction: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Measure the depth of insertion for the suction catheter by comparing it to the tracheostomy tube obturator.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Apply suction; slowly withdraw the catheter while twisting it between your fingers.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Rinse the suction catheter with sterile water between attempts.</a:t>
            </a:r>
          </a:p>
        </p:txBody>
      </p:sp>
    </p:spTree>
    <p:extLst>
      <p:ext uri="{BB962C8B-B14F-4D97-AF65-F5344CB8AC3E}">
        <p14:creationId xmlns:p14="http://schemas.microsoft.com/office/powerpoint/2010/main" val="35924622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Use a Soft-Suction Catheter to Clear Blood or Secretions from the Tracheostomy Tube</a:t>
            </a:r>
            <a:endParaRPr lang="en-US" altLang="en-US" dirty="0">
              <a:latin typeface="Times New Roman" panose="02020603050405020304" pitchFamily="18" charset="0"/>
              <a:ea typeface="ＭＳ Ｐゴシック"/>
            </a:endParaRPr>
          </a:p>
        </p:txBody>
      </p:sp>
      <p:pic>
        <p:nvPicPr>
          <p:cNvPr id="4" name="Picture 2" descr="An E M T insert a thin clear tube into a supine patient’s tracheostomy tube opening, steadying the length of the tube with their other h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052" y="1786266"/>
            <a:ext cx="7599897" cy="416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1047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(8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and B</a:t>
            </a:r>
            <a:r>
              <a:rPr lang="en-US" altLang="en-US" sz="1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i</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Continuous positive-airway pressure/bilevel positive-airway pressure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Both provide therapeutic back pressure during respiration.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Some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and 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a:t>
            </a:r>
            <a:r>
              <a:rPr lang="en-US" altLang="en-US" sz="2400" dirty="0">
                <a:solidFill>
                  <a:srgbClr val="000000"/>
                </a:solidFill>
                <a:latin typeface="Arial (Body)"/>
                <a:ea typeface="ＭＳ Ｐゴシック"/>
              </a:rPr>
              <a:t>machines also allow the administration of oxygen during their </a:t>
            </a:r>
            <a:r>
              <a:rPr lang="en-US" altLang="en-US" sz="2400" dirty="0" smtClean="0">
                <a:solidFill>
                  <a:srgbClr val="000000"/>
                </a:solidFill>
                <a:latin typeface="Arial (Body)"/>
                <a:ea typeface="ＭＳ Ｐゴシック"/>
              </a:rPr>
              <a:t>use.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054689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(9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r>
              <a:rPr lang="en-US" altLang="en-US" sz="2400" dirty="0" smtClean="0">
                <a:latin typeface="+mn-lt"/>
              </a:rPr>
              <a:t>C</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A</a:t>
            </a:r>
            <a:r>
              <a:rPr lang="en-US" altLang="en-US" sz="100" dirty="0" smtClean="0">
                <a:latin typeface="+mn-lt"/>
              </a:rPr>
              <a:t> </a:t>
            </a:r>
            <a:r>
              <a:rPr lang="en-US" altLang="en-US" sz="2400" dirty="0" smtClean="0">
                <a:latin typeface="+mn-lt"/>
              </a:rPr>
              <a:t>P </a:t>
            </a:r>
            <a:r>
              <a:rPr lang="en-US" altLang="en-US" sz="2400">
                <a:latin typeface="+mn-lt"/>
              </a:rPr>
              <a:t>and </a:t>
            </a:r>
            <a:r>
              <a:rPr lang="en-US" altLang="en-US" sz="2400" smtClean="0">
                <a:latin typeface="+mn-lt"/>
              </a:rPr>
              <a:t>Bi</a:t>
            </a:r>
            <a:r>
              <a:rPr lang="en-US" altLang="en-US" sz="10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A</a:t>
            </a:r>
            <a:r>
              <a:rPr lang="en-US" altLang="en-US" sz="100" dirty="0" smtClean="0">
                <a:latin typeface="+mn-lt"/>
              </a:rPr>
              <a:t> </a:t>
            </a:r>
            <a:r>
              <a:rPr lang="en-US" altLang="en-US" sz="2400" dirty="0" smtClean="0">
                <a:latin typeface="+mn-lt"/>
              </a:rPr>
              <a:t>P</a:t>
            </a:r>
            <a:endParaRPr lang="en-US" altLang="en-US" sz="2400" dirty="0">
              <a:latin typeface="+mn-lt"/>
            </a:endParaRPr>
          </a:p>
          <a:p>
            <a:pPr lvl="1"/>
            <a:r>
              <a:rPr lang="en-US" altLang="en-US" sz="2400" dirty="0">
                <a:latin typeface="+mn-lt"/>
              </a:rPr>
              <a:t>Keep the bronchioles open during exhalation, which improves oxygenation and ventilation and decreases the work of breathing.</a:t>
            </a:r>
          </a:p>
          <a:p>
            <a:pPr lvl="1"/>
            <a:r>
              <a:rPr lang="en-US" altLang="en-US" sz="2400" dirty="0">
                <a:latin typeface="+mn-lt"/>
              </a:rPr>
              <a:t>It is commonly used by patients with </a:t>
            </a:r>
            <a:r>
              <a:rPr lang="en-US" altLang="en-US" sz="2400" dirty="0" smtClean="0">
                <a:latin typeface="+mn-lt"/>
              </a:rPr>
              <a:t>C</a:t>
            </a:r>
            <a:r>
              <a:rPr lang="en-US" altLang="en-US" sz="100" dirty="0" smtClean="0">
                <a:latin typeface="+mn-lt"/>
              </a:rPr>
              <a:t> </a:t>
            </a:r>
            <a:r>
              <a:rPr lang="en-US" altLang="en-US" sz="2400" dirty="0" smtClean="0">
                <a:latin typeface="+mn-lt"/>
              </a:rPr>
              <a:t>O</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D </a:t>
            </a:r>
            <a:r>
              <a:rPr lang="en-US" altLang="en-US" sz="2400" dirty="0">
                <a:latin typeface="+mn-lt"/>
              </a:rPr>
              <a:t>or sleep apnea.</a:t>
            </a:r>
          </a:p>
        </p:txBody>
      </p:sp>
    </p:spTree>
    <p:extLst>
      <p:ext uri="{BB962C8B-B14F-4D97-AF65-F5344CB8AC3E}">
        <p14:creationId xmlns:p14="http://schemas.microsoft.com/office/powerpoint/2010/main" val="23609947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(10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Home Mechanical Ventilators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Patients may depend on a ventilator because of nervous system disorders, neuromuscular disease, or other problems.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Home units vary in size.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They can vary significantly in cost and sophistication.</a:t>
            </a:r>
          </a:p>
        </p:txBody>
      </p:sp>
    </p:spTree>
    <p:extLst>
      <p:ext uri="{BB962C8B-B14F-4D97-AF65-F5344CB8AC3E}">
        <p14:creationId xmlns:p14="http://schemas.microsoft.com/office/powerpoint/2010/main" val="30337353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(11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Mechanical Ventilators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Settings include rate, tidal volume, and in some cases, the amount of oxygen provided.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tubing, called a ventilator circuit, attaches to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tracheostomy tube.</a:t>
            </a:r>
          </a:p>
        </p:txBody>
      </p:sp>
    </p:spTree>
    <p:extLst>
      <p:ext uri="{BB962C8B-B14F-4D97-AF65-F5344CB8AC3E}">
        <p14:creationId xmlns:p14="http://schemas.microsoft.com/office/powerpoint/2010/main" val="330331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(12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r>
              <a:rPr lang="en-US" altLang="en-US" sz="2400" dirty="0">
                <a:latin typeface="+mn-lt"/>
              </a:rPr>
              <a:t>Mechanical Ventilators</a:t>
            </a:r>
          </a:p>
          <a:p>
            <a:pPr lvl="1"/>
            <a:r>
              <a:rPr lang="en-US" altLang="en-US" sz="2400" dirty="0">
                <a:latin typeface="+mn-lt"/>
              </a:rPr>
              <a:t>A high-pressure alarm is activated when the pressure needed for lung inflation exceeds the present value.</a:t>
            </a:r>
          </a:p>
          <a:p>
            <a:pPr lvl="2"/>
            <a:r>
              <a:rPr lang="en-US" altLang="en-US" sz="2400" dirty="0">
                <a:latin typeface="+mn-lt"/>
              </a:rPr>
              <a:t>Causes include:</a:t>
            </a:r>
          </a:p>
          <a:p>
            <a:pPr lvl="3" indent="-230400"/>
            <a:r>
              <a:rPr lang="en-US" altLang="en-US" sz="2400" dirty="0">
                <a:latin typeface="+mn-lt"/>
              </a:rPr>
              <a:t>Secretions occluding the tracheostomy tube</a:t>
            </a:r>
          </a:p>
          <a:p>
            <a:pPr lvl="3" indent="-230400"/>
            <a:r>
              <a:rPr lang="en-US" altLang="en-US" sz="2400" dirty="0">
                <a:latin typeface="+mn-lt"/>
              </a:rPr>
              <a:t>Kinked ventilator circuit</a:t>
            </a:r>
          </a:p>
          <a:p>
            <a:pPr lvl="3" indent="-230400"/>
            <a:r>
              <a:rPr lang="en-US" altLang="en-US" sz="2400" dirty="0">
                <a:latin typeface="+mn-lt"/>
              </a:rPr>
              <a:t>Tracheotomy tube movement.</a:t>
            </a:r>
          </a:p>
        </p:txBody>
      </p:sp>
    </p:spTree>
    <p:extLst>
      <p:ext uri="{BB962C8B-B14F-4D97-AF65-F5344CB8AC3E}">
        <p14:creationId xmlns:p14="http://schemas.microsoft.com/office/powerpoint/2010/main" val="30018433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(13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r>
              <a:rPr lang="en-US" altLang="en-US" sz="2400" dirty="0">
                <a:latin typeface="+mn-lt"/>
              </a:rPr>
              <a:t>Mechanical Ventilators</a:t>
            </a:r>
          </a:p>
          <a:p>
            <a:pPr lvl="1"/>
            <a:r>
              <a:rPr lang="en-US" altLang="en-US" sz="2400" dirty="0">
                <a:latin typeface="+mn-lt"/>
              </a:rPr>
              <a:t>A low-pressure alarm is activated when the tidal volume falls 50—100 </a:t>
            </a:r>
            <a:r>
              <a:rPr lang="en-US" altLang="en-US" sz="2400" dirty="0" smtClean="0">
                <a:latin typeface="+mn-lt"/>
              </a:rPr>
              <a:t>m</a:t>
            </a:r>
            <a:r>
              <a:rPr lang="en-US" altLang="en-US" sz="100" dirty="0" smtClean="0">
                <a:solidFill>
                  <a:schemeClr val="bg1"/>
                </a:solidFill>
                <a:latin typeface="+mn-lt"/>
              </a:rPr>
              <a:t>illi</a:t>
            </a:r>
            <a:r>
              <a:rPr lang="en-US" altLang="en-US" sz="2400" dirty="0" smtClean="0">
                <a:latin typeface="+mn-lt"/>
              </a:rPr>
              <a:t>L</a:t>
            </a:r>
            <a:r>
              <a:rPr lang="en-US" altLang="en-US" sz="100" dirty="0" smtClean="0">
                <a:solidFill>
                  <a:schemeClr val="bg1"/>
                </a:solidFill>
                <a:latin typeface="+mn-lt"/>
              </a:rPr>
              <a:t>iter</a:t>
            </a:r>
            <a:r>
              <a:rPr lang="en-US" altLang="en-US" sz="2400" dirty="0" smtClean="0">
                <a:latin typeface="+mn-lt"/>
              </a:rPr>
              <a:t> </a:t>
            </a:r>
            <a:r>
              <a:rPr lang="en-US" altLang="en-US" sz="2400" dirty="0">
                <a:latin typeface="+mn-lt"/>
              </a:rPr>
              <a:t>below the set tidal volume.</a:t>
            </a:r>
          </a:p>
          <a:p>
            <a:pPr lvl="2"/>
            <a:r>
              <a:rPr lang="en-US" altLang="en-US" sz="2400" dirty="0">
                <a:latin typeface="+mn-lt"/>
              </a:rPr>
              <a:t>This indicates a problem in the breathing circuit, such as a disconnected segment or a leak in the tracheostomy tube cuff.</a:t>
            </a:r>
          </a:p>
        </p:txBody>
      </p:sp>
    </p:spTree>
    <p:extLst>
      <p:ext uri="{BB962C8B-B14F-4D97-AF65-F5344CB8AC3E}">
        <p14:creationId xmlns:p14="http://schemas.microsoft.com/office/powerpoint/2010/main" val="2663248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Recognizing the Patient with Special Challenges</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Any number of medical or traumatic conditions can cause a loss of function to a body system.</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Impairments can result </a:t>
            </a:r>
            <a:r>
              <a:rPr lang="en-US" altLang="en-US" sz="2400" dirty="0" smtClean="0">
                <a:solidFill>
                  <a:srgbClr val="000000"/>
                </a:solidFill>
                <a:latin typeface="Arial (Body)"/>
                <a:ea typeface="ＭＳ Ｐゴシック"/>
              </a:rPr>
              <a:t>from </a:t>
            </a:r>
            <a:r>
              <a:rPr lang="en-US" altLang="en-US" sz="2400" dirty="0">
                <a:solidFill>
                  <a:srgbClr val="000000"/>
                </a:solidFill>
                <a:latin typeface="Arial (Body)"/>
                <a:ea typeface="ＭＳ Ｐゴシック"/>
              </a:rPr>
              <a:t>aging, birth defects, chronic illnesses, traumas, abuse, neglect, and other causes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203876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(14 of 18)</a:t>
            </a:r>
            <a:endParaRPr lang="en-US" sz="2000" b="0" dirty="0">
              <a:latin typeface="Times New Roman" panose="02020603050405020304" pitchFamily="18" charset="0"/>
              <a:ea typeface="ＭＳ Ｐゴシック"/>
              <a:cs typeface="ＭＳ Ｐゴシック" pitchFamily="-1" charset="-128"/>
            </a:endParaRPr>
          </a:p>
        </p:txBody>
      </p:sp>
      <p:sp>
        <p:nvSpPr>
          <p:cNvPr id="8" name="Text Placeholder 7"/>
          <p:cNvSpPr>
            <a:spLocks noGrp="1"/>
          </p:cNvSpPr>
          <p:nvPr>
            <p:ph type="body" idx="1"/>
          </p:nvPr>
        </p:nvSpPr>
        <p:spPr/>
        <p:txBody>
          <a:bodyPr/>
          <a:lstStyle/>
          <a:p>
            <a:r>
              <a:rPr lang="en-US" altLang="en-US" sz="2400" dirty="0">
                <a:latin typeface="+mn-lt"/>
              </a:rPr>
              <a:t>Mechanical Ventilators</a:t>
            </a:r>
          </a:p>
          <a:p>
            <a:pPr lvl="1"/>
            <a:r>
              <a:rPr lang="en-US" altLang="en-US" sz="2400" dirty="0">
                <a:latin typeface="+mn-lt"/>
              </a:rPr>
              <a:t>Apnea Alarm</a:t>
            </a:r>
          </a:p>
          <a:p>
            <a:pPr lvl="2"/>
            <a:r>
              <a:rPr lang="en-US" altLang="en-US" sz="2400" dirty="0">
                <a:latin typeface="+mn-lt"/>
              </a:rPr>
              <a:t>Some patients on a ventilator may have some respiratory effort, and the ventilator is set to trigger when the patient takes a breath.</a:t>
            </a:r>
          </a:p>
          <a:p>
            <a:pPr lvl="2"/>
            <a:r>
              <a:rPr lang="en-US" altLang="en-US" sz="2400" dirty="0">
                <a:latin typeface="+mn-lt"/>
              </a:rPr>
              <a:t>The apnea alarm triggers when the patient stops breathing.</a:t>
            </a:r>
          </a:p>
          <a:p>
            <a:pPr lvl="1"/>
            <a:r>
              <a:rPr lang="en-US" altLang="en-US" sz="2400" dirty="0">
                <a:latin typeface="+mn-lt"/>
              </a:rPr>
              <a:t>A low </a:t>
            </a:r>
            <a:r>
              <a:rPr lang="en-US" altLang="en-US" sz="2400" dirty="0" smtClean="0">
                <a:latin typeface="+mn-lt"/>
              </a:rPr>
              <a:t>F</a:t>
            </a:r>
            <a:r>
              <a:rPr lang="en-US" altLang="en-US" sz="100" dirty="0" smtClean="0">
                <a:latin typeface="+mn-lt"/>
              </a:rPr>
              <a:t> </a:t>
            </a:r>
            <a:r>
              <a:rPr lang="en-US" altLang="en-US" sz="2400" dirty="0" smtClean="0">
                <a:latin typeface="+mn-lt"/>
              </a:rPr>
              <a:t>i</a:t>
            </a:r>
            <a:r>
              <a:rPr lang="en-US" altLang="en-US" sz="100" dirty="0" smtClean="0">
                <a:latin typeface="+mn-lt"/>
              </a:rPr>
              <a:t> </a:t>
            </a:r>
            <a:r>
              <a:rPr lang="en-US" altLang="en-US" sz="2400" dirty="0" smtClean="0">
                <a:latin typeface="+mn-lt"/>
              </a:rPr>
              <a:t>O</a:t>
            </a:r>
            <a:r>
              <a:rPr lang="en-US" altLang="en-US" sz="2400" baseline="-25000" dirty="0" smtClean="0">
                <a:latin typeface="+mn-lt"/>
              </a:rPr>
              <a:t>2</a:t>
            </a:r>
            <a:r>
              <a:rPr lang="en-US" altLang="en-US" sz="2400" dirty="0" smtClean="0">
                <a:latin typeface="+mn-lt"/>
              </a:rPr>
              <a:t> </a:t>
            </a:r>
            <a:r>
              <a:rPr lang="en-US" altLang="en-US" sz="2400" dirty="0">
                <a:latin typeface="+mn-lt"/>
              </a:rPr>
              <a:t>alarm occurs when the oxygen is disconnected or depleted.</a:t>
            </a:r>
          </a:p>
        </p:txBody>
      </p:sp>
    </p:spTree>
    <p:extLst>
      <p:ext uri="{BB962C8B-B14F-4D97-AF65-F5344CB8AC3E}">
        <p14:creationId xmlns:p14="http://schemas.microsoft.com/office/powerpoint/2010/main" val="36293792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(15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r>
              <a:rPr lang="en-US" altLang="en-US" sz="2400" dirty="0">
                <a:latin typeface="+mn-lt"/>
              </a:rPr>
              <a:t>Mechanical Ventilators</a:t>
            </a:r>
          </a:p>
          <a:p>
            <a:pPr lvl="1"/>
            <a:r>
              <a:rPr lang="en-US" altLang="en-US" sz="2400" dirty="0">
                <a:latin typeface="+mn-lt"/>
              </a:rPr>
              <a:t>Ventilator alarms can represent a change in the </a:t>
            </a:r>
            <a:r>
              <a:rPr lang="en-US" altLang="en-US" sz="2400" dirty="0" smtClean="0">
                <a:latin typeface="+mn-lt"/>
              </a:rPr>
              <a:t>patient’s </a:t>
            </a:r>
            <a:r>
              <a:rPr lang="en-US" altLang="en-US" sz="2400" dirty="0">
                <a:latin typeface="+mn-lt"/>
              </a:rPr>
              <a:t>clinical condition or a problem with the ventilator.</a:t>
            </a:r>
          </a:p>
          <a:p>
            <a:pPr lvl="1"/>
            <a:r>
              <a:rPr lang="en-US" altLang="en-US" sz="2400" dirty="0">
                <a:latin typeface="+mn-lt"/>
              </a:rPr>
              <a:t>Troubleshoot the patient and the ventilator.</a:t>
            </a:r>
          </a:p>
        </p:txBody>
      </p:sp>
    </p:spTree>
    <p:extLst>
      <p:ext uri="{BB962C8B-B14F-4D97-AF65-F5344CB8AC3E}">
        <p14:creationId xmlns:p14="http://schemas.microsoft.com/office/powerpoint/2010/main" val="12577579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(16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2384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Patients with Airway or Respiratory Devices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Because the device is used to support or replace a lost function, you must assess its adequacy in doing so.</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You also will perform your usual primary assessment, history, and physical exam in the usual order.</a:t>
            </a:r>
          </a:p>
        </p:txBody>
      </p:sp>
    </p:spTree>
    <p:extLst>
      <p:ext uri="{BB962C8B-B14F-4D97-AF65-F5344CB8AC3E}">
        <p14:creationId xmlns:p14="http://schemas.microsoft.com/office/powerpoint/2010/main" val="39987209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(17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r>
              <a:rPr lang="en-US" altLang="en-US" sz="2400" dirty="0">
                <a:latin typeface="+mn-lt"/>
              </a:rPr>
              <a:t>Accommodations for Patients with Airway or Respiratory Devices</a:t>
            </a:r>
          </a:p>
          <a:p>
            <a:pPr lvl="1"/>
            <a:r>
              <a:rPr lang="en-US" altLang="en-US" sz="2400" dirty="0">
                <a:latin typeface="+mn-lt"/>
              </a:rPr>
              <a:t>You may need to suction a tracheostomy tube.</a:t>
            </a:r>
          </a:p>
          <a:p>
            <a:pPr lvl="1"/>
            <a:r>
              <a:rPr lang="en-US" altLang="en-US" sz="2400" dirty="0">
                <a:latin typeface="+mn-lt"/>
              </a:rPr>
              <a:t>For patients with ventilators, troubleshoot both the device and the patient.</a:t>
            </a:r>
          </a:p>
        </p:txBody>
      </p:sp>
    </p:spTree>
    <p:extLst>
      <p:ext uri="{BB962C8B-B14F-4D97-AF65-F5344CB8AC3E}">
        <p14:creationId xmlns:p14="http://schemas.microsoft.com/office/powerpoint/2010/main" val="10979532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Devices </a:t>
            </a:r>
            <a:r>
              <a:rPr lang="en-US" sz="2000" b="0" dirty="0" smtClean="0">
                <a:latin typeface="Times New Roman" panose="02020603050405020304" pitchFamily="18" charset="0"/>
                <a:ea typeface="ＭＳ Ｐゴシック"/>
                <a:cs typeface="ＭＳ Ｐゴシック" pitchFamily="-1" charset="-128"/>
              </a:rPr>
              <a:t>(18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39455"/>
          </a:xfrm>
        </p:spPr>
        <p:txBody>
          <a:bodyPr wrap="square" lIns="91425" tIns="91425" rIns="91425" bIns="91425">
            <a:noAutofit/>
          </a:bodyPr>
          <a:lstStyle/>
          <a:p>
            <a:r>
              <a:rPr lang="en-US" altLang="en-US" sz="2400" dirty="0">
                <a:latin typeface="+mn-lt"/>
              </a:rPr>
              <a:t>Accommodations for Patients with Airway or Respiratory Devices</a:t>
            </a:r>
          </a:p>
          <a:p>
            <a:pPr lvl="1"/>
            <a:r>
              <a:rPr lang="en-US" altLang="en-US" sz="2400" dirty="0">
                <a:latin typeface="+mn-lt"/>
              </a:rPr>
              <a:t>If the ventilator provides adequate ventilation, allow it to do its job.</a:t>
            </a:r>
          </a:p>
          <a:p>
            <a:pPr lvl="1"/>
            <a:r>
              <a:rPr lang="en-US" altLang="en-US" sz="2400" dirty="0">
                <a:latin typeface="+mn-lt"/>
              </a:rPr>
              <a:t>If the ventilator does not provide adequate ventilations, you will need to use a bag-valve-mask device.</a:t>
            </a:r>
          </a:p>
          <a:p>
            <a:pPr lvl="1"/>
            <a:r>
              <a:rPr lang="en-US" altLang="en-US" sz="2400" dirty="0">
                <a:latin typeface="+mn-lt"/>
              </a:rPr>
              <a:t>Ensure you have adequate help to move the patient and the ventilator.</a:t>
            </a:r>
          </a:p>
        </p:txBody>
      </p:sp>
    </p:spTree>
    <p:extLst>
      <p:ext uri="{BB962C8B-B14F-4D97-AF65-F5344CB8AC3E}">
        <p14:creationId xmlns:p14="http://schemas.microsoft.com/office/powerpoint/2010/main" val="28918082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tIns="91425">
            <a:noAutofit/>
          </a:bodyPr>
          <a:lstStyle/>
          <a:p>
            <a:pPr lvl="0" eaLnBrk="0" fontAlgn="base" hangingPunct="0">
              <a:spcBef>
                <a:spcPct val="0"/>
              </a:spcBef>
              <a:spcAft>
                <a:spcPct val="0"/>
              </a:spcAft>
              <a:buClrTx/>
            </a:pPr>
            <a:r>
              <a:rPr lang="en-US" altLang="en-US" sz="2800" dirty="0" smtClean="0">
                <a:solidFill>
                  <a:schemeClr val="tx2"/>
                </a:solidFill>
                <a:latin typeface="Times New Roman" panose="02020603050405020304" pitchFamily="18" charset="0"/>
                <a:ea typeface="ＭＳ Ｐゴシック"/>
              </a:rPr>
              <a:t>You Can Ventilate a Patient with a Tracheostomy by Attaching the Bag-Valve Device to the Tracheostomy </a:t>
            </a:r>
            <a:r>
              <a:rPr lang="en-US" altLang="en-US" sz="2500" dirty="0" smtClean="0">
                <a:solidFill>
                  <a:schemeClr val="tx2"/>
                </a:solidFill>
                <a:latin typeface="Times New Roman" panose="02020603050405020304" pitchFamily="18" charset="0"/>
                <a:ea typeface="ＭＳ Ｐゴシック"/>
              </a:rPr>
              <a:t>Tube’s </a:t>
            </a:r>
            <a:r>
              <a:rPr lang="en-US" altLang="en-US" sz="1500" dirty="0" smtClean="0">
                <a:solidFill>
                  <a:schemeClr val="bg1"/>
                </a:solidFill>
                <a:latin typeface="Times New Roman" panose="02020603050405020304" pitchFamily="18" charset="0"/>
                <a:ea typeface="ＭＳ Ｐゴシック"/>
              </a:rPr>
              <a:t>15 over 22</a:t>
            </a:r>
            <a:r>
              <a:rPr lang="en-US" altLang="en-US" sz="2500" dirty="0" smtClean="0">
                <a:solidFill>
                  <a:schemeClr val="tx2"/>
                </a:solidFill>
                <a:latin typeface="Times New Roman" panose="02020603050405020304" pitchFamily="18" charset="0"/>
                <a:ea typeface="ＭＳ Ｐゴシック"/>
              </a:rPr>
              <a:t> m</a:t>
            </a:r>
            <a:r>
              <a:rPr lang="en-US" altLang="en-US" sz="100" dirty="0" smtClean="0">
                <a:solidFill>
                  <a:schemeClr val="bg1"/>
                </a:solidFill>
                <a:latin typeface="Times New Roman" panose="02020603050405020304" pitchFamily="18" charset="0"/>
                <a:ea typeface="ＭＳ Ｐゴシック"/>
              </a:rPr>
              <a:t>illi</a:t>
            </a:r>
            <a:r>
              <a:rPr lang="en-US" altLang="en-US" sz="2500" dirty="0" smtClean="0">
                <a:solidFill>
                  <a:schemeClr val="tx2"/>
                </a:solidFill>
                <a:latin typeface="Times New Roman" panose="02020603050405020304" pitchFamily="18" charset="0"/>
                <a:ea typeface="ＭＳ Ｐゴシック"/>
              </a:rPr>
              <a:t>m</a:t>
            </a:r>
            <a:r>
              <a:rPr lang="en-US" altLang="en-US" sz="100" dirty="0" smtClean="0">
                <a:solidFill>
                  <a:schemeClr val="bg1"/>
                </a:solidFill>
                <a:latin typeface="Times New Roman" panose="02020603050405020304" pitchFamily="18" charset="0"/>
                <a:ea typeface="ＭＳ Ｐゴシック"/>
              </a:rPr>
              <a:t>eter</a:t>
            </a:r>
            <a:r>
              <a:rPr lang="en-US" altLang="en-US" sz="2500" dirty="0" smtClean="0">
                <a:solidFill>
                  <a:schemeClr val="tx2"/>
                </a:solidFill>
                <a:latin typeface="Times New Roman" panose="02020603050405020304" pitchFamily="18" charset="0"/>
                <a:ea typeface="ＭＳ Ｐゴシック"/>
              </a:rPr>
              <a:t> Adapter</a:t>
            </a:r>
            <a:endParaRPr lang="en-US" altLang="en-US" sz="2500" dirty="0">
              <a:solidFill>
                <a:schemeClr val="tx2"/>
              </a:solidFill>
              <a:latin typeface="Times New Roman" panose="02020603050405020304" pitchFamily="18" charset="0"/>
              <a:ea typeface="ＭＳ Ｐゴシック"/>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668219078"/>
              </p:ext>
            </p:extLst>
          </p:nvPr>
        </p:nvGraphicFramePr>
        <p:xfrm>
          <a:off x="1602104" y="1184949"/>
          <a:ext cx="799811" cy="423622"/>
        </p:xfrm>
        <a:graphic>
          <a:graphicData uri="http://schemas.openxmlformats.org/presentationml/2006/ole">
            <mc:AlternateContent xmlns:mc="http://schemas.openxmlformats.org/markup-compatibility/2006">
              <mc:Choice xmlns:v="urn:schemas-microsoft-com:vml" Requires="v">
                <p:oleObj spid="_x0000_s3143" name="Equation" r:id="rId4" imgW="406080" imgH="215640" progId="Equation.DSMT4">
                  <p:embed/>
                </p:oleObj>
              </mc:Choice>
              <mc:Fallback>
                <p:oleObj name="Equation" r:id="rId4" imgW="406080" imgH="215640" progId="Equation.DSMT4">
                  <p:embed/>
                  <p:pic>
                    <p:nvPicPr>
                      <p:cNvPr id="0" name=""/>
                      <p:cNvPicPr/>
                      <p:nvPr/>
                    </p:nvPicPr>
                    <p:blipFill>
                      <a:blip r:embed="rId5"/>
                      <a:stretch>
                        <a:fillRect/>
                      </a:stretch>
                    </p:blipFill>
                    <p:spPr>
                      <a:xfrm>
                        <a:off x="1602104" y="1184949"/>
                        <a:ext cx="799811" cy="423622"/>
                      </a:xfrm>
                      <a:prstGeom prst="rect">
                        <a:avLst/>
                      </a:prstGeom>
                    </p:spPr>
                  </p:pic>
                </p:oleObj>
              </mc:Fallback>
            </mc:AlternateContent>
          </a:graphicData>
        </a:graphic>
      </p:graphicFrame>
      <p:pic>
        <p:nvPicPr>
          <p:cNvPr id="4" name="Picture 2" descr="An E M T squeezes a B V M bag, attached to a supine patient’s tracheostomy tube opening. The stoma has been lined with gauze, and an adapter connects the bag and the tube with a 90 degree joint."/>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36341" y="2134471"/>
            <a:ext cx="6471319" cy="420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75032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Vascular Access Devices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Patients may have a vascular access device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 </a:t>
            </a:r>
            <a:r>
              <a:rPr lang="en-US" altLang="en-US" sz="2400" dirty="0">
                <a:solidFill>
                  <a:srgbClr val="000000"/>
                </a:solidFill>
                <a:latin typeface="Arial (Body)"/>
                <a:ea typeface="ＭＳ Ｐゴシック"/>
              </a:rPr>
              <a:t>for chemotherapy, dialysis, total parenteral nutrition, or antibiotic therapy.</a:t>
            </a: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may be placed in a variety of locations.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device may have an external catheter portion, or may be a port implanted under the skin.</a:t>
            </a:r>
          </a:p>
        </p:txBody>
      </p:sp>
    </p:spTree>
    <p:extLst>
      <p:ext uri="{BB962C8B-B14F-4D97-AF65-F5344CB8AC3E}">
        <p14:creationId xmlns:p14="http://schemas.microsoft.com/office/powerpoint/2010/main" val="8215350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Vascular Access Devices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5484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Central Intravenous Catheters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Long, thin, hollow catheter inserted into a vein of the arm, neck, or subclavian vein, just below the clavicle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Central Venous Lines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Port secured to the anterior chest, just below the clavicle.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Implanted Ports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Surgically placed beneath the skin</a:t>
            </a:r>
          </a:p>
        </p:txBody>
      </p:sp>
    </p:spTree>
    <p:extLst>
      <p:ext uri="{BB962C8B-B14F-4D97-AF65-F5344CB8AC3E}">
        <p14:creationId xmlns:p14="http://schemas.microsoft.com/office/powerpoint/2010/main" val="23182280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858617"/>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Vascular Access Devices Include Central I</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V Catheters Such as a P</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I</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C</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C Line, Central Venous Lines Such as the Broviac Catheter, and Implanted Ports Such as the Mediport System</a:t>
            </a:r>
            <a:endParaRPr lang="en-US" altLang="en-US" sz="2800" dirty="0">
              <a:latin typeface="Times New Roman" panose="02020603050405020304" pitchFamily="18" charset="0"/>
              <a:ea typeface="ＭＳ Ｐゴシック"/>
            </a:endParaRPr>
          </a:p>
        </p:txBody>
      </p:sp>
      <p:pic>
        <p:nvPicPr>
          <p:cNvPr id="4" name="Picture 2" descr="Several vascular catheters and sites shown on a child patient. A peripherally inserted central catheter or P I C C is inserted at the patient’s inner right elbow. A surgically placed mediport system is placed at her left chest by the nipple, and is connected to a broviac catheter extending down and splitting into 2 tubes. A femoral catheter is inserted into her left inner thigh at the juncture with the pelvis. Possible catheter sites are both sides of the chest and both sides of the inner hips superior to and lateral of the genital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8772" y="2283094"/>
            <a:ext cx="3786456" cy="401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24727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Vascular Access Devices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Accommodations for Patients with Vascular Access Devices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Obstruction by a blood clot may occur.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Patients may take anticoagulants.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Air embolism may occur.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Note any bleeding or signs of infection.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does </a:t>
            </a:r>
            <a:r>
              <a:rPr lang="en-US" altLang="en-US" sz="2400" dirty="0">
                <a:solidFill>
                  <a:srgbClr val="000000"/>
                </a:solidFill>
                <a:latin typeface="Arial (Body)"/>
                <a:ea typeface="ＭＳ Ｐゴシック"/>
              </a:rPr>
              <a:t>not access vascular access devices for medication administration.</a:t>
            </a:r>
          </a:p>
        </p:txBody>
      </p:sp>
    </p:spTree>
    <p:extLst>
      <p:ext uri="{BB962C8B-B14F-4D97-AF65-F5344CB8AC3E}">
        <p14:creationId xmlns:p14="http://schemas.microsoft.com/office/powerpoint/2010/main" val="2391305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9732</TotalTime>
  <Words>12362</Words>
  <Application>Microsoft Office PowerPoint</Application>
  <PresentationFormat>On-screen Show (4:3)</PresentationFormat>
  <Paragraphs>1137</Paragraphs>
  <Slides>132</Slides>
  <Notes>125</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132</vt:i4>
      </vt:variant>
    </vt:vector>
  </HeadingPairs>
  <TitlesOfParts>
    <vt:vector size="143" baseType="lpstr">
      <vt:lpstr>ＭＳ Ｐゴシック</vt:lpstr>
      <vt:lpstr>Arial</vt:lpstr>
      <vt:lpstr>Arial (Body)</vt:lpstr>
      <vt:lpstr>Calibri</vt:lpstr>
      <vt:lpstr>Noto Sans Symbols</vt:lpstr>
      <vt:lpstr>Times</vt:lpstr>
      <vt:lpstr>Times New Roman</vt:lpstr>
      <vt:lpstr>Verdana</vt:lpstr>
      <vt:lpstr>508 Lecture</vt:lpstr>
      <vt:lpstr>1_508 Lecture</vt:lpstr>
      <vt:lpstr>Equation</vt:lpstr>
      <vt:lpstr>Prehospital: Emergency Care</vt:lpstr>
      <vt:lpstr>Learning Readiness</vt:lpstr>
      <vt:lpstr>Setting the Stage (1 of 4)</vt:lpstr>
      <vt:lpstr>Setting the Stage (2 of 4)</vt:lpstr>
      <vt:lpstr>Setting the Stage (3 of 4)</vt:lpstr>
      <vt:lpstr>Case Study Introduction (1 of 2)</vt:lpstr>
      <vt:lpstr>Case Study (1 of 7)</vt:lpstr>
      <vt:lpstr>Introduction (1 of 2)</vt:lpstr>
      <vt:lpstr>Recognizing the Patient with Special Challenges</vt:lpstr>
      <vt:lpstr>Sensory Impairments (1 of 8)</vt:lpstr>
      <vt:lpstr>Sensory Impairments (2 of 8)</vt:lpstr>
      <vt:lpstr>Sensory Impairments (3 of 8)</vt:lpstr>
      <vt:lpstr>Sensory Impairments (4 of 8)</vt:lpstr>
      <vt:lpstr>Sensory Impairments (5 of 8)</vt:lpstr>
      <vt:lpstr>Sensory Impairments (6 of 8)</vt:lpstr>
      <vt:lpstr>Sensory Impairments (7 of 8)</vt:lpstr>
      <vt:lpstr>For the Visually Impaired Patient, Speak Clearly and Always Explain What You are Going to Do</vt:lpstr>
      <vt:lpstr>Sensory Impairments (8 of 8)</vt:lpstr>
      <vt:lpstr>Cognitive and Emotional Impairment (1 of 11)</vt:lpstr>
      <vt:lpstr>Cognitive and Emotional Impairment (2 of 11)</vt:lpstr>
      <vt:lpstr>Persons with Down Syndrome May Have Numerous Disabilities but Can Participate in Normal Activities with Help from Family and Friends</vt:lpstr>
      <vt:lpstr>Cognitive and Emotional Impairment (3 of 11)</vt:lpstr>
      <vt:lpstr>Cognitive and Emotional Impairment (4 of 11)</vt:lpstr>
      <vt:lpstr>Cognitive and Emotional Impairment (5 of 11)</vt:lpstr>
      <vt:lpstr>Cognitive and Emotional Impairment (6 of 11)</vt:lpstr>
      <vt:lpstr>Cognitive and Emotional Impairment (7 of 11)</vt:lpstr>
      <vt:lpstr>Cognitive and Emotional Impairment (8 of 11)</vt:lpstr>
      <vt:lpstr>Cognitive and Emotional Impairment (9 of 11)</vt:lpstr>
      <vt:lpstr>Cognitive and Emotional Impairment (10 of 11)</vt:lpstr>
      <vt:lpstr>Cognitive and Emotional Impairment (11 of 11)</vt:lpstr>
      <vt:lpstr>Paralysis (1 of 3)</vt:lpstr>
      <vt:lpstr>Patients with Paralysis or Muscle Weakness May Want You to Arrange for Transport of their Assisting Devices, Such as Wheelchairs or Canes, to the Hospital</vt:lpstr>
      <vt:lpstr>Paralysis (2 of 3)</vt:lpstr>
      <vt:lpstr>Paralysis (3 of 3)</vt:lpstr>
      <vt:lpstr>Obesity (1 of 4)</vt:lpstr>
      <vt:lpstr>Table 40-1 Effects of Excess Weight on Body Systems</vt:lpstr>
      <vt:lpstr>Assessment and Care of the Obese Patient Follows a Normal Format, but Modifications May be Required Because of the Patient‘s Size</vt:lpstr>
      <vt:lpstr>Obesity (2 of 4)</vt:lpstr>
      <vt:lpstr>Obesity (3 of 4)</vt:lpstr>
      <vt:lpstr>Obesity (4 of 4)</vt:lpstr>
      <vt:lpstr>Bariatric Devices Include Special Cots Designed to Support the Greater Weight of an Obese Patient and Loading Devices Such as Ramps and Winches that Interface with Specially Designed Ambulance Cot-Locking Systems</vt:lpstr>
      <vt:lpstr>Homelessness and Poverty (1 of 6)</vt:lpstr>
      <vt:lpstr>Homelessness and Poverty (2 of 6)</vt:lpstr>
      <vt:lpstr>Homelessness and Poverty (3 of 6)</vt:lpstr>
      <vt:lpstr>E M S is Often Summoned to Street Corners and Other Public Places to Care for a Homeless Patient</vt:lpstr>
      <vt:lpstr>Homelessness and Poverty (4 of 6)</vt:lpstr>
      <vt:lpstr>Homelessness and Poverty (5 of 6)</vt:lpstr>
      <vt:lpstr>People Who Fall Below the Poverty Level are at Great Risk for Illness and Injury Because of the Environment in Which they Live and a Lack of Resources with Which to Seek Primary Medical Care</vt:lpstr>
      <vt:lpstr>Homelessness and Poverty (6 of 6)</vt:lpstr>
      <vt:lpstr>Abuse</vt:lpstr>
      <vt:lpstr>Click on the Problem that is Least Likely to be Associated with Homelessness</vt:lpstr>
      <vt:lpstr>Human Trafficking (1 of 7)</vt:lpstr>
      <vt:lpstr>Human Trafficking (2 of 7)</vt:lpstr>
      <vt:lpstr>Human Trafficking (3 of 7)</vt:lpstr>
      <vt:lpstr>Human Trafficking (4 of 7)</vt:lpstr>
      <vt:lpstr>Human Trafficking (5 of 7)</vt:lpstr>
      <vt:lpstr>Human Trafficking (6 of 7)</vt:lpstr>
      <vt:lpstr>Human Trafficking (7 of 7)</vt:lpstr>
      <vt:lpstr>Domestic Violence (1 of 7)</vt:lpstr>
      <vt:lpstr>Domestic Violence (2 of 7)</vt:lpstr>
      <vt:lpstr>Domestic Violence (3 of 7)</vt:lpstr>
      <vt:lpstr>Domestic Violence (4 of 7)</vt:lpstr>
      <vt:lpstr>Domestic Violence (5 of 7)</vt:lpstr>
      <vt:lpstr>Domestic Violence (6 of 7)</vt:lpstr>
      <vt:lpstr>Domestic Violence (7 of 7)</vt:lpstr>
      <vt:lpstr>Technology Dependence (1 of 5)</vt:lpstr>
      <vt:lpstr>Technology Dependence (2 of 5)</vt:lpstr>
      <vt:lpstr>Technology Dependence (3 of 5)</vt:lpstr>
      <vt:lpstr>The Patient’s Primary Health Care Provider Can Usually Provide Information about the Equipment on Which the Patient Relies</vt:lpstr>
      <vt:lpstr>Technology Dependence (4 of 5)</vt:lpstr>
      <vt:lpstr>Technology Dependence (5 of 5)</vt:lpstr>
      <vt:lpstr>Case Study (2 of 7)</vt:lpstr>
      <vt:lpstr>Case Study (3 of 7)</vt:lpstr>
      <vt:lpstr>Airway and Respiratory Devices (1 of 18)</vt:lpstr>
      <vt:lpstr>Table 40-2 Common Technical Problems with Oxygen Systems</vt:lpstr>
      <vt:lpstr>Airway and Respiratory Devices (2 of 18)</vt:lpstr>
      <vt:lpstr>Airway and Respiratory Devices (3 of 18)</vt:lpstr>
      <vt:lpstr>Airway and Respiratory Devices (4 of 18)</vt:lpstr>
      <vt:lpstr>Airway and Respiratory Devices (5 of 18)</vt:lpstr>
      <vt:lpstr>Airway and Respiratory Devices (6 of 18)</vt:lpstr>
      <vt:lpstr>A Tracheostomy Tube for Older Children and Adults Has an Outer Cannula and an Inner Cannula</vt:lpstr>
      <vt:lpstr>Airway and Respiratory Devices (7 of 18)</vt:lpstr>
      <vt:lpstr>Use a Soft-Suction Catheter to Clear Blood or Secretions from the Tracheostomy Tube</vt:lpstr>
      <vt:lpstr>Airway and Respiratory Devices (8 of 18)</vt:lpstr>
      <vt:lpstr>Airway and Respiratory Devices (9 of 18)</vt:lpstr>
      <vt:lpstr>Airway and Respiratory Devices (10 of 18)</vt:lpstr>
      <vt:lpstr>Airway and Respiratory Devices (11 of 18)</vt:lpstr>
      <vt:lpstr>Airway and Respiratory Devices (12 of 18)</vt:lpstr>
      <vt:lpstr>Airway and Respiratory Devices (13 of 18)</vt:lpstr>
      <vt:lpstr>Airway and Respiratory Devices (14 of 18)</vt:lpstr>
      <vt:lpstr>Airway and Respiratory Devices (15 of 18)</vt:lpstr>
      <vt:lpstr>Airway and Respiratory Devices (16 of 18)</vt:lpstr>
      <vt:lpstr>Airway and Respiratory Devices (17 of 18)</vt:lpstr>
      <vt:lpstr>Airway and Respiratory Devices (18 of 18)</vt:lpstr>
      <vt:lpstr>You Can Ventilate a Patient with a Tracheostomy by Attaching the Bag-Valve Device to the Tracheostomy Tube’s 15 over 22 millimeter Adapter</vt:lpstr>
      <vt:lpstr>Vascular Access Devices (1 of 3)</vt:lpstr>
      <vt:lpstr>Vascular Access Devices (2 of 3)</vt:lpstr>
      <vt:lpstr>Vascular Access Devices Include Central I V Catheters Such as a P I C C Line, Central Venous Lines Such as the Broviac Catheter, and Implanted Ports Such as the Mediport System</vt:lpstr>
      <vt:lpstr>Vascular Access Devices (3 of 3)</vt:lpstr>
      <vt:lpstr>Vagus Nerve Stimulator</vt:lpstr>
      <vt:lpstr>Renal Failure and Dialysis (1 of 5)</vt:lpstr>
      <vt:lpstr>Renal Failure and Dialysis (2 of 5)</vt:lpstr>
      <vt:lpstr>Renal Failure and Dialysis (3 of 5)</vt:lpstr>
      <vt:lpstr>Renal Failure and Dialysis (4 of 5)</vt:lpstr>
      <vt:lpstr>Renal Failure and Dialysis (5 of 5)</vt:lpstr>
      <vt:lpstr>Gastrointestinal and Genitourinary Devices (1 of 5)</vt:lpstr>
      <vt:lpstr>For Long-Term Nutritional Support, a Feeding Tube May be Surgically Inserted through the Abdominal Wall and Directly into the Gastrointestinal System</vt:lpstr>
      <vt:lpstr>Gastrointestinal and Genitourinary Devices (2 of 5)</vt:lpstr>
      <vt:lpstr>Ostomy Stomas May be Found at Various Abdominal Locations</vt:lpstr>
      <vt:lpstr>Gastrointestinal and Genitourinary Devices (3 of 5)</vt:lpstr>
      <vt:lpstr>An External Urinary Catheter</vt:lpstr>
      <vt:lpstr>An Internal Urinary Catheter with Balloon</vt:lpstr>
      <vt:lpstr>Gastrointestinal and Genitourinary Devices (4 of 5)</vt:lpstr>
      <vt:lpstr>Gastrointestinal and Genitourinary Devices (5 of 5)</vt:lpstr>
      <vt:lpstr>Intraventricular Shunts (1 of 4)</vt:lpstr>
      <vt:lpstr>Intraventricular Shunts Allow Excess Cerebrospinal Fluid to Drain from the Brain to a Site in the Neck, Heart, Pleural Space, or Abdomen, or into a Reservoir Beneath the Scalp</vt:lpstr>
      <vt:lpstr>Intraventricular Shunts (2 of 4)</vt:lpstr>
      <vt:lpstr>Intraventricular Shunts (3 of 4)</vt:lpstr>
      <vt:lpstr>Intraventricular Shunts (4 of 4)</vt:lpstr>
      <vt:lpstr>Terminally I ll Patients (1 of 3)</vt:lpstr>
      <vt:lpstr>Terminally I ll Patients (2 of 3)</vt:lpstr>
      <vt:lpstr>Terminally I ll Patients (3 of 3)</vt:lpstr>
      <vt:lpstr>Case Study Conclusion (1 of 3)</vt:lpstr>
      <vt:lpstr>Case Study Conclusion (2 of 3)</vt:lpstr>
      <vt:lpstr>Case Study Conclusion (3 of 3)</vt:lpstr>
      <vt:lpstr>Lesson Summary (1 of 2)</vt:lpstr>
      <vt:lpstr>Lesson Summary (2 of 2)</vt:lpstr>
      <vt:lpstr>Correct!</vt:lpstr>
      <vt:lpstr>Incorrect (1 of 3)</vt:lpstr>
      <vt:lpstr>Incorrect (2 of 3)</vt:lpstr>
      <vt:lpstr>Incorrect (3 of 3)</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900</cp:revision>
  <dcterms:modified xsi:type="dcterms:W3CDTF">2018-03-01T12:05:22Z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