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83"/>
  </p:notesMasterIdLst>
  <p:handoutMasterIdLst>
    <p:handoutMasterId r:id="rId84"/>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85"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86"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05" r:id="rId8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9964" autoAdjust="0"/>
  </p:normalViewPr>
  <p:slideViewPr>
    <p:cSldViewPr snapToGrid="0" snapToObjects="1">
      <p:cViewPr varScale="1">
        <p:scale>
          <a:sx n="100" d="100"/>
          <a:sy n="100" d="100"/>
        </p:scale>
        <p:origin x="1386" y="84"/>
      </p:cViewPr>
      <p:guideLst>
        <p:guide orient="horz" pos="2160"/>
        <p:guide pos="2880"/>
      </p:guideLst>
    </p:cSldViewPr>
  </p:slideViewPr>
  <p:outlineViewPr>
    <p:cViewPr>
      <p:scale>
        <a:sx n="66" d="100"/>
        <a:sy n="66" d="100"/>
      </p:scale>
      <p:origin x="0" y="-609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ea typeface="Arial"/>
              <a:cs typeface="Arial"/>
              <a:sym typeface="Arial"/>
            </a:endParaRPr>
          </a:p>
          <a:p>
            <a:pPr eaLnBrk="1" hangingPunct="1">
              <a:spcBef>
                <a:spcPct val="0"/>
              </a:spcBef>
              <a:defRPr/>
            </a:pPr>
            <a:r>
              <a:rPr lang="en-US" altLang="en-US" dirty="0" smtClean="0">
                <a:ea typeface="ＭＳ Ｐゴシック" panose="020B0600070205080204" pitchFamily="34" charset="-128"/>
              </a:rPr>
              <a:t>During this lesson, students will learn about the roles and responsibilities of an EMT. Stress that although this chapter isn’t a “clinical” one that will improve the skills of the EMT, it’s nevertheless an important chapter that is interwoven into all aspects of the EMS profession. </a:t>
            </a:r>
          </a:p>
          <a:p>
            <a:pPr>
              <a:defRPr/>
            </a:pPr>
            <a:endParaRPr lang="en-US" altLang="en-US" b="1" dirty="0" smtClean="0">
              <a:ea typeface="ＭＳ Ｐゴシック" panose="020B0600070205080204" pitchFamily="34" charset="-128"/>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a:defRPr/>
            </a:pPr>
            <a:r>
              <a:rPr lang="en-US" altLang="en-US" dirty="0" smtClean="0">
                <a:ea typeface="ＭＳ Ｐゴシック" panose="020B0600070205080204" pitchFamily="34" charset="-128"/>
              </a:rPr>
              <a:t>Assign the associated section of </a:t>
            </a:r>
            <a:r>
              <a:rPr lang="en-US" altLang="en-US" dirty="0" err="1" smtClean="0">
                <a:ea typeface="ＭＳ Ｐゴシック" panose="020B0600070205080204" pitchFamily="34" charset="-128"/>
              </a:rPr>
              <a:t>MyBRADYLab</a:t>
            </a:r>
            <a:r>
              <a:rPr lang="en-US" altLang="en-US" dirty="0" smtClean="0">
                <a:ea typeface="ＭＳ Ｐゴシック" panose="020B0600070205080204" pitchFamily="34" charset="-128"/>
              </a:rPr>
              <a:t> and review student scores.</a:t>
            </a:r>
            <a:endParaRPr lang="en-US" altLang="en-US" sz="2000"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Review the chapter material in the Instructor Resources, which includes Student Handouts, PowerPoint slides, and the </a:t>
            </a:r>
            <a:r>
              <a:rPr lang="en-US" altLang="en-US" dirty="0" err="1" smtClean="0">
                <a:ea typeface="ＭＳ Ｐゴシック" panose="020B0600070205080204" pitchFamily="34" charset="-128"/>
              </a:rPr>
              <a:t>MyTest</a:t>
            </a:r>
            <a:r>
              <a:rPr lang="en-US" altLang="en-US" dirty="0" smtClean="0">
                <a:ea typeface="ＭＳ Ｐゴシック" panose="020B0600070205080204" pitchFamily="34" charset="-128"/>
              </a:rPr>
              <a:t> Program.</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Invite the medical director to the first class session.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Make arrangements to tour an emergency department or local PSAP.</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Obtain 911 recordings to play for the class.</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Arrange to have an ambulance present at the class location.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Bring in a couple of current EMS research articles from a peer-reviewed publication.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Ask a health department representative to speak on public health.</a:t>
            </a:r>
            <a:endParaRPr lang="en-US" altLang="en-US" sz="2000" dirty="0" smtClean="0">
              <a:ea typeface="ＭＳ Ｐゴシック" panose="020B0600070205080204" pitchFamily="34" charset="-128"/>
            </a:endParaRPr>
          </a:p>
          <a:p>
            <a:pPr>
              <a:spcBef>
                <a:spcPct val="0"/>
              </a:spcBef>
              <a:defRPr/>
            </a:pPr>
            <a:endParaRPr lang="en-US" altLang="en-US" dirty="0" smtClean="0">
              <a:ea typeface="ＭＳ Ｐゴシック" panose="020B0600070205080204" pitchFamily="34" charset="-128"/>
            </a:endParaRPr>
          </a:p>
          <a:p>
            <a:pPr>
              <a:spcBef>
                <a:spcPct val="0"/>
              </a:spcBef>
              <a:defRPr/>
            </a:pPr>
            <a:r>
              <a:rPr lang="en-US" altLang="en-US" dirty="0" smtClean="0">
                <a:ea typeface="ＭＳ Ｐゴシック" panose="020B0600070205080204" pitchFamily="34" charset="-128"/>
              </a:rPr>
              <a:t>The total teaching time recommended is only a guideline as described in the IRM lesson plan. Take into consideration factors such as the pace at which students learn, the size of the class, breaks, and classroom activities. The actual time devoted to teaching objectives is the responsibility of the instructor.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Ask students to give examples of actions that are within the EMT's scope of practice and actions that aren’t within the EMT's scope of practice. </a:t>
            </a: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State laws define the level of care that EMTs can provide. EMTs may not perform care that is outside their scope of practice. There’s a difference between an EMT's scope of knowledge and the scope of practice. EMTs cannot perform skills outside the legal scope of practice, even if they know how to perform the skill. The standard of care defines what is considered competent care by an EMT in a given situation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83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dirty="0">
                <a:solidFill>
                  <a:prstClr val="black"/>
                </a:solidFill>
                <a:latin typeface="Calibri"/>
                <a:ea typeface="ＭＳ Ｐゴシック" charset="-128"/>
              </a:rPr>
              <a:t>The concept known as duty to act refers to your legal obligation to provide service, whether you think the patient needs an ambulance or not. Legally, while you are on duty, you are obligated to care for a patient who requires and consents to it, rendering the necessary emergency care to the best of your ability and training. If off-duty and not functioning in an EMS capacity, however, in most states you have no more legal obligation to act than any other citizen. While off duty in these states, you could legally do any of the following: </a:t>
            </a:r>
          </a:p>
          <a:p>
            <a:pPr lvl="1" eaLnBrk="0" fontAlgn="base" hangingPunct="0">
              <a:spcBef>
                <a:spcPct val="30000"/>
              </a:spcBef>
              <a:spcAft>
                <a:spcPct val="0"/>
              </a:spcAft>
              <a:defRPr/>
            </a:pPr>
            <a:r>
              <a:rPr lang="en-US" sz="1100" dirty="0">
                <a:solidFill>
                  <a:prstClr val="black"/>
                </a:solidFill>
                <a:latin typeface="Calibri"/>
                <a:ea typeface="ＭＳ Ｐゴシック" charset="-128"/>
                <a:cs typeface="ＭＳ Ｐゴシック" charset="-128"/>
              </a:rPr>
              <a:t>• Stop and help the accident victim at the scene.</a:t>
            </a:r>
          </a:p>
          <a:p>
            <a:pPr lvl="1" eaLnBrk="0" fontAlgn="base" hangingPunct="0">
              <a:spcBef>
                <a:spcPct val="30000"/>
              </a:spcBef>
              <a:spcAft>
                <a:spcPct val="0"/>
              </a:spcAft>
              <a:defRPr/>
            </a:pPr>
            <a:r>
              <a:rPr lang="en-US" sz="1100" dirty="0">
                <a:solidFill>
                  <a:prstClr val="black"/>
                </a:solidFill>
                <a:latin typeface="Calibri"/>
                <a:ea typeface="ＭＳ Ｐゴシック" charset="-128"/>
                <a:cs typeface="ＭＳ Ｐゴシック" charset="-128"/>
              </a:rPr>
              <a:t>• Pass the scene and call for help.</a:t>
            </a:r>
          </a:p>
          <a:p>
            <a:pPr lvl="1" eaLnBrk="0" fontAlgn="base" hangingPunct="0">
              <a:spcBef>
                <a:spcPct val="30000"/>
              </a:spcBef>
              <a:spcAft>
                <a:spcPct val="0"/>
              </a:spcAft>
              <a:defRPr/>
            </a:pPr>
            <a:r>
              <a:rPr lang="en-US" sz="1100" dirty="0">
                <a:solidFill>
                  <a:prstClr val="black"/>
                </a:solidFill>
                <a:latin typeface="Calibri"/>
                <a:ea typeface="ＭＳ Ｐゴシック" charset="-128"/>
                <a:cs typeface="ＭＳ Ｐゴシック" charset="-128"/>
              </a:rPr>
              <a:t>• Pass the scene and make no attempt to call for help.</a:t>
            </a:r>
          </a:p>
          <a:p>
            <a:pPr lvl="0" eaLnBrk="0" fontAlgn="base" hangingPunct="0">
              <a:spcBef>
                <a:spcPct val="30000"/>
              </a:spcBef>
              <a:spcAft>
                <a:spcPct val="0"/>
              </a:spcAft>
              <a:defRPr/>
            </a:pPr>
            <a:endParaRPr lang="en-US" sz="1100" dirty="0">
              <a:solidFill>
                <a:prstClr val="black"/>
              </a:solidFill>
              <a:latin typeface="Calibri"/>
              <a:ea typeface="ＭＳ Ｐゴシック" charset="-128"/>
            </a:endParaRPr>
          </a:p>
          <a:p>
            <a:pPr lvl="0" eaLnBrk="0" fontAlgn="base" hangingPunct="0">
              <a:spcBef>
                <a:spcPct val="30000"/>
              </a:spcBef>
              <a:spcAft>
                <a:spcPct val="0"/>
              </a:spcAft>
              <a:defRPr/>
            </a:pPr>
            <a:r>
              <a:rPr lang="en-US" sz="1100" dirty="0">
                <a:solidFill>
                  <a:prstClr val="black"/>
                </a:solidFill>
                <a:latin typeface="Calibri"/>
                <a:ea typeface="ＭＳ Ｐゴシック" charset="-128"/>
              </a:rPr>
              <a:t>Note, however, that some states </a:t>
            </a:r>
            <a:r>
              <a:rPr lang="en-US" sz="1100" i="1" dirty="0">
                <a:solidFill>
                  <a:prstClr val="black"/>
                </a:solidFill>
                <a:latin typeface="Calibri"/>
                <a:ea typeface="ＭＳ Ｐゴシック" charset="-128"/>
              </a:rPr>
              <a:t>do </a:t>
            </a:r>
            <a:r>
              <a:rPr lang="en-US" sz="1100" dirty="0">
                <a:solidFill>
                  <a:prstClr val="black"/>
                </a:solidFill>
                <a:latin typeface="Calibri"/>
                <a:ea typeface="ＭＳ Ｐゴシック" charset="-128"/>
              </a:rPr>
              <a:t>require EMTs to stop and render aid even when off duty.</a:t>
            </a:r>
          </a:p>
          <a:p>
            <a:pPr lvl="0" eaLnBrk="0" fontAlgn="base" hangingPunct="0">
              <a:spcBef>
                <a:spcPct val="30000"/>
              </a:spcBef>
              <a:spcAft>
                <a:spcPct val="0"/>
              </a:spcAft>
              <a:defRPr/>
            </a:pPr>
            <a:endParaRPr lang="en-US" altLang="en-US" sz="1100" dirty="0">
              <a:solidFill>
                <a:prstClr val="black"/>
              </a:solidFill>
              <a:latin typeface="Calibri"/>
              <a:ea typeface="ＭＳ Ｐゴシック" charset="-128"/>
            </a:endParaRPr>
          </a:p>
          <a:p>
            <a:pPr lvl="0" eaLnBrk="0" fontAlgn="base" hangingPunct="0">
              <a:spcBef>
                <a:spcPct val="30000"/>
              </a:spcBef>
              <a:spcAft>
                <a:spcPct val="0"/>
              </a:spcAft>
              <a:defRPr/>
            </a:pPr>
            <a:r>
              <a:rPr lang="en-US" sz="1100" dirty="0">
                <a:solidFill>
                  <a:prstClr val="black"/>
                </a:solidFill>
                <a:latin typeface="Calibri"/>
                <a:ea typeface="ＭＳ Ｐゴシック" charset="-128"/>
              </a:rPr>
              <a:t>One of the most important aspects of duty to your patient involves respecting the rights of the patient. Part of that protection includes maintaining the privacy and confidentiality of the patient’s medical status, history, and records. Not only does the EMT provide care for the physical injuries and illness, but also meeting the emotional needs of the patient. You must also don</a:t>
            </a:r>
            <a:r>
              <a:rPr lang="mr-IN" sz="1100" dirty="0">
                <a:solidFill>
                  <a:prstClr val="black"/>
                </a:solidFill>
                <a:latin typeface="Calibri"/>
                <a:ea typeface="ＭＳ Ｐゴシック" charset="-128"/>
              </a:rPr>
              <a:t>’</a:t>
            </a:r>
            <a:r>
              <a:rPr lang="en-US" sz="1100" dirty="0">
                <a:solidFill>
                  <a:prstClr val="black"/>
                </a:solidFill>
                <a:latin typeface="Calibri"/>
                <a:ea typeface="ＭＳ Ｐゴシック" charset="-128"/>
              </a:rPr>
              <a:t>t further harm. Your duty goes beyond accepting the responsibility to respond and provide emergency care to a patient. You also have a duty to self, a duty to your partner, and a duty to take responsibility for your equipment. </a:t>
            </a:r>
          </a:p>
          <a:p>
            <a:pPr lvl="0" eaLnBrk="0" fontAlgn="base" hangingPunct="0">
              <a:spcBef>
                <a:spcPct val="30000"/>
              </a:spcBef>
              <a:spcAft>
                <a:spcPct val="0"/>
              </a:spcAft>
              <a:defRPr/>
            </a:pPr>
            <a:endParaRPr lang="en-US" altLang="en-US" sz="1100" dirty="0">
              <a:solidFill>
                <a:prstClr val="black"/>
              </a:solidFill>
              <a:latin typeface="Calibri"/>
              <a:ea typeface="ＭＳ Ｐゴシック" charset="-128"/>
            </a:endParaRP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Knowledge Application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Given various scenarios in which an EMT encounters an ill or injured patient, determine whether or not the EMT has a duty to act.</a:t>
            </a: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878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first Good Samaritan law was enacted in 1959 in California specifically to protect from liability “persons licensed (such as a physician or surgeon) who in good faith render emergency care at the scene of the emergency. . . for civil damages as a result of any acts or omissions.” Many states have immunity laws of their own, some of which specifically cover prehospital emergency care providers.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Generally, a Good Samaritan law protects a person who isn’t being paid for his services from liability for acts performed in good faith unless those acts constitute gross negligence. Therefore, the person suing must prove that the care provided was markedly below the standard of care and, in some cases, with willful or wanton intent to harm the patient.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534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Critical Thinking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What are some pros and cons of Good Samaritan laws?</a:t>
            </a: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269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EMTs are provided with certain legal protections, which can vary from state to state.</a:t>
            </a:r>
          </a:p>
          <a:p>
            <a:pPr lvl="0" eaLnBrk="0" fontAlgn="base" hangingPunct="0">
              <a:spcBef>
                <a:spcPct val="0"/>
              </a:spcBef>
              <a:spcAft>
                <a:spcPct val="0"/>
              </a:spcAft>
            </a:pP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650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EMTs may practice only under the direction of a physician medical director according to standing orders, protocols, or direct communication.</a:t>
            </a: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752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Your legal right to function as an EMT is contingent on medical direction. When providing emergency care, you should: </a:t>
            </a:r>
          </a:p>
          <a:p>
            <a:pPr lvl="1"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cs typeface="+mn-cs"/>
              </a:rPr>
              <a:t>• Follow standing orders and protocols, as approved by medical direction.</a:t>
            </a:r>
          </a:p>
          <a:p>
            <a:pPr lvl="1"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cs typeface="+mn-cs"/>
              </a:rPr>
              <a:t>• Establish cell phone, telephone, and radio communications with medical direction when appropriate.</a:t>
            </a:r>
          </a:p>
          <a:p>
            <a:pPr lvl="1"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cs typeface="+mn-cs"/>
              </a:rPr>
              <a:t>• Communicate clearly and completely with medical direction, and follow orders medical direction gives in response.</a:t>
            </a:r>
          </a:p>
          <a:p>
            <a:pPr lvl="1"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cs typeface="+mn-cs"/>
              </a:rPr>
              <a:t>• Any time there is a question about the scope or direction of care, consult medical direction.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022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i="1" dirty="0">
                <a:solidFill>
                  <a:prstClr val="black"/>
                </a:solidFill>
                <a:latin typeface="Calibri"/>
                <a:ea typeface="ＭＳ Ｐゴシック" panose="020B0600070205080204" pitchFamily="34" charset="-128"/>
              </a:rPr>
              <a:t>Ethics </a:t>
            </a:r>
            <a:r>
              <a:rPr lang="en-US" altLang="en-US" dirty="0">
                <a:solidFill>
                  <a:prstClr val="black"/>
                </a:solidFill>
                <a:latin typeface="Calibri"/>
                <a:ea typeface="ＭＳ Ｐゴシック" panose="020B0600070205080204" pitchFamily="34" charset="-128"/>
              </a:rPr>
              <a:t>is a branch of philosophy specifically directed toward the study of morality, or morals. </a:t>
            </a:r>
            <a:r>
              <a:rPr lang="en-US" altLang="en-US" i="1" dirty="0">
                <a:solidFill>
                  <a:prstClr val="black"/>
                </a:solidFill>
                <a:latin typeface="Calibri"/>
                <a:ea typeface="ＭＳ Ｐゴシック" panose="020B0600070205080204" pitchFamily="34" charset="-128"/>
              </a:rPr>
              <a:t>Morals </a:t>
            </a:r>
            <a:r>
              <a:rPr lang="en-US" altLang="en-US" dirty="0">
                <a:solidFill>
                  <a:prstClr val="black"/>
                </a:solidFill>
                <a:latin typeface="Calibri"/>
                <a:ea typeface="ＭＳ Ｐゴシック" panose="020B0600070205080204" pitchFamily="34" charset="-128"/>
              </a:rPr>
              <a:t>are concepts of “right and wrong.” A code of ethics is a list of rules of ideal conduct. A Code of Ethics for EMTs was issued by the National Association of Emergency Medical Technicians in 1978. Basically, if you place the welfare of the patient above all else when providing medical care, you will rarely commit an unethical act.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252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The basic principle of ethics in EMS is to place the welfare of the patient above all else.</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Ask students to give examples to illustrate each of the ethical responsibilities listed in the text on page 48.</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Can you think of an example of something that is legal, but not ethical? What is an example of something that is ethical, but not legal?</a:t>
            </a: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Have students divide into small groups and draft a class code of ethics. Allow 10 to 15 minutes for the activity, and then have groups read their codes aloud for class discussion.</a:t>
            </a: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9628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case notes.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042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r>
              <a:rPr lang="en-US" altLang="en-US" dirty="0" smtClean="0">
                <a:solidFill>
                  <a:prstClr val="black"/>
                </a:solidFill>
                <a:latin typeface="Calibri"/>
                <a:ea typeface="ＭＳ Ｐゴシック" panose="020B0600070205080204" pitchFamily="34" charset="-128"/>
              </a:rPr>
              <a:t>.</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9768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Allow the students to determine answers to the question. Use silence effectively if their answers are not forthcoming immediately. Don’t lecture, but guide their answers and discussion to reflect their understanding of laws and ethical codes that have been discussed thus far.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360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Legal issues in EMS include those involving patient consent, advance directives, and refusal of care.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185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Under the law, the conscious patient who has the capacity to understand and make an informed and rational decision has the right to accept or refuse emergency medical care. Therefore, it is necessary to obtain consent, or permission, before providing such care.</a:t>
            </a:r>
            <a:endParaRPr lang="en-US" altLang="en-US" b="1"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Patients have the right to decide for themselves whether or not to receive health care, but they must be advised of and be able to understand the proposed treatment, as well as the risks, options, and consequences of not accepting care. Patients who are under legal age or otherwise not competent to decide for themselves what’s best must have someone else consent for them.</a:t>
            </a:r>
          </a:p>
          <a:p>
            <a:pPr lvl="0" eaLnBrk="0" fontAlgn="base" hangingPunct="0">
              <a:spcBef>
                <a:spcPct val="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For this slide, refer the students to page 48 and 49 of the text, and review each type of consent.</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How is expressed consent different from informed consent?</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Have students role play both EMTs and patients. Have the EMTs obtain expressed, informed consent and counsel patients who refuse treatment.</a:t>
            </a: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81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You may sometimes be called to treat terminally ill patients. In some cases, the patient may request—and a physician may order—that no resuscitation measures take place if the heart and lungs stop functioning. Legally,  due in part to the federal Patient Self-Determination Act, the patient has a right to refuse resuscitative efforts. An  advance directive (instructions written in advance) against resuscitation, signed by the patient, is a legally  recognized document.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433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Advance directives include do not resuscitate orders, living wills, and health care proxies.</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How is a DNR different from a living will?</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Ask students to draft living wills. Have them document what types of end-of-life care they would consent to and under what conditions. Have several students volunteer to read their document aloud to illustrate that people have different beliefs and wishes about what kind of health care they want and do not want at the end of life.</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Given a scenario in which a family member states a patient has a DNR, describe what actions EMTs should take.</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Given a scenario in which a patient has a DNR, describe what actions EMTs can take in caring for the patient.</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What are some reasons patients may refuse medical care, even though they are ill?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6099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Issues you may encounter at the scene regarding the DNR or POLST are questions about the validity of the document, interpretation of what care should or should not be provided, conflict between the DNR or  POLST order, and the wishes of a family member. To protect yourself, the best manner to proceed is to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(1) consider initiating treatment immediately so that if the issue cannot be resolved you will not be held negligent for not providing care or delaying treatment, (2) contact medical direction for instructions on how to proceed, (3) continue treatment until the problem has been resolved.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793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Points to Emphasize</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EMTs must respect the decisions of patients who refuse care but must advise them of the potential risks of their decision and let them know that they can call EMS again, if needed.</a:t>
            </a: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sz="1100" dirty="0">
                <a:solidFill>
                  <a:prstClr val="black"/>
                </a:solidFill>
                <a:latin typeface="Calibri"/>
                <a:ea typeface="ＭＳ Ｐゴシック" charset="-128"/>
              </a:rPr>
              <a:t>You will be in a much better position if you are providing treatment rather than by withholding treatment when faced with questions about whether to provide care. In the absence of a valid DNR or POLST order and</a:t>
            </a:r>
          </a:p>
          <a:p>
            <a:pPr lvl="0" eaLnBrk="0" fontAlgn="base" hangingPunct="0">
              <a:spcBef>
                <a:spcPct val="30000"/>
              </a:spcBef>
              <a:spcAft>
                <a:spcPct val="0"/>
              </a:spcAft>
              <a:defRPr/>
            </a:pPr>
            <a:r>
              <a:rPr lang="en-US" sz="1100" dirty="0">
                <a:solidFill>
                  <a:prstClr val="black"/>
                </a:solidFill>
                <a:latin typeface="Calibri"/>
                <a:ea typeface="ＭＳ Ｐゴシック" charset="-128"/>
              </a:rPr>
              <a:t>a physician’s written instructions, you are obligated to begin full resuscitation or needed treatment immediately.</a:t>
            </a:r>
          </a:p>
          <a:p>
            <a:pPr lvl="0" eaLnBrk="0" fontAlgn="base" hangingPunct="0">
              <a:spcBef>
                <a:spcPct val="30000"/>
              </a:spcBef>
              <a:spcAft>
                <a:spcPct val="0"/>
              </a:spcAft>
              <a:defRPr/>
            </a:pPr>
            <a:endParaRPr lang="en-US" altLang="en-US" sz="1100" dirty="0">
              <a:solidFill>
                <a:prstClr val="black"/>
              </a:solidFill>
              <a:latin typeface="Calibri"/>
              <a:ea typeface="ＭＳ Ｐゴシック"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What are some indications that a patient isn’t competent to consent to or refuse treatment?</a:t>
            </a: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What actions can you take to protect yourself in situations in which a patient refuses treatment?</a:t>
            </a: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Critical Thinking Discussion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What are some of the difficulties in determining whether or not a patient is competent to consent to or refuse medical care?</a:t>
            </a: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Teaching Tips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Pass around copies of refusal-of-treatment forms from local EMS agencies.</a:t>
            </a: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Class Activity</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Have pairs of students role-play EMTs and patients refusing treatment. Have the EMT document the refusal. Pairs can read their documentation aloud to the class for discussion and feedback.</a:t>
            </a:r>
          </a:p>
          <a:p>
            <a:pPr lvl="0" eaLnBrk="0" fontAlgn="base" hangingPunct="0">
              <a:spcBef>
                <a:spcPct val="0"/>
              </a:spcBef>
              <a:spcAft>
                <a:spcPct val="0"/>
              </a:spcAft>
              <a:defRPr/>
            </a:pP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9755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Patient refusal of treatment involves legal, ethical, and moral decisions. You must assess the patient’s ability to  understand treatment options and their ability to respond adequately in making informed decisions regarding consent or refusal of treatment. This is referred to as the patient having the capacity to make a decision. You must make sure you’ve done everything you can to persuade the patient to accept treatment and take steps to  protect yourself from liability.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020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an adult refuses care, they must have the mental capacity to do so. An adult with the mental capacity to do so is one who is lucid and capable of understanding various treatment options, and are able to make a rational and an informed decision. The term </a:t>
            </a:r>
            <a:r>
              <a:rPr lang="en-US" altLang="en-US" i="1">
                <a:solidFill>
                  <a:prstClr val="black"/>
                </a:solidFill>
                <a:latin typeface="Calibri"/>
                <a:ea typeface="ＭＳ Ｐゴシック" panose="020B0600070205080204" pitchFamily="34" charset="-128"/>
              </a:rPr>
              <a:t>capacity </a:t>
            </a:r>
            <a:r>
              <a:rPr lang="en-US" altLang="en-US">
                <a:solidFill>
                  <a:prstClr val="black"/>
                </a:solidFill>
                <a:latin typeface="Calibri"/>
                <a:ea typeface="ＭＳ Ｐゴシック" panose="020B0600070205080204" pitchFamily="34" charset="-128"/>
              </a:rPr>
              <a:t>is often used interchangeably with </a:t>
            </a:r>
            <a:r>
              <a:rPr lang="en-US" altLang="en-US" i="1">
                <a:solidFill>
                  <a:prstClr val="black"/>
                </a:solidFill>
                <a:latin typeface="Calibri"/>
                <a:ea typeface="ＭＳ Ｐゴシック" panose="020B0600070205080204" pitchFamily="34" charset="-128"/>
              </a:rPr>
              <a:t>competence</a:t>
            </a:r>
            <a:r>
              <a:rPr lang="en-US" altLang="en-US">
                <a:solidFill>
                  <a:prstClr val="black"/>
                </a:solidFill>
                <a:latin typeface="Calibri"/>
                <a:ea typeface="ＭＳ Ｐゴシック" panose="020B0600070205080204" pitchFamily="34" charset="-128"/>
              </a:rPr>
              <a:t>. However, capacity is determined by a medical authority, whereas, competence is truly a legal definition and determined by a court. A  patient who is determined to lack the capacity to make a rational decision is referred to as de facto incompetent.  This means the patient is in fact incompetent but not determined to be so through a legal process.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7204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Under the law, to refuse treatment or transport, a patient must be informed of and fully understand the treatment and all potential risks and consequences of refusal, up to and including the possibility of death if it’s a potential risk. Have the patient explain to you what these potential consequences are if treatment is refused. If the patient does not understand the consequences, they would be deemed to lack the capacity to make a rational  decision or simply referred to as incompetent and treated under implied consent. Once this has been accomplished, you must attempt to get the patient to sign an official “release from liability” form.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38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r>
              <a:rPr lang="en-US" altLang="en-US" dirty="0" smtClean="0">
                <a:solidFill>
                  <a:prstClr val="black"/>
                </a:solidFill>
                <a:latin typeface="Calibri"/>
                <a:ea typeface="ＭＳ Ｐゴシック" panose="020B0600070205080204" pitchFamily="34" charset="-128"/>
              </a:rPr>
              <a:t>.</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4833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Complete and accurate documentation is a key factor in protecting yourself from liability for malpractice in the form of negligence or abandonment when a patient refuses treatment. Discuss these strategies with the students to ensure what their proper actions should be.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8916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Stress importance of accurate documentation with this highly sensitive area of medical liability.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9601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Review the elements of mental capacity with the class as it pertains to this case study.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3110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breach your legal duty, you create a liability. Two types of liability are criminal and civil. In a criminal liability case, the government, on behalf of the public, brings legal action against the EMT. This may result in a fine or even incarceration. In a civil action, an individual, known as the plaintiff, files a lawsuit against an individual EMT,  the EMS agency or company, or others indirectly involved in the care of the patient, such as the supervisor or medical director. These latter individuals are known as the defendants.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rPr>
              <a:t>Two types of liability</a:t>
            </a:r>
          </a:p>
          <a:p>
            <a:pPr lvl="1"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1) Criminal</a:t>
            </a:r>
          </a:p>
          <a:p>
            <a:pPr lvl="2"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The government brings charges against the EMT.</a:t>
            </a:r>
          </a:p>
          <a:p>
            <a:pPr lvl="2"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May result in fines or imprisonment</a:t>
            </a:r>
          </a:p>
          <a:p>
            <a:pPr lvl="2" eaLnBrk="0" fontAlgn="base" hangingPunct="0">
              <a:spcBef>
                <a:spcPct val="30000"/>
              </a:spcBef>
              <a:spcAft>
                <a:spcPct val="0"/>
              </a:spcAft>
            </a:pPr>
            <a:endParaRPr lang="en-US" altLang="en-US" dirty="0">
              <a:solidFill>
                <a:prstClr val="black"/>
              </a:solidFill>
              <a:latin typeface="Verdana" panose="020B0604030504040204" pitchFamily="34" charset="0"/>
              <a:ea typeface="ＭＳ Ｐゴシック" panose="020B0600070205080204" pitchFamily="34" charset="-128"/>
              <a:cs typeface="+mn-cs"/>
            </a:endParaRPr>
          </a:p>
          <a:p>
            <a:pPr lvl="1"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2) Civil</a:t>
            </a:r>
          </a:p>
          <a:p>
            <a:pPr lvl="2"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The party who claims injury, the plaintiff, files a lawsuit.</a:t>
            </a:r>
          </a:p>
          <a:p>
            <a:pPr lvl="2"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The injury is a result of a wrongdoing, called a tort.</a:t>
            </a:r>
          </a:p>
          <a:p>
            <a:pPr lvl="2" eaLnBrk="0" fontAlgn="base" hangingPunct="0">
              <a:spcBef>
                <a:spcPct val="30000"/>
              </a:spcBef>
              <a:spcAft>
                <a:spcPct val="0"/>
              </a:spcAft>
            </a:pPr>
            <a:r>
              <a:rPr lang="en-US" altLang="en-US" dirty="0">
                <a:solidFill>
                  <a:prstClr val="black"/>
                </a:solidFill>
                <a:latin typeface="Verdana" panose="020B0604030504040204" pitchFamily="34" charset="0"/>
                <a:ea typeface="ＭＳ Ｐゴシック" panose="020B0600070205080204" pitchFamily="34" charset="-128"/>
                <a:cs typeface="+mn-cs"/>
              </a:rPr>
              <a:t>The lawsuit seeks monetary compensation for damages.</a:t>
            </a:r>
          </a:p>
          <a:p>
            <a:pPr lvl="2" eaLnBrk="0" fontAlgn="base" hangingPunct="0">
              <a:spcBef>
                <a:spcPct val="30000"/>
              </a:spcBef>
              <a:spcAft>
                <a:spcPct val="0"/>
              </a:spcAft>
            </a:pPr>
            <a:endParaRPr lang="en-US" altLang="en-US" dirty="0">
              <a:solidFill>
                <a:prstClr val="black"/>
              </a:solidFill>
              <a:latin typeface="Verdana" panose="020B0604030504040204" pitchFamily="34" charset="0"/>
              <a:ea typeface="ＭＳ Ｐゴシック" panose="020B0600070205080204" pitchFamily="34" charset="-128"/>
              <a:cs typeface="+mn-cs"/>
            </a:endParaRPr>
          </a:p>
          <a:p>
            <a:pPr lvl="2" eaLnBrk="0" fontAlgn="base" hangingPunct="0">
              <a:spcBef>
                <a:spcPct val="30000"/>
              </a:spcBef>
              <a:spcAft>
                <a:spcPct val="0"/>
              </a:spcAft>
            </a:pPr>
            <a:endParaRPr lang="en-US" altLang="en-US" dirty="0">
              <a:solidFill>
                <a:prstClr val="black"/>
              </a:solidFill>
              <a:latin typeface="Verdana" panose="020B0604030504040204" pitchFamily="34" charset="0"/>
              <a:ea typeface="ＭＳ Ｐゴシック" panose="020B0600070205080204" pitchFamily="34" charset="-128"/>
              <a:cs typeface="+mn-cs"/>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5432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Two types of liability in EMS care are criminal liability and civil liability. In criminal cases, a law is broken and the government brings legal action. In civil cases, a person sues for damages. To prove negligence, the plaintiff (complaining party) must prove that the EMT had a duty to act, breached that duty, the patient was injured, and the breach of duty caused the injuries.</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Give several scenarios of EMTs' actions. Ask students to determine whether or not a claim of negligence could be supported.</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A patient in a motor vehicle collision refuses to allow EMTs to immobilize his spine. The patient's X-ray shows a fracture of his spine. The patient receives surgery and recovers. Are the EMTs negligent? Why or why not?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8517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plaintiff (person who files the lawsuit) has to prove the following four elements:</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The EMT had a duty to act.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The EMT breached that duty to act.</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The patient suffered an injury or harm that is recognized by the law as a compensable injury.</a:t>
            </a: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 The injuries were the result of the breach of the duty (proximate cause).</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If the plaintiff cannot prove all four of the elements, the suit will fail and no damages will be awarded.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4751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Two common legal principles are often associated with negligence claims against EMS. The first is </a:t>
            </a:r>
            <a:r>
              <a:rPr lang="en-US" altLang="en-US" i="1" dirty="0">
                <a:solidFill>
                  <a:prstClr val="black"/>
                </a:solidFill>
                <a:latin typeface="Calibri"/>
                <a:ea typeface="ＭＳ Ｐゴシック" panose="020B0600070205080204" pitchFamily="34" charset="-128"/>
              </a:rPr>
              <a:t>res ipsa loquitur</a:t>
            </a:r>
            <a:r>
              <a:rPr lang="en-US" altLang="en-US" dirty="0">
                <a:solidFill>
                  <a:prstClr val="black"/>
                </a:solidFill>
                <a:latin typeface="Calibri"/>
                <a:ea typeface="ＭＳ Ｐゴシック" panose="020B0600070205080204" pitchFamily="34" charset="-128"/>
              </a:rPr>
              <a:t>, meaning “the thing speaks for itself.” This concept is used in cases where a caregiver’s inappropriate actions are obviously the cause of patient harm. The concept of </a:t>
            </a:r>
            <a:r>
              <a:rPr lang="en-US" altLang="en-US" i="1" dirty="0">
                <a:solidFill>
                  <a:prstClr val="black"/>
                </a:solidFill>
                <a:latin typeface="Calibri"/>
                <a:ea typeface="ＭＳ Ｐゴシック" panose="020B0600070205080204" pitchFamily="34" charset="-128"/>
              </a:rPr>
              <a:t>negligence per se </a:t>
            </a:r>
            <a:r>
              <a:rPr lang="en-US" altLang="en-US" dirty="0">
                <a:solidFill>
                  <a:prstClr val="black"/>
                </a:solidFill>
                <a:latin typeface="Calibri"/>
                <a:ea typeface="ＭＳ Ｐゴシック" panose="020B0600070205080204" pitchFamily="34" charset="-128"/>
              </a:rPr>
              <a:t>means that an act is considered to be negligent simply because it is in violation of a statute or regulation such as written EMS protocols or approved scope of practice.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9747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Discuss each type of intentional tort and how they relate to the EMT. The corresponding page numbers of the textbook are 55 and 56.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6816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intentional tort is an action knowingly committed by an individual that is considered civilly wrong according to the law. Common intentional torts in EMS are abandonment, assault, battery, false imprisonment, and defamation. The primary difference between an intentional tort and negligence is that negligence is a failure to meet the standard of care that is typically permissible, whereas an intentional tort is knowingly committed.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1228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Information obtained while getting a patient history, performing a physical assessment, and treating the patient must be kept strictly confidential. The deliberate invasion of a patient’s privacy by an EMT may lead to loss of certification or licensure and other legal actions.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372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a:t>
            </a:r>
            <a:r>
              <a:rPr lang="en-US" altLang="en-US" dirty="0" smtClean="0">
                <a:solidFill>
                  <a:prstClr val="black"/>
                </a:solidFill>
                <a:latin typeface="Calibri"/>
                <a:ea typeface="ＭＳ Ｐゴシック" panose="020B0600070205080204" pitchFamily="34" charset="-128"/>
              </a:rPr>
              <a:t>content</a:t>
            </a: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585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Under what conditions are you allowed to share a patient's protected (confidential) health information?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7645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Health Insurance Portability and Accountability Act (HIPAA) of 1996 is a federal law that protects the privacy  of patient health care information and gives the patient control over how the information is distributed and used. HIPAA requires strict adherence to policies and procedures regarding record keeping, storage, access, release, and discussion of patient medical records. EMS systems are required by federal law to have specific policies and  procedures in place regarding confidentiality and privacy issues related to patient care records and information.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7962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HIPAA is a federal law that protects the privacy of patients' health care information.</a:t>
            </a: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34071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Consolidated Omnibus Budget Reconciliation Act (COBRA) and the Emergency Medical Treatment and Active Labor Act (EMTALA) are federal regulations that ensure the public’s access to emergency health care regardless of ability to pay.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529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Points to Emphasize</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COBRA and EMTALA are federal laws that prohibit refusal of emergency health care to patients who cannot pay for it. </a:t>
            </a:r>
            <a:r>
              <a:rPr lang="en-US" altLang="en-US">
                <a:solidFill>
                  <a:prstClr val="black"/>
                </a:solidFill>
                <a:latin typeface="Verdana" panose="020B0604030504040204" pitchFamily="34" charset="0"/>
                <a:ea typeface="ＭＳ Ｐゴシック" panose="020B0600070205080204" pitchFamily="34" charset="-128"/>
              </a:rPr>
              <a:t>In an emergency transport do not make a decision to transport to a specific facility based on the patient's ability to pay. Also, don’t bypass a facility that is able to treat the patient, unless directed to do so by medical direction or protocol. If a bypass occurs, thoroughly document the reason for bypassing the closer facility.</a:t>
            </a: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 </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Discussion Question</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To what types of situations does EMTALA apply?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8283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A potential organ donor should be treated no differently than any other patient requiring emergency care. The individual is a patient first, an organ donor last. </a:t>
            </a:r>
            <a:endParaRPr lang="en-US" altLang="en-US" b="1">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Have someone from the local organ procurement services talk to students about organ donation.</a:t>
            </a: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Have students research the tissues and organs that can be donated and write a one-page report on tissue and organ donation.</a:t>
            </a:r>
          </a:p>
          <a:p>
            <a:pPr lvl="0" eaLnBrk="0" fontAlgn="base" hangingPunct="0">
              <a:spcBef>
                <a:spcPct val="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Knowledge Application</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Give a scenario in which EMTs are called to transfer a patient from one hospital to another. Have students discuss considerations in determining whether the EMT should perform the transfer.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0453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Obvious signs of death that preclude resuscitation attempts include decapitation, decomposition, rigor mortis, and dependent lividity.</a:t>
            </a: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EMTs must recognize causes that require contacting legal authorities, including the medical examiner or coroner, police, and authorities who investigate abuse.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170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Obvious signs of death that preclude resuscitation attempts include decapitation, decomposition, rigor mortis, and dependent lividity. EMTs must recognize causes that require contacting legal authorities, including the medical examiner or coroner, police, and authorities who investigate abuse.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3942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Obvious signs of death that preclude resuscitation attempts include decapitation, decomposition, rigor mortis, and dependent lividity. EMTs must recognize causes that require contacting legal authorities, including the medical examiner or coroner, police, and authorities who investigate abuse.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09488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Cases involving violent, unusual, or suspicious causes of death usually require investigation by the medical examiner or coroner.</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It’s important to understand your local protocol related to death-in-the-field situations. It is better to err to benefit the patient and begin resuscitation, if you have any doubt. Also, be sure you understand the situations in which the medical examiner or coroner must be called to investigate a field death.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570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a:solidFill>
                  <a:prstClr val="black"/>
                </a:solidFill>
                <a:latin typeface="Calibri"/>
                <a:ea typeface="ＭＳ Ｐゴシック" panose="020B0600070205080204" pitchFamily="34" charset="-128"/>
              </a:rPr>
              <a:t>Case Study Discussion</a:t>
            </a: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4319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Whenever an EMS is called to a potential crime scene, dispatch should also notify the police. Recognizing a possible crime scene requires a high index of suspicion. As a general guideline, a potential crime scene is any scene that may require police support, including a potential or actual suicide, homicide, drug overdose, domestic dispute, rape, abuse, hit-and-run accident, riot, robbery, gunfire, or potentially dangerous weapons. </a:t>
            </a:r>
          </a:p>
          <a:p>
            <a:pPr lvl="0" eaLnBrk="0" fontAlgn="base" hangingPunct="0">
              <a:spcBef>
                <a:spcPct val="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538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Points to Emphasize</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Patient care takes priority, but EMS should disturb crime scenes and potential evidence as little as possible.</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 </a:t>
            </a:r>
            <a:r>
              <a:rPr lang="en-US" altLang="en-US" dirty="0">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dirty="0">
                <a:solidFill>
                  <a:prstClr val="black"/>
                </a:solidFill>
                <a:latin typeface="Calibri"/>
                <a:ea typeface="ＭＳ Ｐゴシック" panose="020B0600070205080204" pitchFamily="34" charset="-128"/>
              </a:rPr>
              <a:t>What are some considerations for preserving evidence at a crime scene while caring for a patient?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0127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The EMT may be required to report certain conditions to law enforcement, social work at the hospital, or both. Other situations than those listed that the EMT may be required to report include suspected infectious disease exposure, use of patient restraints to treat or transport patients against their will, cases in which a patient appears to lack mental capacity to make decisions, intoxication, attempted suicides, and dog bites.</a:t>
            </a:r>
          </a:p>
          <a:p>
            <a:pPr lvl="0" eaLnBrk="0" fontAlgn="base" hangingPunct="0">
              <a:spcBef>
                <a:spcPct val="3000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Familiarize the students with the requirements in your state.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064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In the 1990s, an alarming number of infant abandonments occurred, resulting in many infant deaths. At that time, a parent was criminally prosecuted for neglect or abandonment if an infant was left unattended with the intent of relinquishing custody. As a result of the surge in abandonments many states now have a safe-haven law designed to allow a parent to relinquish custody of an unharmed infant to a proper authority.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2880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Follow-Up</a:t>
            </a:r>
            <a:endParaRPr lang="en-US" altLang="en-US" sz="14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Answer student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Follow-Up Assignments</a:t>
            </a: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Review Chapter 3 Summary.</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Complete Chapter 3 In Review questions. </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Complete Chapter 3 Critical Thinking questions.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Assessments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Handouts</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Chapter 3 quiz</a:t>
            </a:r>
            <a:endParaRPr lang="en-US" altLang="en-US" sz="1800">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b="1">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4760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Class Activity</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 </a:t>
            </a:r>
          </a:p>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Teaching Tips</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654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defRPr/>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dirty="0">
                <a:solidFill>
                  <a:prstClr val="black"/>
                </a:solidFill>
                <a:latin typeface="Calibri"/>
                <a:ea typeface="ＭＳ Ｐゴシック" panose="020B0600070205080204" pitchFamily="34" charset="-128"/>
              </a:rPr>
              <a:t>Why is it important for EMT students to understand the legal and ethical issues of EMS early in the EMT course?</a:t>
            </a:r>
          </a:p>
          <a:p>
            <a:pPr lvl="0" eaLnBrk="0" fontAlgn="base" hangingPunct="0">
              <a:spcBef>
                <a:spcPct val="0"/>
              </a:spcBef>
              <a:spcAft>
                <a:spcPct val="0"/>
              </a:spcAft>
              <a:defRPr/>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Ask the students these questions to start the dialogue: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Should you stop to treat an accident victim when you are off duty?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May you treat a child when the parents aren’t present to give consent?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Should you withhold cardiopulmonary resuscitation (CPR) if the patient’s family asks you to? </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Reinforce that the EMT will often need to act on medical, legal, and ethical issues such as these during your career as an EMT. EMTs are unlikely to be sued successfully if they provide and carefully document emergency care within their scope of practice and local protocols, with knowledge of issues such as patient consent and duty to act.</a:t>
            </a:r>
            <a:endParaRPr lang="en-US" altLang="en-US"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544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dirty="0">
                <a:solidFill>
                  <a:prstClr val="black"/>
                </a:solidFill>
                <a:latin typeface="Calibri"/>
                <a:ea typeface="ＭＳ Ｐゴシック" charset="-128"/>
              </a:rPr>
              <a:t>Typically, state laws identify the EMT’s scope of practice, or the actions and care that EMTs are legally allowed to perform by the state in which they are providing emergency medical care. The scope of practice asks: Was the EMT allowed by law to do what he did? Scope of practice also identifies which activities would be deemed illegal if performed without licensure or certification and establishes boundaries among professionals.</a:t>
            </a:r>
          </a:p>
          <a:p>
            <a:pPr lvl="0" eaLnBrk="0" fontAlgn="base" hangingPunct="0">
              <a:spcBef>
                <a:spcPct val="30000"/>
              </a:spcBef>
              <a:spcAft>
                <a:spcPct val="0"/>
              </a:spcAft>
              <a:defRPr/>
            </a:pPr>
            <a:endParaRPr lang="en-US" sz="1100" dirty="0">
              <a:solidFill>
                <a:prstClr val="black"/>
              </a:solidFill>
              <a:latin typeface="Calibri"/>
              <a:ea typeface="ＭＳ Ｐゴシック" charset="-128"/>
            </a:endParaRP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Teaching Tips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Ask students to give examples of actions that are within the EMT's scope of practice and actions that are not within the EMT's scope of practice. </a:t>
            </a:r>
          </a:p>
          <a:p>
            <a:pPr lvl="0" eaLnBrk="0" fontAlgn="base" hangingPunct="0">
              <a:spcBef>
                <a:spcPct val="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b="1" dirty="0">
                <a:solidFill>
                  <a:prstClr val="black"/>
                </a:solidFill>
                <a:latin typeface="Calibri"/>
                <a:ea typeface="ＭＳ Ｐゴシック" panose="020B0600070205080204" pitchFamily="34" charset="-128"/>
              </a:rPr>
              <a:t>Points to Emphasize</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0"/>
              </a:spcBef>
              <a:spcAft>
                <a:spcPct val="0"/>
              </a:spcAft>
              <a:defRPr/>
            </a:pPr>
            <a:r>
              <a:rPr lang="en-US" altLang="en-US" sz="1100" dirty="0">
                <a:solidFill>
                  <a:prstClr val="black"/>
                </a:solidFill>
                <a:latin typeface="Calibri"/>
                <a:ea typeface="ＭＳ Ｐゴシック" panose="020B0600070205080204" pitchFamily="34" charset="-128"/>
              </a:rPr>
              <a:t>State laws define the level of care that EMTs can provide. EMTs may not perform care that is outside their scope of practice. There’s a difference between an EMT's scope of knowledge and the scope of practice. EMTs cannot perform skills outside the legal scope of practice, even if they know how to perform the skill. The standard of care defines what is considered competent care by an EMT in a given situation. </a:t>
            </a:r>
          </a:p>
          <a:p>
            <a:pPr lvl="0" eaLnBrk="0" fontAlgn="base" hangingPunct="0">
              <a:spcBef>
                <a:spcPct val="30000"/>
              </a:spcBef>
              <a:spcAft>
                <a:spcPct val="0"/>
              </a:spcAft>
              <a:defRPr/>
            </a:pPr>
            <a:endParaRPr lang="en-US" sz="1100" dirty="0">
              <a:solidFill>
                <a:prstClr val="black"/>
              </a:solidFill>
              <a:latin typeface="Calibri"/>
              <a:ea typeface="ＭＳ Ｐゴシック" charset="-128"/>
            </a:endParaRPr>
          </a:p>
          <a:p>
            <a:pPr lvl="0" eaLnBrk="0" fontAlgn="base" hangingPunct="0">
              <a:spcBef>
                <a:spcPct val="30000"/>
              </a:spcBef>
              <a:spcAft>
                <a:spcPct val="0"/>
              </a:spcAft>
              <a:defRPr/>
            </a:pPr>
            <a:endParaRPr lang="en-US" sz="1100" dirty="0">
              <a:solidFill>
                <a:prstClr val="black"/>
              </a:solidFill>
              <a:latin typeface="Calibri"/>
              <a:ea typeface="ＭＳ Ｐゴシック" charset="-128"/>
            </a:endParaRPr>
          </a:p>
          <a:p>
            <a:pPr lvl="0" eaLnBrk="0" fontAlgn="base" hangingPunct="0">
              <a:spcBef>
                <a:spcPct val="30000"/>
              </a:spcBef>
              <a:spcAft>
                <a:spcPct val="0"/>
              </a:spcAft>
              <a:defRPr/>
            </a:pPr>
            <a:r>
              <a:rPr lang="en-US" sz="1100" dirty="0">
                <a:solidFill>
                  <a:prstClr val="black"/>
                </a:solidFill>
                <a:latin typeface="Calibri"/>
                <a:ea typeface="ＭＳ Ｐゴシック" charset="-128"/>
              </a:rPr>
              <a:t>The standard of care is defined as the care that is expected to be provided by an EMT with similar training when managing a patient in a similar situation. The concept of “the reasonable person standard” is applied. That is, what would a reasonably prudent EMT with similar training do in the same situation? Also, standard of care asks whether the EMT provided the care properly. Thus, standard of care deals with two principles: (1) Did the EMT provide the right assessment and emergency care for the patient? (2) Did the EMT perform the assessment and emergency care properly?</a:t>
            </a:r>
            <a:endParaRPr lang="en-US" altLang="en-US" sz="1100"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508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a:solidFill>
                  <a:prstClr val="black"/>
                </a:solidFill>
                <a:latin typeface="Calibri"/>
                <a:ea typeface="ＭＳ Ｐゴシック" panose="020B0600070205080204" pitchFamily="34" charset="-128"/>
              </a:rPr>
              <a:t>Prehospital emergency care has changed significantly since its early days. One improvement has been in the quality of training that emergency medical personnel receive today. The public and the health care profession have come to expect a  competent EMT who understands and accepts the legal and ethical responsibilities to the patient, to the medical director, and to the public.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893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a:solidFill>
                  <a:prstClr val="black"/>
                </a:solidFill>
                <a:latin typeface="Calibri"/>
                <a:ea typeface="ＭＳ Ｐゴシック" panose="020B0600070205080204" pitchFamily="34" charset="-128"/>
              </a:rPr>
              <a:t>Discussion Questions</a:t>
            </a: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How are scope of practice and standard of care different? What is an example that illustrates this difference?</a:t>
            </a: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a:p>
            <a:pPr lvl="0" eaLnBrk="0" fontAlgn="base" hangingPunct="0">
              <a:spcBef>
                <a:spcPct val="0"/>
              </a:spcBef>
              <a:spcAft>
                <a:spcPct val="0"/>
              </a:spcAft>
            </a:pPr>
            <a:r>
              <a:rPr lang="en-US" altLang="en-US">
                <a:solidFill>
                  <a:prstClr val="black"/>
                </a:solidFill>
                <a:latin typeface="Calibri"/>
                <a:ea typeface="ＭＳ Ｐゴシック" panose="020B0600070205080204" pitchFamily="34" charset="-128"/>
              </a:rPr>
              <a:t>How are scopes of practice and standards of care determined?</a:t>
            </a:r>
          </a:p>
          <a:p>
            <a:pPr lvl="0" eaLnBrk="0" fontAlgn="base" hangingPunct="0">
              <a:spcBef>
                <a:spcPct val="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b="1">
              <a:solidFill>
                <a:prstClr val="black"/>
              </a:solidFill>
              <a:latin typeface="Calibri"/>
              <a:ea typeface="ＭＳ Ｐゴシック" panose="020B0600070205080204" pitchFamily="34" charset="-128"/>
            </a:endParaRPr>
          </a:p>
          <a:p>
            <a:pPr lvl="0" eaLnBrk="0" fontAlgn="base" hangingPunct="0">
              <a:spcBef>
                <a:spcPct val="0"/>
              </a:spcBef>
              <a:spcAft>
                <a:spcPct val="0"/>
              </a:spcAft>
            </a:pPr>
            <a:endParaRPr lang="en-US" altLang="en-US">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075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2/26/2018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9.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9.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6.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79.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3</a:t>
            </a:r>
            <a:endParaRPr lang="en-US" b="1" dirty="0">
              <a:latin typeface="+mn-lt"/>
            </a:endParaRPr>
          </a:p>
        </p:txBody>
      </p:sp>
      <p:sp>
        <p:nvSpPr>
          <p:cNvPr id="5" name="Text Placeholder 4"/>
          <p:cNvSpPr>
            <a:spLocks noGrp="1"/>
          </p:cNvSpPr>
          <p:nvPr>
            <p:ph type="body" idx="3"/>
          </p:nvPr>
        </p:nvSpPr>
        <p:spPr>
          <a:xfrm>
            <a:off x="4907280" y="3114461"/>
            <a:ext cx="3657600" cy="911629"/>
          </a:xfrm>
        </p:spPr>
        <p:txBody>
          <a:bodyPr/>
          <a:lstStyle/>
          <a:p>
            <a:pPr algn="ctr"/>
            <a:r>
              <a:rPr lang="en-US" altLang="en-US" dirty="0">
                <a:latin typeface="+mn-lt"/>
              </a:rPr>
              <a:t>Medical, Legal, and </a:t>
            </a:r>
            <a:r>
              <a:rPr lang="en-US" altLang="en-US" dirty="0" smtClean="0">
                <a:latin typeface="+mn-lt"/>
              </a:rPr>
              <a:t>Ethical Issues</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86375" y="4564004"/>
            <a:ext cx="2529865" cy="830997"/>
          </a:xfrm>
          <a:prstGeom prst="rect">
            <a:avLst/>
          </a:prstGeom>
          <a:noFill/>
        </p:spPr>
        <p:txBody>
          <a:bodyPr wrap="square" rtlCol="0">
            <a:spAutoFit/>
          </a:bodyPr>
          <a:lstStyle/>
          <a:p>
            <a:pPr lvl="2"/>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(4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a:t>
            </a:r>
            <a:r>
              <a:rPr lang="en-US" altLang="en-US" sz="2400" dirty="0" smtClean="0">
                <a:solidFill>
                  <a:srgbClr val="000000"/>
                </a:solidFill>
                <a:latin typeface="Arial (Body)"/>
                <a:ea typeface="ＭＳ Ｐゴシック"/>
              </a:rPr>
              <a:t>Duties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Standard of care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Two principles: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Did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provide the </a:t>
            </a:r>
            <a:r>
              <a:rPr lang="en-IN" altLang="en-US" sz="2400" b="1" dirty="0" smtClean="0">
                <a:solidFill>
                  <a:srgbClr val="000000"/>
                </a:solidFill>
                <a:latin typeface="Arial (Body)"/>
                <a:ea typeface="ＭＳ Ｐゴシック"/>
              </a:rPr>
              <a:t>right</a:t>
            </a:r>
            <a:r>
              <a:rPr lang="en-IN" altLang="en-US" sz="2400" dirty="0" smtClean="0">
                <a:solidFill>
                  <a:srgbClr val="000000"/>
                </a:solidFill>
                <a:latin typeface="Arial (Body)"/>
                <a:ea typeface="ＭＳ Ｐゴシック"/>
              </a:rPr>
              <a:t> assessment and care?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Did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perform the assessment and care </a:t>
            </a:r>
            <a:r>
              <a:rPr lang="en-IN" altLang="en-US" sz="2400" b="1" dirty="0" smtClean="0">
                <a:solidFill>
                  <a:srgbClr val="000000"/>
                </a:solidFill>
                <a:latin typeface="Arial (Body)"/>
                <a:ea typeface="ＭＳ Ｐゴシック"/>
              </a:rPr>
              <a:t>properly</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56503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(5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Duties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Duty to act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legal obligation to provide service.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Duty to act exists while you are on duty with your service.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Duty to act does not exist when you are not on duty (in most states).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Other criteria may apply.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59535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(6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Duties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Good Samaritan laws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Protect a person who is not being paid for his services from liability for acts performed in good faith except in cases of gross negligence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93939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(7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Duties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Good Samaritan </a:t>
            </a:r>
            <a:r>
              <a:rPr lang="en-US" altLang="en-US" sz="2400" dirty="0" smtClean="0">
                <a:solidFill>
                  <a:srgbClr val="000000"/>
                </a:solidFill>
                <a:latin typeface="Arial (Body)"/>
                <a:ea typeface="ＭＳ Ｐゴシック"/>
              </a:rPr>
              <a:t>laws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You must:</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Render care to the best of your ability.</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Work within the scope of practice and to the standard of care.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Act professionally.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1319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(8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a:t>
            </a:r>
            <a:r>
              <a:rPr lang="en-US" altLang="en-US" sz="2400" dirty="0" smtClean="0">
                <a:solidFill>
                  <a:srgbClr val="000000"/>
                </a:solidFill>
                <a:latin typeface="Arial (Body)"/>
                <a:ea typeface="ＭＳ Ｐゴシック"/>
              </a:rPr>
              <a:t>Duties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Other legal protections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Sovereign immunity is afforded in some cases to government employees.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Statutes of limitations restrict the amount of time a person has to file a lawsuit.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Contributory negligence on the part of the patient.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742106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(9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a:t>
            </a:r>
            <a:r>
              <a:rPr lang="en-US" altLang="en-US" sz="2400" dirty="0" smtClean="0">
                <a:solidFill>
                  <a:srgbClr val="000000"/>
                </a:solidFill>
                <a:latin typeface="Arial (Body)"/>
                <a:ea typeface="ＭＳ Ｐゴシック"/>
              </a:rPr>
              <a:t>Duties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legal right to function as an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is contingent on approval by medical direction.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1426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(10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Duties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Medical </a:t>
            </a:r>
            <a:r>
              <a:rPr lang="en-US" altLang="en-US" sz="2400" dirty="0" smtClean="0">
                <a:solidFill>
                  <a:srgbClr val="000000"/>
                </a:solidFill>
                <a:latin typeface="Arial (Body)"/>
                <a:ea typeface="ＭＳ Ｐゴシック"/>
              </a:rPr>
              <a:t>direction</a:t>
            </a:r>
            <a:endParaRPr lang="en-IN"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With regard to medical direction, you must do the following:</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Follow approved standing orders and protocols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Communicate with medical direction when needed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838878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(11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Legal </a:t>
            </a:r>
            <a:r>
              <a:rPr lang="en-US" altLang="en-US" sz="2400" dirty="0" smtClean="0">
                <a:solidFill>
                  <a:srgbClr val="000000"/>
                </a:solidFill>
                <a:latin typeface="Arial (Body)"/>
                <a:ea typeface="ＭＳ Ｐゴシック"/>
              </a:rPr>
              <a:t>Duties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Ethical Responsibilities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Ethics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Branch of philosophy focused on the study of morality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Morals</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Concepts of right and wrong</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614002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(12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Code of Ethics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Places welfare of the patient above all else when providing medical care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b="1" dirty="0" smtClean="0">
                <a:solidFill>
                  <a:srgbClr val="000000"/>
                </a:solidFill>
                <a:latin typeface="Arial (Body)"/>
                <a:ea typeface="ＭＳ Ｐゴシック"/>
              </a:rPr>
              <a:t>Serve the needs of the patient</a:t>
            </a:r>
            <a:endParaRPr lang="en-US" altLang="en-US" sz="2400" b="1"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b="1" dirty="0" smtClean="0">
                <a:solidFill>
                  <a:srgbClr val="000000"/>
                </a:solidFill>
                <a:latin typeface="Arial (Body)"/>
                <a:ea typeface="ＭＳ Ｐゴシック"/>
              </a:rPr>
              <a:t>Maintain skill mastery</a:t>
            </a:r>
            <a:endParaRPr lang="en-US" altLang="en-US" sz="2400" b="1"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b="1" dirty="0" smtClean="0">
                <a:solidFill>
                  <a:srgbClr val="000000"/>
                </a:solidFill>
                <a:latin typeface="Arial (Body)"/>
                <a:ea typeface="ＭＳ Ｐゴシック"/>
              </a:rPr>
              <a:t>Remain abreast of changes in E</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M</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S</a:t>
            </a:r>
            <a:endParaRPr lang="en-US" altLang="en-US" sz="2400" b="1"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b="1" dirty="0" smtClean="0">
                <a:solidFill>
                  <a:srgbClr val="000000"/>
                </a:solidFill>
                <a:latin typeface="Arial (Body)"/>
                <a:ea typeface="ＭＳ Ｐゴシック"/>
              </a:rPr>
              <a:t>Critically review performances</a:t>
            </a:r>
            <a:endParaRPr lang="en-US" altLang="en-US" sz="2400" b="1"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b="1" dirty="0" smtClean="0">
                <a:solidFill>
                  <a:srgbClr val="000000"/>
                </a:solidFill>
                <a:latin typeface="Arial (Body)"/>
                <a:ea typeface="ＭＳ Ｐゴシック"/>
              </a:rPr>
              <a:t>Report with honesty</a:t>
            </a:r>
            <a:endParaRPr lang="en-US" altLang="en-US" sz="2400" b="1"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b="1" dirty="0" smtClean="0">
                <a:solidFill>
                  <a:srgbClr val="000000"/>
                </a:solidFill>
                <a:latin typeface="Arial (Body)"/>
                <a:ea typeface="ＭＳ Ｐゴシック"/>
              </a:rPr>
              <a:t>Work harmoniously with health care team</a:t>
            </a:r>
            <a:endParaRPr lang="en-US" altLang="en-US" sz="2400" b="1" dirty="0">
              <a:solidFill>
                <a:srgbClr val="000000"/>
              </a:solidFill>
              <a:latin typeface="Arial (Body)"/>
              <a:ea typeface="ＭＳ Ｐゴシック"/>
            </a:endParaRPr>
          </a:p>
        </p:txBody>
      </p:sp>
    </p:spTree>
    <p:extLst>
      <p:ext uri="{BB962C8B-B14F-4D97-AF65-F5344CB8AC3E}">
        <p14:creationId xmlns:p14="http://schemas.microsoft.com/office/powerpoint/2010/main" val="187401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(2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approach the patient. “Hi,” says Caitlyn. “My name is Caitlyn, and I’m an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 We’re here because someone called to say you were unconscious. How are you feeling?”</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“Like I</a:t>
            </a:r>
            <a:r>
              <a:rPr lang="en-IN" altLang="en-US" sz="100" dirty="0" smtClean="0">
                <a:solidFill>
                  <a:srgbClr val="000000"/>
                </a:solidFill>
                <a:latin typeface="Arial (Body)"/>
                <a:ea typeface="ＭＳ Ｐゴシック"/>
              </a:rPr>
              <a:t>‘</a:t>
            </a:r>
            <a:r>
              <a:rPr lang="en-IN" altLang="en-US" sz="2400" dirty="0" smtClean="0">
                <a:solidFill>
                  <a:srgbClr val="000000"/>
                </a:solidFill>
                <a:latin typeface="Arial (Body)"/>
                <a:ea typeface="ＭＳ Ｐゴシック"/>
              </a:rPr>
              <a:t>ve got too many people not minding their business, that’s how I feel!” says the patient. “Why don’t you all just go away and leave me alone?”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276945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solidFill>
                  <a:schemeClr val="tx2"/>
                </a:solidFill>
                <a:latin typeface="Times New Roman" panose="02020603050405020304" pitchFamily="18" charset="0"/>
                <a:cs typeface="Times New Roman" panose="02020603050405020304" pitchFamily="18" charset="0"/>
              </a:rPr>
              <a:t>Learning Readiness</a:t>
            </a:r>
            <a:endParaRPr lang="en-US" dirty="0">
              <a:solidFill>
                <a:schemeClr val="tx2"/>
              </a:solidFill>
              <a:latin typeface="Times New Roman" panose="02020603050405020304" pitchFamily="18" charset="0"/>
              <a:ea typeface="ＭＳ Ｐゴシック"/>
              <a:cs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5651" lvl="0" indent="-255651" eaLnBrk="0" fontAlgn="base" hangingPunct="0">
              <a:spcAft>
                <a:spcPct val="0"/>
              </a:spcAft>
              <a:buSzPts val="2400"/>
            </a:pPr>
            <a:r>
              <a:rPr lang="en-IN" altLang="en-US" sz="2400" b="1" dirty="0" smtClean="0">
                <a:solidFill>
                  <a:srgbClr val="000000"/>
                </a:solidFill>
                <a:latin typeface="Arial (Body)"/>
                <a:ea typeface="ＭＳ Ｐゴシック"/>
              </a:rPr>
              <a:t>E</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M</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S Education Standards, </a:t>
            </a:r>
            <a:r>
              <a:rPr lang="en-IN" altLang="en-US" sz="2400" dirty="0" smtClean="0">
                <a:solidFill>
                  <a:srgbClr val="000000"/>
                </a:solidFill>
                <a:latin typeface="Arial (Body)"/>
                <a:ea typeface="ＭＳ Ｐゴシック"/>
              </a:rPr>
              <a:t>text p. 45.</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Objectives, </a:t>
            </a:r>
            <a:r>
              <a:rPr lang="en-US" altLang="en-US" sz="2400" dirty="0" smtClean="0">
                <a:solidFill>
                  <a:srgbClr val="000000"/>
                </a:solidFill>
                <a:latin typeface="Arial (Body)"/>
                <a:ea typeface="ＭＳ Ｐゴシック"/>
              </a:rPr>
              <a:t>text p. 45.</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IN" altLang="en-US" sz="2400" b="1" dirty="0" smtClean="0">
                <a:solidFill>
                  <a:srgbClr val="000000"/>
                </a:solidFill>
                <a:latin typeface="Arial (Body)"/>
                <a:ea typeface="ＭＳ Ｐゴシック"/>
              </a:rPr>
              <a:t>Key Terms, </a:t>
            </a:r>
            <a:r>
              <a:rPr lang="en-IN" altLang="en-US" sz="2400" dirty="0" smtClean="0">
                <a:solidFill>
                  <a:srgbClr val="000000"/>
                </a:solidFill>
                <a:latin typeface="Arial (Body)"/>
                <a:ea typeface="ＭＳ Ｐゴシック"/>
              </a:rPr>
              <a:t>text p. 45.</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pPr>
            <a:r>
              <a:rPr lang="en-IN" altLang="en-US" sz="2400" dirty="0" smtClean="0">
                <a:solidFill>
                  <a:srgbClr val="000000"/>
                </a:solidFill>
                <a:latin typeface="Arial (Body)"/>
                <a:ea typeface="ＭＳ Ｐゴシック"/>
              </a:rPr>
              <a:t>Purpose of lecture presentation versus textbook reading assignments.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778562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(3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Should Caitlyn and Phil do as the patient has requested and leave him alone?</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is the legal basis for your answer?</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If you believe Caitlyn and Phil should stay, what do you think they should do next?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52588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(1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Competent patients have the right to accept or refuse emergency medical care.</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You must obtain consent, or have the legal right to do so, before providing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274534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(2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Types of Consent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Informed consent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Expressed consent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Implied consent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Minor consent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Involuntary consent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447489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(3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Advance Directives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Based on patients’ right to self-determination</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Documents the wish of the chronically or terminally ill patient not to be resuscitated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Legally allows the health care provider to withhold resuscitation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755746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(4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76962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Advance </a:t>
            </a:r>
            <a:r>
              <a:rPr lang="en-US" altLang="en-US" sz="2400" dirty="0" smtClean="0">
                <a:solidFill>
                  <a:srgbClr val="000000"/>
                </a:solidFill>
                <a:latin typeface="Arial (Body)"/>
                <a:ea typeface="ＭＳ Ｐゴシック"/>
              </a:rPr>
              <a:t>Directives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Types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pt-BR" altLang="en-US" sz="2400" dirty="0" smtClean="0">
                <a:solidFill>
                  <a:srgbClr val="000000"/>
                </a:solidFill>
                <a:latin typeface="Arial (Body)"/>
                <a:ea typeface="ＭＳ Ｐゴシック"/>
              </a:rPr>
              <a:t>Do not resuscitate (D</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N</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Living will</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Health care durable power of attorney (health care proxy)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Physician's orders for life-sustaining treatment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L</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S</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03742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77794" cy="1066799"/>
          </a:xfrm>
        </p:spPr>
        <p:txBody>
          <a:bodyPr tIns="91425" anchor="b">
            <a:noAutofit/>
          </a:bodyPr>
          <a:lstStyle/>
          <a:p>
            <a:pPr lvl="0" eaLnBrk="0" fontAlgn="base" hangingPunct="0">
              <a:spcBef>
                <a:spcPct val="0"/>
              </a:spcBef>
              <a:spcAft>
                <a:spcPct val="0"/>
              </a:spcAft>
              <a:buClrTx/>
            </a:pPr>
            <a:r>
              <a:rPr lang="en-IN" altLang="en-US" dirty="0">
                <a:latin typeface="Times New Roman" panose="02020603050405020304" pitchFamily="18" charset="0"/>
                <a:ea typeface="ＭＳ Ｐゴシック"/>
              </a:rPr>
              <a:t>An Ohio E</a:t>
            </a:r>
            <a:r>
              <a:rPr lang="en-IN" altLang="en-US" sz="100" dirty="0">
                <a:latin typeface="Times New Roman" panose="02020603050405020304" pitchFamily="18" charset="0"/>
                <a:ea typeface="ＭＳ Ｐゴシック"/>
              </a:rPr>
              <a:t> </a:t>
            </a:r>
            <a:r>
              <a:rPr lang="en-IN" altLang="en-US" dirty="0">
                <a:latin typeface="Times New Roman" panose="02020603050405020304" pitchFamily="18" charset="0"/>
                <a:ea typeface="ＭＳ Ｐゴシック"/>
              </a:rPr>
              <a:t>M</a:t>
            </a:r>
            <a:r>
              <a:rPr lang="en-IN" altLang="en-US" sz="100" dirty="0">
                <a:latin typeface="Times New Roman" panose="02020603050405020304" pitchFamily="18" charset="0"/>
                <a:ea typeface="ＭＳ Ｐゴシック"/>
              </a:rPr>
              <a:t> </a:t>
            </a:r>
            <a:r>
              <a:rPr lang="en-IN" altLang="en-US" dirty="0">
                <a:latin typeface="Times New Roman" panose="02020603050405020304" pitchFamily="18" charset="0"/>
                <a:ea typeface="ＭＳ Ｐゴシック"/>
              </a:rPr>
              <a:t>S </a:t>
            </a:r>
            <a:r>
              <a:rPr lang="en-IN" altLang="en-US" dirty="0" smtClean="0">
                <a:latin typeface="Times New Roman" panose="02020603050405020304" pitchFamily="18" charset="0"/>
                <a:ea typeface="ＭＳ Ｐゴシック"/>
              </a:rPr>
              <a:t>D</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N</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R </a:t>
            </a:r>
            <a:r>
              <a:rPr lang="en-IN" altLang="en-US" dirty="0">
                <a:latin typeface="Times New Roman" panose="02020603050405020304" pitchFamily="18" charset="0"/>
                <a:ea typeface="ＭＳ Ｐゴシック"/>
              </a:rPr>
              <a:t>Identification </a:t>
            </a:r>
            <a:r>
              <a:rPr lang="en-IN" altLang="en-US" dirty="0" smtClean="0">
                <a:latin typeface="Times New Roman" panose="02020603050405020304" pitchFamily="18" charset="0"/>
                <a:ea typeface="ＭＳ Ｐゴシック"/>
              </a:rPr>
              <a:t>Form </a:t>
            </a:r>
            <a:r>
              <a:rPr lang="en-IN" altLang="en-US" sz="2000" b="0" dirty="0" smtClean="0">
                <a:latin typeface="Times New Roman" panose="02020603050405020304" pitchFamily="18" charset="0"/>
                <a:ea typeface="ＭＳ Ｐゴシック"/>
              </a:rPr>
              <a:t>(1 of 2)</a:t>
            </a:r>
            <a:endParaRPr lang="en-US" altLang="en-US" dirty="0">
              <a:latin typeface="Times New Roman" panose="02020603050405020304" pitchFamily="18" charset="0"/>
              <a:ea typeface="ＭＳ Ｐゴシック"/>
            </a:endParaRPr>
          </a:p>
        </p:txBody>
      </p:sp>
      <p:pic>
        <p:nvPicPr>
          <p:cNvPr id="3" name="Picture 2" descr="An Ohio D N R or, do not resuscitate, order form. The form captures information as follows. Whether the D N R is active immediately or only in case of cardiac or respiratory arrest, patient’s contact information and birthdate, physician’s contact information, and whether patient should be treated according to local D N R protocol or according to their personal living will declaration. "/>
          <p:cNvPicPr>
            <a:picLocks noChangeAspect="1"/>
          </p:cNvPicPr>
          <p:nvPr/>
        </p:nvPicPr>
        <p:blipFill>
          <a:blip r:embed="rId2"/>
          <a:stretch>
            <a:fillRect/>
          </a:stretch>
        </p:blipFill>
        <p:spPr>
          <a:xfrm>
            <a:off x="2733522" y="1423343"/>
            <a:ext cx="3676957" cy="4888030"/>
          </a:xfrm>
          <a:prstGeom prst="rect">
            <a:avLst/>
          </a:prstGeom>
        </p:spPr>
      </p:pic>
    </p:spTree>
    <p:extLst>
      <p:ext uri="{BB962C8B-B14F-4D97-AF65-F5344CB8AC3E}">
        <p14:creationId xmlns:p14="http://schemas.microsoft.com/office/powerpoint/2010/main" val="4243439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77794" cy="1066799"/>
          </a:xfrm>
        </p:spPr>
        <p:txBody>
          <a:bodyPr anchor="b"/>
          <a:lstStyle/>
          <a:p>
            <a:r>
              <a:rPr lang="en-IN" altLang="en-US" dirty="0">
                <a:latin typeface="Times New Roman" panose="02020603050405020304" pitchFamily="18" charset="0"/>
                <a:ea typeface="ＭＳ Ｐゴシック"/>
              </a:rPr>
              <a:t>An Ohio E</a:t>
            </a:r>
            <a:r>
              <a:rPr lang="en-IN" altLang="en-US" sz="100" dirty="0">
                <a:latin typeface="Times New Roman" panose="02020603050405020304" pitchFamily="18" charset="0"/>
                <a:ea typeface="ＭＳ Ｐゴシック"/>
              </a:rPr>
              <a:t> </a:t>
            </a:r>
            <a:r>
              <a:rPr lang="en-IN" altLang="en-US" dirty="0">
                <a:latin typeface="Times New Roman" panose="02020603050405020304" pitchFamily="18" charset="0"/>
                <a:ea typeface="ＭＳ Ｐゴシック"/>
              </a:rPr>
              <a:t>M</a:t>
            </a:r>
            <a:r>
              <a:rPr lang="en-IN" altLang="en-US" sz="100" dirty="0">
                <a:latin typeface="Times New Roman" panose="02020603050405020304" pitchFamily="18" charset="0"/>
                <a:ea typeface="ＭＳ Ｐゴシック"/>
              </a:rPr>
              <a:t> </a:t>
            </a:r>
            <a:r>
              <a:rPr lang="en-IN" altLang="en-US" dirty="0">
                <a:latin typeface="Times New Roman" panose="02020603050405020304" pitchFamily="18" charset="0"/>
                <a:ea typeface="ＭＳ Ｐゴシック"/>
              </a:rPr>
              <a:t>S D</a:t>
            </a:r>
            <a:r>
              <a:rPr lang="en-IN" altLang="en-US" sz="100" dirty="0">
                <a:latin typeface="Times New Roman" panose="02020603050405020304" pitchFamily="18" charset="0"/>
                <a:ea typeface="ＭＳ Ｐゴシック"/>
              </a:rPr>
              <a:t> </a:t>
            </a:r>
            <a:r>
              <a:rPr lang="en-IN" altLang="en-US" dirty="0">
                <a:latin typeface="Times New Roman" panose="02020603050405020304" pitchFamily="18" charset="0"/>
                <a:ea typeface="ＭＳ Ｐゴシック"/>
              </a:rPr>
              <a:t>N</a:t>
            </a:r>
            <a:r>
              <a:rPr lang="en-IN" altLang="en-US" sz="100" dirty="0">
                <a:latin typeface="Times New Roman" panose="02020603050405020304" pitchFamily="18" charset="0"/>
                <a:ea typeface="ＭＳ Ｐゴシック"/>
              </a:rPr>
              <a:t> </a:t>
            </a:r>
            <a:r>
              <a:rPr lang="en-IN" altLang="en-US" dirty="0">
                <a:latin typeface="Times New Roman" panose="02020603050405020304" pitchFamily="18" charset="0"/>
                <a:ea typeface="ＭＳ Ｐゴシック"/>
              </a:rPr>
              <a:t>R Identification Form </a:t>
            </a:r>
            <a:r>
              <a:rPr lang="en-IN" altLang="en-US" sz="2000" b="0" dirty="0" smtClean="0">
                <a:latin typeface="Times New Roman" panose="02020603050405020304" pitchFamily="18" charset="0"/>
                <a:ea typeface="ＭＳ Ｐゴシック"/>
              </a:rPr>
              <a:t>(2 </a:t>
            </a:r>
            <a:r>
              <a:rPr lang="en-IN" altLang="en-US" sz="2000" b="0" dirty="0">
                <a:latin typeface="Times New Roman" panose="02020603050405020304" pitchFamily="18" charset="0"/>
                <a:ea typeface="ＭＳ Ｐゴシック"/>
              </a:rPr>
              <a:t>of 2)</a:t>
            </a:r>
            <a:endParaRPr lang="en-IN" dirty="0"/>
          </a:p>
        </p:txBody>
      </p:sp>
      <p:pic>
        <p:nvPicPr>
          <p:cNvPr id="8" name="Picture 7" descr="Reverse of Ohio D N R form, showing D N R comfort care protocol. The Ohio protocol consist of the following instructions: E M S will suction the airway, administer oxygen, position for comfort, splint or immobilize, control bleeding, provide pain medication, provide emotional support, contact other appropriate health care providers such as hospice, home health, attending physicians, C N Ps, and C N Ss. E M S will not: administer chest compressions, insert artificial airway, administer resuscitative drugs, defibrillate or cardiovert, provide respiratory assistance other than that listed above, initiate resuscitative I V, initiate cardiac monitoring. The Ohio protocol also dictates that, will not, actions should be discontinued once D N R protocol is activated, and that family members cannot deactivate the D N R for the patient."/>
          <p:cNvPicPr>
            <a:picLocks noChangeAspect="1"/>
          </p:cNvPicPr>
          <p:nvPr/>
        </p:nvPicPr>
        <p:blipFill>
          <a:blip r:embed="rId2"/>
          <a:stretch>
            <a:fillRect/>
          </a:stretch>
        </p:blipFill>
        <p:spPr>
          <a:xfrm>
            <a:off x="2731476" y="1451457"/>
            <a:ext cx="3681048" cy="4839634"/>
          </a:xfrm>
          <a:prstGeom prst="rect">
            <a:avLst/>
          </a:prstGeom>
        </p:spPr>
      </p:pic>
    </p:spTree>
    <p:extLst>
      <p:ext uri="{BB962C8B-B14F-4D97-AF65-F5344CB8AC3E}">
        <p14:creationId xmlns:p14="http://schemas.microsoft.com/office/powerpoint/2010/main" val="1084679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2800" dirty="0">
                <a:latin typeface="Times New Roman" panose="02020603050405020304" pitchFamily="18" charset="0"/>
                <a:ea typeface="ＭＳ Ｐゴシック"/>
              </a:rPr>
              <a:t>D</a:t>
            </a:r>
            <a:r>
              <a:rPr lang="en-IN" altLang="en-US" sz="100" dirty="0">
                <a:latin typeface="Times New Roman" panose="02020603050405020304" pitchFamily="18" charset="0"/>
                <a:ea typeface="ＭＳ Ｐゴシック"/>
              </a:rPr>
              <a:t> </a:t>
            </a:r>
            <a:r>
              <a:rPr lang="en-IN" altLang="en-US" sz="2800" dirty="0">
                <a:latin typeface="Times New Roman" panose="02020603050405020304" pitchFamily="18" charset="0"/>
                <a:ea typeface="ＭＳ Ｐゴシック"/>
              </a:rPr>
              <a:t>N</a:t>
            </a:r>
            <a:r>
              <a:rPr lang="en-IN" altLang="en-US" sz="100" dirty="0">
                <a:latin typeface="Times New Roman" panose="02020603050405020304" pitchFamily="18" charset="0"/>
                <a:ea typeface="ＭＳ Ｐゴシック"/>
              </a:rPr>
              <a:t> </a:t>
            </a:r>
            <a:r>
              <a:rPr lang="en-IN" altLang="en-US" sz="2800" dirty="0">
                <a:latin typeface="Times New Roman" panose="02020603050405020304" pitchFamily="18" charset="0"/>
                <a:ea typeface="ＭＳ Ｐゴシック"/>
              </a:rPr>
              <a:t>R Documents </a:t>
            </a:r>
            <a:r>
              <a:rPr lang="en-IN" altLang="en-US" sz="2800" dirty="0" smtClean="0">
                <a:latin typeface="Times New Roman" panose="02020603050405020304" pitchFamily="18" charset="0"/>
                <a:ea typeface="ＭＳ Ｐゴシック"/>
              </a:rPr>
              <a:t>may also take </a:t>
            </a:r>
            <a:r>
              <a:rPr lang="en-IN" altLang="en-US" sz="2800" dirty="0">
                <a:latin typeface="Times New Roman" panose="02020603050405020304" pitchFamily="18" charset="0"/>
                <a:ea typeface="ＭＳ Ｐゴシック"/>
              </a:rPr>
              <a:t>Alternative Forms, as </a:t>
            </a:r>
            <a:r>
              <a:rPr lang="en-IN" altLang="en-US" sz="2800" dirty="0" smtClean="0">
                <a:latin typeface="Times New Roman" panose="02020603050405020304" pitchFamily="18" charset="0"/>
                <a:ea typeface="ＭＳ Ｐゴシック"/>
              </a:rPr>
              <a:t>these </a:t>
            </a:r>
            <a:r>
              <a:rPr lang="en-IN" altLang="en-US" sz="2800" dirty="0">
                <a:latin typeface="Times New Roman" panose="02020603050405020304" pitchFamily="18" charset="0"/>
                <a:ea typeface="ＭＳ Ｐゴシック"/>
              </a:rPr>
              <a:t>Examples from Ohio E</a:t>
            </a:r>
            <a:r>
              <a:rPr lang="en-IN" altLang="en-US" sz="100" dirty="0">
                <a:latin typeface="Times New Roman" panose="02020603050405020304" pitchFamily="18" charset="0"/>
                <a:ea typeface="ＭＳ Ｐゴシック"/>
              </a:rPr>
              <a:t> </a:t>
            </a:r>
            <a:r>
              <a:rPr lang="en-IN" altLang="en-US" sz="2800" dirty="0">
                <a:latin typeface="Times New Roman" panose="02020603050405020304" pitchFamily="18" charset="0"/>
                <a:ea typeface="ＭＳ Ｐゴシック"/>
              </a:rPr>
              <a:t>M</a:t>
            </a:r>
            <a:r>
              <a:rPr lang="en-IN" altLang="en-US" sz="100" dirty="0">
                <a:latin typeface="Times New Roman" panose="02020603050405020304" pitchFamily="18" charset="0"/>
                <a:ea typeface="ＭＳ Ｐゴシック"/>
              </a:rPr>
              <a:t> </a:t>
            </a:r>
            <a:r>
              <a:rPr lang="en-IN" altLang="en-US" sz="2800" dirty="0">
                <a:latin typeface="Times New Roman" panose="02020603050405020304" pitchFamily="18" charset="0"/>
                <a:ea typeface="ＭＳ Ｐゴシック"/>
              </a:rPr>
              <a:t>S </a:t>
            </a:r>
            <a:r>
              <a:rPr lang="en-IN" altLang="en-US" sz="2800" dirty="0" smtClean="0">
                <a:latin typeface="Times New Roman" panose="02020603050405020304" pitchFamily="18" charset="0"/>
                <a:ea typeface="ＭＳ Ｐゴシック"/>
              </a:rPr>
              <a:t>Show </a:t>
            </a:r>
            <a:r>
              <a:rPr lang="en-IN"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529046"/>
          </a:xfrm>
        </p:spPr>
        <p:txBody>
          <a:bodyPr/>
          <a:lstStyle/>
          <a:p>
            <a:pPr marL="0" indent="0">
              <a:buNone/>
            </a:pPr>
            <a:r>
              <a:rPr lang="en-IN" altLang="en-US" sz="2400" dirty="0" smtClean="0">
                <a:latin typeface="+mn-lt"/>
                <a:ea typeface="ＭＳ Ｐゴシック"/>
              </a:rPr>
              <a:t>A D</a:t>
            </a:r>
            <a:r>
              <a:rPr lang="en-IN" altLang="en-US" sz="100" dirty="0" smtClean="0">
                <a:latin typeface="+mn-lt"/>
                <a:ea typeface="ＭＳ Ｐゴシック"/>
              </a:rPr>
              <a:t> </a:t>
            </a:r>
            <a:r>
              <a:rPr lang="en-IN" altLang="en-US" sz="2400" dirty="0">
                <a:latin typeface="+mn-lt"/>
                <a:ea typeface="ＭＳ Ｐゴシック"/>
              </a:rPr>
              <a:t>N</a:t>
            </a:r>
            <a:r>
              <a:rPr lang="en-IN" altLang="en-US" sz="100" dirty="0">
                <a:latin typeface="+mn-lt"/>
                <a:ea typeface="ＭＳ Ｐゴシック"/>
              </a:rPr>
              <a:t> </a:t>
            </a:r>
            <a:r>
              <a:rPr lang="en-IN" altLang="en-US" sz="2400" dirty="0">
                <a:latin typeface="+mn-lt"/>
                <a:ea typeface="ＭＳ Ｐゴシック"/>
              </a:rPr>
              <a:t>R </a:t>
            </a:r>
            <a:r>
              <a:rPr lang="en-IN" altLang="en-US" sz="2400" dirty="0" smtClean="0">
                <a:latin typeface="+mn-lt"/>
                <a:ea typeface="ＭＳ Ｐゴシック"/>
              </a:rPr>
              <a:t>wallet card.</a:t>
            </a:r>
            <a:endParaRPr lang="en-IN" sz="2400" dirty="0">
              <a:latin typeface="+mn-lt"/>
            </a:endParaRPr>
          </a:p>
        </p:txBody>
      </p:sp>
      <p:pic>
        <p:nvPicPr>
          <p:cNvPr id="4" name="Picture 2" descr="The front and back of an Ohio D N R wallet card. The front card captures information as follows. Whether the D N R is active immediately or only in case of cardiac or respiratory arrest, patient’s contact information, birthdate and gender. The back side of the card captures physician’s contact information, and emergency phone contac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6902" y="2269762"/>
            <a:ext cx="2890196" cy="397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636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D</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N</a:t>
            </a:r>
            <a:r>
              <a:rPr lang="en-IN" altLang="en-US" sz="100" dirty="0" smtClean="0">
                <a:latin typeface="Times New Roman" panose="02020603050405020304" pitchFamily="18" charset="0"/>
                <a:ea typeface="ＭＳ Ｐゴシック"/>
              </a:rPr>
              <a:t>.</a:t>
            </a:r>
            <a:r>
              <a:rPr lang="en-IN" altLang="en-US" sz="2800" dirty="0" smtClean="0">
                <a:latin typeface="Times New Roman" panose="02020603050405020304" pitchFamily="18" charset="0"/>
                <a:ea typeface="ＭＳ Ｐゴシック"/>
              </a:rPr>
              <a:t>R Documents may also take Alternative Forms, as these Examples from Ohio E</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sz="2800" dirty="0" smtClean="0">
                <a:latin typeface="Times New Roman" panose="02020603050405020304" pitchFamily="18" charset="0"/>
                <a:ea typeface="ＭＳ Ｐゴシック"/>
              </a:rPr>
              <a:t>S Show </a:t>
            </a:r>
            <a:r>
              <a:rPr lang="en-IN" altLang="en-US" sz="2000" b="0" dirty="0" smtClean="0">
                <a:latin typeface="Times New Roman" panose="02020603050405020304" pitchFamily="18" charset="0"/>
                <a:ea typeface="ＭＳ Ｐゴシック"/>
              </a:rPr>
              <a:t>(2 of 2)</a:t>
            </a:r>
            <a:endParaRPr lang="en-US" alt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594360"/>
          </a:xfrm>
        </p:spPr>
        <p:txBody>
          <a:bodyPr/>
          <a:lstStyle/>
          <a:p>
            <a:pPr marL="0" indent="0">
              <a:buNone/>
            </a:pPr>
            <a:r>
              <a:rPr lang="en-IN" altLang="en-US" sz="2400" dirty="0" smtClean="0">
                <a:latin typeface="+mn-lt"/>
                <a:ea typeface="ＭＳ Ｐゴシック"/>
              </a:rPr>
              <a:t>A </a:t>
            </a:r>
            <a:r>
              <a:rPr lang="en-IN" altLang="en-US" sz="2400" dirty="0">
                <a:latin typeface="+mn-lt"/>
                <a:ea typeface="ＭＳ Ｐゴシック"/>
              </a:rPr>
              <a:t>D</a:t>
            </a:r>
            <a:r>
              <a:rPr lang="en-IN" altLang="en-US" sz="100" dirty="0">
                <a:latin typeface="+mn-lt"/>
                <a:ea typeface="ＭＳ Ｐゴシック"/>
              </a:rPr>
              <a:t> </a:t>
            </a:r>
            <a:r>
              <a:rPr lang="en-IN" altLang="en-US" sz="2400" dirty="0">
                <a:latin typeface="+mn-lt"/>
                <a:ea typeface="ＭＳ Ｐゴシック"/>
              </a:rPr>
              <a:t>N</a:t>
            </a:r>
            <a:r>
              <a:rPr lang="en-IN" altLang="en-US" sz="100" dirty="0">
                <a:latin typeface="+mn-lt"/>
                <a:ea typeface="ＭＳ Ｐゴシック"/>
              </a:rPr>
              <a:t> </a:t>
            </a:r>
            <a:r>
              <a:rPr lang="en-IN" altLang="en-US" sz="2400" dirty="0">
                <a:latin typeface="+mn-lt"/>
                <a:ea typeface="ＭＳ Ｐゴシック"/>
              </a:rPr>
              <a:t>R </a:t>
            </a:r>
            <a:r>
              <a:rPr lang="en-IN" altLang="en-US" sz="2400" dirty="0" smtClean="0">
                <a:latin typeface="+mn-lt"/>
                <a:ea typeface="ＭＳ Ｐゴシック"/>
              </a:rPr>
              <a:t>hospital bracelet.</a:t>
            </a:r>
            <a:endParaRPr lang="en-IN" sz="2400" dirty="0">
              <a:latin typeface="+mn-lt"/>
            </a:endParaRPr>
          </a:p>
        </p:txBody>
      </p:sp>
      <p:pic>
        <p:nvPicPr>
          <p:cNvPr id="4" name="Picture 3" descr="An Ohio D N R bracelet. It captures information as follows. patient’s contact information and gender,  physician’s contact information, and whether the D N R is active immediately or only in case of cardiac or respiratory arres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72827"/>
            <a:ext cx="8229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404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(5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Advance Directives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Issues in advanced directives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Determining validity of the document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Interpreting the orders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Conflict between the D</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N</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R or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L</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S</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 </a:t>
            </a:r>
            <a:r>
              <a:rPr lang="en-IN" altLang="en-US" sz="2400" dirty="0" smtClean="0">
                <a:solidFill>
                  <a:srgbClr val="000000"/>
                </a:solidFill>
                <a:latin typeface="Arial (Body)"/>
                <a:ea typeface="ＭＳ Ｐゴシック"/>
              </a:rPr>
              <a:t>and wishes of the family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73688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Setting the Stage</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Overview of Lesson Topics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The scope of practice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Issues of consent and refusal</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Legal aspects of emergency care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Negligence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Intentional tort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Confidentiality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I</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 and 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M</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L</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Protecting yourself</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70292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(6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Advance </a:t>
            </a:r>
            <a:r>
              <a:rPr lang="en-US" altLang="en-US" sz="2400" dirty="0" smtClean="0">
                <a:solidFill>
                  <a:srgbClr val="000000"/>
                </a:solidFill>
                <a:latin typeface="Arial (Body)"/>
                <a:ea typeface="ＭＳ Ｐゴシック"/>
              </a:rPr>
              <a:t>Directives</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Responding to advanced directive issues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If in doubt, consider initiating immediate treatment.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Contact medical direction.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Continue treatment until the issue is resolved.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Document thoroughly.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97954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(7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Refusing Treatment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patient has the right to refuse care, even if it will result in death.</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For the patient to refuse, he must demonstrate the mental capacity to do so.</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10866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(8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Refusing </a:t>
            </a:r>
            <a:r>
              <a:rPr lang="en-US" altLang="en-US" sz="2400" dirty="0" smtClean="0">
                <a:solidFill>
                  <a:srgbClr val="000000"/>
                </a:solidFill>
                <a:latin typeface="Arial (Body)"/>
                <a:ea typeface="ＭＳ Ｐゴシック"/>
              </a:rPr>
              <a:t>Treatment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Capacity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Patient is lucid and able to make rational and informed decisions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Patient does not have altered mental status (e.g. is not under the influence of drugs or alcohol)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9691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(9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Refusing Treatment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Capacity</a:t>
            </a:r>
            <a:endParaRPr lang="en-IN" altLang="en-US" sz="2400" dirty="0" smtClean="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patient must be informed of and fully understand the treatment and the potential risks or consequences of refusing treatment.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patient must sign the release form, or if he refuses, attempt to have someone witness the refusal.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8661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60229"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(10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Protecting Yourself in Refusal Situations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Complete a thorough assessment.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Make sure the patient is competent.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Exhaust your attempts to persuade the patient.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Consult medical direction as needed.</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Clearly document what you told the patient and his response to it.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Encourage patient to seek help later or through different means.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29930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55724"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Issues of Patient Consent and Refusal </a:t>
            </a:r>
            <a:r>
              <a:rPr lang="en-IN" sz="2000" b="0" dirty="0" smtClean="0">
                <a:latin typeface="Times New Roman" panose="02020603050405020304" pitchFamily="18" charset="0"/>
                <a:ea typeface="ＭＳ Ｐゴシック"/>
                <a:cs typeface="ＭＳ Ｐゴシック" pitchFamily="-65" charset="-128"/>
              </a:rPr>
              <a:t>(11 of 11)</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0"/>
            <a:ext cx="8229600" cy="9525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IN" altLang="en-US" sz="2400" dirty="0">
                <a:solidFill>
                  <a:srgbClr val="000000"/>
                </a:solidFill>
                <a:latin typeface="Arial (Body)"/>
                <a:ea typeface="ＭＳ Ｐゴシック"/>
              </a:rPr>
              <a:t>Protecting Yourself in Refusal </a:t>
            </a:r>
            <a:r>
              <a:rPr lang="en-IN" altLang="en-US" sz="2400" dirty="0" smtClean="0">
                <a:solidFill>
                  <a:srgbClr val="000000"/>
                </a:solidFill>
                <a:latin typeface="Arial (Body)"/>
                <a:ea typeface="ＭＳ Ｐゴシック"/>
              </a:rPr>
              <a:t>Situations</a:t>
            </a: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Always keep complete and accurate documentation.</a:t>
            </a:r>
            <a:endParaRPr lang="en-US" altLang="en-US" sz="2400" dirty="0">
              <a:solidFill>
                <a:srgbClr val="000000"/>
              </a:solidFill>
              <a:latin typeface="Arial (Body)"/>
              <a:ea typeface="ＭＳ Ｐゴシック"/>
            </a:endParaRPr>
          </a:p>
        </p:txBody>
      </p:sp>
      <p:pic>
        <p:nvPicPr>
          <p:cNvPr id="7" name="Picture 2" descr="An alert patient refuses treatment from an E M 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376" y="2840250"/>
            <a:ext cx="4643279" cy="307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A digital form on an E M T’s field table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6634" y="2724727"/>
            <a:ext cx="2418211" cy="356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29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(4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496733"/>
          </a:xfrm>
        </p:spPr>
        <p:txBody>
          <a:bodyPr wrap="square" lIns="91425" tIns="91425" rIns="91425" bIns="91425">
            <a:noAutofit/>
          </a:bodyPr>
          <a:lstStyle/>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“I can understand how you might feel like people are in your business right now,” says Caitlyn. “We are here to help, but before we can decide what to do, I need to ask you a few questions. First though, what is your name?”</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“Mike Blevins.”</a:t>
            </a:r>
            <a:endParaRPr lang="en-US" altLang="en-US" sz="2400" dirty="0">
              <a:solidFill>
                <a:srgbClr val="000000"/>
              </a:solidFill>
              <a:latin typeface="Arial (Body)"/>
              <a:ea typeface="ＭＳ Ｐゴシック"/>
            </a:endParaRPr>
          </a:p>
          <a:p>
            <a:pPr marL="0" lvl="0" indent="0" eaLnBrk="0" fontAlgn="base" hangingPunct="0">
              <a:spcAft>
                <a:spcPct val="0"/>
              </a:spcAft>
              <a:buSzPts val="2400"/>
              <a:buNone/>
              <a:tabLst/>
            </a:pPr>
            <a:r>
              <a:rPr lang="en-IN" altLang="en-US" sz="2400" dirty="0" smtClean="0">
                <a:solidFill>
                  <a:srgbClr val="000000"/>
                </a:solidFill>
                <a:latin typeface="Arial (Body)"/>
                <a:ea typeface="ＭＳ Ｐゴシック"/>
              </a:rPr>
              <a:t>“Mr. Blevins, do you know where you are right now?” asks Caitlyn, beginning the process of determining the patient's decision-making ability.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37709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(5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292631"/>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What questions should Caitlyn ask to help her decide whether the patient has the capacity to make an important decision, such as consenting to or refusing medical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560993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Negligence</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 breach of legal duty creates a liability.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Two types of negligence exists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Criminal negligence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Civil negligence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38228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Negligence</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Negligence is a tort in which:</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There was no intent to do harm</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But there was a breach of duty to act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69640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Case Study Introduction</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00627"/>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Phil Baker and Caitlyn </a:t>
            </a:r>
            <a:r>
              <a:rPr lang="pt-BR" altLang="en-US" sz="2400" dirty="0" smtClean="0">
                <a:solidFill>
                  <a:srgbClr val="000000"/>
                </a:solidFill>
                <a:latin typeface="Arial (Body)"/>
                <a:ea typeface="ＭＳ Ｐゴシック"/>
              </a:rPr>
              <a:t>O‘Shea </a:t>
            </a:r>
            <a:r>
              <a:rPr lang="en-IN" altLang="en-US" sz="2400" dirty="0" smtClean="0">
                <a:solidFill>
                  <a:srgbClr val="000000"/>
                </a:solidFill>
                <a:latin typeface="Arial (Body)"/>
                <a:ea typeface="ＭＳ Ｐゴシック"/>
              </a:rPr>
              <a:t>have responded to an alley behind a strip mall for an unresponsive person. Police are on the scene and are conversing with the patient who is now sitting up. The patient, who is disheveled and smells of alcohol and urine, shouts, “I‘m not going to the hospital. Get out of here!”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686727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(3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93345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Negligence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Elements to prove negligence:</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457200" y="2598208"/>
            <a:ext cx="8229600" cy="2288117"/>
          </a:xfrm>
        </p:spPr>
        <p:txBody>
          <a:bodyPr/>
          <a:lstStyle/>
          <a:p>
            <a:pPr marL="1144800" lvl="2" indent="-428400" eaLnBrk="0" fontAlgn="base" hangingPunct="0">
              <a:spcAft>
                <a:spcPct val="0"/>
              </a:spcAft>
              <a:buSzPts val="2400"/>
              <a:buFont typeface="Arial" panose="020B0604020202020204" pitchFamily="34" charset="0"/>
              <a:buAutoNum type="arabicPeriod"/>
            </a:pPr>
            <a:r>
              <a:rPr lang="en-IN" altLang="en-US" sz="2400" dirty="0" smtClean="0">
                <a:solidFill>
                  <a:srgbClr val="000000"/>
                </a:solidFill>
                <a:latin typeface="Arial (Body)"/>
                <a:ea typeface="ＭＳ Ｐゴシック"/>
              </a:rPr>
              <a:t>The </a:t>
            </a:r>
            <a:r>
              <a:rPr lang="en-IN" altLang="en-US" sz="2400" dirty="0">
                <a:solidFill>
                  <a:srgbClr val="000000"/>
                </a:solidFill>
                <a:latin typeface="Arial (Body)"/>
                <a:ea typeface="ＭＳ Ｐゴシック"/>
              </a:rPr>
              <a:t>E</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M</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T had a duty to act.</a:t>
            </a:r>
            <a:endParaRPr lang="en-US" altLang="en-US" sz="2400" dirty="0">
              <a:solidFill>
                <a:srgbClr val="000000"/>
              </a:solidFill>
              <a:latin typeface="Arial (Body)"/>
              <a:ea typeface="ＭＳ Ｐゴシック"/>
            </a:endParaRPr>
          </a:p>
          <a:p>
            <a:pPr marL="1144800" lvl="2" indent="-428400" eaLnBrk="0" fontAlgn="base" hangingPunct="0">
              <a:spcAft>
                <a:spcPct val="0"/>
              </a:spcAft>
              <a:buSzPts val="2400"/>
              <a:buFont typeface="Arial" panose="020B0604020202020204" pitchFamily="34" charset="0"/>
              <a:buAutoNum type="arabicPeriod"/>
            </a:pPr>
            <a:r>
              <a:rPr lang="en-IN" altLang="en-US" sz="2400" dirty="0">
                <a:solidFill>
                  <a:srgbClr val="000000"/>
                </a:solidFill>
                <a:latin typeface="Arial (Body)"/>
                <a:ea typeface="ＭＳ Ｐゴシック"/>
              </a:rPr>
              <a:t>The E</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M</a:t>
            </a:r>
            <a:r>
              <a:rPr lang="en-IN" altLang="en-US" sz="100" dirty="0">
                <a:solidFill>
                  <a:srgbClr val="000000"/>
                </a:solidFill>
                <a:latin typeface="Arial (Body)"/>
                <a:ea typeface="ＭＳ Ｐゴシック"/>
              </a:rPr>
              <a:t> </a:t>
            </a:r>
            <a:r>
              <a:rPr lang="en-IN" altLang="en-US" sz="2400" dirty="0">
                <a:solidFill>
                  <a:srgbClr val="000000"/>
                </a:solidFill>
                <a:latin typeface="Arial (Body)"/>
                <a:ea typeface="ＭＳ Ｐゴシック"/>
              </a:rPr>
              <a:t>T breached the duty to act.</a:t>
            </a:r>
            <a:endParaRPr lang="en-US" altLang="en-US" sz="2400" dirty="0">
              <a:solidFill>
                <a:srgbClr val="000000"/>
              </a:solidFill>
              <a:latin typeface="Arial (Body)"/>
              <a:ea typeface="ＭＳ Ｐゴシック"/>
            </a:endParaRPr>
          </a:p>
          <a:p>
            <a:pPr marL="1144800" lvl="2" indent="-428400" eaLnBrk="0" fontAlgn="base" hangingPunct="0">
              <a:spcAft>
                <a:spcPct val="0"/>
              </a:spcAft>
              <a:buSzPts val="2400"/>
              <a:buFont typeface="Arial" panose="020B0604020202020204" pitchFamily="34" charset="0"/>
              <a:buAutoNum type="arabicPeriod"/>
            </a:pPr>
            <a:r>
              <a:rPr lang="en-IN" altLang="en-US" sz="2400" dirty="0">
                <a:solidFill>
                  <a:srgbClr val="000000"/>
                </a:solidFill>
                <a:latin typeface="Arial (Body)"/>
                <a:ea typeface="ＭＳ Ｐゴシック"/>
              </a:rPr>
              <a:t>The patient suffered harm or injury.</a:t>
            </a:r>
            <a:endParaRPr lang="en-US" altLang="en-US" sz="2400" dirty="0">
              <a:solidFill>
                <a:srgbClr val="000000"/>
              </a:solidFill>
              <a:latin typeface="Arial (Body)"/>
              <a:ea typeface="ＭＳ Ｐゴシック"/>
            </a:endParaRPr>
          </a:p>
          <a:p>
            <a:pPr marL="1144800" lvl="2" indent="-428400" eaLnBrk="0" fontAlgn="base" hangingPunct="0">
              <a:spcAft>
                <a:spcPct val="0"/>
              </a:spcAft>
              <a:buSzPts val="2400"/>
              <a:buFont typeface="Arial" panose="020B0604020202020204" pitchFamily="34" charset="0"/>
              <a:buAutoNum type="arabicPeriod"/>
            </a:pPr>
            <a:r>
              <a:rPr lang="en-IN" altLang="en-US" sz="2400" dirty="0">
                <a:solidFill>
                  <a:srgbClr val="000000"/>
                </a:solidFill>
                <a:latin typeface="Arial (Body)"/>
                <a:ea typeface="ＭＳ Ｐゴシック"/>
              </a:rPr>
              <a:t>The injury was a result of the breach of duty (proximate cause</a:t>
            </a:r>
            <a:r>
              <a:rPr lang="en-IN"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806226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(4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Negligence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Associated legal principles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b="1" dirty="0" smtClean="0">
                <a:solidFill>
                  <a:srgbClr val="000000"/>
                </a:solidFill>
                <a:latin typeface="Arial (Body)"/>
                <a:ea typeface="ＭＳ Ｐゴシック"/>
              </a:rPr>
              <a:t>Res ipsa loquitur</a:t>
            </a:r>
            <a:endParaRPr lang="en-US" altLang="en-US" sz="2400" b="1"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“The thing speaks for itself.”</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The inappropriate actions are obvious.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Negligence </a:t>
            </a:r>
            <a:r>
              <a:rPr lang="en-US" altLang="en-US" sz="2400" b="1" dirty="0" smtClean="0">
                <a:solidFill>
                  <a:srgbClr val="000000"/>
                </a:solidFill>
                <a:latin typeface="Arial (Body)"/>
                <a:ea typeface="ＭＳ Ｐゴシック"/>
              </a:rPr>
              <a:t>per se</a:t>
            </a:r>
            <a:endParaRPr lang="en-US" altLang="en-US" sz="2400" b="1" i="1"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The act is negligent simply because it violates a statute or regulation.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55571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(5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Intentional Torts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Various types of intentional torts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Abandonment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Assault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Battery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False imprisonment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Defamation (slander and libel)</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588391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(6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1336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Intentional </a:t>
            </a:r>
            <a:r>
              <a:rPr lang="en-US" altLang="en-US" sz="2400" dirty="0" smtClean="0">
                <a:solidFill>
                  <a:srgbClr val="000000"/>
                </a:solidFill>
                <a:latin typeface="Arial (Body)"/>
                <a:ea typeface="ＭＳ Ｐゴシック"/>
              </a:rPr>
              <a:t>Torts</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The difference between intentional tort and negligence is that negligence is a failure to meet the standard of care whereas intentional tort is knowingly committed.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4634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E</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M</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T</a:t>
            </a:r>
            <a:r>
              <a:rPr lang="en-IN" altLang="en-US" sz="100" dirty="0" smtClean="0">
                <a:latin typeface="Times New Roman" panose="02020603050405020304" pitchFamily="18" charset="0"/>
                <a:ea typeface="ＭＳ Ｐゴシック"/>
              </a:rPr>
              <a:t> </a:t>
            </a:r>
            <a:r>
              <a:rPr lang="en-IN" altLang="en-US" dirty="0" smtClean="0">
                <a:latin typeface="Times New Roman" panose="02020603050405020304" pitchFamily="18" charset="0"/>
                <a:ea typeface="ＭＳ Ｐゴシック"/>
              </a:rPr>
              <a:t>s Transferring Care to a Flight Crew for Transport to a Trauma Center</a:t>
            </a:r>
            <a:endParaRPr lang="en-US" alt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1"/>
            <a:ext cx="8229600" cy="1172028"/>
          </a:xfrm>
        </p:spPr>
        <p:txBody>
          <a:bodyPr/>
          <a:lstStyle/>
          <a:p>
            <a:pPr marL="0" indent="0">
              <a:buNone/>
            </a:pPr>
            <a:r>
              <a:rPr lang="en-IN" altLang="en-US" sz="2400" dirty="0">
                <a:latin typeface="+mn-lt"/>
                <a:ea typeface="ＭＳ Ｐゴシック"/>
              </a:rPr>
              <a:t>You </a:t>
            </a:r>
            <a:r>
              <a:rPr lang="en-IN" altLang="en-US" sz="2400" dirty="0" smtClean="0">
                <a:latin typeface="+mn-lt"/>
                <a:ea typeface="ＭＳ Ｐゴシック"/>
              </a:rPr>
              <a:t>must always transfer care </a:t>
            </a:r>
            <a:r>
              <a:rPr lang="en-IN" altLang="en-US" sz="2400" dirty="0">
                <a:latin typeface="+mn-lt"/>
                <a:ea typeface="ＭＳ Ｐゴシック"/>
              </a:rPr>
              <a:t>of the </a:t>
            </a:r>
            <a:r>
              <a:rPr lang="en-IN" altLang="en-US" sz="2400" dirty="0" smtClean="0">
                <a:latin typeface="+mn-lt"/>
                <a:ea typeface="ＭＳ Ｐゴシック"/>
              </a:rPr>
              <a:t>patient </a:t>
            </a:r>
            <a:r>
              <a:rPr lang="en-IN" altLang="en-US" sz="2400" dirty="0">
                <a:latin typeface="+mn-lt"/>
                <a:ea typeface="ＭＳ Ｐゴシック"/>
              </a:rPr>
              <a:t>to a </a:t>
            </a:r>
            <a:r>
              <a:rPr lang="en-IN" altLang="en-US" sz="2400" dirty="0" smtClean="0">
                <a:latin typeface="+mn-lt"/>
                <a:ea typeface="ＭＳ Ｐゴシック"/>
              </a:rPr>
              <a:t>professional </a:t>
            </a:r>
            <a:r>
              <a:rPr lang="en-IN" altLang="en-US" sz="2400" dirty="0">
                <a:latin typeface="+mn-lt"/>
                <a:ea typeface="ＭＳ Ｐゴシック"/>
              </a:rPr>
              <a:t>of e</a:t>
            </a:r>
            <a:r>
              <a:rPr lang="en-IN" altLang="en-US" sz="2400" dirty="0" smtClean="0">
                <a:latin typeface="+mn-lt"/>
                <a:ea typeface="ＭＳ Ｐゴシック"/>
              </a:rPr>
              <a:t>qual </a:t>
            </a:r>
            <a:r>
              <a:rPr lang="en-IN" altLang="en-US" sz="2400" dirty="0">
                <a:latin typeface="+mn-lt"/>
                <a:ea typeface="ＭＳ Ｐゴシック"/>
              </a:rPr>
              <a:t>or </a:t>
            </a:r>
            <a:r>
              <a:rPr lang="en-IN" altLang="en-US" sz="2400" dirty="0" smtClean="0">
                <a:latin typeface="+mn-lt"/>
                <a:ea typeface="ＭＳ Ｐゴシック"/>
              </a:rPr>
              <a:t>better training </a:t>
            </a:r>
            <a:r>
              <a:rPr lang="en-IN" altLang="en-US" sz="2400" dirty="0">
                <a:latin typeface="+mn-lt"/>
                <a:ea typeface="ＭＳ Ｐゴシック"/>
              </a:rPr>
              <a:t>to </a:t>
            </a:r>
            <a:r>
              <a:rPr lang="en-IN" altLang="en-US" sz="2400" dirty="0" smtClean="0">
                <a:latin typeface="+mn-lt"/>
                <a:ea typeface="ＭＳ Ｐゴシック"/>
              </a:rPr>
              <a:t>avoid charges </a:t>
            </a:r>
            <a:r>
              <a:rPr lang="en-IN" altLang="en-US" sz="2400" dirty="0">
                <a:latin typeface="+mn-lt"/>
                <a:ea typeface="ＭＳ Ｐゴシック"/>
              </a:rPr>
              <a:t>of </a:t>
            </a:r>
            <a:r>
              <a:rPr lang="en-IN" altLang="en-US" sz="2400" dirty="0" smtClean="0">
                <a:latin typeface="+mn-lt"/>
                <a:ea typeface="ＭＳ Ｐゴシック"/>
              </a:rPr>
              <a:t>abandonment.</a:t>
            </a:r>
            <a:endParaRPr lang="en-IN" sz="2400" dirty="0">
              <a:latin typeface="+mn-lt"/>
            </a:endParaRPr>
          </a:p>
        </p:txBody>
      </p:sp>
      <p:pic>
        <p:nvPicPr>
          <p:cNvPr id="4" name="Picture 1" descr="E M Ts in flight gear transport an immobilized patient on a stretcher to a waiting helicop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727" y="3013223"/>
            <a:ext cx="4806545" cy="323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250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a:latin typeface="Times New Roman" panose="02020603050405020304" pitchFamily="18" charset="0"/>
                <a:ea typeface="ＭＳ Ｐゴシック"/>
                <a:cs typeface="ＭＳ Ｐゴシック" pitchFamily="-65" charset="-128"/>
              </a:rPr>
              <a:t>Medical-Legal Terminology Check </a:t>
            </a:r>
            <a:r>
              <a:rPr lang="en-IN" sz="2000" b="0" dirty="0">
                <a:latin typeface="Times New Roman" panose="02020603050405020304" pitchFamily="18" charset="0"/>
                <a:ea typeface="ＭＳ Ｐゴシック"/>
                <a:cs typeface="ＭＳ Ｐゴシック" pitchFamily="-65" charset="-128"/>
              </a:rPr>
              <a:t>(1 of </a:t>
            </a:r>
            <a:r>
              <a:rPr lang="en-IN" sz="2000" b="0" dirty="0" smtClean="0">
                <a:latin typeface="Times New Roman" panose="02020603050405020304" pitchFamily="18" charset="0"/>
                <a:ea typeface="ＭＳ Ｐゴシック"/>
                <a:cs typeface="ＭＳ Ｐゴシック" pitchFamily="-65" charset="-128"/>
              </a:rPr>
              <a:t>5)</a:t>
            </a:r>
            <a:endParaRPr lang="en-IN" dirty="0"/>
          </a:p>
        </p:txBody>
      </p:sp>
      <p:sp>
        <p:nvSpPr>
          <p:cNvPr id="10" name="Content Placeholder 9"/>
          <p:cNvSpPr>
            <a:spLocks noGrp="1"/>
          </p:cNvSpPr>
          <p:nvPr>
            <p:ph idx="1"/>
          </p:nvPr>
        </p:nvSpPr>
        <p:spPr>
          <a:xfrm>
            <a:off x="457200" y="1600200"/>
            <a:ext cx="3944983" cy="1447800"/>
          </a:xfrm>
        </p:spPr>
        <p:txBody>
          <a:bodyPr/>
          <a:lstStyle/>
          <a:p>
            <a:pPr lvl="0" indent="-255600"/>
            <a:r>
              <a:rPr lang="en-IN" altLang="en-US" sz="2000" dirty="0">
                <a:solidFill>
                  <a:srgbClr val="000000"/>
                </a:solidFill>
                <a:latin typeface="+mn-lt"/>
                <a:ea typeface="ＭＳ Ｐゴシック"/>
              </a:rPr>
              <a:t>Match the term below to the statement that best describes it by clicking on the text box of your selected response</a:t>
            </a:r>
            <a:r>
              <a:rPr lang="en-IN" altLang="en-US" sz="2000" dirty="0" smtClean="0">
                <a:solidFill>
                  <a:srgbClr val="000000"/>
                </a:solidFill>
                <a:latin typeface="+mn-lt"/>
                <a:ea typeface="ＭＳ Ｐゴシック"/>
              </a:rPr>
              <a:t>.</a:t>
            </a:r>
            <a:endParaRPr lang="en-US" altLang="en-US" sz="2000" dirty="0">
              <a:solidFill>
                <a:srgbClr val="000000"/>
              </a:solidFill>
              <a:latin typeface="+mn-lt"/>
              <a:ea typeface="ＭＳ Ｐゴシック"/>
            </a:endParaRPr>
          </a:p>
        </p:txBody>
      </p:sp>
      <p:sp>
        <p:nvSpPr>
          <p:cNvPr id="12" name="Content Placeholder 11"/>
          <p:cNvSpPr>
            <a:spLocks noGrp="1"/>
          </p:cNvSpPr>
          <p:nvPr>
            <p:ph idx="14"/>
          </p:nvPr>
        </p:nvSpPr>
        <p:spPr>
          <a:xfrm>
            <a:off x="626120" y="3719648"/>
            <a:ext cx="2221855" cy="561703"/>
          </a:xfrm>
        </p:spPr>
        <p:txBody>
          <a:bodyPr/>
          <a:lstStyle/>
          <a:p>
            <a:pPr marL="101600" indent="0">
              <a:buNone/>
            </a:pPr>
            <a:r>
              <a:rPr lang="en-US" altLang="en-US" sz="2000" b="1" dirty="0">
                <a:latin typeface="+mn-lt"/>
              </a:rPr>
              <a:t>Abandonment</a:t>
            </a:r>
            <a:endParaRPr lang="en-IN" sz="2000" dirty="0">
              <a:latin typeface="+mn-lt"/>
            </a:endParaRPr>
          </a:p>
        </p:txBody>
      </p:sp>
      <p:sp>
        <p:nvSpPr>
          <p:cNvPr id="11" name="Content Placeholder 10"/>
          <p:cNvSpPr>
            <a:spLocks noGrp="1"/>
          </p:cNvSpPr>
          <p:nvPr>
            <p:ph idx="13"/>
          </p:nvPr>
        </p:nvSpPr>
        <p:spPr>
          <a:xfrm>
            <a:off x="4663440" y="1600200"/>
            <a:ext cx="4023360" cy="4408714"/>
          </a:xfrm>
        </p:spPr>
        <p:txBody>
          <a:bodyPr/>
          <a:lstStyle/>
          <a:p>
            <a:pPr marL="101600" indent="0">
              <a:buNone/>
            </a:pPr>
            <a:r>
              <a:rPr lang="en-US" sz="2000" dirty="0">
                <a:solidFill>
                  <a:schemeClr val="tx1"/>
                </a:solidFill>
                <a:latin typeface="+mn-lt"/>
                <a:ea typeface="Verdana" pitchFamily="-65" charset="0"/>
                <a:cs typeface="Verdana" pitchFamily="-65" charset="0"/>
                <a:hlinkClick r:id="rId2" action="ppaction://hlinksldjump"/>
              </a:rPr>
              <a:t>A tort in which there was no intent to cause harm</a:t>
            </a:r>
            <a:r>
              <a:rPr lang="en-US" sz="2000" dirty="0" smtClean="0">
                <a:solidFill>
                  <a:schemeClr val="tx1"/>
                </a:solidFill>
                <a:latin typeface="+mn-lt"/>
                <a:ea typeface="Verdana" pitchFamily="-65" charset="0"/>
                <a:cs typeface="Verdana" pitchFamily="-65" charset="0"/>
                <a:hlinkClick r:id="rId2" action="ppaction://hlinksldjump"/>
              </a:rPr>
              <a:t>.</a:t>
            </a:r>
          </a:p>
          <a:p>
            <a:pPr marL="101600" lvl="0" indent="0">
              <a:buNone/>
            </a:pPr>
            <a:r>
              <a:rPr lang="en-US" sz="2000" kern="1200" dirty="0" smtClean="0">
                <a:solidFill>
                  <a:srgbClr val="000000"/>
                </a:solidFill>
                <a:latin typeface="+mn-lt"/>
                <a:ea typeface="Verdana" pitchFamily="-65" charset="0"/>
                <a:cs typeface="Verdana" pitchFamily="-65" charset="0"/>
                <a:hlinkClick r:id="rId2" action="ppaction://hlinksldjump"/>
              </a:rPr>
              <a:t>Unlawfully touching a patient.</a:t>
            </a:r>
          </a:p>
          <a:p>
            <a:pPr marL="101600" indent="0">
              <a:buNone/>
            </a:pPr>
            <a:r>
              <a:rPr lang="en-IN" sz="2000" kern="1200" dirty="0">
                <a:solidFill>
                  <a:srgbClr val="000000"/>
                </a:solidFill>
                <a:latin typeface="+mn-lt"/>
                <a:ea typeface="Verdana" pitchFamily="-65" charset="0"/>
                <a:cs typeface="Verdana" pitchFamily="-65" charset="0"/>
                <a:hlinkClick r:id="rId2" action="ppaction://hlinksldjump"/>
              </a:rPr>
              <a:t>Transporting a competent patient against his will</a:t>
            </a:r>
            <a:r>
              <a:rPr lang="en-IN" sz="2000" kern="1200" dirty="0" smtClean="0">
                <a:solidFill>
                  <a:srgbClr val="000000"/>
                </a:solidFill>
                <a:latin typeface="+mn-lt"/>
                <a:ea typeface="Verdana" pitchFamily="-65" charset="0"/>
                <a:cs typeface="Verdana" pitchFamily="-65" charset="0"/>
                <a:hlinkClick r:id="rId2" action="ppaction://hlinksldjump"/>
              </a:rPr>
              <a:t>.</a:t>
            </a:r>
            <a:endParaRPr lang="en-IN" sz="2000" kern="1200" dirty="0" smtClean="0">
              <a:solidFill>
                <a:srgbClr val="000000"/>
              </a:solidFill>
              <a:latin typeface="+mn-lt"/>
              <a:ea typeface="Verdana" pitchFamily="-65" charset="0"/>
              <a:cs typeface="Verdana" pitchFamily="-65" charset="0"/>
              <a:hlinkClick r:id="rId3" action="ppaction://hlinksldjump"/>
            </a:endParaRPr>
          </a:p>
          <a:p>
            <a:pPr marL="101600" lvl="0" indent="0">
              <a:buNone/>
            </a:pPr>
            <a:r>
              <a:rPr lang="en-IN" sz="2000" kern="1200" dirty="0">
                <a:solidFill>
                  <a:srgbClr val="000000"/>
                </a:solidFill>
                <a:latin typeface="+mn-lt"/>
                <a:ea typeface="Verdana" pitchFamily="-65" charset="0"/>
                <a:cs typeface="Verdana" pitchFamily="-65" charset="0"/>
                <a:hlinkClick r:id="rId3" action="ppaction://hlinksldjump"/>
              </a:rPr>
              <a:t>Terminating patient care without the patient's agreement and without transferring care to another provider</a:t>
            </a:r>
            <a:r>
              <a:rPr lang="en-IN" sz="2000" kern="1200" dirty="0" smtClean="0">
                <a:solidFill>
                  <a:srgbClr val="000000"/>
                </a:solidFill>
                <a:latin typeface="+mn-lt"/>
                <a:ea typeface="Verdana" pitchFamily="-65" charset="0"/>
                <a:cs typeface="Verdana" pitchFamily="-65" charset="0"/>
                <a:hlinkClick r:id="rId3" action="ppaction://hlinksldjump"/>
              </a:rPr>
              <a:t>.</a:t>
            </a:r>
          </a:p>
          <a:p>
            <a:pPr marL="101600" indent="0">
              <a:buNone/>
            </a:pPr>
            <a:r>
              <a:rPr lang="en-IN" sz="2000" kern="1200" dirty="0">
                <a:solidFill>
                  <a:srgbClr val="000000"/>
                </a:solidFill>
                <a:latin typeface="+mn-lt"/>
                <a:ea typeface="Verdana" pitchFamily="-65" charset="0"/>
                <a:cs typeface="Verdana" pitchFamily="-65" charset="0"/>
                <a:hlinkClick r:id="rId2" action="ppaction://hlinksldjump"/>
              </a:rPr>
              <a:t>A legal responsibility to do something</a:t>
            </a:r>
            <a:r>
              <a:rPr lang="en-IN" sz="2000" kern="1200" dirty="0" smtClean="0">
                <a:solidFill>
                  <a:srgbClr val="000000"/>
                </a:solidFill>
                <a:latin typeface="+mn-lt"/>
                <a:ea typeface="Verdana" pitchFamily="-65" charset="0"/>
                <a:cs typeface="Verdana" pitchFamily="-65" charset="0"/>
                <a:hlinkClick r:id="rId2" action="ppaction://hlinksldjump"/>
              </a:rPr>
              <a:t>.</a:t>
            </a:r>
            <a:endParaRPr lang="en-US" sz="2000" kern="1200" dirty="0">
              <a:solidFill>
                <a:srgbClr val="000000"/>
              </a:solidFill>
              <a:latin typeface="+mn-lt"/>
              <a:ea typeface="Verdana" pitchFamily="-65" charset="0"/>
              <a:cs typeface="Verdana" pitchFamily="-65" charset="0"/>
            </a:endParaRPr>
          </a:p>
        </p:txBody>
      </p:sp>
    </p:spTree>
    <p:extLst>
      <p:ext uri="{BB962C8B-B14F-4D97-AF65-F5344CB8AC3E}">
        <p14:creationId xmlns:p14="http://schemas.microsoft.com/office/powerpoint/2010/main" val="419089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Medical-Legal Terminology Check </a:t>
            </a:r>
            <a:r>
              <a:rPr lang="en-IN" sz="2000" b="0" dirty="0" smtClean="0">
                <a:latin typeface="Times New Roman" panose="02020603050405020304" pitchFamily="18" charset="0"/>
                <a:ea typeface="ＭＳ Ｐゴシック"/>
                <a:cs typeface="ＭＳ Ｐゴシック" pitchFamily="-65" charset="-128"/>
              </a:rPr>
              <a:t>(2 of 5)</a:t>
            </a:r>
            <a:endParaRPr lang="en-US" sz="2000" b="0" dirty="0">
              <a:latin typeface="Times New Roman" panose="02020603050405020304" pitchFamily="18" charset="0"/>
              <a:ea typeface="ＭＳ Ｐゴシック"/>
              <a:cs typeface="ＭＳ Ｐゴシック" pitchFamily="-65" charset="-128"/>
            </a:endParaRPr>
          </a:p>
        </p:txBody>
      </p:sp>
      <p:sp>
        <p:nvSpPr>
          <p:cNvPr id="9" name="Content Placeholder 8"/>
          <p:cNvSpPr>
            <a:spLocks noGrp="1"/>
          </p:cNvSpPr>
          <p:nvPr>
            <p:ph idx="14"/>
          </p:nvPr>
        </p:nvSpPr>
        <p:spPr>
          <a:xfrm>
            <a:off x="457200" y="1600199"/>
            <a:ext cx="3827417" cy="1314451"/>
          </a:xfrm>
        </p:spPr>
        <p:txBody>
          <a:bodyPr/>
          <a:lstStyle/>
          <a:p>
            <a:pPr marL="255651" lvl="0" indent="-255651" eaLnBrk="0" fontAlgn="base" hangingPunct="0">
              <a:spcAft>
                <a:spcPct val="0"/>
              </a:spcAft>
            </a:pPr>
            <a:r>
              <a:rPr lang="en-IN" altLang="en-US" sz="2000" dirty="0">
                <a:solidFill>
                  <a:srgbClr val="000000"/>
                </a:solidFill>
                <a:latin typeface="Arial (Body)"/>
                <a:ea typeface="ＭＳ Ｐゴシック"/>
              </a:rPr>
              <a:t>Match the term below to the statement that best describes it by clicking on the text box of your selected response</a:t>
            </a:r>
            <a:r>
              <a:rPr lang="en-IN" altLang="en-US" sz="2000" dirty="0" smtClean="0">
                <a:solidFill>
                  <a:srgbClr val="000000"/>
                </a:solidFill>
                <a:latin typeface="Arial (Body)"/>
                <a:ea typeface="ＭＳ Ｐゴシック"/>
              </a:rPr>
              <a:t>.</a:t>
            </a:r>
            <a:endParaRPr lang="en-US" altLang="en-US" sz="2000" dirty="0">
              <a:solidFill>
                <a:srgbClr val="000000"/>
              </a:solidFill>
              <a:latin typeface="Arial (Body)"/>
              <a:ea typeface="ＭＳ Ｐゴシック"/>
            </a:endParaRPr>
          </a:p>
        </p:txBody>
      </p:sp>
      <p:sp>
        <p:nvSpPr>
          <p:cNvPr id="4" name="Content Placeholder 3"/>
          <p:cNvSpPr>
            <a:spLocks noGrp="1"/>
          </p:cNvSpPr>
          <p:nvPr>
            <p:ph idx="13"/>
          </p:nvPr>
        </p:nvSpPr>
        <p:spPr>
          <a:xfrm>
            <a:off x="473720" y="3644710"/>
            <a:ext cx="1936105" cy="652975"/>
          </a:xfrm>
        </p:spPr>
        <p:txBody>
          <a:bodyPr wrap="square" lIns="91425" tIns="91425" rIns="91425" bIns="91425">
            <a:noAutofit/>
          </a:bodyPr>
          <a:lstStyle/>
          <a:p>
            <a:pPr marL="0" indent="0" eaLnBrk="0" fontAlgn="base" hangingPunct="0">
              <a:spcAft>
                <a:spcPct val="0"/>
              </a:spcAft>
              <a:buSzPts val="2400"/>
              <a:buNone/>
            </a:pPr>
            <a:r>
              <a:rPr lang="en-US" altLang="en-US" sz="2000" b="1" dirty="0" smtClean="0">
                <a:solidFill>
                  <a:srgbClr val="000000"/>
                </a:solidFill>
                <a:latin typeface="Arial (Body)"/>
                <a:ea typeface="ＭＳ Ｐゴシック"/>
              </a:rPr>
              <a:t>Battery</a:t>
            </a:r>
            <a:endParaRPr lang="en-US" altLang="en-US" sz="2000" b="1" dirty="0">
              <a:solidFill>
                <a:srgbClr val="000000"/>
              </a:solidFill>
              <a:latin typeface="Arial (Body)"/>
              <a:ea typeface="ＭＳ Ｐゴシック"/>
            </a:endParaRPr>
          </a:p>
        </p:txBody>
      </p:sp>
      <p:sp>
        <p:nvSpPr>
          <p:cNvPr id="3" name="Content Placeholder 2"/>
          <p:cNvSpPr>
            <a:spLocks noGrp="1"/>
          </p:cNvSpPr>
          <p:nvPr>
            <p:ph idx="1"/>
          </p:nvPr>
        </p:nvSpPr>
        <p:spPr>
          <a:xfrm>
            <a:off x="4572000" y="1600199"/>
            <a:ext cx="4114800" cy="4225835"/>
          </a:xfrm>
        </p:spPr>
        <p:txBody>
          <a:bodyPr wrap="square" lIns="91425" tIns="91425" rIns="91425" bIns="91425">
            <a:noAutofit/>
          </a:bodyPr>
          <a:lstStyle/>
          <a:p>
            <a:pPr marL="0" lvl="0" indent="0" fontAlgn="base">
              <a:spcAft>
                <a:spcPct val="0"/>
              </a:spcAft>
              <a:buSzPts val="2400"/>
              <a:buNone/>
              <a:defRPr/>
            </a:pPr>
            <a:r>
              <a:rPr lang="en-IN" sz="2000" kern="1200" dirty="0" smtClean="0">
                <a:solidFill>
                  <a:schemeClr val="tx1"/>
                </a:solidFill>
                <a:latin typeface="+mn-lt"/>
                <a:ea typeface="ＭＳ Ｐゴシック"/>
                <a:hlinkClick r:id="rId2" action="ppaction://hlinksldjump"/>
              </a:rPr>
              <a:t>A legal responsibility to do something.</a:t>
            </a:r>
          </a:p>
          <a:p>
            <a:pPr marL="0" lvl="0" indent="0" fontAlgn="base">
              <a:spcAft>
                <a:spcPct val="0"/>
              </a:spcAft>
              <a:buSzPts val="2400"/>
              <a:buNone/>
              <a:defRPr/>
            </a:pPr>
            <a:r>
              <a:rPr lang="en-IN" sz="2000" kern="1200" dirty="0" smtClean="0">
                <a:solidFill>
                  <a:schemeClr val="tx1"/>
                </a:solidFill>
                <a:latin typeface="+mn-lt"/>
                <a:ea typeface="ＭＳ Ｐゴシック"/>
                <a:hlinkClick r:id="rId2" action="ppaction://hlinksldjump"/>
              </a:rPr>
              <a:t>Transporting </a:t>
            </a:r>
            <a:r>
              <a:rPr lang="en-IN" sz="2000" kern="1200" dirty="0">
                <a:solidFill>
                  <a:schemeClr val="tx1"/>
                </a:solidFill>
                <a:latin typeface="+mn-lt"/>
                <a:ea typeface="ＭＳ Ｐゴシック"/>
                <a:hlinkClick r:id="rId2" action="ppaction://hlinksldjump"/>
              </a:rPr>
              <a:t>a competent patient against his will</a:t>
            </a:r>
            <a:r>
              <a:rPr lang="en-IN" sz="2000" kern="1200" dirty="0" smtClean="0">
                <a:solidFill>
                  <a:schemeClr val="tx1"/>
                </a:solidFill>
                <a:latin typeface="+mn-lt"/>
                <a:ea typeface="ＭＳ Ｐゴシック"/>
                <a:hlinkClick r:id="rId2" action="ppaction://hlinksldjump"/>
              </a:rPr>
              <a:t>.</a:t>
            </a:r>
            <a:endParaRPr lang="en-IN" sz="2000" kern="1200" dirty="0" smtClean="0">
              <a:solidFill>
                <a:schemeClr val="tx1"/>
              </a:solidFill>
              <a:latin typeface="+mn-lt"/>
              <a:ea typeface="ＭＳ Ｐゴシック"/>
              <a:hlinkClick r:id="rId3" action="ppaction://hlinksldjump"/>
            </a:endParaRPr>
          </a:p>
          <a:p>
            <a:pPr marL="0" lvl="0" indent="0" fontAlgn="base">
              <a:spcAft>
                <a:spcPct val="0"/>
              </a:spcAft>
              <a:buSzPts val="2400"/>
              <a:buNone/>
              <a:defRPr/>
            </a:pPr>
            <a:r>
              <a:rPr lang="en-US" sz="2000" kern="1200" dirty="0">
                <a:solidFill>
                  <a:schemeClr val="tx1"/>
                </a:solidFill>
                <a:latin typeface="+mn-lt"/>
                <a:ea typeface="ＭＳ Ｐゴシック"/>
                <a:hlinkClick r:id="rId3" action="ppaction://hlinksldjump"/>
              </a:rPr>
              <a:t>Unlawfully touching a patient</a:t>
            </a:r>
            <a:r>
              <a:rPr lang="en-US" sz="2000" kern="1200" dirty="0" smtClean="0">
                <a:solidFill>
                  <a:schemeClr val="tx1"/>
                </a:solidFill>
                <a:latin typeface="+mn-lt"/>
                <a:ea typeface="ＭＳ Ｐゴシック"/>
                <a:hlinkClick r:id="rId3" action="ppaction://hlinksldjump"/>
              </a:rPr>
              <a:t>.</a:t>
            </a:r>
          </a:p>
          <a:p>
            <a:pPr marL="0" indent="0" fontAlgn="base">
              <a:spcAft>
                <a:spcPct val="0"/>
              </a:spcAft>
              <a:buSzPts val="2400"/>
              <a:buNone/>
              <a:defRPr/>
            </a:pPr>
            <a:r>
              <a:rPr lang="en-IN" sz="2000" kern="1200" dirty="0">
                <a:solidFill>
                  <a:schemeClr val="tx1"/>
                </a:solidFill>
                <a:latin typeface="+mn-lt"/>
                <a:ea typeface="ＭＳ Ｐゴシック"/>
                <a:hlinkClick r:id="rId2" action="ppaction://hlinksldjump"/>
              </a:rPr>
              <a:t>Threatening a patient, verbally or nonverbally, with harm.</a:t>
            </a:r>
            <a:endParaRPr lang="en-US" sz="2000" kern="1200" dirty="0">
              <a:solidFill>
                <a:schemeClr val="tx1"/>
              </a:solidFill>
              <a:latin typeface="+mn-lt"/>
              <a:ea typeface="ＭＳ Ｐゴシック"/>
              <a:hlinkClick r:id="rId2" action="ppaction://hlinksldjump"/>
            </a:endParaRPr>
          </a:p>
          <a:p>
            <a:pPr marL="0" indent="0" fontAlgn="base">
              <a:spcAft>
                <a:spcPct val="0"/>
              </a:spcAft>
              <a:buSzPts val="2400"/>
              <a:buNone/>
              <a:defRPr/>
            </a:pPr>
            <a:r>
              <a:rPr lang="en-US" sz="2000" dirty="0">
                <a:solidFill>
                  <a:schemeClr val="tx1"/>
                </a:solidFill>
                <a:latin typeface="+mn-lt"/>
                <a:hlinkClick r:id="rId2" action="ppaction://hlinksldjump"/>
              </a:rPr>
              <a:t>A tort in which there was no intent to cause harm</a:t>
            </a:r>
            <a:r>
              <a:rPr lang="en-US" sz="2000" dirty="0" smtClean="0">
                <a:solidFill>
                  <a:schemeClr val="tx1"/>
                </a:solidFill>
                <a:latin typeface="+mn-lt"/>
                <a:hlinkClick r:id="rId2" action="ppaction://hlinksldjump"/>
              </a:rPr>
              <a:t>.</a:t>
            </a:r>
            <a:endParaRPr lang="en-US" sz="2000" kern="1200" dirty="0" smtClean="0">
              <a:solidFill>
                <a:schemeClr val="tx1"/>
              </a:solidFill>
              <a:latin typeface="+mn-lt"/>
              <a:ea typeface="ＭＳ Ｐゴシック"/>
            </a:endParaRPr>
          </a:p>
        </p:txBody>
      </p:sp>
    </p:spTree>
    <p:extLst>
      <p:ext uri="{BB962C8B-B14F-4D97-AF65-F5344CB8AC3E}">
        <p14:creationId xmlns:p14="http://schemas.microsoft.com/office/powerpoint/2010/main" val="2335352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Medical-Legal Terminology Check </a:t>
            </a:r>
            <a:r>
              <a:rPr lang="en-IN" sz="2000" b="0" dirty="0" smtClean="0">
                <a:latin typeface="Times New Roman" panose="02020603050405020304" pitchFamily="18" charset="0"/>
                <a:ea typeface="ＭＳ Ｐゴシック"/>
                <a:cs typeface="ＭＳ Ｐゴシック" pitchFamily="-65" charset="-128"/>
              </a:rPr>
              <a:t>(3 of 5)</a:t>
            </a:r>
            <a:endParaRPr lang="en-US" sz="2000" b="0" dirty="0">
              <a:latin typeface="Times New Roman" panose="02020603050405020304" pitchFamily="18" charset="0"/>
              <a:ea typeface="ＭＳ Ｐゴシック"/>
              <a:cs typeface="ＭＳ Ｐゴシック" pitchFamily="-65" charset="-128"/>
            </a:endParaRPr>
          </a:p>
        </p:txBody>
      </p:sp>
      <p:sp>
        <p:nvSpPr>
          <p:cNvPr id="4" name="Content Placeholder 3"/>
          <p:cNvSpPr>
            <a:spLocks noGrp="1"/>
          </p:cNvSpPr>
          <p:nvPr>
            <p:ph idx="13"/>
          </p:nvPr>
        </p:nvSpPr>
        <p:spPr>
          <a:xfrm>
            <a:off x="457200" y="1600201"/>
            <a:ext cx="4038600" cy="1400174"/>
          </a:xfrm>
        </p:spPr>
        <p:txBody>
          <a:bodyPr wrap="square" lIns="91425" tIns="91425" rIns="91425" bIns="91425">
            <a:noAutofit/>
          </a:bodyPr>
          <a:lstStyle/>
          <a:p>
            <a:pPr marL="255651" lvl="0" indent="-255651" eaLnBrk="0" fontAlgn="base" hangingPunct="0">
              <a:spcAft>
                <a:spcPct val="0"/>
              </a:spcAft>
            </a:pPr>
            <a:r>
              <a:rPr lang="en-IN" altLang="en-US" sz="2000" dirty="0" smtClean="0">
                <a:solidFill>
                  <a:srgbClr val="000000"/>
                </a:solidFill>
                <a:latin typeface="Arial (Body)"/>
                <a:ea typeface="ＭＳ Ｐゴシック"/>
              </a:rPr>
              <a:t>Match the term below to the statement that best describes it by clicking on the text box of your selected response.</a:t>
            </a:r>
            <a:endParaRPr lang="en-US" altLang="en-US" sz="2000" b="1" dirty="0">
              <a:solidFill>
                <a:srgbClr val="000000"/>
              </a:solidFill>
              <a:latin typeface="Arial (Body)"/>
              <a:ea typeface="ＭＳ Ｐゴシック"/>
            </a:endParaRPr>
          </a:p>
        </p:txBody>
      </p:sp>
      <p:sp>
        <p:nvSpPr>
          <p:cNvPr id="7" name="Content Placeholder 6"/>
          <p:cNvSpPr>
            <a:spLocks noGrp="1"/>
          </p:cNvSpPr>
          <p:nvPr>
            <p:ph sz="quarter" idx="16"/>
          </p:nvPr>
        </p:nvSpPr>
        <p:spPr>
          <a:xfrm>
            <a:off x="666750" y="3517905"/>
            <a:ext cx="1809750" cy="651681"/>
          </a:xfrm>
        </p:spPr>
        <p:txBody>
          <a:bodyPr wrap="square" lIns="91425" tIns="91425" rIns="91425" bIns="91425">
            <a:noAutofit/>
          </a:bodyPr>
          <a:lstStyle/>
          <a:p>
            <a:pPr marL="255651" lvl="0" indent="-255651" eaLnBrk="0" fontAlgn="base" hangingPunct="0">
              <a:spcBef>
                <a:spcPct val="20000"/>
              </a:spcBef>
              <a:spcAft>
                <a:spcPct val="0"/>
              </a:spcAft>
              <a:buSzPts val="2400"/>
              <a:buNone/>
            </a:pPr>
            <a:r>
              <a:rPr lang="en-US" altLang="en-US" sz="2000" b="1" dirty="0" smtClean="0">
                <a:solidFill>
                  <a:srgbClr val="000000"/>
                </a:solidFill>
                <a:latin typeface="Arial (Body)"/>
                <a:ea typeface="ＭＳ Ｐゴシック"/>
              </a:rPr>
              <a:t>Negligence</a:t>
            </a:r>
            <a:endParaRPr lang="en-US" altLang="en-US" sz="2000" b="1" dirty="0">
              <a:solidFill>
                <a:srgbClr val="000000"/>
              </a:solidFill>
              <a:latin typeface="Arial (Body)"/>
              <a:ea typeface="ＭＳ Ｐゴシック"/>
            </a:endParaRPr>
          </a:p>
        </p:txBody>
      </p:sp>
      <p:sp>
        <p:nvSpPr>
          <p:cNvPr id="3" name="Content Placeholder 2"/>
          <p:cNvSpPr>
            <a:spLocks noGrp="1"/>
          </p:cNvSpPr>
          <p:nvPr>
            <p:ph idx="1"/>
          </p:nvPr>
        </p:nvSpPr>
        <p:spPr>
          <a:xfrm>
            <a:off x="4630738" y="1600201"/>
            <a:ext cx="4038600" cy="4487090"/>
          </a:xfrm>
        </p:spPr>
        <p:txBody>
          <a:bodyPr wrap="square" lIns="91425" tIns="91425" rIns="91425" bIns="91425">
            <a:noAutofit/>
          </a:bodyPr>
          <a:lstStyle/>
          <a:p>
            <a:pPr marL="0" lvl="0" indent="0" fontAlgn="base">
              <a:spcAft>
                <a:spcPct val="0"/>
              </a:spcAft>
              <a:buSzPts val="2400"/>
              <a:buNone/>
              <a:defRPr/>
            </a:pPr>
            <a:r>
              <a:rPr lang="en-IN" sz="2000" kern="1200" dirty="0" smtClean="0">
                <a:solidFill>
                  <a:srgbClr val="000000"/>
                </a:solidFill>
                <a:latin typeface="Arial (Body)"/>
                <a:ea typeface="ＭＳ Ｐゴシック"/>
                <a:hlinkClick r:id="rId2" action="ppaction://hlinksldjump"/>
              </a:rPr>
              <a:t>A tort in which there was no intent to cause harm.</a:t>
            </a:r>
          </a:p>
          <a:p>
            <a:pPr marL="0" indent="0" fontAlgn="base">
              <a:spcAft>
                <a:spcPct val="0"/>
              </a:spcAft>
              <a:buSzPts val="2400"/>
              <a:buNone/>
              <a:defRPr/>
            </a:pPr>
            <a:r>
              <a:rPr lang="en-IN" sz="2000" kern="1200" dirty="0">
                <a:solidFill>
                  <a:srgbClr val="000000"/>
                </a:solidFill>
                <a:latin typeface="Arial (Body)"/>
                <a:ea typeface="ＭＳ Ｐゴシック"/>
                <a:hlinkClick r:id="rId3" action="ppaction://hlinksldjump"/>
              </a:rPr>
              <a:t>Releasing confidential patient information without his consent</a:t>
            </a:r>
            <a:r>
              <a:rPr lang="en-IN" sz="2000" kern="1200" dirty="0" smtClean="0">
                <a:solidFill>
                  <a:srgbClr val="000000"/>
                </a:solidFill>
                <a:latin typeface="Arial (Body)"/>
                <a:ea typeface="ＭＳ Ｐゴシック"/>
                <a:hlinkClick r:id="rId3" action="ppaction://hlinksldjump"/>
              </a:rPr>
              <a:t>.</a:t>
            </a:r>
          </a:p>
          <a:p>
            <a:pPr marL="0" lvl="0" indent="0" fontAlgn="base">
              <a:spcAft>
                <a:spcPct val="0"/>
              </a:spcAft>
              <a:buSzPts val="2400"/>
              <a:buNone/>
              <a:defRPr/>
            </a:pPr>
            <a:r>
              <a:rPr lang="en-IN" sz="2000" kern="1200" dirty="0">
                <a:solidFill>
                  <a:srgbClr val="000000"/>
                </a:solidFill>
                <a:latin typeface="Arial (Body)"/>
                <a:ea typeface="ＭＳ Ｐゴシック"/>
                <a:hlinkClick r:id="rId3" action="ppaction://hlinksldjump"/>
              </a:rPr>
              <a:t>Transporting a competent patient against his will</a:t>
            </a:r>
            <a:r>
              <a:rPr lang="en-IN" sz="2000" kern="1200" dirty="0" smtClean="0">
                <a:solidFill>
                  <a:srgbClr val="000000"/>
                </a:solidFill>
                <a:latin typeface="Arial (Body)"/>
                <a:ea typeface="ＭＳ Ｐゴシック"/>
                <a:hlinkClick r:id="rId3" action="ppaction://hlinksldjump"/>
              </a:rPr>
              <a:t>.</a:t>
            </a:r>
          </a:p>
          <a:p>
            <a:pPr marL="0" indent="0" fontAlgn="base">
              <a:spcAft>
                <a:spcPct val="0"/>
              </a:spcAft>
              <a:buSzPts val="2400"/>
              <a:buNone/>
              <a:defRPr/>
            </a:pPr>
            <a:r>
              <a:rPr lang="en-IN" sz="2000" kern="1200" dirty="0">
                <a:solidFill>
                  <a:srgbClr val="000000"/>
                </a:solidFill>
                <a:latin typeface="Arial (Body)"/>
                <a:ea typeface="ＭＳ Ｐゴシック"/>
                <a:hlinkClick r:id="rId3" action="ppaction://hlinksldjump"/>
              </a:rPr>
              <a:t>Deliberately performing or omitting an act that results in harm to a patient</a:t>
            </a:r>
            <a:r>
              <a:rPr lang="en-IN" sz="2000" kern="1200" dirty="0" smtClean="0">
                <a:solidFill>
                  <a:srgbClr val="000000"/>
                </a:solidFill>
                <a:latin typeface="Arial (Body)"/>
                <a:ea typeface="ＭＳ Ｐゴシック"/>
                <a:hlinkClick r:id="rId3" action="ppaction://hlinksldjump"/>
              </a:rPr>
              <a:t>.</a:t>
            </a:r>
          </a:p>
          <a:p>
            <a:pPr marL="0" lvl="0" indent="0" fontAlgn="base">
              <a:spcAft>
                <a:spcPct val="0"/>
              </a:spcAft>
              <a:buSzPts val="2400"/>
              <a:buNone/>
              <a:defRPr/>
            </a:pPr>
            <a:r>
              <a:rPr lang="en-IN" sz="2000" kern="1200" dirty="0">
                <a:solidFill>
                  <a:srgbClr val="000000"/>
                </a:solidFill>
                <a:latin typeface="Arial (Body)"/>
                <a:ea typeface="ＭＳ Ｐゴシック"/>
                <a:hlinkClick r:id="rId3" action="ppaction://hlinksldjump"/>
              </a:rPr>
              <a:t>A legal responsibility to do </a:t>
            </a:r>
            <a:r>
              <a:rPr lang="en-IN" sz="2000" kern="1200" dirty="0" smtClean="0">
                <a:solidFill>
                  <a:srgbClr val="000000"/>
                </a:solidFill>
                <a:latin typeface="Arial (Body)"/>
                <a:ea typeface="ＭＳ Ｐゴシック"/>
                <a:hlinkClick r:id="rId3" action="ppaction://hlinksldjump"/>
              </a:rPr>
              <a:t>something.</a:t>
            </a:r>
            <a:endParaRPr lang="en-US" sz="2000" kern="1200" dirty="0">
              <a:solidFill>
                <a:srgbClr val="000000"/>
              </a:solidFill>
              <a:latin typeface="Arial (Body)"/>
              <a:ea typeface="ＭＳ Ｐゴシック"/>
            </a:endParaRPr>
          </a:p>
        </p:txBody>
      </p:sp>
    </p:spTree>
    <p:extLst>
      <p:ext uri="{BB962C8B-B14F-4D97-AF65-F5344CB8AC3E}">
        <p14:creationId xmlns:p14="http://schemas.microsoft.com/office/powerpoint/2010/main" val="455584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Medical-Legal Terminology Check </a:t>
            </a:r>
            <a:r>
              <a:rPr lang="en-IN" sz="2000" b="0" dirty="0" smtClean="0">
                <a:latin typeface="Times New Roman" panose="02020603050405020304" pitchFamily="18" charset="0"/>
                <a:ea typeface="ＭＳ Ｐゴシック"/>
                <a:cs typeface="ＭＳ Ｐゴシック" pitchFamily="-65" charset="-128"/>
              </a:rPr>
              <a:t>(4 of 5)</a:t>
            </a:r>
            <a:endParaRPr lang="en-US" sz="2000" b="0" dirty="0">
              <a:latin typeface="Times New Roman" panose="02020603050405020304" pitchFamily="18" charset="0"/>
              <a:ea typeface="ＭＳ Ｐゴシック"/>
              <a:cs typeface="ＭＳ Ｐゴシック" pitchFamily="-65" charset="-128"/>
            </a:endParaRPr>
          </a:p>
        </p:txBody>
      </p:sp>
      <p:sp>
        <p:nvSpPr>
          <p:cNvPr id="4" name="Content Placeholder 3"/>
          <p:cNvSpPr>
            <a:spLocks noGrp="1"/>
          </p:cNvSpPr>
          <p:nvPr>
            <p:ph idx="13"/>
          </p:nvPr>
        </p:nvSpPr>
        <p:spPr>
          <a:xfrm>
            <a:off x="457200" y="1600201"/>
            <a:ext cx="4010025" cy="1428750"/>
          </a:xfrm>
        </p:spPr>
        <p:txBody>
          <a:bodyPr wrap="square" lIns="91425" tIns="91425" rIns="91425" bIns="91425">
            <a:noAutofit/>
          </a:bodyPr>
          <a:lstStyle/>
          <a:p>
            <a:pPr marL="255651" lvl="0" indent="-255651" eaLnBrk="0" fontAlgn="base" hangingPunct="0">
              <a:spcAft>
                <a:spcPct val="0"/>
              </a:spcAft>
            </a:pPr>
            <a:r>
              <a:rPr lang="en-IN" altLang="en-US" sz="2000" dirty="0" smtClean="0">
                <a:solidFill>
                  <a:srgbClr val="000000"/>
                </a:solidFill>
                <a:latin typeface="Arial (Body)"/>
                <a:ea typeface="ＭＳ Ｐゴシック"/>
              </a:rPr>
              <a:t>Match the term below to the statement that best describes it by clicking on the text box of your selected response.</a:t>
            </a:r>
            <a:endParaRPr lang="en-US" altLang="en-US" sz="2000" b="1" dirty="0">
              <a:solidFill>
                <a:srgbClr val="000000"/>
              </a:solidFill>
              <a:latin typeface="Arial (Body)"/>
              <a:ea typeface="ＭＳ Ｐゴシック"/>
            </a:endParaRPr>
          </a:p>
        </p:txBody>
      </p:sp>
      <p:sp>
        <p:nvSpPr>
          <p:cNvPr id="8" name="Content Placeholder 7"/>
          <p:cNvSpPr>
            <a:spLocks noGrp="1"/>
          </p:cNvSpPr>
          <p:nvPr>
            <p:ph sz="quarter" idx="17"/>
          </p:nvPr>
        </p:nvSpPr>
        <p:spPr>
          <a:xfrm>
            <a:off x="681037" y="3605350"/>
            <a:ext cx="1928813" cy="585650"/>
          </a:xfrm>
        </p:spPr>
        <p:txBody>
          <a:bodyPr wrap="square" lIns="91425" tIns="91425" rIns="91425" bIns="91425">
            <a:noAutofit/>
          </a:bodyPr>
          <a:lstStyle/>
          <a:p>
            <a:pPr marL="255651" lvl="0" indent="-255651" eaLnBrk="0" fontAlgn="base" hangingPunct="0">
              <a:spcBef>
                <a:spcPct val="20000"/>
              </a:spcBef>
              <a:spcAft>
                <a:spcPct val="0"/>
              </a:spcAft>
              <a:buSzPts val="2400"/>
              <a:buNone/>
            </a:pPr>
            <a:r>
              <a:rPr lang="en-US" altLang="en-US" sz="2000" b="1" dirty="0" smtClean="0">
                <a:solidFill>
                  <a:srgbClr val="000000"/>
                </a:solidFill>
                <a:latin typeface="Arial (Body)"/>
                <a:ea typeface="ＭＳ Ｐゴシック"/>
              </a:rPr>
              <a:t>Duty </a:t>
            </a:r>
            <a:r>
              <a:rPr lang="en-US" altLang="en-US" sz="2000" b="1" dirty="0">
                <a:solidFill>
                  <a:srgbClr val="000000"/>
                </a:solidFill>
                <a:latin typeface="Arial (Body)"/>
                <a:ea typeface="ＭＳ Ｐゴシック"/>
              </a:rPr>
              <a:t>to </a:t>
            </a:r>
            <a:r>
              <a:rPr lang="en-US" altLang="en-US" sz="2000" b="1" dirty="0" smtClean="0">
                <a:solidFill>
                  <a:srgbClr val="000000"/>
                </a:solidFill>
                <a:latin typeface="Arial (Body)"/>
                <a:ea typeface="ＭＳ Ｐゴシック"/>
              </a:rPr>
              <a:t>act</a:t>
            </a:r>
            <a:endParaRPr lang="en-US" altLang="en-US" sz="2000" b="1" dirty="0">
              <a:solidFill>
                <a:srgbClr val="000000"/>
              </a:solidFill>
              <a:latin typeface="Arial (Body)"/>
              <a:ea typeface="ＭＳ Ｐゴシック"/>
            </a:endParaRPr>
          </a:p>
        </p:txBody>
      </p:sp>
      <p:sp>
        <p:nvSpPr>
          <p:cNvPr id="3" name="Content Placeholder 2"/>
          <p:cNvSpPr>
            <a:spLocks noGrp="1"/>
          </p:cNvSpPr>
          <p:nvPr>
            <p:ph idx="1"/>
          </p:nvPr>
        </p:nvSpPr>
        <p:spPr>
          <a:xfrm>
            <a:off x="4572000" y="1598023"/>
            <a:ext cx="4114800" cy="4534989"/>
          </a:xfrm>
        </p:spPr>
        <p:txBody>
          <a:bodyPr wrap="square" lIns="91425" tIns="91425" rIns="91425" bIns="91425">
            <a:noAutofit/>
          </a:bodyPr>
          <a:lstStyle/>
          <a:p>
            <a:pPr marL="0" lvl="0" indent="0" fontAlgn="base">
              <a:spcAft>
                <a:spcPct val="0"/>
              </a:spcAft>
              <a:buSzPts val="2400"/>
              <a:buNone/>
              <a:defRPr/>
            </a:pPr>
            <a:r>
              <a:rPr lang="en-IN" sz="2000" kern="1200" dirty="0" smtClean="0">
                <a:solidFill>
                  <a:srgbClr val="000000"/>
                </a:solidFill>
                <a:latin typeface="Arial (Body)"/>
                <a:ea typeface="ＭＳ Ｐゴシック"/>
                <a:hlinkClick r:id="rId2" action="ppaction://hlinksldjump"/>
              </a:rPr>
              <a:t>A tort in which there was no intent to cause harm.</a:t>
            </a:r>
          </a:p>
          <a:p>
            <a:pPr marL="0" indent="0" fontAlgn="base">
              <a:spcAft>
                <a:spcPct val="0"/>
              </a:spcAft>
              <a:buSzPts val="2400"/>
              <a:buNone/>
              <a:defRPr/>
            </a:pPr>
            <a:r>
              <a:rPr lang="en-IN" sz="2000" kern="1200" dirty="0">
                <a:solidFill>
                  <a:srgbClr val="000000"/>
                </a:solidFill>
                <a:latin typeface="Arial (Body)"/>
                <a:ea typeface="ＭＳ Ｐゴシック"/>
                <a:hlinkClick r:id="rId2" action="ppaction://hlinksldjump"/>
              </a:rPr>
              <a:t>A written authorization to </a:t>
            </a:r>
            <a:r>
              <a:rPr lang="en-IN" sz="2000" kern="1200" dirty="0" smtClean="0">
                <a:solidFill>
                  <a:srgbClr val="000000"/>
                </a:solidFill>
                <a:latin typeface="Arial (Body)"/>
                <a:ea typeface="ＭＳ Ｐゴシック"/>
                <a:hlinkClick r:id="rId2" action="ppaction://hlinksldjump"/>
              </a:rPr>
              <a:t>perform </a:t>
            </a:r>
            <a:r>
              <a:rPr lang="en-IN" sz="2000" kern="1200" dirty="0">
                <a:solidFill>
                  <a:srgbClr val="000000"/>
                </a:solidFill>
                <a:latin typeface="Arial (Body)"/>
                <a:ea typeface="ＭＳ Ｐゴシック"/>
                <a:hlinkClick r:id="rId2" action="ppaction://hlinksldjump"/>
              </a:rPr>
              <a:t>certain care for patients who present with specific complaints</a:t>
            </a:r>
            <a:r>
              <a:rPr lang="en-IN" sz="2000" kern="1200" dirty="0" smtClean="0">
                <a:solidFill>
                  <a:srgbClr val="000000"/>
                </a:solidFill>
                <a:latin typeface="Arial (Body)"/>
                <a:ea typeface="ＭＳ Ｐゴシック"/>
                <a:hlinkClick r:id="rId2" action="ppaction://hlinksldjump"/>
              </a:rPr>
              <a:t>.</a:t>
            </a:r>
          </a:p>
          <a:p>
            <a:pPr marL="0" lvl="0" indent="0" fontAlgn="base">
              <a:spcAft>
                <a:spcPct val="0"/>
              </a:spcAft>
              <a:buSzPts val="2400"/>
              <a:buNone/>
              <a:defRPr/>
            </a:pPr>
            <a:r>
              <a:rPr lang="en-IN" sz="2000" kern="1200" dirty="0">
                <a:solidFill>
                  <a:srgbClr val="000000"/>
                </a:solidFill>
                <a:latin typeface="Arial (Body)"/>
                <a:ea typeface="ＭＳ Ｐゴシック"/>
                <a:hlinkClick r:id="rId2" action="ppaction://hlinksldjump"/>
              </a:rPr>
              <a:t>Transporting a competent patient against his will</a:t>
            </a:r>
            <a:r>
              <a:rPr lang="en-IN" sz="2000" kern="1200" dirty="0" smtClean="0">
                <a:solidFill>
                  <a:srgbClr val="000000"/>
                </a:solidFill>
                <a:latin typeface="Arial (Body)"/>
                <a:ea typeface="ＭＳ Ｐゴシック"/>
                <a:hlinkClick r:id="rId2" action="ppaction://hlinksldjump"/>
              </a:rPr>
              <a:t>.</a:t>
            </a:r>
          </a:p>
          <a:p>
            <a:pPr marL="0" indent="0" fontAlgn="base">
              <a:spcAft>
                <a:spcPct val="0"/>
              </a:spcAft>
              <a:buSzPts val="2400"/>
              <a:buNone/>
              <a:defRPr/>
            </a:pPr>
            <a:r>
              <a:rPr lang="en-IN" sz="2000" kern="1200" dirty="0">
                <a:solidFill>
                  <a:srgbClr val="000000"/>
                </a:solidFill>
                <a:latin typeface="Arial (Body)"/>
                <a:ea typeface="ＭＳ Ｐゴシック"/>
                <a:hlinkClick r:id="rId2" action="ppaction://hlinksldjump"/>
              </a:rPr>
              <a:t>The skills and actions that an E</a:t>
            </a:r>
            <a:r>
              <a:rPr lang="en-IN" sz="100" kern="1200" dirty="0">
                <a:solidFill>
                  <a:srgbClr val="000000"/>
                </a:solidFill>
                <a:latin typeface="Arial (Body)"/>
                <a:ea typeface="ＭＳ Ｐゴシック"/>
                <a:hlinkClick r:id="rId2" action="ppaction://hlinksldjump"/>
              </a:rPr>
              <a:t> </a:t>
            </a:r>
            <a:r>
              <a:rPr lang="en-IN" sz="2000" kern="1200" dirty="0">
                <a:solidFill>
                  <a:srgbClr val="000000"/>
                </a:solidFill>
                <a:latin typeface="Arial (Body)"/>
                <a:ea typeface="ＭＳ Ｐゴシック"/>
                <a:hlinkClick r:id="rId2" action="ppaction://hlinksldjump"/>
              </a:rPr>
              <a:t>M</a:t>
            </a:r>
            <a:r>
              <a:rPr lang="en-IN" sz="100" kern="1200" dirty="0">
                <a:solidFill>
                  <a:srgbClr val="000000"/>
                </a:solidFill>
                <a:latin typeface="Arial (Body)"/>
                <a:ea typeface="ＭＳ Ｐゴシック"/>
                <a:hlinkClick r:id="rId2" action="ppaction://hlinksldjump"/>
              </a:rPr>
              <a:t> </a:t>
            </a:r>
            <a:r>
              <a:rPr lang="en-IN" sz="2000" kern="1200" dirty="0">
                <a:solidFill>
                  <a:srgbClr val="000000"/>
                </a:solidFill>
                <a:latin typeface="Arial (Body)"/>
                <a:ea typeface="ＭＳ Ｐゴシック"/>
                <a:hlinkClick r:id="rId2" action="ppaction://hlinksldjump"/>
              </a:rPr>
              <a:t>T is legally allowed to and expected to perform</a:t>
            </a:r>
            <a:r>
              <a:rPr lang="en-IN" sz="2000" kern="1200" dirty="0" smtClean="0">
                <a:solidFill>
                  <a:srgbClr val="000000"/>
                </a:solidFill>
                <a:latin typeface="Arial (Body)"/>
                <a:ea typeface="ＭＳ Ｐゴシック"/>
                <a:hlinkClick r:id="rId2" action="ppaction://hlinksldjump"/>
              </a:rPr>
              <a:t>.</a:t>
            </a:r>
            <a:endParaRPr lang="en-IN" sz="2000" kern="1200" dirty="0" smtClean="0">
              <a:solidFill>
                <a:srgbClr val="000000"/>
              </a:solidFill>
              <a:latin typeface="Arial (Body)"/>
              <a:ea typeface="ＭＳ Ｐゴシック"/>
              <a:hlinkClick r:id="rId3" action="ppaction://hlinksldjump"/>
            </a:endParaRPr>
          </a:p>
          <a:p>
            <a:pPr marL="0" lvl="0" indent="0" fontAlgn="base">
              <a:spcAft>
                <a:spcPct val="0"/>
              </a:spcAft>
              <a:buSzPts val="2400"/>
              <a:buNone/>
              <a:defRPr/>
            </a:pPr>
            <a:r>
              <a:rPr lang="en-IN" sz="2000" kern="1200" dirty="0">
                <a:solidFill>
                  <a:srgbClr val="000000"/>
                </a:solidFill>
                <a:latin typeface="Arial (Body)"/>
                <a:ea typeface="ＭＳ Ｐゴシック"/>
                <a:hlinkClick r:id="rId3" action="ppaction://hlinksldjump"/>
              </a:rPr>
              <a:t>A legal responsibility to do something</a:t>
            </a:r>
            <a:r>
              <a:rPr lang="en-IN" sz="2000" kern="1200" dirty="0" smtClean="0">
                <a:solidFill>
                  <a:srgbClr val="000000"/>
                </a:solidFill>
                <a:latin typeface="Arial (Body)"/>
                <a:ea typeface="ＭＳ Ｐゴシック"/>
                <a:hlinkClick r:id="rId3" action="ppaction://hlinksldjump"/>
              </a:rPr>
              <a:t>.</a:t>
            </a:r>
            <a:endParaRPr lang="en-US" sz="2000" kern="1200" dirty="0" smtClean="0">
              <a:solidFill>
                <a:srgbClr val="000000"/>
              </a:solidFill>
              <a:latin typeface="Arial (Body)"/>
              <a:ea typeface="ＭＳ Ｐゴシック"/>
            </a:endParaRPr>
          </a:p>
        </p:txBody>
      </p:sp>
    </p:spTree>
    <p:extLst>
      <p:ext uri="{BB962C8B-B14F-4D97-AF65-F5344CB8AC3E}">
        <p14:creationId xmlns:p14="http://schemas.microsoft.com/office/powerpoint/2010/main" val="1835437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Medical-Legal Terminology Check </a:t>
            </a:r>
            <a:r>
              <a:rPr lang="en-IN" sz="2000" b="0" dirty="0" smtClean="0">
                <a:latin typeface="Times New Roman" panose="02020603050405020304" pitchFamily="18" charset="0"/>
                <a:ea typeface="ＭＳ Ｐゴシック"/>
                <a:cs typeface="ＭＳ Ｐゴシック" pitchFamily="-65" charset="-128"/>
              </a:rPr>
              <a:t>(5 of 5)</a:t>
            </a:r>
            <a:endParaRPr lang="en-US" sz="2000" b="0" dirty="0">
              <a:latin typeface="Times New Roman" panose="02020603050405020304" pitchFamily="18" charset="0"/>
              <a:ea typeface="ＭＳ Ｐゴシック"/>
              <a:cs typeface="ＭＳ Ｐゴシック" pitchFamily="-65" charset="-128"/>
            </a:endParaRPr>
          </a:p>
        </p:txBody>
      </p:sp>
      <p:sp>
        <p:nvSpPr>
          <p:cNvPr id="4" name="Content Placeholder 3"/>
          <p:cNvSpPr>
            <a:spLocks noGrp="1"/>
          </p:cNvSpPr>
          <p:nvPr>
            <p:ph idx="13"/>
          </p:nvPr>
        </p:nvSpPr>
        <p:spPr>
          <a:xfrm>
            <a:off x="457200" y="1600200"/>
            <a:ext cx="3696789" cy="1704975"/>
          </a:xfrm>
        </p:spPr>
        <p:txBody>
          <a:bodyPr wrap="square" lIns="91425" tIns="91425" rIns="91425" bIns="91425">
            <a:noAutofit/>
          </a:bodyPr>
          <a:lstStyle/>
          <a:p>
            <a:pPr marL="255651" lvl="0" indent="-255651" eaLnBrk="0" fontAlgn="base" hangingPunct="0">
              <a:spcAft>
                <a:spcPct val="0"/>
              </a:spcAft>
            </a:pPr>
            <a:r>
              <a:rPr lang="en-IN" altLang="en-US" sz="2000" dirty="0" smtClean="0">
                <a:solidFill>
                  <a:srgbClr val="000000"/>
                </a:solidFill>
                <a:latin typeface="Arial (Body)"/>
                <a:ea typeface="ＭＳ Ｐゴシック"/>
              </a:rPr>
              <a:t>Match the term below to the statement that best describes it by clicking on the text box of your selected response.</a:t>
            </a:r>
            <a:endParaRPr lang="en-US" altLang="en-US" sz="2000" b="1" dirty="0">
              <a:solidFill>
                <a:srgbClr val="000000"/>
              </a:solidFill>
              <a:latin typeface="Arial (Body)"/>
              <a:ea typeface="ＭＳ Ｐゴシック"/>
            </a:endParaRPr>
          </a:p>
        </p:txBody>
      </p:sp>
      <p:sp>
        <p:nvSpPr>
          <p:cNvPr id="8" name="Content Placeholder 7"/>
          <p:cNvSpPr>
            <a:spLocks noGrp="1"/>
          </p:cNvSpPr>
          <p:nvPr>
            <p:ph sz="quarter" idx="17"/>
          </p:nvPr>
        </p:nvSpPr>
        <p:spPr>
          <a:xfrm>
            <a:off x="695325" y="3767275"/>
            <a:ext cx="2085975" cy="490400"/>
          </a:xfrm>
        </p:spPr>
        <p:txBody>
          <a:bodyPr wrap="square" lIns="91425" tIns="91425" rIns="91425" bIns="91425">
            <a:noAutofit/>
          </a:bodyPr>
          <a:lstStyle/>
          <a:p>
            <a:pPr marL="255651" lvl="0" indent="-255651" eaLnBrk="0" fontAlgn="base" hangingPunct="0">
              <a:spcBef>
                <a:spcPct val="20000"/>
              </a:spcBef>
              <a:spcAft>
                <a:spcPct val="0"/>
              </a:spcAft>
              <a:buSzPts val="2400"/>
              <a:buNone/>
            </a:pPr>
            <a:r>
              <a:rPr lang="en-US" altLang="en-US" sz="2000" b="1" dirty="0" smtClean="0">
                <a:solidFill>
                  <a:srgbClr val="000000"/>
                </a:solidFill>
                <a:latin typeface="Arial (Body)"/>
                <a:ea typeface="ＭＳ Ｐゴシック"/>
              </a:rPr>
              <a:t>Defamation</a:t>
            </a:r>
            <a:endParaRPr lang="en-US" altLang="en-US" sz="2000" b="1" dirty="0">
              <a:solidFill>
                <a:srgbClr val="000000"/>
              </a:solidFill>
              <a:latin typeface="Arial (Body)"/>
              <a:ea typeface="ＭＳ Ｐゴシック"/>
            </a:endParaRPr>
          </a:p>
        </p:txBody>
      </p:sp>
      <p:sp>
        <p:nvSpPr>
          <p:cNvPr id="3" name="Content Placeholder 2"/>
          <p:cNvSpPr>
            <a:spLocks noGrp="1"/>
          </p:cNvSpPr>
          <p:nvPr>
            <p:ph idx="1"/>
          </p:nvPr>
        </p:nvSpPr>
        <p:spPr>
          <a:xfrm>
            <a:off x="4402183" y="1600200"/>
            <a:ext cx="4267155" cy="4669971"/>
          </a:xfrm>
        </p:spPr>
        <p:txBody>
          <a:bodyPr wrap="square" lIns="91425" tIns="91425" rIns="91425" bIns="91425">
            <a:noAutofit/>
          </a:bodyPr>
          <a:lstStyle/>
          <a:p>
            <a:pPr marL="0" lvl="0" indent="0" fontAlgn="base">
              <a:spcBef>
                <a:spcPts val="1200"/>
              </a:spcBef>
              <a:spcAft>
                <a:spcPct val="0"/>
              </a:spcAft>
              <a:buSzPts val="2400"/>
              <a:buNone/>
              <a:defRPr/>
            </a:pPr>
            <a:r>
              <a:rPr lang="en-IN" sz="2000" kern="1200" dirty="0" smtClean="0">
                <a:solidFill>
                  <a:srgbClr val="000000"/>
                </a:solidFill>
                <a:latin typeface="Arial (Body)"/>
                <a:ea typeface="ＭＳ Ｐゴシック"/>
                <a:hlinkClick r:id="rId2" action="ppaction://hlinksldjump"/>
              </a:rPr>
              <a:t>Making statements about a person, orally or in writing, that harm his reputation.</a:t>
            </a:r>
          </a:p>
          <a:p>
            <a:pPr marL="0" indent="0" fontAlgn="base">
              <a:spcBef>
                <a:spcPts val="1200"/>
              </a:spcBef>
              <a:spcAft>
                <a:spcPct val="0"/>
              </a:spcAft>
              <a:buSzPts val="2400"/>
              <a:buNone/>
              <a:defRPr/>
            </a:pPr>
            <a:r>
              <a:rPr lang="en-IN" sz="2000" kern="1200" dirty="0">
                <a:solidFill>
                  <a:srgbClr val="000000"/>
                </a:solidFill>
                <a:latin typeface="Arial (Body)"/>
                <a:ea typeface="ＭＳ Ｐゴシック"/>
                <a:hlinkClick r:id="rId3" action="ppaction://hlinksldjump"/>
              </a:rPr>
              <a:t>Releasing confidential information about a patient without his consent</a:t>
            </a:r>
            <a:r>
              <a:rPr lang="en-IN" sz="2000" kern="1200" dirty="0" smtClean="0">
                <a:solidFill>
                  <a:srgbClr val="000000"/>
                </a:solidFill>
                <a:latin typeface="Arial (Body)"/>
                <a:ea typeface="ＭＳ Ｐゴシック"/>
                <a:hlinkClick r:id="rId3" action="ppaction://hlinksldjump"/>
              </a:rPr>
              <a:t>.</a:t>
            </a:r>
          </a:p>
          <a:p>
            <a:pPr marL="0" lvl="0" indent="0" fontAlgn="base">
              <a:spcBef>
                <a:spcPts val="1200"/>
              </a:spcBef>
              <a:spcAft>
                <a:spcPct val="0"/>
              </a:spcAft>
              <a:buSzPts val="2400"/>
              <a:buNone/>
              <a:defRPr/>
            </a:pPr>
            <a:r>
              <a:rPr lang="en-IN" sz="2000" kern="1200" dirty="0">
                <a:solidFill>
                  <a:srgbClr val="000000"/>
                </a:solidFill>
                <a:latin typeface="Arial (Body)"/>
                <a:ea typeface="ＭＳ Ｐゴシック"/>
                <a:hlinkClick r:id="rId3" action="ppaction://hlinksldjump"/>
              </a:rPr>
              <a:t>Transporting a competent patient against his will</a:t>
            </a:r>
            <a:r>
              <a:rPr lang="en-IN" sz="2000" kern="1200" dirty="0" smtClean="0">
                <a:solidFill>
                  <a:srgbClr val="000000"/>
                </a:solidFill>
                <a:latin typeface="Arial (Body)"/>
                <a:ea typeface="ＭＳ Ｐゴシック"/>
                <a:hlinkClick r:id="rId3" action="ppaction://hlinksldjump"/>
              </a:rPr>
              <a:t>.</a:t>
            </a:r>
          </a:p>
          <a:p>
            <a:pPr marL="0" indent="0" fontAlgn="base">
              <a:spcBef>
                <a:spcPts val="1200"/>
              </a:spcBef>
              <a:spcAft>
                <a:spcPct val="0"/>
              </a:spcAft>
              <a:buSzPts val="2400"/>
              <a:buNone/>
              <a:defRPr/>
            </a:pPr>
            <a:r>
              <a:rPr lang="en-IN" sz="2000" kern="1200" dirty="0">
                <a:solidFill>
                  <a:srgbClr val="000000"/>
                </a:solidFill>
                <a:latin typeface="Arial (Body)"/>
                <a:ea typeface="ＭＳ Ｐゴシック"/>
                <a:hlinkClick r:id="rId3" action="ppaction://hlinksldjump"/>
              </a:rPr>
              <a:t>Treating a patient who is not competent to give consent on the assumption that he would agree to treatment if he was able</a:t>
            </a:r>
            <a:r>
              <a:rPr lang="en-IN" sz="2000" kern="1200" dirty="0" smtClean="0">
                <a:solidFill>
                  <a:srgbClr val="000000"/>
                </a:solidFill>
                <a:latin typeface="Arial (Body)"/>
                <a:ea typeface="ＭＳ Ｐゴシック"/>
                <a:hlinkClick r:id="rId3" action="ppaction://hlinksldjump"/>
              </a:rPr>
              <a:t>.</a:t>
            </a:r>
          </a:p>
          <a:p>
            <a:pPr marL="0" lvl="0" indent="0" fontAlgn="base">
              <a:spcBef>
                <a:spcPts val="1200"/>
              </a:spcBef>
              <a:spcAft>
                <a:spcPct val="0"/>
              </a:spcAft>
              <a:buSzPts val="2400"/>
              <a:buNone/>
              <a:defRPr/>
            </a:pPr>
            <a:r>
              <a:rPr lang="en-IN" sz="2000" kern="1200" dirty="0">
                <a:solidFill>
                  <a:srgbClr val="000000"/>
                </a:solidFill>
                <a:latin typeface="Arial (Body)"/>
                <a:ea typeface="ＭＳ Ｐゴシック"/>
                <a:hlinkClick r:id="rId3" action="ppaction://hlinksldjump"/>
              </a:rPr>
              <a:t>Refusing to transport a patient who requests it</a:t>
            </a:r>
            <a:r>
              <a:rPr lang="en-IN" sz="2000" kern="1200" dirty="0" smtClean="0">
                <a:solidFill>
                  <a:srgbClr val="000000"/>
                </a:solidFill>
                <a:latin typeface="Arial (Body)"/>
                <a:ea typeface="ＭＳ Ｐゴシック"/>
                <a:hlinkClick r:id="rId3" action="ppaction://hlinksldjump"/>
              </a:rPr>
              <a:t>.</a:t>
            </a:r>
            <a:endParaRPr lang="en-US" sz="2000" kern="1200" dirty="0">
              <a:solidFill>
                <a:srgbClr val="000000"/>
              </a:solidFill>
              <a:latin typeface="Arial (Body)"/>
              <a:ea typeface="ＭＳ Ｐゴシック"/>
            </a:endParaRPr>
          </a:p>
        </p:txBody>
      </p:sp>
    </p:spTree>
    <p:extLst>
      <p:ext uri="{BB962C8B-B14F-4D97-AF65-F5344CB8AC3E}">
        <p14:creationId xmlns:p14="http://schemas.microsoft.com/office/powerpoint/2010/main" val="4268271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Case Study </a:t>
            </a:r>
            <a:r>
              <a:rPr lang="en-IN" sz="2000" b="0" dirty="0" smtClean="0">
                <a:latin typeface="Times New Roman" panose="02020603050405020304" pitchFamily="18" charset="0"/>
                <a:ea typeface="ＭＳ Ｐゴシック"/>
                <a:cs typeface="ＭＳ Ｐゴシック" pitchFamily="-65" charset="-128"/>
              </a:rPr>
              <a:t>(1 of 5)</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are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legal obligations in this situation?</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ethical obligations do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have?</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What information should the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attempt to obtain?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840135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(7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tabLst/>
            </a:pPr>
            <a:r>
              <a:rPr lang="en-US" altLang="en-US" sz="2400" dirty="0" smtClean="0">
                <a:solidFill>
                  <a:srgbClr val="000000"/>
                </a:solidFill>
                <a:latin typeface="Arial (Body)"/>
                <a:ea typeface="ＭＳ Ｐゴシック"/>
              </a:rPr>
              <a:t>Confidentiality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Do not speak to the press, your family, friends, or the public about details of the emergency care you provided to a patient.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Releasing confidential information requires a written release form signed by the patient or a legal guardian.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71709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(8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Confidentiality</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By law, you can release information if:</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Needed in order to continue medical care.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Mandatory reporting laws apply.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Required by police as part of a potential criminal investigation.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 third-party billing form requires the information.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You are subpoenaed.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191038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(9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7515225" cy="237172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Health Insurance Portability and Accountability Act (H</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I</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P</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Federal law protects the privacy of patient health care information.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78514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34103"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(10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IN" altLang="en-US" sz="2400" dirty="0">
                <a:solidFill>
                  <a:srgbClr val="000000"/>
                </a:solidFill>
                <a:latin typeface="Arial (Body)"/>
                <a:ea typeface="ＭＳ Ｐゴシック"/>
              </a:rPr>
              <a:t>Health Insurance Portability and Accountability Act</a:t>
            </a:r>
            <a:endParaRPr lang="pt-BR"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I</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 and 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M</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You may discuss patient-specific information only when there is a medical necessity.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You must receive training in your agency’s policies.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Patients must be provided with privacy policies.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172510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(11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7353300" cy="3038475"/>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Consolidated Omnibus Budget Reconciliation Act (C</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O</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B</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R</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Emergency Medical Treatment and Active Labor Act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L</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A)</a:t>
            </a:r>
            <a:endParaRPr lang="en-US"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Federal regulations that ensure access to emergency health care regardless of ability to pay</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533434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a:t>
            </a:r>
            <a:r>
              <a:rPr lang="en-IN" dirty="0" smtClean="0">
                <a:latin typeface="Times New Roman" panose="02020603050405020304" pitchFamily="18" charset="0"/>
                <a:ea typeface="ＭＳ Ｐゴシック"/>
                <a:cs typeface="ＭＳ Ｐゴシック" pitchFamily="-65" charset="-128"/>
              </a:rPr>
              <a:t> </a:t>
            </a:r>
            <a:r>
              <a:rPr lang="en-IN" sz="2000" b="0" dirty="0" smtClean="0">
                <a:latin typeface="Times New Roman" panose="02020603050405020304" pitchFamily="18" charset="0"/>
                <a:ea typeface="ＭＳ Ｐゴシック"/>
                <a:cs typeface="ＭＳ Ｐゴシック" pitchFamily="-65" charset="-128"/>
              </a:rPr>
              <a:t>(12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185731"/>
          </a:xfrm>
        </p:spPr>
        <p:txBody>
          <a:bodyPr wrap="square" lIns="91425" tIns="91425" rIns="91425" bIns="91425">
            <a:noAutofit/>
          </a:bodyPr>
          <a:lstStyle/>
          <a:p>
            <a:pPr marL="255651" lvl="0" indent="-255651" eaLnBrk="0" fontAlgn="base" hangingPunct="0">
              <a:spcAft>
                <a:spcPct val="0"/>
              </a:spcAft>
              <a:buSzPts val="2400"/>
              <a:tabLst/>
            </a:pPr>
            <a:r>
              <a:rPr lang="pt-BR" altLang="en-US" sz="2400" dirty="0" smtClean="0">
                <a:solidFill>
                  <a:srgbClr val="000000"/>
                </a:solidFill>
                <a:latin typeface="Arial (Body)"/>
                <a:ea typeface="ＭＳ Ｐゴシック"/>
              </a:rPr>
              <a:t>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B</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 and 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M</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L</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involvement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becomes involved when patients are being transferred from a hospital to another medical facility.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patient must first be stabilized to the best of the medical facility’s ability.</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ambulance crew performing the transfer must be qualified and capable of managing the patient and his condition.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254825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34103"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(13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pt-BR" altLang="en-US" sz="2400" dirty="0">
                <a:solidFill>
                  <a:srgbClr val="000000"/>
                </a:solidFill>
                <a:latin typeface="Arial (Body)"/>
                <a:ea typeface="ＭＳ Ｐゴシック"/>
              </a:rPr>
              <a:t>C</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O</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B</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R</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A and E</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M</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T</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A</a:t>
            </a:r>
            <a:r>
              <a:rPr lang="pt-BR" altLang="en-US" sz="100" dirty="0">
                <a:solidFill>
                  <a:srgbClr val="000000"/>
                </a:solidFill>
                <a:latin typeface="Arial (Body)"/>
                <a:ea typeface="ＭＳ Ｐゴシック"/>
              </a:rPr>
              <a:t> </a:t>
            </a:r>
            <a:r>
              <a:rPr lang="pt-BR" altLang="en-US" sz="2400" dirty="0">
                <a:solidFill>
                  <a:srgbClr val="000000"/>
                </a:solidFill>
                <a:latin typeface="Arial (Body)"/>
                <a:ea typeface="ＭＳ Ｐゴシック"/>
              </a:rPr>
              <a:t>L</a:t>
            </a:r>
            <a:r>
              <a:rPr lang="pt-BR" altLang="en-US" sz="100" dirty="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Protecting yourself in transport and transfer situations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Obtain written certification for the transfer from the transferring physician.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Ensure you can provide the level of care needed during transport.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Know where you are going and take the quickest possible route.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8038773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(14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Special Situations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Organ donation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Organs can be donated only if there is a legal signed document giving permission.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A signed donor card is a legal document; driver's license organ donor status provides an intent to donate organs.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226126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47166"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(15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Content Placeholder 2"/>
          <p:cNvSpPr>
            <a:spLocks noGrp="1"/>
          </p:cNvSpPr>
          <p:nvPr>
            <p:ph idx="1"/>
          </p:nvPr>
        </p:nvSpPr>
        <p:spPr>
          <a:xfrm>
            <a:off x="457200" y="1600200"/>
            <a:ext cx="8229600" cy="140017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Special </a:t>
            </a:r>
            <a:r>
              <a:rPr lang="en-US" altLang="en-US" sz="2400" dirty="0" smtClean="0">
                <a:solidFill>
                  <a:srgbClr val="000000"/>
                </a:solidFill>
                <a:latin typeface="Arial (Body)"/>
                <a:ea typeface="ＭＳ Ｐゴシック"/>
              </a:rPr>
              <a:t>Situations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Medical identification insignia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Bracelets, necklaces, or cards</a:t>
            </a:r>
            <a:endParaRPr lang="en-US" altLang="en-US" sz="2400" dirty="0">
              <a:solidFill>
                <a:srgbClr val="000000"/>
              </a:solidFill>
              <a:latin typeface="Arial (Body)"/>
              <a:ea typeface="ＭＳ Ｐゴシック"/>
            </a:endParaRPr>
          </a:p>
        </p:txBody>
      </p:sp>
      <p:pic>
        <p:nvPicPr>
          <p:cNvPr id="6" name="Picture 1" descr="A medical I D metal chain bracele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363" y="3334809"/>
            <a:ext cx="350361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 medical I D fitness bracele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3334809"/>
            <a:ext cx="35337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243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34103"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(16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1" y="1600200"/>
            <a:ext cx="4564063" cy="262222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Special </a:t>
            </a:r>
            <a:r>
              <a:rPr lang="en-US" altLang="en-US" sz="2400" dirty="0" smtClean="0">
                <a:solidFill>
                  <a:srgbClr val="000000"/>
                </a:solidFill>
                <a:latin typeface="Arial (Body)"/>
                <a:ea typeface="ＭＳ Ｐゴシック"/>
              </a:rPr>
              <a:t>Situations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Medical alert tattoo</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Not universally accepted yet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May be overlooked as body art</a:t>
            </a:r>
            <a:endParaRPr lang="en-US" altLang="en-US" sz="2400" dirty="0">
              <a:solidFill>
                <a:srgbClr val="000000"/>
              </a:solidFill>
              <a:latin typeface="Arial (Body)"/>
              <a:ea typeface="ＭＳ Ｐゴシック"/>
            </a:endParaRPr>
          </a:p>
        </p:txBody>
      </p:sp>
      <p:pic>
        <p:nvPicPr>
          <p:cNvPr id="5" name="Picture 3" descr="A wrist tattoo identifying the patient as a diabeti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0287" y="1778843"/>
            <a:ext cx="3305773" cy="416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45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Introduction</a:t>
            </a:r>
            <a:endParaRPr lang="en-US"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Every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call involves legal and ethical decision making.</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Although most instances are clear, some are not.</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In some cases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must weigh complex information to act in the patient's best interests.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778055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47166"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(17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Special </a:t>
            </a:r>
            <a:r>
              <a:rPr lang="en-US" altLang="en-US" sz="2400" dirty="0" smtClean="0">
                <a:solidFill>
                  <a:srgbClr val="000000"/>
                </a:solidFill>
                <a:latin typeface="Arial (Body)"/>
                <a:ea typeface="ＭＳ Ｐゴシック"/>
              </a:rPr>
              <a:t>Situations</a:t>
            </a:r>
            <a:endParaRPr lang="en-IN" altLang="en-US" sz="2400" dirty="0" smtClean="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Recognizing death in the field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Generally, if the patient is still warm and does not exhibit any obvious signs of death, begin resuscitation.</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There is an exception for patients with hypothermia.</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467641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(18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Special Situations</a:t>
            </a:r>
            <a:endParaRPr lang="en-IN"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a:solidFill>
                  <a:srgbClr val="000000"/>
                </a:solidFill>
                <a:latin typeface="Arial (Body)"/>
                <a:ea typeface="ＭＳ Ｐゴシック"/>
              </a:rPr>
              <a:t>Recognizing death in the </a:t>
            </a:r>
            <a:r>
              <a:rPr lang="en-IN" altLang="en-US" sz="2400" dirty="0" smtClean="0">
                <a:solidFill>
                  <a:srgbClr val="000000"/>
                </a:solidFill>
                <a:latin typeface="Arial (Body)"/>
                <a:ea typeface="ＭＳ Ｐゴシック"/>
              </a:rPr>
              <a:t>field</a:t>
            </a: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For patients with an advanced directive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Absence of a pulse and breathing</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Completely unresponsiveness to any stimuli</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No eye movement or pupil response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Arial (Body)"/>
                <a:ea typeface="ＭＳ Ｐゴシック"/>
              </a:rPr>
              <a:t>Absence of a blood pressure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No reflexes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378399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34103"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(19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r>
              <a:rPr lang="en-US" altLang="en-US" sz="2400" dirty="0">
                <a:latin typeface="+mn-lt"/>
              </a:rPr>
              <a:t>Special Situations</a:t>
            </a:r>
          </a:p>
          <a:p>
            <a:pPr lvl="1"/>
            <a:r>
              <a:rPr lang="en-US" altLang="en-US" sz="2400" dirty="0">
                <a:latin typeface="+mn-lt"/>
              </a:rPr>
              <a:t>Recognizing death in the field</a:t>
            </a:r>
          </a:p>
          <a:p>
            <a:pPr lvl="2"/>
            <a:r>
              <a:rPr lang="en-US" altLang="en-US" sz="2400" dirty="0">
                <a:latin typeface="+mn-lt"/>
              </a:rPr>
              <a:t>For patients with no advanced </a:t>
            </a:r>
            <a:r>
              <a:rPr lang="en-US" altLang="en-US" sz="2400" dirty="0" smtClean="0">
                <a:latin typeface="+mn-lt"/>
              </a:rPr>
              <a:t>directive</a:t>
            </a:r>
            <a:endParaRPr lang="en-US" altLang="en-US" sz="2400" dirty="0" smtClean="0">
              <a:solidFill>
                <a:srgbClr val="000000"/>
              </a:solidFill>
              <a:latin typeface="+mn-lt"/>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Decapitation</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Rigor mortis</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Decomposition</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Dependent lividity</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2996913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(20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a:t>
            </a:r>
            <a:r>
              <a:rPr lang="en-US" altLang="en-US" sz="2400" dirty="0" smtClean="0">
                <a:latin typeface="+mn-lt"/>
              </a:rPr>
              <a:t>Situations</a:t>
            </a:r>
            <a:endParaRPr lang="en-IN"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mn-lt"/>
                <a:ea typeface="ＭＳ Ｐゴシック"/>
              </a:rPr>
              <a:t>Cases requiring investigation by the coroner or medical examiner</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Homicide or suicide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Violent death</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Crash-related death</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Unusual scene characteristics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sv-SE" altLang="en-US" sz="2400" dirty="0" smtClean="0">
                <a:solidFill>
                  <a:srgbClr val="000000"/>
                </a:solidFill>
                <a:latin typeface="+mn-lt"/>
                <a:ea typeface="ＭＳ Ｐゴシック"/>
              </a:rPr>
              <a:t>Sudden infant death syndrome (S</a:t>
            </a:r>
            <a:r>
              <a:rPr lang="sv-SE" altLang="en-US" sz="100" dirty="0" smtClean="0">
                <a:solidFill>
                  <a:srgbClr val="000000"/>
                </a:solidFill>
                <a:latin typeface="+mn-lt"/>
                <a:ea typeface="ＭＳ Ｐゴシック"/>
              </a:rPr>
              <a:t> </a:t>
            </a:r>
            <a:r>
              <a:rPr lang="sv-SE" altLang="en-US" sz="2400" dirty="0" smtClean="0">
                <a:solidFill>
                  <a:srgbClr val="000000"/>
                </a:solidFill>
                <a:latin typeface="+mn-lt"/>
                <a:ea typeface="ＭＳ Ｐゴシック"/>
              </a:rPr>
              <a:t>I</a:t>
            </a:r>
            <a:r>
              <a:rPr lang="sv-SE" altLang="en-US" sz="100" dirty="0" smtClean="0">
                <a:solidFill>
                  <a:srgbClr val="000000"/>
                </a:solidFill>
                <a:latin typeface="+mn-lt"/>
                <a:ea typeface="ＭＳ Ｐゴシック"/>
              </a:rPr>
              <a:t> </a:t>
            </a:r>
            <a:r>
              <a:rPr lang="sv-SE" altLang="en-US" sz="2400" dirty="0" smtClean="0">
                <a:solidFill>
                  <a:srgbClr val="000000"/>
                </a:solidFill>
                <a:latin typeface="+mn-lt"/>
                <a:ea typeface="ＭＳ Ｐゴシック"/>
              </a:rPr>
              <a:t>D</a:t>
            </a:r>
            <a:r>
              <a:rPr lang="sv-SE" altLang="en-US" sz="100" dirty="0" smtClean="0">
                <a:solidFill>
                  <a:srgbClr val="000000"/>
                </a:solidFill>
                <a:latin typeface="+mn-lt"/>
                <a:ea typeface="ＭＳ Ｐゴシック"/>
              </a:rPr>
              <a:t> </a:t>
            </a:r>
            <a:r>
              <a:rPr lang="sv-SE" altLang="en-US" sz="2400" dirty="0" smtClean="0">
                <a:solidFill>
                  <a:srgbClr val="000000"/>
                </a:solidFill>
                <a:latin typeface="+mn-lt"/>
                <a:ea typeface="ＭＳ Ｐゴシック"/>
              </a:rPr>
              <a:t>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Dead on arrival (in some locations)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6865068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(21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a:t>
            </a:r>
            <a:r>
              <a:rPr lang="en-US" altLang="en-US" sz="2400" dirty="0" smtClean="0">
                <a:latin typeface="+mn-lt"/>
              </a:rPr>
              <a:t>Situations</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Crime Scenes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Your first concern upon approaching a crime scene should be for your own safety.</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Recognizing a possible crime scene requires a high index of suspicion.</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Potential crime scenes require police support.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1686528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(22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Situations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Crime </a:t>
            </a:r>
            <a:r>
              <a:rPr lang="en-US" altLang="en-US" sz="2400" dirty="0" smtClean="0">
                <a:solidFill>
                  <a:srgbClr val="000000"/>
                </a:solidFill>
                <a:latin typeface="+mn-lt"/>
                <a:ea typeface="ＭＳ Ｐゴシック"/>
              </a:rPr>
              <a:t>Scenes</a:t>
            </a:r>
            <a:endParaRPr lang="en-IN" altLang="en-US" sz="2400" dirty="0" smtClean="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Wait until the police declare that the scene is safe.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Even when the police declare the scene safe, it can still be potentially dangerous.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mn-lt"/>
                <a:ea typeface="ＭＳ Ｐゴシック"/>
              </a:rPr>
              <a:t>Once the scene is secure, your priority is emergency care of the patient.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432933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47166"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(23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Situations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Crime </a:t>
            </a:r>
            <a:r>
              <a:rPr lang="en-US" altLang="en-US" sz="2400" dirty="0" smtClean="0">
                <a:solidFill>
                  <a:srgbClr val="000000"/>
                </a:solidFill>
                <a:latin typeface="+mn-lt"/>
                <a:ea typeface="ＭＳ Ｐゴシック"/>
              </a:rPr>
              <a:t>Scenes</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Avoid disturbing potential evidence.</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Take one way in and out.</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Touch only what you must; tell a police officer if you move or touch anything.</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Do not use a crime scene telephone.</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100822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34103"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(24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Situations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Crime Scenes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Avoid disturbing potential evidence</a:t>
            </a:r>
            <a:r>
              <a:rPr lang="en-US" altLang="en-US" sz="2400" dirty="0" smtClean="0">
                <a:solidFill>
                  <a:srgbClr val="000000"/>
                </a:solidFill>
                <a:latin typeface="+mn-lt"/>
                <a:ea typeface="ＭＳ Ｐゴシック"/>
              </a:rPr>
              <a:t>.</a:t>
            </a:r>
            <a:endParaRPr lang="en-IN" altLang="en-US" sz="2400" dirty="0" smtClean="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In the absence of police permission, move the patient only if he is in danger or must be moved for you to provide care.</a:t>
            </a:r>
            <a:endParaRPr lang="en-US" altLang="en-US" sz="2400" dirty="0" smtClean="0">
              <a:solidFill>
                <a:srgbClr val="000000"/>
              </a:solidFill>
              <a:latin typeface="+mn-lt"/>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mn-lt"/>
                <a:ea typeface="ＭＳ Ｐゴシック"/>
              </a:rPr>
              <a:t>Observe and document carefully.</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Do not cut through holes in clothing.</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5962708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2104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(25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Situations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Crime Scenes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Avoid disturbing potential evidence</a:t>
            </a:r>
            <a:r>
              <a:rPr lang="en-US" altLang="en-US" sz="2400" dirty="0" smtClean="0">
                <a:solidFill>
                  <a:srgbClr val="000000"/>
                </a:solidFill>
                <a:latin typeface="+mn-lt"/>
                <a:ea typeface="ＭＳ Ｐゴシック"/>
              </a:rPr>
              <a:t>.</a:t>
            </a:r>
            <a:endParaRPr lang="en-IN" altLang="en-US" sz="2400" dirty="0" smtClean="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Do not cut through any rope knot or tie.</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Do not cover the patient with a sheet.</a:t>
            </a:r>
            <a:endParaRPr lang="en-US" altLang="en-US" sz="2400" dirty="0">
              <a:solidFill>
                <a:srgbClr val="000000"/>
              </a:solidFill>
              <a:latin typeface="+mn-lt"/>
              <a:ea typeface="ＭＳ Ｐゴシック"/>
            </a:endParaRPr>
          </a:p>
          <a:p>
            <a:pPr marL="1601978" lvl="3" indent="-230378" eaLnBrk="0" fontAlgn="base" hangingPunct="0">
              <a:spcAft>
                <a:spcPct val="0"/>
              </a:spcAft>
              <a:buSzPts val="2400"/>
            </a:pPr>
            <a:r>
              <a:rPr lang="en-IN" altLang="en-US" sz="2400" dirty="0" smtClean="0">
                <a:solidFill>
                  <a:srgbClr val="000000"/>
                </a:solidFill>
                <a:latin typeface="+mn-lt"/>
                <a:ea typeface="ＭＳ Ｐゴシック"/>
              </a:rPr>
              <a:t>If the crime is rape:</a:t>
            </a:r>
            <a:endParaRPr lang="en-US" altLang="en-US" sz="2400" dirty="0">
              <a:solidFill>
                <a:srgbClr val="000000"/>
              </a:solidFill>
              <a:latin typeface="+mn-lt"/>
              <a:ea typeface="ＭＳ Ｐゴシック"/>
            </a:endParaRPr>
          </a:p>
          <a:p>
            <a:pPr marL="2059178" lvl="4" indent="-230378" eaLnBrk="0" fontAlgn="base" hangingPunct="0">
              <a:spcAft>
                <a:spcPct val="0"/>
              </a:spcAft>
              <a:buSzPts val="2400"/>
            </a:pPr>
            <a:r>
              <a:rPr lang="en-IN" altLang="en-US" sz="2400" dirty="0" smtClean="0">
                <a:solidFill>
                  <a:srgbClr val="000000"/>
                </a:solidFill>
                <a:latin typeface="+mn-lt"/>
                <a:ea typeface="ＭＳ Ｐゴシック"/>
              </a:rPr>
              <a:t>Do not wash the patient or allow the patient to wash.</a:t>
            </a:r>
            <a:endParaRPr lang="en-US" altLang="en-US" sz="2400" dirty="0">
              <a:solidFill>
                <a:srgbClr val="000000"/>
              </a:solidFill>
              <a:latin typeface="+mn-lt"/>
              <a:ea typeface="ＭＳ Ｐゴシック"/>
            </a:endParaRPr>
          </a:p>
          <a:p>
            <a:pPr marL="2059178" lvl="4" indent="-230378" eaLnBrk="0" fontAlgn="base" hangingPunct="0">
              <a:spcAft>
                <a:spcPct val="0"/>
              </a:spcAft>
              <a:buSzPts val="2400"/>
            </a:pPr>
            <a:r>
              <a:rPr lang="en-IN" altLang="en-US" sz="2400" dirty="0" smtClean="0">
                <a:solidFill>
                  <a:srgbClr val="000000"/>
                </a:solidFill>
                <a:latin typeface="+mn-lt"/>
                <a:ea typeface="ＭＳ Ｐゴシック"/>
              </a:rPr>
              <a:t>Ask the patient not to change clothing, use the bathroom, or take anything by mouth.</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5123829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71490"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(26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Special </a:t>
            </a:r>
            <a:r>
              <a:rPr lang="en-US" altLang="en-US" sz="2400" dirty="0" smtClean="0">
                <a:latin typeface="+mn-lt"/>
              </a:rPr>
              <a:t>Situations</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Special reporting situations</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Abuse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Crime</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Drug-related injuries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316638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(1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Legal Duties</a:t>
            </a:r>
            <a:endParaRPr lang="en-US" altLang="en-US" sz="2400" dirty="0">
              <a:solidFill>
                <a:srgbClr val="000000"/>
              </a:solidFill>
              <a:latin typeface="Arial (Body)"/>
              <a:ea typeface="ＭＳ Ｐゴシック"/>
            </a:endParaRPr>
          </a:p>
          <a:p>
            <a:pPr marL="741600" lvl="2" indent="-284400" eaLnBrk="0" fontAlgn="base" hangingPunct="0">
              <a:spcAft>
                <a:spcPct val="0"/>
              </a:spcAft>
              <a:buSzPts val="2400"/>
              <a:buFontTx/>
              <a:buChar char="–"/>
            </a:pPr>
            <a:r>
              <a:rPr lang="en-US" altLang="en-US" sz="2400" dirty="0" smtClean="0">
                <a:solidFill>
                  <a:srgbClr val="000000"/>
                </a:solidFill>
                <a:latin typeface="Arial (Body)"/>
                <a:ea typeface="ＭＳ Ｐゴシック"/>
              </a:rPr>
              <a:t>Scope of practice</a:t>
            </a:r>
            <a:endParaRPr lang="en-US" altLang="en-US" sz="2400" dirty="0">
              <a:solidFill>
                <a:srgbClr val="000000"/>
              </a:solidFill>
              <a:latin typeface="Arial (Body)"/>
              <a:ea typeface="ＭＳ Ｐゴシック"/>
            </a:endParaRPr>
          </a:p>
          <a:p>
            <a:pPr marL="741600" lvl="2" indent="-284400" eaLnBrk="0" fontAlgn="base" hangingPunct="0">
              <a:spcAft>
                <a:spcPct val="0"/>
              </a:spcAft>
              <a:buSzPts val="2400"/>
              <a:buFontTx/>
              <a:buChar char="–"/>
            </a:pPr>
            <a:r>
              <a:rPr lang="en-US" altLang="en-US" sz="2400" dirty="0" smtClean="0">
                <a:solidFill>
                  <a:srgbClr val="000000"/>
                </a:solidFill>
                <a:latin typeface="Arial (Body)"/>
                <a:ea typeface="ＭＳ Ｐゴシック"/>
              </a:rPr>
              <a:t>Standard of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037702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55724" cy="1097279"/>
          </a:xfrm>
        </p:spPr>
        <p:txBody>
          <a:bodyPr tIns="91425">
            <a:noAutofit/>
          </a:bodyPr>
          <a:lstStyle/>
          <a:p>
            <a:pPr lvl="0" eaLnBrk="0" fontAlgn="base" hangingPunct="0">
              <a:spcBef>
                <a:spcPct val="0"/>
              </a:spcBef>
              <a:spcAft>
                <a:spcPct val="0"/>
              </a:spcAft>
              <a:buClrTx/>
              <a:defRPr/>
            </a:pPr>
            <a:r>
              <a:rPr lang="en-IN" sz="3200" dirty="0" smtClean="0">
                <a:latin typeface="Times New Roman" panose="02020603050405020304" pitchFamily="18" charset="0"/>
                <a:ea typeface="ＭＳ Ｐゴシック"/>
                <a:cs typeface="ＭＳ Ｐゴシック" pitchFamily="-65" charset="-128"/>
              </a:rPr>
              <a:t>Other Legal Aspects of Emergency Care </a:t>
            </a:r>
            <a:r>
              <a:rPr lang="en-IN" sz="2000" b="0" dirty="0" smtClean="0">
                <a:latin typeface="Times New Roman" panose="02020603050405020304" pitchFamily="18" charset="0"/>
                <a:ea typeface="ＭＳ Ｐゴシック"/>
                <a:cs typeface="ＭＳ Ｐゴシック" pitchFamily="-65" charset="-128"/>
              </a:rPr>
              <a:t>(27 of 27)</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Baby Safe-Haven Laws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Designed to prevent child abandonment.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Allow a parent to relinquish custody of an unharmed infant to a proper authority.</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IN" altLang="en-US" sz="2400" dirty="0" smtClean="0">
                <a:solidFill>
                  <a:srgbClr val="000000"/>
                </a:solidFill>
                <a:latin typeface="Arial (Body)"/>
                <a:ea typeface="ＭＳ Ｐゴシック"/>
              </a:rPr>
              <a:t>An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station may be a designated safe haven.</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171614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Lesson Summary </a:t>
            </a:r>
            <a:r>
              <a:rPr lang="en-IN" sz="2000" b="0" dirty="0" smtClean="0">
                <a:latin typeface="Times New Roman" panose="02020603050405020304" pitchFamily="18" charset="0"/>
                <a:ea typeface="ＭＳ Ｐゴシック"/>
                <a:cs typeface="ＭＳ Ｐゴシック" pitchFamily="-65" charset="-128"/>
              </a:rPr>
              <a:t>(1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7962900" cy="3347040"/>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Emergency care involves medical, legal, and ethical issues.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Scope of practice identifies what care can legally be performed.</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Standard of care identifies the accepted level of care.</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Medical direction is required for medical oversight of an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system.</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049526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Lesson Summary </a:t>
            </a:r>
            <a:r>
              <a:rPr lang="en-IN" sz="2000" b="0" dirty="0" smtClean="0">
                <a:latin typeface="Times New Roman" panose="02020603050405020304" pitchFamily="18" charset="0"/>
                <a:ea typeface="ＭＳ Ｐゴシック"/>
                <a:cs typeface="ＭＳ Ｐゴシック" pitchFamily="-65" charset="-128"/>
              </a:rPr>
              <a:t>(2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553968"/>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A competent adult can refuse care.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3199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Lesson Summary </a:t>
            </a:r>
            <a:r>
              <a:rPr lang="en-IN" sz="2000" b="0" dirty="0" smtClean="0">
                <a:latin typeface="Times New Roman" panose="02020603050405020304" pitchFamily="18" charset="0"/>
                <a:ea typeface="ＭＳ Ｐゴシック"/>
                <a:cs typeface="ＭＳ Ｐゴシック" pitchFamily="-65" charset="-128"/>
              </a:rPr>
              <a:t>(3 of 3)</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Consent applies in all patient care situations.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Four elements must be proven to establish negligence.</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pt-BR" altLang="en-US" sz="2400" dirty="0" smtClean="0">
                <a:solidFill>
                  <a:srgbClr val="000000"/>
                </a:solidFill>
                <a:latin typeface="Arial (Body)"/>
                <a:ea typeface="ＭＳ Ｐゴシック"/>
              </a:rPr>
              <a:t>H</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I</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P</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 C</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O</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B</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R</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 and 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M</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T</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L</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A apply to E</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M</a:t>
            </a:r>
            <a:r>
              <a:rPr lang="pt-BR" altLang="en-US" sz="100" dirty="0" smtClean="0">
                <a:solidFill>
                  <a:srgbClr val="000000"/>
                </a:solidFill>
                <a:latin typeface="Arial (Body)"/>
                <a:ea typeface="ＭＳ Ｐゴシック"/>
              </a:rPr>
              <a:t> </a:t>
            </a:r>
            <a:r>
              <a:rPr lang="pt-BR"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IN" altLang="en-US" sz="2400" dirty="0" smtClean="0">
                <a:solidFill>
                  <a:srgbClr val="000000"/>
                </a:solidFill>
                <a:latin typeface="Arial (Body)"/>
                <a:ea typeface="ＭＳ Ｐゴシック"/>
              </a:rPr>
              <a:t>There are special considerations in responding to crime scenes.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8167804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(1 of 6)</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0"/>
            <a:ext cx="8229600" cy="489857"/>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answer!</a:t>
            </a:r>
            <a:endParaRPr lang="en-US" altLang="en-US" sz="2400" dirty="0">
              <a:solidFill>
                <a:srgbClr val="000000"/>
              </a:solidFill>
              <a:latin typeface="Arial (Body)"/>
              <a:ea typeface="ＭＳ Ｐゴシック"/>
            </a:endParaRPr>
          </a:p>
        </p:txBody>
      </p:sp>
      <p:sp>
        <p:nvSpPr>
          <p:cNvPr id="5" name="Content Placeholder 4"/>
          <p:cNvSpPr>
            <a:spLocks noGrp="1"/>
          </p:cNvSpPr>
          <p:nvPr>
            <p:ph idx="14"/>
          </p:nvPr>
        </p:nvSpPr>
        <p:spPr>
          <a:xfrm>
            <a:off x="473720" y="2511737"/>
            <a:ext cx="3210006" cy="919336"/>
          </a:xfrm>
        </p:spPr>
        <p:txBody>
          <a:bodyPr/>
          <a:lstStyle/>
          <a:p>
            <a:pPr marL="101600" lvl="0" indent="0">
              <a:buNone/>
            </a:pPr>
            <a:r>
              <a:rPr lang="en-US" altLang="en-US" sz="2400" b="1" dirty="0" smtClean="0">
                <a:solidFill>
                  <a:srgbClr val="000000"/>
                </a:solidFill>
                <a:latin typeface="Arial (Body)"/>
                <a:ea typeface="ＭＳ Ｐゴシック"/>
              </a:rPr>
              <a:t>Abandonment</a:t>
            </a:r>
            <a:endParaRPr lang="en-US" altLang="en-US" sz="2400" b="1" dirty="0">
              <a:solidFill>
                <a:srgbClr val="000000"/>
              </a:solidFill>
              <a:latin typeface="Arial (Body)"/>
              <a:ea typeface="ＭＳ Ｐゴシック"/>
            </a:endParaRPr>
          </a:p>
        </p:txBody>
      </p:sp>
      <p:sp>
        <p:nvSpPr>
          <p:cNvPr id="4" name="Text Placeholder 3"/>
          <p:cNvSpPr>
            <a:spLocks noGrp="1"/>
          </p:cNvSpPr>
          <p:nvPr>
            <p:ph idx="13"/>
          </p:nvPr>
        </p:nvSpPr>
        <p:spPr>
          <a:xfrm>
            <a:off x="3866606" y="2511737"/>
            <a:ext cx="4836714" cy="2517463"/>
          </a:xfrm>
        </p:spPr>
        <p:txBody>
          <a:bodyPr wrap="square" lIns="91425" tIns="91425" rIns="91425" bIns="91425">
            <a:noAutofit/>
          </a:bodyPr>
          <a:lstStyle/>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Terminating patient care without the patient's agreement and without transferring care to another provider.</a:t>
            </a:r>
            <a:endParaRPr lang="en-US" altLang="en-US" sz="2400" kern="1200" dirty="0">
              <a:solidFill>
                <a:srgbClr val="000000"/>
              </a:solidFill>
              <a:latin typeface="Arial (Body)"/>
              <a:ea typeface="ＭＳ Ｐゴシック" panose="020B0600070205080204" pitchFamily="34" charset="-128"/>
              <a:hlinkClick r:id="rId2" action="ppaction://hlinksldjump"/>
            </a:endParaRPr>
          </a:p>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quiz</a:t>
            </a:r>
            <a:r>
              <a:rPr lang="en-IN" altLang="en-US" sz="2400" kern="1200" dirty="0" smtClean="0">
                <a:solidFill>
                  <a:srgbClr val="000000"/>
                </a:solidFill>
                <a:latin typeface="Arial (Body)"/>
                <a:ea typeface="ＭＳ Ｐゴシック" panose="020B0600070205080204" pitchFamily="34" charset="-128"/>
              </a:rPr>
              <a:t>.</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3988713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(2 of 6)</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0"/>
            <a:ext cx="8229600" cy="542109"/>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answer!</a:t>
            </a:r>
            <a:endParaRPr lang="en-US" altLang="en-US" sz="2400" dirty="0">
              <a:solidFill>
                <a:srgbClr val="000000"/>
              </a:solidFill>
              <a:latin typeface="Arial (Body)"/>
              <a:ea typeface="ＭＳ Ｐゴシック"/>
            </a:endParaRPr>
          </a:p>
        </p:txBody>
      </p:sp>
      <p:sp>
        <p:nvSpPr>
          <p:cNvPr id="5" name="Content Placeholder 4"/>
          <p:cNvSpPr>
            <a:spLocks noGrp="1"/>
          </p:cNvSpPr>
          <p:nvPr>
            <p:ph idx="14"/>
          </p:nvPr>
        </p:nvSpPr>
        <p:spPr>
          <a:xfrm>
            <a:off x="473720" y="2616241"/>
            <a:ext cx="3497389" cy="919336"/>
          </a:xfrm>
        </p:spPr>
        <p:txBody>
          <a:bodyPr/>
          <a:lstStyle/>
          <a:p>
            <a:pPr marL="101600" indent="0">
              <a:buNone/>
            </a:pPr>
            <a:r>
              <a:rPr lang="en-US" altLang="en-US" sz="2400" b="1" dirty="0">
                <a:solidFill>
                  <a:srgbClr val="000000"/>
                </a:solidFill>
                <a:latin typeface="Arial (Body)"/>
                <a:ea typeface="ＭＳ Ｐゴシック"/>
              </a:rPr>
              <a:t>Battery</a:t>
            </a:r>
            <a:endParaRPr lang="en-IN" sz="2400" dirty="0"/>
          </a:p>
        </p:txBody>
      </p:sp>
      <p:sp>
        <p:nvSpPr>
          <p:cNvPr id="4" name="Text Placeholder 3"/>
          <p:cNvSpPr>
            <a:spLocks noGrp="1"/>
          </p:cNvSpPr>
          <p:nvPr>
            <p:ph idx="13"/>
          </p:nvPr>
        </p:nvSpPr>
        <p:spPr>
          <a:xfrm>
            <a:off x="4506686" y="2616241"/>
            <a:ext cx="4196634" cy="1110179"/>
          </a:xfrm>
        </p:spPr>
        <p:txBody>
          <a:bodyPr wrap="square" lIns="91425" tIns="91425" rIns="91425" bIns="91425">
            <a:noAutofit/>
          </a:bodyPr>
          <a:lstStyle/>
          <a:p>
            <a:pPr marL="0" lvl="0" indent="0" fontAlgn="base">
              <a:spcAft>
                <a:spcPct val="0"/>
              </a:spcAft>
              <a:buSzPts val="2400"/>
              <a:buNone/>
            </a:pPr>
            <a:r>
              <a:rPr lang="en-US" altLang="en-US" sz="2400" kern="1200" dirty="0" smtClean="0">
                <a:solidFill>
                  <a:srgbClr val="000000"/>
                </a:solidFill>
                <a:latin typeface="Arial (Body)"/>
                <a:ea typeface="ＭＳ Ｐゴシック" panose="020B0600070205080204" pitchFamily="34" charset="-128"/>
                <a:hlinkClick r:id="rId2" action="ppaction://hlinksldjump"/>
              </a:rPr>
              <a:t>Unlawfully touching a patient.</a:t>
            </a:r>
            <a:endParaRPr lang="en-US" altLang="en-US" sz="2400" kern="1200" dirty="0">
              <a:solidFill>
                <a:srgbClr val="000000"/>
              </a:solidFill>
              <a:latin typeface="Arial (Body)"/>
              <a:ea typeface="ＭＳ Ｐゴシック" panose="020B0600070205080204" pitchFamily="34" charset="-128"/>
              <a:hlinkClick r:id="rId2" action="ppaction://hlinksldjump"/>
            </a:endParaRPr>
          </a:p>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3313194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(3 of 6)</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0"/>
            <a:ext cx="8229600" cy="52904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answer!</a:t>
            </a:r>
            <a:endParaRPr lang="en-US" altLang="en-US" sz="2400" b="1" dirty="0">
              <a:solidFill>
                <a:srgbClr val="000000"/>
              </a:solidFill>
              <a:latin typeface="Arial (Body)"/>
              <a:ea typeface="ＭＳ Ｐゴシック"/>
            </a:endParaRPr>
          </a:p>
        </p:txBody>
      </p:sp>
      <p:sp>
        <p:nvSpPr>
          <p:cNvPr id="5" name="Content Placeholder 4"/>
          <p:cNvSpPr>
            <a:spLocks noGrp="1"/>
          </p:cNvSpPr>
          <p:nvPr>
            <p:ph idx="14"/>
          </p:nvPr>
        </p:nvSpPr>
        <p:spPr>
          <a:xfrm>
            <a:off x="473720" y="2694619"/>
            <a:ext cx="3405949" cy="919336"/>
          </a:xfrm>
        </p:spPr>
        <p:txBody>
          <a:bodyPr/>
          <a:lstStyle/>
          <a:p>
            <a:pPr marL="255651" lvl="0" indent="-255651" eaLnBrk="0" fontAlgn="base" hangingPunct="0">
              <a:spcBef>
                <a:spcPct val="20000"/>
              </a:spcBef>
              <a:spcAft>
                <a:spcPct val="0"/>
              </a:spcAft>
              <a:buSzPts val="2400"/>
              <a:buNone/>
            </a:pPr>
            <a:r>
              <a:rPr lang="en-US" altLang="en-US" sz="2400" b="1" dirty="0" smtClean="0">
                <a:solidFill>
                  <a:srgbClr val="000000"/>
                </a:solidFill>
                <a:latin typeface="Arial (Body)"/>
                <a:ea typeface="ＭＳ Ｐゴシック"/>
              </a:rPr>
              <a:t>Negligence</a:t>
            </a:r>
          </a:p>
        </p:txBody>
      </p:sp>
      <p:sp>
        <p:nvSpPr>
          <p:cNvPr id="4" name="Text Placeholder 3"/>
          <p:cNvSpPr>
            <a:spLocks noGrp="1"/>
          </p:cNvSpPr>
          <p:nvPr>
            <p:ph idx="13"/>
          </p:nvPr>
        </p:nvSpPr>
        <p:spPr>
          <a:xfrm>
            <a:off x="4310742" y="2694619"/>
            <a:ext cx="4392577" cy="1319349"/>
          </a:xfrm>
        </p:spPr>
        <p:txBody>
          <a:bodyPr wrap="square" lIns="91425" tIns="91425" rIns="91425" bIns="91425">
            <a:noAutofit/>
          </a:bodyPr>
          <a:lstStyle/>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A tort in which there was no intent to cause harm.</a:t>
            </a:r>
            <a:endParaRPr lang="en-US" altLang="en-US" sz="2400" kern="1200" dirty="0">
              <a:solidFill>
                <a:srgbClr val="000000"/>
              </a:solidFill>
              <a:latin typeface="Arial (Body)"/>
              <a:ea typeface="ＭＳ Ｐゴシック" panose="020B0600070205080204" pitchFamily="34" charset="-128"/>
              <a:hlinkClick r:id="rId2" action="ppaction://hlinksldjump"/>
            </a:endParaRPr>
          </a:p>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0343169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(4 of 6)</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0"/>
            <a:ext cx="8229600" cy="633549"/>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response!</a:t>
            </a:r>
            <a:endParaRPr lang="en-US" altLang="en-US" sz="2400" b="1" dirty="0">
              <a:solidFill>
                <a:srgbClr val="000000"/>
              </a:solidFill>
              <a:latin typeface="Arial (Body)"/>
              <a:ea typeface="ＭＳ Ｐゴシック"/>
            </a:endParaRPr>
          </a:p>
        </p:txBody>
      </p:sp>
      <p:sp>
        <p:nvSpPr>
          <p:cNvPr id="5" name="Content Placeholder 4"/>
          <p:cNvSpPr>
            <a:spLocks noGrp="1"/>
          </p:cNvSpPr>
          <p:nvPr>
            <p:ph idx="14"/>
          </p:nvPr>
        </p:nvSpPr>
        <p:spPr>
          <a:xfrm>
            <a:off x="473720" y="2690949"/>
            <a:ext cx="3340634" cy="627017"/>
          </a:xfrm>
        </p:spPr>
        <p:txBody>
          <a:bodyPr/>
          <a:lstStyle/>
          <a:p>
            <a:pPr marL="255651" lvl="0" indent="-255651" eaLnBrk="0" fontAlgn="base" hangingPunct="0">
              <a:spcBef>
                <a:spcPct val="20000"/>
              </a:spcBef>
              <a:spcAft>
                <a:spcPct val="0"/>
              </a:spcAft>
              <a:buSzPts val="2400"/>
              <a:buNone/>
            </a:pPr>
            <a:r>
              <a:rPr lang="en-US" altLang="en-US" sz="2400" b="1" dirty="0" smtClean="0">
                <a:solidFill>
                  <a:srgbClr val="000000"/>
                </a:solidFill>
                <a:latin typeface="Arial (Body)"/>
                <a:ea typeface="ＭＳ Ｐゴシック"/>
              </a:rPr>
              <a:t>Duty </a:t>
            </a:r>
            <a:r>
              <a:rPr lang="en-US" altLang="en-US" sz="2400" b="1" dirty="0">
                <a:solidFill>
                  <a:srgbClr val="000000"/>
                </a:solidFill>
                <a:latin typeface="Arial (Body)"/>
                <a:ea typeface="ＭＳ Ｐゴシック"/>
              </a:rPr>
              <a:t>to </a:t>
            </a:r>
            <a:r>
              <a:rPr lang="en-US" altLang="en-US" sz="2400" b="1" dirty="0" smtClean="0">
                <a:solidFill>
                  <a:srgbClr val="000000"/>
                </a:solidFill>
                <a:latin typeface="Arial (Body)"/>
                <a:ea typeface="ＭＳ Ｐゴシック"/>
              </a:rPr>
              <a:t>act</a:t>
            </a:r>
            <a:endParaRPr lang="en-IN" sz="2400" dirty="0"/>
          </a:p>
        </p:txBody>
      </p:sp>
      <p:sp>
        <p:nvSpPr>
          <p:cNvPr id="4" name="Text Placeholder 3"/>
          <p:cNvSpPr>
            <a:spLocks noGrp="1"/>
          </p:cNvSpPr>
          <p:nvPr>
            <p:ph idx="13"/>
          </p:nvPr>
        </p:nvSpPr>
        <p:spPr>
          <a:xfrm>
            <a:off x="4167050" y="2690949"/>
            <a:ext cx="4536269" cy="1423851"/>
          </a:xfrm>
        </p:spPr>
        <p:txBody>
          <a:bodyPr wrap="square" lIns="91425" tIns="91425" rIns="91425" bIns="91425">
            <a:noAutofit/>
          </a:bodyPr>
          <a:lstStyle/>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A legal responsibility to do something.</a:t>
            </a:r>
            <a:endParaRPr lang="en-US" altLang="en-US" sz="2400" kern="1200" dirty="0">
              <a:solidFill>
                <a:srgbClr val="000000"/>
              </a:solidFill>
              <a:latin typeface="Arial (Body)"/>
              <a:ea typeface="ＭＳ Ｐゴシック" panose="020B0600070205080204" pitchFamily="34" charset="-128"/>
              <a:hlinkClick r:id="rId2" action="ppaction://hlinksldjump"/>
            </a:endParaRPr>
          </a:p>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0445737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(5 of 6)</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idx="1"/>
          </p:nvPr>
        </p:nvSpPr>
        <p:spPr>
          <a:xfrm>
            <a:off x="457200" y="1600200"/>
            <a:ext cx="8229600" cy="568234"/>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Correct answer!</a:t>
            </a:r>
            <a:endParaRPr lang="en-US" altLang="en-US" sz="2400" b="1" dirty="0">
              <a:solidFill>
                <a:srgbClr val="000000"/>
              </a:solidFill>
              <a:latin typeface="Arial (Body)"/>
              <a:ea typeface="ＭＳ Ｐゴシック"/>
            </a:endParaRPr>
          </a:p>
        </p:txBody>
      </p:sp>
      <p:sp>
        <p:nvSpPr>
          <p:cNvPr id="5" name="Content Placeholder 4"/>
          <p:cNvSpPr>
            <a:spLocks noGrp="1"/>
          </p:cNvSpPr>
          <p:nvPr>
            <p:ph idx="14"/>
          </p:nvPr>
        </p:nvSpPr>
        <p:spPr>
          <a:xfrm>
            <a:off x="473720" y="2519698"/>
            <a:ext cx="2726680" cy="641510"/>
          </a:xfrm>
        </p:spPr>
        <p:txBody>
          <a:bodyPr/>
          <a:lstStyle/>
          <a:p>
            <a:pPr marL="255651" lvl="0" indent="-255651" eaLnBrk="0" fontAlgn="base" hangingPunct="0">
              <a:spcBef>
                <a:spcPct val="20000"/>
              </a:spcBef>
              <a:spcAft>
                <a:spcPct val="0"/>
              </a:spcAft>
              <a:buSzPts val="2400"/>
              <a:buNone/>
            </a:pPr>
            <a:r>
              <a:rPr lang="en-US" altLang="en-US" sz="2400" b="1" dirty="0" smtClean="0">
                <a:solidFill>
                  <a:srgbClr val="000000"/>
                </a:solidFill>
                <a:latin typeface="Arial (Body)"/>
                <a:ea typeface="ＭＳ Ｐゴシック"/>
              </a:rPr>
              <a:t>Defamation</a:t>
            </a:r>
            <a:endParaRPr lang="en-US" altLang="en-US" sz="2400" b="1" dirty="0">
              <a:solidFill>
                <a:srgbClr val="000000"/>
              </a:solidFill>
              <a:latin typeface="Arial (Body)"/>
              <a:ea typeface="ＭＳ Ｐゴシック"/>
            </a:endParaRPr>
          </a:p>
        </p:txBody>
      </p:sp>
      <p:sp>
        <p:nvSpPr>
          <p:cNvPr id="4" name="Text Placeholder 3"/>
          <p:cNvSpPr>
            <a:spLocks noGrp="1"/>
          </p:cNvSpPr>
          <p:nvPr>
            <p:ph idx="13"/>
          </p:nvPr>
        </p:nvSpPr>
        <p:spPr>
          <a:xfrm>
            <a:off x="4480560" y="2519698"/>
            <a:ext cx="4222760" cy="2195990"/>
          </a:xfrm>
        </p:spPr>
        <p:txBody>
          <a:bodyPr wrap="square" lIns="91425" tIns="91425" rIns="91425" bIns="91425">
            <a:noAutofit/>
          </a:bodyPr>
          <a:lstStyle/>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Making statements about a person, orally or in writing, that harm his reputation.</a:t>
            </a:r>
            <a:endParaRPr lang="en-US" altLang="en-US" sz="2400" kern="1200" dirty="0">
              <a:solidFill>
                <a:srgbClr val="000000"/>
              </a:solidFill>
              <a:latin typeface="Arial (Body)"/>
              <a:ea typeface="ＭＳ Ｐゴシック" panose="020B0600070205080204" pitchFamily="34" charset="-128"/>
              <a:hlinkClick r:id="rId2" action="ppaction://hlinksldjump"/>
            </a:endParaRPr>
          </a:p>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rId2" action="ppaction://hlinksldjump"/>
              </a:rPr>
              <a:t>Click 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6775846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65" charset="-128"/>
              </a:rPr>
              <a:t>Feedback </a:t>
            </a:r>
            <a:r>
              <a:rPr lang="en-US" sz="2000" b="0" dirty="0" smtClean="0">
                <a:latin typeface="Times New Roman" panose="02020603050405020304" pitchFamily="18" charset="0"/>
                <a:ea typeface="ＭＳ Ｐゴシック"/>
                <a:cs typeface="ＭＳ Ｐゴシック" pitchFamily="-65" charset="-128"/>
              </a:rPr>
              <a:t>(6 of 6)</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553968"/>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Incorrect answer</a:t>
            </a:r>
            <a:endParaRPr lang="en-US" altLang="en-US" sz="2400" dirty="0">
              <a:solidFill>
                <a:srgbClr val="000000"/>
              </a:solidFill>
              <a:latin typeface="Arial (Body)"/>
              <a:ea typeface="ＭＳ Ｐゴシック"/>
            </a:endParaRPr>
          </a:p>
        </p:txBody>
      </p:sp>
      <p:sp>
        <p:nvSpPr>
          <p:cNvPr id="4" name="Text Placeholder 3"/>
          <p:cNvSpPr>
            <a:spLocks noGrp="1"/>
          </p:cNvSpPr>
          <p:nvPr>
            <p:ph type="body" idx="2"/>
          </p:nvPr>
        </p:nvSpPr>
        <p:spPr>
          <a:xfrm>
            <a:off x="666206" y="2441718"/>
            <a:ext cx="3905794" cy="1113249"/>
          </a:xfrm>
        </p:spPr>
        <p:txBody>
          <a:bodyPr wrap="square" lIns="91425" tIns="91425" rIns="91425" bIns="91425">
            <a:noAutofit/>
          </a:bodyPr>
          <a:lstStyle/>
          <a:p>
            <a:pPr marL="0" lv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 action="ppaction://hlinkshowjump?jump=lastslideviewed"/>
              </a:rPr>
              <a:t>Your answer is not correct.</a:t>
            </a:r>
            <a:endParaRPr lang="en-US" altLang="en-US" sz="2400" kern="1200" dirty="0">
              <a:solidFill>
                <a:srgbClr val="000000"/>
              </a:solidFill>
              <a:latin typeface="Arial (Body)"/>
              <a:ea typeface="ＭＳ Ｐゴシック" panose="020B0600070205080204" pitchFamily="34" charset="-128"/>
              <a:hlinkClick r:id="" action="ppaction://hlinkshowjump?jump=lastslideviewed"/>
            </a:endParaRPr>
          </a:p>
          <a:p>
            <a:pPr marL="0" indent="0" fontAlgn="base">
              <a:spcAft>
                <a:spcPct val="0"/>
              </a:spcAft>
              <a:buSzPts val="2400"/>
              <a:buNone/>
            </a:pPr>
            <a:r>
              <a:rPr lang="en-IN" altLang="en-US" sz="2400" kern="1200" dirty="0" smtClean="0">
                <a:solidFill>
                  <a:srgbClr val="000000"/>
                </a:solidFill>
                <a:latin typeface="Arial (Body)"/>
                <a:ea typeface="ＭＳ Ｐゴシック" panose="020B0600070205080204" pitchFamily="34" charset="-128"/>
                <a:hlinkClick r:id="" action="ppaction://hlinkshowjump?jump=lastslideviewed"/>
              </a:rPr>
              <a:t>Click here to try again.</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13659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(2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smtClean="0">
                <a:solidFill>
                  <a:srgbClr val="000000"/>
                </a:solidFill>
                <a:latin typeface="Arial (Body)"/>
                <a:ea typeface="ＭＳ Ｐゴシック"/>
              </a:rPr>
              <a:t>Legal Duties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Scope of practice</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IN" altLang="en-US" sz="2400" dirty="0" smtClean="0">
                <a:solidFill>
                  <a:srgbClr val="000000"/>
                </a:solidFill>
                <a:latin typeface="Arial (Body)"/>
                <a:ea typeface="ＭＳ Ｐゴシック"/>
              </a:rPr>
              <a:t>The actions and care that E</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M</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T</a:t>
            </a:r>
            <a:r>
              <a:rPr lang="en-IN" altLang="en-US" sz="100" dirty="0" smtClean="0">
                <a:solidFill>
                  <a:srgbClr val="000000"/>
                </a:solidFill>
                <a:latin typeface="Arial (Body)"/>
                <a:ea typeface="ＭＳ Ｐゴシック"/>
              </a:rPr>
              <a:t> </a:t>
            </a:r>
            <a:r>
              <a:rPr lang="en-IN" altLang="en-US" sz="2400" dirty="0" smtClean="0">
                <a:solidFill>
                  <a:srgbClr val="000000"/>
                </a:solidFill>
                <a:latin typeface="Arial (Body)"/>
                <a:ea typeface="ＭＳ Ｐゴシック"/>
              </a:rPr>
              <a:t>s are legally allowed to perform by the state in which they work</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Establishes boundaries among professionals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8763387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65" charset="-128"/>
              </a:rPr>
              <a:t>Scope of Practice </a:t>
            </a:r>
            <a:r>
              <a:rPr lang="en-IN" sz="2000" b="0" dirty="0" smtClean="0">
                <a:latin typeface="Times New Roman" panose="02020603050405020304" pitchFamily="18" charset="0"/>
                <a:ea typeface="ＭＳ Ｐゴシック"/>
                <a:cs typeface="ＭＳ Ｐゴシック" pitchFamily="-65" charset="-128"/>
              </a:rPr>
              <a:t>(3 of 12)</a:t>
            </a:r>
            <a:endParaRPr lang="en-US" sz="2000" b="0" dirty="0">
              <a:latin typeface="Times New Roman" panose="02020603050405020304" pitchFamily="18" charset="0"/>
              <a:ea typeface="ＭＳ Ｐゴシック"/>
              <a:cs typeface="ＭＳ Ｐゴシック" pitchFamily="-65" charset="-128"/>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Legal Duties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Scope of </a:t>
            </a:r>
            <a:r>
              <a:rPr lang="en-US" altLang="en-US" sz="2400" dirty="0" smtClean="0">
                <a:solidFill>
                  <a:srgbClr val="000000"/>
                </a:solidFill>
                <a:latin typeface="Arial (Body)"/>
                <a:ea typeface="ＭＳ Ｐゴシック"/>
              </a:rPr>
              <a:t>practice</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Defining scope of practice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b="1" dirty="0" smtClean="0">
                <a:solidFill>
                  <a:srgbClr val="000000"/>
                </a:solidFill>
                <a:latin typeface="Arial (Body)"/>
                <a:ea typeface="ＭＳ Ｐゴシック"/>
              </a:rPr>
              <a:t>National E</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M</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S Scope of Practice Model</a:t>
            </a:r>
            <a:endParaRPr lang="en-US" altLang="en-US" sz="2400" b="1" dirty="0">
              <a:solidFill>
                <a:srgbClr val="000000"/>
              </a:solidFill>
              <a:latin typeface="Arial (Body)"/>
              <a:ea typeface="ＭＳ Ｐゴシック"/>
            </a:endParaRPr>
          </a:p>
          <a:p>
            <a:pPr marL="1601978" lvl="3" indent="-230378" eaLnBrk="0" fontAlgn="base" hangingPunct="0">
              <a:spcAft>
                <a:spcPct val="0"/>
              </a:spcAft>
              <a:buSzPts val="2400"/>
            </a:pPr>
            <a:r>
              <a:rPr lang="en-IN" altLang="en-US" sz="2400" b="1" dirty="0" smtClean="0">
                <a:solidFill>
                  <a:srgbClr val="000000"/>
                </a:solidFill>
                <a:latin typeface="Arial (Body)"/>
                <a:ea typeface="ＭＳ Ｐゴシック"/>
              </a:rPr>
              <a:t>National E</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M</a:t>
            </a:r>
            <a:r>
              <a:rPr lang="en-IN" altLang="en-US" sz="100" b="1" dirty="0" smtClean="0">
                <a:solidFill>
                  <a:srgbClr val="000000"/>
                </a:solidFill>
                <a:latin typeface="Arial (Body)"/>
                <a:ea typeface="ＭＳ Ｐゴシック"/>
              </a:rPr>
              <a:t> </a:t>
            </a:r>
            <a:r>
              <a:rPr lang="en-IN" altLang="en-US" sz="2400" b="1" dirty="0" smtClean="0">
                <a:solidFill>
                  <a:srgbClr val="000000"/>
                </a:solidFill>
                <a:latin typeface="Arial (Body)"/>
                <a:ea typeface="ＭＳ Ｐゴシック"/>
              </a:rPr>
              <a:t>S Education Standards</a:t>
            </a:r>
            <a:endParaRPr lang="en-US" altLang="en-US" sz="2400" b="1"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State laws, regulations, policies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10045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8757</TotalTime>
  <Words>7865</Words>
  <Application>Microsoft Office PowerPoint</Application>
  <PresentationFormat>On-screen Show (4:3)</PresentationFormat>
  <Paragraphs>734</Paragraphs>
  <Slides>80</Slides>
  <Notes>55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80</vt:i4>
      </vt:variant>
    </vt:vector>
  </HeadingPairs>
  <TitlesOfParts>
    <vt:vector size="89"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 (1 of 5)</vt:lpstr>
      <vt:lpstr>Introduction</vt:lpstr>
      <vt:lpstr>Scope of Practice (1 of 12)</vt:lpstr>
      <vt:lpstr>Scope of Practice (2 of 12)</vt:lpstr>
      <vt:lpstr>Scope of Practice (3 of 12)</vt:lpstr>
      <vt:lpstr>Scope of Practice (4 of 12)</vt:lpstr>
      <vt:lpstr>Scope of Practice (5 of 12)</vt:lpstr>
      <vt:lpstr>Scope of Practice (6 of 12)</vt:lpstr>
      <vt:lpstr>Scope of Practice (7 of 12)</vt:lpstr>
      <vt:lpstr>Scope of Practice (8 of 12)</vt:lpstr>
      <vt:lpstr>Scope of Practice (9 of 12)</vt:lpstr>
      <vt:lpstr>Scope of Practice (10 of 12)</vt:lpstr>
      <vt:lpstr>Scope of Practice (11 of 12)</vt:lpstr>
      <vt:lpstr>Scope of Practice (12 of 12)</vt:lpstr>
      <vt:lpstr>Case Study (2 of 5)</vt:lpstr>
      <vt:lpstr>Case Study (3 of 5)</vt:lpstr>
      <vt:lpstr>Issues of Patient Consent and Refusal (1 of 11)</vt:lpstr>
      <vt:lpstr>Issues of Patient Consent and Refusal (2 of 11)</vt:lpstr>
      <vt:lpstr>Issues of Patient Consent and Refusal (3 of 11)</vt:lpstr>
      <vt:lpstr>Issues of Patient Consent and Refusal (4 of 11)</vt:lpstr>
      <vt:lpstr>An Ohio E M S D N R Identification Form (1 of 2)</vt:lpstr>
      <vt:lpstr>An Ohio E M S D N R Identification Form (2 of 2)</vt:lpstr>
      <vt:lpstr>D N R Documents may also take Alternative Forms, as these Examples from Ohio E M S Show (1 of 2)</vt:lpstr>
      <vt:lpstr>D N.R Documents may also take Alternative Forms, as these Examples from Ohio E M S Show (2 of 2)</vt:lpstr>
      <vt:lpstr>Issues of Patient Consent and Refusal (5 of 11)</vt:lpstr>
      <vt:lpstr>Issues of Patient Consent and Refusal (6 of 11)</vt:lpstr>
      <vt:lpstr>Issues of Patient Consent and Refusal (7 of 11)</vt:lpstr>
      <vt:lpstr>Issues of Patient Consent and Refusal (8 of 11)</vt:lpstr>
      <vt:lpstr>Issues of Patient Consent and Refusal (9 of 11)</vt:lpstr>
      <vt:lpstr>Issues of Patient Consent and Refusal (10 of 11)</vt:lpstr>
      <vt:lpstr>Issues of Patient Consent and Refusal (11 of 11)</vt:lpstr>
      <vt:lpstr>Case Study (4 of 5)</vt:lpstr>
      <vt:lpstr>Case Study (5 of 5)</vt:lpstr>
      <vt:lpstr>Other Legal Aspects of Emergency Care (1 of 27)</vt:lpstr>
      <vt:lpstr>Other Legal Aspects of Emergency Care (2 of 27)</vt:lpstr>
      <vt:lpstr>Other Legal Aspects of Emergency Care (3 of 27)</vt:lpstr>
      <vt:lpstr>Other Legal Aspects of Emergency Care (4 of 27)</vt:lpstr>
      <vt:lpstr>Other Legal Aspects of Emergency Care (5 of 27)</vt:lpstr>
      <vt:lpstr>Other Legal Aspects of Emergency Care (6 of 27)</vt:lpstr>
      <vt:lpstr>E M T s Transferring Care to a Flight Crew for Transport to a Trauma Center</vt:lpstr>
      <vt:lpstr>Medical-Legal Terminology Check (1 of 5)</vt:lpstr>
      <vt:lpstr>Medical-Legal Terminology Check (2 of 5)</vt:lpstr>
      <vt:lpstr>Medical-Legal Terminology Check (3 of 5)</vt:lpstr>
      <vt:lpstr>Medical-Legal Terminology Check (4 of 5)</vt:lpstr>
      <vt:lpstr>Medical-Legal Terminology Check (5 of 5)</vt:lpstr>
      <vt:lpstr>Other Legal Aspects of Emergency Care (7 of 27)</vt:lpstr>
      <vt:lpstr>Other Legal Aspects of Emergency Care (8 of 27)</vt:lpstr>
      <vt:lpstr>Other Legal Aspects of Emergency Care (9 of 27)</vt:lpstr>
      <vt:lpstr>Other Legal Aspects of Emergency Care (10 of 27)</vt:lpstr>
      <vt:lpstr>Other Legal Aspects of Emergency Care (11 of 27)</vt:lpstr>
      <vt:lpstr>Other Legal Aspects of Emergency Care (12 of 27)</vt:lpstr>
      <vt:lpstr>Other Legal Aspects of Emergency Care (13 of 27)</vt:lpstr>
      <vt:lpstr>Other Legal Aspects of Emergency Care (14 of 27)</vt:lpstr>
      <vt:lpstr>Other Legal Aspects of Emergency Care (15 of 27)</vt:lpstr>
      <vt:lpstr>Other Legal Aspects of Emergency Care (16 of 27)</vt:lpstr>
      <vt:lpstr>Other Legal Aspects of Emergency Care (17 of 27)</vt:lpstr>
      <vt:lpstr>Other Legal Aspects of Emergency Care (18 of 27)</vt:lpstr>
      <vt:lpstr>Other Legal Aspects of Emergency Care (19 of 27)</vt:lpstr>
      <vt:lpstr>Other Legal Aspects of Emergency Care (20 of 27)</vt:lpstr>
      <vt:lpstr>Other Legal Aspects of Emergency Care (21 of 27)</vt:lpstr>
      <vt:lpstr>Other Legal Aspects of Emergency Care (22 of 27)</vt:lpstr>
      <vt:lpstr>Other Legal Aspects of Emergency Care (23 of 27)</vt:lpstr>
      <vt:lpstr>Other Legal Aspects of Emergency Care (24 of 27)</vt:lpstr>
      <vt:lpstr>Other Legal Aspects of Emergency Care (25 of 27)</vt:lpstr>
      <vt:lpstr>Other Legal Aspects of Emergency Care (26 of 27)</vt:lpstr>
      <vt:lpstr>Other Legal Aspects of Emergency Care (27 of 27)</vt:lpstr>
      <vt:lpstr>Lesson Summary (1 of 3)</vt:lpstr>
      <vt:lpstr>Lesson Summary (2 of 3)</vt:lpstr>
      <vt:lpstr>Lesson Summary (3 of 3)</vt:lpstr>
      <vt:lpstr>Feedback (1 of 6)</vt:lpstr>
      <vt:lpstr>Feedback (2 of 6)</vt:lpstr>
      <vt:lpstr>Feedback (3 of 6)</vt:lpstr>
      <vt:lpstr>Feedback (4 of 6)</vt:lpstr>
      <vt:lpstr>Feedback (5 of 6)</vt:lpstr>
      <vt:lpstr>Feedback (6 of 6)</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P, Pavendan (Cognizant)</cp:lastModifiedBy>
  <cp:revision>943</cp:revision>
  <dcterms:modified xsi:type="dcterms:W3CDTF">2018-02-26T08:07:45Z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