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10"/>
  </p:notesMasterIdLst>
  <p:handoutMasterIdLst>
    <p:handoutMasterId r:id="rId111"/>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411" r:id="rId79"/>
    <p:sldId id="382" r:id="rId80"/>
    <p:sldId id="383" r:id="rId81"/>
    <p:sldId id="384" r:id="rId82"/>
    <p:sldId id="385" r:id="rId83"/>
    <p:sldId id="386" r:id="rId84"/>
    <p:sldId id="387" r:id="rId85"/>
    <p:sldId id="388" r:id="rId86"/>
    <p:sldId id="389" r:id="rId87"/>
    <p:sldId id="390" r:id="rId88"/>
    <p:sldId id="391" r:id="rId89"/>
    <p:sldId id="392" r:id="rId90"/>
    <p:sldId id="393" r:id="rId91"/>
    <p:sldId id="394" r:id="rId92"/>
    <p:sldId id="395" r:id="rId93"/>
    <p:sldId id="396" r:id="rId94"/>
    <p:sldId id="410"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305" r:id="rId10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41" autoAdjust="0"/>
    <p:restoredTop sz="86512" autoAdjust="0"/>
  </p:normalViewPr>
  <p:slideViewPr>
    <p:cSldViewPr snapToGrid="0" snapToObjects="1">
      <p:cViewPr varScale="1">
        <p:scale>
          <a:sx n="72" d="100"/>
          <a:sy n="72" d="100"/>
        </p:scale>
        <p:origin x="1238" y="67"/>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pPr marL="228600" indent="-228600">
              <a:buAutoNum type="arabicParenR"/>
            </a:pPr>
            <a:r>
              <a:rPr lang="en-US" sz="1200" b="0" i="0" u="none" strike="noStrike" kern="1200" cap="none" dirty="0" smtClean="0">
                <a:solidFill>
                  <a:schemeClr val="dk1"/>
                </a:solidFill>
                <a:latin typeface="Arial"/>
                <a:ea typeface="Arial"/>
                <a:cs typeface="Arial"/>
                <a:sym typeface="Arial"/>
              </a:rPr>
              <a:t>MathType Plugin </a:t>
            </a:r>
          </a:p>
          <a:p>
            <a:pPr marL="0" indent="0">
              <a:buNone/>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r>
              <a:rPr lang="en-US" altLang="en-US" dirty="0" smtClean="0">
                <a:ea typeface="ＭＳ Ｐゴシック" panose="020B0600070205080204" pitchFamily="34" charset="-128"/>
              </a:rPr>
              <a:t>Student Readiness</a:t>
            </a:r>
          </a:p>
          <a:p>
            <a:r>
              <a:rPr lang="en-US" altLang="en-US" dirty="0" smtClean="0">
                <a:ea typeface="ＭＳ Ｐゴシック" panose="020B0600070205080204" pitchFamily="34" charset="-128"/>
              </a:rPr>
              <a:t>Assign the associated section of MyBRADYLab and review student scores.</a:t>
            </a:r>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Review the chapter material in the Instructor Resources, which includes Student Handouts, PowerPoint slides, and the MyTest Program.</a:t>
            </a:r>
          </a:p>
          <a:p>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lvl="1"/>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lvl="1"/>
            <a:r>
              <a:rPr lang="en-US" altLang="en-US" dirty="0" smtClean="0">
                <a:ea typeface="ＭＳ Ｐゴシック" panose="020B0600070205080204" pitchFamily="34" charset="-128"/>
              </a:rPr>
              <a:t>Preview the case study presented in the PowerPoint slides.</a:t>
            </a:r>
          </a:p>
          <a:p>
            <a:pPr lvl="1"/>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sz="1200" b="0" i="0" u="none" strike="noStrike" kern="1200" cap="none" dirty="0" smtClean="0">
              <a:solidFill>
                <a:schemeClr val="dk1"/>
              </a:solidFill>
              <a:latin typeface="Arial"/>
              <a:ea typeface="Arial"/>
              <a:cs typeface="Arial"/>
              <a:sym typeface="Arial"/>
            </a:endParaRP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sz="1200" b="0" i="0" u="none" strike="noStrike" kern="1200" cap="none" dirty="0" smtClean="0">
              <a:solidFill>
                <a:schemeClr val="dk1"/>
              </a:solidFill>
              <a:latin typeface="Arial"/>
              <a:cs typeface="Arial"/>
              <a:sym typeface="Arial"/>
            </a:endParaRPr>
          </a:p>
          <a:p>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Just as all other muscles in the body contract in response to an electrical impulse, the heart muscle contracts in response to electrical impulses created by the conduction system of the heart. With aging, there can be a general deterioration in the heart’s conduction system, resulting in the inability of the heart to initiate and propagate a normal impulse.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976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In the geriatric, there is a decline in diffusion of oxygen and carbon dioxide across the alveolar membrane as alveolar surfaces progressively decrease. Chemoreceptors located in the aortic arch, in the carotid bodies, and on the surface of the brainstem that monitor the levels of carbon dioxide and oxygen in the blood become less sensitive over time. This</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How does aging affect the respiratory system?</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463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Another change is in the airflow in and out of the lungs. In a younger person, the smaller airways (bronchioles) are supported by smooth muscle, which enables them to keep their open shape so that oxygen is easily inhaled with each incoming breath, and carbon dioxide is easily exhaled with each exiting breath. With aging, there is a decrease in both the number and strength of these smooth muscle fibers that support the smaller airways. The result is turbulent airflow, which diminishes airflow to the terminal alveoli during inspiration and can also result in air trapping during exhalation.</a:t>
            </a: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987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capability of the brain to monitor and regulate vital functions such as the rate and depth of breathing, heart rate, blood pressure, and core body temperature can become deranged and not operate with the same efficiency during stressful times as in the younger patient.</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How does aging affect the nervous system? What are the consequences of these changes?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Teaching Tips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Alter several pairs of cheap glasses to mimic age-related vision changes. Assign students to perform various tasks, such as reading aloud from the textbook.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980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Sensory perception tends to diminish over time, including everyday senses such as auditory, visual, olfactory (smell), touch, pain, hot and cold sensations, and body position.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7082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Neurologic changes, especially diminished vision and hearing, separately or in combination, can easily result in falls, automobile crashes, and other causes of injury.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549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Neuropathy is any derangement or abnormal function of the motor, sensory, and autonomic nerve tracts. It could be diffuse, involving multiple neurons and nerve tracts that affect many parts of the body, or focal neurons that affect a single, specific nerve and part of the body.</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Findings include pain, numbness, tingling, swelling, muscle weakness, or even absent pain perception. This can further complicate the presentation of findings characteristic to a specific problem.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2147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Because of degeneration of the lining of the small intestine, nutrients are not as readily absorbed, further contributing to malnutrition. Fecal impaction and constipation are common because smooth muscle contractions of the large intestine diminish. In some, degeneration of the rectal sphincter muscle can cause loss of bowel control.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084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An increase in the levels of hormones can increase blood pressure (vasopressor hormones such as norepinephrine and vasopressin), which contributes to development of hypertension (high blood pressure). The levels of certain hormones that help regulate the body’s fluid balance (such as renin and aldosterone) become deranged and contribute to fluid imbalance, which has further effects on blood pressure.</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Collectively, changes to the endocrine system can cause elevation of blood sugar levels, alteration of the blood pressure, and fluid imbalance.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2972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disks located between the vertebrae of the spine start to narrow, which causes the characteristic curvature of the spine, seen in two out of every three geriatric patients, known as kyphosis. This curvature is seen along the entire spine but is usually most pronounced in the thoracic vertebrae and can complicate spine motion restriction, especially if the patient is being secured to a backboard.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468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and by mastering the key terms the EMT student will better understand the learning and be able to communicate it more clearly.</a:t>
            </a:r>
          </a:p>
          <a:p>
            <a:pPr lvl="0" fontAlgn="base">
              <a:spcBef>
                <a:spcPct val="0"/>
              </a:spcBef>
              <a:spcAft>
                <a:spcPct val="0"/>
              </a:spcAft>
            </a:pPr>
            <a:endParaRPr lang="en-US" altLang="en-US" dirty="0">
              <a:solidFill>
                <a:prstClr val="black"/>
              </a:solidFill>
              <a:latin typeface="Calibri"/>
              <a:ea typeface="ＭＳ Ｐゴシック" pitchFamily="34" charset="-128"/>
            </a:endParaRPr>
          </a:p>
          <a:p>
            <a:pPr lvl="0" fontAlgn="base">
              <a:spcBef>
                <a:spcPct val="0"/>
              </a:spcBef>
              <a:spcAft>
                <a:spcPct val="0"/>
              </a:spcAft>
            </a:pPr>
            <a:r>
              <a:rPr lang="en-US" altLang="en-US" dirty="0">
                <a:solidFill>
                  <a:prstClr val="black"/>
                </a:solidFill>
                <a:latin typeface="Calibri"/>
                <a:ea typeface="ＭＳ Ｐゴシック" pitchFamily="34" charset="-128"/>
              </a:rPr>
              <a:t>Additionally, explain to the students that the purpose of using these slides is to highlight important portions of the material, explain interrelationships of topics, and discuss how to apply this information. It is not the intent of the presentation (or slides alone) to include every component in the chapter. This presentation still requires the student to thoroughly read the chapter.</a:t>
            </a:r>
          </a:p>
          <a:p>
            <a:pPr lvl="0" fontAlgn="base">
              <a:spcBef>
                <a:spcPct val="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202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It might be necessary to place additional padding under the patient to fill voids and create effective spine motion restriction.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220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ligaments that provide joints with stability start to weaken as well. The effects are diminished range of joint motion, possible pain with movement, and increased risk of joint injury.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340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Because of diminished kidney function, altered GI absorption, and altered liver function, geriatric patients are more susceptible to toxicologic emergencies. Other factors that can place the geriatric patient at an even greater risk of a toxicologic emergency include poor eyesight, medication noncompliance, polypharmacy, loss of the integrity of the blood brain barrier, and poor motor skills.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855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As the skin breaks down, there is a tendency for sores and tearing injuries to occur. This diminishes the effectiveness of the skin as a protective barrier in keeping microorganisms out of the body. Also, skin is the major organ of thermoregulation; therefore, hypothermia and hyperthermia are more likely in the geriatric patient.</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Knowledge Application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Students should be able to integrate knowledge of age-related physiological changes into the assessment and management of geriatric patients.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5200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patient or EMT might underestimate the severity of the patient’s condition. The EMT must recognize these emergencies and provide appropriate emergency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409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Teaching Tips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Assign small groups of students to each of the topics in the section. Give students 20 to 30 minutes to research their topic before presenting it to the class. Be prepared to correct misconceptions and fill in gaps.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How is the presentation of the geriatric patient with a heart attack often different from that of younger patients?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is the relationship between aging and congestive heart failure?</a:t>
            </a:r>
            <a:r>
              <a:rPr lang="en-US" altLang="en-US" b="1" dirty="0">
                <a:solidFill>
                  <a:prstClr val="black"/>
                </a:solidFill>
                <a:latin typeface="Calibri"/>
                <a:ea typeface="ＭＳ Ｐゴシック" pitchFamily="34" charset="-128"/>
              </a:rPr>
              <a:t> </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4255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Trouble breathing is also a common initial complaint. Although one-third of geriatric heart attack patients never experience pain, aching shoulders and indigestion are common.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1211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Emergency care steps for a suspected heart attack are to administer oxygen via a nasal cannula at 2 lpm if the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is less than 94%. If there are signs of hypoxia, poor perfusion, heart failure or if the patient complains of dyspnea, administer aspirin and nitroglycerin as appropriate in consultation with medical direction, and transport the patient expeditiously (but cautiously) to the hospital.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538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itchFamily="34" charset="-128"/>
              </a:rPr>
              <a:t>Congestive heart failure (CHF) can be a chronic condition that the patient might tell you about during your history taking, or it can have an acute onset and be the cause for the geriatric person summoning EMS.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itchFamily="34" charset="-128"/>
              </a:rPr>
              <a:t>CHF is primarily caused by a cardiac disease, it can present differently than a heart attack. It is caused by a heart that becomes weakened over time because of the changes in aging, as well as hypertension, arteriosclerotic disease, dysrhythmias (abnormal heart rhythms), and heart valve damage.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4132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Emergency care steps for CHF include administering oxygen, placing the patient in a Fowler’s position, and expediting transport. Be sure to watch for inadequate breathing, and be prepared to ventilate.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872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7451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some causes of shortness of breath in geriatric patients?</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97820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Pulmonary edema, or fluid in the lungs, can have a gradual or sudden onset and can result in death if proper emergency care is not provided.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8616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Emergency care includes administering oxygen to maintain an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of 94% or greater, placing the patient in a Fowler’s position, monitoring for inadequate breathing, and transporting expeditiously. Continuous positive airway pressure (CPAP) can be administered if the patient is in significant respiratory distress or if the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cannot be maintained at 94%.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2303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Poor gas exchange and respiratory distress result.</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A large clot may prevent blood return to the left heart, resulting in hypotension.</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8154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With large clots the blood cannot make it from the right side of the heart to the left, and hypotension ensues. The EMT might also notice localized wheezing to one of the lungs, and, with blockage, the pulse oximeter might drop dangerously low.</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If a large embolism occludes more than half of the pulmonary circulation, it can cause a rapid death.</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7632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Verdana" panose="020B0604030504040204" pitchFamily="34" charset="0"/>
                <a:ea typeface="ＭＳ Ｐゴシック" charset="-128"/>
              </a:rPr>
              <a:t>Predisposing factors include: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Aging.</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Smoking.</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Cancer.</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Fractures.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Surgery.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Cardiovascular disease.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Prolonged bedrest.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Trauma.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4840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Aspiration pneumonia often results from accidental aspiration of food or vomitus into the lungs. This is why preventing aspiration of foreign material is so important in the maintenance of the geriatric airway.</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Pneumonia tends to strike when multiple risk factors are present. Some of these include advancing age, being bedridden at home or institutionalized, immune system compromise, a history of other pulmonary diseases, cancer, prior stroke, or a history of inhaled toxins.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1902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Emergency care is primarily supportive and includes maintaining the patient’s airway, administering oxygen to maintain an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of 94% or greater, and transporting the patient in a Fowler’s position or a position of comfort.</a:t>
            </a:r>
            <a:endParaRPr lang="en-US" altLang="en-US" baseline="-25000"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1116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COPD is a disease complex that includes many individual pulmonary disease processes (principally chronic bronchitis and emphysema) that result from the gradual deterioration of the pulmonary structures.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746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Transport the patient in a position of comfort, which will usually be a Fowler’s (sitting) position. Because the COPD patient can become easily fatigued from the effort of breathing, monitor the patient closely for signs of inadequate breathing. If breathing becomes inadequate, provide positive pressure ventilation with supplemental oxygen.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003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 Discussion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Use the case study content and questions to foreshadow the upcoming lesson content. </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9517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patient can have an altered mental status from some chronic condition such as Alzheimer’s disease, or from an acute onset of the primary emergency such as stroke.</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some causes of altered mental status in geriatric patients?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Why are geriatric patients more prone to drug toxicity?</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some characteristics of Alzheimer's disease?</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8011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Never assume that a patient’s altered mental status is normal for them or that it is “what happens when you get old” and risk missing an important sign of injury or illness.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0010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Severe cognitive impairment can cause the patient to lose the ability to understand the importance of something and the ability to talk or write.</a:t>
            </a:r>
            <a:endParaRPr lang="en-US" altLang="en-US" dirty="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There is a higher morbidity and mortality associated with an impaired cognitive state; therefore, it is important for EMS to identify the condition.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key in emergency care of the patient with an identified cognitive impairment is to ensure that they can take care of themselves or are in an environment in which adequate resources are available to take care of them.</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are some causes of altered mental status in geriatric patients?</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Why are geriatric patients more prone to drug toxicity?</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are some characteristics of Alzheimer's disease?</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4628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 stroke occurs when there is an interruption in blood supply to an area of the brain when a blood vessel in the brain becomes blocked by a clot, obstructing blood flow, or ruptures and enables blood to accumulate in the brain tissue.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4652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Verdana" panose="020B0604030504040204" pitchFamily="34" charset="0"/>
                <a:ea typeface="ＭＳ Ｐゴシック" charset="-128"/>
              </a:rPr>
              <a:t>Other signs and symptoms: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Unequal pupils.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Slurred or abnormal speech.</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Headache.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Memory problems.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Altered respirations.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Increased or decreased heart rate.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Hypertension.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Seizures.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Nausea, vomiting.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Muscle weakness or paralysis.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Sensory loss.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5488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Emergency care steps for stroke should include protecting the airway, administering oxygen if the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reading is less than 94%, and suctioning as necessary to prevent aspiration.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1092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No permanent neurologic dysfunction occurs with a TIA. A TIA is caused when blood supply to an area of the brain is temporarily occluded, causing a malfunction of brain tissue that is not being perfused.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8103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 sudden and temporary alteration in mental status is caused by massive electrical discharge in a group of nerve cells in the brain.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2032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Place the patient in a recovery position to help prevent aspiration if they are unresponsive and if trauma is not suspected.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0254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Syncope is a temporary loss of responsiveness that usually reverses when the patient is lying down.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255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 Discussion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Use the case study content and questions to foreshadow the upcoming lesson content. Gauge the students’ responses as a guide of how well-versed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6744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If the patient suffered a fall with the syncopal episode, they should be assessed for a possible spine or spinal cord injury.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3140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Hyperosmolar hyperglycemic syndrome (HHS) is a diabetic complication that is more common to the geriatric patient with diabetes mellitus.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9321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geriatric patient with HHS most likely presents with an altered mental status, typically with a gradual onset (possibly progressing over a day or two), a possible history of diabetes, and an elevated blood glucose level.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83590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Management includes positioning to protect the airway, supplemental oxygen to maintain an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reading of 94% or greater, positive pressure ventilation if the patient breathes inadequately, and circulatory support.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8412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geriatric population takes approximately one-third of all prescription medications. They also buy the greatest number of over-the-counter medications. Because they tend to have many coexisting diseases, they are at greater risk for drug interaction from prescription medications.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8149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It is chronic and irreversible and can be severely worsened by infection, medication change, trauma, or another acute condition. Changes in mental function are normal with aging, but approximately 15 percent of those over age 65 develop severe dementia with profound disturbances in cognition, including loss of short-term memory and decline in judgment, intellectual ability, and abstract thought.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8286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Delirium can also result in an alteration in mental status, but unlike dementia, which is a chronic condition, delirium presents with a more recent and sudden onset. Delirium is often described by family members as starting abruptly and can present with delusions. The patient might have a history consistent with a delirium episode, which can include intoxication or withdrawal from alcohol, sedative use, infectious medical conditions, dehydration, fever, stroke, blood sugar level abnormality, a psychiatric disorder, malnutrition, hypoxia, endocrine disorders, or even environmental emergencies.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594342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treatment of patients suffering from Alzheimer’s disease or any other form of dementia requires special compassion from the EMT. Naturally, you must take necessary actions to establish and maintain the airway, breathing, oxygenation, and circulatory systems. But often you will transport these patients in a nonemergency setting. At times, you might find the patient uncooperative, even combative, with biting, spitting, and punching. It may help to enlist the assistance of a caregiver the person trusts. Remember that the uncooperativeness and aggression are symptoms of the disease, not conscious acts of aggression against you personally.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1789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Many geriatric people who fall do not develop life-threatening injuries and do not die from the fall. But certain injuries are common among those who fall. Make sure you assess for a hip fracture, head injuries, chest and abdominal injuries, spinal fractures, and fractures of the hand, wrist, forearm, or shoulder.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1842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Head injuries are harder to detect in the geriatric patient. As mentioned previously, the brain shrinks in size during the aging process. Even though there is additional CSF surrounding the smaller brain, there is still more space in which the brain can swell or blood can accumulate in response to an injury.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877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itchFamily="34" charset="-128"/>
              </a:rPr>
              <a:t>During this lesson, students will learn about physiological changes, special assessment concerns, and emergency care considerations for geriatric patients.</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19456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Treatment of geriatric trauma must be executed expeditiously. Provide spine motion restriction precautions during the primary assessment if necessary, administer high-concentration oxygen if poor perfusion is evident, and provide positive-pressure ventilation if the patient breathes inadequately.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0943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Findings that support the field impression of GI bleeding in an geriatric patient include:</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Hematemesis (vomiting blood).</a:t>
            </a:r>
          </a:p>
          <a:p>
            <a:pPr lvl="0" eaLnBrk="0" fontAlgn="base" hangingPunct="0">
              <a:spcBef>
                <a:spcPct val="30000"/>
              </a:spcBef>
              <a:spcAft>
                <a:spcPct val="0"/>
              </a:spcAft>
            </a:pPr>
            <a:r>
              <a:rPr lang="nl-NL" altLang="en-US">
                <a:solidFill>
                  <a:prstClr val="black"/>
                </a:solidFill>
                <a:latin typeface="Calibri"/>
                <a:ea typeface="ＭＳ Ｐゴシック" pitchFamily="34" charset="-128"/>
              </a:rPr>
              <a:t>• Hematochezia (red undigested blood in bowel </a:t>
            </a:r>
            <a:r>
              <a:rPr lang="en-US" altLang="en-US" dirty="0">
                <a:solidFill>
                  <a:prstClr val="black"/>
                </a:solidFill>
                <a:latin typeface="Calibri"/>
                <a:ea typeface="ＭＳ Ｐゴシック" pitchFamily="34" charset="-128"/>
              </a:rPr>
              <a:t>movement).</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Melena (dark tarry bowel movement, indicative of digested blood).</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Dyspepsia (indigestion).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Hepatomegaly (enlarged liver).</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Jaundice (yellowing of sclera and skin, indicative of liver problems).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Constipation or diarrhea.</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Agitation.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Dizziness.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Inability to find a comfortable position.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7741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Your approach and assessment should be similar to any assessment format for the geriatric patient. Focus on ensuring a patent airway, and provide manual or mechanical airway assistance if the patient cannot protect the airway himself, possibly because of a depressed mental status. If breathing is adequate, provide supplemental oxygen to maintain an SpO</a:t>
            </a:r>
            <a:r>
              <a:rPr lang="en-US" altLang="en-US" baseline="-25000" dirty="0">
                <a:solidFill>
                  <a:prstClr val="black"/>
                </a:solidFill>
                <a:latin typeface="Calibri"/>
                <a:ea typeface="ＭＳ Ｐゴシック" pitchFamily="34" charset="-128"/>
              </a:rPr>
              <a:t>2</a:t>
            </a:r>
            <a:r>
              <a:rPr lang="en-US" altLang="en-US" dirty="0">
                <a:solidFill>
                  <a:prstClr val="black"/>
                </a:solidFill>
                <a:latin typeface="Calibri"/>
                <a:ea typeface="ＭＳ Ｐゴシック" pitchFamily="34" charset="-128"/>
              </a:rPr>
              <a:t> reading of 94% or greater; if breathing is inadequate, the oxygen should be provided via positive pressure ventilation.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64634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Treatment of the geriatric patient prone to hypothermia includes protecting the airway and maintaining normal breathing and circulatory status. Not only should you remove the patient from the cold environment, but you should also remove any wet clothes and insulate the patient in a dry blanket. Use caution when handling a severely hypothermic patient as excessive handling or moving can put the patient into a lethal heart rhythm.</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some factors that make a geriatric patient more prone to environmental emergencies?</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12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Geriatric neglect is the withholding by a care provider of attention or medical care that the victim is entitled to. This type of neglect can occur passively or actively, the difference being the intent of the care provider.</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With passive neglect, the failure is said to occur unintentionally and is often the result of the care provider feeling overwhelmed by the needed tasks or that the care provider simply does not know or understand the care or interventions that the patient needs.</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some indications of abuse of the geriatric patient?</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Knowledge Application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Given several scenarios, students should be able to identify and manage common complaints in geriatric patients.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155041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Many indications that the EMT encounter, both physical and emotional, can point to abuse. Your primary role is to provide assessment and care for the patient. Do not try to investigate the suspicion of abuse or attempt to confront the alleged abuser. However, do report your findings or suspicions to the medical staff and provide thorough and objective documentation in your prehospital care report.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7138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 Discussion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Review the case study findings presented.</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669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 Discussion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Use the case study content and questions to foreshadow the upcoming lesson content. Gauge the student’s responses as a guide of how well-versed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84756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Always consider approaching the geriatric patient with the same degree of concern and consideration that you would show a pediatric patient. In addition, avoid any of the purposeful or accidental stereotyping of ageism. Ageism occurs when a person either knowingly or unknowingly discriminates against people who are old.</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Probably the two greatest social issues are isolation and marital status. With advancing age comes the loss of many friends and family near their own age. This isolates the geriatric patient from the rest of society as their social network decreases.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50079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One consistent feature of almost all living arrangements is that the EMT might be delayed in getting to the patient’s side due to locked doors of care facilities, privacy gates in adult communities, or simply waiting for the patient’s primary care provider to arrive and give the patient’s medical and physical history. Attempt to obtain as much information as possible from the patient.</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Advance directives are designed to express the patient’s wishes as to the care they want to receive should they experience a significant change in their health. For example, a geriatric person with incurable cancer might have had advance directives prepared on their behalf should they later experience another significant health crisis. Because the depth and breadth of advance directives vary from state to state, the EMT must become familiar with how they are handled in their state and EMS system.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978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Teaching Tips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Generate discussion by asking students what they think of when they think of the geriatric patients.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Class Activity</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Have students write a paragraph describing how they envision themselves and their lives when they are 70 years old. Students can read the thoughts aloud to the class to generate discussion.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the effects of aging on the heart valves? How do these changes affect cardiac output?</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are the effects of arteriosclerosis?</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8065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Because of the normal aging process, the response to illness is altered. Many medical problems present with different signs and symptoms in the geriatric patient than in the general population. For example, as already noted, a lack of chest pain in a geriatric patient who experiences a heart attack is common. In general, the geriatric patient needs to be assessed and treated carefully. Any delay in recognizing health care needs and providing care can have devastating, irreversible consequences.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15767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When the geriatric patient shares living quarters, or lives in an extended-care facility, numerous patients can be victim to an environmental emergency (e.g., temperature extremes, toxic fumes). Determine whether any additional patients are present and call for additional resources, if necessary.</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Teaching Tips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Ensure that students have ample opportunities to practice assessment and management of geriatric patients.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Why is it especially important to assess the environment of the geriatric patient?</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82991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Although you might make a preliminary determination of the nature of the problem during the scene size-up, maintain a high index of suspicion. Look for clues to chronic or acute conditions.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74123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Although you might make a preliminary determination of the nature of the problem during the scene size-up, maintain a high index of suspicion. Look for clues to chronic or acute conditions.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44849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geriatric patient’s mental status can be influenced by a chronic illness, the present illness or injury, prescription drugs they take, or relative familiarity with their surroundings. The purpose of assessing the mental status is to determine a baseline level of consciousness and the possible need for airway protection and ventilatory assistance. It is important to ask family or caregivers to describe the patient’s normal mental status</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Discussion Question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What unique considerations should you keep in mind when assessing the breathing of an geriatric patient?</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25285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Geriatric patients normally process information more slowly than their younger counterparts, the stress and confusion of an emergency can slow them even more.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8016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Give the geriatric patient time to formulate a response to your questioning, rather than simply dismissing the failure to answer immediately as a form of altered mental status.</a:t>
            </a: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84862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Geriatric patient’s diminished gag reflex makes them vulnerable to aspiration of fluids and food or other solids, which can be fatal.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148712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Don’t get a false sense of security if the geriatric patient’s rate starts to slow. This can indicate respiratory failure rather than improved oxygenation.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76089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If a geriatric patient suffers acute respiratory distress, the muscles of respiration can fatigue and fail more rapidly than in a younger person.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793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Critical Thinking Discussion</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How would you expect the aging process to affect a geriatric patient's response to blood loss?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How might it change the signs and symptoms associated with shock?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65150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Note any irregularity to the rhythm of the heart. This could be from the degenerative processes that affect the conduction system of the heart or from a drug (or drugs) that the patient takes.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07266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geriatric body does not display the same signs and symptoms of dehydration as in the younger patient. Because the geriatric patient has, overall, a lower amount of body water, and because of the changes in the skin from aging, dry-looking skin can be normal.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21079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itchFamily="34" charset="-128"/>
              </a:rPr>
              <a:t>A geriatric patient who is alert and has an open airway, adequate breathing, signs of good peripheral perfusion, and a strong peripheral pulse is categorized as stable.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itchFamily="34" charset="-128"/>
              </a:rPr>
              <a:t>A geriatric patient with an acute change in mental status, an obstructed airway, inadequate breathing, or signs of poor perfusion is categorized as unstable and needs immediate emergency care during the primary assessment. Any one of these conditions is enough to place the patient in the unstable category.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71058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When interviewing a geriatric patient, you might encounter characteristic challenges resulting from the general depression of the sensory organs.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44245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You can expect increased patient anxiety because of an inability to see surroundings, coupled with an inability to exert control over the situation. You must talk calmly and be positioned so that the patient can best see you if they have any sight.</a:t>
            </a: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guidelines should you follow when interacting with patients with diminished sight or hearing?</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Give pairs of students items to simulate age-related changes. Students should take turns playing the role of both the EMT and the patient. Have students wear the items described for additional activities to demonstrate some of the challenges faced by the geriatric patient.</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Attempting to purchase something from a vending machine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Trying to determine the color of "pills" (pastel candies)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Trying to grasp small "pills" or buttons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Trying to read medication and household product labels</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498735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Many geriatric people cannot hear high-frequency (or pitch) speech, especially consonants. Obtaining a history can be difficult if the patient cannot understand questions. Do not assume that the patient is deaf without first inquiring with the family or bystanders.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06023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Examine the head, neck, chest, abdomen, pelvis, extremities, and posterior body. Inspect and palpate for any evidence of trauma.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34013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geriatric patient might not report everything that is wrong. If you have some doubts about whether the patient can grasp what you are saying, you might want to make sure, subtly of course, that a family member or bystander is also hearing and noting the information.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89084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While completing the secondary assessment, also assess and record vital signs and obtain a history from the patient if they are responsive, or from family and bystanders.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4702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solidFill>
                  <a:prstClr val="black"/>
                </a:solidFill>
                <a:latin typeface="Calibri"/>
                <a:ea typeface="ＭＳ Ｐゴシック" pitchFamily="34" charset="-128"/>
              </a:rPr>
              <a:t>While completing the secondary assessment, also assess and record vital signs and obtain a history from the patient if they are responsive, or from family and bystanders.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009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As the heart grows older, there are fewer electrical conducting cells (“pacemaker cells”) and the heart is less responsive to catecholamines in the body. This prevents the heart from increasing its rate when a greater cardiac output is required.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31046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Approach the geriatric patient with concern and compassion and talk to the patient about the emergency rather than talking about the patient to others, unless unavoidable. If you have some doubts about whether the patient can grasp what you are saying, you might want to make sure, subtly of course, that a family member or bystander is also hearing and noting the information .</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68846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You must distinguish signs and symptoms of chronic problems or natural aging processes, which can be very difficult to do without help from a family member or caregiver, from the signs and symptoms of acute problems:</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Loss of skin elasticity and mouth breathing can give the false appearance of dehydration.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Edema (swelling) can be caused by varicose veins, inactivity, and position rather than heart failure.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66079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dirty="0">
                <a:solidFill>
                  <a:prstClr val="black"/>
                </a:solidFill>
                <a:latin typeface="Verdana" panose="020B0604030504040204" pitchFamily="34" charset="0"/>
                <a:ea typeface="ＭＳ Ｐゴシック" charset="-128"/>
              </a:rPr>
              <a:t>Questions should include the following:</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Have you had any trouble breathing?</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Have you had a cough lately? </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Have you had any chest pain?</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Did you get dizzy? </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Have you fainted?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Have you had any headaches lately?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Have you been eating and drinking normally?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Have there been any changes in your bowel or bladder habits?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Have you fallen lately?</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45200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The geriatric patient is not “set at ease” when an unknown EMT arrives on the scene and talks to them as if they have been friends for years. It is inappropriate to address the geriatric patient by their first name or a nickname and contributes to ageism stereotyping. The only exception is if the geriatric patient voluntarily tells you otherwise.</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40311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To ensure appropriate care, reevaluate the geriatric patient frequently. The length of time spent with the patient or the condition of the patient can assist in establishing how often to repeat the reassessment phase. Repeat and record the assessment at least every 15 minutes for a stable patient. If the patient is unstable, repeat and record at a minimum of every 5 minutes.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02510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 Discussion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86316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Case Study Discussion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56580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Follow-Up</a:t>
            </a:r>
            <a:endParaRPr lang="en-US" altLang="en-US" sz="14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Answer student questions. </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Follow-Up Assignments</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Review Chapter 39 Summary.</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Complete Chapter 39 In Review questions. </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Complete Chapter 39 Critical Thinking questions.</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Assessments</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Handouts</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Chapter 39 quiz</a:t>
            </a:r>
            <a:endParaRPr lang="en-US" altLang="en-US" sz="1800" dirty="0">
              <a:solidFill>
                <a:prstClr val="black"/>
              </a:solidFill>
              <a:latin typeface="Calibri"/>
              <a:ea typeface="ＭＳ Ｐゴシック"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18143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Class Activity</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itchFamily="34" charset="-128"/>
              </a:rPr>
              <a:t>Teaching Tips</a:t>
            </a:r>
            <a:endParaRPr lang="en-US" altLang="en-US" dirty="0">
              <a:solidFill>
                <a:prstClr val="black"/>
              </a:solidFill>
              <a:latin typeface="Calibri"/>
              <a:ea typeface="ＭＳ Ｐゴシック"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970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104.xml"/><Relationship Id="rId1" Type="http://schemas.openxmlformats.org/officeDocument/2006/relationships/slideLayout" Target="../slideLayouts/slideLayout4.xml"/><Relationship Id="rId5" Type="http://schemas.openxmlformats.org/officeDocument/2006/relationships/slide" Target="slide103.xml"/><Relationship Id="rId4" Type="http://schemas.openxmlformats.org/officeDocument/2006/relationships/slide" Target="slide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39</a:t>
            </a:r>
            <a:endParaRPr lang="en-US" b="1" dirty="0">
              <a:latin typeface="+mn-lt"/>
            </a:endParaRPr>
          </a:p>
        </p:txBody>
      </p:sp>
      <p:sp>
        <p:nvSpPr>
          <p:cNvPr id="5" name="Text Placeholder 4"/>
          <p:cNvSpPr>
            <a:spLocks noGrp="1"/>
          </p:cNvSpPr>
          <p:nvPr>
            <p:ph type="body" idx="3"/>
          </p:nvPr>
        </p:nvSpPr>
        <p:spPr>
          <a:xfrm>
            <a:off x="4907280" y="3114461"/>
            <a:ext cx="3657600" cy="1235866"/>
          </a:xfrm>
        </p:spPr>
        <p:txBody>
          <a:bodyPr/>
          <a:lstStyle/>
          <a:p>
            <a:pPr algn="ctr"/>
            <a:r>
              <a:rPr lang="en-US" altLang="en-US" dirty="0" smtClean="0">
                <a:latin typeface="+mn-lt"/>
              </a:rPr>
              <a:t>Geriatrics</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86375" y="4564004"/>
            <a:ext cx="2529865" cy="830997"/>
          </a:xfrm>
          <a:prstGeom prst="rect">
            <a:avLst/>
          </a:prstGeom>
          <a:noFill/>
        </p:spPr>
        <p:txBody>
          <a:bodyPr wrap="square" rtlCol="0">
            <a:spAutoFit/>
          </a:bodyPr>
          <a:lstStyle/>
          <a:p>
            <a:pPr lvl="2"/>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(3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The Cardiovascular System</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Dysrhythmias </a:t>
            </a:r>
            <a:r>
              <a:rPr lang="en-US" altLang="en-US" sz="2400" dirty="0">
                <a:solidFill>
                  <a:srgbClr val="000000"/>
                </a:solidFill>
                <a:latin typeface="Arial (Body)"/>
                <a:ea typeface="ＭＳ Ｐゴシック"/>
              </a:rPr>
              <a:t>may occur, and electrical conduction is impaired.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Arteriosclerosis increases workload of the heart.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Baroreceptors are less sensitive; orthostatic hypotension may occur.</a:t>
            </a:r>
          </a:p>
        </p:txBody>
      </p:sp>
    </p:spTree>
    <p:extLst>
      <p:ext uri="{BB962C8B-B14F-4D97-AF65-F5344CB8AC3E}">
        <p14:creationId xmlns:p14="http://schemas.microsoft.com/office/powerpoint/2010/main" val="18910083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patient's mental status worsens, and she is more agitated and confused. Vic prepares to assist her ventilations with a bag-valve-mask, as Tina notifies the receiving hospital.</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patient is found to have multiple rib fractures and a pulmonary contusion. She is placed on a ventilator and admitted to critical care.</a:t>
            </a:r>
          </a:p>
        </p:txBody>
      </p:sp>
    </p:spTree>
    <p:extLst>
      <p:ext uri="{BB962C8B-B14F-4D97-AF65-F5344CB8AC3E}">
        <p14:creationId xmlns:p14="http://schemas.microsoft.com/office/powerpoint/2010/main" val="19702291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All body systems are affected by aging.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Aging of body systems affects the ability to compensate for illness and injury.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Signs and </a:t>
            </a:r>
            <a:r>
              <a:rPr lang="en-US" altLang="en-US" sz="2400" dirty="0" smtClean="0">
                <a:solidFill>
                  <a:srgbClr val="000000"/>
                </a:solidFill>
                <a:latin typeface="Arial (Body)"/>
                <a:ea typeface="ＭＳ Ｐゴシック"/>
              </a:rPr>
              <a:t>symptoms </a:t>
            </a:r>
            <a:r>
              <a:rPr lang="en-US" altLang="en-US" sz="2400" dirty="0">
                <a:solidFill>
                  <a:srgbClr val="000000"/>
                </a:solidFill>
                <a:latin typeface="Arial (Body)"/>
                <a:ea typeface="ＭＳ Ｐゴシック"/>
              </a:rPr>
              <a:t>of illness and injury may be diminished in the geriatric.</a:t>
            </a:r>
          </a:p>
        </p:txBody>
      </p:sp>
    </p:spTree>
    <p:extLst>
      <p:ext uri="{BB962C8B-B14F-4D97-AF65-F5344CB8AC3E}">
        <p14:creationId xmlns:p14="http://schemas.microsoft.com/office/powerpoint/2010/main" val="23647462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Medical problems, trauma, exposure to environmental extremes, and abuse are common geriatric problems.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Social and financial considerations complicate the health of the geriatric.</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Always treat the geriatric with respect.</a:t>
            </a:r>
          </a:p>
        </p:txBody>
      </p:sp>
    </p:spTree>
    <p:extLst>
      <p:ext uri="{BB962C8B-B14F-4D97-AF65-F5344CB8AC3E}">
        <p14:creationId xmlns:p14="http://schemas.microsoft.com/office/powerpoint/2010/main" val="8585528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582947"/>
          </a:xfrm>
        </p:spPr>
        <p:txBody>
          <a:bodyPr wrap="square" lIns="91425" tIns="91425" rIns="91425" bIns="91425">
            <a:noAutofit/>
          </a:bodyPr>
          <a:lstStyle/>
          <a:p>
            <a:pPr marL="0" lvl="0" indent="0" fontAlgn="base">
              <a:spcAft>
                <a:spcPct val="0"/>
              </a:spcAft>
              <a:buSzPts val="2400"/>
              <a:buNone/>
              <a:tabLst/>
              <a:defRPr/>
            </a:pPr>
            <a:r>
              <a:rPr lang="en-US" altLang="en-US" sz="2400" kern="1200" dirty="0">
                <a:solidFill>
                  <a:srgbClr val="000000"/>
                </a:solidFill>
                <a:latin typeface="Arial (Body)"/>
                <a:ea typeface="ＭＳ Ｐゴシック" pitchFamily="34" charset="-128"/>
              </a:rPr>
              <a:t>Hyperglycemic hyperosmolar nonketotic syndrome is a complication of type 2 diabetes.</a:t>
            </a:r>
          </a:p>
          <a:p>
            <a:pPr marL="0" lvl="0" indent="0" fontAlgn="base">
              <a:spcAft>
                <a:spcPct val="0"/>
              </a:spcAft>
              <a:buSzPts val="2400"/>
              <a:buNone/>
              <a:tabLst/>
              <a:defRPr/>
            </a:pPr>
            <a:r>
              <a:rPr lang="en-US" altLang="en-US" sz="2400" kern="1200" dirty="0" smtClean="0">
                <a:solidFill>
                  <a:srgbClr val="000000"/>
                </a:solidFill>
                <a:latin typeface="Arial (Body)"/>
                <a:ea typeface="ＭＳ Ｐゴシック" pitchFamily="34" charset="-128"/>
                <a:hlinkClick r:id="rId2" action="ppaction://hlinksldjump"/>
              </a:rPr>
              <a:t>Click </a:t>
            </a:r>
            <a:r>
              <a:rPr lang="en-US" altLang="en-US" sz="2400" kern="1200" dirty="0">
                <a:solidFill>
                  <a:srgbClr val="000000"/>
                </a:solidFill>
                <a:latin typeface="Arial (Body)"/>
                <a:ea typeface="ＭＳ Ｐゴシック" pitchFamily="34" charset="-128"/>
                <a:hlinkClick r:id="rId2" action="ppaction://hlinksldjump"/>
              </a:rPr>
              <a:t>here to return to the program.</a:t>
            </a:r>
            <a:endParaRPr lang="en-US" altLang="en-US" sz="2400" kern="1200" dirty="0">
              <a:solidFill>
                <a:srgbClr val="000000"/>
              </a:solidFill>
              <a:latin typeface="Arial (Body)"/>
              <a:ea typeface="ＭＳ Ｐゴシック" pitchFamily="34" charset="-128"/>
            </a:endParaRPr>
          </a:p>
        </p:txBody>
      </p:sp>
    </p:spTree>
    <p:extLst>
      <p:ext uri="{BB962C8B-B14F-4D97-AF65-F5344CB8AC3E}">
        <p14:creationId xmlns:p14="http://schemas.microsoft.com/office/powerpoint/2010/main" val="24971488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660585"/>
          </a:xfrm>
        </p:spPr>
        <p:txBody>
          <a:bodyPr wrap="square" lIns="91425" tIns="91425" rIns="91425" bIns="91425">
            <a:noAutofit/>
          </a:bodyPr>
          <a:lstStyle/>
          <a:p>
            <a:pPr marL="0" lvl="0" indent="0" fontAlgn="base">
              <a:spcAft>
                <a:spcPct val="0"/>
              </a:spcAft>
              <a:buSzPts val="2400"/>
              <a:buNone/>
              <a:tabLst/>
              <a:defRPr/>
            </a:pPr>
            <a:r>
              <a:rPr lang="en-US" altLang="en-US" sz="2400" kern="1200" dirty="0">
                <a:solidFill>
                  <a:srgbClr val="000000"/>
                </a:solidFill>
                <a:latin typeface="Arial (Body)"/>
                <a:ea typeface="ＭＳ Ｐゴシック" pitchFamily="34" charset="-128"/>
              </a:rPr>
              <a:t>Gastrointestinal bleeding is not the underlying cause of hyperglycemic hyperosmolar nonketotic syndrome.</a:t>
            </a:r>
          </a:p>
          <a:p>
            <a:pPr marL="0" lvl="0" indent="0" fontAlgn="base">
              <a:spcAft>
                <a:spcPct val="0"/>
              </a:spcAft>
              <a:buSzPts val="2400"/>
              <a:buNone/>
              <a:tabLst/>
              <a:defRPr/>
            </a:pPr>
            <a:r>
              <a:rPr lang="en-US" altLang="en-US" sz="2400" kern="1200" dirty="0" smtClean="0">
                <a:solidFill>
                  <a:srgbClr val="000000"/>
                </a:solidFill>
                <a:latin typeface="Arial (Body)"/>
                <a:ea typeface="ＭＳ Ｐゴシック" pitchFamily="34" charset="-128"/>
                <a:hlinkClick r:id="rId2" action="ppaction://hlinksldjump"/>
              </a:rPr>
              <a:t>Click </a:t>
            </a:r>
            <a:r>
              <a:rPr lang="en-US" altLang="en-US" sz="2400" kern="1200" dirty="0">
                <a:solidFill>
                  <a:srgbClr val="000000"/>
                </a:solidFill>
                <a:latin typeface="Arial (Body)"/>
                <a:ea typeface="ＭＳ Ｐゴシック" pitchFamily="34" charset="-128"/>
                <a:hlinkClick r:id="rId2" action="ppaction://hlinksldjump"/>
              </a:rPr>
              <a:t>here to return to the quiz.</a:t>
            </a:r>
            <a:endParaRPr lang="en-US" altLang="en-US" sz="2400" kern="1200" dirty="0">
              <a:solidFill>
                <a:srgbClr val="000000"/>
              </a:solidFill>
              <a:latin typeface="Arial (Body)"/>
              <a:ea typeface="ＭＳ Ｐゴシック" pitchFamily="34" charset="-128"/>
            </a:endParaRPr>
          </a:p>
        </p:txBody>
      </p:sp>
    </p:spTree>
    <p:extLst>
      <p:ext uri="{BB962C8B-B14F-4D97-AF65-F5344CB8AC3E}">
        <p14:creationId xmlns:p14="http://schemas.microsoft.com/office/powerpoint/2010/main" val="17384988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643332"/>
          </a:xfrm>
        </p:spPr>
        <p:txBody>
          <a:bodyPr wrap="square" lIns="91425" tIns="91425" rIns="91425" bIns="91425">
            <a:noAutofit/>
          </a:bodyPr>
          <a:lstStyle/>
          <a:p>
            <a:pPr marL="0" lvl="0" indent="0" fontAlgn="base">
              <a:spcAft>
                <a:spcPct val="0"/>
              </a:spcAft>
              <a:buSzPts val="2400"/>
              <a:buNone/>
              <a:tabLst/>
              <a:defRPr/>
            </a:pPr>
            <a:r>
              <a:rPr lang="en-US" altLang="en-US" sz="2400" kern="1200" dirty="0">
                <a:solidFill>
                  <a:srgbClr val="000000"/>
                </a:solidFill>
                <a:latin typeface="Arial (Body)"/>
                <a:ea typeface="ＭＳ Ｐゴシック" pitchFamily="34" charset="-128"/>
              </a:rPr>
              <a:t>Stroke is not the underlying cause of hyperglycemic hyperosmolar nonketotic syndrome.</a:t>
            </a:r>
          </a:p>
          <a:p>
            <a:pPr marL="0" lvl="0" indent="0" fontAlgn="base">
              <a:spcAft>
                <a:spcPct val="0"/>
              </a:spcAft>
              <a:buSzPts val="2400"/>
              <a:buNone/>
              <a:tabLst/>
              <a:defRPr/>
            </a:pPr>
            <a:r>
              <a:rPr lang="en-US" altLang="en-US" sz="2400" kern="1200" dirty="0" smtClean="0">
                <a:solidFill>
                  <a:srgbClr val="000000"/>
                </a:solidFill>
                <a:latin typeface="Arial (Body)"/>
                <a:ea typeface="ＭＳ Ｐゴシック" pitchFamily="34" charset="-128"/>
                <a:hlinkClick r:id="rId2" action="ppaction://hlinksldjump"/>
              </a:rPr>
              <a:t>Click </a:t>
            </a:r>
            <a:r>
              <a:rPr lang="en-US" altLang="en-US" sz="2400" kern="1200" dirty="0">
                <a:solidFill>
                  <a:srgbClr val="000000"/>
                </a:solidFill>
                <a:latin typeface="Arial (Body)"/>
                <a:ea typeface="ＭＳ Ｐゴシック" pitchFamily="34" charset="-128"/>
                <a:hlinkClick r:id="rId2" action="ppaction://hlinksldjump"/>
              </a:rPr>
              <a:t>here to return to the quiz.</a:t>
            </a:r>
            <a:endParaRPr lang="en-US" altLang="en-US" sz="2400" kern="1200" dirty="0">
              <a:solidFill>
                <a:srgbClr val="000000"/>
              </a:solidFill>
              <a:latin typeface="Arial (Body)"/>
              <a:ea typeface="ＭＳ Ｐゴシック" pitchFamily="34" charset="-128"/>
            </a:endParaRPr>
          </a:p>
        </p:txBody>
      </p:sp>
    </p:spTree>
    <p:extLst>
      <p:ext uri="{BB962C8B-B14F-4D97-AF65-F5344CB8AC3E}">
        <p14:creationId xmlns:p14="http://schemas.microsoft.com/office/powerpoint/2010/main" val="42534807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41740"/>
          </a:xfrm>
        </p:spPr>
        <p:txBody>
          <a:bodyPr wrap="square" lIns="91425" tIns="91425" rIns="91425" bIns="91425">
            <a:noAutofit/>
          </a:bodyPr>
          <a:lstStyle/>
          <a:p>
            <a:pPr marL="0" lvl="0" indent="0" fontAlgn="base">
              <a:spcAft>
                <a:spcPct val="0"/>
              </a:spcAft>
              <a:buSzPts val="2400"/>
              <a:buNone/>
              <a:tabLst/>
              <a:defRPr/>
            </a:pPr>
            <a:r>
              <a:rPr lang="en-US" altLang="en-US" sz="2400" kern="1200" dirty="0">
                <a:solidFill>
                  <a:srgbClr val="000000"/>
                </a:solidFill>
                <a:latin typeface="Arial (Body)"/>
                <a:ea typeface="ＭＳ Ｐゴシック" pitchFamily="34" charset="-128"/>
              </a:rPr>
              <a:t>Dementia is not the underlying cause of hyperglycemic hyperosmolar nonketotic syndrome.</a:t>
            </a:r>
          </a:p>
          <a:p>
            <a:pPr marL="0" lvl="0" indent="0" fontAlgn="base">
              <a:spcAft>
                <a:spcPct val="0"/>
              </a:spcAft>
              <a:buSzPts val="2400"/>
              <a:buNone/>
              <a:tabLst/>
              <a:defRPr/>
            </a:pPr>
            <a:r>
              <a:rPr lang="en-US" altLang="en-US" sz="2400" kern="1200" dirty="0" smtClean="0">
                <a:solidFill>
                  <a:srgbClr val="000000"/>
                </a:solidFill>
                <a:latin typeface="Arial (Body)"/>
                <a:ea typeface="ＭＳ Ｐゴシック" pitchFamily="34" charset="-128"/>
                <a:hlinkClick r:id="rId2" action="ppaction://hlinksldjump"/>
              </a:rPr>
              <a:t>Click </a:t>
            </a:r>
            <a:r>
              <a:rPr lang="en-US" altLang="en-US" sz="2400" kern="1200" dirty="0">
                <a:solidFill>
                  <a:srgbClr val="000000"/>
                </a:solidFill>
                <a:latin typeface="Arial (Body)"/>
                <a:ea typeface="ＭＳ Ｐゴシック" pitchFamily="34" charset="-128"/>
                <a:hlinkClick r:id="rId2" action="ppaction://hlinksldjump"/>
              </a:rPr>
              <a:t>here to return to the quiz.</a:t>
            </a:r>
            <a:endParaRPr lang="en-US" altLang="en-US" sz="2400" kern="1200" dirty="0">
              <a:solidFill>
                <a:srgbClr val="000000"/>
              </a:solidFill>
              <a:latin typeface="Arial (Body)"/>
              <a:ea typeface="ＭＳ Ｐゴシック" pitchFamily="34" charset="-128"/>
            </a:endParaRPr>
          </a:p>
        </p:txBody>
      </p:sp>
    </p:spTree>
    <p:extLst>
      <p:ext uri="{BB962C8B-B14F-4D97-AF65-F5344CB8AC3E}">
        <p14:creationId xmlns:p14="http://schemas.microsoft.com/office/powerpoint/2010/main" val="24623362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(4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Respiratory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strength of respiratory muscles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pliability of the rib cage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alveolar surface area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Chemoreceptors become less sensitive</a:t>
            </a:r>
          </a:p>
        </p:txBody>
      </p:sp>
    </p:spTree>
    <p:extLst>
      <p:ext uri="{BB962C8B-B14F-4D97-AF65-F5344CB8AC3E}">
        <p14:creationId xmlns:p14="http://schemas.microsoft.com/office/powerpoint/2010/main" val="67630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(5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The Respiratory </a:t>
            </a:r>
            <a:r>
              <a:rPr lang="en-US" altLang="en-US" sz="2400" dirty="0" smtClean="0">
                <a:solidFill>
                  <a:srgbClr val="000000"/>
                </a:solidFill>
                <a:latin typeface="Arial (Body)"/>
                <a:ea typeface="ＭＳ Ｐゴシック"/>
              </a:rPr>
              <a:t>System</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Decreased </a:t>
            </a:r>
            <a:r>
              <a:rPr lang="en-US" altLang="en-US" sz="2400" dirty="0">
                <a:solidFill>
                  <a:srgbClr val="000000"/>
                </a:solidFill>
                <a:latin typeface="Arial (Body)"/>
                <a:ea typeface="ＭＳ Ｐゴシック"/>
              </a:rPr>
              <a:t>smooth muscle decreases airflow to the alveoli.</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Weakening of cough reflex and decreased function of cilia increase the risk of infection.</a:t>
            </a:r>
          </a:p>
        </p:txBody>
      </p:sp>
    </p:spTree>
    <p:extLst>
      <p:ext uri="{BB962C8B-B14F-4D97-AF65-F5344CB8AC3E}">
        <p14:creationId xmlns:p14="http://schemas.microsoft.com/office/powerpoint/2010/main" val="131453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(6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Neurologic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 in brain mass, with an increase in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F volume</a:t>
            </a:r>
            <a:r>
              <a:rPr lang="en-US" altLang="en-US" sz="2400" dirty="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Degeneration of neurons leads to accumulation of plaques and tangles, which decrease nervous function.</a:t>
            </a:r>
          </a:p>
        </p:txBody>
      </p:sp>
    </p:spTree>
    <p:extLst>
      <p:ext uri="{BB962C8B-B14F-4D97-AF65-F5344CB8AC3E}">
        <p14:creationId xmlns:p14="http://schemas.microsoft.com/office/powerpoint/2010/main" val="157827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(7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The Neurologic </a:t>
            </a:r>
            <a:r>
              <a:rPr lang="en-US" altLang="en-US" sz="2400" dirty="0" smtClean="0">
                <a:solidFill>
                  <a:srgbClr val="000000"/>
                </a:solidFill>
                <a:latin typeface="Arial (Body)"/>
                <a:ea typeface="ＭＳ Ｐゴシック"/>
              </a:rPr>
              <a:t>System</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Reflexes </a:t>
            </a:r>
            <a:r>
              <a:rPr lang="en-US" altLang="en-US" sz="2400" dirty="0">
                <a:solidFill>
                  <a:srgbClr val="000000"/>
                </a:solidFill>
                <a:latin typeface="Arial (Body)"/>
                <a:ea typeface="ＭＳ Ｐゴシック"/>
              </a:rPr>
              <a:t>slow</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ability to sense body position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Diminished vision and hearing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efficiency of autonomic functions</a:t>
            </a:r>
          </a:p>
        </p:txBody>
      </p:sp>
    </p:spTree>
    <p:extLst>
      <p:ext uri="{BB962C8B-B14F-4D97-AF65-F5344CB8AC3E}">
        <p14:creationId xmlns:p14="http://schemas.microsoft.com/office/powerpoint/2010/main" val="220490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(8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The Neurologic </a:t>
            </a:r>
            <a:r>
              <a:rPr lang="en-US" altLang="en-US" sz="2400" dirty="0" smtClean="0">
                <a:solidFill>
                  <a:srgbClr val="000000"/>
                </a:solidFill>
                <a:latin typeface="Arial (Body)"/>
                <a:ea typeface="ＭＳ Ｐゴシック"/>
              </a:rPr>
              <a:t>System</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Sight </a:t>
            </a:r>
            <a:r>
              <a:rPr lang="en-US" altLang="en-US" sz="2400" dirty="0">
                <a:solidFill>
                  <a:srgbClr val="000000"/>
                </a:solidFill>
                <a:latin typeface="Arial (Body)"/>
                <a:ea typeface="ＭＳ Ｐゴシック"/>
              </a:rPr>
              <a:t>Changes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Cataracts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Glaucoma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Macular degeneration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Retinal detachment</a:t>
            </a:r>
          </a:p>
        </p:txBody>
      </p:sp>
    </p:spTree>
    <p:extLst>
      <p:ext uri="{BB962C8B-B14F-4D97-AF65-F5344CB8AC3E}">
        <p14:creationId xmlns:p14="http://schemas.microsoft.com/office/powerpoint/2010/main" val="220265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(9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The Neurologic System</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Neuropathy </a:t>
            </a:r>
            <a:r>
              <a:rPr lang="en-US" altLang="en-US" sz="2400" dirty="0">
                <a:solidFill>
                  <a:srgbClr val="000000"/>
                </a:solidFill>
                <a:latin typeface="Arial (Body)"/>
                <a:ea typeface="ＭＳ Ｐゴシック"/>
              </a:rPr>
              <a:t>affects motor, sensory, and autonomic nerve tracts; numbness, tingling, pain, swelling, weakness, and decreased pain perception may occur.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Diabetes increases the risk of neuropathy.</a:t>
            </a:r>
          </a:p>
        </p:txBody>
      </p:sp>
    </p:spTree>
    <p:extLst>
      <p:ext uri="{BB962C8B-B14F-4D97-AF65-F5344CB8AC3E}">
        <p14:creationId xmlns:p14="http://schemas.microsoft.com/office/powerpoint/2010/main" val="413082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(10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Gastrointestinal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Deterioration in smell and taste, loss of teeth, decreased salivation, and changes in the stomach and esophagus can lead to malnutrition.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liver decreases in size, weight, and function.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Peristalsis throughout the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tract </a:t>
            </a:r>
            <a:r>
              <a:rPr lang="en-US" altLang="en-US" sz="2400" dirty="0">
                <a:solidFill>
                  <a:srgbClr val="000000"/>
                </a:solidFill>
                <a:latin typeface="Arial (Body)"/>
                <a:ea typeface="ＭＳ Ｐゴシック"/>
              </a:rPr>
              <a:t>is slowed.</a:t>
            </a:r>
          </a:p>
        </p:txBody>
      </p:sp>
    </p:spTree>
    <p:extLst>
      <p:ext uri="{BB962C8B-B14F-4D97-AF65-F5344CB8AC3E}">
        <p14:creationId xmlns:p14="http://schemas.microsoft.com/office/powerpoint/2010/main" val="366187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(11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Endocrine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There is an increased risk of type 2 diabetes.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There is less efficient regulation of blood pressure, fluid balance, electrolyte balance, and beta sympathetic response.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thyroid hormone decreases metabolic rate.</a:t>
            </a:r>
          </a:p>
        </p:txBody>
      </p:sp>
    </p:spTree>
    <p:extLst>
      <p:ext uri="{BB962C8B-B14F-4D97-AF65-F5344CB8AC3E}">
        <p14:creationId xmlns:p14="http://schemas.microsoft.com/office/powerpoint/2010/main" val="228025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(12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Musculoskeletal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Osteoporosis weakens bones.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Loss of vertebral disk space with kyphosis; modifications to spine motion restriction may be required.</a:t>
            </a:r>
          </a:p>
        </p:txBody>
      </p:sp>
    </p:spTree>
    <p:extLst>
      <p:ext uri="{BB962C8B-B14F-4D97-AF65-F5344CB8AC3E}">
        <p14:creationId xmlns:p14="http://schemas.microsoft.com/office/powerpoint/2010/main" val="284350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cs typeface="ＭＳ Ｐゴシック" pitchFamily="-1" charset="-128"/>
              </a:rPr>
              <a:t>Learning Readiness</a:t>
            </a:r>
            <a:endParaRPr lang="en-US" dirty="0">
              <a:solidFill>
                <a:srgbClr val="007FA3"/>
              </a:solidFill>
              <a:latin typeface="Times New Roman" panose="02020603050405020304" pitchFamily="18" charset="0"/>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1181.</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1181.</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1181.</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60536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M</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T</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s Apply Padding to Make the Patient Comfortable on the Backboard</a:t>
            </a:r>
            <a:endParaRPr lang="en-US" altLang="en-US" dirty="0">
              <a:latin typeface="Times New Roman" panose="02020603050405020304" pitchFamily="18" charset="0"/>
              <a:ea typeface="ＭＳ Ｐゴシック"/>
            </a:endParaRPr>
          </a:p>
        </p:txBody>
      </p:sp>
      <p:pic>
        <p:nvPicPr>
          <p:cNvPr id="4" name="Picture 1" descr="Two E M Ts layer folded blankets under an elderly woman in a neck splint and breathing mask, as they arrange her on a back bo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25" y="1686297"/>
            <a:ext cx="7303351" cy="430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4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(13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Musculoskeletal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Degeneration of joints, decreased range of motion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skeletal muscle mass</a:t>
            </a:r>
          </a:p>
        </p:txBody>
      </p:sp>
    </p:spTree>
    <p:extLst>
      <p:ext uri="{BB962C8B-B14F-4D97-AF65-F5344CB8AC3E}">
        <p14:creationId xmlns:p14="http://schemas.microsoft.com/office/powerpoint/2010/main" val="416068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(14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Renal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Nephron loss with decrease in kidney mass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renal blood flow and filtration rate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Disturbances in fluid and electrolyte balance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Decreased clearance of drugs may result in toxicity</a:t>
            </a:r>
          </a:p>
        </p:txBody>
      </p:sp>
    </p:spTree>
    <p:extLst>
      <p:ext uri="{BB962C8B-B14F-4D97-AF65-F5344CB8AC3E}">
        <p14:creationId xmlns:p14="http://schemas.microsoft.com/office/powerpoint/2010/main" val="142676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(15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Integumentary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skin is thinner, looser, and more prone to injury.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Wounds heal slowly.</a:t>
            </a:r>
          </a:p>
        </p:txBody>
      </p:sp>
    </p:spTree>
    <p:extLst>
      <p:ext uri="{BB962C8B-B14F-4D97-AF65-F5344CB8AC3E}">
        <p14:creationId xmlns:p14="http://schemas.microsoft.com/office/powerpoint/2010/main" val="214016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Physiological changes make certain injuries and illnesses more likely.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Pain may be diminished or absent.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Physiological changes impair the ability to compensate for illness and injury.</a:t>
            </a:r>
          </a:p>
        </p:txBody>
      </p:sp>
    </p:spTree>
    <p:extLst>
      <p:ext uri="{BB962C8B-B14F-4D97-AF65-F5344CB8AC3E}">
        <p14:creationId xmlns:p14="http://schemas.microsoft.com/office/powerpoint/2010/main" val="360949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739455"/>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Assessment Finding: Chest Pain or Absence of Chest Pain</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Heart Attack (Myocardial Infarction)</a:t>
            </a:r>
          </a:p>
          <a:p>
            <a:pPr marL="1144778" lvl="2" indent="-230378" eaLnBrk="0" fontAlgn="base" hangingPunct="0">
              <a:spcAft>
                <a:spcPct val="0"/>
              </a:spcAft>
              <a:buSzPts val="2400"/>
              <a:defRPr/>
            </a:pPr>
            <a:r>
              <a:rPr lang="en-US" altLang="en-US" sz="2400" dirty="0">
                <a:solidFill>
                  <a:srgbClr val="000000"/>
                </a:solidFill>
                <a:latin typeface="Arial (Body)"/>
                <a:ea typeface="ＭＳ Ｐゴシック"/>
              </a:rPr>
              <a:t>Instead of presenting with chest pain, myocardial infarction in the geriatric may present as a "silent heart attack.“</a:t>
            </a:r>
          </a:p>
          <a:p>
            <a:pPr marL="1144778" lvl="2" indent="-230378" eaLnBrk="0" fontAlgn="base" hangingPunct="0">
              <a:spcAft>
                <a:spcPct val="0"/>
              </a:spcAft>
              <a:buSzPts val="2400"/>
              <a:defRPr/>
            </a:pPr>
            <a:r>
              <a:rPr lang="en-US" altLang="en-US" sz="2400" dirty="0">
                <a:solidFill>
                  <a:srgbClr val="000000"/>
                </a:solidFill>
                <a:latin typeface="Arial (Body)"/>
                <a:ea typeface="ＭＳ Ｐゴシック"/>
              </a:rPr>
              <a:t>Patients may present with weakness, fatigue, confusion, dizziness, nausea/vomiting, abdominal pain, syncope, or trouble breathing</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276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Assessment Finding: Chest Pain or Absence of Chest Pain</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Heart Attack (Myocardial Infarction</a:t>
            </a:r>
            <a:r>
              <a:rPr lang="en-US" altLang="en-US" sz="2400" dirty="0" smtClean="0">
                <a:solidFill>
                  <a:srgbClr val="000000"/>
                </a:solidFill>
                <a:latin typeface="Arial (Body)"/>
                <a:ea typeface="ＭＳ Ｐゴシック"/>
              </a:rPr>
              <a: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may complain of aching shoulders or indigestion.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with chronic chest pain may be prescribed nitroglycerin.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Follow protocols for assisting with nitroglycerin administration.</a:t>
            </a:r>
          </a:p>
        </p:txBody>
      </p:sp>
    </p:spTree>
    <p:extLst>
      <p:ext uri="{BB962C8B-B14F-4D97-AF65-F5344CB8AC3E}">
        <p14:creationId xmlns:p14="http://schemas.microsoft.com/office/powerpoint/2010/main" val="335152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(4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Assessment Finding: Chest Pain or Absence of Chest Pain</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Heart Attack (Myocardial Infarction</a:t>
            </a:r>
            <a:r>
              <a:rPr lang="en-US" altLang="en-US" sz="2400" dirty="0" smtClean="0">
                <a:solidFill>
                  <a:srgbClr val="000000"/>
                </a:solidFill>
                <a:latin typeface="Arial (Body)"/>
                <a:ea typeface="ＭＳ Ｐゴシック"/>
              </a:rPr>
              <a:t>)</a:t>
            </a:r>
          </a:p>
          <a:p>
            <a:pPr lvl="2" eaLnBrk="0" fontAlgn="base" hangingPunct="0">
              <a:spcAft>
                <a:spcPct val="0"/>
              </a:spcAft>
              <a:buSzPts val="2400"/>
              <a:buFont typeface="MS Reference Sans Serif" panose="020B0604030504040204" pitchFamily="34" charset="0"/>
              <a:buChar char="▪"/>
            </a:pPr>
            <a:r>
              <a:rPr lang="en-US" altLang="en-US" sz="2400" dirty="0" smtClean="0">
                <a:solidFill>
                  <a:srgbClr val="000000"/>
                </a:solidFill>
                <a:latin typeface="Arial (Body)"/>
                <a:ea typeface="ＭＳ Ｐゴシック"/>
              </a:rPr>
              <a:t>If </a:t>
            </a:r>
            <a:r>
              <a:rPr lang="en-US" altLang="en-US" sz="2400" dirty="0">
                <a:solidFill>
                  <a:srgbClr val="000000"/>
                </a:solidFill>
                <a:latin typeface="Arial (Body)"/>
                <a:ea typeface="ＭＳ Ｐゴシック"/>
              </a:rPr>
              <a:t>heart attack is suspected, with or without chest pain, follow protocols, consult with medical direction as needed, and transport.</a:t>
            </a:r>
          </a:p>
        </p:txBody>
      </p:sp>
    </p:spTree>
    <p:extLst>
      <p:ext uri="{BB962C8B-B14F-4D97-AF65-F5344CB8AC3E}">
        <p14:creationId xmlns:p14="http://schemas.microsoft.com/office/powerpoint/2010/main" val="388937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(5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Chest Pain or Absence of Chest Pain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Congestive Heart Failure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be chronic or new-onset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Backup of blood behind a weakened heart results in characteristic signs and symptoms.</a:t>
            </a:r>
          </a:p>
        </p:txBody>
      </p:sp>
    </p:spTree>
    <p:extLst>
      <p:ext uri="{BB962C8B-B14F-4D97-AF65-F5344CB8AC3E}">
        <p14:creationId xmlns:p14="http://schemas.microsoft.com/office/powerpoint/2010/main" val="2090183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(6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51" lvl="0" indent="-255651" eaLnBrk="0" fontAlgn="base" hangingPunct="0">
              <a:spcAft>
                <a:spcPct val="0"/>
              </a:spcAft>
              <a:buSzPts val="2400"/>
              <a:tabLst/>
            </a:pPr>
            <a:r>
              <a:rPr lang="en-US" altLang="en-US" sz="2400" dirty="0">
                <a:solidFill>
                  <a:srgbClr val="000000"/>
                </a:solidFill>
                <a:latin typeface="+mn-lt"/>
                <a:ea typeface="ＭＳ Ｐゴシック"/>
              </a:rPr>
              <a:t>Assessment Finding: Chest Pain or Absence of Chest Pain</a:t>
            </a:r>
          </a:p>
          <a:p>
            <a:pPr marL="741553" lvl="1" indent="-284353" eaLnBrk="0" fontAlgn="base" hangingPunct="0">
              <a:spcAft>
                <a:spcPct val="0"/>
              </a:spcAft>
              <a:buSzPts val="2400"/>
            </a:pPr>
            <a:r>
              <a:rPr lang="en-US" altLang="en-US" sz="2400" dirty="0">
                <a:solidFill>
                  <a:srgbClr val="000000"/>
                </a:solidFill>
                <a:latin typeface="+mn-lt"/>
                <a:ea typeface="ＭＳ Ｐゴシック"/>
              </a:rPr>
              <a:t>Congestive Heart </a:t>
            </a:r>
            <a:r>
              <a:rPr lang="en-US" altLang="en-US" sz="2400" dirty="0" smtClean="0">
                <a:solidFill>
                  <a:srgbClr val="000000"/>
                </a:solidFill>
                <a:latin typeface="+mn-lt"/>
                <a:ea typeface="ＭＳ Ｐゴシック"/>
              </a:rPr>
              <a:t>Failure</a:t>
            </a:r>
            <a:endParaRPr lang="en-US" altLang="en-US" sz="2400" dirty="0" smtClean="0">
              <a:latin typeface="+mn-lt"/>
            </a:endParaRPr>
          </a:p>
          <a:p>
            <a:pPr lvl="2"/>
            <a:r>
              <a:rPr lang="en-US" altLang="en-US" sz="2400" dirty="0" smtClean="0">
                <a:latin typeface="+mn-lt"/>
              </a:rPr>
              <a:t>Signs </a:t>
            </a:r>
            <a:r>
              <a:rPr lang="en-US" altLang="en-US" sz="2400" dirty="0">
                <a:latin typeface="+mn-lt"/>
              </a:rPr>
              <a:t>and symptoms:</a:t>
            </a:r>
          </a:p>
          <a:p>
            <a:pPr lvl="3" indent="-230400"/>
            <a:r>
              <a:rPr lang="en-US" altLang="en-US" sz="2400" dirty="0">
                <a:latin typeface="+mn-lt"/>
              </a:rPr>
              <a:t>Jugular vein distention, peripheral edema.</a:t>
            </a:r>
          </a:p>
          <a:p>
            <a:pPr lvl="3" indent="-230400"/>
            <a:r>
              <a:rPr lang="en-US" altLang="en-US" sz="2400" dirty="0">
                <a:latin typeface="+mn-lt"/>
              </a:rPr>
              <a:t>Altered mental status.</a:t>
            </a:r>
          </a:p>
          <a:p>
            <a:pPr lvl="3" indent="-230400"/>
            <a:r>
              <a:rPr lang="en-US" altLang="en-US" sz="2400" dirty="0">
                <a:latin typeface="+mn-lt"/>
              </a:rPr>
              <a:t>Fatigue or anxiety.</a:t>
            </a:r>
          </a:p>
          <a:p>
            <a:pPr lvl="3" indent="-230400"/>
            <a:r>
              <a:rPr lang="en-US" altLang="en-US" sz="2400" dirty="0">
                <a:latin typeface="+mn-lt"/>
              </a:rPr>
              <a:t>Wheezing, dyspnea, orthopnea and tachypnea.</a:t>
            </a:r>
          </a:p>
          <a:p>
            <a:pPr lvl="3" indent="-230400"/>
            <a:r>
              <a:rPr lang="en-US" altLang="en-US" sz="2400" dirty="0">
                <a:latin typeface="+mn-lt"/>
              </a:rPr>
              <a:t>Crackling on auscultation.</a:t>
            </a:r>
          </a:p>
          <a:p>
            <a:pPr lvl="3" indent="-230400"/>
            <a:r>
              <a:rPr lang="en-US" altLang="en-US" sz="2400" dirty="0">
                <a:latin typeface="+mn-lt"/>
              </a:rPr>
              <a:t>Chest pain</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45496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ＭＳ Ｐゴシック" pitchFamily="-1" charset="-128"/>
              </a:rPr>
              <a:t>Setting the Stage</a:t>
            </a:r>
            <a:endParaRPr lang="en-US" dirty="0">
              <a:latin typeface="Times New Roman" panose="02020603050405020304" pitchFamily="18" charset="0"/>
              <a:cs typeface="ＭＳ Ｐゴシック" pitchFamily="-1"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Effects of Aging on Body Systems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Special Geriatric Assessment Findings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Assessment-Based Approach—Geriatric Patients</a:t>
            </a:r>
          </a:p>
        </p:txBody>
      </p:sp>
    </p:spTree>
    <p:extLst>
      <p:ext uri="{BB962C8B-B14F-4D97-AF65-F5344CB8AC3E}">
        <p14:creationId xmlns:p14="http://schemas.microsoft.com/office/powerpoint/2010/main" val="1802744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(7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mn-lt"/>
                <a:ea typeface="ＭＳ Ｐゴシック"/>
              </a:rPr>
              <a:t>Assessment Finding: Chest Pain or Absence of Chest Pain</a:t>
            </a:r>
          </a:p>
          <a:p>
            <a:pPr marL="741553" lvl="1" indent="-284353" eaLnBrk="0" fontAlgn="base" hangingPunct="0">
              <a:spcAft>
                <a:spcPct val="0"/>
              </a:spcAft>
              <a:buSzPts val="2400"/>
            </a:pPr>
            <a:r>
              <a:rPr lang="en-US" altLang="en-US" sz="2400" dirty="0">
                <a:solidFill>
                  <a:srgbClr val="000000"/>
                </a:solidFill>
                <a:latin typeface="+mn-lt"/>
                <a:ea typeface="ＭＳ Ｐゴシック"/>
              </a:rPr>
              <a:t>Congestive Heart </a:t>
            </a:r>
            <a:r>
              <a:rPr lang="en-US" altLang="en-US" sz="2400" dirty="0" smtClean="0">
                <a:solidFill>
                  <a:srgbClr val="000000"/>
                </a:solidFill>
                <a:latin typeface="+mn-lt"/>
                <a:ea typeface="ＭＳ Ｐゴシック"/>
              </a:rPr>
              <a:t>Failure</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Management</a:t>
            </a:r>
            <a:r>
              <a:rPr lang="en-US" altLang="en-US" sz="2400" dirty="0">
                <a:solidFill>
                  <a:srgbClr val="000000"/>
                </a:solidFill>
                <a:latin typeface="+mn-lt"/>
                <a:ea typeface="ＭＳ Ｐゴシック"/>
              </a:rPr>
              <a:t>:</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Oxygen,</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Fowler's position,</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Transport,</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Assist ventilations.</a:t>
            </a:r>
          </a:p>
        </p:txBody>
      </p:sp>
    </p:spTree>
    <p:extLst>
      <p:ext uri="{BB962C8B-B14F-4D97-AF65-F5344CB8AC3E}">
        <p14:creationId xmlns:p14="http://schemas.microsoft.com/office/powerpoint/2010/main" val="121393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(8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Common causes are pulmonary edema, pulmonary embolism, pneumonia, and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Breathing can easily become inadequate.</a:t>
            </a:r>
          </a:p>
        </p:txBody>
      </p:sp>
    </p:spTree>
    <p:extLst>
      <p:ext uri="{BB962C8B-B14F-4D97-AF65-F5344CB8AC3E}">
        <p14:creationId xmlns:p14="http://schemas.microsoft.com/office/powerpoint/2010/main" val="1515523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Common Causes of Dyspnea (Shortness of Breath) in the Geriatric Patient</a:t>
            </a:r>
            <a:endParaRPr lang="en-US" altLang="en-US" dirty="0">
              <a:latin typeface="Times New Roman" panose="02020603050405020304" pitchFamily="18" charset="0"/>
              <a:ea typeface="ＭＳ Ｐゴシック"/>
            </a:endParaRPr>
          </a:p>
        </p:txBody>
      </p:sp>
      <p:pic>
        <p:nvPicPr>
          <p:cNvPr id="4" name="Picture 2" descr="Dyspnea or shortness of breath can be caused by several factors. Congestive heart failure, chronic bronchitis, pulmonary embolism, pneumonia, pulmonary edema, heart attack, asthma, emphyse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9215" y="1774272"/>
            <a:ext cx="5645571" cy="428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28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(9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Pulmonary Edema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left ventricle starts to eject less blood than the right.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Excessive pressure in the vessels in the lungs results.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Fluid leaks into the space between the alveoli and the capillaries.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Gas exchange becomes inadequate</a:t>
            </a:r>
          </a:p>
        </p:txBody>
      </p:sp>
    </p:spTree>
    <p:extLst>
      <p:ext uri="{BB962C8B-B14F-4D97-AF65-F5344CB8AC3E}">
        <p14:creationId xmlns:p14="http://schemas.microsoft.com/office/powerpoint/2010/main" val="675164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(10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Pulmonary </a:t>
            </a:r>
            <a:r>
              <a:rPr lang="en-US" altLang="en-US" sz="2400" dirty="0" smtClean="0">
                <a:solidFill>
                  <a:srgbClr val="000000"/>
                </a:solidFill>
                <a:latin typeface="Arial (Body)"/>
                <a:ea typeface="ＭＳ Ｐゴシック"/>
              </a:rPr>
              <a:t>Edema</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Signs </a:t>
            </a:r>
            <a:r>
              <a:rPr lang="en-US" altLang="en-US" sz="2400" dirty="0">
                <a:solidFill>
                  <a:srgbClr val="000000"/>
                </a:solidFill>
                <a:latin typeface="Arial (Body)"/>
                <a:ea typeface="ＭＳ Ｐゴシック"/>
              </a:rPr>
              <a:t>and symptoms include severe respiratory distress, orthopnea, altered mental status, coughing, blood-tinged sputum.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Emergency care centers around respiratory support.</a:t>
            </a:r>
          </a:p>
        </p:txBody>
      </p:sp>
    </p:spTree>
    <p:extLst>
      <p:ext uri="{BB962C8B-B14F-4D97-AF65-F5344CB8AC3E}">
        <p14:creationId xmlns:p14="http://schemas.microsoft.com/office/powerpoint/2010/main" val="227059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(11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r>
              <a:rPr lang="en-US" altLang="en-US" sz="2400" dirty="0" smtClean="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Pulmonary </a:t>
            </a:r>
            <a:r>
              <a:rPr lang="en-US" altLang="en-US" sz="2400" dirty="0">
                <a:solidFill>
                  <a:srgbClr val="000000"/>
                </a:solidFill>
                <a:latin typeface="Arial (Body)"/>
                <a:ea typeface="ＭＳ Ｐゴシック"/>
              </a:rPr>
              <a:t>Embolism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Usually occurs when a blood clot breaks free from veins of the lower extremities or pelvis and is transported back through the right side of the heart, eventually reaching the pulmonary arteries</a:t>
            </a:r>
          </a:p>
        </p:txBody>
      </p:sp>
    </p:spTree>
    <p:extLst>
      <p:ext uri="{BB962C8B-B14F-4D97-AF65-F5344CB8AC3E}">
        <p14:creationId xmlns:p14="http://schemas.microsoft.com/office/powerpoint/2010/main" val="1618016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(12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Pulmonary </a:t>
            </a:r>
            <a:r>
              <a:rPr lang="en-US" altLang="en-US" sz="2400" dirty="0" smtClean="0">
                <a:solidFill>
                  <a:srgbClr val="000000"/>
                </a:solidFill>
                <a:latin typeface="Arial (Body)"/>
                <a:ea typeface="ＭＳ Ｐゴシック"/>
              </a:rPr>
              <a:t>Embolism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Signs </a:t>
            </a:r>
            <a:r>
              <a:rPr lang="en-US" altLang="en-US" sz="2400" dirty="0">
                <a:solidFill>
                  <a:srgbClr val="000000"/>
                </a:solidFill>
                <a:latin typeface="Arial (Body)"/>
                <a:ea typeface="ＭＳ Ｐゴシック"/>
              </a:rPr>
              <a:t>and symptoms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Sudden onset of dyspnea.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Localized, nonradiating chest pain.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Possible back or shoulder pain.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Weakness or syncope.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Anxiety.</a:t>
            </a:r>
          </a:p>
        </p:txBody>
      </p:sp>
    </p:spTree>
    <p:extLst>
      <p:ext uri="{BB962C8B-B14F-4D97-AF65-F5344CB8AC3E}">
        <p14:creationId xmlns:p14="http://schemas.microsoft.com/office/powerpoint/2010/main" val="105693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(13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Pulmonary </a:t>
            </a:r>
            <a:r>
              <a:rPr lang="en-US" altLang="en-US" sz="2400" dirty="0" smtClean="0">
                <a:solidFill>
                  <a:srgbClr val="000000"/>
                </a:solidFill>
                <a:latin typeface="Arial (Body)"/>
                <a:ea typeface="ＭＳ Ｐゴシック"/>
              </a:rPr>
              <a:t>Embolism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Treatment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Monitor for inadequate breathing.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Provide positive pressure ventilation if breathing is inadequate.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Transport the patient; request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if possible.</a:t>
            </a:r>
          </a:p>
        </p:txBody>
      </p:sp>
    </p:spTree>
    <p:extLst>
      <p:ext uri="{BB962C8B-B14F-4D97-AF65-F5344CB8AC3E}">
        <p14:creationId xmlns:p14="http://schemas.microsoft.com/office/powerpoint/2010/main" val="4144436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(14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r>
              <a:rPr lang="en-US" altLang="en-US" sz="2400" dirty="0" smtClean="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Pneumonia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can be bacterial, viral, or fungal infection of lungs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geriatric are at an increased risk.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geriatric may not exhibit classic pneumonia signs, such as pain, high fever, and chills.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Watch for severe respiratory distress and malaise.</a:t>
            </a:r>
          </a:p>
        </p:txBody>
      </p:sp>
    </p:spTree>
    <p:extLst>
      <p:ext uri="{BB962C8B-B14F-4D97-AF65-F5344CB8AC3E}">
        <p14:creationId xmlns:p14="http://schemas.microsoft.com/office/powerpoint/2010/main" val="3537152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(15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Pneumonia</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Altered </a:t>
            </a:r>
            <a:r>
              <a:rPr lang="en-US" altLang="en-US" sz="2400" dirty="0">
                <a:solidFill>
                  <a:srgbClr val="000000"/>
                </a:solidFill>
                <a:latin typeface="Arial (Body)"/>
                <a:ea typeface="ＭＳ Ｐゴシック"/>
              </a:rPr>
              <a:t>mental status and inadequate breathing may occur.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Ensure adequate oxygenation; consider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if </a:t>
            </a:r>
            <a:r>
              <a:rPr lang="en-US" altLang="en-US" sz="2400" dirty="0">
                <a:solidFill>
                  <a:srgbClr val="000000"/>
                </a:solidFill>
                <a:latin typeface="Arial (Body)"/>
                <a:ea typeface="ＭＳ Ｐゴシック"/>
              </a:rPr>
              <a:t>the patient cannot 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Provide positive pressure ventilation if breathing is inadequate.</a:t>
            </a:r>
          </a:p>
        </p:txBody>
      </p:sp>
    </p:spTree>
    <p:extLst>
      <p:ext uri="{BB962C8B-B14F-4D97-AF65-F5344CB8AC3E}">
        <p14:creationId xmlns:p14="http://schemas.microsoft.com/office/powerpoint/2010/main" val="388440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ＭＳ Ｐゴシック" pitchFamily="-1" charset="-128"/>
              </a:rPr>
              <a:t>Case Study Introduction</a:t>
            </a:r>
            <a:endParaRPr lang="en-US" dirty="0">
              <a:latin typeface="Times New Roman" panose="02020603050405020304" pitchFamily="18" charset="0"/>
              <a:cs typeface="ＭＳ Ｐゴシック" pitchFamily="-1" charset="-128"/>
            </a:endParaRPr>
          </a:p>
        </p:txBody>
      </p:sp>
      <p:sp>
        <p:nvSpPr>
          <p:cNvPr id="3" name="Text Placeholder 2"/>
          <p:cNvSpPr>
            <a:spLocks noGrp="1"/>
          </p:cNvSpPr>
          <p:nvPr>
            <p:ph type="body" idx="1"/>
          </p:nvPr>
        </p:nvSpPr>
        <p:spPr/>
        <p:txBody>
          <a:bodyPr/>
          <a:lstStyle/>
          <a:p>
            <a:pPr marL="0" indent="0">
              <a:buNone/>
            </a:pP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T</a:t>
            </a:r>
            <a:r>
              <a:rPr lang="en-US" altLang="en-US" sz="100" dirty="0" smtClean="0">
                <a:latin typeface="+mn-lt"/>
              </a:rPr>
              <a:t> </a:t>
            </a:r>
            <a:r>
              <a:rPr lang="en-US" altLang="en-US" sz="2400" dirty="0" smtClean="0">
                <a:latin typeface="+mn-lt"/>
              </a:rPr>
              <a:t>s</a:t>
            </a:r>
            <a:r>
              <a:rPr lang="en-US" altLang="en-US" sz="2400" dirty="0">
                <a:latin typeface="+mn-lt"/>
              </a:rPr>
              <a:t>, Vic Bowman and Tina Stambaugh, arrive at the scene of a motor vehicle collision to find a single patient, a woman in her 80s, still sitting in the driver's seat. The car struck a utility pole and has moderate damage to the front end, and the airbags have deployed. Upon making contact with the patient, Vic finds that she is confused and unable to answer questions appropriately. With the exception of a few abrasions on her face, there are no immediately obvious signs of injury</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764260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(16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r>
              <a:rPr lang="en-US" altLang="en-US" sz="2400" dirty="0" smtClean="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Chronic </a:t>
            </a:r>
            <a:r>
              <a:rPr lang="en-US" altLang="en-US" sz="2400" dirty="0">
                <a:solidFill>
                  <a:srgbClr val="000000"/>
                </a:solidFill>
                <a:latin typeface="Arial (Body)"/>
                <a:ea typeface="ＭＳ Ｐゴシック"/>
              </a:rPr>
              <a:t>Obstructive Pulmonary </a:t>
            </a:r>
            <a:r>
              <a:rPr lang="en-US" altLang="en-US" sz="2400" dirty="0" smtClean="0">
                <a:solidFill>
                  <a:srgbClr val="000000"/>
                </a:solidFill>
                <a:latin typeface="Arial (Body)"/>
                <a:ea typeface="ＭＳ Ｐゴシック"/>
              </a:rPr>
              <a:t>Disease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includes emphysema and chronic bronchitis.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may be on oxygen at home.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usually presents with respiratory distress and use of accessory muscles.</a:t>
            </a:r>
          </a:p>
        </p:txBody>
      </p:sp>
    </p:spTree>
    <p:extLst>
      <p:ext uri="{BB962C8B-B14F-4D97-AF65-F5344CB8AC3E}">
        <p14:creationId xmlns:p14="http://schemas.microsoft.com/office/powerpoint/2010/main" val="366195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(17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Shortness of Breath (Dyspnea)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Chronic Obstructive Pulmonary </a:t>
            </a:r>
            <a:r>
              <a:rPr lang="en-US" altLang="en-US" sz="2400" dirty="0" smtClean="0">
                <a:solidFill>
                  <a:srgbClr val="000000"/>
                </a:solidFill>
                <a:latin typeface="Arial (Body)"/>
                <a:ea typeface="ＭＳ Ｐゴシック"/>
              </a:rPr>
              <a:t>Disease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Maintain </a:t>
            </a:r>
            <a:r>
              <a:rPr lang="en-US" altLang="en-US" sz="2400" dirty="0">
                <a:solidFill>
                  <a:srgbClr val="000000"/>
                </a:solidFill>
                <a:latin typeface="Arial (Body)"/>
                <a:ea typeface="ＭＳ Ｐゴシック"/>
              </a:rPr>
              <a:t>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at or over 94%.</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the patient has an inhaler, follow your protocols for assisting the patient with its use.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the patient cannot 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at or over 94%, consider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a:t>
            </a:r>
            <a:r>
              <a:rPr lang="en-US" altLang="en-US" sz="2400" dirty="0">
                <a:solidFill>
                  <a:srgbClr val="000000"/>
                </a:solidFill>
                <a:latin typeface="Arial (Body)"/>
                <a:ea typeface="ＭＳ Ｐゴシック"/>
              </a:rPr>
              <a:t>according to protocol.</a:t>
            </a:r>
          </a:p>
        </p:txBody>
      </p:sp>
    </p:spTree>
    <p:extLst>
      <p:ext uri="{BB962C8B-B14F-4D97-AF65-F5344CB8AC3E}">
        <p14:creationId xmlns:p14="http://schemas.microsoft.com/office/powerpoint/2010/main" val="111399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(18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r>
              <a:rPr lang="en-US" altLang="en-US" sz="2400" dirty="0">
                <a:latin typeface="+mn-lt"/>
              </a:rPr>
              <a:t>Assessment Finding: Altered Mental Status</a:t>
            </a:r>
          </a:p>
          <a:p>
            <a:pPr lvl="1"/>
            <a:r>
              <a:rPr lang="en-US" altLang="en-US" sz="2400" dirty="0">
                <a:latin typeface="+mn-lt"/>
              </a:rPr>
              <a:t>May be chronic or new-onset</a:t>
            </a:r>
          </a:p>
          <a:p>
            <a:pPr lvl="1"/>
            <a:r>
              <a:rPr lang="en-US" altLang="en-US" sz="2400" dirty="0">
                <a:latin typeface="+mn-lt"/>
              </a:rPr>
              <a:t>Can range from confusion to unresponsiveness</a:t>
            </a:r>
          </a:p>
          <a:p>
            <a:pPr lvl="1"/>
            <a:r>
              <a:rPr lang="en-US" altLang="en-US" sz="2400" dirty="0">
                <a:latin typeface="+mn-lt"/>
              </a:rPr>
              <a:t>Do not assume altered mental status is "normal" for a patient</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135854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Common Causes of Altered Mental Status in the Geriatric Patient</a:t>
            </a:r>
            <a:endParaRPr lang="en-US" altLang="en-US" dirty="0">
              <a:latin typeface="Times New Roman" panose="02020603050405020304" pitchFamily="18" charset="0"/>
              <a:ea typeface="ＭＳ Ｐゴシック"/>
            </a:endParaRPr>
          </a:p>
        </p:txBody>
      </p:sp>
      <p:pic>
        <p:nvPicPr>
          <p:cNvPr id="4" name="Picture 2" descr="Altered mental status in an elderly patient can be caused by several factors. Cardiac dysrhythmias and acute coronary syndromes; delirium, dementia and Alzheimer’s disease; seizure; infection; medications or drug toxicity; shock or severe dehydration; hypoxia or hyperthermia; stroke and T I A; blood glucose abnormality; head injur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7981" y="1755692"/>
            <a:ext cx="5108039" cy="441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39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(19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Altered Mental Status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Cognitive Impairment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is a deterioration of the geriatric person’s thinking, memory, language, and judgment skills.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Recognize the patient who doesn’t have the ability to take care of himself.</a:t>
            </a:r>
          </a:p>
        </p:txBody>
      </p:sp>
    </p:spTree>
    <p:extLst>
      <p:ext uri="{BB962C8B-B14F-4D97-AF65-F5344CB8AC3E}">
        <p14:creationId xmlns:p14="http://schemas.microsoft.com/office/powerpoint/2010/main" val="1956600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(20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Stroke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may be ischemic or hemorrhagic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Intracranial pressure may be increased.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may result in an altered mental status, ranging from disorientation to unresponsiveness.</a:t>
            </a:r>
          </a:p>
        </p:txBody>
      </p:sp>
    </p:spTree>
    <p:extLst>
      <p:ext uri="{BB962C8B-B14F-4D97-AF65-F5344CB8AC3E}">
        <p14:creationId xmlns:p14="http://schemas.microsoft.com/office/powerpoint/2010/main" val="3023692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(21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Stroke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extent and location of the stroke affects the severity of the altered mental status from lightly disoriented to totally unresponsive.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massive stroke can lead to death within minutes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32962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(22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Stroke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Treatment</a:t>
            </a:r>
            <a:r>
              <a:rPr lang="en-US" altLang="en-US" sz="2400" dirty="0">
                <a:solidFill>
                  <a:srgbClr val="000000"/>
                </a:solidFill>
                <a:latin typeface="Arial (Body)"/>
                <a:ea typeface="ＭＳ Ｐゴシック"/>
              </a:rPr>
              <a: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Recognition is key.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Protect the airway.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Transport in Fowler's (conscious) or lateral recumbent (unconscious) position.</a:t>
            </a:r>
          </a:p>
        </p:txBody>
      </p:sp>
    </p:spTree>
    <p:extLst>
      <p:ext uri="{BB962C8B-B14F-4D97-AF65-F5344CB8AC3E}">
        <p14:creationId xmlns:p14="http://schemas.microsoft.com/office/powerpoint/2010/main" val="526812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(23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Transient </a:t>
            </a:r>
            <a:r>
              <a:rPr lang="en-US" altLang="en-US" sz="2400" dirty="0">
                <a:solidFill>
                  <a:srgbClr val="000000"/>
                </a:solidFill>
                <a:latin typeface="Arial (Body)"/>
                <a:ea typeface="ＭＳ Ｐゴシック"/>
              </a:rPr>
              <a:t>Ischemic Attack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has the same presentation as stroke, but signs and symptoms resolve within 24 hours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Treat similarly as for a stroke.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a:t>
            </a:r>
            <a:r>
              <a:rPr lang="en-US" altLang="en-US" sz="2400" dirty="0">
                <a:solidFill>
                  <a:srgbClr val="000000"/>
                </a:solidFill>
                <a:latin typeface="Arial (Body)"/>
                <a:ea typeface="ＭＳ Ｐゴシック"/>
              </a:rPr>
              <a:t>is often the precursor of a stroke.</a:t>
            </a:r>
          </a:p>
        </p:txBody>
      </p:sp>
    </p:spTree>
    <p:extLst>
      <p:ext uri="{BB962C8B-B14F-4D97-AF65-F5344CB8AC3E}">
        <p14:creationId xmlns:p14="http://schemas.microsoft.com/office/powerpoint/2010/main" val="3758817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(24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Seizure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Common causes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Cardiac arrest.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Low blood sugar.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Tumors.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Head </a:t>
            </a:r>
            <a:r>
              <a:rPr lang="pt-BR" altLang="en-US" sz="2400" dirty="0" smtClean="0">
                <a:solidFill>
                  <a:srgbClr val="000000"/>
                </a:solidFill>
                <a:latin typeface="Arial (Body)"/>
                <a:ea typeface="ＭＳ Ｐゴシック"/>
              </a:rPr>
              <a:t>trauma/stroke/T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I</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Infection.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Electrolyte imbalance.</a:t>
            </a:r>
          </a:p>
        </p:txBody>
      </p:sp>
    </p:spTree>
    <p:extLst>
      <p:ext uri="{BB962C8B-B14F-4D97-AF65-F5344CB8AC3E}">
        <p14:creationId xmlns:p14="http://schemas.microsoft.com/office/powerpoint/2010/main" val="364172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the first actions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should take?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could the injuries received be affected by the patient’s age?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are the body’s responses to the injuries affected by the patient’s age?</a:t>
            </a:r>
          </a:p>
        </p:txBody>
      </p:sp>
    </p:spTree>
    <p:extLst>
      <p:ext uri="{BB962C8B-B14F-4D97-AF65-F5344CB8AC3E}">
        <p14:creationId xmlns:p14="http://schemas.microsoft.com/office/powerpoint/2010/main" val="1531921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(25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Seizure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Treatment </a:t>
            </a:r>
            <a:r>
              <a:rPr lang="en-US" altLang="en-US" sz="2400" dirty="0">
                <a:solidFill>
                  <a:srgbClr val="000000"/>
                </a:solidFill>
                <a:latin typeface="Arial (Body)"/>
                <a:ea typeface="ＭＳ Ｐゴシック"/>
              </a:rPr>
              <a:t>is the same as for younger patients.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Monitor the airway, suction as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Provide positive pressure ventilation if breathing is inadequate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13026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(26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Syncope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is common in the geriatric.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is a temporary loss of consciousness from an interruption of blood flow to the brain.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Consider spine motion restriction if the patient fell.</a:t>
            </a:r>
          </a:p>
        </p:txBody>
      </p:sp>
    </p:spTree>
    <p:extLst>
      <p:ext uri="{BB962C8B-B14F-4D97-AF65-F5344CB8AC3E}">
        <p14:creationId xmlns:p14="http://schemas.microsoft.com/office/powerpoint/2010/main" val="3309601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(27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Syncope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Ensure </a:t>
            </a:r>
            <a:r>
              <a:rPr lang="en-US" altLang="en-US" sz="2400" dirty="0">
                <a:solidFill>
                  <a:srgbClr val="000000"/>
                </a:solidFill>
                <a:latin typeface="Arial (Body)"/>
                <a:ea typeface="ＭＳ Ｐゴシック"/>
              </a:rPr>
              <a:t>an adequate airway.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Apply positive pressure ventilation if breathing is inadequate.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Place an unresponsive patient in the recovery position.</a:t>
            </a:r>
          </a:p>
        </p:txBody>
      </p:sp>
    </p:spTree>
    <p:extLst>
      <p:ext uri="{BB962C8B-B14F-4D97-AF65-F5344CB8AC3E}">
        <p14:creationId xmlns:p14="http://schemas.microsoft.com/office/powerpoint/2010/main" val="919468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(28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Hyperosmolar </a:t>
            </a:r>
            <a:r>
              <a:rPr lang="en-US" altLang="en-US" sz="2400" dirty="0">
                <a:solidFill>
                  <a:srgbClr val="000000"/>
                </a:solidFill>
                <a:latin typeface="Arial (Body)"/>
                <a:ea typeface="ＭＳ Ｐゴシック"/>
              </a:rPr>
              <a:t>hyperglycemic Syndrome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It is a complication of diabetes.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Blood glucose rises, but enough insulin is present to allow glucose to be used for energy so that ketones are not produced.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Dehydration occurs from excessive urination.</a:t>
            </a:r>
          </a:p>
        </p:txBody>
      </p:sp>
    </p:spTree>
    <p:extLst>
      <p:ext uri="{BB962C8B-B14F-4D97-AF65-F5344CB8AC3E}">
        <p14:creationId xmlns:p14="http://schemas.microsoft.com/office/powerpoint/2010/main" val="4125066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(29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Hyperosmolar </a:t>
            </a:r>
            <a:r>
              <a:rPr lang="en-US" altLang="en-US" sz="2400" dirty="0">
                <a:solidFill>
                  <a:srgbClr val="000000"/>
                </a:solidFill>
                <a:latin typeface="Arial (Body)"/>
                <a:ea typeface="ＭＳ Ｐゴシック"/>
              </a:rPr>
              <a:t>hyperglycemic </a:t>
            </a:r>
            <a:r>
              <a:rPr lang="en-US" altLang="en-US" sz="2400" dirty="0" smtClean="0">
                <a:solidFill>
                  <a:srgbClr val="000000"/>
                </a:solidFill>
                <a:latin typeface="Arial (Body)"/>
                <a:ea typeface="ＭＳ Ｐゴシック"/>
              </a:rPr>
              <a:t>Syndrome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 have a gradual onset.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blood glucose level is elevated.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Other findings include polydipsia, polyuria, dry mucous membranes, dizziness, confusion, and seizures.</a:t>
            </a:r>
          </a:p>
        </p:txBody>
      </p:sp>
    </p:spTree>
    <p:extLst>
      <p:ext uri="{BB962C8B-B14F-4D97-AF65-F5344CB8AC3E}">
        <p14:creationId xmlns:p14="http://schemas.microsoft.com/office/powerpoint/2010/main" val="4061250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(30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8545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Status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Hyperosmolar hyperglycemic </a:t>
            </a:r>
            <a:r>
              <a:rPr lang="en-US" altLang="en-US" sz="2400" dirty="0" smtClean="0">
                <a:solidFill>
                  <a:srgbClr val="000000"/>
                </a:solidFill>
                <a:latin typeface="Arial (Body)"/>
                <a:ea typeface="ＭＳ Ｐゴシック"/>
              </a:rPr>
              <a:t>Syndrome</a:t>
            </a:r>
          </a:p>
          <a:p>
            <a:pPr marL="1144800" lvl="2" indent="-230400" eaLnBrk="0" fontAlgn="base" hangingPunct="0">
              <a:spcAft>
                <a:spcPct val="0"/>
              </a:spcAft>
              <a:buSzPts val="2400"/>
            </a:pPr>
            <a:r>
              <a:rPr lang="en-US" altLang="en-US" sz="2400" dirty="0" smtClean="0">
                <a:solidFill>
                  <a:srgbClr val="000000"/>
                </a:solidFill>
                <a:latin typeface="Arial (Body)"/>
                <a:ea typeface="ＭＳ Ｐゴシック"/>
              </a:rPr>
              <a:t>Treatment</a:t>
            </a:r>
            <a:r>
              <a:rPr lang="en-US" altLang="en-US" sz="2400" dirty="0">
                <a:solidFill>
                  <a:srgbClr val="000000"/>
                </a:solidFill>
                <a:latin typeface="Arial (Body)"/>
                <a:ea typeface="ＭＳ Ｐゴシック"/>
              </a:rPr>
              <a:t>:</a:t>
            </a:r>
          </a:p>
          <a:p>
            <a:pPr marL="1602000" lvl="4" indent="-230400" eaLnBrk="0" fontAlgn="base" hangingPunct="0">
              <a:spcAft>
                <a:spcPct val="0"/>
              </a:spcAft>
              <a:buSzPts val="2400"/>
              <a:buFontTx/>
              <a:buChar char="–"/>
            </a:pPr>
            <a:r>
              <a:rPr lang="en-US" altLang="en-US" sz="2400" dirty="0">
                <a:solidFill>
                  <a:srgbClr val="000000"/>
                </a:solidFill>
                <a:latin typeface="Arial (Body)"/>
                <a:ea typeface="ＭＳ Ｐゴシック"/>
              </a:rPr>
              <a:t>Manage the airway.</a:t>
            </a:r>
          </a:p>
          <a:p>
            <a:pPr marL="1602000" lvl="4" indent="-230400" eaLnBrk="0" fontAlgn="base" hangingPunct="0">
              <a:spcAft>
                <a:spcPct val="0"/>
              </a:spcAft>
              <a:buSzPts val="2400"/>
              <a:buFontTx/>
              <a:buChar char="–"/>
            </a:pPr>
            <a:r>
              <a:rPr lang="en-US" altLang="en-US" sz="2400" dirty="0">
                <a:solidFill>
                  <a:srgbClr val="000000"/>
                </a:solidFill>
                <a:latin typeface="Arial (Body)"/>
                <a:ea typeface="ＭＳ Ｐゴシック"/>
              </a:rPr>
              <a:t>Maintain an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greater than or equal to 94%.</a:t>
            </a:r>
          </a:p>
          <a:p>
            <a:pPr marL="1602000" lvl="4" indent="-230400" eaLnBrk="0" fontAlgn="base" hangingPunct="0">
              <a:spcAft>
                <a:spcPct val="0"/>
              </a:spcAft>
              <a:buSzPts val="2400"/>
              <a:buFontTx/>
              <a:buChar char="–"/>
            </a:pPr>
            <a:r>
              <a:rPr lang="en-US" altLang="en-US" sz="2400" dirty="0">
                <a:solidFill>
                  <a:srgbClr val="000000"/>
                </a:solidFill>
                <a:latin typeface="Arial (Body)"/>
                <a:ea typeface="ＭＳ Ｐゴシック"/>
              </a:rPr>
              <a:t>Consider an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intercept</a:t>
            </a:r>
            <a:r>
              <a:rPr lang="en-US" altLang="en-US" sz="2400" dirty="0">
                <a:solidFill>
                  <a:srgbClr val="000000"/>
                </a:solidFill>
                <a:latin typeface="Arial (Body)"/>
                <a:ea typeface="ＭＳ Ｐゴシック"/>
              </a:rPr>
              <a:t>.</a:t>
            </a:r>
          </a:p>
        </p:txBody>
      </p:sp>
    </p:spTree>
    <p:extLst>
      <p:ext uri="{BB962C8B-B14F-4D97-AF65-F5344CB8AC3E}">
        <p14:creationId xmlns:p14="http://schemas.microsoft.com/office/powerpoint/2010/main" val="3118087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(31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Drug </a:t>
            </a:r>
            <a:r>
              <a:rPr lang="en-US" altLang="en-US" sz="2400" dirty="0">
                <a:solidFill>
                  <a:srgbClr val="000000"/>
                </a:solidFill>
                <a:latin typeface="Arial (Body)"/>
                <a:ea typeface="ＭＳ Ｐゴシック"/>
              </a:rPr>
              <a:t>Toxicity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Drug interactions, adverse effects, and toxicity are more common in the geriatric.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Treatment includes maintaining an airway and ensuring adequate ventilation and oxygenation.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Transport all medications with the patient.</a:t>
            </a:r>
          </a:p>
        </p:txBody>
      </p:sp>
    </p:spTree>
    <p:extLst>
      <p:ext uri="{BB962C8B-B14F-4D97-AF65-F5344CB8AC3E}">
        <p14:creationId xmlns:p14="http://schemas.microsoft.com/office/powerpoint/2010/main" val="1983528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(32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Altered Mental </a:t>
            </a:r>
            <a:r>
              <a:rPr lang="en-US" altLang="en-US" sz="2400" dirty="0" smtClean="0">
                <a:solidFill>
                  <a:srgbClr val="000000"/>
                </a:solidFill>
                <a:latin typeface="Arial (Body)"/>
                <a:ea typeface="ＭＳ Ｐゴシック"/>
              </a:rPr>
              <a:t>Status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Delirium </a:t>
            </a:r>
            <a:r>
              <a:rPr lang="en-US" altLang="en-US" sz="2400" dirty="0">
                <a:solidFill>
                  <a:srgbClr val="000000"/>
                </a:solidFill>
                <a:latin typeface="Arial (Body)"/>
                <a:ea typeface="ＭＳ Ｐゴシック"/>
              </a:rPr>
              <a:t>and Dementia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Dementia is a chronic, irreversible deterioration in mental function that occurs in about 15 percent of the geriatric.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Management is supportive.</a:t>
            </a:r>
          </a:p>
        </p:txBody>
      </p:sp>
    </p:spTree>
    <p:extLst>
      <p:ext uri="{BB962C8B-B14F-4D97-AF65-F5344CB8AC3E}">
        <p14:creationId xmlns:p14="http://schemas.microsoft.com/office/powerpoint/2010/main" val="1914364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(33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Assessment Finding: Altered Mental Status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Delirium and </a:t>
            </a:r>
            <a:r>
              <a:rPr lang="en-US" altLang="en-US" sz="2400" dirty="0" smtClean="0">
                <a:solidFill>
                  <a:srgbClr val="000000"/>
                </a:solidFill>
                <a:latin typeface="+mn-lt"/>
                <a:ea typeface="ＭＳ Ｐゴシック"/>
              </a:rPr>
              <a:t>Dementia</a:t>
            </a:r>
            <a:endParaRPr lang="en-US" altLang="en-US" sz="2400" dirty="0" smtClean="0">
              <a:latin typeface="+mn-lt"/>
            </a:endParaRPr>
          </a:p>
          <a:p>
            <a:pPr lvl="2"/>
            <a:r>
              <a:rPr lang="en-US" altLang="en-US" sz="2400" dirty="0" smtClean="0">
                <a:latin typeface="+mn-lt"/>
              </a:rPr>
              <a:t>Delirium </a:t>
            </a:r>
            <a:r>
              <a:rPr lang="en-US" altLang="en-US" sz="2400" dirty="0">
                <a:latin typeface="+mn-lt"/>
              </a:rPr>
              <a:t>is an alteration in mental function with a recent and sudden onset.</a:t>
            </a:r>
          </a:p>
          <a:p>
            <a:pPr lvl="2"/>
            <a:r>
              <a:rPr lang="en-US" altLang="en-US" sz="2400" dirty="0">
                <a:latin typeface="+mn-lt"/>
              </a:rPr>
              <a:t>It indicates an underlying disturbance of a body system.</a:t>
            </a:r>
          </a:p>
          <a:p>
            <a:pPr lvl="2"/>
            <a:r>
              <a:rPr lang="en-US" altLang="en-US" sz="2400" dirty="0">
                <a:latin typeface="+mn-lt"/>
              </a:rPr>
              <a:t>Consider causes such as low blood glucose levels.</a:t>
            </a:r>
          </a:p>
          <a:p>
            <a:pPr lvl="2"/>
            <a:r>
              <a:rPr lang="en-US" altLang="en-US" sz="2400" dirty="0">
                <a:latin typeface="+mn-lt"/>
              </a:rPr>
              <a:t>Management is supportive.</a:t>
            </a:r>
          </a:p>
        </p:txBody>
      </p:sp>
    </p:spTree>
    <p:extLst>
      <p:ext uri="{BB962C8B-B14F-4D97-AF65-F5344CB8AC3E}">
        <p14:creationId xmlns:p14="http://schemas.microsoft.com/office/powerpoint/2010/main" val="3585955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(34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00" lvl="1" indent="-255600">
              <a:spcBef>
                <a:spcPts val="1500"/>
              </a:spcBef>
              <a:buFont typeface="Arial" panose="020B0604020202020204" pitchFamily="34" charset="0"/>
              <a:buChar char="•"/>
            </a:pPr>
            <a:r>
              <a:rPr lang="en-US" altLang="en-US" sz="2400" dirty="0">
                <a:solidFill>
                  <a:srgbClr val="000000"/>
                </a:solidFill>
                <a:latin typeface="+mn-lt"/>
                <a:ea typeface="ＭＳ Ｐゴシック"/>
              </a:rPr>
              <a:t>Assessment Finding: Altered Mental </a:t>
            </a:r>
            <a:r>
              <a:rPr lang="en-US" altLang="en-US" sz="2400" dirty="0" smtClean="0">
                <a:solidFill>
                  <a:srgbClr val="000000"/>
                </a:solidFill>
                <a:latin typeface="+mn-lt"/>
                <a:ea typeface="ＭＳ Ｐゴシック"/>
              </a:rPr>
              <a:t>Status</a:t>
            </a:r>
            <a:endParaRPr lang="en-US" altLang="en-US" sz="2400" dirty="0" smtClean="0">
              <a:latin typeface="+mn-lt"/>
            </a:endParaRPr>
          </a:p>
          <a:p>
            <a:pPr lvl="1"/>
            <a:r>
              <a:rPr lang="en-US" altLang="en-US" sz="2400" dirty="0" smtClean="0">
                <a:latin typeface="+mn-lt"/>
              </a:rPr>
              <a:t>Alzheimer’s </a:t>
            </a:r>
            <a:r>
              <a:rPr lang="en-US" altLang="en-US" sz="2400" dirty="0">
                <a:latin typeface="+mn-lt"/>
              </a:rPr>
              <a:t>Disease</a:t>
            </a:r>
          </a:p>
          <a:p>
            <a:pPr lvl="2"/>
            <a:r>
              <a:rPr lang="en-US" altLang="en-US" sz="2400" dirty="0">
                <a:latin typeface="+mn-lt"/>
              </a:rPr>
              <a:t>It is the most common cause of dementia in the geriatric.</a:t>
            </a:r>
          </a:p>
          <a:p>
            <a:pPr lvl="2"/>
            <a:r>
              <a:rPr lang="en-US" altLang="en-US" sz="2400" dirty="0">
                <a:latin typeface="+mn-lt"/>
              </a:rPr>
              <a:t>Patients may be uncooperative; this is an indication of the disease, not a personal attack.</a:t>
            </a:r>
          </a:p>
          <a:p>
            <a:pPr lvl="2"/>
            <a:r>
              <a:rPr lang="en-US" altLang="en-US" sz="2400" dirty="0">
                <a:latin typeface="+mn-lt"/>
              </a:rPr>
              <a:t>You may need to repeat information</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9185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geriatric are at greater risk for injuries and illnesses.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changing physiology of the geriatric body system results in a different presentation of signs and symptoms.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geriatric patient often has one or more long-term condition that might require multiple medications.</a:t>
            </a:r>
          </a:p>
        </p:txBody>
      </p:sp>
    </p:spTree>
    <p:extLst>
      <p:ext uri="{BB962C8B-B14F-4D97-AF65-F5344CB8AC3E}">
        <p14:creationId xmlns:p14="http://schemas.microsoft.com/office/powerpoint/2010/main" val="34728637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(35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Signs of Trauma or Shock</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Trauma is a leading cause of death in the geriatric.</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Several physiological changes increase the risk of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Falls are a common cause of trauma deaths in the geriatric.</a:t>
            </a:r>
          </a:p>
        </p:txBody>
      </p:sp>
    </p:spTree>
    <p:extLst>
      <p:ext uri="{BB962C8B-B14F-4D97-AF65-F5344CB8AC3E}">
        <p14:creationId xmlns:p14="http://schemas.microsoft.com/office/powerpoint/2010/main" val="945545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(36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Signs of Trauma or </a:t>
            </a:r>
            <a:r>
              <a:rPr lang="en-US" altLang="en-US" sz="2400" dirty="0" smtClean="0">
                <a:solidFill>
                  <a:srgbClr val="000000"/>
                </a:solidFill>
                <a:latin typeface="Arial (Body)"/>
                <a:ea typeface="ＭＳ Ｐゴシック"/>
              </a:rPr>
              <a:t>Shock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Consider </a:t>
            </a:r>
            <a:r>
              <a:rPr lang="en-US" altLang="en-US" sz="2400" dirty="0">
                <a:solidFill>
                  <a:srgbClr val="000000"/>
                </a:solidFill>
                <a:latin typeface="Arial (Body)"/>
                <a:ea typeface="ＭＳ Ｐゴシック"/>
              </a:rPr>
              <a:t>the events that may have resulted in trauma, such as dizziness, faintness, or palpitations.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geriatric are much less able to compensate for the effects of trauma and can deteriorate rapidly.</a:t>
            </a:r>
          </a:p>
        </p:txBody>
      </p:sp>
    </p:spTree>
    <p:extLst>
      <p:ext uri="{BB962C8B-B14F-4D97-AF65-F5344CB8AC3E}">
        <p14:creationId xmlns:p14="http://schemas.microsoft.com/office/powerpoint/2010/main" val="2980309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(37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Assessment Finding: Signs of Trauma or </a:t>
            </a:r>
            <a:r>
              <a:rPr lang="en-US" altLang="en-US" sz="2400" dirty="0" smtClean="0">
                <a:solidFill>
                  <a:srgbClr val="000000"/>
                </a:solidFill>
                <a:latin typeface="Arial (Body)"/>
                <a:ea typeface="ＭＳ Ｐゴシック"/>
              </a:rPr>
              <a:t>Shock</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Treatment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Provide spine motion restriction, if indicated.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Ensure an adequate airway, oxygenation, and ventilation.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Treat and transport the patient expeditiously.</a:t>
            </a:r>
          </a:p>
        </p:txBody>
      </p:sp>
    </p:spTree>
    <p:extLst>
      <p:ext uri="{BB962C8B-B14F-4D97-AF65-F5344CB8AC3E}">
        <p14:creationId xmlns:p14="http://schemas.microsoft.com/office/powerpoint/2010/main" val="1640127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(38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Gastrointestinal Bleeding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Common and potentially life threatening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Indicates an underlying disease process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May be from the upper or lower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tract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May be obvious or occult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May be associated with abdominal pain</a:t>
            </a:r>
          </a:p>
        </p:txBody>
      </p:sp>
    </p:spTree>
    <p:extLst>
      <p:ext uri="{BB962C8B-B14F-4D97-AF65-F5344CB8AC3E}">
        <p14:creationId xmlns:p14="http://schemas.microsoft.com/office/powerpoint/2010/main" val="3383145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(39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00" lvl="1" indent="-255600">
              <a:spcBef>
                <a:spcPts val="1500"/>
              </a:spcBef>
              <a:buFont typeface="Arial" panose="020B0604020202020204" pitchFamily="34" charset="0"/>
              <a:buChar char="•"/>
            </a:pPr>
            <a:r>
              <a:rPr lang="en-US" altLang="en-US" sz="2400" dirty="0">
                <a:solidFill>
                  <a:srgbClr val="000000"/>
                </a:solidFill>
                <a:latin typeface="+mn-lt"/>
                <a:ea typeface="ＭＳ Ｐゴシック"/>
              </a:rPr>
              <a:t>Assessment Finding: Gastrointestinal Bleeding</a:t>
            </a:r>
          </a:p>
          <a:p>
            <a:pPr lvl="1"/>
            <a:r>
              <a:rPr lang="en-US" altLang="en-US" sz="2400" dirty="0" smtClean="0">
                <a:latin typeface="+mn-lt"/>
              </a:rPr>
              <a:t>Treatment</a:t>
            </a:r>
            <a:endParaRPr lang="en-US" altLang="en-US" sz="2400" dirty="0">
              <a:latin typeface="+mn-lt"/>
            </a:endParaRPr>
          </a:p>
          <a:p>
            <a:pPr lvl="2"/>
            <a:r>
              <a:rPr lang="en-US" altLang="en-US" sz="2400" dirty="0">
                <a:latin typeface="+mn-lt"/>
              </a:rPr>
              <a:t>Be alert to signs of shock.</a:t>
            </a:r>
          </a:p>
          <a:p>
            <a:pPr lvl="2"/>
            <a:r>
              <a:rPr lang="en-US" altLang="en-US" sz="2400" dirty="0">
                <a:latin typeface="+mn-lt"/>
              </a:rPr>
              <a:t>Maintain the airway and ensure adequate breathing and oxygenation.</a:t>
            </a:r>
          </a:p>
          <a:p>
            <a:pPr lvl="2"/>
            <a:r>
              <a:rPr lang="en-US" altLang="en-US" sz="2400" dirty="0">
                <a:latin typeface="+mn-lt"/>
              </a:rPr>
              <a:t>Position the patient in recovery position.</a:t>
            </a:r>
          </a:p>
          <a:p>
            <a:pPr lvl="2"/>
            <a:r>
              <a:rPr lang="en-US" altLang="en-US" sz="2400" dirty="0">
                <a:latin typeface="+mn-lt"/>
              </a:rPr>
              <a:t>A </a:t>
            </a:r>
            <a:r>
              <a:rPr lang="en-US" altLang="en-US" sz="2400" dirty="0" smtClean="0">
                <a:latin typeface="+mn-lt"/>
              </a:rPr>
              <a:t>B</a:t>
            </a:r>
            <a:r>
              <a:rPr lang="en-US" altLang="en-US" sz="100" dirty="0" smtClean="0">
                <a:latin typeface="+mn-lt"/>
              </a:rPr>
              <a:t> </a:t>
            </a:r>
            <a:r>
              <a:rPr lang="en-US" altLang="en-US" sz="2400" dirty="0" smtClean="0">
                <a:latin typeface="+mn-lt"/>
              </a:rPr>
              <a:t>P </a:t>
            </a:r>
            <a:r>
              <a:rPr lang="en-US" altLang="en-US" sz="2400" dirty="0">
                <a:latin typeface="+mn-lt"/>
              </a:rPr>
              <a:t>that is 10 </a:t>
            </a:r>
            <a:r>
              <a:rPr lang="en-US" altLang="en-US" sz="2400" dirty="0" smtClean="0">
                <a:latin typeface="+mn-lt"/>
              </a:rPr>
              <a:t>m</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H</a:t>
            </a:r>
            <a:r>
              <a:rPr lang="en-US" altLang="en-US" sz="100" dirty="0" smtClean="0">
                <a:latin typeface="+mn-lt"/>
              </a:rPr>
              <a:t> </a:t>
            </a:r>
            <a:r>
              <a:rPr lang="en-US" altLang="en-US" sz="2400" dirty="0" smtClean="0">
                <a:latin typeface="+mn-lt"/>
              </a:rPr>
              <a:t>g </a:t>
            </a:r>
            <a:r>
              <a:rPr lang="en-US" altLang="en-US" sz="2400" dirty="0">
                <a:latin typeface="+mn-lt"/>
              </a:rPr>
              <a:t>lower when the patient is standing than when they are supine indicates volume depletion.</a:t>
            </a:r>
          </a:p>
        </p:txBody>
      </p:sp>
    </p:spTree>
    <p:extLst>
      <p:ext uri="{BB962C8B-B14F-4D97-AF65-F5344CB8AC3E}">
        <p14:creationId xmlns:p14="http://schemas.microsoft.com/office/powerpoint/2010/main" val="2615784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(40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 Finding: Environmental Temperature Extremes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ability of the geriatric to create heat when cold, or to dissipate heat when hot can be impaired from the aging process, diseases, and medications.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Hypothermia or hyperthermia may result.</a:t>
            </a:r>
          </a:p>
        </p:txBody>
      </p:sp>
    </p:spTree>
    <p:extLst>
      <p:ext uri="{BB962C8B-B14F-4D97-AF65-F5344CB8AC3E}">
        <p14:creationId xmlns:p14="http://schemas.microsoft.com/office/powerpoint/2010/main" val="2203989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(41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r>
              <a:rPr lang="en-US" altLang="en-US" sz="2400" dirty="0">
                <a:latin typeface="+mn-lt"/>
              </a:rPr>
              <a:t>Elder/Geriatric Abuse</a:t>
            </a:r>
          </a:p>
          <a:p>
            <a:pPr lvl="1"/>
            <a:r>
              <a:rPr lang="en-US" altLang="en-US" sz="2400" dirty="0">
                <a:latin typeface="+mn-lt"/>
              </a:rPr>
              <a:t>It includes neglect, physical abuse, sexual abuse, financial abuse, and emotional abuse</a:t>
            </a:r>
          </a:p>
          <a:p>
            <a:pPr lvl="1"/>
            <a:r>
              <a:rPr lang="en-US" altLang="en-US" sz="2400" dirty="0">
                <a:latin typeface="+mn-lt"/>
              </a:rPr>
              <a:t>Elderly who are bedridden, demented, incontinent, frail, or have disturbed sleep patterns are at higher </a:t>
            </a:r>
            <a:r>
              <a:rPr lang="en-US" altLang="en-US" sz="2400" dirty="0" smtClean="0">
                <a:latin typeface="+mn-lt"/>
              </a:rPr>
              <a:t>risk.</a:t>
            </a:r>
            <a:endParaRPr lang="en-US" altLang="en-US" sz="2400" dirty="0">
              <a:latin typeface="+mn-lt"/>
            </a:endParaRPr>
          </a:p>
        </p:txBody>
      </p:sp>
    </p:spTree>
    <p:extLst>
      <p:ext uri="{BB962C8B-B14F-4D97-AF65-F5344CB8AC3E}">
        <p14:creationId xmlns:p14="http://schemas.microsoft.com/office/powerpoint/2010/main" val="1911393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Physical Abuse of an Geriatric Person Can Have Dire Consequences Because of the Patient’s Frailty</a:t>
            </a:r>
            <a:endParaRPr lang="en-US" altLang="en-US" sz="2800" dirty="0">
              <a:latin typeface="Times New Roman" panose="02020603050405020304" pitchFamily="18" charset="0"/>
              <a:ea typeface="ＭＳ Ｐゴシック"/>
            </a:endParaRPr>
          </a:p>
        </p:txBody>
      </p:sp>
      <p:pic>
        <p:nvPicPr>
          <p:cNvPr id="4" name="Picture 2" descr="A photograph of an elderly individual with black, swollen eyelid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8510" y="1574452"/>
            <a:ext cx="2606980" cy="392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733920"/>
            <a:ext cx="8229600" cy="505337"/>
          </a:xfrm>
        </p:spPr>
        <p:txBody>
          <a:bodyPr/>
          <a:lstStyle/>
          <a:p>
            <a:r>
              <a:rPr lang="en-US" altLang="en-US" sz="1800" b="1" dirty="0">
                <a:latin typeface="+mn-lt"/>
                <a:ea typeface="ＭＳ Ｐゴシック"/>
              </a:rPr>
              <a:t>(© Wellcome Image Library/Custom Medical Stock Photo)</a:t>
            </a:r>
            <a:endParaRPr lang="en-US" sz="1800" b="1" dirty="0">
              <a:latin typeface="+mn-lt"/>
            </a:endParaRPr>
          </a:p>
        </p:txBody>
      </p:sp>
    </p:spTree>
    <p:extLst>
      <p:ext uri="{BB962C8B-B14F-4D97-AF65-F5344CB8AC3E}">
        <p14:creationId xmlns:p14="http://schemas.microsoft.com/office/powerpoint/2010/main" val="251747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Special Geriatric Assessment Findings </a:t>
            </a:r>
            <a:r>
              <a:rPr lang="en-US" sz="2000" b="0" dirty="0" smtClean="0">
                <a:latin typeface="Times New Roman" panose="02020603050405020304" pitchFamily="18" charset="0"/>
                <a:ea typeface="ＭＳ Ｐゴシック"/>
                <a:cs typeface="ＭＳ Ｐゴシック" pitchFamily="-1" charset="-128"/>
              </a:rPr>
              <a:t>(42 of 42)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Elder/Geriatric Abuse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Your priority is to provide emergency care for the injuries.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confront the family or care provider with your suspicion of abuse.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Make your suspicion known to the receiving hospital; follow protocols regarding reporting suspected </a:t>
            </a:r>
            <a:r>
              <a:rPr lang="en-US" altLang="en-US" sz="2400" dirty="0" smtClean="0">
                <a:solidFill>
                  <a:srgbClr val="000000"/>
                </a:solidFill>
                <a:latin typeface="Arial (Body)"/>
                <a:ea typeface="ＭＳ Ｐゴシック"/>
              </a:rPr>
              <a:t>abuse.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6382259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000" dirty="0" smtClean="0">
                <a:latin typeface="Times New Roman" panose="02020603050405020304" pitchFamily="18" charset="0"/>
                <a:ea typeface="ＭＳ Ｐゴシック"/>
                <a:cs typeface="ＭＳ Ｐゴシック" pitchFamily="-1" charset="-128"/>
              </a:rPr>
              <a:t>Click on the Underlying Cause of Hyperglycemic Hyperosmolar Nonketotic Syndrome</a:t>
            </a:r>
            <a:endParaRPr lang="en-US" sz="3000"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itchFamily="34" charset="-128"/>
              </a:rPr>
              <a:t>A.</a:t>
            </a:r>
            <a:r>
              <a:rPr lang="en-US" altLang="en-US" sz="2400" b="1" kern="1200" dirty="0">
                <a:solidFill>
                  <a:schemeClr val="tx2"/>
                </a:solidFill>
                <a:latin typeface="Arial (Body)"/>
                <a:ea typeface="ＭＳ Ｐゴシック" pitchFamily="34" charset="-128"/>
              </a:rPr>
              <a:t> </a:t>
            </a:r>
            <a:r>
              <a:rPr lang="en-US" altLang="en-US" sz="2400" kern="1200" dirty="0">
                <a:solidFill>
                  <a:srgbClr val="000000"/>
                </a:solidFill>
                <a:latin typeface="Arial (Body)"/>
                <a:ea typeface="ＭＳ Ｐゴシック" pitchFamily="34" charset="-128"/>
                <a:hlinkClick r:id="rId2" action="ppaction://hlinksldjump"/>
              </a:rPr>
              <a:t>Gastrointestinal bleeding</a:t>
            </a:r>
            <a:endParaRPr lang="en-US" altLang="en-US" sz="2400" kern="1200" dirty="0">
              <a:solidFill>
                <a:srgbClr val="000000"/>
              </a:solidFill>
              <a:latin typeface="Arial (Body)"/>
              <a:ea typeface="ＭＳ Ｐゴシック" pitchFamily="34" charset="-128"/>
            </a:endParaRPr>
          </a:p>
        </p:txBody>
      </p:sp>
      <p:sp>
        <p:nvSpPr>
          <p:cNvPr id="4" name="Content Placeholder 3"/>
          <p:cNvSpPr>
            <a:spLocks noGrp="1"/>
          </p:cNvSpPr>
          <p:nvPr>
            <p:ph sz="quarter" idx="13"/>
          </p:nvPr>
        </p:nvSpPr>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itchFamily="34" charset="-128"/>
              </a:rPr>
              <a:t>B. </a:t>
            </a:r>
            <a:r>
              <a:rPr lang="en-US" altLang="en-US" sz="2400" kern="1200" dirty="0">
                <a:solidFill>
                  <a:srgbClr val="000000"/>
                </a:solidFill>
                <a:latin typeface="Arial (Body)"/>
                <a:ea typeface="ＭＳ Ｐゴシック" pitchFamily="34" charset="-128"/>
                <a:hlinkClick r:id="rId3" action="ppaction://hlinksldjump"/>
              </a:rPr>
              <a:t>Stroke</a:t>
            </a:r>
            <a:endParaRPr lang="en-US" altLang="en-US" sz="2400" kern="1200" dirty="0">
              <a:solidFill>
                <a:srgbClr val="000000"/>
              </a:solidFill>
              <a:latin typeface="Arial (Body)"/>
              <a:ea typeface="ＭＳ Ｐゴシック" pitchFamily="34" charset="-128"/>
            </a:endParaRPr>
          </a:p>
        </p:txBody>
      </p:sp>
      <p:sp>
        <p:nvSpPr>
          <p:cNvPr id="5" name="Content Placeholder 4"/>
          <p:cNvSpPr>
            <a:spLocks noGrp="1"/>
          </p:cNvSpPr>
          <p:nvPr>
            <p:ph sz="quarter" idx="14"/>
          </p:nvPr>
        </p:nvSpPr>
        <p:spPr/>
        <p:txBody>
          <a:bodyPr/>
          <a:lstStyle/>
          <a:p>
            <a:pPr marL="432" indent="0">
              <a:buNone/>
            </a:pPr>
            <a:r>
              <a:rPr lang="en-US" altLang="en-US" sz="2400" dirty="0" smtClean="0">
                <a:solidFill>
                  <a:schemeClr val="tx2"/>
                </a:solidFill>
                <a:latin typeface="+mn-lt"/>
              </a:rPr>
              <a:t>C. </a:t>
            </a:r>
            <a:r>
              <a:rPr lang="en-US" altLang="en-US" sz="2400" dirty="0" smtClean="0">
                <a:solidFill>
                  <a:schemeClr val="tx1"/>
                </a:solidFill>
                <a:latin typeface="+mn-lt"/>
                <a:hlinkClick r:id="rId4" action="ppaction://hlinksldjump"/>
              </a:rPr>
              <a:t>Dementia</a:t>
            </a:r>
            <a:endParaRPr lang="en-US" altLang="en-US" sz="2400" dirty="0">
              <a:solidFill>
                <a:schemeClr val="tx1"/>
              </a:solidFill>
              <a:latin typeface="+mn-lt"/>
            </a:endParaRPr>
          </a:p>
        </p:txBody>
      </p:sp>
      <p:sp>
        <p:nvSpPr>
          <p:cNvPr id="6" name="Content Placeholder 5"/>
          <p:cNvSpPr>
            <a:spLocks noGrp="1"/>
          </p:cNvSpPr>
          <p:nvPr>
            <p:ph sz="quarter" idx="15"/>
          </p:nvPr>
        </p:nvSpPr>
        <p:spPr>
          <a:xfrm>
            <a:off x="460375" y="3591234"/>
            <a:ext cx="8229600" cy="550863"/>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itchFamily="34" charset="-128"/>
              </a:rPr>
              <a:t>D. </a:t>
            </a:r>
            <a:r>
              <a:rPr lang="en-US" altLang="en-US" sz="2400" kern="1200" dirty="0">
                <a:solidFill>
                  <a:srgbClr val="000000"/>
                </a:solidFill>
                <a:latin typeface="Arial (Body)"/>
                <a:ea typeface="ＭＳ Ｐゴシック" pitchFamily="34" charset="-128"/>
                <a:hlinkClick r:id="rId5" action="ppaction://hlinksldjump"/>
              </a:rPr>
              <a:t>Type 2 diabetes</a:t>
            </a:r>
            <a:endParaRPr lang="en-US" altLang="en-US" sz="2400" kern="1200" dirty="0">
              <a:solidFill>
                <a:srgbClr val="000000"/>
              </a:solidFill>
              <a:latin typeface="Arial (Body)"/>
              <a:ea typeface="ＭＳ Ｐゴシック" pitchFamily="34" charset="-128"/>
            </a:endParaRPr>
          </a:p>
        </p:txBody>
      </p:sp>
    </p:spTree>
    <p:extLst>
      <p:ext uri="{BB962C8B-B14F-4D97-AF65-F5344CB8AC3E}">
        <p14:creationId xmlns:p14="http://schemas.microsoft.com/office/powerpoint/2010/main" val="4125747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(1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mn-lt"/>
                <a:ea typeface="ＭＳ Ｐゴシック"/>
              </a:rPr>
              <a:t>Age-related physiological changes begin around age 30.</a:t>
            </a:r>
          </a:p>
          <a:p>
            <a:pPr marL="255651" lvl="0" indent="-255651" eaLnBrk="0" fontAlgn="base" hangingPunct="0">
              <a:spcAft>
                <a:spcPct val="0"/>
              </a:spcAft>
              <a:buSzPts val="2400"/>
              <a:tabLst/>
            </a:pPr>
            <a:r>
              <a:rPr lang="en-US" altLang="en-US" sz="2400" dirty="0">
                <a:solidFill>
                  <a:srgbClr val="000000"/>
                </a:solidFill>
                <a:latin typeface="+mn-lt"/>
                <a:ea typeface="ＭＳ Ｐゴシック"/>
              </a:rPr>
              <a:t>People are living longer with chronic illnesses.</a:t>
            </a:r>
          </a:p>
          <a:p>
            <a:pPr marL="255651" lvl="0" indent="-255651" eaLnBrk="0" fontAlgn="base" hangingPunct="0">
              <a:spcAft>
                <a:spcPct val="0"/>
              </a:spcAft>
              <a:buSzPts val="2400"/>
              <a:tabLst/>
            </a:pPr>
            <a:r>
              <a:rPr lang="en-US" altLang="en-US" sz="2400" dirty="0">
                <a:latin typeface="+mn-lt"/>
              </a:rPr>
              <a:t>Illness</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is common among the geriatric, but not inevitable.</a:t>
            </a:r>
          </a:p>
          <a:p>
            <a:pPr marL="255651" lvl="0" indent="-255651" eaLnBrk="0" fontAlgn="base" hangingPunct="0">
              <a:spcAft>
                <a:spcPct val="0"/>
              </a:spcAft>
              <a:buSzPts val="2400"/>
              <a:tabLst/>
            </a:pPr>
            <a:r>
              <a:rPr lang="en-US" altLang="en-US" sz="2400" dirty="0">
                <a:solidFill>
                  <a:srgbClr val="000000"/>
                </a:solidFill>
                <a:latin typeface="+mn-lt"/>
                <a:ea typeface="ＭＳ Ｐゴシック"/>
              </a:rPr>
              <a:t>The aging body has fewer reserves for acute (severe, with rapid onset) medical and traumatic emergencies.</a:t>
            </a:r>
          </a:p>
        </p:txBody>
      </p:sp>
    </p:spTree>
    <p:extLst>
      <p:ext uri="{BB962C8B-B14F-4D97-AF65-F5344CB8AC3E}">
        <p14:creationId xmlns:p14="http://schemas.microsoft.com/office/powerpoint/2010/main" val="41154111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82489"/>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Vic immediately stabilizes the cervical spine and performs a primary assessment. He notes that the patient's respiratory rate is about 24 per minute, and shallow. She has a radial pulse of 88, and it is irregular. The patient is agitated and cannot remember that Vic has explained what happened and what he is doing.</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Meanwhile, Tina has placed an oxygen mask on the patient. An engine crew has arrived and has prepared a long backboard.</a:t>
            </a:r>
          </a:p>
        </p:txBody>
      </p:sp>
    </p:spTree>
    <p:extLst>
      <p:ext uri="{BB962C8B-B14F-4D97-AF65-F5344CB8AC3E}">
        <p14:creationId xmlns:p14="http://schemas.microsoft.com/office/powerpoint/2010/main" val="18991656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some potential causes of altered mental status in this patient?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special considerations are there in spine motion restriction?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additional assessment information do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need?</a:t>
            </a:r>
          </a:p>
        </p:txBody>
      </p:sp>
    </p:spTree>
    <p:extLst>
      <p:ext uri="{BB962C8B-B14F-4D97-AF65-F5344CB8AC3E}">
        <p14:creationId xmlns:p14="http://schemas.microsoft.com/office/powerpoint/2010/main" val="8164724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population over age 65 is increasing.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geriatric deserve respect;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must avoid ageism.</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geriatric have a number of social issues, including isolation, loss of loved ones, and financial difficulty.</a:t>
            </a:r>
          </a:p>
        </p:txBody>
      </p:sp>
    </p:spTree>
    <p:extLst>
      <p:ext uri="{BB962C8B-B14F-4D97-AF65-F5344CB8AC3E}">
        <p14:creationId xmlns:p14="http://schemas.microsoft.com/office/powerpoint/2010/main" val="2360722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(2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geriatric can be found in a variety of living situations.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Advance directives should be considered when caring for the geriatric.</a:t>
            </a:r>
          </a:p>
        </p:txBody>
      </p:sp>
    </p:spTree>
    <p:extLst>
      <p:ext uri="{BB962C8B-B14F-4D97-AF65-F5344CB8AC3E}">
        <p14:creationId xmlns:p14="http://schemas.microsoft.com/office/powerpoint/2010/main" val="15690334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(3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Elderly who are at particular risk are those who:</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Live alone.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Are incontinent.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Are immobile.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Have been recently hospitalized.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Have been recently bereaved.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Have an altered mental status.</a:t>
            </a:r>
          </a:p>
        </p:txBody>
      </p:sp>
    </p:spTree>
    <p:extLst>
      <p:ext uri="{BB962C8B-B14F-4D97-AF65-F5344CB8AC3E}">
        <p14:creationId xmlns:p14="http://schemas.microsoft.com/office/powerpoint/2010/main" val="2875661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(4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Scene Size-Up</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for hazards, including the possibility of infectious disease.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 the environment, including the temperature.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Determine if the problem is medical, traumatic, or combined.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Look for clues to the problem.</a:t>
            </a:r>
          </a:p>
        </p:txBody>
      </p:sp>
    </p:spTree>
    <p:extLst>
      <p:ext uri="{BB962C8B-B14F-4D97-AF65-F5344CB8AC3E}">
        <p14:creationId xmlns:p14="http://schemas.microsoft.com/office/powerpoint/2010/main" val="3190097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39-3 Clues to Illness Found in the Scene Size-Up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graphicFrame>
        <p:nvGraphicFramePr>
          <p:cNvPr id="6" name="Table 5"/>
          <p:cNvGraphicFramePr>
            <a:graphicFrameLocks noGrp="1"/>
          </p:cNvGraphicFramePr>
          <p:nvPr>
            <p:extLst>
              <p:ext uri="{D42A27DB-BD31-4B8C-83A1-F6EECF244321}">
                <p14:modId xmlns:p14="http://schemas.microsoft.com/office/powerpoint/2010/main" val="820936244"/>
              </p:ext>
            </p:extLst>
          </p:nvPr>
        </p:nvGraphicFramePr>
        <p:xfrm>
          <a:off x="463296" y="1600039"/>
          <a:ext cx="8223504" cy="4572000"/>
        </p:xfrm>
        <a:graphic>
          <a:graphicData uri="http://schemas.openxmlformats.org/drawingml/2006/table">
            <a:tbl>
              <a:tblPr firstRow="1" bandRow="1">
                <a:tableStyleId>{40F9630F-82C1-40B7-BC3A-925EFCFF5E92}</a:tableStyleId>
              </a:tblPr>
              <a:tblGrid>
                <a:gridCol w="3021776">
                  <a:extLst>
                    <a:ext uri="{9D8B030D-6E8A-4147-A177-3AD203B41FA5}">
                      <a16:colId xmlns:a16="http://schemas.microsoft.com/office/drawing/2014/main" val="1805709726"/>
                    </a:ext>
                  </a:extLst>
                </a:gridCol>
                <a:gridCol w="5201728">
                  <a:extLst>
                    <a:ext uri="{9D8B030D-6E8A-4147-A177-3AD203B41FA5}">
                      <a16:colId xmlns:a16="http://schemas.microsoft.com/office/drawing/2014/main" val="4045652938"/>
                    </a:ext>
                  </a:extLst>
                </a:gridCol>
              </a:tblGrid>
              <a:tr h="0">
                <a:tc>
                  <a:txBody>
                    <a:bodyPr/>
                    <a:lstStyle/>
                    <a:p>
                      <a:r>
                        <a:rPr lang="en-US" sz="1800" b="1" i="0" u="none" strike="noStrike" cap="none" baseline="0" dirty="0" smtClean="0">
                          <a:solidFill>
                            <a:schemeClr val="tx1"/>
                          </a:solidFill>
                          <a:latin typeface="+mn-lt"/>
                          <a:ea typeface="Arial"/>
                          <a:cs typeface="Arial"/>
                          <a:sym typeface="Arial"/>
                        </a:rPr>
                        <a:t>Clues</a:t>
                      </a:r>
                      <a:endParaRPr lang="en-US"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cap="none" baseline="0" dirty="0" smtClean="0">
                          <a:solidFill>
                            <a:schemeClr val="tx1"/>
                          </a:solidFill>
                          <a:latin typeface="+mn-lt"/>
                          <a:ea typeface="Arial"/>
                          <a:cs typeface="Arial"/>
                          <a:sym typeface="Arial"/>
                        </a:rPr>
                        <a:t>May Indicate</a:t>
                      </a:r>
                      <a:endParaRPr lang="en-US"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687800"/>
                  </a:ext>
                </a:extLst>
              </a:tr>
              <a:tr h="0">
                <a:tc>
                  <a:txBody>
                    <a:bodyPr/>
                    <a:lstStyle/>
                    <a:p>
                      <a:r>
                        <a:rPr lang="en-US" sz="1800" b="0" i="0" u="none" strike="noStrike" cap="none" baseline="0" dirty="0" smtClean="0">
                          <a:solidFill>
                            <a:schemeClr val="tx1"/>
                          </a:solidFill>
                          <a:latin typeface="+mn-lt"/>
                          <a:ea typeface="Arial"/>
                          <a:cs typeface="Arial"/>
                          <a:sym typeface="Arial"/>
                        </a:rPr>
                        <a:t>Bucket next to bed</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The patient suffers from nausea and vomiting.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2477155"/>
                  </a:ext>
                </a:extLst>
              </a:tr>
              <a:tr h="147966">
                <a:tc>
                  <a:txBody>
                    <a:bodyPr/>
                    <a:lstStyle/>
                    <a:p>
                      <a:r>
                        <a:rPr lang="en-US" sz="1800" b="0" i="0" u="none" strike="noStrike" cap="none" baseline="0" dirty="0" smtClean="0">
                          <a:solidFill>
                            <a:schemeClr val="tx1"/>
                          </a:solidFill>
                          <a:latin typeface="+mn-lt"/>
                          <a:ea typeface="Arial"/>
                          <a:cs typeface="Arial"/>
                          <a:sym typeface="Arial"/>
                        </a:rPr>
                        <a:t>Hospital bed </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The patient has no or limited mobility and a preexisting chronic illness.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585945"/>
                  </a:ext>
                </a:extLst>
              </a:tr>
              <a:tr h="147966">
                <a:tc>
                  <a:txBody>
                    <a:bodyPr/>
                    <a:lstStyle/>
                    <a:p>
                      <a:r>
                        <a:rPr lang="en-US" sz="1800" b="0" i="0" u="none" strike="noStrike" cap="none" baseline="0" dirty="0" smtClean="0">
                          <a:solidFill>
                            <a:schemeClr val="tx1"/>
                          </a:solidFill>
                          <a:latin typeface="+mn-lt"/>
                          <a:ea typeface="Arial"/>
                          <a:cs typeface="Arial"/>
                          <a:sym typeface="Arial"/>
                        </a:rPr>
                        <a:t>Nebulizer setup</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Patient has a chronic respiratory disease process.</a:t>
                      </a:r>
                      <a:endParaRPr lang="en-US" sz="1800" b="0" i="0" u="none" strike="noStrike" cap="none" dirty="0">
                        <a:solidFill>
                          <a:schemeClr val="tx1"/>
                        </a:solidFill>
                        <a:latin typeface="+mn-lt"/>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991892"/>
                  </a:ext>
                </a:extLst>
              </a:tr>
              <a:tr h="147966">
                <a:tc>
                  <a:txBody>
                    <a:bodyPr/>
                    <a:lstStyle/>
                    <a:p>
                      <a:r>
                        <a:rPr lang="en-US" sz="1800" b="0" i="0" u="none" strike="noStrike" cap="none" baseline="0" dirty="0" smtClean="0">
                          <a:solidFill>
                            <a:schemeClr val="tx1"/>
                          </a:solidFill>
                          <a:latin typeface="+mn-lt"/>
                          <a:ea typeface="Arial"/>
                          <a:cs typeface="Arial"/>
                          <a:sym typeface="Arial"/>
                        </a:rPr>
                        <a:t>Oxygen tank setup or oxygen concentrator</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Patient has a chronic respiratory or cardiac disease.</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768184"/>
                  </a:ext>
                </a:extLst>
              </a:tr>
              <a:tr h="147966">
                <a:tc>
                  <a:txBody>
                    <a:bodyPr/>
                    <a:lstStyle/>
                    <a:p>
                      <a:r>
                        <a:rPr lang="en-US" sz="1800" b="0" i="0" u="none" strike="noStrike" cap="none" baseline="0" dirty="0" smtClean="0">
                          <a:solidFill>
                            <a:schemeClr val="tx1"/>
                          </a:solidFill>
                          <a:latin typeface="+mn-lt"/>
                          <a:ea typeface="Arial"/>
                          <a:cs typeface="Arial"/>
                          <a:sym typeface="Arial"/>
                        </a:rPr>
                        <a:t>Medications found at the scene</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A clue about the patient’s preexisting condition(s).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515177"/>
                  </a:ext>
                </a:extLst>
              </a:tr>
              <a:tr h="147966">
                <a:tc>
                  <a:txBody>
                    <a:bodyPr/>
                    <a:lstStyle/>
                    <a:p>
                      <a:r>
                        <a:rPr lang="en-US" sz="1800" b="0" i="0" u="none" strike="noStrike" cap="none" baseline="0" dirty="0" smtClean="0">
                          <a:solidFill>
                            <a:schemeClr val="tx1"/>
                          </a:solidFill>
                          <a:latin typeface="+mn-lt"/>
                          <a:ea typeface="Arial"/>
                          <a:cs typeface="Arial"/>
                          <a:sym typeface="Arial"/>
                        </a:rPr>
                        <a:t>Washcloth on the patient’s forehead or near the patient</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Patient has a severe headache or fever.</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623847"/>
                  </a:ext>
                </a:extLst>
              </a:tr>
              <a:tr h="147966">
                <a:tc>
                  <a:txBody>
                    <a:bodyPr/>
                    <a:lstStyle/>
                    <a:p>
                      <a:r>
                        <a:rPr lang="en-US" sz="1800" b="0" i="0" u="none" strike="noStrike" cap="none" baseline="0" dirty="0" smtClean="0">
                          <a:solidFill>
                            <a:schemeClr val="tx1"/>
                          </a:solidFill>
                          <a:latin typeface="+mn-lt"/>
                          <a:ea typeface="Arial"/>
                          <a:cs typeface="Arial"/>
                          <a:sym typeface="Arial"/>
                        </a:rPr>
                        <a:t>Patient in nightclothes in the middle of the afternoon</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The patient has been sick all day.</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116753"/>
                  </a:ext>
                </a:extLst>
              </a:tr>
            </a:tbl>
          </a:graphicData>
        </a:graphic>
      </p:graphicFrame>
    </p:spTree>
    <p:extLst>
      <p:ext uri="{BB962C8B-B14F-4D97-AF65-F5344CB8AC3E}">
        <p14:creationId xmlns:p14="http://schemas.microsoft.com/office/powerpoint/2010/main" val="3708788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39-3 Clues to Illness Found in the Scene Size-Up </a:t>
            </a:r>
            <a:r>
              <a:rPr lang="en-US" altLang="en-US" sz="2000" b="0" dirty="0" smtClean="0">
                <a:latin typeface="Times New Roman" panose="02020603050405020304" pitchFamily="18" charset="0"/>
                <a:ea typeface="ＭＳ Ｐゴシック"/>
              </a:rPr>
              <a:t>(2 of 2)</a:t>
            </a:r>
            <a:endParaRPr lang="en-US" altLang="en-US" sz="2000" b="0" dirty="0">
              <a:latin typeface="Times New Roman" panose="02020603050405020304" pitchFamily="18" charset="0"/>
              <a:ea typeface="ＭＳ Ｐゴシック"/>
            </a:endParaRPr>
          </a:p>
        </p:txBody>
      </p:sp>
      <p:graphicFrame>
        <p:nvGraphicFramePr>
          <p:cNvPr id="6" name="Table 5"/>
          <p:cNvGraphicFramePr>
            <a:graphicFrameLocks noGrp="1"/>
          </p:cNvGraphicFramePr>
          <p:nvPr>
            <p:extLst>
              <p:ext uri="{D42A27DB-BD31-4B8C-83A1-F6EECF244321}">
                <p14:modId xmlns:p14="http://schemas.microsoft.com/office/powerpoint/2010/main" val="28196318"/>
              </p:ext>
            </p:extLst>
          </p:nvPr>
        </p:nvGraphicFramePr>
        <p:xfrm>
          <a:off x="463296" y="1600039"/>
          <a:ext cx="8223504" cy="2926080"/>
        </p:xfrm>
        <a:graphic>
          <a:graphicData uri="http://schemas.openxmlformats.org/drawingml/2006/table">
            <a:tbl>
              <a:tblPr firstRow="1" bandRow="1">
                <a:tableStyleId>{40F9630F-82C1-40B7-BC3A-925EFCFF5E92}</a:tableStyleId>
              </a:tblPr>
              <a:tblGrid>
                <a:gridCol w="3021776">
                  <a:extLst>
                    <a:ext uri="{9D8B030D-6E8A-4147-A177-3AD203B41FA5}">
                      <a16:colId xmlns:a16="http://schemas.microsoft.com/office/drawing/2014/main" val="1805709726"/>
                    </a:ext>
                  </a:extLst>
                </a:gridCol>
                <a:gridCol w="5201728">
                  <a:extLst>
                    <a:ext uri="{9D8B030D-6E8A-4147-A177-3AD203B41FA5}">
                      <a16:colId xmlns:a16="http://schemas.microsoft.com/office/drawing/2014/main" val="4045652938"/>
                    </a:ext>
                  </a:extLst>
                </a:gridCol>
              </a:tblGrid>
              <a:tr h="0">
                <a:tc>
                  <a:txBody>
                    <a:bodyPr/>
                    <a:lstStyle/>
                    <a:p>
                      <a:r>
                        <a:rPr lang="en-US" sz="1800" b="1" i="0" u="none" strike="noStrike" cap="none" baseline="0" dirty="0" smtClean="0">
                          <a:solidFill>
                            <a:schemeClr val="tx1"/>
                          </a:solidFill>
                          <a:latin typeface="+mn-lt"/>
                          <a:ea typeface="Arial"/>
                          <a:cs typeface="Arial"/>
                          <a:sym typeface="Arial"/>
                        </a:rPr>
                        <a:t>Clues</a:t>
                      </a:r>
                      <a:endParaRPr lang="en-US"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cap="none" baseline="0" dirty="0" smtClean="0">
                          <a:solidFill>
                            <a:schemeClr val="tx1"/>
                          </a:solidFill>
                          <a:latin typeface="+mn-lt"/>
                          <a:ea typeface="Arial"/>
                          <a:cs typeface="Arial"/>
                          <a:sym typeface="Arial"/>
                        </a:rPr>
                        <a:t>May Indicate</a:t>
                      </a:r>
                      <a:endParaRPr lang="en-US" sz="18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687800"/>
                  </a:ext>
                </a:extLst>
              </a:tr>
              <a:tr h="0">
                <a:tc>
                  <a:txBody>
                    <a:bodyPr/>
                    <a:lstStyle/>
                    <a:p>
                      <a:r>
                        <a:rPr lang="en-US" sz="1800" b="0" i="0" u="none" strike="noStrike" cap="none" baseline="0" dirty="0" smtClean="0">
                          <a:solidFill>
                            <a:schemeClr val="tx1"/>
                          </a:solidFill>
                          <a:latin typeface="+mn-lt"/>
                          <a:ea typeface="Arial"/>
                          <a:cs typeface="Arial"/>
                          <a:sym typeface="Arial"/>
                        </a:rPr>
                        <a:t>Tripod position</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The patient has significant respiratory distress.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116233"/>
                  </a:ext>
                </a:extLst>
              </a:tr>
              <a:tr h="0">
                <a:tc>
                  <a:txBody>
                    <a:bodyPr/>
                    <a:lstStyle/>
                    <a:p>
                      <a:r>
                        <a:rPr lang="en-US" sz="1800" b="0" i="0" u="none" strike="noStrike" cap="none" baseline="0" dirty="0" smtClean="0">
                          <a:solidFill>
                            <a:schemeClr val="tx1"/>
                          </a:solidFill>
                          <a:latin typeface="+mn-lt"/>
                          <a:ea typeface="Arial"/>
                          <a:cs typeface="Arial"/>
                          <a:sym typeface="Arial"/>
                        </a:rPr>
                        <a:t>Patient propped up on pillows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The patient has difficulty breathing when lying flat, commonly because of C</a:t>
                      </a:r>
                      <a:r>
                        <a:rPr lang="en-US" sz="100" b="0" i="0" u="none" strike="noStrike" cap="none" baseline="0" dirty="0" smtClean="0">
                          <a:solidFill>
                            <a:schemeClr val="tx1"/>
                          </a:solidFill>
                          <a:latin typeface="+mn-lt"/>
                          <a:ea typeface="Arial"/>
                          <a:cs typeface="Arial"/>
                          <a:sym typeface="Arial"/>
                        </a:rPr>
                        <a:t> </a:t>
                      </a:r>
                      <a:r>
                        <a:rPr lang="en-US" sz="1800" b="0" i="0" u="none" strike="noStrike" cap="none" baseline="0" dirty="0" smtClean="0">
                          <a:solidFill>
                            <a:schemeClr val="tx1"/>
                          </a:solidFill>
                          <a:latin typeface="+mn-lt"/>
                          <a:ea typeface="Arial"/>
                          <a:cs typeface="Arial"/>
                          <a:sym typeface="Arial"/>
                        </a:rPr>
                        <a:t>H</a:t>
                      </a:r>
                      <a:r>
                        <a:rPr lang="en-US" sz="100" b="0" i="0" u="none" strike="noStrike" cap="none" baseline="0" dirty="0" smtClean="0">
                          <a:solidFill>
                            <a:schemeClr val="tx1"/>
                          </a:solidFill>
                          <a:latin typeface="+mn-lt"/>
                          <a:ea typeface="Arial"/>
                          <a:cs typeface="Arial"/>
                          <a:sym typeface="Arial"/>
                        </a:rPr>
                        <a:t> </a:t>
                      </a:r>
                      <a:r>
                        <a:rPr lang="en-US" sz="1800" b="0" i="0" u="none" strike="noStrike" cap="none" baseline="0" dirty="0" smtClean="0">
                          <a:solidFill>
                            <a:schemeClr val="tx1"/>
                          </a:solidFill>
                          <a:latin typeface="+mn-lt"/>
                          <a:ea typeface="Arial"/>
                          <a:cs typeface="Arial"/>
                          <a:sym typeface="Arial"/>
                        </a:rPr>
                        <a:t>F.</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40053"/>
                  </a:ext>
                </a:extLst>
              </a:tr>
              <a:tr h="124513">
                <a:tc>
                  <a:txBody>
                    <a:bodyPr/>
                    <a:lstStyle/>
                    <a:p>
                      <a:r>
                        <a:rPr lang="en-US" sz="1800" b="0" i="0" u="none" strike="noStrike" cap="none" baseline="0" dirty="0" smtClean="0">
                          <a:solidFill>
                            <a:schemeClr val="tx1"/>
                          </a:solidFill>
                          <a:latin typeface="+mn-lt"/>
                          <a:ea typeface="Arial"/>
                          <a:cs typeface="Arial"/>
                          <a:sym typeface="Arial"/>
                        </a:rPr>
                        <a:t>A hot room temperature in the summer months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A possible heat emergency caused by dehydration or hyperthermia (elevated core body temperature).</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8177687"/>
                  </a:ext>
                </a:extLst>
              </a:tr>
              <a:tr h="0">
                <a:tc>
                  <a:txBody>
                    <a:bodyPr/>
                    <a:lstStyle/>
                    <a:p>
                      <a:r>
                        <a:rPr lang="en-US" sz="1800" b="0" i="0" u="none" strike="noStrike" cap="none" baseline="0" dirty="0" smtClean="0">
                          <a:solidFill>
                            <a:schemeClr val="tx1"/>
                          </a:solidFill>
                          <a:latin typeface="+mn-lt"/>
                          <a:ea typeface="Arial"/>
                          <a:cs typeface="Arial"/>
                          <a:sym typeface="Arial"/>
                        </a:rPr>
                        <a:t>A cold room temperature in the winter months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smtClean="0">
                          <a:solidFill>
                            <a:schemeClr val="tx1"/>
                          </a:solidFill>
                          <a:latin typeface="+mn-lt"/>
                          <a:ea typeface="Arial"/>
                          <a:cs typeface="Arial"/>
                          <a:sym typeface="Arial"/>
                        </a:rPr>
                        <a:t>A possible cold emergency, hypothermia (decreased core body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9922679"/>
                  </a:ext>
                </a:extLst>
              </a:tr>
            </a:tbl>
          </a:graphicData>
        </a:graphic>
      </p:graphicFrame>
    </p:spTree>
    <p:extLst>
      <p:ext uri="{BB962C8B-B14F-4D97-AF65-F5344CB8AC3E}">
        <p14:creationId xmlns:p14="http://schemas.microsoft.com/office/powerpoint/2010/main" val="6227201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(5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Primary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Status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Establish a baseline mental status.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Ask caregivers to describe the patient's usual status.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geriatric may process information more slowly.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stress of an emergency or change in environment can cause confusion.</a:t>
            </a:r>
          </a:p>
        </p:txBody>
      </p:sp>
    </p:spTree>
    <p:extLst>
      <p:ext uri="{BB962C8B-B14F-4D97-AF65-F5344CB8AC3E}">
        <p14:creationId xmlns:p14="http://schemas.microsoft.com/office/powerpoint/2010/main" val="38635778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(6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Primary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Mental </a:t>
            </a:r>
            <a:r>
              <a:rPr lang="en-US" altLang="en-US" sz="2400" dirty="0" smtClean="0">
                <a:solidFill>
                  <a:srgbClr val="000000"/>
                </a:solidFill>
                <a:latin typeface="Arial (Body)"/>
                <a:ea typeface="ＭＳ Ｐゴシック"/>
              </a:rPr>
              <a:t>Status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 </a:t>
            </a:r>
            <a:r>
              <a:rPr lang="en-US" altLang="en-US" sz="2400" dirty="0">
                <a:solidFill>
                  <a:srgbClr val="000000"/>
                </a:solidFill>
                <a:latin typeface="Arial (Body)"/>
                <a:ea typeface="ＭＳ Ｐゴシック"/>
              </a:rPr>
              <a:t>sudden altered mental status is not normal.</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Hypoxia is a cause of agitation.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High levels of carbon dioxide can cause confusion.</a:t>
            </a:r>
          </a:p>
        </p:txBody>
      </p:sp>
    </p:spTree>
    <p:extLst>
      <p:ext uri="{BB962C8B-B14F-4D97-AF65-F5344CB8AC3E}">
        <p14:creationId xmlns:p14="http://schemas.microsoft.com/office/powerpoint/2010/main" val="2827346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Changes in the Body Systems of the Geriatric</a:t>
            </a:r>
            <a:endParaRPr lang="en-US" altLang="en-US" dirty="0">
              <a:latin typeface="Times New Roman" panose="02020603050405020304" pitchFamily="18" charset="0"/>
              <a:ea typeface="ＭＳ Ｐゴシック"/>
            </a:endParaRPr>
          </a:p>
        </p:txBody>
      </p:sp>
      <p:pic>
        <p:nvPicPr>
          <p:cNvPr id="4" name="Picture 2" descr="Changes in the body systems of the elderly by body system. Respiratory system. Cough power is diminished. Increased tendency for infection. Less air and less exchange of gases due to general decline. Renal system. Drug toxicity problems common. General decline in efficiency. Gastrointestinal system. Constipation common. Deterioration of structures in mouth common. General decline in efficiency of liver. Impaired swallowing. Malnutrition as result of deterioration of small intestine. Skin. Perspires less. Tears more easily. Heals slowly. Immune system. Fever often absent. Lessened ability to fight disease. Musculoskeletal system. Osteoporosis common. Osteoarthritis common. Neurological System. Brain changes with age. Clinical depression common. Altered mental status common. Cardiovascular System. Hypertension common. Changes in heart rate and rhythm."/>
          <p:cNvPicPr>
            <a:picLocks noChangeAspect="1"/>
          </p:cNvPicPr>
          <p:nvPr/>
        </p:nvPicPr>
        <p:blipFill>
          <a:blip r:embed="rId3">
            <a:extLst>
              <a:ext uri="{28A0092B-C50C-407E-A947-70E740481C1C}">
                <a14:useLocalDpi xmlns:a14="http://schemas.microsoft.com/office/drawing/2010/main" val="0"/>
              </a:ext>
            </a:extLst>
          </a:blip>
          <a:srcRect t="2042" r="-2515" b="-4182"/>
          <a:stretch>
            <a:fillRect/>
          </a:stretch>
        </p:blipFill>
        <p:spPr bwMode="auto">
          <a:xfrm>
            <a:off x="2051896" y="1637054"/>
            <a:ext cx="5040209" cy="448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00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(7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Primary </a:t>
            </a:r>
            <a:r>
              <a:rPr lang="en-US" altLang="en-US" sz="2400" dirty="0" smtClean="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Causes </a:t>
            </a:r>
            <a:r>
              <a:rPr lang="en-US" altLang="en-US" sz="2400" dirty="0">
                <a:solidFill>
                  <a:srgbClr val="000000"/>
                </a:solidFill>
                <a:latin typeface="Arial (Body)"/>
                <a:ea typeface="ＭＳ Ｐゴシック"/>
              </a:rPr>
              <a:t>of an altered mental status include: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Poor brain perfusion.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Dehydration.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Infection.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Altered blood glucose levels.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Hypothermia.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Stroke/Head trauma.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Drugs or alcohol.</a:t>
            </a:r>
          </a:p>
        </p:txBody>
      </p:sp>
    </p:spTree>
    <p:extLst>
      <p:ext uri="{BB962C8B-B14F-4D97-AF65-F5344CB8AC3E}">
        <p14:creationId xmlns:p14="http://schemas.microsoft.com/office/powerpoint/2010/main" val="14591933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(8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Primary </a:t>
            </a:r>
            <a:r>
              <a:rPr lang="en-US" altLang="en-US" sz="2400" dirty="0" smtClean="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Airway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is an increased risk of choking and aspiration.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Arthritis and dentures can complicate airway management.</a:t>
            </a:r>
          </a:p>
        </p:txBody>
      </p:sp>
    </p:spTree>
    <p:extLst>
      <p:ext uri="{BB962C8B-B14F-4D97-AF65-F5344CB8AC3E}">
        <p14:creationId xmlns:p14="http://schemas.microsoft.com/office/powerpoint/2010/main" val="26332964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(9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00" lvl="1" indent="-255600">
              <a:spcBef>
                <a:spcPts val="1500"/>
              </a:spcBef>
              <a:buFont typeface="Arial" panose="020B0604020202020204" pitchFamily="34" charset="0"/>
              <a:buChar char="•"/>
            </a:pPr>
            <a:r>
              <a:rPr lang="en-US" altLang="en-US" sz="2400" dirty="0">
                <a:solidFill>
                  <a:srgbClr val="000000"/>
                </a:solidFill>
                <a:latin typeface="+mn-lt"/>
                <a:ea typeface="ＭＳ Ｐゴシック"/>
              </a:rPr>
              <a:t>Primary </a:t>
            </a:r>
            <a:r>
              <a:rPr lang="en-US" altLang="en-US" sz="2400" dirty="0" smtClean="0">
                <a:solidFill>
                  <a:srgbClr val="000000"/>
                </a:solidFill>
                <a:latin typeface="+mn-lt"/>
                <a:ea typeface="ＭＳ Ｐゴシック"/>
              </a:rPr>
              <a:t>Assessment</a:t>
            </a:r>
            <a:endParaRPr lang="en-US" altLang="en-US" sz="2400" dirty="0" smtClean="0">
              <a:latin typeface="+mn-lt"/>
            </a:endParaRPr>
          </a:p>
          <a:p>
            <a:pPr lvl="1"/>
            <a:r>
              <a:rPr lang="en-US" altLang="en-US" sz="2400" dirty="0" smtClean="0">
                <a:latin typeface="+mn-lt"/>
              </a:rPr>
              <a:t>Breathing </a:t>
            </a:r>
            <a:r>
              <a:rPr lang="en-US" altLang="en-US" sz="2400" dirty="0">
                <a:latin typeface="+mn-lt"/>
              </a:rPr>
              <a:t>and Oxygenation</a:t>
            </a:r>
          </a:p>
          <a:p>
            <a:pPr lvl="2"/>
            <a:r>
              <a:rPr lang="en-US" altLang="en-US" sz="2400" dirty="0">
                <a:latin typeface="+mn-lt"/>
              </a:rPr>
              <a:t>Elderly patients have higher resting respiratory rates and lower tidal volumes.</a:t>
            </a:r>
          </a:p>
          <a:p>
            <a:pPr lvl="2"/>
            <a:r>
              <a:rPr lang="en-US" altLang="en-US" sz="2400" dirty="0">
                <a:latin typeface="+mn-lt"/>
              </a:rPr>
              <a:t>Retractions are less likely in respiratory distress.</a:t>
            </a:r>
          </a:p>
          <a:p>
            <a:pPr lvl="2"/>
            <a:r>
              <a:rPr lang="en-US" altLang="en-US" sz="2400" dirty="0">
                <a:latin typeface="+mn-lt"/>
              </a:rPr>
              <a:t>Fatigue can occur easily in respiratory distress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32152965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(10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00" lvl="1" indent="-255600">
              <a:spcBef>
                <a:spcPts val="1500"/>
              </a:spcBef>
              <a:buFont typeface="Arial" panose="020B0604020202020204" pitchFamily="34" charset="0"/>
              <a:buChar char="•"/>
            </a:pPr>
            <a:r>
              <a:rPr lang="en-US" altLang="en-US" sz="2400" dirty="0">
                <a:solidFill>
                  <a:srgbClr val="000000"/>
                </a:solidFill>
                <a:latin typeface="+mn-lt"/>
                <a:ea typeface="ＭＳ Ｐゴシック"/>
              </a:rPr>
              <a:t>Primary Assessment</a:t>
            </a:r>
            <a:endParaRPr lang="en-US" altLang="en-US" sz="2400" dirty="0">
              <a:latin typeface="+mn-lt"/>
            </a:endParaRPr>
          </a:p>
          <a:p>
            <a:pPr lvl="1"/>
            <a:r>
              <a:rPr lang="en-US" altLang="en-US" sz="2400" dirty="0">
                <a:latin typeface="+mn-lt"/>
              </a:rPr>
              <a:t>Breathing and </a:t>
            </a:r>
            <a:r>
              <a:rPr lang="en-US" altLang="en-US" sz="2400" dirty="0" smtClean="0">
                <a:latin typeface="+mn-lt"/>
              </a:rPr>
              <a:t>Oxygenation</a:t>
            </a:r>
          </a:p>
          <a:p>
            <a:pPr lvl="2"/>
            <a:r>
              <a:rPr lang="en-US" altLang="en-US" sz="2400" dirty="0" smtClean="0">
                <a:latin typeface="+mn-lt"/>
              </a:rPr>
              <a:t>Maintain </a:t>
            </a:r>
            <a:r>
              <a:rPr lang="en-US" altLang="en-US" sz="2400" dirty="0">
                <a:latin typeface="+mn-lt"/>
              </a:rPr>
              <a:t>an </a:t>
            </a:r>
            <a:r>
              <a:rPr lang="en-US" altLang="en-US" sz="2400" dirty="0" smtClean="0">
                <a:latin typeface="+mn-lt"/>
              </a:rPr>
              <a:t>S</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O</a:t>
            </a:r>
            <a:r>
              <a:rPr lang="en-US" altLang="en-US" sz="2400" baseline="-25000" dirty="0" smtClean="0">
                <a:latin typeface="+mn-lt"/>
              </a:rPr>
              <a:t>2</a:t>
            </a:r>
            <a:r>
              <a:rPr lang="en-US" altLang="en-US" sz="2400" dirty="0" smtClean="0">
                <a:latin typeface="+mn-lt"/>
              </a:rPr>
              <a:t> </a:t>
            </a:r>
            <a:r>
              <a:rPr lang="en-US" altLang="en-US" sz="2400" dirty="0">
                <a:latin typeface="+mn-lt"/>
              </a:rPr>
              <a:t>greater than or equal to 94%.</a:t>
            </a:r>
          </a:p>
          <a:p>
            <a:pPr lvl="2"/>
            <a:r>
              <a:rPr lang="en-US" altLang="en-US" sz="2400" dirty="0">
                <a:latin typeface="+mn-lt"/>
              </a:rPr>
              <a:t>Use positive pressure ventilation if breathing is inadequate</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1894554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(11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Primary </a:t>
            </a:r>
            <a:r>
              <a:rPr lang="en-US" altLang="en-US" sz="2400" dirty="0" smtClean="0">
                <a:solidFill>
                  <a:srgbClr val="000000"/>
                </a:solidFill>
                <a:latin typeface="+mn-lt"/>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Circulation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Assess central and peripheral pulses, noting the rate, strength, and rhythm.</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Resting heart rates are higher unless the patient is on beta blockers.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An irregularly irregular pulse is common in the geriatric.</a:t>
            </a:r>
          </a:p>
        </p:txBody>
      </p:sp>
    </p:spTree>
    <p:extLst>
      <p:ext uri="{BB962C8B-B14F-4D97-AF65-F5344CB8AC3E}">
        <p14:creationId xmlns:p14="http://schemas.microsoft.com/office/powerpoint/2010/main" val="41299231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(12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Primary </a:t>
            </a:r>
            <a:r>
              <a:rPr lang="en-US" altLang="en-US" sz="2400" dirty="0" smtClean="0">
                <a:solidFill>
                  <a:srgbClr val="000000"/>
                </a:solidFill>
                <a:latin typeface="+mn-lt"/>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Skin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The skin is normally drier and less elastic.</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Check the mucous membranes for signs of dehydration.</a:t>
            </a:r>
          </a:p>
        </p:txBody>
      </p:sp>
    </p:spTree>
    <p:extLst>
      <p:ext uri="{BB962C8B-B14F-4D97-AF65-F5344CB8AC3E}">
        <p14:creationId xmlns:p14="http://schemas.microsoft.com/office/powerpoint/2010/main" val="22460823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(13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Primary </a:t>
            </a:r>
            <a:r>
              <a:rPr lang="en-US" altLang="en-US" sz="2400" dirty="0" smtClean="0">
                <a:solidFill>
                  <a:srgbClr val="000000"/>
                </a:solidFill>
                <a:latin typeface="+mn-lt"/>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Determine </a:t>
            </a:r>
            <a:r>
              <a:rPr lang="en-US" altLang="en-US" sz="2400" dirty="0">
                <a:solidFill>
                  <a:srgbClr val="000000"/>
                </a:solidFill>
                <a:latin typeface="+mn-lt"/>
                <a:ea typeface="ＭＳ Ｐゴシック"/>
              </a:rPr>
              <a:t>transport priority: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Is the patient stable or unstable?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Any patient with abnormality of the airway, breathing, circulation, or mental status is unstable.</a:t>
            </a:r>
          </a:p>
        </p:txBody>
      </p:sp>
    </p:spTree>
    <p:extLst>
      <p:ext uri="{BB962C8B-B14F-4D97-AF65-F5344CB8AC3E}">
        <p14:creationId xmlns:p14="http://schemas.microsoft.com/office/powerpoint/2010/main" val="38413705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(14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Secondary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Sensory changes may affect history-taking.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Position yourself so that the patient can see you.</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Explain what you are doing.</a:t>
            </a:r>
          </a:p>
        </p:txBody>
      </p:sp>
    </p:spTree>
    <p:extLst>
      <p:ext uri="{BB962C8B-B14F-4D97-AF65-F5344CB8AC3E}">
        <p14:creationId xmlns:p14="http://schemas.microsoft.com/office/powerpoint/2010/main" val="6642780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(15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Secondary </a:t>
            </a:r>
            <a:r>
              <a:rPr lang="en-US" altLang="en-US" sz="2400" dirty="0" smtClean="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If </a:t>
            </a:r>
            <a:r>
              <a:rPr lang="en-US" altLang="en-US" sz="2400" dirty="0">
                <a:solidFill>
                  <a:srgbClr val="000000"/>
                </a:solidFill>
                <a:latin typeface="Arial (Body)"/>
                <a:ea typeface="ＭＳ Ｐゴシック"/>
              </a:rPr>
              <a:t>the patient has eyeglasses, make sure they have them.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Cataracts and glaucoma decrease tolerance for bright lights and glare.</a:t>
            </a:r>
          </a:p>
        </p:txBody>
      </p:sp>
    </p:spTree>
    <p:extLst>
      <p:ext uri="{BB962C8B-B14F-4D97-AF65-F5344CB8AC3E}">
        <p14:creationId xmlns:p14="http://schemas.microsoft.com/office/powerpoint/2010/main" val="468942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(16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Secondary </a:t>
            </a:r>
            <a:r>
              <a:rPr lang="en-US" altLang="en-US" sz="2400" dirty="0" smtClean="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Do </a:t>
            </a:r>
            <a:r>
              <a:rPr lang="en-US" altLang="en-US" sz="2400" dirty="0">
                <a:solidFill>
                  <a:srgbClr val="000000"/>
                </a:solidFill>
                <a:latin typeface="Arial (Body)"/>
                <a:ea typeface="ＭＳ Ｐゴシック"/>
              </a:rPr>
              <a:t>not assume that the patient is deaf.</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the patient has a hearing aid, make sure that it is turned 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shout.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Note-writing may help if the patient is hearing-impaired.</a:t>
            </a:r>
          </a:p>
        </p:txBody>
      </p:sp>
    </p:spTree>
    <p:extLst>
      <p:ext uri="{BB962C8B-B14F-4D97-AF65-F5344CB8AC3E}">
        <p14:creationId xmlns:p14="http://schemas.microsoft.com/office/powerpoint/2010/main" val="4165098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Effects of Aging on Body Systems </a:t>
            </a:r>
            <a:r>
              <a:rPr lang="en-US" sz="2000" b="0" dirty="0" smtClean="0">
                <a:latin typeface="Times New Roman" panose="02020603050405020304" pitchFamily="18" charset="0"/>
                <a:ea typeface="ＭＳ Ｐゴシック"/>
                <a:cs typeface="ＭＳ Ｐゴシック" pitchFamily="-1" charset="-128"/>
              </a:rPr>
              <a:t>(2 of 15)</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Cardiovascular System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Stenosis of heart valves can reduce blood flow and cause pulmonary edema.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Cardiac hypertrophy can reduce cardiac output, and affects the ability to compensate for illness and injury.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There is a decreased ability to increase heart rate to meet demand.</a:t>
            </a:r>
          </a:p>
        </p:txBody>
      </p:sp>
    </p:spTree>
    <p:extLst>
      <p:ext uri="{BB962C8B-B14F-4D97-AF65-F5344CB8AC3E}">
        <p14:creationId xmlns:p14="http://schemas.microsoft.com/office/powerpoint/2010/main" val="2445687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(17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Secondary </a:t>
            </a:r>
            <a:r>
              <a:rPr lang="en-US" altLang="en-US" sz="2400" dirty="0" smtClean="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For </a:t>
            </a:r>
            <a:r>
              <a:rPr lang="en-US" altLang="en-US" sz="2400" dirty="0">
                <a:solidFill>
                  <a:srgbClr val="000000"/>
                </a:solidFill>
                <a:latin typeface="Arial (Body)"/>
                <a:ea typeface="ＭＳ Ｐゴシック"/>
              </a:rPr>
              <a:t>the geriatric trauma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geriatric are at greater risk for injury.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Decreased pain sensation can make absence of pain an unreliable finding.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Maintain a high index of suspicion for injury.</a:t>
            </a:r>
          </a:p>
        </p:txBody>
      </p:sp>
    </p:spTree>
    <p:extLst>
      <p:ext uri="{BB962C8B-B14F-4D97-AF65-F5344CB8AC3E}">
        <p14:creationId xmlns:p14="http://schemas.microsoft.com/office/powerpoint/2010/main" val="24273548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(18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Secondary </a:t>
            </a:r>
            <a:r>
              <a:rPr lang="en-US" altLang="en-US" sz="2400" dirty="0" smtClean="0">
                <a:solidFill>
                  <a:srgbClr val="000000"/>
                </a:solidFill>
                <a:latin typeface="Arial (Body)"/>
                <a:ea typeface="ＭＳ Ｐゴシック"/>
              </a:rPr>
              <a:t>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For </a:t>
            </a:r>
            <a:r>
              <a:rPr lang="en-US" altLang="en-US" sz="2400" dirty="0">
                <a:solidFill>
                  <a:srgbClr val="000000"/>
                </a:solidFill>
                <a:latin typeface="Arial (Body)"/>
                <a:ea typeface="ＭＳ Ｐゴシック"/>
              </a:rPr>
              <a:t>the geriatric medical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Chronic diseases or medications can mask or alter the presentation of signs and symptoms.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patient's memory and orientation can affect history-taking.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may be multiple complaints.</a:t>
            </a:r>
          </a:p>
        </p:txBody>
      </p:sp>
    </p:spTree>
    <p:extLst>
      <p:ext uri="{BB962C8B-B14F-4D97-AF65-F5344CB8AC3E}">
        <p14:creationId xmlns:p14="http://schemas.microsoft.com/office/powerpoint/2010/main" val="13839429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39-5 Special Considerations in Vital Signs of the Elderly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r>
              <a:rPr lang="en-US" sz="2400" b="1" dirty="0" smtClean="0">
                <a:latin typeface="+mn-lt"/>
              </a:rPr>
              <a:t>The </a:t>
            </a:r>
            <a:r>
              <a:rPr lang="en-US" sz="2400" b="1" dirty="0">
                <a:latin typeface="+mn-lt"/>
              </a:rPr>
              <a:t>resting respiratory rate </a:t>
            </a:r>
            <a:r>
              <a:rPr lang="en-US" sz="2400" dirty="0">
                <a:latin typeface="+mn-lt"/>
              </a:rPr>
              <a:t>is normally higher in the elderly</a:t>
            </a:r>
            <a:r>
              <a:rPr lang="en-US" sz="2400" dirty="0" smtClean="0">
                <a:latin typeface="+mn-lt"/>
              </a:rPr>
              <a:t>.</a:t>
            </a:r>
          </a:p>
          <a:p>
            <a:r>
              <a:rPr lang="en-US" sz="2400" b="1" dirty="0">
                <a:latin typeface="+mn-lt"/>
              </a:rPr>
              <a:t>The resting heart rate </a:t>
            </a:r>
            <a:r>
              <a:rPr lang="en-US" sz="2400" dirty="0">
                <a:latin typeface="+mn-lt"/>
              </a:rPr>
              <a:t>is normally greater than 90 </a:t>
            </a:r>
            <a:r>
              <a:rPr lang="en-US" sz="2400" dirty="0" smtClean="0">
                <a:latin typeface="+mn-lt"/>
              </a:rPr>
              <a:t>b</a:t>
            </a:r>
            <a:r>
              <a:rPr lang="en-US" sz="100" dirty="0" smtClean="0">
                <a:solidFill>
                  <a:schemeClr val="bg1"/>
                </a:solidFill>
                <a:latin typeface="+mn-lt"/>
              </a:rPr>
              <a:t>eats</a:t>
            </a:r>
            <a:r>
              <a:rPr lang="en-US" sz="2400" dirty="0" smtClean="0">
                <a:latin typeface="+mn-lt"/>
              </a:rPr>
              <a:t>p</a:t>
            </a:r>
            <a:r>
              <a:rPr lang="en-US" sz="100" dirty="0" smtClean="0">
                <a:solidFill>
                  <a:schemeClr val="bg1"/>
                </a:solidFill>
                <a:latin typeface="+mn-lt"/>
              </a:rPr>
              <a:t>er</a:t>
            </a:r>
            <a:r>
              <a:rPr lang="en-US" sz="2400" dirty="0" smtClean="0">
                <a:latin typeface="+mn-lt"/>
              </a:rPr>
              <a:t>m</a:t>
            </a:r>
            <a:r>
              <a:rPr lang="en-US" sz="100" dirty="0" smtClean="0">
                <a:solidFill>
                  <a:schemeClr val="bg1"/>
                </a:solidFill>
                <a:latin typeface="+mn-lt"/>
              </a:rPr>
              <a:t>inute</a:t>
            </a:r>
            <a:r>
              <a:rPr lang="en-US" sz="2400" dirty="0" smtClean="0">
                <a:latin typeface="+mn-lt"/>
              </a:rPr>
              <a:t>, unless </a:t>
            </a:r>
            <a:r>
              <a:rPr lang="en-US" sz="2400" dirty="0">
                <a:latin typeface="+mn-lt"/>
              </a:rPr>
              <a:t>influenced by medications</a:t>
            </a:r>
            <a:r>
              <a:rPr lang="en-US" sz="2400" dirty="0" smtClean="0">
                <a:latin typeface="+mn-lt"/>
              </a:rPr>
              <a:t>.</a:t>
            </a:r>
          </a:p>
          <a:p>
            <a:r>
              <a:rPr lang="en-US" sz="2400" b="1" dirty="0">
                <a:latin typeface="+mn-lt"/>
              </a:rPr>
              <a:t>The skin </a:t>
            </a:r>
            <a:r>
              <a:rPr lang="en-US" sz="2400" dirty="0">
                <a:latin typeface="+mn-lt"/>
              </a:rPr>
              <a:t>is normally dry and less elastic.</a:t>
            </a:r>
          </a:p>
          <a:p>
            <a:r>
              <a:rPr lang="en-US" sz="2400" b="1" dirty="0" smtClean="0">
                <a:latin typeface="+mn-lt"/>
              </a:rPr>
              <a:t>Fever</a:t>
            </a:r>
            <a:r>
              <a:rPr lang="en-US" sz="2400" i="1" dirty="0" smtClean="0">
                <a:latin typeface="+mn-lt"/>
              </a:rPr>
              <a:t> </a:t>
            </a:r>
            <a:r>
              <a:rPr lang="en-US" sz="2400" dirty="0">
                <a:latin typeface="+mn-lt"/>
              </a:rPr>
              <a:t>is less common in the elderly, even when a </a:t>
            </a:r>
            <a:r>
              <a:rPr lang="en-US" sz="2400" dirty="0" smtClean="0">
                <a:latin typeface="+mn-lt"/>
              </a:rPr>
              <a:t>serious infectious </a:t>
            </a:r>
            <a:r>
              <a:rPr lang="en-US" sz="2400" dirty="0">
                <a:latin typeface="+mn-lt"/>
              </a:rPr>
              <a:t>disease is present</a:t>
            </a:r>
            <a:r>
              <a:rPr lang="en-US" sz="2400" dirty="0" smtClean="0">
                <a:latin typeface="+mn-lt"/>
              </a:rPr>
              <a:t>.</a:t>
            </a:r>
          </a:p>
        </p:txBody>
      </p:sp>
    </p:spTree>
    <p:extLst>
      <p:ext uri="{BB962C8B-B14F-4D97-AF65-F5344CB8AC3E}">
        <p14:creationId xmlns:p14="http://schemas.microsoft.com/office/powerpoint/2010/main" val="2202004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a:rPr>
              <a:t>Table 39-5 Special Considerations in Vital Signs of the </a:t>
            </a:r>
            <a:r>
              <a:rPr lang="en-US" altLang="en-US" dirty="0" smtClean="0">
                <a:latin typeface="Times New Roman" panose="02020603050405020304" pitchFamily="18" charset="0"/>
                <a:ea typeface="ＭＳ Ｐゴシック"/>
              </a:rPr>
              <a:t>Elderly </a:t>
            </a:r>
            <a:r>
              <a:rPr lang="en-US" altLang="en-US" sz="2000" b="0" dirty="0" smtClean="0">
                <a:latin typeface="Times New Roman" panose="02020603050405020304" pitchFamily="18" charset="0"/>
                <a:ea typeface="ＭＳ Ｐゴシック"/>
              </a:rPr>
              <a:t>(2 of 2)</a:t>
            </a:r>
            <a:endParaRPr lang="en-US" sz="2000" b="0" dirty="0"/>
          </a:p>
        </p:txBody>
      </p:sp>
      <p:sp>
        <p:nvSpPr>
          <p:cNvPr id="3" name="Text Placeholder 2"/>
          <p:cNvSpPr>
            <a:spLocks noGrp="1"/>
          </p:cNvSpPr>
          <p:nvPr>
            <p:ph type="body" idx="1"/>
          </p:nvPr>
        </p:nvSpPr>
        <p:spPr>
          <a:xfrm>
            <a:off x="457200" y="1600200"/>
            <a:ext cx="8229600" cy="4691418"/>
          </a:xfrm>
        </p:spPr>
        <p:txBody>
          <a:bodyPr/>
          <a:lstStyle/>
          <a:p>
            <a:r>
              <a:rPr lang="en-US" sz="2400" b="1" dirty="0">
                <a:latin typeface="+mn-lt"/>
              </a:rPr>
              <a:t>The systolic blood pressure </a:t>
            </a:r>
            <a:r>
              <a:rPr lang="en-US" sz="2400" dirty="0">
                <a:latin typeface="+mn-lt"/>
              </a:rPr>
              <a:t>increases in the elderly patient, making systolic hypertension more common</a:t>
            </a:r>
            <a:r>
              <a:rPr lang="en-US" sz="2400" dirty="0" smtClean="0">
                <a:latin typeface="+mn-lt"/>
              </a:rPr>
              <a:t>. The </a:t>
            </a:r>
            <a:r>
              <a:rPr lang="en-US" sz="2400" dirty="0">
                <a:latin typeface="+mn-lt"/>
              </a:rPr>
              <a:t>hypertension might give a false reading in the patient who has lost blood or who is dehydrated; however, the blood pressure will fall quickly because the patient cannot compensate well</a:t>
            </a:r>
            <a:r>
              <a:rPr lang="en-US" sz="2400" dirty="0" smtClean="0">
                <a:latin typeface="+mn-lt"/>
              </a:rPr>
              <a:t>.</a:t>
            </a:r>
          </a:p>
          <a:p>
            <a:r>
              <a:rPr lang="en-US" sz="2400" dirty="0" smtClean="0">
                <a:latin typeface="+mn-lt"/>
              </a:rPr>
              <a:t>The </a:t>
            </a:r>
            <a:r>
              <a:rPr lang="en-US" sz="2400" b="1" dirty="0">
                <a:latin typeface="+mn-lt"/>
              </a:rPr>
              <a:t>pupils</a:t>
            </a:r>
            <a:r>
              <a:rPr lang="en-US" sz="2400" dirty="0">
                <a:latin typeface="+mn-lt"/>
              </a:rPr>
              <a:t> are more sluggish to respond to light because of the normal aging process. The pupils might be distorted (not round) because of cataract surgery or other conditions. Eye drops that the patient may be taking for conditions such as glaucoma can cause the pupils to dilate and not react normally to light.</a:t>
            </a:r>
          </a:p>
        </p:txBody>
      </p:sp>
    </p:spTree>
    <p:extLst>
      <p:ext uri="{BB962C8B-B14F-4D97-AF65-F5344CB8AC3E}">
        <p14:creationId xmlns:p14="http://schemas.microsoft.com/office/powerpoint/2010/main" val="24241336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If Possible, Talk to the Geriatric Patient Rather than Talking about the Patient to Others</a:t>
            </a:r>
            <a:endParaRPr lang="en-US" altLang="en-US" sz="3000" dirty="0">
              <a:latin typeface="Times New Roman" panose="02020603050405020304" pitchFamily="18" charset="0"/>
              <a:ea typeface="ＭＳ Ｐゴシック"/>
            </a:endParaRPr>
          </a:p>
        </p:txBody>
      </p:sp>
      <p:pic>
        <p:nvPicPr>
          <p:cNvPr id="4" name="Picture 2" descr="An E M T kneels beside a seated elderly patient, conscious with another elderly person seated beside him. The E M T makes eye contact with the patient as she speak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174" y="1737669"/>
            <a:ext cx="6757653" cy="433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0972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(19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Secondary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For the geriatric medical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 the history and exam, remember: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may become fatigued easily.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To explain what you are going to do before you do it.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may minimize or deny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Peripheral pulses may be difficult to evaluate.</a:t>
            </a:r>
          </a:p>
        </p:txBody>
      </p:sp>
    </p:spTree>
    <p:extLst>
      <p:ext uri="{BB962C8B-B14F-4D97-AF65-F5344CB8AC3E}">
        <p14:creationId xmlns:p14="http://schemas.microsoft.com/office/powerpoint/2010/main" val="30737584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(20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Secondary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For the geriatric medical </a:t>
            </a:r>
            <a:r>
              <a:rPr lang="en-US" altLang="en-US" sz="2400" dirty="0" smtClean="0">
                <a:solidFill>
                  <a:srgbClr val="000000"/>
                </a:solidFill>
                <a:latin typeface="Arial (Body)"/>
                <a:ea typeface="ＭＳ Ｐゴシック"/>
              </a:rPr>
              <a:t>patient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You </a:t>
            </a:r>
            <a:r>
              <a:rPr lang="en-US" altLang="en-US" sz="2400" dirty="0">
                <a:solidFill>
                  <a:srgbClr val="000000"/>
                </a:solidFill>
                <a:latin typeface="Arial (Body)"/>
                <a:ea typeface="ＭＳ Ｐゴシック"/>
              </a:rPr>
              <a:t>should anticipate that the geriatric patient might not report or fully report all complaints, you should elicit as much information as you can.</a:t>
            </a:r>
          </a:p>
        </p:txBody>
      </p:sp>
    </p:spTree>
    <p:extLst>
      <p:ext uri="{BB962C8B-B14F-4D97-AF65-F5344CB8AC3E}">
        <p14:creationId xmlns:p14="http://schemas.microsoft.com/office/powerpoint/2010/main" val="23664011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(21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a:lstStyle/>
          <a:p>
            <a:pPr marL="255651" lvl="0" indent="-255651" eaLnBrk="0" fontAlgn="base" hangingPunct="0">
              <a:spcAft>
                <a:spcPct val="0"/>
              </a:spcAft>
              <a:buSzPts val="2400"/>
              <a:tabLst/>
            </a:pPr>
            <a:r>
              <a:rPr lang="en-US" altLang="en-US" sz="2400" dirty="0">
                <a:solidFill>
                  <a:srgbClr val="000000"/>
                </a:solidFill>
                <a:latin typeface="+mn-lt"/>
                <a:ea typeface="ＭＳ Ｐゴシック"/>
              </a:rPr>
              <a:t>Secondary Assessment</a:t>
            </a:r>
          </a:p>
          <a:p>
            <a:pPr marL="741553" lvl="1" indent="-284353" eaLnBrk="0" fontAlgn="base" hangingPunct="0">
              <a:spcAft>
                <a:spcPct val="0"/>
              </a:spcAft>
              <a:buSzPts val="2400"/>
            </a:pPr>
            <a:r>
              <a:rPr lang="en-US" altLang="en-US" sz="2400" dirty="0">
                <a:solidFill>
                  <a:srgbClr val="000000"/>
                </a:solidFill>
                <a:latin typeface="+mn-lt"/>
                <a:ea typeface="ＭＳ Ｐゴシック"/>
              </a:rPr>
              <a:t>For the geriatric medical </a:t>
            </a:r>
            <a:r>
              <a:rPr lang="en-US" altLang="en-US" sz="2400" dirty="0" smtClean="0">
                <a:solidFill>
                  <a:srgbClr val="000000"/>
                </a:solidFill>
                <a:latin typeface="+mn-lt"/>
                <a:ea typeface="ＭＳ Ｐゴシック"/>
              </a:rPr>
              <a:t>patient</a:t>
            </a:r>
            <a:endParaRPr lang="en-US" altLang="en-US" sz="2400" dirty="0" smtClean="0">
              <a:latin typeface="+mn-lt"/>
            </a:endParaRPr>
          </a:p>
          <a:p>
            <a:pPr lvl="2"/>
            <a:r>
              <a:rPr lang="en-US" altLang="en-US" sz="2400" dirty="0" smtClean="0">
                <a:latin typeface="+mn-lt"/>
              </a:rPr>
              <a:t>In </a:t>
            </a:r>
            <a:r>
              <a:rPr lang="en-US" altLang="en-US" sz="2400" dirty="0">
                <a:latin typeface="+mn-lt"/>
              </a:rPr>
              <a:t>the examination:</a:t>
            </a:r>
          </a:p>
          <a:p>
            <a:pPr lvl="3" indent="-230400"/>
            <a:r>
              <a:rPr lang="en-US" altLang="en-US" sz="2400" dirty="0">
                <a:latin typeface="+mn-lt"/>
              </a:rPr>
              <a:t>Address the patient as Mr., Mrs., Ms., or Miss.</a:t>
            </a:r>
          </a:p>
          <a:p>
            <a:pPr lvl="3" indent="-230400"/>
            <a:r>
              <a:rPr lang="en-US" altLang="en-US" sz="2400" dirty="0">
                <a:latin typeface="+mn-lt"/>
              </a:rPr>
              <a:t>Remove layers of clothing as necessary.</a:t>
            </a:r>
          </a:p>
          <a:p>
            <a:pPr lvl="3" indent="-230400"/>
            <a:r>
              <a:rPr lang="en-US" altLang="en-US" sz="2400" dirty="0">
                <a:latin typeface="+mn-lt"/>
              </a:rPr>
              <a:t>Perform a complete secondary assessment on patients who have an altered mental status.</a:t>
            </a:r>
          </a:p>
          <a:p>
            <a:pPr lvl="3" indent="-230400"/>
            <a:r>
              <a:rPr lang="en-US" altLang="en-US" sz="2400" dirty="0">
                <a:latin typeface="+mn-lt"/>
              </a:rPr>
              <a:t>Perform a complete secondary exam on trauma patients.</a:t>
            </a:r>
          </a:p>
        </p:txBody>
      </p:sp>
    </p:spTree>
    <p:extLst>
      <p:ext uri="{BB962C8B-B14F-4D97-AF65-F5344CB8AC3E}">
        <p14:creationId xmlns:p14="http://schemas.microsoft.com/office/powerpoint/2010/main" val="7508504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Assessment-Based Approach: Geriatric Patients </a:t>
            </a:r>
            <a:r>
              <a:rPr lang="en-US" sz="2000" b="0" dirty="0" smtClean="0">
                <a:latin typeface="Times New Roman" panose="02020603050405020304" pitchFamily="18" charset="0"/>
                <a:ea typeface="ＭＳ Ｐゴシック"/>
                <a:cs typeface="ＭＳ Ｐゴシック" pitchFamily="-1" charset="-128"/>
              </a:rPr>
              <a:t>(22 of 22)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Medical Care and Reassessment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Anticipate problems and reassess continually.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Maintain patient airway.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 prepared to assist ventilations.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Maintain adequate oxygenation.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Determine the best position for transport.</a:t>
            </a:r>
          </a:p>
        </p:txBody>
      </p:sp>
    </p:spTree>
    <p:extLst>
      <p:ext uri="{BB962C8B-B14F-4D97-AF65-F5344CB8AC3E}">
        <p14:creationId xmlns:p14="http://schemas.microsoft.com/office/powerpoint/2010/main" val="12462359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Tina performs a rapid secondary assessment, and is concerned to find crepitus to palpation over the patient's anterior chest wall. En route, the patient's vital signs are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96</a:t>
            </a:r>
            <a:r>
              <a:rPr lang="en-US" altLang="en-US" sz="2400" dirty="0">
                <a:solidFill>
                  <a:srgbClr val="000000"/>
                </a:solidFill>
                <a:latin typeface="Arial (Body)"/>
                <a:ea typeface="ＭＳ Ｐゴシック"/>
              </a:rPr>
              <a:t>, irregular;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a:t>
            </a:r>
            <a:r>
              <a:rPr lang="en-US" altLang="en-US" sz="2400" dirty="0">
                <a:solidFill>
                  <a:srgbClr val="000000"/>
                </a:solidFill>
                <a:latin typeface="Arial (Body)"/>
                <a:ea typeface="ＭＳ Ｐゴシック"/>
              </a:rPr>
              <a:t>28, shallow;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 </a:t>
            </a:r>
            <a:r>
              <a:rPr lang="en-US" altLang="en-US" sz="2400" dirty="0">
                <a:solidFill>
                  <a:srgbClr val="000000"/>
                </a:solidFill>
                <a:latin typeface="Arial (Body)"/>
                <a:ea typeface="ＭＳ Ｐゴシック"/>
              </a:rPr>
              <a:t>128/88;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88% with a nonrebreather mask at 15 </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iters</a:t>
            </a:r>
            <a:r>
              <a:rPr lang="en-US" altLang="en-US" sz="2400" dirty="0" smtClean="0">
                <a:solidFill>
                  <a:srgbClr val="000000"/>
                </a:solidFill>
                <a:latin typeface="Arial (Body)"/>
                <a:ea typeface="ＭＳ Ｐゴシック"/>
              </a:rPr>
              <a:t>p</a:t>
            </a:r>
            <a:r>
              <a:rPr lang="en-US" altLang="en-US" sz="100" dirty="0" smtClean="0">
                <a:solidFill>
                  <a:schemeClr val="bg1"/>
                </a:solidFill>
                <a:latin typeface="Arial (Body)"/>
                <a:ea typeface="ＭＳ Ｐゴシック"/>
              </a:rPr>
              <a:t>er</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inute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203718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8714</TotalTime>
  <Words>10315</Words>
  <Application>Microsoft Office PowerPoint</Application>
  <PresentationFormat>On-screen Show (4:3)</PresentationFormat>
  <Paragraphs>925</Paragraphs>
  <Slides>107</Slides>
  <Notes>98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107</vt:i4>
      </vt:variant>
    </vt:vector>
  </HeadingPairs>
  <TitlesOfParts>
    <vt:vector size="117" baseType="lpstr">
      <vt:lpstr>ＭＳ Ｐゴシック</vt:lpstr>
      <vt:lpstr>Arial</vt:lpstr>
      <vt:lpstr>Arial (Body)</vt:lpstr>
      <vt:lpstr>Calibri</vt:lpstr>
      <vt:lpstr>MS Reference Sans Serif</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 (1 of 3)</vt:lpstr>
      <vt:lpstr>Introduction</vt:lpstr>
      <vt:lpstr>Effects of Aging on Body Systems (1 of 15)</vt:lpstr>
      <vt:lpstr>Changes in the Body Systems of the Geriatric</vt:lpstr>
      <vt:lpstr>Effects of Aging on Body Systems (2 of 15)</vt:lpstr>
      <vt:lpstr>Effects of Aging on Body Systems (3 of 15)</vt:lpstr>
      <vt:lpstr>Effects of Aging on Body Systems (4 of 15)</vt:lpstr>
      <vt:lpstr>Effects of Aging on Body Systems (5 of 15)</vt:lpstr>
      <vt:lpstr>Effects of Aging on Body Systems (6 of 15)</vt:lpstr>
      <vt:lpstr>Effects of Aging on Body Systems (7 of 15)</vt:lpstr>
      <vt:lpstr>Effects of Aging on Body Systems (8 of 15)</vt:lpstr>
      <vt:lpstr>Effects of Aging on Body Systems (9 of 15)</vt:lpstr>
      <vt:lpstr>Effects of Aging on Body Systems (10 of 15)</vt:lpstr>
      <vt:lpstr>Effects of Aging on Body Systems (11 of 15)</vt:lpstr>
      <vt:lpstr>Effects of Aging on Body Systems (12 of 15)</vt:lpstr>
      <vt:lpstr>E M T s Apply Padding to Make the Patient Comfortable on the Backboard</vt:lpstr>
      <vt:lpstr>Effects of Aging on Body Systems (13 of 15)</vt:lpstr>
      <vt:lpstr>Effects of Aging on Body Systems (14 of 15)</vt:lpstr>
      <vt:lpstr>Effects of Aging on Body Systems (15 of 15)</vt:lpstr>
      <vt:lpstr>Special Geriatric Assessment Findings (1 of 42)</vt:lpstr>
      <vt:lpstr>Special Geriatric Assessment Findings (2 of 42)</vt:lpstr>
      <vt:lpstr>Special Geriatric Assessment Findings (3 of 42)</vt:lpstr>
      <vt:lpstr>Special Geriatric Assessment Findings (4 of 42)</vt:lpstr>
      <vt:lpstr>Special Geriatric Assessment Findings (5 of 42)</vt:lpstr>
      <vt:lpstr>Special Geriatric Assessment Findings (6 of 42)</vt:lpstr>
      <vt:lpstr>Special Geriatric Assessment Findings (7 of 42)</vt:lpstr>
      <vt:lpstr>Special Geriatric Assessment Findings (8 of 42)</vt:lpstr>
      <vt:lpstr>Common Causes of Dyspnea (Shortness of Breath) in the Geriatric Patient</vt:lpstr>
      <vt:lpstr>Special Geriatric Assessment Findings (9 of 42)</vt:lpstr>
      <vt:lpstr>Special Geriatric Assessment Findings (10 of 42)</vt:lpstr>
      <vt:lpstr>Special Geriatric Assessment Findings (11 of 42)</vt:lpstr>
      <vt:lpstr>Special Geriatric Assessment Findings (12 of 42)</vt:lpstr>
      <vt:lpstr>Special Geriatric Assessment Findings (13 of 42)</vt:lpstr>
      <vt:lpstr>Special Geriatric Assessment Findings (14 of 42)</vt:lpstr>
      <vt:lpstr>Special Geriatric Assessment Findings (15 of 42)</vt:lpstr>
      <vt:lpstr>Special Geriatric Assessment Findings (16 of 42)</vt:lpstr>
      <vt:lpstr>Special Geriatric Assessment Findings (17 of 42)</vt:lpstr>
      <vt:lpstr>Special Geriatric Assessment Findings (18 of 42)</vt:lpstr>
      <vt:lpstr>Common Causes of Altered Mental Status in the Geriatric Patient</vt:lpstr>
      <vt:lpstr>Special Geriatric Assessment Findings (19 of 42)</vt:lpstr>
      <vt:lpstr>Special Geriatric Assessment Findings (20 of 42)</vt:lpstr>
      <vt:lpstr>Special Geriatric Assessment Findings (21 of 42)</vt:lpstr>
      <vt:lpstr>Special Geriatric Assessment Findings (22 of 42)</vt:lpstr>
      <vt:lpstr>Special Geriatric Assessment Findings (23 of 42)</vt:lpstr>
      <vt:lpstr>Special Geriatric Assessment Findings (24 of 42)</vt:lpstr>
      <vt:lpstr>Special Geriatric Assessment Findings (25 of 42)</vt:lpstr>
      <vt:lpstr>Special Geriatric Assessment Findings (26 of 42)</vt:lpstr>
      <vt:lpstr>Special Geriatric Assessment Findings (27 of 42)</vt:lpstr>
      <vt:lpstr>Special Geriatric Assessment Findings (28 of 42)</vt:lpstr>
      <vt:lpstr>Special Geriatric Assessment Findings (29 of 42)</vt:lpstr>
      <vt:lpstr>Special Geriatric Assessment Findings (30 of 42)</vt:lpstr>
      <vt:lpstr>Special Geriatric Assessment Findings (31 of 42)</vt:lpstr>
      <vt:lpstr>Special Geriatric Assessment Findings (32 of 42)</vt:lpstr>
      <vt:lpstr>Special Geriatric Assessment Findings (33 of 42)</vt:lpstr>
      <vt:lpstr>Special Geriatric Assessment Findings (34 of 42)</vt:lpstr>
      <vt:lpstr>Special Geriatric Assessment Findings (35 of 42)</vt:lpstr>
      <vt:lpstr>Special Geriatric Assessment Findings (36 of 42)</vt:lpstr>
      <vt:lpstr>Special Geriatric Assessment Findings (37 of 42)</vt:lpstr>
      <vt:lpstr>Special Geriatric Assessment Findings (38 of 42)</vt:lpstr>
      <vt:lpstr>Special Geriatric Assessment Findings (39 of 42)</vt:lpstr>
      <vt:lpstr>Special Geriatric Assessment Findings (40 of 42)</vt:lpstr>
      <vt:lpstr>Special Geriatric Assessment Findings (41 of 42)</vt:lpstr>
      <vt:lpstr>Physical Abuse of an Geriatric Person Can Have Dire Consequences Because of the Patient’s Frailty</vt:lpstr>
      <vt:lpstr>Special Geriatric Assessment Findings (42 of 42)</vt:lpstr>
      <vt:lpstr>Click on the Underlying Cause of Hyperglycemic Hyperosmolar Nonketotic Syndrome</vt:lpstr>
      <vt:lpstr>Case Study (2 of 3)</vt:lpstr>
      <vt:lpstr>Case Study (3 of 3)</vt:lpstr>
      <vt:lpstr>Assessment-Based Approach: Geriatric Patients (1 of 22)</vt:lpstr>
      <vt:lpstr>Assessment-Based Approach: Geriatric Patients (2 of 22)</vt:lpstr>
      <vt:lpstr>Assessment-Based Approach: Geriatric Patients (3 of 22)</vt:lpstr>
      <vt:lpstr>Assessment-Based Approach: Geriatric Patients (4 of 22)</vt:lpstr>
      <vt:lpstr>Table 39-3 Clues to Illness Found in the Scene Size-Up (1 of 2)</vt:lpstr>
      <vt:lpstr>Table 39-3 Clues to Illness Found in the Scene Size-Up (2 of 2)</vt:lpstr>
      <vt:lpstr>Assessment-Based Approach: Geriatric Patients (5 of 22)</vt:lpstr>
      <vt:lpstr>Assessment-Based Approach: Geriatric Patients (6 of 22)</vt:lpstr>
      <vt:lpstr>Assessment-Based Approach: Geriatric Patients (7 of 22)</vt:lpstr>
      <vt:lpstr>Assessment-Based Approach: Geriatric Patients (8 of 22)</vt:lpstr>
      <vt:lpstr>Assessment-Based Approach: Geriatric Patients (9 of 22)</vt:lpstr>
      <vt:lpstr>Assessment-Based Approach: Geriatric Patients (10 of 22)</vt:lpstr>
      <vt:lpstr>Assessment-Based Approach: Geriatric Patients (11 of 22)</vt:lpstr>
      <vt:lpstr>Assessment-Based Approach: Geriatric Patients (12 of 22)</vt:lpstr>
      <vt:lpstr>Assessment-Based Approach: Geriatric Patients (13 of 22)</vt:lpstr>
      <vt:lpstr>Assessment-Based Approach: Geriatric Patients (14 of 22)</vt:lpstr>
      <vt:lpstr>Assessment-Based Approach: Geriatric Patients (15 of 22)</vt:lpstr>
      <vt:lpstr>Assessment-Based Approach: Geriatric Patients (16 of 22)</vt:lpstr>
      <vt:lpstr>Assessment-Based Approach: Geriatric Patients (17 of 22)</vt:lpstr>
      <vt:lpstr>Assessment-Based Approach: Geriatric Patients (18 of 22)</vt:lpstr>
      <vt:lpstr>Table 39-5 Special Considerations in Vital Signs of the Elderly (1 of 2)</vt:lpstr>
      <vt:lpstr>Table 39-5 Special Considerations in Vital Signs of the Elderly (2 of 2)</vt:lpstr>
      <vt:lpstr>If Possible, Talk to the Geriatric Patient Rather than Talking about the Patient to Others</vt:lpstr>
      <vt:lpstr>Assessment-Based Approach: Geriatric Patients (19 of 22)</vt:lpstr>
      <vt:lpstr>Assessment-Based Approach: Geriatric Patients (20 of 22)</vt:lpstr>
      <vt:lpstr>Assessment-Based Approach: Geriatric Patients (21 of 22)</vt:lpstr>
      <vt:lpstr>Assessment-Based Approach: Geriatric Patients (22 of 22)</vt:lpstr>
      <vt:lpstr>Case Study Conclusion (1 of 2)</vt:lpstr>
      <vt:lpstr>Case Study Conclusion (2 of 2)</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831</cp:revision>
  <dcterms:modified xsi:type="dcterms:W3CDTF">2018-03-01T12:03:58Z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