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26"/>
  </p:notesMasterIdLst>
  <p:handoutMasterIdLst>
    <p:handoutMasterId r:id="rId227"/>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529"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519" r:id="rId44"/>
    <p:sldId id="520"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 id="403" r:id="rId102"/>
    <p:sldId id="404" r:id="rId103"/>
    <p:sldId id="405" r:id="rId104"/>
    <p:sldId id="406" r:id="rId105"/>
    <p:sldId id="407" r:id="rId106"/>
    <p:sldId id="408" r:id="rId107"/>
    <p:sldId id="409" r:id="rId108"/>
    <p:sldId id="410" r:id="rId109"/>
    <p:sldId id="411" r:id="rId110"/>
    <p:sldId id="412" r:id="rId111"/>
    <p:sldId id="413" r:id="rId112"/>
    <p:sldId id="414" r:id="rId113"/>
    <p:sldId id="415" r:id="rId114"/>
    <p:sldId id="416" r:id="rId115"/>
    <p:sldId id="417" r:id="rId116"/>
    <p:sldId id="418" r:id="rId117"/>
    <p:sldId id="419" r:id="rId118"/>
    <p:sldId id="420" r:id="rId119"/>
    <p:sldId id="421" r:id="rId120"/>
    <p:sldId id="423" r:id="rId121"/>
    <p:sldId id="422" r:id="rId122"/>
    <p:sldId id="424" r:id="rId123"/>
    <p:sldId id="425" r:id="rId124"/>
    <p:sldId id="426" r:id="rId125"/>
    <p:sldId id="427" r:id="rId126"/>
    <p:sldId id="428" r:id="rId127"/>
    <p:sldId id="429" r:id="rId128"/>
    <p:sldId id="430" r:id="rId129"/>
    <p:sldId id="521" r:id="rId130"/>
    <p:sldId id="432" r:id="rId131"/>
    <p:sldId id="433" r:id="rId132"/>
    <p:sldId id="522" r:id="rId133"/>
    <p:sldId id="434" r:id="rId134"/>
    <p:sldId id="435" r:id="rId135"/>
    <p:sldId id="436" r:id="rId136"/>
    <p:sldId id="437" r:id="rId137"/>
    <p:sldId id="438" r:id="rId138"/>
    <p:sldId id="439" r:id="rId139"/>
    <p:sldId id="440" r:id="rId140"/>
    <p:sldId id="441" r:id="rId141"/>
    <p:sldId id="442" r:id="rId142"/>
    <p:sldId id="443" r:id="rId143"/>
    <p:sldId id="444" r:id="rId144"/>
    <p:sldId id="523" r:id="rId145"/>
    <p:sldId id="445" r:id="rId146"/>
    <p:sldId id="446" r:id="rId147"/>
    <p:sldId id="447" r:id="rId148"/>
    <p:sldId id="448" r:id="rId149"/>
    <p:sldId id="524" r:id="rId150"/>
    <p:sldId id="449" r:id="rId151"/>
    <p:sldId id="450" r:id="rId152"/>
    <p:sldId id="451" r:id="rId153"/>
    <p:sldId id="452" r:id="rId154"/>
    <p:sldId id="525" r:id="rId155"/>
    <p:sldId id="453" r:id="rId156"/>
    <p:sldId id="454" r:id="rId157"/>
    <p:sldId id="455" r:id="rId158"/>
    <p:sldId id="456" r:id="rId159"/>
    <p:sldId id="526" r:id="rId160"/>
    <p:sldId id="457" r:id="rId161"/>
    <p:sldId id="458" r:id="rId162"/>
    <p:sldId id="459" r:id="rId163"/>
    <p:sldId id="460" r:id="rId164"/>
    <p:sldId id="461" r:id="rId165"/>
    <p:sldId id="462" r:id="rId166"/>
    <p:sldId id="463" r:id="rId167"/>
    <p:sldId id="464" r:id="rId168"/>
    <p:sldId id="527" r:id="rId169"/>
    <p:sldId id="528" r:id="rId170"/>
    <p:sldId id="465" r:id="rId171"/>
    <p:sldId id="466" r:id="rId172"/>
    <p:sldId id="467" r:id="rId173"/>
    <p:sldId id="468" r:id="rId174"/>
    <p:sldId id="469" r:id="rId175"/>
    <p:sldId id="470" r:id="rId176"/>
    <p:sldId id="471" r:id="rId177"/>
    <p:sldId id="472" r:id="rId178"/>
    <p:sldId id="473" r:id="rId179"/>
    <p:sldId id="474" r:id="rId180"/>
    <p:sldId id="475" r:id="rId181"/>
    <p:sldId id="476" r:id="rId182"/>
    <p:sldId id="477" r:id="rId183"/>
    <p:sldId id="478" r:id="rId184"/>
    <p:sldId id="479" r:id="rId185"/>
    <p:sldId id="480" r:id="rId186"/>
    <p:sldId id="481" r:id="rId187"/>
    <p:sldId id="482" r:id="rId188"/>
    <p:sldId id="483" r:id="rId189"/>
    <p:sldId id="484" r:id="rId190"/>
    <p:sldId id="485" r:id="rId191"/>
    <p:sldId id="486" r:id="rId192"/>
    <p:sldId id="487" r:id="rId193"/>
    <p:sldId id="488" r:id="rId194"/>
    <p:sldId id="489" r:id="rId195"/>
    <p:sldId id="490" r:id="rId196"/>
    <p:sldId id="491" r:id="rId197"/>
    <p:sldId id="492" r:id="rId198"/>
    <p:sldId id="493" r:id="rId199"/>
    <p:sldId id="494" r:id="rId200"/>
    <p:sldId id="495" r:id="rId201"/>
    <p:sldId id="496" r:id="rId202"/>
    <p:sldId id="497" r:id="rId203"/>
    <p:sldId id="498" r:id="rId204"/>
    <p:sldId id="499" r:id="rId205"/>
    <p:sldId id="500" r:id="rId206"/>
    <p:sldId id="501" r:id="rId207"/>
    <p:sldId id="502" r:id="rId208"/>
    <p:sldId id="503" r:id="rId209"/>
    <p:sldId id="504" r:id="rId210"/>
    <p:sldId id="505" r:id="rId211"/>
    <p:sldId id="506" r:id="rId212"/>
    <p:sldId id="507" r:id="rId213"/>
    <p:sldId id="508" r:id="rId214"/>
    <p:sldId id="509" r:id="rId215"/>
    <p:sldId id="510" r:id="rId216"/>
    <p:sldId id="511" r:id="rId217"/>
    <p:sldId id="512" r:id="rId218"/>
    <p:sldId id="513" r:id="rId219"/>
    <p:sldId id="514" r:id="rId220"/>
    <p:sldId id="515" r:id="rId221"/>
    <p:sldId id="516" r:id="rId222"/>
    <p:sldId id="517" r:id="rId223"/>
    <p:sldId id="518" r:id="rId224"/>
    <p:sldId id="305" r:id="rId2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0349" autoAdjust="0"/>
  </p:normalViewPr>
  <p:slideViewPr>
    <p:cSldViewPr snapToGrid="0" snapToObjects="1">
      <p:cViewPr varScale="1">
        <p:scale>
          <a:sx n="76" d="100"/>
          <a:sy n="76" d="100"/>
        </p:scale>
        <p:origin x="98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handoutMaster" Target="handoutMasters/handout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commentAuthors" Target="commentAuthor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presProps" Target="presProp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MyBRADYLab and review student scores. 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Neonates (birth to one month)</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Infants older than 6 months often cry if separated from their caregiver.</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Assess from toe to head.</a:t>
            </a: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Toddlers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1 to 3 years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Do not like to be touched</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Do not like to be separated from caregivers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Do not like having clothing removed</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Do not like an oxygen mask on the face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Do not like needles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Think of your exam as an intrusion; respect the child's space.</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Preschoolers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3 to 6 years of age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Use concrete thinking and literal interpretation.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Vivid imagination.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May believe illness or injury is a punishment.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Fear loss of bodily integrity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Aware of death; fear pain, blood, and permanent injury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Explain what you are doing in terms the child understands.</a:t>
            </a: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28075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Common symptoms of asthma include shortness of breath, chest tightness, wheezing, and nonproductive, “tight” coughing. For a more detailed discussion of asthma signs, symptoms, and emergency medical care, see the chapter “Respiratory Emergencies.”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77767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Although not an exhaustive list of necessary questions, these are examples of questions that can help gauge the severity of the attack.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47190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Relate each of these back to the effects of an asthma attack on the body. Also identify those that indicate a more severe attack.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98493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severe attack that cannot be managed with medication is called status asthmaticus and is extremely serious. Consider ALS backup, if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37739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How would you recognize a child with bronchiolitis versus asthma?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2190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Relate the major pathophysiological changes in bronchiolitis to what is occurring in with the images.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these changes can lead to hypoxemia in the patient.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653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Generally, management of bronchiolitis is almost identical to that of other types of respiratory distress.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66622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Pneumonia is estimated to cause approximately 4 million deaths among children worldwide. In the United States from 1939–1996, mortality caused by pneumonia in children declined by 97 percent. This decline is most likely attributable to the introduction of antibiotics, vaccines, improvements in medical care, and the expansion of medical insurance coverage for children. Pneumonia can involve a bacterial, viral, mycoplasmal, and fungal infection of the lung.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323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Position</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The child may lie on their side with their knees drawn up or assume a tripod position.</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With severe respiratory distress, the child will be exhausted.</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Children under 2 years of age may lie on the back and may not show agitation.</a:t>
            </a:r>
          </a:p>
          <a:p>
            <a:pPr lvl="1"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Mental status</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Drowsiness with intermittent periods of restlessness.</a:t>
            </a:r>
          </a:p>
          <a:p>
            <a:pPr lvl="1"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Skin</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Look for evidence of dehydration.</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Look for cyanosis.</a:t>
            </a:r>
          </a:p>
          <a:p>
            <a:pPr lvl="1"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Vital signs</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Pulse rate may increase, but bradycardia is a sign of respiratory failure and potential for cardiac arrest.</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Blood pressure may fall due to sepsis and shock.</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Monitor the SpO</a:t>
            </a:r>
            <a:r>
              <a:rPr lang="en-US" altLang="en-US" sz="1100" baseline="-25000">
                <a:solidFill>
                  <a:prstClr val="black"/>
                </a:solidFill>
                <a:latin typeface="Verdana" panose="020B0604030504040204" pitchFamily="34" charset="0"/>
                <a:ea typeface="ＭＳ Ｐゴシック" charset="-128"/>
              </a:rPr>
              <a:t>2.</a:t>
            </a:r>
          </a:p>
          <a:p>
            <a:pPr lvl="1" eaLnBrk="0" fontAlgn="base" hangingPunct="0">
              <a:spcBef>
                <a:spcPct val="30000"/>
              </a:spcBef>
              <a:spcAft>
                <a:spcPct val="0"/>
              </a:spcAft>
              <a:defRPr/>
            </a:pPr>
            <a:endParaRPr lang="en-US" altLang="en-US" sz="1100" baseline="-25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Respirations</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Diminished breath sounds</a:t>
            </a:r>
          </a:p>
          <a:p>
            <a:pPr marL="171450" lvl="0" indent="-171450" eaLnBrk="0" fontAlgn="base" hangingPunct="0">
              <a:spcBef>
                <a:spcPct val="30000"/>
              </a:spcBef>
              <a:spcAft>
                <a:spcPct val="0"/>
              </a:spcAft>
              <a:buFont typeface="Arial" charset="0"/>
              <a:buChar char="•"/>
              <a:defRPr/>
            </a:pPr>
            <a:r>
              <a:rPr lang="en-US" altLang="en-US" sz="1100">
                <a:solidFill>
                  <a:prstClr val="black"/>
                </a:solidFill>
                <a:latin typeface="Verdana" panose="020B0604030504040204" pitchFamily="34" charset="0"/>
                <a:ea typeface="ＭＳ Ｐゴシック" charset="-128"/>
              </a:rPr>
              <a:t>Possible wheezes or crackles</a:t>
            </a:r>
          </a:p>
          <a:p>
            <a:pPr lvl="3" eaLnBrk="0" fontAlgn="base" hangingPunct="0">
              <a:spcBef>
                <a:spcPct val="30000"/>
              </a:spcBef>
              <a:spcAft>
                <a:spcPct val="0"/>
              </a:spcAft>
              <a:defRPr/>
            </a:pPr>
            <a:endParaRPr lang="en-US" altLang="en-US" sz="1100" baseline="-25000">
              <a:solidFill>
                <a:prstClr val="black"/>
              </a:solidFill>
              <a:latin typeface="Verdana" panose="020B0604030504040204" pitchFamily="34" charset="0"/>
              <a:ea typeface="ＭＳ Ｐゴシック" charset="-128"/>
            </a:endParaRPr>
          </a:p>
          <a:p>
            <a:pPr lvl="3"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3"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5758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Congenital heart defects are responsible for more deaths in the first year of life than any other birth defects, according to the National Institutes of Health. The initial presentation of the infant with CHD can be inconsistent, looking like respiratory distress, infection, failure to thrive, and shock.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7349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School-age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6 to 12 years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More cooperative, better understanding of the body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Honesty is key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Explain what you are doing.</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Adolescents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Abstract thinking is developing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Feelings of invincibility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Establish trust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Respect privacy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Anticipate fears and provide reassurance.</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0428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Because the defect can be due to abnormal valves, vessels, or chambers, diagnosing the defect is less important than recognizing the abnormality on assessment, initiating emergency care, and transporting rapidly to an appropriate medical facility.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1904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There is little that the EMT can do with congenital heart defects other than support lost function during transport.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65368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List and delineate the findings of shock with the different etiologies of shock. The student needs to be able to appreciate the difference between the various types of shock so the treatment is more specific and appropriate.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18574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care steps for the pediatric patient in shock. Emphasize when to alert ALS and what the best destination hospitals are.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43165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protocol with students. Find out if local EMS protocol varies from this, and if so, discuss changes.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03097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Point</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Preventing arrest is of utmost importance in the deteriorating pediatric patient. The airway should be aggressively managed and chest compressions should be started if the heart rate drops below 60 beats per minute and signs of poor perfusion are evident.</a:t>
            </a: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Randomly hand out index cards prepared ahead of time (see the description in the Advance Preparation chart) to students. Students will explain the signs, symptoms, and management of the condition listed.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Given a series of scenarios, students should be able to assess pediatric patients with respiratory and cardiopulmonary problems.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0515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EMT’s goal is to keep the brain viable. Standing orders that provide for orderly direction of treatment, easy access to paramedic backup, and continuous assessment are important. Unless too much time has elapsed between the arrest and initiation of artificial ventilation, the child may recover with minimal or no neurological deficit even following comparatively long periods of arrest.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89973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causes of seizures in children?</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Assign students a topic from this section for further research. Have students bring their research findings to the next class for discussion.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68247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risk of seizures is high among children up to age 2, and approximately 3 to 5 percent of all children in the United States will experience a febrile seizure by the time they reach their 5th birthday. Although these childhood seizures can be frightening, they generally have no permanent adverse effects and usually do not predict the development of epilepsy in the child unless there is a family history of epilepsy and the seizure is particularly prolonged or difficult to control.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90401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During the “generalized, tonic-clonic” seizure, the child’s arms and legs may become rigid, the back arches, the muscles twitch or jerk in spasm, the eyes roll up and become fixed, the pupils dilate, and the breathing is often irregular or ineffective. The patient may lose bladder and bowel control and be completely unresponsive. If the seizure lasts long enough, the skin can turn cyanotic from ineffective respirations. The muscle spasms might prevent the child from swallowing effectively. Hence, excessive saliva coming from the mouth is a common finding. (Saliva production is also more copious during the seizure.) If saliva is trapped in the throat, the child may make a gurgling sound with respirations.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121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Most emergencies involving children are managed similarly to those involving adults experiencing the same emergency. However, there are certain modifications EMTs may need to make based on the anatomic and physiologic development of children. For the average, normally developing child, the following considerations are appropriate. For an infant or child with special health care needs, the anatomic and physiologic differences can be quite different from the norm and using the caretaker to help with the assessment is critical. When treating a child, be aware of some of the following special conditions and situations. Also, be aware the most significant of these differences typically concern the airway.</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Draw a grid on the white board to compare and contrast the characteristics of adults and children.</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are some characteristics of the pediatric head that must be considered in assessment and management?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are some consequences of the undeveloped pediatric skeleton?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Summarize the differences between adult and pediatric respiratory systems.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Why do infants and children tire so easily when they are in respiratory distress?</a:t>
            </a: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Students should be able to apply the knowledge in this section to scenarios involving assessment and management of pediatric patients. </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02977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While obtaining the history, ascertain whether the child has had prior seizures and, if so, find out whether this is the child’s normal seizure pattern. Determine whether the child has taken their anti-seizure medications, if any have been prescribed.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57993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Seizures lasting longer than 5 minutes or recurring with no recovery between are considered </a:t>
            </a:r>
            <a:r>
              <a:rPr lang="en-US" altLang="en-US" i="1">
                <a:solidFill>
                  <a:prstClr val="black"/>
                </a:solidFill>
                <a:latin typeface="Calibri"/>
                <a:ea typeface="ＭＳ Ｐゴシック" pitchFamily="34" charset="-128"/>
              </a:rPr>
              <a:t>prolonged seizures </a:t>
            </a:r>
            <a:r>
              <a:rPr lang="en-US" altLang="en-US">
                <a:solidFill>
                  <a:prstClr val="black"/>
                </a:solidFill>
                <a:latin typeface="Calibri"/>
                <a:ea typeface="ＭＳ Ｐゴシック" pitchFamily="34" charset="-128"/>
              </a:rPr>
              <a:t>and are a </a:t>
            </a:r>
            <a:r>
              <a:rPr lang="en-US" altLang="en-US" i="1">
                <a:solidFill>
                  <a:prstClr val="black"/>
                </a:solidFill>
                <a:latin typeface="Calibri"/>
                <a:ea typeface="ＭＳ Ｐゴシック" pitchFamily="34" charset="-128"/>
              </a:rPr>
              <a:t>true medical emergency. </a:t>
            </a:r>
            <a:r>
              <a:rPr lang="en-US" altLang="en-US">
                <a:solidFill>
                  <a:prstClr val="black"/>
                </a:solidFill>
                <a:latin typeface="Calibri"/>
                <a:ea typeface="ＭＳ Ｐゴシック" pitchFamily="34" charset="-128"/>
              </a:rPr>
              <a:t>(Seizures lasting 30 minutes or more are called </a:t>
            </a:r>
            <a:r>
              <a:rPr lang="en-US" altLang="en-US" i="1">
                <a:solidFill>
                  <a:prstClr val="black"/>
                </a:solidFill>
                <a:latin typeface="Calibri"/>
                <a:ea typeface="ＭＳ Ｐゴシック" pitchFamily="34" charset="-128"/>
              </a:rPr>
              <a:t>status epilepticus</a:t>
            </a:r>
            <a:r>
              <a:rPr lang="en-US" altLang="en-US">
                <a:solidFill>
                  <a:prstClr val="black"/>
                </a:solidFill>
                <a:latin typeface="Calibri"/>
                <a:ea typeface="ＭＳ Ｐゴシック" pitchFamily="34" charset="-128"/>
              </a:rPr>
              <a:t>.) Provide positive pressure ventilation with supplemental oxygen during a prolonged seizure, if possible, and even after the seizure has ended if necessary. Provide rapid transport to the hospital, paying attention to maintaining the airway and protecting the patient from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33015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pediatric seizure protocol. Discuss any local protocol differences that may exist.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46893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Your pediatric patient could have an altered mental status for the same reason an adult patient would, such as hypoglycemia, poisoning, post seizure, or severe blood infection. If your protocol permits, assess the blood glucose in any patient presenting with an altered mental status. However, this is especially important in the pediatric patient. Note that if the altered mental status is associated with poor brain perfusion or brain injury, all three PAT findings — appearance, work of breathing, and circulation to skin — might be abnormal.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42850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child’s level of maturity can greatly influence the format of the EMT’s assessment of the mental status. If using AVPU or the Glasgow Coma Scale, modify them for a child. Ask the child simple questions. If the child appears to be lethargic, inconsolable, or agitated, ask the caregivers if this is a typical or an unusual response. To assess the unresponsive infant or child, shout to elicit a response to verbal stimulus. Inflict a pinch to see if the child responds to pain. </a:t>
            </a:r>
            <a:r>
              <a:rPr lang="en-US" altLang="en-US" i="1">
                <a:solidFill>
                  <a:prstClr val="black"/>
                </a:solidFill>
                <a:latin typeface="Calibri"/>
                <a:ea typeface="ＭＳ Ｐゴシック" pitchFamily="34" charset="-128"/>
              </a:rPr>
              <a:t>Never shake an infant or child for any reason.</a:t>
            </a: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0914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Treatment of a pediatric patient with an altered mental status is aimed at managing life threats such as airway compromise.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70525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protocol for pediatric AMS and draw distinctions from any local protocol differences.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46895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Drowning can occur in any amount of water — from the ocean to the bathtub to a bucket. The main cause of death in infants or children who are submerged is not the aspiration of fluid; although, it can occur in some patients. Rather, it is the hypoxia that occurs secondary to glottic closure reflex, which occurs when the water contacts the glottic opening. After an initial period of glottis closure, the victim becomes hypoxic and ultimately gasps, leading to aspiration of water into the lungs.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75548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confronted with a drowning emergency, be aware of the possibility of trauma and/or hypothermia. Infants and children are especially prone to hypothermia. In any drowning emergency, be alert for a secondary drowning syndrome, a deterioration that takes place after normal breathing is restored — from minutes to hours after the event.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59247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 a cold-water drowning, be particularly aggressive and persistent about resuscitating a pediatric patient. In response to the cold water, the mammalian dive reflex, which is pronounced in children, might slow blood perfusion and metabolism. This means that the residual oxygen in the blood lasts longer for the brain to consume. Numerous cases of “saves” have been reported even after prolonged submersion in cold water (30 minutes or more). It is controversial whether these saves are made possible by the mammalian dive reflex or the cold water. If unclear about the length of time under water, always give the patient the benefit of the doubt and initiate resuscitation.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799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800">
                <a:solidFill>
                  <a:prstClr val="black"/>
                </a:solidFill>
                <a:latin typeface="Verdana" panose="020B0604030504040204" pitchFamily="34" charset="0"/>
                <a:ea typeface="ＭＳ Ｐゴシック" charset="-128"/>
              </a:rPr>
              <a:t>Airway</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Infants have a proportionally larger tongue.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A newborn's trachea is 4 to 5 mm in diameter.</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trachea is more pliable.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Pressure on the soft tissue under the chin can obstruct the airway.</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Newborns are obligate nasal breathers.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smallest part of the airway is at the level of the cricoid cartilage.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epiglottis is positioned higher in the airway</a:t>
            </a:r>
          </a:p>
          <a:p>
            <a:pPr lvl="0" eaLnBrk="0" fontAlgn="base" hangingPunct="0">
              <a:spcBef>
                <a:spcPct val="30000"/>
              </a:spcBef>
              <a:spcAft>
                <a:spcPct val="0"/>
              </a:spcAft>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800">
                <a:solidFill>
                  <a:prstClr val="black"/>
                </a:solidFill>
                <a:latin typeface="Verdana" panose="020B0604030504040204" pitchFamily="34" charset="0"/>
                <a:ea typeface="ＭＳ Ｐゴシック" charset="-128"/>
              </a:rPr>
              <a:t>Head</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head is proportionally larger.</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head and neck are more prone to injury.</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Place padding beneath the shoulders during spine motion restriction procedures for the spine.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Infants less than 6 to 7 months old cannot support their heads.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Avoid handling the fontanelles.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The fontanelles may be sunken (dehydration) or bulging (increased intracranial pressure).</a:t>
            </a:r>
          </a:p>
          <a:p>
            <a:pPr marL="171450" lvl="0" indent="-171450" eaLnBrk="0" fontAlgn="base" hangingPunct="0">
              <a:spcBef>
                <a:spcPct val="30000"/>
              </a:spcBef>
              <a:spcAft>
                <a:spcPct val="0"/>
              </a:spcAft>
              <a:buFont typeface="Arial" panose="020B0604020202020204" pitchFamily="34" charset="0"/>
              <a:buChar char="•"/>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800">
                <a:solidFill>
                  <a:prstClr val="black"/>
                </a:solidFill>
                <a:latin typeface="Verdana" panose="020B0604030504040204" pitchFamily="34" charset="0"/>
                <a:ea typeface="ＭＳ Ｐゴシック" charset="-128"/>
              </a:rPr>
              <a:t>Chest and lungs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Ribs are more pliable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Ribs are more horizontal</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Lung tissue is more fragile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Minimal chest rise with normal breathing</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Chest muscles are underdeveloped</a:t>
            </a:r>
          </a:p>
          <a:p>
            <a:pPr lvl="0" eaLnBrk="0" fontAlgn="base" hangingPunct="0">
              <a:spcBef>
                <a:spcPct val="30000"/>
              </a:spcBef>
              <a:spcAft>
                <a:spcPct val="0"/>
              </a:spcAft>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800">
                <a:solidFill>
                  <a:prstClr val="black"/>
                </a:solidFill>
                <a:latin typeface="Verdana" panose="020B0604030504040204" pitchFamily="34" charset="0"/>
                <a:ea typeface="ＭＳ Ｐゴシック" charset="-128"/>
              </a:rPr>
              <a:t>Respiratory system</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Breathing is inadequate at rates ≥60.</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Verdana" panose="020B0604030504040204" pitchFamily="34" charset="0"/>
                <a:ea typeface="ＭＳ Ｐゴシック" charset="-128"/>
              </a:rPr>
              <a:t>Children younger than 5 years old have a breathing rate two to three times faster than that of adults.</a:t>
            </a:r>
          </a:p>
          <a:p>
            <a:pPr marL="171450" lvl="0" indent="-171450" eaLnBrk="0" fontAlgn="base" hangingPunct="0">
              <a:spcBef>
                <a:spcPct val="30000"/>
              </a:spcBef>
              <a:spcAft>
                <a:spcPct val="0"/>
              </a:spcAft>
              <a:buFont typeface="Arial" panose="020B0604020202020204" pitchFamily="34" charset="0"/>
              <a:buChar char="•"/>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8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8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8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8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49085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protocol for pediatric drowning and draw distinctions from any local protocol differences.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72945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should the EMT do for the child with a fever?</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02207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degree of temperature is not always of the greatest concern, but how quickly the temperature “spikes.” If the temperature rises rapidly, a febrile seizure (a seizure caused by a high body temperature) might result. Not all high temperatures produce seizures. In addition to seizures, another common result of a fever is dehydration caused by the increased insensible (evaporative) loss of fluids and electrolytes, especially if the fever has been present for some time.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35304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elevated core body temperature is a result of exposure to a hot environment, conduct cooling if the core temperature is excessive (104 or greater). Remove the child from the hot environment and avoid extreme cooling and shivering while cooling. Sponge the child’s skin with tepid water. Transport the patient and remain alert for seizures. If cooling is done, it should be performed in a slow, controlled manner unless the child has a temperature over 106.9°F. If a child with an elevated core body temperature is cooled too quickly, the brain will be overstimulated and the child might seize.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54227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protocol for pediatric fever and draw distinctions from any local protocol differences.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27377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signs and symptoms of meningitis?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are pediatric patients susceptible to a variety of infectious illnesses?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2529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the pathological changes in meningitis as they relate to changes in ICP and findings presentation.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03715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Signs and symptoms of meningitis in children include recent ear or respiratory tract infection, high fever, lethargy, irritability, or vomiting. They generally do not have headaches or stiff necks but are lethargic and will not eat. The fontanelle may be bulging unless the child is dehydrated. Movement is painful so the caretakers might report that “they cry every time we pick them up.” A rash might be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45741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you suspect meningitis, you should wear a mask, gloves, and possibly a gown as the infection is spread by respiratory droplets. Complete the assessment rapidly and transport to the hospital. If the child is in shock (hypoperfusion), establish and maintain an open airway. Administer oxygen to maintain an SpO</a:t>
            </a:r>
            <a:r>
              <a:rPr lang="en-US" altLang="en-US" baseline="-25000" dirty="0">
                <a:solidFill>
                  <a:prstClr val="black"/>
                </a:solidFill>
                <a:latin typeface="Calibri"/>
                <a:ea typeface="ＭＳ Ｐゴシック" pitchFamily="34" charset="-128"/>
              </a:rPr>
              <a:t>2</a:t>
            </a:r>
            <a:r>
              <a:rPr lang="en-US" altLang="en-US" dirty="0">
                <a:solidFill>
                  <a:prstClr val="black"/>
                </a:solidFill>
                <a:latin typeface="Calibri"/>
                <a:ea typeface="ＭＳ Ｐゴシック" pitchFamily="34" charset="-128"/>
              </a:rPr>
              <a:t> of 94% or greater. If the breathing is or becomes inadequate, begin positive pressure ventilation with supplemental oxygen delivered through the ventilation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374973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concerns for a child with a gastrointestinal disorder?</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810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Cardiovascular system</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The heart rate increases from fear, fever, anxiety, hypoxia, activity, and hypovolemia.</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Bradycardia is a late response to hypoxia in infants and children, but an early response in newborns.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The circulating blood volume is smaller.</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Hypotension does not develop until more than 30percent of the blood volume is lost.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Limited ability to increase the strength of cardiac contraction.</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Extremities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Bones can fracture by bending and splintering (greenstick fractures).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Motor development occurs from head to toe.</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Metabolic rate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The metabolic rate is faster, requiring rapid consumption of oxygen and glucose.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Risk of developing hypoglycemia.</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Skin and body surface area</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The large skin surface increases the risk of hypothermia.</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The skin is thinner and more delicate.</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5859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For these patients, a thorough secondary assessment is critically important. Because poisons can enter the body through numerous routes (ingestion, inhalation, absorption, injection), gather as much information as possible about the type of overdose prior to transporting the patient to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36467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Emergency treatment of poisoned patients focuses on the effects of the poisoning on the patient, rather than treating the specific type of poisoning.</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i="1" dirty="0">
                <a:solidFill>
                  <a:prstClr val="black"/>
                </a:solidFill>
                <a:latin typeface="Calibri"/>
                <a:ea typeface="ＭＳ Ｐゴシック" charset="-128"/>
              </a:rPr>
              <a:t>If the Patient Is Initially Unresponsive or Becomes Unresponsive en Route </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Establish and maintain an open airway and adequate ventilation and oxygenation. Administer oxygen to maintain an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94% or greater. </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If the breathing is or becomes inadequate, begin positive pressure ventilation with supplemental oxygen delivered through the ventilation device.</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Expedite transport.</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Perform a rapid secondary assessment to identify or rule out trauma as a cause of the altered mental status.</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Check blood glucose level, if your protocol permits.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64220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protocol for pediatric poisoning and discuss any differences to management with local protocol.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59652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characteristics of BRUE?</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Given a series of scenarios, students should be able to assess and manage pediatric medical emergencies.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21115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called for, for an infant exhibiting any of these transient signs, establish and maintain an open airway and adequate ventilation and oxygenation. Administer oxygen to maintain an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of 94% or greater. If the breathing is or becomes inadequate, begin positive pressure ventilation with supplemental oxygen delivered through the ventilation device and immediately transport to a medical facility for further evaluation.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0935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Consider a guest speaker on SIDS.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How should the EMT interact with the parents of an apparent SIDS infant?</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observations of the scene should you document in an infant death?</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10984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Because this might be a potential crime scene rather than a medical case of SIDS, be careful not to convey by the wording of your questions or your manner any suspicion that the parents or caretakers might be responsible for the child’s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78714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Advise students that all elements of arrest management need to be at their best for a successful outcome, if one is possible.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35312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reactions of family members to the SIDS incident will be varied. One of the most common immediate reactions of caregivers to SIDS is shock and disbelief. This can cause family members to become immobilized or incapable of making decisions. Or it can cause them to act as if they are cold and unfeeling. It is not that they do not care, just that they are having a hard time facing reality.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Don’t neglect your own emotional turmoil. After a SIDS call, it is common for rescuers to experience anxiety, guilt, or anger. Ignoring your emotions will not cause them to go away. You should talk out your feelings with colleagues, friends, or your partner or spouse.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542238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Several scientific studies conducted within the recent past suggest the presence of parents during resuscitation is beneficial to children and the parents. When a child died during resuscitation, parents in one study stated that they felt more accepting of the death if they were with the child at the time of death. Children who survived appeared to be more cooperative and accepting of procedures when their parents were present. The studies also found that there were minimal negative effects on the success rates of clinicians who performed the interventions.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019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The first component of the assessment process is the scene size-up. As with the adult patient, take the necessary Standard Precautions prior to assessment. The scene size-up can provide many clues to the nature of the emergency, the initial status of the infant or child, and obstacles that might hamper extrication to the ambulance. Determine whether the pediatric patient is a medical or trauma patient, if there is only one patient, and if any additional resources are needed at the scene. Finally, determine whether the scene is safe for you to enter.</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Allow ample opportunity for students to practice pediatric assessment scenarios under supervision.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Arrange a tour of a pediatric emergency department or, if this is not possible, consider a tour of the area of the ED in which pediatric patients are treated.</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Describe the Pediatric Assessment Triangle.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are indications of respiratory distress in children?</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Critical Thinking Discussion</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Why do pediatric patients tend to compensate well and then deteriorate suddenly?</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429381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most common causes of injury in children?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anatomical differences affect injury patterns in children?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priorities of assessment and management of the pediatric trauma patient?</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despite the programs that have been implemented, does pediatric trauma continue at such an alarming rate? </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Given a series of scenarios, students should be able to assess and manage pediatric trauma patients.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48978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When assessing the mechanism of injury during the scene size up, look at not only the vehicle (or other object) that caused the trauma, but also the size of the patient in relation to what they came into contact with.</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Blunt trauma is the most common injury in children.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3015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Because of differences in infant and child anatomy, as compared to adult anatomy, there are some special considerations for the assessment of the infant or child trauma patient.</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Head injuries are common in children because of the relatively larger size of the child’s head compared to the body.</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Infants and children have ribs that are more pliable than adult ribs. This means that the young patient is less likely to suffer rib fractures but is more likely to sustain internal damage (lung injury, heart wall injury) because the ribs do not protect these structures very well from forces applied to the chest.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abdominal muscles are not as developed in the child as in the adult, so they cannot offer as much protection from blunt trauma.</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presentation of injuries to the extremities is the same for infants, children, and adults, and assessment and treatment of them is essentially the same. However, you should be sure to use the appropriately sized spine motion restriction equipment rather than trying to “makeshift” an adult device to fit an infant or child.</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a:solidFill>
                  <a:prstClr val="black"/>
                </a:solidFill>
                <a:latin typeface="Calibri"/>
                <a:ea typeface="ＭＳ Ｐゴシック" charset="-128"/>
              </a:rPr>
              <a:t>Infants and children under the age of</a:t>
            </a:r>
          </a:p>
          <a:p>
            <a:pPr lvl="0" eaLnBrk="0" fontAlgn="base" hangingPunct="0">
              <a:spcBef>
                <a:spcPct val="30000"/>
              </a:spcBef>
              <a:spcAft>
                <a:spcPct val="0"/>
              </a:spcAft>
              <a:defRPr/>
            </a:pPr>
            <a:r>
              <a:rPr lang="en-US" sz="1100">
                <a:solidFill>
                  <a:prstClr val="black"/>
                </a:solidFill>
                <a:latin typeface="Calibri"/>
                <a:ea typeface="ＭＳ Ｐゴシック" charset="-128"/>
              </a:rPr>
              <a:t>5 years suffer more severe consequences from burns</a:t>
            </a:r>
          </a:p>
          <a:p>
            <a:pPr lvl="0" eaLnBrk="0" fontAlgn="base" hangingPunct="0">
              <a:spcBef>
                <a:spcPct val="30000"/>
              </a:spcBef>
              <a:spcAft>
                <a:spcPct val="0"/>
              </a:spcAft>
              <a:defRPr/>
            </a:pPr>
            <a:r>
              <a:rPr lang="en-US" sz="1100">
                <a:solidFill>
                  <a:prstClr val="black"/>
                </a:solidFill>
                <a:latin typeface="Calibri"/>
                <a:ea typeface="ＭＳ Ｐゴシック" charset="-128"/>
              </a:rPr>
              <a:t>than do older children and adults. They are more at</a:t>
            </a:r>
          </a:p>
          <a:p>
            <a:pPr lvl="0" eaLnBrk="0" fontAlgn="base" hangingPunct="0">
              <a:spcBef>
                <a:spcPct val="30000"/>
              </a:spcBef>
              <a:spcAft>
                <a:spcPct val="0"/>
              </a:spcAft>
              <a:defRPr/>
            </a:pPr>
            <a:r>
              <a:rPr lang="en-US" sz="1100">
                <a:solidFill>
                  <a:prstClr val="black"/>
                </a:solidFill>
                <a:latin typeface="Calibri"/>
                <a:ea typeface="ＭＳ Ｐゴシック" charset="-128"/>
              </a:rPr>
              <a:t>risk for hypothermia, fluid loss, and other effects,</a:t>
            </a:r>
          </a:p>
          <a:p>
            <a:pPr lvl="0" eaLnBrk="0" fontAlgn="base" hangingPunct="0">
              <a:spcBef>
                <a:spcPct val="30000"/>
              </a:spcBef>
              <a:spcAft>
                <a:spcPct val="0"/>
              </a:spcAft>
              <a:defRPr/>
            </a:pPr>
            <a:r>
              <a:rPr lang="en-US" sz="1100">
                <a:solidFill>
                  <a:prstClr val="black"/>
                </a:solidFill>
                <a:latin typeface="Calibri"/>
                <a:ea typeface="ＭＳ Ｐゴシック" charset="-128"/>
              </a:rPr>
              <a:t>partly because of their greater skin surface in relation</a:t>
            </a:r>
          </a:p>
          <a:p>
            <a:pPr lvl="0" eaLnBrk="0" fontAlgn="base" hangingPunct="0">
              <a:spcBef>
                <a:spcPct val="30000"/>
              </a:spcBef>
              <a:spcAft>
                <a:spcPct val="0"/>
              </a:spcAft>
              <a:defRPr/>
            </a:pPr>
            <a:r>
              <a:rPr lang="en-US" sz="1100">
                <a:solidFill>
                  <a:prstClr val="black"/>
                </a:solidFill>
                <a:latin typeface="Calibri"/>
                <a:ea typeface="ＭＳ Ｐゴシック" charset="-128"/>
              </a:rPr>
              <a:t>to body mass.</a:t>
            </a: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75576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type of soft tissue injury and common mechanisms of injury for it.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3896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type of soft tissue injury and common mechanisms of injury for it.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55500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 with an adult, the priorities in treating an infant or child trauma patient center around airway management, breathing, oxygenation, and circulatory support.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31112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Because of child-restraint laws, EMTs will encounter most children involved in motor vehicle crashes who are in child safety seats. These seats, if properly installed, are designed to hold a child in place during impact, particularly from head-on or rear-end collisions. Their effectiveness in broadside or rotating crashes is not yet clear. A survey of caretakers by the National SAFE KIDS Campaign found that more than one-half of all children are either buckled incorrectly into child safety seats or don’t use restraints at all. The most common mistakes caregivers make include choosing an inappropriate seat size for the child, improperly threading the safety belt through the seat, and failing to make the safety strap fit snugly enough.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94518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Consider a demonstration by a certified child car seat technician.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141975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criteria for using a car seat as a transport device.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05235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procedure for removal of a pediatric patient from a car seat as discussed in text.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236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is the assessment of circulation different in pediatric patients than in adults?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70468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i="1">
                <a:solidFill>
                  <a:prstClr val="black"/>
                </a:solidFill>
                <a:latin typeface="Calibri"/>
                <a:ea typeface="ＭＳ Ｐゴシック" charset="-128"/>
              </a:rPr>
              <a:t>The Dos and Don’ts of Transporting Children in an Ambulance</a:t>
            </a:r>
            <a:r>
              <a:rPr lang="en-US">
                <a:solidFill>
                  <a:prstClr val="black"/>
                </a:solidFill>
                <a:latin typeface="Calibri"/>
                <a:ea typeface="ＭＳ Ｐゴシック" charset="-128"/>
              </a:rPr>
              <a:t>, which included the following recommendations that are still applicable to transportation of children:</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a:t>
            </a:r>
            <a:r>
              <a:rPr lang="en-US">
                <a:solidFill>
                  <a:prstClr val="black"/>
                </a:solidFill>
                <a:latin typeface="Calibri"/>
                <a:ea typeface="ＭＳ Ｐゴシック" charset="-128"/>
              </a:rPr>
              <a:t>tightly secure all monitoring devices and equipment.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a:t>
            </a:r>
            <a:r>
              <a:rPr lang="en-US">
                <a:solidFill>
                  <a:prstClr val="black"/>
                </a:solidFill>
                <a:latin typeface="Calibri"/>
                <a:ea typeface="ＭＳ Ｐゴシック" charset="-128"/>
              </a:rPr>
              <a:t>ensure that available restraint systems are used by EMTs and other occupants, including the patient.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a:t>
            </a:r>
            <a:r>
              <a:rPr lang="en-US">
                <a:solidFill>
                  <a:prstClr val="black"/>
                </a:solidFill>
                <a:latin typeface="Calibri"/>
                <a:ea typeface="ＭＳ Ｐゴシック" charset="-128"/>
              </a:rPr>
              <a:t>transport children who are not patients properly restrained in an alternate passenger vehicle whenever possible.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not </a:t>
            </a:r>
            <a:r>
              <a:rPr lang="en-US">
                <a:solidFill>
                  <a:prstClr val="black"/>
                </a:solidFill>
                <a:latin typeface="Calibri"/>
                <a:ea typeface="ＭＳ Ｐゴシック" charset="-128"/>
              </a:rPr>
              <a:t>leave monitoring devices and other equipment unsecured in moving EMS vehicles.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not </a:t>
            </a:r>
            <a:r>
              <a:rPr lang="en-US">
                <a:solidFill>
                  <a:prstClr val="black"/>
                </a:solidFill>
                <a:latin typeface="Calibri"/>
                <a:ea typeface="ＭＳ Ｐゴシック" charset="-128"/>
              </a:rPr>
              <a:t>allow parents, caregivers, EMTs, or other passengers to be unrestrained during transport.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not </a:t>
            </a:r>
            <a:r>
              <a:rPr lang="en-US">
                <a:solidFill>
                  <a:prstClr val="black"/>
                </a:solidFill>
                <a:latin typeface="Calibri"/>
                <a:ea typeface="ＭＳ Ｐゴシック" charset="-128"/>
              </a:rPr>
              <a:t>have the child/infant held in the parent, caregiver, or EMT’s arms or lap during transport. </a:t>
            </a:r>
          </a:p>
          <a:p>
            <a:pPr marL="228600" lvl="0" indent="-228600" eaLnBrk="0" fontAlgn="base" hangingPunct="0">
              <a:spcBef>
                <a:spcPct val="30000"/>
              </a:spcBef>
              <a:spcAft>
                <a:spcPct val="0"/>
              </a:spcAft>
              <a:buFont typeface="+mj-lt"/>
              <a:buAutoNum type="arabicPeriod"/>
              <a:defRPr/>
            </a:pPr>
            <a:r>
              <a:rPr lang="en-US" i="1">
                <a:solidFill>
                  <a:prstClr val="black"/>
                </a:solidFill>
                <a:latin typeface="Calibri"/>
                <a:ea typeface="ＭＳ Ｐゴシック" charset="-128"/>
              </a:rPr>
              <a:t>Do not </a:t>
            </a:r>
            <a:r>
              <a:rPr lang="en-US">
                <a:solidFill>
                  <a:prstClr val="black"/>
                </a:solidFill>
                <a:latin typeface="Calibri"/>
                <a:ea typeface="ＭＳ Ｐゴシック" charset="-128"/>
              </a:rPr>
              <a:t>allow emergency vehicles to be operated by persons who have not completed the DOT NHTSA Emergency Vehicle Operating Course (EVOC), national Standard Curriculum, or its equivalent.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492813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It is necessary that EMS services are planned for situations that may involve the transport of children. One such situation may involve an infant or child at the scene of an injured or ill adult who must be transported with the patient because no other caregiver is at the scene who can care for the child. Another situation may involve multiple patients who might require transport, such as a mother and one or more newborns.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89572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Ask the students what they would do for each of these situations, then provide the guidelines set forth by the NHTSA guidelines.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91260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Ask the students what they would do for each of these situations, then provide the guidelines set forth by the NHTSA guidelines.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944976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an appropriate child restraint is not available and the child must be transported, adult equipment (such as a KED — Kendrick Extrication Device — or like product) can be modified to provide spine motion restriction. When you must secure an infant or child to a stretcher, be aware that most straps attached to stretchers are designed to accommodate an adult. One way to accommodate children and infants is to use a four-point safety harness.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780805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role of EMS in pediatric trauma prevention?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Have students use the website below and others to develop a child injury prevention program plan.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www.nhtsa.dot.gov/</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6963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do you think the incidence of child abuse and child abuse deaths is increasing?</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indications of abuse or neglect?</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551945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How should you interact with a child you believe has been abused or neglected?</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EMT's role in situations of suspected abuse or neglect?</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Bring examples of any forms EMTs must fill out if they suspect abuse or neglect.</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Students should be able to apply the information in this section to scenarios of suspected abuse or neglect.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5703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adult (often a caregiver) who abuses a child often behaves in an evasive manner, volunteering limited, inconsistent, and contradictory information in describing what happened to the child. The caregiver may show outright hostility toward the child or another caregiver and rarely shows any guilt. An abused child often shows fear and reluctance when asked to describe how the injury occurred.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93574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findings of child abuse and neglect. Integrate how to delineate between abuse and accidental injury.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046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These characteristics to assess for on the appearance side of the triangle can be remembered by using the TICLS (pronounced “tickles”). If the child has good muscle tone, is interacting appropriately with the environment, is not irritable, can be consoled, responds to stimuli and people, and has a normal cry, they can be assumed to have a “normal” appearance. This typically indicates an adequate airway, ventilation, oxygenation, and brain perfusion.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24638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findings of child abuse and neglect. Integrate how to delineate between abuse and accidental injury.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01567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findings of child abuse and neglect. Integrate how to delineate between abuse and accidental injury.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678609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findings of child abuse and neglect. Integrate how to delineate between abuse and accidental injury.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23237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 EMT should both manage this injury and interact with the family or care provider without raising suspicions of abuse.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347166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 EMT should both manage this injury and interact with the family or care provider without raising suspicions of abuse.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12816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 EMT should both manage this injury and interact with the family or care provider without raising suspicions of abuse.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004305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All aspects of patient care should occur without confronting or alerting the possible perpetrator that these injuries are suspected to be that of child abuse or neglect.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2777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All aspects of patient care should occur without confronting or alerting the possible perpetrator that these injuries are suspected to be that of child abuse or neglect.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545657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All aspects of patient care should occur without confronting or alerting the possible perpetrator that these injuries are suspected to be that of child abuse or neglect.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9305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purpose of EMS for Children?</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any local or state EMS for Children–funded projects.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621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the child transitions from respiratory distress to respiratory failure, you may find that the work of breathing and the respiratory rate both decrease. If the decrease in the work of breathing and respiratory rate is due to effective emergency care, expect to see an improvement in the appearance side of the triangle. However, if the decrease in the work of breathing and respiratory rate is due to exhaustion and respiratory failure, expect to see a deterioration in the appearance side of the triangle.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51664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idea behind family-centered care?</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can you do to ensure that sick and injured children receive the best care possible?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99335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common reactions to caring for ill and injured children?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Students should be able to apply the information in this section to the care of ill and injured children.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3080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 a professional EMT, you need to control your emotions so that you can render the best possible assistance to your patient and be supportive of other victims. But after the incident is over, you still need to deal with those feelings. Most EMS systems have ready access to mental health services that can help defuse the stress that certain events can create. Use them. If not, find a trusted friend to listen to you and allow you to talk about the EMS field.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48212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findings and discussion to highlight the presentation and help ensure the students are applying the information correctly.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17491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findings and discussion to highlight the presentation and help ensure the students are applying the information correctly.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999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Follow-Up</a:t>
            </a:r>
            <a:endParaRPr lang="en-US" altLang="en-US" sz="14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 student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Follow-Up Assignments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Review Chapter 38 Summary.</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38 In Review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38 Critical Thinking questions.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Handouts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Chapter 38 quiz.</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91660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Follow-Up</a:t>
            </a:r>
            <a:endParaRPr lang="en-US" altLang="en-US" sz="14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 student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Follow-Up Assignments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Review Chapter 38 Summary.</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38 In Review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38 Critical Thinking questions.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Handouts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Chapter 38 quiz.</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45573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10197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294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Visually assess the skin. Pale skin with tachycardia indicates compensated shock. As the perfusion further deteriorates (shock develops), the skin becomes mottled, which is an ominous sign. Cyanosis usually indicates respiratory failure or decompensated shock. Cyanosis can be seen at baseline in children with congenital heart defects and chronic cardiac or pulmonary disease.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642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itchFamily="34" charset="-128"/>
            </a:endParaRPr>
          </a:p>
          <a:p>
            <a:pPr lvl="0" fontAlgn="base">
              <a:spcBef>
                <a:spcPct val="0"/>
              </a:spcBef>
              <a:spcAft>
                <a:spcPct val="0"/>
              </a:spcAft>
            </a:pPr>
            <a:r>
              <a:rPr lang="en-US" altLang="en-US">
                <a:solidFill>
                  <a:prstClr val="black"/>
                </a:solidFill>
                <a:latin typeface="Calibri"/>
                <a:ea typeface="ＭＳ Ｐゴシック"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861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Does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Display normal behavior for their age?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Move about spontaneously, or do they seem lethargic?</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Appear attentive and recognize the parents or caregivers?</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Additionally, Does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Maintain any eye contact?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Seem easily consoled by the parents?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Respond to the parent or caregivers calling to him? </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6313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Does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Display normal behavior for their age?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Move about spontaneously, or do they seem lethargic?</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Appear attentive and recognize the parents or caregivers?</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Additionally, Does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Maintain any eye contact?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Seem easily consoled by the parents?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Respond to the parent or caregivers calling to him? </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5087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PALS initial impression is an alternative to the PAT for forming a general impression. As with PAT, PALS can be used to establish the general impression “at the doorway” as you approach the pediatric patient. The PALS assessment criteria are similar to the PAT criteria and collect similar information. To perform an initial impression using the PALS criteria, assess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Consciousness</a:t>
            </a:r>
          </a:p>
          <a:p>
            <a:pPr marL="628650" lvl="1"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cs typeface="ＭＳ Ｐゴシック" charset="-128"/>
              </a:rPr>
              <a:t>What is the level of consciousness?</a:t>
            </a:r>
          </a:p>
          <a:p>
            <a:pPr marL="628650" lvl="1"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cs typeface="ＭＳ Ｐゴシック" charset="-128"/>
              </a:rPr>
              <a:t>Unresponsive? Irritable? Alert?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Breathing. </a:t>
            </a:r>
          </a:p>
          <a:p>
            <a:pPr marL="628650" lvl="1"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cs typeface="ＭＳ Ｐゴシック" charset="-128"/>
              </a:rPr>
              <a:t>What is the work of breathing? Absent? Decreased? Abnormal sounds? Use of accessory muscles? Abnormal breathing pattern?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Color </a:t>
            </a:r>
          </a:p>
          <a:p>
            <a:pPr marL="628650" lvl="1"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cs typeface="ＭＳ Ｐゴシック" charset="-128"/>
              </a:rPr>
              <a:t>What is the skin color? Cyanotic? Pale? Flushed? Mottled?</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9722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After forming the general impression and addressing any immediate life threats as just discussed, proceed with the remainder of the primary assessment by assessing the level of consciousness, airway, breathing, and circulation.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5393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After forming the general impression and addressing any immediate life threats as just discussed, proceed with the remainder of the primary assessment by assessing the level of consciousness, airway, breathing, and circulation.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907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simplest method for determining the level of consciousness in a pediatric patient is the AVPU scale. It is a variation of the adult AVPU scale.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0030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Airway Assessment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Hypoxia and death may occur from an obstructed airway.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Keep in mind pediatric anatomical and physiological differences.</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Breathing Assessment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Count respirations for 30 to 60 seconds.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Assess tidal volume.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If the rate or tidal volume are inadequate, begin positive pressure ventilation with supplemental oxygen.</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402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Generally, children breathe faster than adults. The key to recognizing rapid breathing is to be familiar with normal ranges of respirations (25–30 per minute in an infant; 15–30 per minute in a child) and to repeat assessment of respiratory rate frequently, each time counting the rate over a complete minute. In cases of rapid breathing (tachypnea) look for breathing through the mouth, flaring of the nostrils, retractions, and/or the use of accessory muscles. Also check for cyanosis around the mouth and changes in mental status. Possible causes of rapid </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breathing follow:</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Oxygen deficiency (hypoxia)</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Head injury</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Lung infection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Fever, which raises the metabolic rate, increasing the need for oxygen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Diabetes, when glucose levels get high</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Aspirin overdoses and other forms of poisoning</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Stress, pain, or fear</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Shock.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2107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When assessing breath sounds with a stethoscope, listen along both midaxillary lines (below the armpits). This is necessary because breath sounds typically transmit easily from one side of the child’s small chest to the other. Listening midaxillary or down the back can reduce the amount of sound you hear that is transmitted from the </a:t>
            </a:r>
          </a:p>
          <a:p>
            <a:pPr lvl="0" eaLnBrk="0" fontAlgn="base" hangingPunct="0">
              <a:spcBef>
                <a:spcPct val="30000"/>
              </a:spcBef>
              <a:spcAft>
                <a:spcPct val="0"/>
              </a:spcAft>
              <a:defRPr/>
            </a:pPr>
            <a:r>
              <a:rPr lang="en-US">
                <a:solidFill>
                  <a:prstClr val="black"/>
                </a:solidFill>
                <a:latin typeface="Calibri"/>
                <a:ea typeface="ＭＳ Ｐゴシック" charset="-128"/>
              </a:rPr>
              <a:t>opposite side.</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Coughing, gagging, gasping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Aspiration of a foreign body or body secretions, creating a partial blockage of the airway</a:t>
            </a:r>
          </a:p>
          <a:p>
            <a:pPr lvl="2"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Sounds that characterize certain problems: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Crackles</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Fluid in the alveoli</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Wheezing</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Narrowed bronchioles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Stridor</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Severe upper airway obstruction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Diminished 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Part of the lung is not inflating</a:t>
            </a:r>
          </a:p>
          <a:p>
            <a:pPr lvl="2"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9063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Like pediatric respiratory rates, pediatric heart rates are variable. Pulse points are the same in children as they are in adults, but there are some differences in the way these pulses are evaluated. In small children, it is recommended that peripheral pulses be obtained at the brachial artery (inside of the bicep). Central pulses can be obtained at either the carotid or the femoral artery. In the older child, check the radial pulse. Compare the strength of the central (carotid or femoral) pulse to the strength of the peripheral pulse. If no pulses can be palpated, the EMS provider should consider auscultating the heart with a stethoscope. If a heartbeat can be heard, the child likely has a pulse, but the presence of a pulse does not mean that there is adequate perfusion.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277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These bulleted points are the major headings from the chapter, in order. The purpose is to help the student navigate the lesson.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3529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the clinical and physiological indications of changes in these pulse characteristics.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4350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of brachial pulse in an infant.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0800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of femoral pulse in an infant.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705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of a radial pulse in a child.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4529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of a carotid pulse in an older child.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008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of capillary refill.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6748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From the information you have gathered, you need to decide based on your scene size-up and primary assessment, including your general impression using the PAT or PALS, whether the patient should be a priority for immediate transport. </a:t>
            </a:r>
            <a:r>
              <a:rPr lang="en-US" altLang="en-US" i="1">
                <a:solidFill>
                  <a:prstClr val="black"/>
                </a:solidFill>
                <a:latin typeface="Calibri"/>
                <a:ea typeface="ＭＳ Ｐゴシック" pitchFamily="34" charset="-128"/>
              </a:rPr>
              <a:t>Any patient with signs and symptoms of early respiratory distress, decompensated respiratory failure, respiratory arrest, or poor perfusion should be considered a priority patient.</a:t>
            </a: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1755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Complete the history, using the OPQRST mnemonic if pain is identified during your assessment. If the developmental age of the patient allows, the EMT should gather this history from the patient and confirm it with the bystanders or caretaker; if not, question the family or bystanders. While gathering the history, find out if any care or treatment has already been rendered and if so, whether it was effective. Remember to ask if all shots and immunizations are up to date.</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Given a series of scenarios, students should be able to assess pediatric patients.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1174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is the role of pulse oximetry in assessing pediatric patients?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When using pulse oximetry, also consider the patient's overall presentation.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Administer supplemental oxygen to maintain an SpO</a:t>
            </a:r>
            <a:r>
              <a:rPr lang="en-US" altLang="en-US" baseline="-25000">
                <a:solidFill>
                  <a:prstClr val="black"/>
                </a:solidFill>
                <a:latin typeface="Verdana" panose="020B0604030504040204" pitchFamily="34" charset="0"/>
                <a:ea typeface="ＭＳ Ｐゴシック" charset="-128"/>
              </a:rPr>
              <a:t>2</a:t>
            </a:r>
            <a:r>
              <a:rPr lang="en-US" altLang="en-US">
                <a:solidFill>
                  <a:prstClr val="black"/>
                </a:solidFill>
                <a:latin typeface="Verdana" panose="020B0604030504040204" pitchFamily="34" charset="0"/>
                <a:ea typeface="ＭＳ Ｐゴシック" charset="-128"/>
              </a:rPr>
              <a:t> greater than or equal to 94%.</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Recognize limitations of pulse oximetry in shock and hypothermia, and with movement.</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Why are vital signs not as useful in the assessment of pediatric patients as they are in adults?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How can you estimate a child's normal blood pressure?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To estimate the normal systolic blood pressure in a child who is 1 to 10 years of age, take 80 + (2 * age in years) for the median average systolic blood pressure limit. The diastolic pressure should be approximately two thirds of the systolic pressure.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1019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280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These bulleted points are the major headings from the chapter, in order. The purpose is to help the student navigate the lesson.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2128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assessing the vital signs in infants and children, be aware that outside of heart and respiratory rates, vital signs play only a limited role in the determination of the patient’s overall status. Instead, pay more attention to the general impression you developed of the child’s appearance of “sickness” or “wellness.” Infants and children have excellent compensatory mechanisms that delay deterioration. It is only after the exhaustion of these mechanisms that you might see indicative changes in the vital signs.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5690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considerations in successfully obtaining a history from a pediatric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7527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considerations in successfully obtaining a history from a pediatric patient?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3219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pieces or types of equipment would be most scary for a pediatric patient? How do you deal with this apprehension?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832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reassessment must be performed on all patients to continuously monitor for changes in mental status, airway, breathing, and circulation status. Also assess and record the vital signs and check interventions. Repeat the reassessment at least every 3–5 minutes or as frequently as possible for the pediatric patient with any airway or cardiopulmonary compromise. Communicate your findings and treatment to the receiving medical facility.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5994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0237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9084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4746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Create three columns on the white board: </a:t>
            </a:r>
            <a:r>
              <a:rPr lang="en-US" altLang="en-US" i="1">
                <a:solidFill>
                  <a:prstClr val="black"/>
                </a:solidFill>
                <a:latin typeface="Calibri"/>
                <a:ea typeface="ＭＳ Ｐゴシック" pitchFamily="34" charset="-128"/>
              </a:rPr>
              <a:t>Respiratory</a:t>
            </a:r>
            <a:r>
              <a:rPr lang="en-US" altLang="en-US">
                <a:solidFill>
                  <a:prstClr val="black"/>
                </a:solidFill>
                <a:latin typeface="Calibri"/>
                <a:ea typeface="ＭＳ Ｐゴシック" pitchFamily="34" charset="-128"/>
              </a:rPr>
              <a:t> </a:t>
            </a:r>
            <a:r>
              <a:rPr lang="en-US" altLang="en-US" i="1">
                <a:solidFill>
                  <a:prstClr val="black"/>
                </a:solidFill>
                <a:latin typeface="Calibri"/>
                <a:ea typeface="ＭＳ Ｐゴシック" pitchFamily="34" charset="-128"/>
              </a:rPr>
              <a:t>Distress</a:t>
            </a:r>
            <a:r>
              <a:rPr lang="en-US" altLang="en-US">
                <a:solidFill>
                  <a:prstClr val="black"/>
                </a:solidFill>
                <a:latin typeface="Calibri"/>
                <a:ea typeface="ＭＳ Ｐゴシック" pitchFamily="34" charset="-128"/>
              </a:rPr>
              <a:t>, </a:t>
            </a:r>
            <a:r>
              <a:rPr lang="en-US" altLang="en-US" i="1">
                <a:solidFill>
                  <a:prstClr val="black"/>
                </a:solidFill>
                <a:latin typeface="Calibri"/>
                <a:ea typeface="ＭＳ Ｐゴシック" pitchFamily="34" charset="-128"/>
              </a:rPr>
              <a:t>Respiratory Failure</a:t>
            </a:r>
            <a:r>
              <a:rPr lang="en-US" altLang="en-US">
                <a:solidFill>
                  <a:prstClr val="black"/>
                </a:solidFill>
                <a:latin typeface="Calibri"/>
                <a:ea typeface="ＭＳ Ｐゴシック" pitchFamily="34" charset="-128"/>
              </a:rPr>
              <a:t>, and </a:t>
            </a:r>
            <a:r>
              <a:rPr lang="en-US" altLang="en-US" i="1">
                <a:solidFill>
                  <a:prstClr val="black"/>
                </a:solidFill>
                <a:latin typeface="Calibri"/>
                <a:ea typeface="ＭＳ Ｐゴシック" pitchFamily="34" charset="-128"/>
              </a:rPr>
              <a:t>Respiratory Arrest</a:t>
            </a:r>
            <a:r>
              <a:rPr lang="en-US" altLang="en-US">
                <a:solidFill>
                  <a:prstClr val="black"/>
                </a:solidFill>
                <a:latin typeface="Calibri"/>
                <a:ea typeface="ＭＳ Ｐゴシック" pitchFamily="34" charset="-128"/>
              </a:rPr>
              <a:t>. List and discuss the features of each.</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4097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patient in early respiratory distress is still in serious trouble. The patient can progress from early (compensated) respiratory distress to decompensated respiratory failure and respiratory arrest in minutes.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686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Present the Case Study Introduction provided in the PowerPoint slide set. 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4147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PAT assessment for a child in respiratory distress.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6812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assessment findings for a child in early respiratory distress.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1325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EMT may also encounter an infant or child in decompensated respiratory failure. As the name implies, the infant or child is failing to compensate for the impaired respiratory condition and cannot maintain adequate breathing. Either the respiratory rate or the tidal volume is inadequate and the infant or child requires immediate intervention.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9556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PAT assessment for a child in decompensated respiratory failure.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9084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these signs are present, provide positive pressure ventilation with a bag-valve-mask device or other acceptable ventilation device and supplemental oxygen and immediately transport to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8276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indications of respiratory arrest in children?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Given a series of scenarios, students should be able to assess and manage respiratory distress, respiratory failure, and respiratory arrest in pediatric patients.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1365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Remember, cardiopulmonary arrest in children is usually preceded by the progressive failure of the respiratory system. If any of the conditions listed here are present, the patient should be treated aggressively with oxygenation and positive pressure ventilation and transported immediately to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82273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Partial </a:t>
            </a:r>
            <a:r>
              <a:rPr lang="en-US">
                <a:solidFill>
                  <a:prstClr val="black"/>
                </a:solidFill>
                <a:latin typeface="Calibri"/>
                <a:ea typeface="ＭＳ Ｐゴシック" charset="-128"/>
              </a:rPr>
              <a:t>Airway Obstruction Signs and Symptoms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May be alert with good peripheral perfusion.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Skin may be normal or slightly pale.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Stridor.</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If the patient displays the signs just listed and still maintains an adequate respiratory volume, general treatment principles include allowing the patient to assume a position of comfort (except do not lay the patient down). Enlist the help of the parents or caregivers while you administer oxygen. Encourage the patient to cough if a tangible obstruction is present. Limit your exam so as not to further agitate the patient, and transport immediately.</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468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are pediatric patients prone to airway obstruction?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7194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Ensure adequate opportunity for students to practice pediatric airway management with feedback from instructor.</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should you avoid manual maneuvers in pediatric patients with partial foreign body airway obstruction?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983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Case Study Discussion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2010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suctioning process temporarily prevents air from being breathed into the lungs. When suctioning an infant or child, do not suction any longer than 3 to 5 seconds at a time, so as not to promote hypoxia or cause a profound bradycardia from vagal stimulation. Use appropriately sized equipment.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8317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an oropharyngeal airway if the child is unresponsive and there is no gag reflex. Use a nasopharyngeal airway if the patient cannot tolerate an oral airway. However, nasopharyngeal airways should be avoided in patients with possible head trauma. Because children are prone to having adenoidal hypertrophy, nasopharyngeal airways can “core out” adenoidal tissue resulting in significant upper airway bleeding that is difficult to control. In general, nasopharyngeal airways should be avoided in children and especially in infants whose nares are so small in diameter that the airway resistance created by the small diameter of the nasopharyngeal airway is too great to make breathing through it 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9712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Oropharyngeal airways help keep the tongue off the back of the throat in the patient with no gag reflex.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1879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sizing of the oropharyngeal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8043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Insert the oropharyngeal airway in a straight fashion after displacing the tongue with a tongue depressor.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0168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properly placed, the oropharyngeal airway will help to assure an open airway. A manual airway technique should also be used with this airway adjunct.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8213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infant or child is in decompensated respiratory failure or respiratory arrest — that is, with inadequate breathing or not breathing — you should start positive pressure ventilation using a bag-valve-mask device or a pocket mask. Supplemental oxygen must be attached to the ventilation device as soon as possible.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infant or child patient should be ventilated at a rate of 20–25 per minute. Breathe into the pocket mask or squeeze the bag-valve-mask device slowly and evenly to ensure adequate chest rise. If regurgitation is a problem, applying cricoid pressure might help prevent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509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Sizing of a mask for positive pressure ventilation.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339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techniques to detect when the face mask is too large, too small, or is still allowing leaks to occur.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63196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using a bag-valve-mask device, be sure to use an appropriate sized bag. Infants and children need a respiratory tidal volume of approximately 6–8 mL/kg. Therefore, bag-valve-mask devices for a full-term newborn, infant, or child should have a minimum volume of 450–500 mL. The bag-valve-mask should be no larger than 250 mL for a neonate. Ensure a good mask seal by using one or two hands to hold the mask to the face.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30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itchFamily="34" charset="-128"/>
              </a:rPr>
              <a:t>During this lesson, students learn about special assessment and emergency care considerations when dealing with pediatric patients.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32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two-handed seal is preferred to ensure delivery of an adequate tidal volume. Although this might require a second rescuer, it is truly a lifesaving skill that depends on a good seal and just enough manual compression of the bag to make the chest rise.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8106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patient breathes adequately but has other signs of early respiratory distress, administer oxygen to maintain an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of 94% or greater. If the patient cannot tolerate the nasal cannula or mask, try a blow-by method.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i="1">
                <a:solidFill>
                  <a:prstClr val="black"/>
                </a:solidFill>
                <a:latin typeface="Calibri"/>
                <a:ea typeface="ＭＳ Ｐゴシック" pitchFamily="34" charset="-128"/>
              </a:rPr>
              <a:t>Provide bag-valve-mask ventilation with supplemental oxygen attached to the device for all infants and children who have:</a:t>
            </a:r>
          </a:p>
          <a:p>
            <a:pPr lvl="1" eaLnBrk="0" fontAlgn="base" hangingPunct="0">
              <a:spcBef>
                <a:spcPct val="30000"/>
              </a:spcBef>
              <a:spcAft>
                <a:spcPct val="0"/>
              </a:spcAft>
            </a:pPr>
            <a:r>
              <a:rPr lang="en-US" altLang="en-US">
                <a:solidFill>
                  <a:prstClr val="black"/>
                </a:solidFill>
                <a:latin typeface="Calibri"/>
                <a:ea typeface="ＭＳ Ｐゴシック" pitchFamily="34" charset="-128"/>
              </a:rPr>
              <a:t>• Respiratory distress and altered mental status</a:t>
            </a:r>
          </a:p>
          <a:p>
            <a:pPr lvl="1" eaLnBrk="0" fontAlgn="base" hangingPunct="0">
              <a:spcBef>
                <a:spcPct val="30000"/>
              </a:spcBef>
              <a:spcAft>
                <a:spcPct val="0"/>
              </a:spcAft>
            </a:pPr>
            <a:r>
              <a:rPr lang="en-US" altLang="en-US">
                <a:solidFill>
                  <a:prstClr val="black"/>
                </a:solidFill>
                <a:latin typeface="Calibri"/>
                <a:ea typeface="ＭＳ Ｐゴシック" pitchFamily="34" charset="-128"/>
              </a:rPr>
              <a:t>• Cyanosis present despite oxygen via a nonrebreather mask</a:t>
            </a:r>
          </a:p>
          <a:p>
            <a:pPr lvl="1" eaLnBrk="0" fontAlgn="base" hangingPunct="0">
              <a:spcBef>
                <a:spcPct val="30000"/>
              </a:spcBef>
              <a:spcAft>
                <a:spcPct val="0"/>
              </a:spcAft>
            </a:pPr>
            <a:r>
              <a:rPr lang="en-US" altLang="en-US">
                <a:solidFill>
                  <a:prstClr val="black"/>
                </a:solidFill>
                <a:latin typeface="Calibri"/>
                <a:ea typeface="ＭＳ Ｐゴシック" pitchFamily="34" charset="-128"/>
              </a:rPr>
              <a:t>• Display respiratory distress with poor muscle tone </a:t>
            </a:r>
          </a:p>
          <a:p>
            <a:pPr lvl="1" eaLnBrk="0" fontAlgn="base" hangingPunct="0">
              <a:spcBef>
                <a:spcPct val="30000"/>
              </a:spcBef>
              <a:spcAft>
                <a:spcPct val="0"/>
              </a:spcAft>
            </a:pPr>
            <a:r>
              <a:rPr lang="en-US" altLang="en-US">
                <a:solidFill>
                  <a:prstClr val="black"/>
                </a:solidFill>
                <a:latin typeface="Calibri"/>
                <a:ea typeface="ＭＳ Ｐゴシック" pitchFamily="34" charset="-128"/>
              </a:rPr>
              <a:t>• Are in respiratory failure or in respiratory arrest.</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4031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techniques for keeping the child compliant with oxygen therapy.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4067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alternative ways of administering oxygen to an infant.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64232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Patients who are in mild respiratory distress probably prefer to sit in the lap of the caregiver. If the patient is unresponsive, place them in a lateral recumbent position to help prevent aspiration, and have suction available. If the patient requires ventilation, they must be kept in a supine position.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It may be necessary to provide spine motion restriction for the infant or child to prevent possible aggravation of an existing spine injury. The key in providing spine motion restriction for the infant or child patient is to place a folded towel (or similar item) beneath the shoulder blades to keep the head from flexing forward.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500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Any pediatric patient with a respiratory complaint, or with evidence of respiratory distress, needs to be transported to an appropriate medical facility for further evaluation, preferably a children’s hospital or a hospital with specialized pediatric practitioners.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7648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you notice a high resistance to airflow after initiating positive pressure ventilation on a patient with respiratory failure or respiratory arrest, attempt to reposition the airway and reventilate. If, after repositioning, the airway is still not patent, and there are no indications that the child is suffering from an illness, assume the infant or child has an airway obstructed by a foreign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8627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following pertains to the infant (less than 1 year of age) or child (over 1 year of 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4447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Do not perform any intervention in mild foreign body airway obstruction. However, if the infant or child can no longer make any sounds or cough, indicating a severe obstruction, you must react quickly to remove the obstruction. You must constantly and closely assess the infant or child with a mild obstruction for signs of a developing severe obstruction. You can provide blow-by oxygen to the infant or supplemental oxygen to the child with a mild obstruction to maintain an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of 94% or greater.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94083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infant (less than 1 year of age) cannot cough or make any sounds, a severe foreign body airway obstruction is suspected. You must intervene immediately to remove the obstruction. </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Severe foreign body airway obstruction - Infant</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Place the infant prone on your forearm.</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Deliver 5 back blows.</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Transfer the patient to a supine position on your other forearm; deliver 5 chest thrusts.</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Repeat until the obstruction is relieved, the patient is unresponsive, or you arrive at the medical facility.</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442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Emotionally distressed caregivers need to see that you are competent, calm, and confident. Do not allow yourself to display doubt or indecision, which would certainly reduce their confidence in you. Take advantage of many resources such as pediatric hospitals and poison control centers that can be very useful when dealing with pediatric patients.</a:t>
            </a: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Solicit student volunteers, if they are willing, to discuss feelings they have had when their child was sick or injured. If appropriate, share your own experiences.</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How are caregivers of sick or injured children likely to react?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do caregivers of sick or injured children need from the EMTs caring for their children?</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Students should be able to apply the principles of interacting with caregivers to their care of sick and injured pediatric patients.</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Critical Thinking Discussion</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Why might caregivers feel guilty when a child is sick or injured?</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14485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34" charset="-128"/>
              </a:rPr>
              <a:t>Position the patient prone (belly down, back up) on your forearm in a head-down position, supporting the infant’s head with your hand and supporting your arm on your thigh.</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34" charset="-128"/>
              </a:rPr>
              <a:t>Deliver five sharp back slaps (blows) between the shoulder blades. </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34" charset="-128"/>
              </a:rPr>
              <a:t>Transfer the patient to a supine, head-down position on your other forearm, and deliver five chest thrusts using two fingertips positioned one finger width beneath the nipple line.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92204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arenR" startAt="4"/>
              <a:defRPr/>
            </a:pPr>
            <a:r>
              <a:rPr lang="en-US" dirty="0">
                <a:solidFill>
                  <a:prstClr val="black"/>
                </a:solidFill>
                <a:latin typeface="Calibri"/>
                <a:ea typeface="ＭＳ Ｐゴシック" charset="-128"/>
              </a:rPr>
              <a:t>Continue to repeat the steps en route until the obstruction is dislodged, the infant becomes unresponsive, or you arrive at the medical facility. Consider ALS backup.</a:t>
            </a:r>
          </a:p>
          <a:p>
            <a:pPr marL="228600" lvl="0" indent="-228600" eaLnBrk="0" fontAlgn="base" hangingPunct="0">
              <a:spcBef>
                <a:spcPct val="30000"/>
              </a:spcBef>
              <a:spcAft>
                <a:spcPct val="0"/>
              </a:spcAft>
              <a:buFont typeface="+mj-lt"/>
              <a:buAutoNum type="arabicParenR" startAt="4"/>
              <a:defRPr/>
            </a:pPr>
            <a:r>
              <a:rPr lang="en-US" dirty="0">
                <a:solidFill>
                  <a:prstClr val="black"/>
                </a:solidFill>
                <a:latin typeface="Calibri"/>
                <a:ea typeface="ＭＳ Ｐゴシック" charset="-128"/>
              </a:rPr>
              <a:t>If the infant becomes unresponsive, go to the steps on relieving an airway obstruction in an unresponsive infant.</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55248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infant (less than 1 year of age) is unresponsive and a foreign body airway obstruction is suspected, or if the infant with a mild or severe foreign body airway obstruction becomes unresponsive during your treatment, immediately perform the following steps:</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Foreign </a:t>
            </a:r>
            <a:r>
              <a:rPr lang="en-US">
                <a:solidFill>
                  <a:prstClr val="black"/>
                </a:solidFill>
                <a:latin typeface="Calibri"/>
                <a:ea typeface="ＭＳ Ｐゴシック" charset="-128"/>
              </a:rPr>
              <a:t>Body Airway Obstruction on Unresponsive Infant </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Provide two ventilations over a 1-second period.</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Perform 30 chest compressions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After the chest compressions, look in the mouth for the obstruction. If it can be seen in the oropharynx, attempt to remove it.</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Provide two ventilations followed by another set of 30 compressions.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Continue this sequence until the foreign body is removed. </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If the foreign body cannot be visualized and/or removed, continue chest compressions and attempted ventilations.</a:t>
            </a: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39814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patient is older than 1 year of age, has a severe foreign body airway obstruction, and cannot cough or make sounds, perform subdiaphragmatic abdominal thrusts as follows:</a:t>
            </a: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Severe </a:t>
            </a:r>
            <a:r>
              <a:rPr lang="en-US">
                <a:solidFill>
                  <a:prstClr val="black"/>
                </a:solidFill>
                <a:latin typeface="Calibri"/>
                <a:ea typeface="ＭＳ Ｐゴシック" charset="-128"/>
              </a:rPr>
              <a:t>Foreign Body Airway Obstruction in Responsive Child</a:t>
            </a:r>
            <a:endParaRPr lang="en-US" altLang="en-US">
              <a:solidFill>
                <a:prstClr val="black"/>
              </a:solidFill>
              <a:latin typeface="Verdana" panose="020B0604030504040204" pitchFamily="34" charset="0"/>
              <a:ea typeface="ＭＳ Ｐゴシック" charset="-128"/>
            </a:endParaRP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Place the thumb side of one clenched fist midway between the navel and the xiphoid process.</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Wrap the other hand over the clenched hand.</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Deliver five abdominal thrusts inward and upward.</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Repeat until the object is dislodged, you arrive at the medical facility, or the patient becomes unresponsive.</a:t>
            </a:r>
          </a:p>
          <a:p>
            <a:pPr marL="228600" lvl="0" indent="-228600" eaLnBrk="0" fontAlgn="base" hangingPunct="0">
              <a:spcBef>
                <a:spcPct val="30000"/>
              </a:spcBef>
              <a:spcAft>
                <a:spcPct val="0"/>
              </a:spcAft>
              <a:buFont typeface="+mj-lt"/>
              <a:buAutoNum type="arabicPeriod"/>
              <a:defRPr/>
            </a:pPr>
            <a:endParaRPr lang="en-US" altLang="en-US">
              <a:solidFill>
                <a:prstClr val="black"/>
              </a:solidFill>
              <a:latin typeface="Verdana" panose="020B0604030504040204" pitchFamily="34" charset="0"/>
              <a:ea typeface="ＭＳ Ｐゴシック" charset="-128"/>
            </a:endParaRPr>
          </a:p>
          <a:p>
            <a:pPr marL="228600" lvl="0" indent="-228600" eaLnBrk="0" fontAlgn="base" hangingPunct="0">
              <a:spcBef>
                <a:spcPct val="30000"/>
              </a:spcBef>
              <a:spcAft>
                <a:spcPct val="0"/>
              </a:spcAft>
              <a:buFont typeface="+mj-lt"/>
              <a:buAutoNum type="arabicPeriod"/>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94267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Placement of hands for performing subdiaphragmatic thrusts on a responsive child with an airway obstruction.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92014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child (over 1 year of age) is unresponsive and a foreign body airway obstruction is suspected, or if the child with a mild or severe foreign body airway obstruction becomes unresponsive during your treatment, immediately perform the following steps: </a:t>
            </a:r>
            <a:endParaRPr lang="en-US" altLang="en-US">
              <a:solidFill>
                <a:prstClr val="black"/>
              </a:solidFill>
              <a:latin typeface="Verdana" panose="020B0604030504040204" pitchFamily="34" charset="0"/>
              <a:ea typeface="ＭＳ Ｐゴシック" charset="-128"/>
            </a:endParaRPr>
          </a:p>
          <a:p>
            <a:pPr lvl="2"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Open the airway, using a head-tilt, chin-lift maneuver.</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Open the mouth and look for the foreign body. If the foreign body is seen in the oropharynx, attempt to remove it.</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Provide two ventilations over a 1-second period.</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Verdana" panose="020B0604030504040204" pitchFamily="34" charset="0"/>
                <a:ea typeface="ＭＳ Ｐゴシック" charset="-128"/>
              </a:rPr>
              <a:t>Provide 30 chest compressions.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3253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hand placement for both younger and older child. Also, discuss the EMT may not actually see the foreign body should it become dislodged (for example, it could slip into the esophagus). Point is, repeat this sequence of steps until the ventilations are successful.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6227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81171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73779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4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What you can expect from a pediatric patient depends to some degree on age. Many growth and development considerations come into play.</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best way to approach assessment in a preschool-age child?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concerns of adolescents regarding illness and injury?</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How is the concrete thinking of children different from the more abstract thinking of adults? What are the implications for communicating with children?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87340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students responses to foreshadow the upcoming lecture material and to assess their current knowledge base.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32813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Croup is a common infection of the upper airway, usually caused by a virus but sometimes by bacteria. It has a slow onset of symptoms, is accompanied by a low-grade fever, and is most common in children between 6 months and 4 years of age.</a:t>
            </a: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How does it cause airway obstruction?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22905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Identify for the students the anatomical site of airway involvement.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36732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Also discuss cool night air can reduce swelling in the airway.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59929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condition that resembles croup, epiglottitis is caused by a bacterial infection that inflames and causes swelling of the epiglottis. Epiglottitis is life threatening; if left untreated it has a 50 percent mortality rate. The onset is usually rapid and is accompanied by a high temperature.</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vaccination was introduced that greatly reduced the incidence of epiglottitis?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How should you manage the patient with epiglottis?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role of childhood immunizations in preventing respiratory illnesses?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09342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that these are not the only findings with epiglottitis, rather, just more specific ones. The patient may also display general signs and symptoms of dyspnea.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54651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treatment by the EMT, and the need for ALS intercept if available. </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what the EMT should do if the airway becomes occluded from swelling.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85703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Asthma is a long-term inflammatory process that targets the lower airways. This inflammation is characterized by increased production of mucus and an acute narrowing of the airways through inflammation of airway tissue, leading to edema (swelling) within the airways.</a:t>
            </a: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is the significance of asthma in the pediatric population?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1364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Relate the three major pathophysiological changes in asthma to what is occurring in with the images.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these changes can lead to hypoxemia in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41447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Discuss how the same amount of airway closure in the adult and pediatric patient has such a greater negative effect in the pediatric.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969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wm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slide" Target="slide217.xml"/><Relationship Id="rId1" Type="http://schemas.openxmlformats.org/officeDocument/2006/relationships/slideLayout" Target="../slideLayouts/slideLayout21.xml"/><Relationship Id="rId5" Type="http://schemas.openxmlformats.org/officeDocument/2006/relationships/slide" Target="slide220.xml"/><Relationship Id="rId4" Type="http://schemas.openxmlformats.org/officeDocument/2006/relationships/slide" Target="slide2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slide" Target="slide137.xml"/><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88.xml"/><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slide" Target="slide2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38</a:t>
            </a:r>
            <a:endParaRPr lang="en-US" b="1" dirty="0">
              <a:latin typeface="+mn-lt"/>
            </a:endParaRPr>
          </a:p>
        </p:txBody>
      </p:sp>
      <p:sp>
        <p:nvSpPr>
          <p:cNvPr id="5" name="Text Placeholder 4"/>
          <p:cNvSpPr>
            <a:spLocks noGrp="1"/>
          </p:cNvSpPr>
          <p:nvPr>
            <p:ph type="body" idx="3"/>
          </p:nvPr>
        </p:nvSpPr>
        <p:spPr>
          <a:xfrm>
            <a:off x="4907280" y="3114462"/>
            <a:ext cx="3657600" cy="495514"/>
          </a:xfrm>
        </p:spPr>
        <p:txBody>
          <a:bodyPr/>
          <a:lstStyle/>
          <a:p>
            <a:pPr algn="ctr"/>
            <a:r>
              <a:rPr lang="en-US" altLang="en-US" dirty="0" smtClean="0">
                <a:solidFill>
                  <a:schemeClr val="tx1"/>
                </a:solidFill>
                <a:latin typeface="+mn-lt"/>
              </a:rPr>
              <a:t>Pediatrics</a:t>
            </a:r>
            <a:endParaRPr lang="en-US" altLang="en-US" dirty="0">
              <a:solidFill>
                <a:schemeClr val="tx1"/>
              </a:solidFill>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10" name="TextBox 9"/>
          <p:cNvSpPr txBox="1"/>
          <p:nvPr/>
        </p:nvSpPr>
        <p:spPr>
          <a:xfrm>
            <a:off x="5394960" y="4306824"/>
            <a:ext cx="2590014"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the Child </a:t>
            </a:r>
            <a:r>
              <a:rPr lang="en-US" sz="2000" b="0" dirty="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a:xfrm>
            <a:off x="457200" y="1600201"/>
            <a:ext cx="8229600" cy="2258567"/>
          </a:xfrm>
        </p:spPr>
        <p:txBody>
          <a:bodyPr wrap="square" lIns="91425" tIns="91425" rIns="91425" bIns="91425">
            <a:noAutofit/>
          </a:bodyPr>
          <a:lstStyle/>
          <a:p>
            <a:r>
              <a:rPr lang="en-US" altLang="en-US" sz="2400" dirty="0">
                <a:latin typeface="+mn-lt"/>
                <a:ea typeface="Segoe UI Symbol" panose="020B0502040204020203" pitchFamily="34" charset="0"/>
              </a:rPr>
              <a:t>Developmental Characteristics</a:t>
            </a:r>
          </a:p>
          <a:p>
            <a:pPr lvl="1"/>
            <a:r>
              <a:rPr lang="en-US" altLang="en-US" sz="2400" dirty="0">
                <a:latin typeface="+mn-lt"/>
                <a:ea typeface="Segoe UI Symbol" panose="020B0502040204020203" pitchFamily="34" charset="0"/>
              </a:rPr>
              <a:t>Neonates (birth to one month)</a:t>
            </a:r>
          </a:p>
          <a:p>
            <a:pPr lvl="1"/>
            <a:r>
              <a:rPr lang="en-US" altLang="en-US" sz="2400" dirty="0">
                <a:latin typeface="+mn-lt"/>
                <a:ea typeface="Segoe UI Symbol" panose="020B0502040204020203" pitchFamily="34" charset="0"/>
              </a:rPr>
              <a:t>Infants (one month to one year)</a:t>
            </a:r>
          </a:p>
          <a:p>
            <a:pPr lvl="1"/>
            <a:r>
              <a:rPr lang="en-US" altLang="en-US" sz="2400" dirty="0">
                <a:latin typeface="+mn-lt"/>
                <a:ea typeface="Segoe UI Symbol" panose="020B0502040204020203" pitchFamily="34" charset="0"/>
              </a:rPr>
              <a:t>Toddlers (1 to 2 years of age)</a:t>
            </a:r>
          </a:p>
          <a:p>
            <a:pPr lvl="1"/>
            <a:r>
              <a:rPr lang="en-US" altLang="en-US" sz="2400" dirty="0">
                <a:latin typeface="+mn-lt"/>
                <a:ea typeface="Segoe UI Symbol" panose="020B0502040204020203" pitchFamily="34" charset="0"/>
              </a:rPr>
              <a:t>Preschoolers (3 to 5 years of age)</a:t>
            </a:r>
          </a:p>
        </p:txBody>
      </p:sp>
      <p:pic>
        <p:nvPicPr>
          <p:cNvPr id="6" name="Picture 2" descr="An E M T cradles a newborn, who looks up at and reaches out to the E M 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284" y="3970137"/>
            <a:ext cx="1612658" cy="239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n E M T speaks to a little girl held by her moth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6895" y="3970139"/>
            <a:ext cx="2563699" cy="239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246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place the child in his car seat and secure the car seat in the ambulance, so they can transport the patient and his father to the emergency </a:t>
            </a:r>
            <a:r>
              <a:rPr lang="en-US" altLang="en-US" sz="2400" dirty="0" smtClean="0">
                <a:solidFill>
                  <a:srgbClr val="000000"/>
                </a:solidFill>
                <a:latin typeface="Arial (Body)"/>
                <a:ea typeface="ＭＳ Ｐゴシック"/>
              </a:rPr>
              <a:t>department.</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En route, Julian constantly monitors the patient's mental status and respirations.</a:t>
            </a:r>
          </a:p>
        </p:txBody>
      </p:sp>
    </p:spTree>
    <p:extLst>
      <p:ext uri="{BB962C8B-B14F-4D97-AF65-F5344CB8AC3E}">
        <p14:creationId xmlns:p14="http://schemas.microsoft.com/office/powerpoint/2010/main" val="3398694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Deb Maestes and Ben Allen arrive on the scene of an 8-year-old who was struck by a car while riding her bicycle. The patient is lying in the street, shivering and crying. Deb can see immediately that her skin is pale and mottled, and there is swelling and deformity of her left </a:t>
            </a:r>
            <a:r>
              <a:rPr lang="en-US" altLang="en-US" sz="2400" dirty="0" smtClean="0">
                <a:solidFill>
                  <a:srgbClr val="000000"/>
                </a:solidFill>
                <a:latin typeface="Arial (Body)"/>
                <a:ea typeface="ＭＳ Ｐゴシック"/>
              </a:rPr>
              <a:t>thigh.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653063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What is your general impression of this patient?</a:t>
            </a:r>
          </a:p>
          <a:p>
            <a:r>
              <a:rPr lang="en-US" altLang="en-US" sz="2400" dirty="0">
                <a:latin typeface="+mn-lt"/>
              </a:rPr>
              <a:t>What injuries should be suspected with this mechanism of injury?</a:t>
            </a:r>
          </a:p>
          <a:p>
            <a:r>
              <a:rPr lang="en-US" altLang="en-US" sz="2400" dirty="0">
                <a:latin typeface="+mn-lt"/>
              </a:rPr>
              <a:t>How should treatment of this patient be </a:t>
            </a:r>
            <a:r>
              <a:rPr lang="en-US" altLang="en-US" sz="2400" dirty="0" smtClean="0">
                <a:latin typeface="+mn-lt"/>
              </a:rPr>
              <a:t>prioritized?</a:t>
            </a:r>
          </a:p>
        </p:txBody>
      </p:sp>
    </p:spTree>
    <p:extLst>
      <p:ext uri="{BB962C8B-B14F-4D97-AF65-F5344CB8AC3E}">
        <p14:creationId xmlns:p14="http://schemas.microsoft.com/office/powerpoint/2010/main" val="3364832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Croup</a:t>
            </a:r>
          </a:p>
          <a:p>
            <a:pPr lvl="1"/>
            <a:r>
              <a:rPr lang="en-US" altLang="en-US" sz="2400" dirty="0">
                <a:latin typeface="+mn-lt"/>
              </a:rPr>
              <a:t>Infection of the upper airway</a:t>
            </a:r>
          </a:p>
          <a:p>
            <a:pPr lvl="1"/>
            <a:r>
              <a:rPr lang="en-US" altLang="en-US" sz="2400" dirty="0">
                <a:latin typeface="+mn-lt"/>
              </a:rPr>
              <a:t>Common between 6 months to 4 years</a:t>
            </a:r>
          </a:p>
          <a:p>
            <a:pPr lvl="1"/>
            <a:r>
              <a:rPr lang="en-US" altLang="en-US" sz="2400" dirty="0">
                <a:latin typeface="+mn-lt"/>
              </a:rPr>
              <a:t>Causes swelling beneath the glottis</a:t>
            </a:r>
          </a:p>
          <a:p>
            <a:pPr lvl="1"/>
            <a:r>
              <a:rPr lang="en-US" altLang="en-US" sz="2400" dirty="0">
                <a:latin typeface="+mn-lt"/>
              </a:rPr>
              <a:t>Presents with a </a:t>
            </a:r>
            <a:r>
              <a:rPr lang="en-US" altLang="en-US" sz="2400" dirty="0" smtClean="0">
                <a:latin typeface="+mn-lt"/>
              </a:rPr>
              <a:t>“seal bark” </a:t>
            </a:r>
            <a:r>
              <a:rPr lang="en-US" altLang="en-US" sz="2400" dirty="0">
                <a:latin typeface="+mn-lt"/>
              </a:rPr>
              <a:t>cough</a:t>
            </a:r>
          </a:p>
          <a:p>
            <a:pPr lvl="1"/>
            <a:r>
              <a:rPr lang="en-US" altLang="en-US" sz="2400" dirty="0">
                <a:latin typeface="+mn-lt"/>
              </a:rPr>
              <a:t>Severe attacks can lead to respiratory distress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829439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Pathophysiology of Pediatric Croup and Epiglottitis</a:t>
            </a:r>
            <a:endParaRPr lang="en-US" altLang="en-US" dirty="0">
              <a:latin typeface="Times New Roman" panose="02020603050405020304" pitchFamily="18" charset="0"/>
              <a:ea typeface="ＭＳ Ｐゴシック"/>
            </a:endParaRPr>
          </a:p>
        </p:txBody>
      </p:sp>
      <p:pic>
        <p:nvPicPr>
          <p:cNvPr id="4" name="Picture 2" descr="Sagittal cross sections of a child’s head during croup and epiglottitis. Croup, a viral illness that causes swelling of the larynx lining, results in airway obstruction. The larynx is superior to the pharynx and anterior of the esophagus. Epiglottitis is a bacterial infection that produces severe swelling of epiglottis, which is superior to the trache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908" y="1992556"/>
            <a:ext cx="7830182" cy="38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0416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(2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Croup</a:t>
            </a:r>
          </a:p>
          <a:p>
            <a:pPr lvl="1"/>
            <a:r>
              <a:rPr lang="en-US" altLang="en-US" sz="2400" dirty="0">
                <a:latin typeface="+mn-lt"/>
              </a:rPr>
              <a:t>Emergency Medical Care</a:t>
            </a:r>
          </a:p>
          <a:p>
            <a:pPr lvl="2"/>
            <a:r>
              <a:rPr lang="en-US" altLang="en-US" sz="2400" dirty="0">
                <a:latin typeface="+mn-lt"/>
              </a:rPr>
              <a:t>Administer oxygen, humidified if possible, to 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2"/>
            <a:r>
              <a:rPr lang="en-US" altLang="en-US" sz="2400" dirty="0">
                <a:latin typeface="+mn-lt"/>
              </a:rPr>
              <a:t>Keep the patient in a comfortable position.</a:t>
            </a:r>
          </a:p>
          <a:p>
            <a:pPr lvl="2"/>
            <a:r>
              <a:rPr lang="en-US" altLang="en-US" sz="2400" dirty="0">
                <a:latin typeface="+mn-lt"/>
              </a:rPr>
              <a:t>Transport without agitating the patient.</a:t>
            </a:r>
          </a:p>
        </p:txBody>
      </p:sp>
    </p:spTree>
    <p:extLst>
      <p:ext uri="{BB962C8B-B14F-4D97-AF65-F5344CB8AC3E}">
        <p14:creationId xmlns:p14="http://schemas.microsoft.com/office/powerpoint/2010/main" val="7663542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(3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Epiglottitis</a:t>
            </a:r>
          </a:p>
          <a:p>
            <a:pPr lvl="1"/>
            <a:r>
              <a:rPr lang="en-US" altLang="en-US" sz="2400" dirty="0">
                <a:latin typeface="+mn-lt"/>
              </a:rPr>
              <a:t>Bacterial infection that causes swelling of the epiglottis</a:t>
            </a:r>
          </a:p>
          <a:p>
            <a:pPr lvl="1"/>
            <a:r>
              <a:rPr lang="en-US" altLang="en-US" sz="2400" dirty="0">
                <a:latin typeface="+mn-lt"/>
              </a:rPr>
              <a:t>Usually between ages of 2 to 7 years</a:t>
            </a:r>
          </a:p>
          <a:p>
            <a:pPr lvl="1"/>
            <a:r>
              <a:rPr lang="en-US" altLang="en-US" sz="2400" dirty="0">
                <a:latin typeface="+mn-lt"/>
              </a:rPr>
              <a:t>Untreated, it has a 50percent mortality rate.</a:t>
            </a:r>
          </a:p>
          <a:p>
            <a:pPr lvl="1"/>
            <a:r>
              <a:rPr lang="en-US" altLang="en-US" sz="2400" dirty="0">
                <a:latin typeface="+mn-lt"/>
              </a:rPr>
              <a:t>Rapid onset with a high temperature.</a:t>
            </a:r>
          </a:p>
        </p:txBody>
      </p:sp>
    </p:spTree>
    <p:extLst>
      <p:ext uri="{BB962C8B-B14F-4D97-AF65-F5344CB8AC3E}">
        <p14:creationId xmlns:p14="http://schemas.microsoft.com/office/powerpoint/2010/main" val="19895452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(4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Epiglottitis</a:t>
            </a:r>
          </a:p>
          <a:p>
            <a:pPr lvl="1"/>
            <a:r>
              <a:rPr lang="en-US" altLang="en-US" sz="2400" dirty="0">
                <a:latin typeface="+mn-lt"/>
              </a:rPr>
              <a:t>Specific Signs and Symptoms</a:t>
            </a:r>
          </a:p>
          <a:p>
            <a:pPr lvl="2"/>
            <a:r>
              <a:rPr lang="en-US" altLang="en-US" sz="2400" dirty="0">
                <a:latin typeface="+mn-lt"/>
              </a:rPr>
              <a:t>Pain on swallowing</a:t>
            </a:r>
          </a:p>
          <a:p>
            <a:pPr lvl="2"/>
            <a:r>
              <a:rPr lang="en-US" altLang="en-US" sz="2400" dirty="0">
                <a:latin typeface="+mn-lt"/>
              </a:rPr>
              <a:t>High fever; </a:t>
            </a:r>
            <a:r>
              <a:rPr lang="en-US" altLang="en-US" sz="2400" dirty="0" smtClean="0">
                <a:latin typeface="+mn-lt"/>
              </a:rPr>
              <a:t>“toxic” </a:t>
            </a:r>
            <a:r>
              <a:rPr lang="en-US" altLang="en-US" sz="2400" dirty="0">
                <a:latin typeface="+mn-lt"/>
              </a:rPr>
              <a:t>ill-appearance</a:t>
            </a:r>
          </a:p>
          <a:p>
            <a:pPr lvl="2"/>
            <a:r>
              <a:rPr lang="en-US" altLang="en-US" sz="2400" dirty="0">
                <a:latin typeface="+mn-lt"/>
              </a:rPr>
              <a:t>Drooling and mouth breathing</a:t>
            </a:r>
          </a:p>
          <a:p>
            <a:pPr lvl="2"/>
            <a:r>
              <a:rPr lang="en-US" altLang="en-US" sz="2400" dirty="0">
                <a:latin typeface="+mn-lt"/>
              </a:rPr>
              <a:t>Changes in voice quality, pain with speaking</a:t>
            </a:r>
          </a:p>
          <a:p>
            <a:pPr lvl="2"/>
            <a:r>
              <a:rPr lang="en-US" altLang="en-US" sz="2400" dirty="0">
                <a:latin typeface="+mn-lt"/>
              </a:rPr>
              <a:t>Chin and neck thrust outward</a:t>
            </a:r>
          </a:p>
          <a:p>
            <a:pPr lvl="2"/>
            <a:r>
              <a:rPr lang="en-US" altLang="en-US" sz="2400" dirty="0">
                <a:latin typeface="+mn-lt"/>
              </a:rPr>
              <a:t>Inspiratory stridor.</a:t>
            </a:r>
          </a:p>
        </p:txBody>
      </p:sp>
    </p:spTree>
    <p:extLst>
      <p:ext uri="{BB962C8B-B14F-4D97-AF65-F5344CB8AC3E}">
        <p14:creationId xmlns:p14="http://schemas.microsoft.com/office/powerpoint/2010/main" val="873059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(5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Epiglottitis</a:t>
            </a:r>
          </a:p>
          <a:p>
            <a:pPr lvl="1"/>
            <a:r>
              <a:rPr lang="en-US" altLang="en-US" sz="2400" dirty="0">
                <a:latin typeface="+mn-lt"/>
              </a:rPr>
              <a:t>Emergency Medical Care</a:t>
            </a:r>
          </a:p>
          <a:p>
            <a:pPr lvl="2"/>
            <a:r>
              <a:rPr lang="en-US" altLang="en-US" sz="2400" dirty="0">
                <a:latin typeface="+mn-lt"/>
              </a:rPr>
              <a:t>Do not place anything in the </a:t>
            </a:r>
            <a:r>
              <a:rPr lang="en-US" altLang="en-US" sz="2400" dirty="0" smtClean="0">
                <a:latin typeface="+mn-lt"/>
              </a:rPr>
              <a:t>child’s </a:t>
            </a:r>
            <a:r>
              <a:rPr lang="en-US" altLang="en-US" sz="2400" dirty="0">
                <a:latin typeface="+mn-lt"/>
              </a:rPr>
              <a:t>mouth.</a:t>
            </a:r>
          </a:p>
          <a:p>
            <a:pPr lvl="2"/>
            <a:r>
              <a:rPr lang="en-US" altLang="en-US" sz="2400" dirty="0">
                <a:latin typeface="+mn-lt"/>
              </a:rPr>
              <a:t>Place patient in comfortable position</a:t>
            </a:r>
          </a:p>
          <a:p>
            <a:pPr lvl="2"/>
            <a:r>
              <a:rPr lang="en-US" altLang="en-US" sz="2400" dirty="0">
                <a:latin typeface="+mn-lt"/>
              </a:rPr>
              <a:t>Oxygen by nonrebreather mask or blow-by method</a:t>
            </a:r>
          </a:p>
          <a:p>
            <a:pPr lvl="2"/>
            <a:r>
              <a:rPr lang="en-US" altLang="en-US" sz="2400" dirty="0">
                <a:latin typeface="+mn-lt"/>
              </a:rPr>
              <a:t>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backup</a:t>
            </a:r>
          </a:p>
          <a:p>
            <a:pPr lvl="2"/>
            <a:r>
              <a:rPr lang="en-US" altLang="en-US" sz="2400" dirty="0">
                <a:latin typeface="+mn-lt"/>
              </a:rPr>
              <a:t>Rapidly transport.</a:t>
            </a:r>
          </a:p>
        </p:txBody>
      </p:sp>
    </p:spTree>
    <p:extLst>
      <p:ext uri="{BB962C8B-B14F-4D97-AF65-F5344CB8AC3E}">
        <p14:creationId xmlns:p14="http://schemas.microsoft.com/office/powerpoint/2010/main" val="19622109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(6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Asthma</a:t>
            </a:r>
          </a:p>
          <a:p>
            <a:pPr lvl="1"/>
            <a:r>
              <a:rPr lang="en-US" altLang="en-US" sz="2400" dirty="0">
                <a:latin typeface="+mn-lt"/>
              </a:rPr>
              <a:t>Inflammatory process characterized by</a:t>
            </a:r>
          </a:p>
          <a:p>
            <a:pPr lvl="2"/>
            <a:r>
              <a:rPr lang="en-US" altLang="en-US" sz="2400" dirty="0">
                <a:latin typeface="+mn-lt"/>
              </a:rPr>
              <a:t>Increased mucous production</a:t>
            </a:r>
          </a:p>
          <a:p>
            <a:pPr lvl="2"/>
            <a:r>
              <a:rPr lang="en-US" altLang="en-US" sz="2400" dirty="0">
                <a:latin typeface="+mn-lt"/>
              </a:rPr>
              <a:t>Swelling of airway walls</a:t>
            </a:r>
          </a:p>
          <a:p>
            <a:pPr lvl="2"/>
            <a:r>
              <a:rPr lang="en-US" altLang="en-US" sz="2400" dirty="0">
                <a:latin typeface="+mn-lt"/>
              </a:rPr>
              <a:t>Smooth muscle contraction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9487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the Child </a:t>
            </a:r>
            <a:r>
              <a:rPr lang="en-US" sz="2000" b="0" dirty="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771649"/>
          </a:xfrm>
        </p:spPr>
        <p:txBody>
          <a:bodyPr wrap="square" lIns="91425" tIns="91425" rIns="91425" bIns="91425">
            <a:noAutofit/>
          </a:bodyPr>
          <a:lstStyle/>
          <a:p>
            <a:r>
              <a:rPr lang="en-US" altLang="en-US" sz="2400" dirty="0">
                <a:latin typeface="+mn-lt"/>
              </a:rPr>
              <a:t>Developmental Characteristics</a:t>
            </a:r>
          </a:p>
          <a:p>
            <a:pPr lvl="1"/>
            <a:r>
              <a:rPr lang="en-US" altLang="en-US" sz="2400" dirty="0">
                <a:latin typeface="+mn-lt"/>
              </a:rPr>
              <a:t>School-Age and Preadolescent Children (6 to 12 years of age)</a:t>
            </a:r>
          </a:p>
          <a:p>
            <a:pPr lvl="1"/>
            <a:r>
              <a:rPr lang="en-US" altLang="en-US" sz="2400" dirty="0">
                <a:latin typeface="+mn-lt"/>
              </a:rPr>
              <a:t>Adolescents (12 to 18 years of age)</a:t>
            </a:r>
          </a:p>
        </p:txBody>
      </p:sp>
      <p:pic>
        <p:nvPicPr>
          <p:cNvPr id="5" name="Picture 2" descr="An E M T kneels beside a seated child patient wearing a non-rebreather mask, resting his hand on the child’s shoulder and speak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9377" y="3475286"/>
            <a:ext cx="4325246" cy="289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05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Pathophysiology of Asthma</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343024"/>
          </a:xfrm>
        </p:spPr>
        <p:txBody>
          <a:bodyPr/>
          <a:lstStyle/>
          <a:p>
            <a:pPr marL="0" indent="0">
              <a:buNone/>
            </a:pPr>
            <a:r>
              <a:rPr lang="en-US" altLang="en-US" sz="2000" dirty="0">
                <a:latin typeface="+mn-lt"/>
              </a:rPr>
              <a:t>Inflammation inside the bronchiole, an increase in the production of thick, sticky mucus, and bronchiole smooth muscle contraction (bronchoconstriction) lead to a reduced bronchiole internal diameter and a higher airway resistance.</a:t>
            </a:r>
            <a:endParaRPr lang="en-US" sz="2000" dirty="0">
              <a:latin typeface="+mn-lt"/>
            </a:endParaRPr>
          </a:p>
        </p:txBody>
      </p:sp>
      <p:pic>
        <p:nvPicPr>
          <p:cNvPr id="4" name="Picture 2" descr="Effects of inflammation and bronchoconstriction on a normal bronchiole. In a normal bronchiole, the airway is open and clear, surrounded by mucus glands and smooth muscle. During inflammation, there is swelling inside the bronchiole, resulting in increased mucus production and a smaller airway. During bronchoconstriction, the bronchiole smooth muscle network contracts, compressing and distorting the airw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944" y="3096795"/>
            <a:ext cx="4863512" cy="321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0070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Effects of Edema on Airway Resistance in the Infant Compared to the Adult</a:t>
            </a:r>
            <a:endParaRPr lang="en-US" altLang="en-US" dirty="0">
              <a:latin typeface="Times New Roman" panose="02020603050405020304" pitchFamily="18" charset="0"/>
              <a:ea typeface="ＭＳ Ｐゴシック"/>
            </a:endParaRPr>
          </a:p>
        </p:txBody>
      </p:sp>
      <p:pic>
        <p:nvPicPr>
          <p:cNvPr id="4" name="Picture 2" descr="Due to an infant’s smaller airway, edema has a greater effect on airway lumen reduction and airway resistance, compared to an adult. In an infant’s airway, edema’s increase of wall thickness results in airway lumen reducing from 4 m m to 2 m m, a 50 percent reduction. In an adult’s airway, edema’s increase of wall thickness results in airway lumen reducing from 8 m m to 6 m m, a 25 percent redu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7822" y="1695417"/>
            <a:ext cx="5488356"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9227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(7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latin typeface="+mn-lt"/>
              </a:rPr>
              <a:t>Asthma</a:t>
            </a:r>
          </a:p>
          <a:p>
            <a:pPr lvl="1"/>
            <a:r>
              <a:rPr lang="en-US" altLang="en-US" sz="2400" dirty="0">
                <a:latin typeface="+mn-lt"/>
              </a:rPr>
              <a:t>Signs and Symptoms</a:t>
            </a:r>
          </a:p>
          <a:p>
            <a:pPr lvl="2"/>
            <a:r>
              <a:rPr lang="en-US" altLang="en-US" sz="2400" dirty="0">
                <a:latin typeface="+mn-lt"/>
              </a:rPr>
              <a:t>Shortness of breath</a:t>
            </a:r>
          </a:p>
          <a:p>
            <a:pPr lvl="2"/>
            <a:r>
              <a:rPr lang="en-US" altLang="en-US" sz="2400" dirty="0">
                <a:latin typeface="+mn-lt"/>
              </a:rPr>
              <a:t>Chest tightness</a:t>
            </a:r>
          </a:p>
          <a:p>
            <a:pPr lvl="2"/>
            <a:r>
              <a:rPr lang="en-US" altLang="en-US" sz="2400" dirty="0">
                <a:latin typeface="+mn-lt"/>
              </a:rPr>
              <a:t>Wheezing</a:t>
            </a:r>
          </a:p>
          <a:p>
            <a:pPr lvl="2"/>
            <a:r>
              <a:rPr lang="en-US" altLang="en-US" sz="2400" dirty="0">
                <a:latin typeface="+mn-lt"/>
              </a:rPr>
              <a:t>Nonproductive, </a:t>
            </a:r>
            <a:r>
              <a:rPr lang="en-US" altLang="en-US" sz="2400" dirty="0" smtClean="0">
                <a:latin typeface="+mn-lt"/>
              </a:rPr>
              <a:t>“tight” </a:t>
            </a:r>
            <a:r>
              <a:rPr lang="en-US" altLang="en-US" sz="2400" dirty="0">
                <a:latin typeface="+mn-lt"/>
              </a:rPr>
              <a:t>cough</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5661033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(8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r>
              <a:rPr lang="en-US" altLang="en-US" sz="2400" dirty="0">
                <a:latin typeface="+mn-lt"/>
              </a:rPr>
              <a:t>Asthma</a:t>
            </a:r>
          </a:p>
          <a:p>
            <a:pPr lvl="1"/>
            <a:r>
              <a:rPr lang="en-US" altLang="en-US" sz="2400" dirty="0">
                <a:latin typeface="+mn-lt"/>
              </a:rPr>
              <a:t>Questions to ask regarding medical history</a:t>
            </a:r>
          </a:p>
          <a:p>
            <a:pPr lvl="2"/>
            <a:r>
              <a:rPr lang="en-US" altLang="en-US" sz="2400" dirty="0">
                <a:latin typeface="+mn-lt"/>
              </a:rPr>
              <a:t>How long has the child been wheezing?</a:t>
            </a:r>
          </a:p>
          <a:p>
            <a:pPr lvl="2"/>
            <a:r>
              <a:rPr lang="en-US" altLang="en-US" sz="2400" dirty="0">
                <a:latin typeface="+mn-lt"/>
              </a:rPr>
              <a:t>Have they had a recent cold or other infection?</a:t>
            </a:r>
          </a:p>
          <a:p>
            <a:pPr lvl="2"/>
            <a:r>
              <a:rPr lang="en-US" altLang="en-US" sz="2400" dirty="0">
                <a:latin typeface="+mn-lt"/>
              </a:rPr>
              <a:t>Have they had any medication for this attack? What is it? When? How much</a:t>
            </a:r>
            <a:r>
              <a:rPr lang="en-US" altLang="en-US" sz="2400" dirty="0" smtClean="0">
                <a:latin typeface="+mn-lt"/>
              </a:rPr>
              <a:t>?</a:t>
            </a:r>
            <a:endParaRPr lang="en-US" altLang="en-US" sz="2400" dirty="0">
              <a:latin typeface="+mn-lt"/>
            </a:endParaRPr>
          </a:p>
          <a:p>
            <a:pPr lvl="2"/>
            <a:r>
              <a:rPr lang="en-US" altLang="en-US" sz="2400" dirty="0">
                <a:latin typeface="+mn-lt"/>
              </a:rPr>
              <a:t>Do they have any known allergies to drugs, foods, pollens, or other inhalants?</a:t>
            </a:r>
          </a:p>
        </p:txBody>
      </p:sp>
    </p:spTree>
    <p:extLst>
      <p:ext uri="{BB962C8B-B14F-4D97-AF65-F5344CB8AC3E}">
        <p14:creationId xmlns:p14="http://schemas.microsoft.com/office/powerpoint/2010/main" val="21021195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(9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Asthma</a:t>
            </a:r>
          </a:p>
          <a:p>
            <a:pPr lvl="1"/>
            <a:r>
              <a:rPr lang="en-US" altLang="en-US" sz="2400" dirty="0">
                <a:latin typeface="+mn-lt"/>
              </a:rPr>
              <a:t>In the assessment, pay attention to:</a:t>
            </a:r>
          </a:p>
          <a:p>
            <a:pPr lvl="2"/>
            <a:r>
              <a:rPr lang="en-US" altLang="en-US" sz="2400" dirty="0">
                <a:latin typeface="+mn-lt"/>
              </a:rPr>
              <a:t>Position</a:t>
            </a:r>
          </a:p>
          <a:p>
            <a:pPr lvl="2"/>
            <a:r>
              <a:rPr lang="en-US" altLang="en-US" sz="2400" dirty="0">
                <a:latin typeface="+mn-lt"/>
              </a:rPr>
              <a:t>Mental status</a:t>
            </a:r>
          </a:p>
          <a:p>
            <a:pPr lvl="2"/>
            <a:r>
              <a:rPr lang="en-US" altLang="en-US" sz="2400" dirty="0">
                <a:latin typeface="+mn-lt"/>
              </a:rPr>
              <a:t>Vital signs</a:t>
            </a:r>
          </a:p>
          <a:p>
            <a:pPr lvl="2"/>
            <a:r>
              <a:rPr lang="en-US" altLang="en-US" sz="2400" dirty="0">
                <a:latin typeface="+mn-lt"/>
              </a:rPr>
              <a:t>Skin color and condition</a:t>
            </a:r>
          </a:p>
          <a:p>
            <a:pPr lvl="2"/>
            <a:r>
              <a:rPr lang="en-US" altLang="en-US" sz="2400" dirty="0">
                <a:latin typeface="+mn-lt"/>
              </a:rPr>
              <a:t>Respirations.</a:t>
            </a:r>
          </a:p>
        </p:txBody>
      </p:sp>
    </p:spTree>
    <p:extLst>
      <p:ext uri="{BB962C8B-B14F-4D97-AF65-F5344CB8AC3E}">
        <p14:creationId xmlns:p14="http://schemas.microsoft.com/office/powerpoint/2010/main" val="22906995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(10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Asthma</a:t>
            </a:r>
          </a:p>
          <a:p>
            <a:pPr lvl="1"/>
            <a:r>
              <a:rPr lang="en-US" altLang="en-US" sz="2400" dirty="0">
                <a:latin typeface="+mn-lt"/>
              </a:rPr>
              <a:t>Emergency Medical Care</a:t>
            </a:r>
          </a:p>
          <a:p>
            <a:pPr lvl="2"/>
            <a:r>
              <a:rPr lang="en-US" altLang="en-US" sz="2400" dirty="0">
                <a:latin typeface="+mn-lt"/>
              </a:rPr>
              <a:t>Maintain oxygen to keep pulse ox greater than or equal to 94%.</a:t>
            </a:r>
          </a:p>
          <a:p>
            <a:pPr lvl="3" indent="-230400"/>
            <a:r>
              <a:rPr lang="en-US" altLang="en-US" sz="2400" dirty="0">
                <a:latin typeface="+mn-lt"/>
              </a:rPr>
              <a:t>Initiate PPV if patient’s condition deteriorates.</a:t>
            </a:r>
          </a:p>
          <a:p>
            <a:pPr lvl="2"/>
            <a:r>
              <a:rPr lang="en-US" altLang="en-US" sz="2400" dirty="0">
                <a:latin typeface="+mn-lt"/>
              </a:rPr>
              <a:t>Assist with prescribed inhaler if present.</a:t>
            </a:r>
          </a:p>
          <a:p>
            <a:pPr lvl="2"/>
            <a:r>
              <a:rPr lang="en-US" altLang="en-US" sz="2400" dirty="0">
                <a:latin typeface="+mn-lt"/>
              </a:rPr>
              <a:t>Consider ALS backup or intercept</a:t>
            </a:r>
          </a:p>
          <a:p>
            <a:pPr lvl="2"/>
            <a:r>
              <a:rPr lang="en-US" altLang="en-US" sz="2400" dirty="0">
                <a:latin typeface="+mn-lt"/>
              </a:rPr>
              <a:t>Transport to emergency department.</a:t>
            </a:r>
          </a:p>
        </p:txBody>
      </p:sp>
    </p:spTree>
    <p:extLst>
      <p:ext uri="{BB962C8B-B14F-4D97-AF65-F5344CB8AC3E}">
        <p14:creationId xmlns:p14="http://schemas.microsoft.com/office/powerpoint/2010/main" val="2998741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(11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r>
              <a:rPr lang="en-US" altLang="en-US" sz="2400" dirty="0">
                <a:latin typeface="+mn-lt"/>
              </a:rPr>
              <a:t>Bronchiolitis</a:t>
            </a:r>
          </a:p>
          <a:p>
            <a:pPr lvl="1"/>
            <a:r>
              <a:rPr lang="en-US" altLang="en-US" sz="2400" dirty="0">
                <a:latin typeface="+mn-lt"/>
              </a:rPr>
              <a:t>The mucosal layer of the bronchioles is inflamed by a viral infection, often </a:t>
            </a:r>
            <a:r>
              <a:rPr lang="en-US" altLang="en-US" sz="2400" dirty="0" smtClean="0">
                <a:latin typeface="+mn-lt"/>
              </a:rPr>
              <a:t>R</a:t>
            </a:r>
            <a:r>
              <a:rPr lang="en-US" altLang="en-US" sz="100" dirty="0" smtClean="0">
                <a:latin typeface="+mn-lt"/>
              </a:rPr>
              <a:t> </a:t>
            </a:r>
            <a:r>
              <a:rPr lang="en-US" altLang="en-US" sz="2400" dirty="0" smtClean="0">
                <a:latin typeface="+mn-lt"/>
              </a:rPr>
              <a:t>S</a:t>
            </a:r>
            <a:r>
              <a:rPr lang="en-US" altLang="en-US" sz="100" dirty="0" smtClean="0">
                <a:latin typeface="+mn-lt"/>
              </a:rPr>
              <a:t> </a:t>
            </a:r>
            <a:r>
              <a:rPr lang="en-US" altLang="en-US" sz="2400" dirty="0" smtClean="0">
                <a:latin typeface="+mn-lt"/>
              </a:rPr>
              <a:t>V</a:t>
            </a:r>
            <a:r>
              <a:rPr lang="en-US" altLang="en-US" sz="2400" dirty="0">
                <a:latin typeface="+mn-lt"/>
              </a:rPr>
              <a:t>.</a:t>
            </a:r>
          </a:p>
          <a:p>
            <a:pPr lvl="1"/>
            <a:r>
              <a:rPr lang="en-US" altLang="en-US" sz="2400" dirty="0">
                <a:latin typeface="+mn-lt"/>
              </a:rPr>
              <a:t>This produces wheezing and other signs and symptoms of asthma.</a:t>
            </a:r>
          </a:p>
          <a:p>
            <a:pPr lvl="1"/>
            <a:r>
              <a:rPr lang="en-US" altLang="en-US" sz="2400" dirty="0">
                <a:latin typeface="+mn-lt"/>
              </a:rPr>
              <a:t>There usually is a low-grade fever.</a:t>
            </a:r>
          </a:p>
          <a:p>
            <a:pPr lvl="1"/>
            <a:r>
              <a:rPr lang="en-US" altLang="en-US" sz="2400" dirty="0">
                <a:latin typeface="+mn-lt"/>
              </a:rPr>
              <a:t>Often more predominant in patients less than 2 years of age</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918768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Pathophysiology of Bronchiolitis</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977900"/>
          </a:xfrm>
        </p:spPr>
        <p:txBody>
          <a:bodyPr/>
          <a:lstStyle/>
          <a:p>
            <a:pPr marL="0" indent="0">
              <a:buNone/>
            </a:pPr>
            <a:r>
              <a:rPr lang="en-US" altLang="en-US" sz="2000" dirty="0">
                <a:latin typeface="+mn-lt"/>
              </a:rPr>
              <a:t>Inflammation inside the bronchiole and an increase in the production of thick, sticky mucus from an infection lead to a reduced bronchiole internal diameter and a higher airway resistance.</a:t>
            </a:r>
            <a:endParaRPr lang="en-US" sz="2000" dirty="0">
              <a:latin typeface="+mn-lt"/>
            </a:endParaRPr>
          </a:p>
        </p:txBody>
      </p:sp>
      <p:pic>
        <p:nvPicPr>
          <p:cNvPr id="4" name="Picture 2" descr="During bronchiolitis, the bronchiole is inflamed, resulting in swelling inside the bronchiole, a smaller airway, and increased mucus produ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8059" y="2874513"/>
            <a:ext cx="5307881" cy="3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739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(12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Bronchiolitis</a:t>
            </a:r>
          </a:p>
          <a:p>
            <a:pPr lvl="1"/>
            <a:r>
              <a:rPr lang="en-US" altLang="en-US" sz="2400" dirty="0">
                <a:latin typeface="+mn-lt"/>
              </a:rPr>
              <a:t>Emergency Medical Care</a:t>
            </a:r>
          </a:p>
          <a:p>
            <a:pPr lvl="2"/>
            <a:r>
              <a:rPr lang="en-US" altLang="en-US" sz="2400" dirty="0">
                <a:latin typeface="+mn-lt"/>
              </a:rPr>
              <a:t>Maintain oxygen to keep pulse ox greater than or equal to 94%.</a:t>
            </a:r>
          </a:p>
          <a:p>
            <a:pPr lvl="3" indent="-230400"/>
            <a:r>
              <a:rPr lang="en-US" altLang="en-US" sz="2400" dirty="0">
                <a:latin typeface="+mn-lt"/>
              </a:rPr>
              <a:t>Initiate </a:t>
            </a:r>
            <a:r>
              <a:rPr lang="en-US" altLang="en-US" sz="2400" dirty="0" smtClean="0">
                <a:latin typeface="+mn-lt"/>
              </a:rPr>
              <a:t>P</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V </a:t>
            </a:r>
            <a:r>
              <a:rPr lang="en-US" altLang="en-US" sz="2400" dirty="0">
                <a:latin typeface="+mn-lt"/>
              </a:rPr>
              <a:t>if patient’s condition deteriorates.</a:t>
            </a:r>
          </a:p>
          <a:p>
            <a:pPr lvl="2"/>
            <a:r>
              <a:rPr lang="en-US" altLang="en-US" sz="2400" dirty="0">
                <a:latin typeface="+mn-lt"/>
              </a:rPr>
              <a:t>Place patient in position of comfort</a:t>
            </a:r>
          </a:p>
          <a:p>
            <a:pPr lvl="2"/>
            <a:r>
              <a:rPr lang="en-US" altLang="en-US" sz="2400" dirty="0">
                <a:latin typeface="+mn-lt"/>
              </a:rPr>
              <a:t>Monitor vitals and mental status en route.</a:t>
            </a:r>
          </a:p>
          <a:p>
            <a:pPr lvl="2"/>
            <a:r>
              <a:rPr lang="en-US" altLang="en-US" sz="2400" dirty="0">
                <a:latin typeface="+mn-lt"/>
              </a:rPr>
              <a:t>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intercept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42077847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441580"/>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Pathophysiology of Pneumonia. Mucus Inside the Bronchioles Leads to a Reduced Airflow, and Mucus in the Alveoli Causes Poor Gas Exchange</a:t>
            </a:r>
            <a:endParaRPr lang="en-US" altLang="en-US" sz="2800" dirty="0">
              <a:latin typeface="Times New Roman" panose="02020603050405020304" pitchFamily="18" charset="0"/>
              <a:ea typeface="ＭＳ Ｐゴシック"/>
            </a:endParaRPr>
          </a:p>
        </p:txBody>
      </p:sp>
      <p:pic>
        <p:nvPicPr>
          <p:cNvPr id="4" name="Picture 2" descr="Pneumonia includes mucus buildup along the bronchioles and inside the alveoli, resulting in decreased airflow and decreased gas exchang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2623" y="2041274"/>
            <a:ext cx="6278755"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96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the Child </a:t>
            </a:r>
            <a:r>
              <a:rPr lang="en-US" sz="2000" b="0" dirty="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512064"/>
          </a:xfrm>
        </p:spPr>
        <p:txBody>
          <a:bodyPr wrap="square" lIns="91425" tIns="91425" rIns="91425" bIns="91425">
            <a:noAutofit/>
          </a:bodyPr>
          <a:lstStyle/>
          <a:p>
            <a:pPr marL="255600" lvl="0" indent="-255600" eaLnBrk="0" fontAlgn="base" hangingPunct="0">
              <a:spcAft>
                <a:spcPct val="0"/>
              </a:spcAft>
              <a:buSzPts val="2400"/>
              <a:buFont typeface="Times" panose="02020603050405020304" pitchFamily="18" charset="0"/>
              <a:buChar char="•"/>
            </a:pPr>
            <a:r>
              <a:rPr lang="en-US" altLang="en-US" sz="2400" dirty="0">
                <a:solidFill>
                  <a:srgbClr val="000000"/>
                </a:solidFill>
                <a:latin typeface="Arial (Body)"/>
                <a:ea typeface="ＭＳ Ｐゴシック"/>
              </a:rPr>
              <a:t>Anatomical and Physiologic Differences</a:t>
            </a:r>
          </a:p>
        </p:txBody>
      </p:sp>
      <p:pic>
        <p:nvPicPr>
          <p:cNvPr id="5" name="Picture 2" descr="Anatomic and physiologic considerations for a child’s body, by body system. The brain. The child’s head is larger in proportion to the body than an adult’s head. The temperature control mechanism is immature and unstable in babies. Vascular system. Children have less blood and are therefore in greater danger of bleeding to death from a relatively minor wound or developing severe shock. Children have faster heart rates. Young children‘s extremities are likely to appear mottled; this may be a response to cold because of an immature&#10;temperature control mechanism, not necessarily a result of poor circulation. Respiratory system. Children have smaller airways with more soft tissue and a&#10;narrowing at the cricoid cartilage. The openings of the trachea and esophagus are closer together. Children have faster respiratory rates via the lungs. Kidneys. Children dehydrate easi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241" y="2319128"/>
            <a:ext cx="4728469" cy="400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53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(13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79028"/>
          </a:xfrm>
        </p:spPr>
        <p:txBody>
          <a:bodyPr wrap="square" lIns="91425" tIns="91425" rIns="91425" bIns="91425">
            <a:noAutofit/>
          </a:bodyPr>
          <a:lstStyle/>
          <a:p>
            <a:r>
              <a:rPr lang="en-US" altLang="en-US" sz="2400" dirty="0">
                <a:latin typeface="+mn-lt"/>
              </a:rPr>
              <a:t>Pneumonia</a:t>
            </a:r>
          </a:p>
          <a:p>
            <a:pPr lvl="1"/>
            <a:r>
              <a:rPr lang="en-US" altLang="en-US" sz="2400" dirty="0">
                <a:latin typeface="+mn-lt"/>
              </a:rPr>
              <a:t>Infection in the lungs can obstruct the airways and lead to respiratory compromise.</a:t>
            </a:r>
          </a:p>
          <a:p>
            <a:pPr lvl="1"/>
            <a:r>
              <a:rPr lang="en-US" altLang="en-US" sz="2400" dirty="0">
                <a:latin typeface="+mn-lt"/>
              </a:rPr>
              <a:t>Signs include shortness of breath, chest tightness, diminished breath sounds, and cough.</a:t>
            </a:r>
          </a:p>
        </p:txBody>
      </p:sp>
    </p:spTree>
    <p:extLst>
      <p:ext uri="{BB962C8B-B14F-4D97-AF65-F5344CB8AC3E}">
        <p14:creationId xmlns:p14="http://schemas.microsoft.com/office/powerpoint/2010/main" val="24424729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(14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a:defRPr/>
            </a:pPr>
            <a:r>
              <a:rPr lang="en-US" altLang="en-US" sz="2400" dirty="0">
                <a:latin typeface="+mn-lt"/>
              </a:rPr>
              <a:t>Pneumonia</a:t>
            </a:r>
          </a:p>
          <a:p>
            <a:pPr lvl="1">
              <a:defRPr/>
            </a:pPr>
            <a:r>
              <a:rPr lang="en-US" altLang="en-US" sz="2400" dirty="0">
                <a:latin typeface="+mn-lt"/>
              </a:rPr>
              <a:t>Assessment</a:t>
            </a:r>
          </a:p>
          <a:p>
            <a:pPr lvl="2">
              <a:defRPr/>
            </a:pPr>
            <a:r>
              <a:rPr lang="en-US" altLang="en-US" sz="2400" dirty="0">
                <a:latin typeface="+mn-lt"/>
              </a:rPr>
              <a:t>Position</a:t>
            </a:r>
          </a:p>
          <a:p>
            <a:pPr lvl="2">
              <a:defRPr/>
            </a:pPr>
            <a:r>
              <a:rPr lang="en-US" altLang="en-US" sz="2400" dirty="0">
                <a:latin typeface="+mn-lt"/>
              </a:rPr>
              <a:t>Mental status</a:t>
            </a:r>
          </a:p>
          <a:p>
            <a:pPr lvl="2">
              <a:defRPr/>
            </a:pPr>
            <a:r>
              <a:rPr lang="en-US" altLang="en-US" sz="2400" dirty="0">
                <a:latin typeface="+mn-lt"/>
              </a:rPr>
              <a:t>Vital signs</a:t>
            </a:r>
          </a:p>
          <a:p>
            <a:pPr lvl="2">
              <a:defRPr/>
            </a:pPr>
            <a:r>
              <a:rPr lang="en-US" altLang="en-US" sz="2400" dirty="0">
                <a:latin typeface="+mn-lt"/>
              </a:rPr>
              <a:t>Skin Color and Condition</a:t>
            </a:r>
          </a:p>
          <a:p>
            <a:pPr lvl="2">
              <a:defRPr/>
            </a:pPr>
            <a:r>
              <a:rPr lang="en-US" altLang="en-US" sz="2400" dirty="0">
                <a:latin typeface="+mn-lt"/>
              </a:rPr>
              <a:t>Respirations.</a:t>
            </a:r>
          </a:p>
        </p:txBody>
      </p:sp>
    </p:spTree>
    <p:extLst>
      <p:ext uri="{BB962C8B-B14F-4D97-AF65-F5344CB8AC3E}">
        <p14:creationId xmlns:p14="http://schemas.microsoft.com/office/powerpoint/2010/main" val="2621253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(15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Pneumonia</a:t>
            </a:r>
          </a:p>
          <a:p>
            <a:pPr lvl="1"/>
            <a:r>
              <a:rPr lang="en-US" altLang="en-US" sz="2400" dirty="0">
                <a:latin typeface="+mn-lt"/>
              </a:rPr>
              <a:t>Emergency Medical Care</a:t>
            </a:r>
          </a:p>
          <a:p>
            <a:pPr lvl="2"/>
            <a:r>
              <a:rPr lang="en-US" altLang="en-US" sz="2400" dirty="0">
                <a:latin typeface="+mn-lt"/>
              </a:rPr>
              <a:t>Maintain oxygen to keep pulse ox greater than or equal to 94%.</a:t>
            </a:r>
          </a:p>
          <a:p>
            <a:pPr lvl="3" indent="-230400"/>
            <a:r>
              <a:rPr lang="en-US" altLang="en-US" sz="2400" dirty="0">
                <a:latin typeface="+mn-lt"/>
              </a:rPr>
              <a:t>Initiate </a:t>
            </a:r>
            <a:r>
              <a:rPr lang="en-US" altLang="en-US" sz="2400" dirty="0" smtClean="0">
                <a:latin typeface="+mn-lt"/>
              </a:rPr>
              <a:t>P</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V </a:t>
            </a:r>
            <a:r>
              <a:rPr lang="en-US" altLang="en-US" sz="2400" dirty="0">
                <a:latin typeface="+mn-lt"/>
              </a:rPr>
              <a:t>if patient’s condition deteriorates</a:t>
            </a:r>
          </a:p>
          <a:p>
            <a:pPr lvl="2"/>
            <a:r>
              <a:rPr lang="en-US" altLang="en-US" sz="2400" dirty="0">
                <a:latin typeface="+mn-lt"/>
              </a:rPr>
              <a:t>Place patient in comfortable position.</a:t>
            </a:r>
          </a:p>
          <a:p>
            <a:pPr lvl="2"/>
            <a:r>
              <a:rPr lang="en-US" altLang="en-US" sz="2400" dirty="0">
                <a:latin typeface="+mn-lt"/>
              </a:rPr>
              <a:t>Transport the patient</a:t>
            </a:r>
            <a:r>
              <a:rPr lang="en-US" altLang="en-US" sz="2400" dirty="0" smtClean="0">
                <a:latin typeface="+mn-lt"/>
              </a:rPr>
              <a:t>.</a:t>
            </a:r>
            <a:endParaRPr lang="en-US" altLang="en-US" sz="2400" dirty="0">
              <a:latin typeface="+mn-lt"/>
            </a:endParaRPr>
          </a:p>
          <a:p>
            <a:pPr lvl="2"/>
            <a:r>
              <a:rPr lang="en-US" altLang="en-US" sz="2400" dirty="0">
                <a:latin typeface="+mn-lt"/>
              </a:rPr>
              <a:t>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intercept.</a:t>
            </a:r>
          </a:p>
        </p:txBody>
      </p:sp>
    </p:spTree>
    <p:extLst>
      <p:ext uri="{BB962C8B-B14F-4D97-AF65-F5344CB8AC3E}">
        <p14:creationId xmlns:p14="http://schemas.microsoft.com/office/powerpoint/2010/main" val="32148267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(16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Congenital Heart Disease (</a:t>
            </a:r>
            <a:r>
              <a:rPr lang="en-US" altLang="en-US" sz="2400" dirty="0" smtClean="0">
                <a:latin typeface="+mn-lt"/>
              </a:rPr>
              <a:t>C</a:t>
            </a:r>
            <a:r>
              <a:rPr lang="en-US" altLang="en-US" sz="100" dirty="0" smtClean="0">
                <a:latin typeface="+mn-lt"/>
              </a:rPr>
              <a:t> </a:t>
            </a:r>
            <a:r>
              <a:rPr lang="en-US" altLang="en-US" sz="2400" dirty="0" smtClean="0">
                <a:latin typeface="+mn-lt"/>
              </a:rPr>
              <a:t>H</a:t>
            </a:r>
            <a:r>
              <a:rPr lang="en-US" altLang="en-US" sz="100" dirty="0" smtClean="0">
                <a:latin typeface="+mn-lt"/>
              </a:rPr>
              <a:t> </a:t>
            </a:r>
            <a:r>
              <a:rPr lang="en-US" altLang="en-US" sz="2400" dirty="0" smtClean="0">
                <a:latin typeface="+mn-lt"/>
              </a:rPr>
              <a:t>D</a:t>
            </a:r>
            <a:r>
              <a:rPr lang="en-US" altLang="en-US" sz="2400" dirty="0">
                <a:latin typeface="+mn-lt"/>
              </a:rPr>
              <a:t>)</a:t>
            </a:r>
          </a:p>
          <a:p>
            <a:pPr lvl="1"/>
            <a:r>
              <a:rPr lang="en-US" altLang="en-US" sz="2400" dirty="0">
                <a:latin typeface="+mn-lt"/>
              </a:rPr>
              <a:t>Can be due to abnormal valves, vessels, or chambers</a:t>
            </a:r>
          </a:p>
          <a:p>
            <a:pPr lvl="1"/>
            <a:r>
              <a:rPr lang="en-US" altLang="en-US" sz="2400" dirty="0">
                <a:latin typeface="+mn-lt"/>
              </a:rPr>
              <a:t>Results in more deaths during first year of life than any other birth defect</a:t>
            </a:r>
          </a:p>
          <a:p>
            <a:pPr lvl="1"/>
            <a:r>
              <a:rPr lang="en-US" altLang="en-US" sz="2400" dirty="0">
                <a:latin typeface="+mn-lt"/>
              </a:rPr>
              <a:t>Key is to recognize an abnormality may exist and rapidly transport the patient.</a:t>
            </a:r>
          </a:p>
        </p:txBody>
      </p:sp>
    </p:spTree>
    <p:extLst>
      <p:ext uri="{BB962C8B-B14F-4D97-AF65-F5344CB8AC3E}">
        <p14:creationId xmlns:p14="http://schemas.microsoft.com/office/powerpoint/2010/main" val="33166369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(17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r>
              <a:rPr lang="en-US" altLang="en-US" sz="2400" dirty="0">
                <a:latin typeface="+mn-lt"/>
              </a:rPr>
              <a:t>Congenital Heart Disease</a:t>
            </a:r>
          </a:p>
          <a:p>
            <a:pPr lvl="1"/>
            <a:r>
              <a:rPr lang="en-US" altLang="en-US" sz="2400" dirty="0">
                <a:latin typeface="+mn-lt"/>
              </a:rPr>
              <a:t>May present with:</a:t>
            </a:r>
          </a:p>
          <a:p>
            <a:pPr lvl="2"/>
            <a:r>
              <a:rPr lang="en-US" altLang="en-US" sz="2400" dirty="0">
                <a:latin typeface="+mn-lt"/>
              </a:rPr>
              <a:t>Inadequate pulmonary blood flow with cyanosis and hypoxia</a:t>
            </a:r>
          </a:p>
          <a:p>
            <a:pPr lvl="2"/>
            <a:r>
              <a:rPr lang="en-US" altLang="en-US" sz="2400" dirty="0">
                <a:latin typeface="+mn-lt"/>
              </a:rPr>
              <a:t>Excessive pulmonary blood with congestive heart failure, hypoperfusion, and shock</a:t>
            </a:r>
          </a:p>
          <a:p>
            <a:pPr lvl="2"/>
            <a:r>
              <a:rPr lang="en-US" altLang="en-US" sz="2400" dirty="0">
                <a:latin typeface="+mn-lt"/>
              </a:rPr>
              <a:t>Respiratory distress with or without cyanosis or shock</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699044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(18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Congenital Heart Disease</a:t>
            </a:r>
          </a:p>
          <a:p>
            <a:pPr lvl="1"/>
            <a:r>
              <a:rPr lang="en-US" altLang="en-US" sz="2400" dirty="0">
                <a:latin typeface="+mn-lt"/>
              </a:rPr>
              <a:t>Emergency Medical Care</a:t>
            </a:r>
          </a:p>
          <a:p>
            <a:pPr lvl="2"/>
            <a:r>
              <a:rPr lang="en-US" altLang="en-US" sz="2400" dirty="0">
                <a:latin typeface="+mn-lt"/>
              </a:rPr>
              <a:t>Maintain oxygen to keep pulse ox greater than or equal to 94%.</a:t>
            </a:r>
          </a:p>
          <a:p>
            <a:pPr lvl="3" indent="-230400"/>
            <a:r>
              <a:rPr lang="en-US" altLang="en-US" sz="2400" dirty="0">
                <a:latin typeface="+mn-lt"/>
              </a:rPr>
              <a:t>Initiate </a:t>
            </a:r>
            <a:r>
              <a:rPr lang="en-US" altLang="en-US" sz="2400" dirty="0" smtClean="0">
                <a:latin typeface="+mn-lt"/>
              </a:rPr>
              <a:t>P</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V </a:t>
            </a:r>
            <a:r>
              <a:rPr lang="en-US" altLang="en-US" sz="2400" dirty="0">
                <a:latin typeface="+mn-lt"/>
              </a:rPr>
              <a:t>if patient’s condition deteriorates.</a:t>
            </a:r>
          </a:p>
          <a:p>
            <a:pPr lvl="2"/>
            <a:r>
              <a:rPr lang="en-US" altLang="en-US" sz="2400" dirty="0">
                <a:latin typeface="+mn-lt"/>
              </a:rPr>
              <a:t>Support the cardiovascular system as necessary.</a:t>
            </a:r>
          </a:p>
          <a:p>
            <a:pPr lvl="2"/>
            <a:r>
              <a:rPr lang="en-US" altLang="en-US" sz="2400" dirty="0">
                <a:latin typeface="+mn-lt"/>
              </a:rPr>
              <a:t>Transport immediately and 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backup or intercept.</a:t>
            </a:r>
          </a:p>
        </p:txBody>
      </p:sp>
    </p:spTree>
    <p:extLst>
      <p:ext uri="{BB962C8B-B14F-4D97-AF65-F5344CB8AC3E}">
        <p14:creationId xmlns:p14="http://schemas.microsoft.com/office/powerpoint/2010/main" val="23103287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(19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Shock</a:t>
            </a:r>
          </a:p>
          <a:p>
            <a:pPr lvl="1"/>
            <a:r>
              <a:rPr lang="en-US" altLang="en-US" sz="2400" dirty="0">
                <a:latin typeface="+mn-lt"/>
              </a:rPr>
              <a:t>Causes include hypovolemic, obstructive, distributive, and cardiogenic.</a:t>
            </a:r>
          </a:p>
          <a:p>
            <a:pPr lvl="2"/>
            <a:r>
              <a:rPr lang="en-US" altLang="en-US" sz="2400" dirty="0">
                <a:latin typeface="+mn-lt"/>
              </a:rPr>
              <a:t>Less common causes of shock are allergic reactions, poisoning, or cardiac events.</a:t>
            </a:r>
          </a:p>
          <a:p>
            <a:pPr lvl="1"/>
            <a:r>
              <a:rPr lang="en-US" altLang="en-US" sz="2400" dirty="0">
                <a:latin typeface="+mn-lt"/>
              </a:rPr>
              <a:t>Common findings include diarrhea, dehydration, trauma, vomiting, blood loss, infection, and abdominal injuries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556891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of Shock (Hypoperfusion) in a Child</a:t>
            </a:r>
            <a:endParaRPr lang="en-US" altLang="en-US" dirty="0">
              <a:latin typeface="Times New Roman" panose="02020603050405020304" pitchFamily="18" charset="0"/>
              <a:ea typeface="ＭＳ Ｐゴシック"/>
            </a:endParaRPr>
          </a:p>
        </p:txBody>
      </p:sp>
      <p:pic>
        <p:nvPicPr>
          <p:cNvPr id="4" name="Picture 2" descr="Signs of shock or hypo perfusion in a child are absence of tears when crying, rapid respiratory rate, decreased urination, pale cool clammy skin, delayed capillary refill, weak or absent peripheral pulse, impaired mental status or unresponsiven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1791373"/>
            <a:ext cx="7599897" cy="415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353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Compensated and Decompensated Shock</a:t>
            </a:r>
            <a:endParaRPr lang="en-US" dirty="0"/>
          </a:p>
        </p:txBody>
      </p:sp>
      <p:sp>
        <p:nvSpPr>
          <p:cNvPr id="3" name="Text Placeholder 2"/>
          <p:cNvSpPr>
            <a:spLocks noGrp="1"/>
          </p:cNvSpPr>
          <p:nvPr>
            <p:ph type="body" idx="1"/>
          </p:nvPr>
        </p:nvSpPr>
        <p:spPr>
          <a:xfrm>
            <a:off x="457200" y="1600200"/>
            <a:ext cx="8229600" cy="676275"/>
          </a:xfrm>
        </p:spPr>
        <p:txBody>
          <a:bodyPr/>
          <a:lstStyle/>
          <a:p>
            <a:pPr marL="0" indent="0">
              <a:buNone/>
            </a:pPr>
            <a:r>
              <a:rPr lang="en-US" sz="2000" b="1" dirty="0" smtClean="0">
                <a:latin typeface="+mn-lt"/>
              </a:rPr>
              <a:t>Table </a:t>
            </a:r>
            <a:r>
              <a:rPr lang="en-US" sz="2000" b="1" dirty="0">
                <a:latin typeface="+mn-lt"/>
              </a:rPr>
              <a:t>38-7 </a:t>
            </a:r>
            <a:r>
              <a:rPr lang="en-US" sz="2000" dirty="0">
                <a:latin typeface="+mn-lt"/>
              </a:rPr>
              <a:t>Pulses and Capillary Refill as Indicators of Compensated and Decompensated Shock</a:t>
            </a:r>
          </a:p>
        </p:txBody>
      </p:sp>
      <p:pic>
        <p:nvPicPr>
          <p:cNvPr id="5" name="Picture 4" descr="A table determines the state of pulses and capillary refills as normal or signs of compensated or decompensated shock, as follows. Indicator. Pulses. If the peripheral pulse is adequate, and central pulse is adequate, this is normal. If the peripheral pulse is weak or absent, and central pulse is adequate, this is a sign of compensated shock. If the peripheral pulse is absent and the central pulse is weak or absent, this is a sign of decompensated shock. Capillary refill. If normal or less than or equal to 2 seconds, this is normal. If delayed, or 2 to 4 seconds, this is a sign of compensated shock. If absent, greater than 4 seconds, this is a sign of decompensated shock."/>
          <p:cNvPicPr>
            <a:picLocks noChangeAspect="1"/>
          </p:cNvPicPr>
          <p:nvPr/>
        </p:nvPicPr>
        <p:blipFill>
          <a:blip r:embed="rId2"/>
          <a:stretch>
            <a:fillRect/>
          </a:stretch>
        </p:blipFill>
        <p:spPr>
          <a:xfrm>
            <a:off x="803774" y="2564025"/>
            <a:ext cx="7536451" cy="3550829"/>
          </a:xfrm>
          <a:prstGeom prst="rect">
            <a:avLst/>
          </a:prstGeom>
        </p:spPr>
      </p:pic>
    </p:spTree>
    <p:extLst>
      <p:ext uri="{BB962C8B-B14F-4D97-AF65-F5344CB8AC3E}">
        <p14:creationId xmlns:p14="http://schemas.microsoft.com/office/powerpoint/2010/main" val="13772107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(20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4154"/>
          </a:xfrm>
        </p:spPr>
        <p:txBody>
          <a:bodyPr wrap="square" lIns="91425" tIns="91425" rIns="91425" bIns="91425">
            <a:noAutofit/>
          </a:bodyPr>
          <a:lstStyle/>
          <a:p>
            <a:r>
              <a:rPr lang="en-US" altLang="en-US" sz="2400" dirty="0" smtClean="0">
                <a:latin typeface="+mn-lt"/>
              </a:rPr>
              <a:t>Shock</a:t>
            </a:r>
            <a:endParaRPr lang="en-US" altLang="en-US" sz="2400" dirty="0">
              <a:latin typeface="+mn-lt"/>
            </a:endParaRPr>
          </a:p>
          <a:p>
            <a:pPr lvl="1"/>
            <a:r>
              <a:rPr lang="en-US" altLang="en-US" sz="2400" dirty="0">
                <a:latin typeface="+mn-lt"/>
              </a:rPr>
              <a:t>Emergency Medical Care</a:t>
            </a:r>
          </a:p>
          <a:p>
            <a:pPr lvl="2"/>
            <a:r>
              <a:rPr lang="en-US" altLang="en-US" sz="2400" dirty="0">
                <a:latin typeface="+mn-lt"/>
              </a:rPr>
              <a:t>Maintain an open airway and use oxygen to 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3" indent="-230400"/>
            <a:r>
              <a:rPr lang="en-US" altLang="en-US" sz="2400" dirty="0">
                <a:latin typeface="+mn-lt"/>
              </a:rPr>
              <a:t>Positive pressure ventilation, if breathing is inadequate</a:t>
            </a:r>
          </a:p>
          <a:p>
            <a:pPr lvl="2"/>
            <a:r>
              <a:rPr lang="en-US" altLang="en-US" sz="2400" dirty="0">
                <a:latin typeface="+mn-lt"/>
              </a:rPr>
              <a:t>Control bleeding if present.</a:t>
            </a:r>
          </a:p>
          <a:p>
            <a:pPr lvl="2"/>
            <a:r>
              <a:rPr lang="en-US" altLang="en-US" sz="2400" dirty="0">
                <a:latin typeface="+mn-lt"/>
              </a:rPr>
              <a:t>Keep the patient supine and warm.</a:t>
            </a:r>
          </a:p>
          <a:p>
            <a:pPr lvl="2"/>
            <a:r>
              <a:rPr lang="en-US" altLang="en-US" sz="2400" dirty="0">
                <a:latin typeface="+mn-lt"/>
              </a:rPr>
              <a:t>Transport rapidly, 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intercept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94957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4168"/>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Table 38-1 Estimated Pediatric Heart Rate, Respiratory Rate, Systolic Blood Pressure, and Diastolic Blood Pressure Based on Age</a:t>
            </a:r>
            <a:endParaRPr lang="en-US" altLang="en-US" sz="2800" dirty="0">
              <a:latin typeface="Times New Roman" panose="02020603050405020304" pitchFamily="18" charset="0"/>
              <a:ea typeface="ＭＳ Ｐゴシック"/>
            </a:endParaRPr>
          </a:p>
        </p:txBody>
      </p:sp>
      <p:graphicFrame>
        <p:nvGraphicFramePr>
          <p:cNvPr id="5" name="Table 4"/>
          <p:cNvGraphicFramePr>
            <a:graphicFrameLocks noGrp="1"/>
          </p:cNvGraphicFramePr>
          <p:nvPr>
            <p:extLst>
              <p:ext uri="{D42A27DB-BD31-4B8C-83A1-F6EECF244321}">
                <p14:modId xmlns:p14="http://schemas.microsoft.com/office/powerpoint/2010/main" val="3524100362"/>
              </p:ext>
            </p:extLst>
          </p:nvPr>
        </p:nvGraphicFramePr>
        <p:xfrm>
          <a:off x="457200" y="2329688"/>
          <a:ext cx="8229598" cy="2987040"/>
        </p:xfrm>
        <a:graphic>
          <a:graphicData uri="http://schemas.openxmlformats.org/drawingml/2006/table">
            <a:tbl>
              <a:tblPr firstRow="1" bandRow="1">
                <a:tableStyleId>{40F9630F-82C1-40B7-BC3A-925EFCFF5E92}</a:tableStyleId>
              </a:tblPr>
              <a:tblGrid>
                <a:gridCol w="1078992">
                  <a:extLst>
                    <a:ext uri="{9D8B030D-6E8A-4147-A177-3AD203B41FA5}">
                      <a16:colId xmlns:a16="http://schemas.microsoft.com/office/drawing/2014/main" val="4240248667"/>
                    </a:ext>
                  </a:extLst>
                </a:gridCol>
                <a:gridCol w="1417320">
                  <a:extLst>
                    <a:ext uri="{9D8B030D-6E8A-4147-A177-3AD203B41FA5}">
                      <a16:colId xmlns:a16="http://schemas.microsoft.com/office/drawing/2014/main" val="2392406407"/>
                    </a:ext>
                  </a:extLst>
                </a:gridCol>
                <a:gridCol w="1618488">
                  <a:extLst>
                    <a:ext uri="{9D8B030D-6E8A-4147-A177-3AD203B41FA5}">
                      <a16:colId xmlns:a16="http://schemas.microsoft.com/office/drawing/2014/main" val="1601199830"/>
                    </a:ext>
                  </a:extLst>
                </a:gridCol>
                <a:gridCol w="1106424">
                  <a:extLst>
                    <a:ext uri="{9D8B030D-6E8A-4147-A177-3AD203B41FA5}">
                      <a16:colId xmlns:a16="http://schemas.microsoft.com/office/drawing/2014/main" val="2499882570"/>
                    </a:ext>
                  </a:extLst>
                </a:gridCol>
                <a:gridCol w="1067690">
                  <a:extLst>
                    <a:ext uri="{9D8B030D-6E8A-4147-A177-3AD203B41FA5}">
                      <a16:colId xmlns:a16="http://schemas.microsoft.com/office/drawing/2014/main" val="2709710734"/>
                    </a:ext>
                  </a:extLst>
                </a:gridCol>
                <a:gridCol w="1940684">
                  <a:extLst>
                    <a:ext uri="{9D8B030D-6E8A-4147-A177-3AD203B41FA5}">
                      <a16:colId xmlns:a16="http://schemas.microsoft.com/office/drawing/2014/main" val="3061543431"/>
                    </a:ext>
                  </a:extLst>
                </a:gridCol>
              </a:tblGrid>
              <a:tr h="944318">
                <a:tc>
                  <a:txBody>
                    <a:bodyPr/>
                    <a:lstStyle/>
                    <a:p>
                      <a:pPr algn="ctr"/>
                      <a:r>
                        <a:rPr lang="en-US" sz="1400" b="1" i="0" u="none" strike="noStrike" cap="none" baseline="0" dirty="0" smtClean="0">
                          <a:solidFill>
                            <a:schemeClr val="dk1"/>
                          </a:solidFill>
                          <a:latin typeface="+mn-lt"/>
                          <a:ea typeface="Arial"/>
                          <a:cs typeface="Arial"/>
                          <a:sym typeface="Arial"/>
                        </a:rPr>
                        <a:t>Age</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baseline="0" dirty="0" smtClean="0">
                          <a:solidFill>
                            <a:schemeClr val="dk1"/>
                          </a:solidFill>
                          <a:latin typeface="+mn-lt"/>
                          <a:ea typeface="Arial"/>
                          <a:cs typeface="Arial"/>
                          <a:sym typeface="Arial"/>
                        </a:rPr>
                        <a:t>Heart Rate</a:t>
                      </a:r>
                    </a:p>
                    <a:p>
                      <a:pPr algn="ctr"/>
                      <a:r>
                        <a:rPr lang="en-US" sz="1400" b="1" i="0" u="none" strike="noStrike" cap="none" baseline="0" dirty="0" smtClean="0">
                          <a:solidFill>
                            <a:schemeClr val="dk1"/>
                          </a:solidFill>
                          <a:latin typeface="+mn-lt"/>
                          <a:ea typeface="Arial"/>
                          <a:cs typeface="Arial"/>
                          <a:sym typeface="Arial"/>
                        </a:rPr>
                        <a:t>(beats/minute)</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baseline="0" dirty="0" smtClean="0">
                          <a:solidFill>
                            <a:schemeClr val="dk1"/>
                          </a:solidFill>
                          <a:latin typeface="+mn-lt"/>
                          <a:ea typeface="Arial"/>
                          <a:cs typeface="Arial"/>
                          <a:sym typeface="Arial"/>
                        </a:rPr>
                        <a:t>Respiratory Rate</a:t>
                      </a:r>
                    </a:p>
                    <a:p>
                      <a:pPr algn="ctr"/>
                      <a:r>
                        <a:rPr lang="en-US" sz="1400" b="1" i="0" u="none" strike="noStrike" cap="none" baseline="0" dirty="0" smtClean="0">
                          <a:solidFill>
                            <a:schemeClr val="dk1"/>
                          </a:solidFill>
                          <a:latin typeface="+mn-lt"/>
                          <a:ea typeface="Arial"/>
                          <a:cs typeface="Arial"/>
                          <a:sym typeface="Arial"/>
                        </a:rPr>
                        <a:t>(breaths/minute)</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baseline="0" dirty="0" smtClean="0">
                          <a:solidFill>
                            <a:schemeClr val="dk1"/>
                          </a:solidFill>
                          <a:latin typeface="+mn-lt"/>
                          <a:ea typeface="Arial"/>
                          <a:cs typeface="Arial"/>
                          <a:sym typeface="Arial"/>
                        </a:rPr>
                        <a:t>Systolic Blood</a:t>
                      </a:r>
                    </a:p>
                    <a:p>
                      <a:pPr algn="ctr"/>
                      <a:r>
                        <a:rPr lang="en-US" sz="1400" b="1" i="0" u="none" strike="noStrike" cap="none" baseline="0" dirty="0" smtClean="0">
                          <a:solidFill>
                            <a:schemeClr val="dk1"/>
                          </a:solidFill>
                          <a:latin typeface="+mn-lt"/>
                          <a:ea typeface="Arial"/>
                          <a:cs typeface="Arial"/>
                          <a:sym typeface="Arial"/>
                        </a:rPr>
                        <a:t>Pressure (mmHg)</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baseline="0" dirty="0" smtClean="0">
                          <a:solidFill>
                            <a:schemeClr val="dk1"/>
                          </a:solidFill>
                          <a:latin typeface="+mn-lt"/>
                          <a:ea typeface="Arial"/>
                          <a:cs typeface="Arial"/>
                          <a:sym typeface="Arial"/>
                        </a:rPr>
                        <a:t>Diastolic Blood</a:t>
                      </a:r>
                    </a:p>
                    <a:p>
                      <a:pPr algn="ctr"/>
                      <a:r>
                        <a:rPr lang="en-US" sz="1400" b="1" i="0" u="none" strike="noStrike" cap="none" baseline="0" dirty="0" smtClean="0">
                          <a:solidFill>
                            <a:schemeClr val="dk1"/>
                          </a:solidFill>
                          <a:latin typeface="+mn-lt"/>
                          <a:ea typeface="Arial"/>
                          <a:cs typeface="Arial"/>
                          <a:sym typeface="Arial"/>
                        </a:rPr>
                        <a:t>Pressure (mmHg)</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i="0" u="none" strike="noStrike" cap="none" baseline="0" dirty="0" smtClean="0">
                          <a:solidFill>
                            <a:schemeClr val="dk1"/>
                          </a:solidFill>
                          <a:latin typeface="+mn-lt"/>
                          <a:ea typeface="Arial"/>
                          <a:cs typeface="Arial"/>
                          <a:sym typeface="Arial"/>
                        </a:rPr>
                        <a:t>Systolic Hypotension</a:t>
                      </a:r>
                    </a:p>
                    <a:p>
                      <a:pPr algn="ctr"/>
                      <a:r>
                        <a:rPr lang="en-US" sz="1400" b="1" i="0" u="none" strike="noStrike" cap="none" baseline="0" dirty="0" smtClean="0">
                          <a:solidFill>
                            <a:schemeClr val="dk1"/>
                          </a:solidFill>
                          <a:latin typeface="+mn-lt"/>
                          <a:ea typeface="Arial"/>
                          <a:cs typeface="Arial"/>
                          <a:sym typeface="Arial"/>
                        </a:rPr>
                        <a:t>(mmHg)</a:t>
                      </a:r>
                      <a:endParaRPr lang="en-US"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0690281"/>
                  </a:ext>
                </a:extLst>
              </a:tr>
              <a:tr h="304619">
                <a:tc>
                  <a:txBody>
                    <a:bodyPr/>
                    <a:lstStyle/>
                    <a:p>
                      <a:pPr algn="ctr"/>
                      <a:r>
                        <a:rPr lang="en-US" sz="1400" b="0" i="0" u="none" strike="noStrike" cap="none" baseline="0" dirty="0" smtClean="0">
                          <a:solidFill>
                            <a:schemeClr val="dk1"/>
                          </a:solidFill>
                          <a:latin typeface="+mn-lt"/>
                          <a:ea typeface="Arial"/>
                          <a:cs typeface="Arial"/>
                          <a:sym typeface="Arial"/>
                        </a:rPr>
                        <a:t>Neonate</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100–205</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40–60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67–84</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35–53</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&lt;60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5523135"/>
                  </a:ext>
                </a:extLst>
              </a:tr>
              <a:tr h="304619">
                <a:tc>
                  <a:txBody>
                    <a:bodyPr/>
                    <a:lstStyle/>
                    <a:p>
                      <a:pPr algn="ctr"/>
                      <a:r>
                        <a:rPr lang="en-US" sz="1400" b="0" i="0" u="none" strike="noStrike" cap="none" baseline="0" dirty="0" smtClean="0">
                          <a:solidFill>
                            <a:schemeClr val="dk1"/>
                          </a:solidFill>
                          <a:latin typeface="+mn-lt"/>
                          <a:ea typeface="Arial"/>
                          <a:cs typeface="Arial"/>
                          <a:sym typeface="Arial"/>
                        </a:rPr>
                        <a:t>Infant</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100–180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30–53</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72–104</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37–56</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&lt;</a:t>
                      </a:r>
                      <a:r>
                        <a:rPr lang="en-US" dirty="0" smtClean="0">
                          <a:latin typeface="+mn-lt"/>
                        </a:rPr>
                        <a:t>70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2620731"/>
                  </a:ext>
                </a:extLst>
              </a:tr>
              <a:tr h="304619">
                <a:tc>
                  <a:txBody>
                    <a:bodyPr/>
                    <a:lstStyle/>
                    <a:p>
                      <a:pPr algn="ctr"/>
                      <a:r>
                        <a:rPr lang="en-US" sz="1400" b="0" i="0" u="none" strike="noStrike" cap="none" baseline="0" dirty="0" smtClean="0">
                          <a:solidFill>
                            <a:schemeClr val="dk1"/>
                          </a:solidFill>
                          <a:latin typeface="+mn-lt"/>
                          <a:ea typeface="Arial"/>
                          <a:cs typeface="Arial"/>
                          <a:sym typeface="Arial"/>
                        </a:rPr>
                        <a:t>Toddler</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98–140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22–37</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86–106</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42–63</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6789349"/>
                  </a:ext>
                </a:extLst>
              </a:tr>
              <a:tr h="304619">
                <a:tc>
                  <a:txBody>
                    <a:bodyPr/>
                    <a:lstStyle/>
                    <a:p>
                      <a:pPr algn="ctr"/>
                      <a:r>
                        <a:rPr lang="en-US" sz="1400" b="0" i="0" u="none" strike="noStrike" cap="none" baseline="0" dirty="0" smtClean="0">
                          <a:solidFill>
                            <a:schemeClr val="dk1"/>
                          </a:solidFill>
                          <a:latin typeface="+mn-lt"/>
                          <a:ea typeface="Arial"/>
                          <a:cs typeface="Arial"/>
                          <a:sym typeface="Arial"/>
                        </a:rPr>
                        <a:t>Preschool</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80–120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20–28</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89–112</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46–72</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4024406"/>
                  </a:ext>
                </a:extLst>
              </a:tr>
              <a:tr h="517852">
                <a:tc>
                  <a:txBody>
                    <a:bodyPr/>
                    <a:lstStyle/>
                    <a:p>
                      <a:pPr algn="ctr"/>
                      <a:r>
                        <a:rPr lang="en-US" sz="1400" b="0" i="0" u="none" strike="noStrike" cap="none" baseline="0" dirty="0" smtClean="0">
                          <a:solidFill>
                            <a:schemeClr val="dk1"/>
                          </a:solidFill>
                          <a:latin typeface="+mn-lt"/>
                          <a:ea typeface="Arial"/>
                          <a:cs typeface="Arial"/>
                          <a:sym typeface="Arial"/>
                        </a:rPr>
                        <a:t>School-age</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75–118</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18–25</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97–120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57–80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95940"/>
                  </a:ext>
                </a:extLst>
              </a:tr>
              <a:tr h="304619">
                <a:tc>
                  <a:txBody>
                    <a:bodyPr/>
                    <a:lstStyle/>
                    <a:p>
                      <a:pPr algn="ctr"/>
                      <a:r>
                        <a:rPr lang="en-US" sz="1400" b="0" i="0" u="none" strike="noStrike" cap="none" baseline="0" dirty="0" smtClean="0">
                          <a:solidFill>
                            <a:schemeClr val="dk1"/>
                          </a:solidFill>
                          <a:latin typeface="+mn-lt"/>
                          <a:ea typeface="Arial"/>
                          <a:cs typeface="Arial"/>
                          <a:sym typeface="Arial"/>
                        </a:rPr>
                        <a:t>Adolescent</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60–100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12–20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110–131</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64–83</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cap="none" baseline="0" dirty="0" smtClean="0">
                          <a:solidFill>
                            <a:schemeClr val="dk1"/>
                          </a:solidFill>
                          <a:latin typeface="+mn-lt"/>
                          <a:ea typeface="Arial"/>
                          <a:cs typeface="Arial"/>
                          <a:sym typeface="Arial"/>
                        </a:rPr>
                        <a:t>&lt;</a:t>
                      </a:r>
                      <a:r>
                        <a:rPr lang="en-US" dirty="0" smtClean="0">
                          <a:latin typeface="+mn-lt"/>
                        </a:rPr>
                        <a:t>90</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6515098"/>
                  </a:ext>
                </a:extLst>
              </a:tr>
            </a:tbl>
          </a:graphicData>
        </a:graphic>
      </p:graphicFrame>
      <p:graphicFrame>
        <p:nvGraphicFramePr>
          <p:cNvPr id="8" name="Object 7" descr="less than 70 + left parenthesis age in years times 2 right parenthesis"/>
          <p:cNvGraphicFramePr>
            <a:graphicFrameLocks noChangeAspect="1"/>
          </p:cNvGraphicFramePr>
          <p:nvPr>
            <p:extLst>
              <p:ext uri="{D42A27DB-BD31-4B8C-83A1-F6EECF244321}">
                <p14:modId xmlns:p14="http://schemas.microsoft.com/office/powerpoint/2010/main" val="2560127723"/>
              </p:ext>
            </p:extLst>
          </p:nvPr>
        </p:nvGraphicFramePr>
        <p:xfrm>
          <a:off x="6774352" y="3921763"/>
          <a:ext cx="1784260" cy="226499"/>
        </p:xfrm>
        <a:graphic>
          <a:graphicData uri="http://schemas.openxmlformats.org/presentationml/2006/ole">
            <mc:AlternateContent xmlns:mc="http://schemas.openxmlformats.org/markup-compatibility/2006">
              <mc:Choice xmlns:v="urn:schemas-microsoft-com:vml" Requires="v">
                <p:oleObj spid="_x0000_s3277" name="Equation" r:id="rId3" imgW="1600200" imgH="203040" progId="Equation.DSMT4">
                  <p:embed/>
                </p:oleObj>
              </mc:Choice>
              <mc:Fallback>
                <p:oleObj name="Equation" r:id="rId3" imgW="1600200" imgH="203040" progId="Equation.DSMT4">
                  <p:embed/>
                  <p:pic>
                    <p:nvPicPr>
                      <p:cNvPr id="7" name="Object 6"/>
                      <p:cNvPicPr/>
                      <p:nvPr/>
                    </p:nvPicPr>
                    <p:blipFill>
                      <a:blip r:embed="rId4"/>
                      <a:stretch>
                        <a:fillRect/>
                      </a:stretch>
                    </p:blipFill>
                    <p:spPr>
                      <a:xfrm>
                        <a:off x="6774352" y="3921763"/>
                        <a:ext cx="1784260" cy="226499"/>
                      </a:xfrm>
                      <a:prstGeom prst="rect">
                        <a:avLst/>
                      </a:prstGeom>
                    </p:spPr>
                  </p:pic>
                </p:oleObj>
              </mc:Fallback>
            </mc:AlternateContent>
          </a:graphicData>
        </a:graphic>
      </p:graphicFrame>
      <p:graphicFrame>
        <p:nvGraphicFramePr>
          <p:cNvPr id="9" name="Object 8" descr="less than 70 + left parenthesis age in years times 2 right parenthesis"/>
          <p:cNvGraphicFramePr>
            <a:graphicFrameLocks noChangeAspect="1"/>
          </p:cNvGraphicFramePr>
          <p:nvPr>
            <p:extLst>
              <p:ext uri="{D42A27DB-BD31-4B8C-83A1-F6EECF244321}">
                <p14:modId xmlns:p14="http://schemas.microsoft.com/office/powerpoint/2010/main" val="2052575737"/>
              </p:ext>
            </p:extLst>
          </p:nvPr>
        </p:nvGraphicFramePr>
        <p:xfrm>
          <a:off x="6780671" y="4228478"/>
          <a:ext cx="1802103" cy="228764"/>
        </p:xfrm>
        <a:graphic>
          <a:graphicData uri="http://schemas.openxmlformats.org/presentationml/2006/ole">
            <mc:AlternateContent xmlns:mc="http://schemas.openxmlformats.org/markup-compatibility/2006">
              <mc:Choice xmlns:v="urn:schemas-microsoft-com:vml" Requires="v">
                <p:oleObj spid="_x0000_s3278" name="Equation" r:id="rId5" imgW="1600200" imgH="203040" progId="Equation.DSMT4">
                  <p:embed/>
                </p:oleObj>
              </mc:Choice>
              <mc:Fallback>
                <p:oleObj name="Equation" r:id="rId5" imgW="1600200" imgH="203040" progId="Equation.DSMT4">
                  <p:embed/>
                  <p:pic>
                    <p:nvPicPr>
                      <p:cNvPr id="8" name="Object 7"/>
                      <p:cNvPicPr/>
                      <p:nvPr/>
                    </p:nvPicPr>
                    <p:blipFill>
                      <a:blip r:embed="rId6"/>
                      <a:stretch>
                        <a:fillRect/>
                      </a:stretch>
                    </p:blipFill>
                    <p:spPr>
                      <a:xfrm>
                        <a:off x="6780671" y="4228478"/>
                        <a:ext cx="1802103" cy="228764"/>
                      </a:xfrm>
                      <a:prstGeom prst="rect">
                        <a:avLst/>
                      </a:prstGeom>
                    </p:spPr>
                  </p:pic>
                </p:oleObj>
              </mc:Fallback>
            </mc:AlternateContent>
          </a:graphicData>
        </a:graphic>
      </p:graphicFrame>
      <p:graphicFrame>
        <p:nvGraphicFramePr>
          <p:cNvPr id="10" name="Object 9" descr="less than 70 + left parenthesis age in years times 2 right parenthesis"/>
          <p:cNvGraphicFramePr>
            <a:graphicFrameLocks noChangeAspect="1"/>
          </p:cNvGraphicFramePr>
          <p:nvPr>
            <p:extLst>
              <p:ext uri="{D42A27DB-BD31-4B8C-83A1-F6EECF244321}">
                <p14:modId xmlns:p14="http://schemas.microsoft.com/office/powerpoint/2010/main" val="3090628255"/>
              </p:ext>
            </p:extLst>
          </p:nvPr>
        </p:nvGraphicFramePr>
        <p:xfrm>
          <a:off x="6747319" y="4561807"/>
          <a:ext cx="1838325" cy="233363"/>
        </p:xfrm>
        <a:graphic>
          <a:graphicData uri="http://schemas.openxmlformats.org/presentationml/2006/ole">
            <mc:AlternateContent xmlns:mc="http://schemas.openxmlformats.org/markup-compatibility/2006">
              <mc:Choice xmlns:v="urn:schemas-microsoft-com:vml" Requires="v">
                <p:oleObj spid="_x0000_s3279" name="Equation" r:id="rId7" imgW="1600200" imgH="203040" progId="Equation.DSMT4">
                  <p:embed/>
                </p:oleObj>
              </mc:Choice>
              <mc:Fallback>
                <p:oleObj name="Equation" r:id="rId7" imgW="1600200" imgH="203040" progId="Equation.DSMT4">
                  <p:embed/>
                  <p:pic>
                    <p:nvPicPr>
                      <p:cNvPr id="8" name="Object 7"/>
                      <p:cNvPicPr/>
                      <p:nvPr/>
                    </p:nvPicPr>
                    <p:blipFill>
                      <a:blip r:embed="rId6"/>
                      <a:stretch>
                        <a:fillRect/>
                      </a:stretch>
                    </p:blipFill>
                    <p:spPr>
                      <a:xfrm>
                        <a:off x="6747319" y="4561807"/>
                        <a:ext cx="1838325" cy="233363"/>
                      </a:xfrm>
                      <a:prstGeom prst="rect">
                        <a:avLst/>
                      </a:prstGeom>
                    </p:spPr>
                  </p:pic>
                </p:oleObj>
              </mc:Fallback>
            </mc:AlternateContent>
          </a:graphicData>
        </a:graphic>
      </p:graphicFrame>
    </p:spTree>
    <p:extLst>
      <p:ext uri="{BB962C8B-B14F-4D97-AF65-F5344CB8AC3E}">
        <p14:creationId xmlns:p14="http://schemas.microsoft.com/office/powerpoint/2010/main" val="40827179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96200"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Protocol: Pediatric Shock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432000" indent="-432000">
              <a:buFont typeface="+mj-lt"/>
              <a:buAutoNum type="arabicPeriod"/>
            </a:pPr>
            <a:r>
              <a:rPr lang="en-US" sz="2000" dirty="0" smtClean="0">
                <a:latin typeface="+mn-lt"/>
              </a:rPr>
              <a:t>Establish </a:t>
            </a:r>
            <a:r>
              <a:rPr lang="en-US" sz="2000" dirty="0">
                <a:latin typeface="+mn-lt"/>
              </a:rPr>
              <a:t>and maintain an open airway, </a:t>
            </a:r>
            <a:r>
              <a:rPr lang="en-US" sz="2000" dirty="0" smtClean="0">
                <a:latin typeface="+mn-lt"/>
              </a:rPr>
              <a:t>extending the </a:t>
            </a:r>
            <a:r>
              <a:rPr lang="en-US" sz="2000" dirty="0">
                <a:latin typeface="+mn-lt"/>
              </a:rPr>
              <a:t>head only enough to allow an open airway </a:t>
            </a:r>
            <a:r>
              <a:rPr lang="en-US" sz="2000" dirty="0" smtClean="0">
                <a:latin typeface="+mn-lt"/>
              </a:rPr>
              <a:t>and avoid </a:t>
            </a:r>
            <a:r>
              <a:rPr lang="en-US" sz="2000" dirty="0">
                <a:latin typeface="+mn-lt"/>
              </a:rPr>
              <a:t>hyperextension.</a:t>
            </a:r>
          </a:p>
          <a:p>
            <a:pPr marL="432000" indent="-432000">
              <a:buFont typeface="+mj-lt"/>
              <a:buAutoNum type="arabicPeriod"/>
            </a:pPr>
            <a:r>
              <a:rPr lang="en-US" sz="2000" dirty="0" smtClean="0">
                <a:latin typeface="+mn-lt"/>
              </a:rPr>
              <a:t>Suction </a:t>
            </a:r>
            <a:r>
              <a:rPr lang="en-US" sz="2000" dirty="0">
                <a:latin typeface="+mn-lt"/>
              </a:rPr>
              <a:t>secretions.</a:t>
            </a:r>
          </a:p>
          <a:p>
            <a:pPr marL="432000" indent="-432000">
              <a:buFont typeface="+mj-lt"/>
              <a:buAutoNum type="arabicPeriod"/>
            </a:pPr>
            <a:r>
              <a:rPr lang="en-US" sz="2000" dirty="0" smtClean="0">
                <a:latin typeface="+mn-lt"/>
              </a:rPr>
              <a:t>Provide </a:t>
            </a:r>
            <a:r>
              <a:rPr lang="en-US" sz="2000" dirty="0">
                <a:latin typeface="+mn-lt"/>
              </a:rPr>
              <a:t>positive pressure ventilation with </a:t>
            </a:r>
            <a:r>
              <a:rPr lang="en-US" sz="2000" dirty="0" smtClean="0">
                <a:latin typeface="+mn-lt"/>
              </a:rPr>
              <a:t>supplemental oxygen </a:t>
            </a:r>
            <a:r>
              <a:rPr lang="en-US" sz="2000" dirty="0">
                <a:latin typeface="+mn-lt"/>
              </a:rPr>
              <a:t>connected to the ventilation device at a </a:t>
            </a:r>
            <a:r>
              <a:rPr lang="en-US" sz="2000" dirty="0" smtClean="0">
                <a:latin typeface="+mn-lt"/>
              </a:rPr>
              <a:t>rate of </a:t>
            </a:r>
            <a:r>
              <a:rPr lang="en-US" sz="2000" dirty="0">
                <a:latin typeface="+mn-lt"/>
              </a:rPr>
              <a:t>12–20 ventilations/minute if breathing is </a:t>
            </a:r>
            <a:r>
              <a:rPr lang="en-US" sz="2000" dirty="0" smtClean="0">
                <a:latin typeface="+mn-lt"/>
              </a:rPr>
              <a:t>inadequate.</a:t>
            </a:r>
          </a:p>
          <a:p>
            <a:pPr marL="432000" indent="-432000">
              <a:buFont typeface="+mj-lt"/>
              <a:buAutoNum type="arabicPeriod"/>
            </a:pPr>
            <a:r>
              <a:rPr lang="en-US" sz="2000" dirty="0" smtClean="0">
                <a:latin typeface="+mn-lt"/>
              </a:rPr>
              <a:t>If </a:t>
            </a:r>
            <a:r>
              <a:rPr lang="en-US" sz="2000" dirty="0">
                <a:latin typeface="+mn-lt"/>
              </a:rPr>
              <a:t>breathing is adequate, administer oxygen via </a:t>
            </a:r>
            <a:r>
              <a:rPr lang="en-US" sz="2000" dirty="0" smtClean="0">
                <a:latin typeface="+mn-lt"/>
              </a:rPr>
              <a:t>nonrebreather mask </a:t>
            </a:r>
            <a:r>
              <a:rPr lang="en-US" sz="2000" dirty="0">
                <a:latin typeface="+mn-lt"/>
              </a:rPr>
              <a:t>at 15 lpm; consider blow-by </a:t>
            </a:r>
            <a:r>
              <a:rPr lang="en-US" sz="2000" dirty="0" smtClean="0">
                <a:latin typeface="+mn-lt"/>
              </a:rPr>
              <a:t>oxygen in </a:t>
            </a:r>
            <a:r>
              <a:rPr lang="en-US" sz="2000" dirty="0">
                <a:latin typeface="+mn-lt"/>
              </a:rPr>
              <a:t>infants and very young children</a:t>
            </a:r>
            <a:r>
              <a:rPr lang="en-US" sz="2000" dirty="0" smtClean="0">
                <a:latin typeface="+mn-lt"/>
              </a:rPr>
              <a:t>.</a:t>
            </a:r>
          </a:p>
          <a:p>
            <a:pPr marL="432000" indent="-432000">
              <a:buFont typeface="+mj-lt"/>
              <a:buAutoNum type="arabicPeriod"/>
            </a:pPr>
            <a:r>
              <a:rPr lang="en-US" sz="2000" dirty="0">
                <a:latin typeface="+mn-lt"/>
              </a:rPr>
              <a:t>If shock is due to blood loss, control any </a:t>
            </a:r>
            <a:r>
              <a:rPr lang="en-US" sz="2000" dirty="0" smtClean="0">
                <a:latin typeface="+mn-lt"/>
              </a:rPr>
              <a:t>external bleeding </a:t>
            </a:r>
            <a:r>
              <a:rPr lang="en-US" sz="2000" dirty="0">
                <a:latin typeface="+mn-lt"/>
              </a:rPr>
              <a:t>with direct pressure. If internal bleeding </a:t>
            </a:r>
            <a:r>
              <a:rPr lang="en-US" sz="2000" dirty="0" smtClean="0">
                <a:latin typeface="+mn-lt"/>
              </a:rPr>
              <a:t>is suspected</a:t>
            </a:r>
            <a:r>
              <a:rPr lang="en-US" sz="2000" dirty="0">
                <a:latin typeface="+mn-lt"/>
              </a:rPr>
              <a:t>, transport immediately and expeditiously.</a:t>
            </a:r>
          </a:p>
        </p:txBody>
      </p:sp>
    </p:spTree>
    <p:extLst>
      <p:ext uri="{BB962C8B-B14F-4D97-AF65-F5344CB8AC3E}">
        <p14:creationId xmlns:p14="http://schemas.microsoft.com/office/powerpoint/2010/main" val="960291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83500" cy="1097279"/>
          </a:xfrm>
        </p:spPr>
        <p:txBody>
          <a:bodyPr/>
          <a:lstStyle/>
          <a:p>
            <a:r>
              <a:rPr lang="en-US" altLang="en-US" dirty="0">
                <a:latin typeface="Times New Roman" panose="02020603050405020304" pitchFamily="18" charset="0"/>
                <a:ea typeface="ＭＳ Ｐゴシック"/>
              </a:rPr>
              <a:t>Emergency Care Protocol: Pediatric Shock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sz="2000" dirty="0"/>
          </a:p>
        </p:txBody>
      </p:sp>
      <p:sp>
        <p:nvSpPr>
          <p:cNvPr id="3" name="Text Placeholder 2"/>
          <p:cNvSpPr>
            <a:spLocks noGrp="1"/>
          </p:cNvSpPr>
          <p:nvPr>
            <p:ph type="body" idx="1"/>
          </p:nvPr>
        </p:nvSpPr>
        <p:spPr/>
        <p:txBody>
          <a:bodyPr/>
          <a:lstStyle/>
          <a:p>
            <a:pPr marL="432000" indent="-432000">
              <a:buFont typeface="+mj-lt"/>
              <a:buAutoNum type="arabicPeriod" startAt="6"/>
            </a:pPr>
            <a:r>
              <a:rPr lang="en-US" sz="2000" dirty="0">
                <a:latin typeface="+mn-lt"/>
              </a:rPr>
              <a:t>Keep the patient warm. If hypothermia is suspected</a:t>
            </a:r>
            <a:r>
              <a:rPr lang="en-US" sz="2000" dirty="0" smtClean="0">
                <a:latin typeface="+mn-lt"/>
              </a:rPr>
              <a:t>, wrap </a:t>
            </a:r>
            <a:r>
              <a:rPr lang="en-US" sz="2000" dirty="0">
                <a:latin typeface="+mn-lt"/>
              </a:rPr>
              <a:t>the patient in warm blankets and place </a:t>
            </a:r>
            <a:r>
              <a:rPr lang="en-US" sz="2000" dirty="0" smtClean="0">
                <a:latin typeface="+mn-lt"/>
              </a:rPr>
              <a:t>the ambulance </a:t>
            </a:r>
            <a:r>
              <a:rPr lang="en-US" sz="2000" dirty="0">
                <a:latin typeface="+mn-lt"/>
              </a:rPr>
              <a:t>heater on high. Cover the infant or </a:t>
            </a:r>
            <a:r>
              <a:rPr lang="en-US" sz="2000" dirty="0" smtClean="0">
                <a:latin typeface="+mn-lt"/>
              </a:rPr>
              <a:t>child’s head</a:t>
            </a:r>
            <a:r>
              <a:rPr lang="en-US" sz="2000" dirty="0">
                <a:latin typeface="+mn-lt"/>
              </a:rPr>
              <a:t>. (Note: All patients in shock should be </a:t>
            </a:r>
            <a:r>
              <a:rPr lang="en-US" sz="2000" dirty="0" smtClean="0">
                <a:latin typeface="+mn-lt"/>
              </a:rPr>
              <a:t>kept warm</a:t>
            </a:r>
            <a:r>
              <a:rPr lang="en-US" sz="2000" dirty="0">
                <a:latin typeface="+mn-lt"/>
              </a:rPr>
              <a:t>.)</a:t>
            </a:r>
          </a:p>
          <a:p>
            <a:pPr marL="432000" indent="-432000">
              <a:buFont typeface="+mj-lt"/>
              <a:buAutoNum type="arabicPeriod" startAt="6"/>
            </a:pPr>
            <a:r>
              <a:rPr lang="en-US" sz="2000" dirty="0" smtClean="0">
                <a:latin typeface="+mn-lt"/>
              </a:rPr>
              <a:t>Consider </a:t>
            </a:r>
            <a:r>
              <a:rPr lang="en-US" sz="2000" dirty="0">
                <a:latin typeface="+mn-lt"/>
              </a:rPr>
              <a:t>calling advanced life support.</a:t>
            </a:r>
          </a:p>
          <a:p>
            <a:pPr marL="432000" indent="-432000">
              <a:buFont typeface="+mj-lt"/>
              <a:buAutoNum type="arabicPeriod" startAt="6"/>
            </a:pPr>
            <a:r>
              <a:rPr lang="en-US" sz="2000" dirty="0" smtClean="0">
                <a:latin typeface="+mn-lt"/>
              </a:rPr>
              <a:t>Expedite </a:t>
            </a:r>
            <a:r>
              <a:rPr lang="en-US" sz="2000" dirty="0">
                <a:latin typeface="+mn-lt"/>
              </a:rPr>
              <a:t>transport.</a:t>
            </a:r>
          </a:p>
          <a:p>
            <a:pPr marL="432000" indent="-432000">
              <a:buFont typeface="+mj-lt"/>
              <a:buAutoNum type="arabicPeriod" startAt="6"/>
            </a:pPr>
            <a:r>
              <a:rPr lang="en-US" sz="2000" dirty="0" smtClean="0">
                <a:latin typeface="+mn-lt"/>
              </a:rPr>
              <a:t>Perform </a:t>
            </a:r>
            <a:r>
              <a:rPr lang="en-US" sz="2000" dirty="0">
                <a:latin typeface="+mn-lt"/>
              </a:rPr>
              <a:t>a reassessment every 5 minutes.</a:t>
            </a:r>
          </a:p>
        </p:txBody>
      </p:sp>
    </p:spTree>
    <p:extLst>
      <p:ext uri="{BB962C8B-B14F-4D97-AF65-F5344CB8AC3E}">
        <p14:creationId xmlns:p14="http://schemas.microsoft.com/office/powerpoint/2010/main" val="37950444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(21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r>
              <a:rPr lang="en-US" altLang="en-US" sz="2400" dirty="0">
                <a:latin typeface="+mn-lt"/>
              </a:rPr>
              <a:t>Cardiac arrest</a:t>
            </a:r>
          </a:p>
          <a:p>
            <a:pPr lvl="1"/>
            <a:r>
              <a:rPr lang="en-US" altLang="en-US" sz="2400" dirty="0">
                <a:latin typeface="+mn-lt"/>
              </a:rPr>
              <a:t>Almost all cardiac arrests in children result from airway obstruction or respiratory distress leading to respiratory arrest.</a:t>
            </a:r>
          </a:p>
          <a:p>
            <a:pPr lvl="1"/>
            <a:r>
              <a:rPr lang="en-US" altLang="en-US" sz="2400" dirty="0">
                <a:latin typeface="+mn-lt"/>
              </a:rPr>
              <a:t>Shock is also a cause of cardiac arrest.</a:t>
            </a:r>
          </a:p>
          <a:p>
            <a:pPr lvl="1"/>
            <a:r>
              <a:rPr lang="en-US" altLang="en-US" sz="2400" dirty="0">
                <a:latin typeface="+mn-lt"/>
              </a:rPr>
              <a:t>Aggressively manage both respiratory problems and shock before they progress to cardiac arrest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7679088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(22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Cardiac arrest</a:t>
            </a:r>
          </a:p>
          <a:p>
            <a:pPr lvl="1"/>
            <a:r>
              <a:rPr lang="en-US" altLang="en-US" sz="2400" dirty="0">
                <a:latin typeface="+mn-lt"/>
              </a:rPr>
              <a:t>Signs of cardiac arrest include:</a:t>
            </a:r>
          </a:p>
          <a:p>
            <a:pPr lvl="2"/>
            <a:r>
              <a:rPr lang="en-US" altLang="en-US" sz="2400" dirty="0">
                <a:latin typeface="+mn-lt"/>
              </a:rPr>
              <a:t>Unresponsiveness</a:t>
            </a:r>
          </a:p>
          <a:p>
            <a:pPr lvl="2"/>
            <a:r>
              <a:rPr lang="en-US" altLang="en-US" sz="2400" dirty="0">
                <a:latin typeface="+mn-lt"/>
              </a:rPr>
              <a:t>Gasping or no respiratory sounds</a:t>
            </a:r>
          </a:p>
          <a:p>
            <a:pPr lvl="2"/>
            <a:r>
              <a:rPr lang="en-US" altLang="en-US" sz="2400" dirty="0">
                <a:latin typeface="+mn-lt"/>
              </a:rPr>
              <a:t>No audible heart sounds</a:t>
            </a:r>
          </a:p>
          <a:p>
            <a:pPr lvl="2"/>
            <a:r>
              <a:rPr lang="en-US" altLang="en-US" sz="2400" dirty="0">
                <a:latin typeface="+mn-lt"/>
              </a:rPr>
              <a:t>Chest is not moving</a:t>
            </a:r>
          </a:p>
          <a:p>
            <a:pPr lvl="2"/>
            <a:r>
              <a:rPr lang="en-US" altLang="en-US" sz="2400" dirty="0">
                <a:latin typeface="+mn-lt"/>
              </a:rPr>
              <a:t>Pallor or cyanosis</a:t>
            </a:r>
          </a:p>
          <a:p>
            <a:pPr lvl="2"/>
            <a:r>
              <a:rPr lang="en-US" altLang="en-US" sz="2400" dirty="0">
                <a:latin typeface="+mn-lt"/>
              </a:rPr>
              <a:t>Absent pulse.</a:t>
            </a:r>
          </a:p>
        </p:txBody>
      </p:sp>
    </p:spTree>
    <p:extLst>
      <p:ext uri="{BB962C8B-B14F-4D97-AF65-F5344CB8AC3E}">
        <p14:creationId xmlns:p14="http://schemas.microsoft.com/office/powerpoint/2010/main" val="140458019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Pediatric Respiratory and Cardiopulmonary Conditions </a:t>
            </a:r>
            <a:r>
              <a:rPr lang="en-US" sz="2000" b="0" dirty="0" smtClean="0">
                <a:latin typeface="Times New Roman" panose="02020603050405020304" pitchFamily="18" charset="0"/>
                <a:ea typeface="ＭＳ Ｐゴシック"/>
                <a:cs typeface="ＭＳ Ｐゴシック" pitchFamily="-1" charset="-128"/>
              </a:rPr>
              <a:t>(23 of 23)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solidFill>
                  <a:schemeClr val="tx1"/>
                </a:solidFill>
                <a:latin typeface="+mn-lt"/>
              </a:rPr>
              <a:t>Cardiac Arrest</a:t>
            </a:r>
          </a:p>
          <a:p>
            <a:pPr lvl="1"/>
            <a:r>
              <a:rPr lang="en-US" altLang="en-US" sz="2400" dirty="0">
                <a:solidFill>
                  <a:schemeClr val="tx1"/>
                </a:solidFill>
                <a:latin typeface="+mn-lt"/>
              </a:rPr>
              <a:t>Emergency Medical Care</a:t>
            </a:r>
          </a:p>
          <a:p>
            <a:pPr lvl="2"/>
            <a:r>
              <a:rPr lang="en-US" altLang="en-US" sz="2400" dirty="0" smtClean="0">
                <a:solidFill>
                  <a:schemeClr val="tx1"/>
                </a:solidFill>
                <a:latin typeface="+mn-lt"/>
              </a:rPr>
              <a:t>P</a:t>
            </a:r>
            <a:r>
              <a:rPr lang="en-US" altLang="en-US" sz="100" dirty="0" smtClean="0">
                <a:solidFill>
                  <a:schemeClr val="tx1"/>
                </a:solidFill>
                <a:latin typeface="+mn-lt"/>
              </a:rPr>
              <a:t> </a:t>
            </a:r>
            <a:r>
              <a:rPr lang="en-US" altLang="en-US" sz="2400" dirty="0" smtClean="0">
                <a:solidFill>
                  <a:schemeClr val="tx1"/>
                </a:solidFill>
                <a:latin typeface="+mn-lt"/>
              </a:rPr>
              <a:t>P</a:t>
            </a:r>
            <a:r>
              <a:rPr lang="en-US" altLang="en-US" sz="100" dirty="0" smtClean="0">
                <a:solidFill>
                  <a:schemeClr val="tx1"/>
                </a:solidFill>
                <a:latin typeface="+mn-lt"/>
              </a:rPr>
              <a:t> </a:t>
            </a:r>
            <a:r>
              <a:rPr lang="en-US" altLang="en-US" sz="2400" dirty="0" smtClean="0">
                <a:solidFill>
                  <a:schemeClr val="tx1"/>
                </a:solidFill>
                <a:latin typeface="+mn-lt"/>
              </a:rPr>
              <a:t>V </a:t>
            </a:r>
            <a:r>
              <a:rPr lang="en-US" altLang="en-US" sz="2400" dirty="0">
                <a:solidFill>
                  <a:schemeClr val="tx1"/>
                </a:solidFill>
                <a:latin typeface="+mn-lt"/>
              </a:rPr>
              <a:t>with supplemental oxygen</a:t>
            </a:r>
          </a:p>
          <a:p>
            <a:pPr lvl="2"/>
            <a:r>
              <a:rPr lang="en-US" altLang="en-US" sz="2400" dirty="0" smtClean="0">
                <a:solidFill>
                  <a:schemeClr val="tx1"/>
                </a:solidFill>
                <a:latin typeface="+mn-lt"/>
              </a:rPr>
              <a:t>C</a:t>
            </a:r>
            <a:r>
              <a:rPr lang="en-US" altLang="en-US" sz="100" dirty="0" smtClean="0">
                <a:solidFill>
                  <a:schemeClr val="tx1"/>
                </a:solidFill>
                <a:latin typeface="+mn-lt"/>
              </a:rPr>
              <a:t> </a:t>
            </a:r>
            <a:r>
              <a:rPr lang="en-US" altLang="en-US" sz="2400" dirty="0" smtClean="0">
                <a:solidFill>
                  <a:schemeClr val="tx1"/>
                </a:solidFill>
                <a:latin typeface="+mn-lt"/>
              </a:rPr>
              <a:t>P</a:t>
            </a:r>
            <a:r>
              <a:rPr lang="en-US" altLang="en-US" sz="100" dirty="0" smtClean="0">
                <a:solidFill>
                  <a:schemeClr val="tx1"/>
                </a:solidFill>
                <a:latin typeface="+mn-lt"/>
              </a:rPr>
              <a:t> </a:t>
            </a:r>
            <a:r>
              <a:rPr lang="en-US" altLang="en-US" sz="2400" dirty="0" smtClean="0">
                <a:solidFill>
                  <a:schemeClr val="tx1"/>
                </a:solidFill>
                <a:latin typeface="+mn-lt"/>
              </a:rPr>
              <a:t>R </a:t>
            </a:r>
            <a:r>
              <a:rPr lang="en-US" altLang="en-US" sz="2400" dirty="0">
                <a:solidFill>
                  <a:schemeClr val="tx1"/>
                </a:solidFill>
                <a:latin typeface="+mn-lt"/>
              </a:rPr>
              <a:t>and </a:t>
            </a:r>
            <a:r>
              <a:rPr lang="en-US" altLang="en-US" sz="2400" dirty="0" smtClean="0">
                <a:solidFill>
                  <a:schemeClr val="tx1"/>
                </a:solidFill>
                <a:latin typeface="+mn-lt"/>
              </a:rPr>
              <a:t>A</a:t>
            </a:r>
            <a:r>
              <a:rPr lang="en-US" altLang="en-US" sz="100" dirty="0" smtClean="0">
                <a:solidFill>
                  <a:schemeClr val="tx1"/>
                </a:solidFill>
                <a:latin typeface="+mn-lt"/>
              </a:rPr>
              <a:t> </a:t>
            </a:r>
            <a:r>
              <a:rPr lang="en-US" altLang="en-US" sz="2400" dirty="0" smtClean="0">
                <a:solidFill>
                  <a:schemeClr val="tx1"/>
                </a:solidFill>
                <a:latin typeface="+mn-lt"/>
              </a:rPr>
              <a:t>E</a:t>
            </a:r>
            <a:r>
              <a:rPr lang="en-US" altLang="en-US" sz="100" dirty="0" smtClean="0">
                <a:solidFill>
                  <a:schemeClr val="tx1"/>
                </a:solidFill>
                <a:latin typeface="+mn-lt"/>
              </a:rPr>
              <a:t> </a:t>
            </a:r>
            <a:r>
              <a:rPr lang="en-US" altLang="en-US" sz="2400" dirty="0" smtClean="0">
                <a:solidFill>
                  <a:schemeClr val="tx1"/>
                </a:solidFill>
                <a:latin typeface="+mn-lt"/>
              </a:rPr>
              <a:t>D </a:t>
            </a:r>
            <a:r>
              <a:rPr lang="en-US" altLang="en-US" sz="2400" dirty="0">
                <a:solidFill>
                  <a:schemeClr val="tx1"/>
                </a:solidFill>
                <a:latin typeface="+mn-lt"/>
              </a:rPr>
              <a:t>application</a:t>
            </a:r>
          </a:p>
          <a:p>
            <a:pPr lvl="2"/>
            <a:r>
              <a:rPr lang="en-US" altLang="en-US" sz="2400" dirty="0">
                <a:solidFill>
                  <a:schemeClr val="tx1"/>
                </a:solidFill>
                <a:latin typeface="+mn-lt"/>
              </a:rPr>
              <a:t>Early </a:t>
            </a:r>
            <a:r>
              <a:rPr lang="en-US" altLang="en-US" sz="2400" dirty="0" smtClean="0">
                <a:solidFill>
                  <a:schemeClr val="tx1"/>
                </a:solidFill>
                <a:latin typeface="+mn-lt"/>
              </a:rPr>
              <a:t>A</a:t>
            </a:r>
            <a:r>
              <a:rPr lang="en-US" altLang="en-US" sz="100" dirty="0" smtClean="0">
                <a:solidFill>
                  <a:schemeClr val="tx1"/>
                </a:solidFill>
                <a:latin typeface="+mn-lt"/>
              </a:rPr>
              <a:t> </a:t>
            </a:r>
            <a:r>
              <a:rPr lang="en-US" altLang="en-US" sz="2400" dirty="0" smtClean="0">
                <a:solidFill>
                  <a:schemeClr val="tx1"/>
                </a:solidFill>
                <a:latin typeface="+mn-lt"/>
              </a:rPr>
              <a:t>L</a:t>
            </a:r>
            <a:r>
              <a:rPr lang="en-US" altLang="en-US" sz="100" dirty="0" smtClean="0">
                <a:solidFill>
                  <a:schemeClr val="tx1"/>
                </a:solidFill>
                <a:latin typeface="+mn-lt"/>
              </a:rPr>
              <a:t> </a:t>
            </a:r>
            <a:r>
              <a:rPr lang="en-US" altLang="en-US" sz="2400" dirty="0" smtClean="0">
                <a:solidFill>
                  <a:schemeClr val="tx1"/>
                </a:solidFill>
                <a:latin typeface="+mn-lt"/>
              </a:rPr>
              <a:t>S </a:t>
            </a:r>
            <a:r>
              <a:rPr lang="en-US" altLang="en-US" sz="2400" dirty="0">
                <a:solidFill>
                  <a:schemeClr val="tx1"/>
                </a:solidFill>
                <a:latin typeface="+mn-lt"/>
              </a:rPr>
              <a:t>backup or intercept</a:t>
            </a:r>
          </a:p>
          <a:p>
            <a:pPr lvl="2"/>
            <a:r>
              <a:rPr lang="en-US" altLang="en-US" sz="2400" dirty="0">
                <a:solidFill>
                  <a:schemeClr val="tx1"/>
                </a:solidFill>
                <a:latin typeface="+mn-lt"/>
              </a:rPr>
              <a:t>Rapid </a:t>
            </a:r>
            <a:r>
              <a:rPr lang="en-US" altLang="en-US" sz="2400" dirty="0" smtClean="0">
                <a:solidFill>
                  <a:schemeClr val="tx1"/>
                </a:solidFill>
                <a:latin typeface="+mn-lt"/>
              </a:rPr>
              <a:t>transport</a:t>
            </a:r>
            <a:endParaRPr lang="en-US" altLang="en-US" sz="2400" dirty="0">
              <a:solidFill>
                <a:schemeClr val="tx1"/>
              </a:solidFill>
              <a:latin typeface="+mn-lt"/>
            </a:endParaRPr>
          </a:p>
        </p:txBody>
      </p:sp>
    </p:spTree>
    <p:extLst>
      <p:ext uri="{BB962C8B-B14F-4D97-AF65-F5344CB8AC3E}">
        <p14:creationId xmlns:p14="http://schemas.microsoft.com/office/powerpoint/2010/main" val="2586927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D Applied to a Child and Infant</a:t>
            </a:r>
            <a:endParaRPr lang="en-US" altLang="en-US" dirty="0">
              <a:latin typeface="Times New Roman" panose="02020603050405020304" pitchFamily="18" charset="0"/>
              <a:ea typeface="ＭＳ Ｐゴシック"/>
            </a:endParaRPr>
          </a:p>
        </p:txBody>
      </p:sp>
      <p:pic>
        <p:nvPicPr>
          <p:cNvPr id="6" name="Picture 2" descr="A child sized A E D applied to a supine unconscious child’s upper right chest and lower left chest by a kneeling E M 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133" y="2104786"/>
            <a:ext cx="3833723" cy="233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A supine unconscious infant wearing an A E D, pads placed on the upper right chest and lower left ch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9755" y="2089222"/>
            <a:ext cx="3813891" cy="234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8517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2"/>
            <a:ext cx="8372475" cy="1394354"/>
          </a:xfrm>
        </p:spPr>
        <p:txBody>
          <a:bodyPr tIns="91425">
            <a:noAutofit/>
          </a:bodyPr>
          <a:lstStyle/>
          <a:p>
            <a:pPr lvl="0" eaLnBrk="0" fontAlgn="base" hangingPunct="0">
              <a:spcBef>
                <a:spcPct val="0"/>
              </a:spcBef>
              <a:spcAft>
                <a:spcPct val="0"/>
              </a:spcAft>
              <a:buClrTx/>
              <a:defRPr/>
            </a:pPr>
            <a:r>
              <a:rPr lang="en-US" sz="2800" dirty="0" smtClean="0">
                <a:latin typeface="Times New Roman" panose="02020603050405020304" pitchFamily="18" charset="0"/>
                <a:ea typeface="ＭＳ Ｐゴシック"/>
                <a:cs typeface="ＭＳ Ｐゴシック" pitchFamily="-1" charset="-128"/>
              </a:rPr>
              <a:t>Click on the Condition that is Most Consistent with a Child Who is Found Sitting up, Remaining Very Still, with a High Fever, Drooling, and Inspiratory Stridor</a:t>
            </a:r>
            <a:endParaRPr lang="en-US" sz="280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199" y="1876425"/>
            <a:ext cx="8229600" cy="5461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a. </a:t>
            </a:r>
            <a:r>
              <a:rPr lang="en-US" altLang="en-US" sz="2400" kern="1200" dirty="0">
                <a:solidFill>
                  <a:srgbClr val="000000"/>
                </a:solidFill>
                <a:latin typeface="Arial (Body)"/>
                <a:ea typeface="ＭＳ Ｐゴシック" pitchFamily="34" charset="-128"/>
                <a:hlinkClick r:id="rId2" action="ppaction://hlinksldjump"/>
              </a:rPr>
              <a:t>Epiglottitis</a:t>
            </a:r>
            <a:endParaRPr lang="en-US" altLang="en-US" sz="2400" kern="1200" dirty="0">
              <a:solidFill>
                <a:srgbClr val="000000"/>
              </a:solidFill>
              <a:latin typeface="Arial (Body)"/>
              <a:ea typeface="ＭＳ Ｐゴシック" pitchFamily="34" charset="-128"/>
            </a:endParaRPr>
          </a:p>
        </p:txBody>
      </p:sp>
      <p:sp>
        <p:nvSpPr>
          <p:cNvPr id="4" name="Content Placeholder 3"/>
          <p:cNvSpPr>
            <a:spLocks noGrp="1"/>
          </p:cNvSpPr>
          <p:nvPr>
            <p:ph idx="13"/>
          </p:nvPr>
        </p:nvSpPr>
        <p:spPr>
          <a:xfrm>
            <a:off x="473720" y="2689224"/>
            <a:ext cx="8229600" cy="5587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b. </a:t>
            </a:r>
            <a:r>
              <a:rPr lang="en-US" altLang="en-US" sz="2400" kern="1200" dirty="0">
                <a:solidFill>
                  <a:srgbClr val="000000"/>
                </a:solidFill>
                <a:latin typeface="Arial (Body)"/>
                <a:ea typeface="ＭＳ Ｐゴシック" pitchFamily="34" charset="-128"/>
                <a:hlinkClick r:id="rId3" action="ppaction://hlinksldjump"/>
              </a:rPr>
              <a:t>Croup</a:t>
            </a:r>
            <a:endParaRPr lang="en-US" altLang="en-US" sz="2400" kern="1200" dirty="0">
              <a:solidFill>
                <a:srgbClr val="000000"/>
              </a:solidFill>
              <a:latin typeface="Arial (Body)"/>
              <a:ea typeface="ＭＳ Ｐゴシック" pitchFamily="34" charset="-128"/>
            </a:endParaRPr>
          </a:p>
        </p:txBody>
      </p:sp>
      <p:sp>
        <p:nvSpPr>
          <p:cNvPr id="5" name="Content Placeholder 4"/>
          <p:cNvSpPr>
            <a:spLocks noGrp="1"/>
          </p:cNvSpPr>
          <p:nvPr>
            <p:ph idx="14"/>
          </p:nvPr>
        </p:nvSpPr>
        <p:spPr>
          <a:xfrm>
            <a:off x="457199" y="3520991"/>
            <a:ext cx="8229600" cy="58404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c. </a:t>
            </a:r>
            <a:r>
              <a:rPr lang="en-US" altLang="en-US" sz="2400" kern="1200" dirty="0">
                <a:solidFill>
                  <a:srgbClr val="000000"/>
                </a:solidFill>
                <a:latin typeface="Arial (Body)"/>
                <a:ea typeface="ＭＳ Ｐゴシック" pitchFamily="34" charset="-128"/>
                <a:hlinkClick r:id="rId4" action="ppaction://hlinksldjump"/>
              </a:rPr>
              <a:t>Pneumonia</a:t>
            </a:r>
            <a:endParaRPr lang="en-US" altLang="en-US" sz="2400" kern="1200" dirty="0">
              <a:solidFill>
                <a:srgbClr val="000000"/>
              </a:solidFill>
              <a:latin typeface="Arial (Body)"/>
              <a:ea typeface="ＭＳ Ｐゴシック" pitchFamily="34" charset="-128"/>
            </a:endParaRPr>
          </a:p>
        </p:txBody>
      </p:sp>
      <p:sp>
        <p:nvSpPr>
          <p:cNvPr id="6" name="Content Placeholder 5"/>
          <p:cNvSpPr>
            <a:spLocks noGrp="1"/>
          </p:cNvSpPr>
          <p:nvPr>
            <p:ph idx="15"/>
          </p:nvPr>
        </p:nvSpPr>
        <p:spPr>
          <a:xfrm>
            <a:off x="457199" y="4384423"/>
            <a:ext cx="8229600" cy="52046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d. </a:t>
            </a:r>
            <a:r>
              <a:rPr lang="en-US" altLang="en-US" sz="2400" kern="1200" dirty="0" smtClean="0">
                <a:solidFill>
                  <a:srgbClr val="000000"/>
                </a:solidFill>
                <a:latin typeface="Arial (Body)"/>
                <a:ea typeface="ＭＳ Ｐゴシック" pitchFamily="34" charset="-128"/>
                <a:hlinkClick r:id="rId5" action="ppaction://hlinksldjump"/>
              </a:rPr>
              <a:t>Bronchiolitis</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9439763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r>
              <a:rPr lang="en-US" altLang="en-US" sz="2400" dirty="0">
                <a:latin typeface="+mn-lt"/>
              </a:rPr>
              <a:t>Seizures</a:t>
            </a:r>
          </a:p>
          <a:p>
            <a:pPr lvl="1"/>
            <a:r>
              <a:rPr lang="en-US" altLang="en-US" sz="2400" dirty="0">
                <a:latin typeface="+mn-lt"/>
              </a:rPr>
              <a:t>Abnormal electrical discharge that occurs in the brain</a:t>
            </a:r>
          </a:p>
          <a:p>
            <a:pPr lvl="1"/>
            <a:r>
              <a:rPr lang="en-US" altLang="en-US" sz="2400" dirty="0">
                <a:latin typeface="+mn-lt"/>
              </a:rPr>
              <a:t>Seizures are a brain dysfunction with muscular manifestations (seizures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4260396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Seizures</a:t>
            </a:r>
          </a:p>
          <a:p>
            <a:pPr lvl="1"/>
            <a:r>
              <a:rPr lang="en-US" altLang="en-US" sz="2400" dirty="0">
                <a:latin typeface="+mn-lt"/>
              </a:rPr>
              <a:t>Causes include:</a:t>
            </a:r>
          </a:p>
          <a:p>
            <a:pPr lvl="2"/>
            <a:r>
              <a:rPr lang="en-US" altLang="en-US" sz="2400" dirty="0">
                <a:latin typeface="+mn-lt"/>
              </a:rPr>
              <a:t>Fever, epilepsy, drug overdose</a:t>
            </a:r>
          </a:p>
          <a:p>
            <a:pPr lvl="2"/>
            <a:r>
              <a:rPr lang="en-US" altLang="en-US" sz="2400" dirty="0">
                <a:latin typeface="+mn-lt"/>
              </a:rPr>
              <a:t>Brain tumors or brain injury</a:t>
            </a:r>
          </a:p>
          <a:p>
            <a:pPr lvl="2"/>
            <a:r>
              <a:rPr lang="en-US" altLang="en-US" sz="2400" dirty="0">
                <a:latin typeface="+mn-lt"/>
              </a:rPr>
              <a:t>Electrolyte abnormalities</a:t>
            </a:r>
          </a:p>
          <a:p>
            <a:pPr lvl="2"/>
            <a:r>
              <a:rPr lang="en-US" altLang="en-US" sz="2400" dirty="0">
                <a:latin typeface="+mn-lt"/>
              </a:rPr>
              <a:t>Hypoglycemia</a:t>
            </a:r>
          </a:p>
          <a:p>
            <a:pPr lvl="2"/>
            <a:r>
              <a:rPr lang="en-US" altLang="en-US" sz="2400" dirty="0">
                <a:latin typeface="+mn-lt"/>
              </a:rPr>
              <a:t>Meningitis</a:t>
            </a:r>
          </a:p>
          <a:p>
            <a:pPr lvl="2"/>
            <a:r>
              <a:rPr lang="en-US" altLang="en-US" sz="2400" dirty="0">
                <a:latin typeface="+mn-lt"/>
              </a:rPr>
              <a:t>Hypoxia.</a:t>
            </a:r>
          </a:p>
        </p:txBody>
      </p:sp>
    </p:spTree>
    <p:extLst>
      <p:ext uri="{BB962C8B-B14F-4D97-AF65-F5344CB8AC3E}">
        <p14:creationId xmlns:p14="http://schemas.microsoft.com/office/powerpoint/2010/main" val="348681174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(3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Seizures</a:t>
            </a:r>
          </a:p>
          <a:p>
            <a:pPr lvl="1"/>
            <a:r>
              <a:rPr lang="en-US" altLang="en-US" sz="2400" dirty="0">
                <a:latin typeface="+mn-lt"/>
              </a:rPr>
              <a:t>Assessment</a:t>
            </a:r>
          </a:p>
          <a:p>
            <a:pPr lvl="2"/>
            <a:r>
              <a:rPr lang="en-US" altLang="en-US" sz="2400" dirty="0">
                <a:latin typeface="+mn-lt"/>
              </a:rPr>
              <a:t>Muscular rigidity or twitching</a:t>
            </a:r>
          </a:p>
          <a:p>
            <a:pPr lvl="2"/>
            <a:r>
              <a:rPr lang="en-US" altLang="en-US" sz="2400" dirty="0">
                <a:latin typeface="+mn-lt"/>
              </a:rPr>
              <a:t>Dilated pupils</a:t>
            </a:r>
          </a:p>
          <a:p>
            <a:pPr lvl="2"/>
            <a:r>
              <a:rPr lang="en-US" altLang="en-US" sz="2400" dirty="0">
                <a:latin typeface="+mn-lt"/>
              </a:rPr>
              <a:t>Irregular breathing</a:t>
            </a:r>
          </a:p>
          <a:p>
            <a:pPr lvl="2"/>
            <a:r>
              <a:rPr lang="en-US" altLang="en-US" sz="2400" dirty="0">
                <a:latin typeface="+mn-lt"/>
              </a:rPr>
              <a:t>Incontinence</a:t>
            </a:r>
          </a:p>
          <a:p>
            <a:pPr lvl="2"/>
            <a:r>
              <a:rPr lang="en-US" altLang="en-US" sz="2400" dirty="0">
                <a:latin typeface="+mn-lt"/>
              </a:rPr>
              <a:t>Cyanosis</a:t>
            </a:r>
          </a:p>
          <a:p>
            <a:pPr lvl="2"/>
            <a:r>
              <a:rPr lang="en-US" altLang="en-US" sz="2400" dirty="0">
                <a:latin typeface="+mn-lt"/>
              </a:rPr>
              <a:t>Excessive salivation.</a:t>
            </a:r>
          </a:p>
        </p:txBody>
      </p:sp>
    </p:spTree>
    <p:extLst>
      <p:ext uri="{BB962C8B-B14F-4D97-AF65-F5344CB8AC3E}">
        <p14:creationId xmlns:p14="http://schemas.microsoft.com/office/powerpoint/2010/main" val="2513069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the Child </a:t>
            </a:r>
            <a:r>
              <a:rPr lang="en-US" sz="2000" b="0" dirty="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286000"/>
          </a:xfrm>
        </p:spPr>
        <p:txBody>
          <a:bodyPr wrap="square" lIns="91425" tIns="91425" rIns="91425" bIns="91425">
            <a:noAutofit/>
          </a:bodyPr>
          <a:lstStyle/>
          <a:p>
            <a:pPr marL="255600" lvl="0" indent="-255600" eaLnBrk="0" fontAlgn="base" hangingPunct="0">
              <a:spcAft>
                <a:spcPct val="0"/>
              </a:spcAft>
              <a:buSzPts val="2400"/>
              <a:buFont typeface="Times" panose="02020603050405020304" pitchFamily="18" charset="0"/>
              <a:buChar char="•"/>
              <a:defRPr/>
            </a:pPr>
            <a:r>
              <a:rPr lang="en-US" altLang="en-US" sz="2400" dirty="0">
                <a:solidFill>
                  <a:srgbClr val="000000"/>
                </a:solidFill>
                <a:latin typeface="Arial (Body)"/>
                <a:ea typeface="ＭＳ Ｐゴシック"/>
              </a:rPr>
              <a:t>Anatomic and Physiologic Differences</a:t>
            </a:r>
          </a:p>
          <a:p>
            <a:pPr marL="741600" lvl="1" indent="-284400" eaLnBrk="0" fontAlgn="base" hangingPunct="0">
              <a:spcAft>
                <a:spcPct val="0"/>
              </a:spcAft>
              <a:buSzPts val="2400"/>
              <a:buFontTx/>
              <a:buChar char="–"/>
              <a:defRPr/>
            </a:pPr>
            <a:r>
              <a:rPr lang="en-US" altLang="en-US" sz="2400" dirty="0">
                <a:solidFill>
                  <a:srgbClr val="000000"/>
                </a:solidFill>
                <a:latin typeface="Arial (Body)"/>
                <a:ea typeface="ＭＳ Ｐゴシック"/>
              </a:rPr>
              <a:t>Airway</a:t>
            </a:r>
          </a:p>
          <a:p>
            <a:pPr marL="741600" lvl="1" indent="-284400" eaLnBrk="0" fontAlgn="base" hangingPunct="0">
              <a:spcAft>
                <a:spcPct val="0"/>
              </a:spcAft>
              <a:buSzPts val="2400"/>
              <a:buFontTx/>
              <a:buChar char="–"/>
              <a:defRPr/>
            </a:pPr>
            <a:r>
              <a:rPr lang="en-US" altLang="en-US" sz="2400" dirty="0">
                <a:solidFill>
                  <a:srgbClr val="000000"/>
                </a:solidFill>
                <a:latin typeface="Arial (Body)"/>
                <a:ea typeface="ＭＳ Ｐゴシック"/>
              </a:rPr>
              <a:t>Head</a:t>
            </a:r>
          </a:p>
          <a:p>
            <a:pPr marL="741600" lvl="1" indent="-284400" eaLnBrk="0" fontAlgn="base" hangingPunct="0">
              <a:spcAft>
                <a:spcPct val="0"/>
              </a:spcAft>
              <a:buSzPts val="2400"/>
              <a:buFontTx/>
              <a:buChar char="–"/>
              <a:defRPr/>
            </a:pPr>
            <a:r>
              <a:rPr lang="en-US" altLang="en-US" sz="2400" dirty="0">
                <a:solidFill>
                  <a:srgbClr val="000000"/>
                </a:solidFill>
                <a:latin typeface="Arial (Body)"/>
                <a:ea typeface="ＭＳ Ｐゴシック"/>
              </a:rPr>
              <a:t>Chest and Lungs</a:t>
            </a:r>
          </a:p>
          <a:p>
            <a:pPr marL="741600" lvl="1" indent="-284400" eaLnBrk="0" fontAlgn="base" hangingPunct="0">
              <a:spcAft>
                <a:spcPct val="0"/>
              </a:spcAft>
              <a:buSzPts val="2400"/>
              <a:buFontTx/>
              <a:buChar char="–"/>
              <a:defRPr/>
            </a:pPr>
            <a:r>
              <a:rPr lang="en-US" altLang="en-US" sz="2400" dirty="0">
                <a:solidFill>
                  <a:srgbClr val="000000"/>
                </a:solidFill>
                <a:latin typeface="Arial (Body)"/>
                <a:ea typeface="ＭＳ Ｐゴシック"/>
              </a:rPr>
              <a:t>Respiratory </a:t>
            </a:r>
            <a:r>
              <a:rPr lang="en-US" altLang="en-US" sz="2400" dirty="0" smtClean="0">
                <a:solidFill>
                  <a:srgbClr val="000000"/>
                </a:solidFill>
                <a:latin typeface="Arial (Body)"/>
                <a:ea typeface="ＭＳ Ｐゴシック"/>
              </a:rPr>
              <a:t>System</a:t>
            </a:r>
            <a:endParaRPr lang="en-US" altLang="en-US" sz="2400" dirty="0">
              <a:solidFill>
                <a:srgbClr val="000000"/>
              </a:solidFill>
              <a:latin typeface="Arial (Body)"/>
              <a:ea typeface="ＭＳ Ｐゴシック"/>
            </a:endParaRPr>
          </a:p>
        </p:txBody>
      </p:sp>
      <p:pic>
        <p:nvPicPr>
          <p:cNvPr id="5" name="Picture 2" descr="A supine child without padding while lying supine. As the child is lying flat, it causes their chin to lean forward towards their neck. A supine child, with a folded towel placed under the child’s shoulders and neck, the upper back is raised and the chin and neck are now leve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200" y="4098831"/>
            <a:ext cx="7151797" cy="21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1580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(4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Seizures</a:t>
            </a:r>
          </a:p>
          <a:p>
            <a:pPr lvl="1"/>
            <a:r>
              <a:rPr lang="en-US" altLang="en-US" sz="2400" dirty="0">
                <a:latin typeface="+mn-lt"/>
              </a:rPr>
              <a:t>History Findings</a:t>
            </a:r>
          </a:p>
          <a:p>
            <a:pPr lvl="2"/>
            <a:r>
              <a:rPr lang="en-US" altLang="en-US" sz="2400" dirty="0">
                <a:latin typeface="+mn-lt"/>
              </a:rPr>
              <a:t>History of prior seizures?</a:t>
            </a:r>
          </a:p>
          <a:p>
            <a:pPr lvl="2"/>
            <a:r>
              <a:rPr lang="en-US" altLang="en-US" sz="2400" dirty="0">
                <a:latin typeface="+mn-lt"/>
              </a:rPr>
              <a:t>If so, is this the normal pattern?</a:t>
            </a:r>
          </a:p>
          <a:p>
            <a:pPr lvl="2"/>
            <a:r>
              <a:rPr lang="en-US" altLang="en-US" sz="2400" dirty="0">
                <a:latin typeface="+mn-lt"/>
              </a:rPr>
              <a:t>Has the child taken any prescribed medications?</a:t>
            </a:r>
          </a:p>
          <a:p>
            <a:pPr lvl="2"/>
            <a:r>
              <a:rPr lang="en-US" altLang="en-US" sz="2400" dirty="0">
                <a:latin typeface="+mn-lt"/>
              </a:rPr>
              <a:t>Duration of unconsciousness?</a:t>
            </a:r>
          </a:p>
          <a:p>
            <a:pPr lvl="2"/>
            <a:r>
              <a:rPr lang="en-US" altLang="en-US" sz="2400" dirty="0">
                <a:latin typeface="+mn-lt"/>
              </a:rPr>
              <a:t>Description of seizure activity?</a:t>
            </a:r>
          </a:p>
        </p:txBody>
      </p:sp>
    </p:spTree>
    <p:extLst>
      <p:ext uri="{BB962C8B-B14F-4D97-AF65-F5344CB8AC3E}">
        <p14:creationId xmlns:p14="http://schemas.microsoft.com/office/powerpoint/2010/main" val="2109962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(5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Seizures</a:t>
            </a:r>
          </a:p>
          <a:p>
            <a:pPr lvl="1"/>
            <a:r>
              <a:rPr lang="en-US" altLang="en-US" sz="2400" dirty="0">
                <a:latin typeface="+mn-lt"/>
              </a:rPr>
              <a:t>Emergency Medical Care</a:t>
            </a:r>
          </a:p>
          <a:p>
            <a:pPr lvl="2"/>
            <a:r>
              <a:rPr lang="en-US" altLang="en-US" sz="2400" dirty="0">
                <a:latin typeface="+mn-lt"/>
              </a:rPr>
              <a:t>Maintain an open airway and use oxygen to 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3" indent="-230400"/>
            <a:r>
              <a:rPr lang="en-US" altLang="en-US" sz="2400" dirty="0">
                <a:latin typeface="+mn-lt"/>
              </a:rPr>
              <a:t>Provide PPV if breathing is inadequate.</a:t>
            </a:r>
          </a:p>
          <a:p>
            <a:pPr lvl="2"/>
            <a:r>
              <a:rPr lang="en-US" altLang="en-US" sz="2400" dirty="0">
                <a:latin typeface="+mn-lt"/>
              </a:rPr>
              <a:t>Position the patient on their side.</a:t>
            </a:r>
          </a:p>
          <a:p>
            <a:pPr lvl="2"/>
            <a:r>
              <a:rPr lang="en-US" altLang="en-US" sz="2400" dirty="0">
                <a:latin typeface="+mn-lt"/>
              </a:rPr>
              <a:t>Be prepared to suction.</a:t>
            </a:r>
          </a:p>
          <a:p>
            <a:pPr lvl="2"/>
            <a:r>
              <a:rPr lang="en-US" altLang="en-US" sz="2400" dirty="0">
                <a:latin typeface="+mn-lt"/>
              </a:rPr>
              <a:t>Transport.</a:t>
            </a:r>
          </a:p>
        </p:txBody>
      </p:sp>
    </p:spTree>
    <p:extLst>
      <p:ext uri="{BB962C8B-B14F-4D97-AF65-F5344CB8AC3E}">
        <p14:creationId xmlns:p14="http://schemas.microsoft.com/office/powerpoint/2010/main" val="13194872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Protocol: Pediatric Seizures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432000" indent="-432000">
              <a:buFont typeface="+mj-lt"/>
              <a:buAutoNum type="arabicPeriod"/>
            </a:pPr>
            <a:r>
              <a:rPr lang="en-US" sz="2000" dirty="0">
                <a:latin typeface="+mn-lt"/>
              </a:rPr>
              <a:t>Establish and maintain an open airway, </a:t>
            </a:r>
            <a:r>
              <a:rPr lang="en-US" sz="2000" dirty="0" smtClean="0">
                <a:latin typeface="+mn-lt"/>
              </a:rPr>
              <a:t>extending the </a:t>
            </a:r>
            <a:r>
              <a:rPr lang="en-US" sz="2000" dirty="0">
                <a:latin typeface="+mn-lt"/>
              </a:rPr>
              <a:t>head only enough to allow an open airway </a:t>
            </a:r>
            <a:r>
              <a:rPr lang="en-US" sz="2000" dirty="0" smtClean="0">
                <a:latin typeface="+mn-lt"/>
              </a:rPr>
              <a:t>and avoid </a:t>
            </a:r>
            <a:r>
              <a:rPr lang="en-US" sz="2000" dirty="0">
                <a:latin typeface="+mn-lt"/>
              </a:rPr>
              <a:t>hyperextension.</a:t>
            </a:r>
          </a:p>
          <a:p>
            <a:pPr marL="432000" indent="-432000">
              <a:buFont typeface="+mj-lt"/>
              <a:buAutoNum type="arabicPeriod"/>
            </a:pPr>
            <a:r>
              <a:rPr lang="en-US" sz="2000" dirty="0" smtClean="0">
                <a:latin typeface="+mn-lt"/>
              </a:rPr>
              <a:t>Protect </a:t>
            </a:r>
            <a:r>
              <a:rPr lang="en-US" sz="2000" dirty="0">
                <a:latin typeface="+mn-lt"/>
              </a:rPr>
              <a:t>the infant or child from injuring himself; </a:t>
            </a:r>
            <a:r>
              <a:rPr lang="en-US" sz="2000" dirty="0" smtClean="0">
                <a:latin typeface="+mn-lt"/>
              </a:rPr>
              <a:t>place him </a:t>
            </a:r>
            <a:r>
              <a:rPr lang="en-US" sz="2000" dirty="0">
                <a:latin typeface="+mn-lt"/>
              </a:rPr>
              <a:t>on his left side.</a:t>
            </a:r>
          </a:p>
          <a:p>
            <a:pPr marL="432000" indent="-432000">
              <a:buFont typeface="+mj-lt"/>
              <a:buAutoNum type="arabicPeriod"/>
            </a:pPr>
            <a:r>
              <a:rPr lang="en-US" sz="2000" dirty="0" smtClean="0">
                <a:latin typeface="+mn-lt"/>
              </a:rPr>
              <a:t>Suction secretions.</a:t>
            </a:r>
            <a:endParaRPr lang="en-US" sz="2000" dirty="0">
              <a:latin typeface="+mn-lt"/>
            </a:endParaRPr>
          </a:p>
          <a:p>
            <a:pPr marL="432000" indent="-432000">
              <a:buFont typeface="+mj-lt"/>
              <a:buAutoNum type="arabicPeriod"/>
            </a:pPr>
            <a:r>
              <a:rPr lang="en-US" sz="2000" dirty="0" smtClean="0">
                <a:latin typeface="+mn-lt"/>
              </a:rPr>
              <a:t>Provide </a:t>
            </a:r>
            <a:r>
              <a:rPr lang="en-US" sz="2000" dirty="0">
                <a:latin typeface="+mn-lt"/>
              </a:rPr>
              <a:t>positive pressure ventilation with </a:t>
            </a:r>
            <a:r>
              <a:rPr lang="en-US" sz="2000" dirty="0" smtClean="0">
                <a:latin typeface="+mn-lt"/>
              </a:rPr>
              <a:t>supplemental oxygen </a:t>
            </a:r>
            <a:r>
              <a:rPr lang="en-US" sz="2000" dirty="0">
                <a:latin typeface="+mn-lt"/>
              </a:rPr>
              <a:t>via reservoir at a rate of 12–20 </a:t>
            </a:r>
            <a:r>
              <a:rPr lang="en-US" sz="2000" dirty="0" smtClean="0">
                <a:latin typeface="+mn-lt"/>
              </a:rPr>
              <a:t>ventilations/minute </a:t>
            </a:r>
            <a:r>
              <a:rPr lang="en-US" sz="2000" dirty="0">
                <a:latin typeface="+mn-lt"/>
              </a:rPr>
              <a:t>if breathing is inadequate.</a:t>
            </a:r>
          </a:p>
          <a:p>
            <a:pPr marL="432000" indent="-432000">
              <a:buFont typeface="+mj-lt"/>
              <a:buAutoNum type="arabicPeriod"/>
            </a:pPr>
            <a:r>
              <a:rPr lang="en-US" sz="2000" dirty="0" smtClean="0">
                <a:latin typeface="+mn-lt"/>
              </a:rPr>
              <a:t>If </a:t>
            </a:r>
            <a:r>
              <a:rPr lang="en-US" sz="2000" dirty="0">
                <a:latin typeface="+mn-lt"/>
              </a:rPr>
              <a:t>breathing is adequate, administer oxygen to </a:t>
            </a:r>
            <a:r>
              <a:rPr lang="en-US" sz="2000" dirty="0" smtClean="0">
                <a:latin typeface="+mn-lt"/>
              </a:rPr>
              <a:t>maintain an S</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O</a:t>
            </a:r>
            <a:r>
              <a:rPr lang="en-US" sz="100" dirty="0" smtClean="0">
                <a:latin typeface="+mn-lt"/>
              </a:rPr>
              <a:t> </a:t>
            </a:r>
            <a:r>
              <a:rPr lang="en-US" sz="2000" baseline="-25000" dirty="0" smtClean="0">
                <a:latin typeface="+mn-lt"/>
              </a:rPr>
              <a:t>2</a:t>
            </a:r>
            <a:r>
              <a:rPr lang="en-US" sz="2000" dirty="0" smtClean="0">
                <a:latin typeface="+mn-lt"/>
              </a:rPr>
              <a:t> </a:t>
            </a:r>
            <a:r>
              <a:rPr lang="en-US" sz="2000" dirty="0">
                <a:latin typeface="+mn-lt"/>
              </a:rPr>
              <a:t>of 94% or greater; consider blow-by </a:t>
            </a:r>
            <a:r>
              <a:rPr lang="en-US" sz="2000" dirty="0" smtClean="0">
                <a:latin typeface="+mn-lt"/>
              </a:rPr>
              <a:t>oxygen in </a:t>
            </a:r>
            <a:r>
              <a:rPr lang="en-US" sz="2000" dirty="0">
                <a:latin typeface="+mn-lt"/>
              </a:rPr>
              <a:t>infants and very young children.</a:t>
            </a:r>
          </a:p>
        </p:txBody>
      </p:sp>
    </p:spTree>
    <p:extLst>
      <p:ext uri="{BB962C8B-B14F-4D97-AF65-F5344CB8AC3E}">
        <p14:creationId xmlns:p14="http://schemas.microsoft.com/office/powerpoint/2010/main" val="3948948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Emergency Care Protocol: Pediatric Seizures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sp>
        <p:nvSpPr>
          <p:cNvPr id="3" name="Text Placeholder 2"/>
          <p:cNvSpPr>
            <a:spLocks noGrp="1"/>
          </p:cNvSpPr>
          <p:nvPr>
            <p:ph type="body" idx="1"/>
          </p:nvPr>
        </p:nvSpPr>
        <p:spPr>
          <a:xfrm>
            <a:off x="457200" y="1600200"/>
            <a:ext cx="8229600" cy="4724400"/>
          </a:xfrm>
        </p:spPr>
        <p:txBody>
          <a:bodyPr/>
          <a:lstStyle/>
          <a:p>
            <a:pPr marL="432000" indent="-432000">
              <a:buFont typeface="+mj-lt"/>
              <a:buAutoNum type="arabicPeriod" startAt="6"/>
            </a:pPr>
            <a:r>
              <a:rPr lang="en-US" sz="2000" dirty="0">
                <a:latin typeface="+mn-lt"/>
              </a:rPr>
              <a:t>Check the blood glucose level, if your </a:t>
            </a:r>
            <a:r>
              <a:rPr lang="en-US" sz="2000" dirty="0" smtClean="0">
                <a:latin typeface="+mn-lt"/>
              </a:rPr>
              <a:t>protocol permits</a:t>
            </a:r>
            <a:r>
              <a:rPr lang="en-US" sz="2000" dirty="0">
                <a:latin typeface="+mn-lt"/>
              </a:rPr>
              <a:t>.</a:t>
            </a:r>
          </a:p>
          <a:p>
            <a:pPr marL="432000" indent="-432000">
              <a:buFont typeface="+mj-lt"/>
              <a:buAutoNum type="arabicPeriod" startAt="6"/>
            </a:pPr>
            <a:r>
              <a:rPr lang="en-US" sz="2000" dirty="0" smtClean="0">
                <a:latin typeface="+mn-lt"/>
              </a:rPr>
              <a:t>Expedite </a:t>
            </a:r>
            <a:r>
              <a:rPr lang="en-US" sz="2000" dirty="0">
                <a:latin typeface="+mn-lt"/>
              </a:rPr>
              <a:t>transport in any of the following situations:</a:t>
            </a:r>
          </a:p>
          <a:p>
            <a:pPr marL="741363" indent="-312738">
              <a:spcBef>
                <a:spcPts val="600"/>
              </a:spcBef>
              <a:buNone/>
            </a:pPr>
            <a:r>
              <a:rPr lang="en-US" sz="2000" dirty="0" smtClean="0">
                <a:solidFill>
                  <a:schemeClr val="tx2"/>
                </a:solidFill>
                <a:latin typeface="+mn-lt"/>
              </a:rPr>
              <a:t>a. </a:t>
            </a:r>
            <a:r>
              <a:rPr lang="en-US" sz="2000" dirty="0" smtClean="0">
                <a:latin typeface="+mn-lt"/>
              </a:rPr>
              <a:t>Epileptic </a:t>
            </a:r>
            <a:r>
              <a:rPr lang="en-US" sz="2000" dirty="0">
                <a:latin typeface="+mn-lt"/>
              </a:rPr>
              <a:t>seizures lasting &gt;5 minutes</a:t>
            </a:r>
          </a:p>
          <a:p>
            <a:pPr marL="741363" indent="-312738">
              <a:spcBef>
                <a:spcPts val="600"/>
              </a:spcBef>
              <a:buNone/>
            </a:pPr>
            <a:r>
              <a:rPr lang="en-US" sz="2000" dirty="0" smtClean="0">
                <a:solidFill>
                  <a:schemeClr val="tx2"/>
                </a:solidFill>
                <a:latin typeface="+mn-lt"/>
              </a:rPr>
              <a:t>b. </a:t>
            </a:r>
            <a:r>
              <a:rPr lang="en-US" sz="2000" dirty="0" smtClean="0">
                <a:latin typeface="+mn-lt"/>
              </a:rPr>
              <a:t>Two </a:t>
            </a:r>
            <a:r>
              <a:rPr lang="en-US" sz="2000" dirty="0">
                <a:latin typeface="+mn-lt"/>
              </a:rPr>
              <a:t>or more epileptic seizures without a period </a:t>
            </a:r>
            <a:r>
              <a:rPr lang="en-US" sz="2000" dirty="0" smtClean="0">
                <a:latin typeface="+mn-lt"/>
              </a:rPr>
              <a:t>of consciousness </a:t>
            </a:r>
            <a:r>
              <a:rPr lang="en-US" sz="2000" dirty="0">
                <a:latin typeface="+mn-lt"/>
              </a:rPr>
              <a:t>between them</a:t>
            </a:r>
          </a:p>
          <a:p>
            <a:pPr marL="741363" indent="-312738">
              <a:spcBef>
                <a:spcPts val="600"/>
              </a:spcBef>
              <a:buNone/>
            </a:pPr>
            <a:r>
              <a:rPr lang="de-DE" sz="2000" dirty="0" smtClean="0">
                <a:solidFill>
                  <a:schemeClr val="tx2"/>
                </a:solidFill>
                <a:latin typeface="+mn-lt"/>
              </a:rPr>
              <a:t>c. </a:t>
            </a:r>
            <a:r>
              <a:rPr lang="de-DE" sz="2000" dirty="0" smtClean="0">
                <a:latin typeface="+mn-lt"/>
              </a:rPr>
              <a:t>Febrile </a:t>
            </a:r>
            <a:r>
              <a:rPr lang="de-DE" sz="2000" dirty="0">
                <a:latin typeface="+mn-lt"/>
              </a:rPr>
              <a:t>seizures lasting &gt;15 minutes</a:t>
            </a:r>
          </a:p>
          <a:p>
            <a:pPr marL="741363" indent="-312738">
              <a:spcBef>
                <a:spcPts val="600"/>
              </a:spcBef>
              <a:buNone/>
            </a:pPr>
            <a:r>
              <a:rPr lang="en-US" sz="2000" dirty="0" smtClean="0">
                <a:solidFill>
                  <a:schemeClr val="tx2"/>
                </a:solidFill>
                <a:latin typeface="+mn-lt"/>
              </a:rPr>
              <a:t>d. </a:t>
            </a:r>
            <a:r>
              <a:rPr lang="en-US" sz="2000" dirty="0" smtClean="0">
                <a:latin typeface="+mn-lt"/>
              </a:rPr>
              <a:t>Seizure </a:t>
            </a:r>
            <a:r>
              <a:rPr lang="en-US" sz="2000" dirty="0">
                <a:latin typeface="+mn-lt"/>
              </a:rPr>
              <a:t>from any other cause (e.g., hypoxia, </a:t>
            </a:r>
            <a:r>
              <a:rPr lang="en-US" sz="2000" dirty="0" smtClean="0">
                <a:latin typeface="+mn-lt"/>
              </a:rPr>
              <a:t>head injury</a:t>
            </a:r>
            <a:r>
              <a:rPr lang="en-US" sz="2000" dirty="0">
                <a:latin typeface="+mn-lt"/>
              </a:rPr>
              <a:t>)</a:t>
            </a:r>
          </a:p>
          <a:p>
            <a:pPr marL="432000" indent="-432000">
              <a:buFont typeface="+mj-lt"/>
              <a:buAutoNum type="arabicPeriod" startAt="8"/>
            </a:pPr>
            <a:r>
              <a:rPr lang="en-US" sz="2000" dirty="0" smtClean="0">
                <a:latin typeface="+mn-lt"/>
              </a:rPr>
              <a:t>Consider </a:t>
            </a:r>
            <a:r>
              <a:rPr lang="en-US" sz="2000" dirty="0">
                <a:latin typeface="+mn-lt"/>
              </a:rPr>
              <a:t>calling advanced life support.</a:t>
            </a:r>
          </a:p>
          <a:p>
            <a:pPr marL="432000" indent="-432000">
              <a:buFont typeface="+mj-lt"/>
              <a:buAutoNum type="arabicPeriod" startAt="8"/>
            </a:pPr>
            <a:r>
              <a:rPr lang="en-US" sz="2000" dirty="0" smtClean="0">
                <a:latin typeface="+mn-lt"/>
              </a:rPr>
              <a:t>Expedite </a:t>
            </a:r>
            <a:r>
              <a:rPr lang="en-US" sz="2000" dirty="0">
                <a:latin typeface="+mn-lt"/>
              </a:rPr>
              <a:t>transport.</a:t>
            </a:r>
          </a:p>
          <a:p>
            <a:pPr marL="432000" indent="-432000">
              <a:buFont typeface="+mj-lt"/>
              <a:buAutoNum type="arabicPeriod" startAt="8"/>
            </a:pPr>
            <a:r>
              <a:rPr lang="en-US" sz="2000" dirty="0" smtClean="0">
                <a:latin typeface="+mn-lt"/>
              </a:rPr>
              <a:t>Perform </a:t>
            </a:r>
            <a:r>
              <a:rPr lang="en-US" sz="2000" dirty="0">
                <a:latin typeface="+mn-lt"/>
              </a:rPr>
              <a:t>a reassessment every 5 minutes.</a:t>
            </a:r>
          </a:p>
        </p:txBody>
      </p:sp>
    </p:spTree>
    <p:extLst>
      <p:ext uri="{BB962C8B-B14F-4D97-AF65-F5344CB8AC3E}">
        <p14:creationId xmlns:p14="http://schemas.microsoft.com/office/powerpoint/2010/main" val="112299178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(6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r>
              <a:rPr lang="en-US" altLang="en-US" sz="2400" dirty="0">
                <a:latin typeface="+mn-lt"/>
              </a:rPr>
              <a:t>Altered Mental Status</a:t>
            </a:r>
          </a:p>
          <a:p>
            <a:pPr lvl="1"/>
            <a:r>
              <a:rPr lang="en-US" altLang="en-US" sz="2400" dirty="0">
                <a:latin typeface="+mn-lt"/>
              </a:rPr>
              <a:t>The change to mental status could be mild to significant.</a:t>
            </a:r>
          </a:p>
          <a:p>
            <a:pPr lvl="1"/>
            <a:r>
              <a:rPr lang="en-US" altLang="en-US" sz="2400" dirty="0">
                <a:latin typeface="+mn-lt"/>
              </a:rPr>
              <a:t>There are many underlying causes of altered mental status in a pediatric patient.</a:t>
            </a:r>
          </a:p>
          <a:p>
            <a:pPr lvl="1"/>
            <a:r>
              <a:rPr lang="en-US" altLang="en-US" sz="2400" dirty="0">
                <a:latin typeface="+mn-lt"/>
              </a:rPr>
              <a:t>The goals are to manage threats to the airway, breathing, oxygenation, and circulation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8646393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(7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19225"/>
          </a:xfrm>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pPr>
            <a:r>
              <a:rPr lang="en-US" altLang="en-US" sz="2400" dirty="0">
                <a:solidFill>
                  <a:srgbClr val="000000"/>
                </a:solidFill>
                <a:latin typeface="Arial (Body)"/>
                <a:ea typeface="ＭＳ Ｐゴシック"/>
              </a:rPr>
              <a:t>Altered Mental Status</a:t>
            </a:r>
          </a:p>
          <a:p>
            <a:pPr marL="741600" lvl="1" indent="-284400" eaLnBrk="0" fontAlgn="base" hangingPunct="0">
              <a:spcAft>
                <a:spcPct val="0"/>
              </a:spcAft>
              <a:buSzPts val="2400"/>
            </a:pPr>
            <a:r>
              <a:rPr lang="en-US" altLang="en-US" sz="2400" dirty="0">
                <a:solidFill>
                  <a:srgbClr val="000000"/>
                </a:solidFill>
                <a:latin typeface="Arial (Body)"/>
                <a:ea typeface="ＭＳ Ｐゴシック"/>
              </a:rPr>
              <a:t>Assessment Considerations</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Use modified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 or G</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scale</a:t>
            </a:r>
            <a:r>
              <a:rPr lang="en-US" altLang="en-US" sz="2400" dirty="0">
                <a:solidFill>
                  <a:srgbClr val="000000"/>
                </a:solidFill>
                <a:latin typeface="Arial (Body)"/>
                <a:ea typeface="ＭＳ Ｐゴシック"/>
              </a:rPr>
              <a:t>.</a:t>
            </a:r>
          </a:p>
        </p:txBody>
      </p:sp>
      <p:pic>
        <p:nvPicPr>
          <p:cNvPr id="5" name="Picture 2" descr="P A T for an unconscious prone child with altered mental status. Work of breathing and circulation to skin are normal, appearance is abnormal. Signs of altered mental status in appearance are decreased muscle tone, decreased interest in environment, altered gaze, weak cry, unresponsive, letharg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347" y="3266849"/>
            <a:ext cx="4806257" cy="304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6748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(8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43900" cy="3951821"/>
          </a:xfrm>
        </p:spPr>
        <p:txBody>
          <a:bodyPr wrap="square" lIns="91425" tIns="91425" rIns="91425" bIns="91425">
            <a:noAutofit/>
          </a:bodyPr>
          <a:lstStyle/>
          <a:p>
            <a:r>
              <a:rPr lang="en-US" altLang="en-US" sz="2400" dirty="0">
                <a:latin typeface="+mn-lt"/>
              </a:rPr>
              <a:t>Altered Mental Status</a:t>
            </a:r>
          </a:p>
          <a:p>
            <a:pPr lvl="1"/>
            <a:r>
              <a:rPr lang="en-US" altLang="en-US" sz="2400" dirty="0">
                <a:latin typeface="+mn-lt"/>
              </a:rPr>
              <a:t>Emergency Medical Care</a:t>
            </a:r>
          </a:p>
          <a:p>
            <a:pPr lvl="2"/>
            <a:r>
              <a:rPr lang="en-US" altLang="en-US" sz="2400" dirty="0">
                <a:latin typeface="+mn-lt"/>
              </a:rPr>
              <a:t>Maintain an open airway, use oxygen to keep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3" indent="-230400"/>
            <a:r>
              <a:rPr lang="en-US" altLang="en-US" sz="2400" dirty="0">
                <a:latin typeface="+mn-lt"/>
              </a:rPr>
              <a:t>Apply positive pressure ventilation if breathing is inadequate.</a:t>
            </a:r>
          </a:p>
          <a:p>
            <a:pPr lvl="2"/>
            <a:r>
              <a:rPr lang="en-US" altLang="en-US" sz="2400" dirty="0">
                <a:latin typeface="+mn-lt"/>
              </a:rPr>
              <a:t>Position the patient on their side.</a:t>
            </a:r>
          </a:p>
          <a:p>
            <a:pPr lvl="2"/>
            <a:r>
              <a:rPr lang="en-US" altLang="en-US" sz="2400" dirty="0">
                <a:latin typeface="+mn-lt"/>
              </a:rPr>
              <a:t>Be prepared to suction.</a:t>
            </a:r>
          </a:p>
          <a:p>
            <a:pPr lvl="2"/>
            <a:r>
              <a:rPr lang="en-US" altLang="en-US" sz="2400" dirty="0">
                <a:latin typeface="+mn-lt"/>
              </a:rPr>
              <a:t>Transport and consider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intercept.</a:t>
            </a:r>
          </a:p>
        </p:txBody>
      </p:sp>
    </p:spTree>
    <p:extLst>
      <p:ext uri="{BB962C8B-B14F-4D97-AF65-F5344CB8AC3E}">
        <p14:creationId xmlns:p14="http://schemas.microsoft.com/office/powerpoint/2010/main" val="4986572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Protocol: Pediatric Drowning </a:t>
            </a:r>
            <a:r>
              <a:rPr lang="en-US" altLang="en-US" sz="2000" b="0" dirty="0" smtClean="0">
                <a:latin typeface="Times New Roman" panose="02020603050405020304" pitchFamily="18" charset="0"/>
                <a:ea typeface="ＭＳ Ｐゴシック"/>
              </a:rPr>
              <a:t>(1 of 4)</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0" indent="0">
              <a:buNone/>
            </a:pPr>
            <a:r>
              <a:rPr lang="en-US" sz="2000" b="1" dirty="0" smtClean="0">
                <a:latin typeface="+mn-lt"/>
              </a:rPr>
              <a:t>Pediatric Altered Mental Status</a:t>
            </a:r>
            <a:endParaRPr lang="en-US" sz="2000" dirty="0" smtClean="0">
              <a:latin typeface="+mn-lt"/>
            </a:endParaRPr>
          </a:p>
          <a:p>
            <a:pPr marL="432000" indent="-432000">
              <a:buFont typeface="+mj-lt"/>
              <a:buAutoNum type="arabicPeriod"/>
            </a:pPr>
            <a:r>
              <a:rPr lang="en-US" sz="2000" dirty="0" smtClean="0">
                <a:latin typeface="+mn-lt"/>
              </a:rPr>
              <a:t>Establish </a:t>
            </a:r>
            <a:r>
              <a:rPr lang="en-US" sz="2000" dirty="0">
                <a:latin typeface="+mn-lt"/>
              </a:rPr>
              <a:t>and maintain an open airway, </a:t>
            </a:r>
            <a:r>
              <a:rPr lang="en-US" sz="2000" dirty="0" smtClean="0">
                <a:latin typeface="+mn-lt"/>
              </a:rPr>
              <a:t>extending the </a:t>
            </a:r>
            <a:r>
              <a:rPr lang="en-US" sz="2000" dirty="0">
                <a:latin typeface="+mn-lt"/>
              </a:rPr>
              <a:t>head only enough to allow an open airway </a:t>
            </a:r>
            <a:r>
              <a:rPr lang="en-US" sz="2000" dirty="0" smtClean="0">
                <a:latin typeface="+mn-lt"/>
              </a:rPr>
              <a:t>and avoid hyperextension.</a:t>
            </a:r>
          </a:p>
          <a:p>
            <a:pPr marL="432000" indent="-432000">
              <a:buFont typeface="+mj-lt"/>
              <a:buAutoNum type="arabicPeriod"/>
            </a:pPr>
            <a:r>
              <a:rPr lang="en-US" sz="2000" dirty="0" smtClean="0">
                <a:latin typeface="+mn-lt"/>
              </a:rPr>
              <a:t>Suction </a:t>
            </a:r>
            <a:r>
              <a:rPr lang="en-US" sz="2000" dirty="0">
                <a:latin typeface="+mn-lt"/>
              </a:rPr>
              <a:t>secretions.</a:t>
            </a:r>
          </a:p>
          <a:p>
            <a:pPr marL="432000" indent="-432000">
              <a:buFont typeface="+mj-lt"/>
              <a:buAutoNum type="arabicPeriod"/>
            </a:pPr>
            <a:r>
              <a:rPr lang="en-US" sz="2000" dirty="0" smtClean="0">
                <a:latin typeface="+mn-lt"/>
              </a:rPr>
              <a:t>Provide </a:t>
            </a:r>
            <a:r>
              <a:rPr lang="en-US" sz="2000" dirty="0">
                <a:latin typeface="+mn-lt"/>
              </a:rPr>
              <a:t>positive pressure ventilation with </a:t>
            </a:r>
            <a:r>
              <a:rPr lang="en-US" sz="2000" dirty="0" smtClean="0">
                <a:latin typeface="+mn-lt"/>
              </a:rPr>
              <a:t>supplemental oxygen </a:t>
            </a:r>
            <a:r>
              <a:rPr lang="en-US" sz="2000" dirty="0">
                <a:latin typeface="+mn-lt"/>
              </a:rPr>
              <a:t>at a rate of 12–20 </a:t>
            </a:r>
            <a:r>
              <a:rPr lang="en-US" sz="2000" dirty="0" smtClean="0">
                <a:latin typeface="+mn-lt"/>
              </a:rPr>
              <a:t>ventilations/minute if </a:t>
            </a:r>
            <a:r>
              <a:rPr lang="en-US" sz="2000" dirty="0">
                <a:latin typeface="+mn-lt"/>
              </a:rPr>
              <a:t>breathing is inadequate</a:t>
            </a:r>
            <a:r>
              <a:rPr lang="en-US" sz="2000" dirty="0" smtClean="0">
                <a:latin typeface="+mn-lt"/>
              </a:rPr>
              <a:t>.</a:t>
            </a:r>
          </a:p>
          <a:p>
            <a:pPr marL="432000" indent="-432000">
              <a:buFont typeface="+mj-lt"/>
              <a:buAutoNum type="arabicPeriod"/>
            </a:pPr>
            <a:r>
              <a:rPr lang="en-US" sz="2000" dirty="0">
                <a:latin typeface="+mn-lt"/>
              </a:rPr>
              <a:t>If breathing is adequate, administer oxygen to </a:t>
            </a:r>
            <a:r>
              <a:rPr lang="en-US" sz="2000" dirty="0" smtClean="0">
                <a:latin typeface="+mn-lt"/>
              </a:rPr>
              <a:t>maintain an S</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O</a:t>
            </a:r>
            <a:r>
              <a:rPr lang="en-US" sz="100" dirty="0" smtClean="0">
                <a:latin typeface="+mn-lt"/>
              </a:rPr>
              <a:t> </a:t>
            </a:r>
            <a:r>
              <a:rPr lang="en-US" sz="2000" baseline="-25000" dirty="0" smtClean="0">
                <a:latin typeface="+mn-lt"/>
              </a:rPr>
              <a:t>2</a:t>
            </a:r>
            <a:r>
              <a:rPr lang="en-US" sz="2000" dirty="0" smtClean="0">
                <a:latin typeface="+mn-lt"/>
              </a:rPr>
              <a:t> </a:t>
            </a:r>
            <a:r>
              <a:rPr lang="en-US" sz="2000" dirty="0">
                <a:latin typeface="+mn-lt"/>
              </a:rPr>
              <a:t>of 94% or greater; consider blow-by </a:t>
            </a:r>
            <a:r>
              <a:rPr lang="en-US" sz="2000" dirty="0" smtClean="0">
                <a:latin typeface="+mn-lt"/>
              </a:rPr>
              <a:t>oxygen in </a:t>
            </a:r>
            <a:r>
              <a:rPr lang="en-US" sz="2000" dirty="0">
                <a:latin typeface="+mn-lt"/>
              </a:rPr>
              <a:t>infants and very young children</a:t>
            </a:r>
            <a:r>
              <a:rPr lang="en-US" sz="2000" dirty="0" smtClean="0">
                <a:latin typeface="+mn-lt"/>
              </a:rPr>
              <a:t>.</a:t>
            </a:r>
          </a:p>
          <a:p>
            <a:pPr marL="432000" indent="-432000">
              <a:buFont typeface="+mj-lt"/>
              <a:buAutoNum type="arabicPeriod"/>
            </a:pPr>
            <a:r>
              <a:rPr lang="en-US" sz="2000" dirty="0">
                <a:latin typeface="+mn-lt"/>
              </a:rPr>
              <a:t>Check the blood glucose level, if your </a:t>
            </a:r>
            <a:r>
              <a:rPr lang="en-US" sz="2000" dirty="0" smtClean="0">
                <a:latin typeface="+mn-lt"/>
              </a:rPr>
              <a:t>protocol permits</a:t>
            </a:r>
            <a:r>
              <a:rPr lang="en-US" sz="2000" dirty="0">
                <a:latin typeface="+mn-lt"/>
              </a:rPr>
              <a:t>.</a:t>
            </a:r>
          </a:p>
        </p:txBody>
      </p:sp>
    </p:spTree>
    <p:extLst>
      <p:ext uri="{BB962C8B-B14F-4D97-AF65-F5344CB8AC3E}">
        <p14:creationId xmlns:p14="http://schemas.microsoft.com/office/powerpoint/2010/main" val="1874477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Emergency Care Protocol: Pediatric Drowning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a:t>
            </a:r>
            <a:r>
              <a:rPr lang="en-US" altLang="en-US" sz="2000" b="0" dirty="0" smtClean="0">
                <a:latin typeface="Times New Roman" panose="02020603050405020304" pitchFamily="18" charset="0"/>
                <a:ea typeface="ＭＳ Ｐゴシック"/>
              </a:rPr>
              <a:t>4)</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6"/>
            </a:pPr>
            <a:r>
              <a:rPr lang="en-US" sz="2000" dirty="0">
                <a:latin typeface="+mn-lt"/>
              </a:rPr>
              <a:t>If signs and symptoms of hypoglycemia are </a:t>
            </a:r>
            <a:r>
              <a:rPr lang="en-US" sz="2000" dirty="0" smtClean="0">
                <a:latin typeface="+mn-lt"/>
              </a:rPr>
              <a:t>present and </a:t>
            </a:r>
            <a:r>
              <a:rPr lang="en-US" sz="2000" dirty="0">
                <a:latin typeface="+mn-lt"/>
              </a:rPr>
              <a:t>the child is a known diabetic on medication </a:t>
            </a:r>
            <a:r>
              <a:rPr lang="en-US" sz="2000" dirty="0" smtClean="0">
                <a:latin typeface="+mn-lt"/>
              </a:rPr>
              <a:t>for the </a:t>
            </a:r>
            <a:r>
              <a:rPr lang="en-US" sz="2000" dirty="0">
                <a:latin typeface="+mn-lt"/>
              </a:rPr>
              <a:t>condition, consider oral glucose if the child </a:t>
            </a:r>
            <a:r>
              <a:rPr lang="en-US" sz="2000" dirty="0" smtClean="0">
                <a:latin typeface="+mn-lt"/>
              </a:rPr>
              <a:t>is able </a:t>
            </a:r>
            <a:r>
              <a:rPr lang="en-US" sz="2000" dirty="0">
                <a:latin typeface="+mn-lt"/>
              </a:rPr>
              <a:t>to swallow and medical direction approves.</a:t>
            </a:r>
          </a:p>
          <a:p>
            <a:pPr marL="432000" indent="-432000">
              <a:buFont typeface="+mj-lt"/>
              <a:buAutoNum type="arabicPeriod" startAt="6"/>
            </a:pPr>
            <a:r>
              <a:rPr lang="en-US" sz="2000" dirty="0" smtClean="0">
                <a:latin typeface="+mn-lt"/>
              </a:rPr>
              <a:t>Consider </a:t>
            </a:r>
            <a:r>
              <a:rPr lang="en-US" sz="2000" dirty="0">
                <a:latin typeface="+mn-lt"/>
              </a:rPr>
              <a:t>calling advanced life support.</a:t>
            </a:r>
          </a:p>
          <a:p>
            <a:pPr marL="432000" indent="-432000">
              <a:buFont typeface="+mj-lt"/>
              <a:buAutoNum type="arabicPeriod" startAt="6"/>
            </a:pPr>
            <a:r>
              <a:rPr lang="en-US" sz="2000" dirty="0" smtClean="0">
                <a:latin typeface="+mn-lt"/>
              </a:rPr>
              <a:t>Expedite </a:t>
            </a:r>
            <a:r>
              <a:rPr lang="en-US" sz="2000" dirty="0">
                <a:latin typeface="+mn-lt"/>
              </a:rPr>
              <a:t>transport.</a:t>
            </a:r>
          </a:p>
          <a:p>
            <a:pPr marL="432000" indent="-432000">
              <a:buFont typeface="+mj-lt"/>
              <a:buAutoNum type="arabicPeriod" startAt="6"/>
            </a:pPr>
            <a:r>
              <a:rPr lang="en-US" sz="2000" dirty="0" smtClean="0">
                <a:latin typeface="+mn-lt"/>
              </a:rPr>
              <a:t>Perform </a:t>
            </a:r>
            <a:r>
              <a:rPr lang="en-US" sz="2000" dirty="0">
                <a:latin typeface="+mn-lt"/>
              </a:rPr>
              <a:t>a reassessment every 5 minutes.</a:t>
            </a:r>
          </a:p>
        </p:txBody>
      </p:sp>
    </p:spTree>
    <p:extLst>
      <p:ext uri="{BB962C8B-B14F-4D97-AF65-F5344CB8AC3E}">
        <p14:creationId xmlns:p14="http://schemas.microsoft.com/office/powerpoint/2010/main" val="40151497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(9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0364"/>
          </a:xfrm>
        </p:spPr>
        <p:txBody>
          <a:bodyPr wrap="square" lIns="91425" tIns="91425" rIns="91425" bIns="91425">
            <a:noAutofit/>
          </a:bodyPr>
          <a:lstStyle/>
          <a:p>
            <a:r>
              <a:rPr lang="en-US" altLang="en-US" sz="2400" dirty="0">
                <a:latin typeface="+mn-lt"/>
              </a:rPr>
              <a:t>Drowning</a:t>
            </a:r>
          </a:p>
          <a:p>
            <a:pPr lvl="1"/>
            <a:r>
              <a:rPr lang="en-US" altLang="en-US" sz="2400" dirty="0">
                <a:latin typeface="+mn-lt"/>
              </a:rPr>
              <a:t>Can occur in any amount of water</a:t>
            </a:r>
          </a:p>
          <a:p>
            <a:pPr lvl="1"/>
            <a:r>
              <a:rPr lang="en-US" altLang="en-US" sz="2400" dirty="0">
                <a:latin typeface="+mn-lt"/>
              </a:rPr>
              <a:t>Most drownings are </a:t>
            </a:r>
            <a:r>
              <a:rPr lang="en-US" altLang="en-US" sz="2400" dirty="0" smtClean="0">
                <a:latin typeface="+mn-lt"/>
              </a:rPr>
              <a:t>“dry” </a:t>
            </a:r>
            <a:r>
              <a:rPr lang="en-US" altLang="en-US" sz="2400" dirty="0">
                <a:latin typeface="+mn-lt"/>
              </a:rPr>
              <a:t>drownings.</a:t>
            </a:r>
          </a:p>
        </p:txBody>
      </p:sp>
    </p:spTree>
    <p:extLst>
      <p:ext uri="{BB962C8B-B14F-4D97-AF65-F5344CB8AC3E}">
        <p14:creationId xmlns:p14="http://schemas.microsoft.com/office/powerpoint/2010/main" val="224924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Dealing with the Child </a:t>
            </a:r>
            <a:r>
              <a:rPr lang="en-US" sz="2000" b="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latin typeface="+mn-lt"/>
              </a:rPr>
              <a:t>Anatomic and Physiologic Differences</a:t>
            </a:r>
          </a:p>
          <a:p>
            <a:pPr lvl="1"/>
            <a:r>
              <a:rPr lang="en-US" altLang="en-US" sz="2400" dirty="0">
                <a:latin typeface="+mn-lt"/>
              </a:rPr>
              <a:t>Cardiovascular System</a:t>
            </a:r>
          </a:p>
          <a:p>
            <a:pPr lvl="1"/>
            <a:r>
              <a:rPr lang="en-US" altLang="en-US" sz="2400" dirty="0">
                <a:latin typeface="+mn-lt"/>
              </a:rPr>
              <a:t>Abdomen</a:t>
            </a:r>
          </a:p>
          <a:p>
            <a:pPr lvl="1"/>
            <a:r>
              <a:rPr lang="en-US" altLang="en-US" sz="2400" dirty="0">
                <a:latin typeface="+mn-lt"/>
              </a:rPr>
              <a:t>Extremities</a:t>
            </a:r>
          </a:p>
          <a:p>
            <a:pPr lvl="1"/>
            <a:r>
              <a:rPr lang="en-US" altLang="en-US" sz="2400" dirty="0">
                <a:latin typeface="+mn-lt"/>
              </a:rPr>
              <a:t>Metabolic Rate</a:t>
            </a:r>
          </a:p>
          <a:p>
            <a:pPr lvl="1"/>
            <a:r>
              <a:rPr lang="en-US" altLang="en-US" sz="2400" dirty="0">
                <a:latin typeface="+mn-lt"/>
              </a:rPr>
              <a:t>Skin and Body Surface Area</a:t>
            </a:r>
          </a:p>
        </p:txBody>
      </p:sp>
    </p:spTree>
    <p:extLst>
      <p:ext uri="{BB962C8B-B14F-4D97-AF65-F5344CB8AC3E}">
        <p14:creationId xmlns:p14="http://schemas.microsoft.com/office/powerpoint/2010/main" val="25643866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(10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83562"/>
          </a:xfrm>
        </p:spPr>
        <p:txBody>
          <a:bodyPr wrap="square" lIns="91425" tIns="91425" rIns="91425" bIns="91425">
            <a:noAutofit/>
          </a:bodyPr>
          <a:lstStyle/>
          <a:p>
            <a:r>
              <a:rPr lang="en-US" altLang="en-US" sz="2400" dirty="0">
                <a:latin typeface="+mn-lt"/>
              </a:rPr>
              <a:t>Drowning</a:t>
            </a:r>
          </a:p>
          <a:p>
            <a:pPr lvl="1"/>
            <a:r>
              <a:rPr lang="en-US" altLang="en-US" sz="2400" dirty="0">
                <a:latin typeface="+mn-lt"/>
              </a:rPr>
              <a:t>Assessment Considerations</a:t>
            </a:r>
          </a:p>
          <a:p>
            <a:pPr lvl="2"/>
            <a:r>
              <a:rPr lang="en-US" altLang="en-US" sz="2400" dirty="0">
                <a:latin typeface="+mn-lt"/>
              </a:rPr>
              <a:t>Be aware of associated trauma and hypothermia.</a:t>
            </a:r>
          </a:p>
          <a:p>
            <a:pPr lvl="2"/>
            <a:r>
              <a:rPr lang="en-US" altLang="en-US" sz="2400" dirty="0">
                <a:latin typeface="+mn-lt"/>
              </a:rPr>
              <a:t>Possibility of secondary drowning syndrome.</a:t>
            </a:r>
          </a:p>
        </p:txBody>
      </p:sp>
    </p:spTree>
    <p:extLst>
      <p:ext uri="{BB962C8B-B14F-4D97-AF65-F5344CB8AC3E}">
        <p14:creationId xmlns:p14="http://schemas.microsoft.com/office/powerpoint/2010/main" val="13238078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(11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r>
              <a:rPr lang="en-US" altLang="en-US" sz="2400" dirty="0">
                <a:latin typeface="+mn-lt"/>
              </a:rPr>
              <a:t>Drowning</a:t>
            </a:r>
          </a:p>
          <a:p>
            <a:pPr lvl="1"/>
            <a:r>
              <a:rPr lang="en-US" altLang="en-US" sz="2400" dirty="0">
                <a:latin typeface="+mn-lt"/>
              </a:rPr>
              <a:t>Emergency medical care</a:t>
            </a:r>
          </a:p>
          <a:p>
            <a:pPr lvl="2"/>
            <a:r>
              <a:rPr lang="en-US" altLang="en-US" sz="2400" dirty="0">
                <a:latin typeface="+mn-lt"/>
              </a:rPr>
              <a:t>Consider spinal injury.</a:t>
            </a:r>
          </a:p>
          <a:p>
            <a:pPr lvl="2"/>
            <a:r>
              <a:rPr lang="en-US" altLang="en-US" sz="2400" dirty="0">
                <a:latin typeface="+mn-lt"/>
              </a:rPr>
              <a:t>Maintain an open airway and use oxygen to keep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3" indent="-230400"/>
            <a:r>
              <a:rPr lang="en-US" altLang="en-US" sz="2400" dirty="0" smtClean="0">
                <a:latin typeface="+mn-lt"/>
              </a:rPr>
              <a:t>P</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V </a:t>
            </a:r>
            <a:r>
              <a:rPr lang="en-US" altLang="en-US" sz="2400" dirty="0">
                <a:latin typeface="+mn-lt"/>
              </a:rPr>
              <a:t>if breathing is inadequate.</a:t>
            </a:r>
          </a:p>
          <a:p>
            <a:pPr lvl="2"/>
            <a:r>
              <a:rPr lang="en-US" altLang="en-US" sz="2400" dirty="0">
                <a:latin typeface="+mn-lt"/>
              </a:rPr>
              <a:t>Place the patient on their side, if possible.</a:t>
            </a:r>
          </a:p>
          <a:p>
            <a:pPr lvl="2"/>
            <a:r>
              <a:rPr lang="en-US" altLang="en-US" sz="2400" dirty="0">
                <a:latin typeface="+mn-lt"/>
              </a:rPr>
              <a:t>Provide </a:t>
            </a:r>
            <a:r>
              <a:rPr lang="en-US" altLang="en-US" sz="2400" dirty="0" smtClean="0">
                <a:latin typeface="+mn-lt"/>
              </a:rPr>
              <a:t>C</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R </a:t>
            </a:r>
            <a:r>
              <a:rPr lang="en-US" altLang="en-US" sz="2400" dirty="0">
                <a:latin typeface="+mn-lt"/>
              </a:rPr>
              <a:t>and use the </a:t>
            </a:r>
            <a:r>
              <a:rPr lang="en-US" altLang="en-US" sz="2400" dirty="0" smtClean="0">
                <a:latin typeface="+mn-lt"/>
              </a:rPr>
              <a:t>A</a:t>
            </a:r>
            <a:r>
              <a:rPr lang="en-US" altLang="en-US" sz="100" dirty="0" smtClean="0">
                <a:latin typeface="+mn-lt"/>
              </a:rPr>
              <a:t> </a:t>
            </a:r>
            <a:r>
              <a:rPr lang="en-US" altLang="en-US" sz="2400" dirty="0" smtClean="0">
                <a:latin typeface="+mn-lt"/>
              </a:rPr>
              <a:t>E</a:t>
            </a:r>
            <a:r>
              <a:rPr lang="en-US" altLang="en-US" sz="100" dirty="0" smtClean="0">
                <a:latin typeface="+mn-lt"/>
              </a:rPr>
              <a:t> </a:t>
            </a:r>
            <a:r>
              <a:rPr lang="en-US" altLang="en-US" sz="2400" dirty="0" smtClean="0">
                <a:latin typeface="+mn-lt"/>
              </a:rPr>
              <a:t>D</a:t>
            </a:r>
            <a:r>
              <a:rPr lang="en-US" altLang="en-US" sz="2400" dirty="0">
                <a:latin typeface="+mn-lt"/>
              </a:rPr>
              <a:t>, if needed.</a:t>
            </a:r>
          </a:p>
          <a:p>
            <a:pPr lvl="2"/>
            <a:r>
              <a:rPr lang="en-US" altLang="en-US" sz="2400" dirty="0">
                <a:latin typeface="+mn-lt"/>
              </a:rPr>
              <a:t>Transport with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backup or intercept.</a:t>
            </a:r>
          </a:p>
        </p:txBody>
      </p:sp>
    </p:spTree>
    <p:extLst>
      <p:ext uri="{BB962C8B-B14F-4D97-AF65-F5344CB8AC3E}">
        <p14:creationId xmlns:p14="http://schemas.microsoft.com/office/powerpoint/2010/main" val="2044411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Protocol: Pediatric Drowning </a:t>
            </a:r>
            <a:r>
              <a:rPr lang="en-US" altLang="en-US" sz="2000" b="0" dirty="0" smtClean="0">
                <a:latin typeface="Times New Roman" panose="02020603050405020304" pitchFamily="18" charset="0"/>
                <a:ea typeface="ＭＳ Ｐゴシック"/>
              </a:rPr>
              <a:t>(3 of 4)</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432000" indent="-432000">
              <a:buFont typeface="+mj-lt"/>
              <a:buAutoNum type="arabicPeriod"/>
            </a:pPr>
            <a:r>
              <a:rPr lang="en-US" sz="2000" dirty="0">
                <a:latin typeface="+mn-lt"/>
              </a:rPr>
              <a:t>Remove the infant or child from the water. If </a:t>
            </a:r>
            <a:r>
              <a:rPr lang="en-US" sz="2000" dirty="0" smtClean="0">
                <a:latin typeface="+mn-lt"/>
              </a:rPr>
              <a:t>diving was </a:t>
            </a:r>
            <a:r>
              <a:rPr lang="en-US" sz="2000" dirty="0">
                <a:latin typeface="+mn-lt"/>
              </a:rPr>
              <a:t>involved in children or adolescents, </a:t>
            </a:r>
            <a:r>
              <a:rPr lang="en-US" sz="2000" dirty="0" smtClean="0">
                <a:latin typeface="+mn-lt"/>
              </a:rPr>
              <a:t>consider spine </a:t>
            </a:r>
            <a:r>
              <a:rPr lang="en-US" sz="2000" dirty="0">
                <a:latin typeface="+mn-lt"/>
              </a:rPr>
              <a:t>motion </a:t>
            </a:r>
            <a:r>
              <a:rPr lang="en-US" sz="2000" dirty="0" smtClean="0">
                <a:latin typeface="+mn-lt"/>
              </a:rPr>
              <a:t>restriction.</a:t>
            </a:r>
          </a:p>
          <a:p>
            <a:pPr marL="432000" indent="-432000">
              <a:buFont typeface="+mj-lt"/>
              <a:buAutoNum type="arabicPeriod"/>
            </a:pPr>
            <a:r>
              <a:rPr lang="en-US" sz="2000" dirty="0" smtClean="0">
                <a:latin typeface="+mn-lt"/>
              </a:rPr>
              <a:t>Establish </a:t>
            </a:r>
            <a:r>
              <a:rPr lang="en-US" sz="2000" dirty="0">
                <a:latin typeface="+mn-lt"/>
              </a:rPr>
              <a:t>and maintain an open airway, </a:t>
            </a:r>
            <a:r>
              <a:rPr lang="en-US" sz="2000" dirty="0" smtClean="0">
                <a:latin typeface="+mn-lt"/>
              </a:rPr>
              <a:t>extending the </a:t>
            </a:r>
            <a:r>
              <a:rPr lang="en-US" sz="2000" dirty="0">
                <a:latin typeface="+mn-lt"/>
              </a:rPr>
              <a:t>head only enough to allow an open airway </a:t>
            </a:r>
            <a:r>
              <a:rPr lang="en-US" sz="2000" dirty="0" smtClean="0">
                <a:latin typeface="+mn-lt"/>
              </a:rPr>
              <a:t>and avoid hyperextension.</a:t>
            </a:r>
          </a:p>
          <a:p>
            <a:pPr marL="432000" indent="-432000">
              <a:buFont typeface="+mj-lt"/>
              <a:buAutoNum type="arabicPeriod"/>
            </a:pPr>
            <a:r>
              <a:rPr lang="en-US" sz="2000" dirty="0" smtClean="0">
                <a:latin typeface="+mn-lt"/>
              </a:rPr>
              <a:t>Suction </a:t>
            </a:r>
            <a:r>
              <a:rPr lang="en-US" sz="2000" dirty="0">
                <a:latin typeface="+mn-lt"/>
              </a:rPr>
              <a:t>secretions.</a:t>
            </a:r>
          </a:p>
          <a:p>
            <a:pPr marL="432000" indent="-432000">
              <a:buFont typeface="+mj-lt"/>
              <a:buAutoNum type="arabicPeriod"/>
            </a:pPr>
            <a:r>
              <a:rPr lang="en-US" sz="2000" dirty="0" smtClean="0">
                <a:latin typeface="+mn-lt"/>
              </a:rPr>
              <a:t>Provide </a:t>
            </a:r>
            <a:r>
              <a:rPr lang="en-US" sz="2000" dirty="0">
                <a:latin typeface="+mn-lt"/>
              </a:rPr>
              <a:t>positive pressure ventilation with </a:t>
            </a:r>
            <a:r>
              <a:rPr lang="en-US" sz="2000" dirty="0" smtClean="0">
                <a:latin typeface="+mn-lt"/>
              </a:rPr>
              <a:t>supplemental oxygen </a:t>
            </a:r>
            <a:r>
              <a:rPr lang="en-US" sz="2000" dirty="0">
                <a:latin typeface="+mn-lt"/>
              </a:rPr>
              <a:t>connected to the ventilation </a:t>
            </a:r>
            <a:r>
              <a:rPr lang="en-US" sz="2000" dirty="0" smtClean="0">
                <a:latin typeface="+mn-lt"/>
              </a:rPr>
              <a:t>device at </a:t>
            </a:r>
            <a:r>
              <a:rPr lang="en-US" sz="2000" dirty="0">
                <a:latin typeface="+mn-lt"/>
              </a:rPr>
              <a:t>a rate of </a:t>
            </a:r>
            <a:r>
              <a:rPr lang="en-US" sz="2000" dirty="0" smtClean="0">
                <a:latin typeface="+mn-lt"/>
              </a:rPr>
              <a:t>12–20 ventilations/minute if breathing is inadequate.</a:t>
            </a:r>
          </a:p>
          <a:p>
            <a:pPr marL="432000" indent="-432000">
              <a:buFont typeface="+mj-lt"/>
              <a:buAutoNum type="arabicPeriod"/>
            </a:pPr>
            <a:r>
              <a:rPr lang="en-US" sz="2000" dirty="0" smtClean="0">
                <a:latin typeface="+mn-lt"/>
              </a:rPr>
              <a:t>Perform </a:t>
            </a:r>
            <a:r>
              <a:rPr lang="en-US" sz="2000" dirty="0">
                <a:latin typeface="+mn-lt"/>
              </a:rPr>
              <a:t>chest compressions if no pulse is present</a:t>
            </a:r>
            <a:r>
              <a:rPr lang="en-US" sz="2000" dirty="0" smtClean="0">
                <a:latin typeface="+mn-lt"/>
              </a:rPr>
              <a:t>. Apply </a:t>
            </a:r>
            <a:r>
              <a:rPr lang="en-US" sz="2000" dirty="0">
                <a:latin typeface="+mn-lt"/>
              </a:rPr>
              <a:t>the </a:t>
            </a:r>
            <a:r>
              <a:rPr lang="en-US" sz="2000" dirty="0" smtClean="0">
                <a:latin typeface="+mn-lt"/>
              </a:rPr>
              <a:t>A</a:t>
            </a:r>
            <a:r>
              <a:rPr lang="en-US" sz="100" dirty="0" smtClean="0">
                <a:latin typeface="+mn-lt"/>
              </a:rPr>
              <a:t> </a:t>
            </a:r>
            <a:r>
              <a:rPr lang="en-US" sz="2000" dirty="0" smtClean="0">
                <a:latin typeface="+mn-lt"/>
              </a:rPr>
              <a:t>E</a:t>
            </a:r>
            <a:r>
              <a:rPr lang="en-US" sz="100" dirty="0" smtClean="0">
                <a:latin typeface="+mn-lt"/>
              </a:rPr>
              <a:t> </a:t>
            </a:r>
            <a:r>
              <a:rPr lang="en-US" sz="2000" dirty="0" smtClean="0">
                <a:latin typeface="+mn-lt"/>
              </a:rPr>
              <a:t>D</a:t>
            </a:r>
            <a:r>
              <a:rPr lang="en-US" sz="2000" dirty="0">
                <a:latin typeface="+mn-lt"/>
              </a:rPr>
              <a:t>. Contact medical direction </a:t>
            </a:r>
            <a:r>
              <a:rPr lang="en-US" sz="2000" dirty="0" smtClean="0">
                <a:latin typeface="+mn-lt"/>
              </a:rPr>
              <a:t>otherwise for </a:t>
            </a:r>
            <a:r>
              <a:rPr lang="en-US" sz="2000" dirty="0">
                <a:latin typeface="+mn-lt"/>
              </a:rPr>
              <a:t>orders. If hypothermia is suspected, deliver </a:t>
            </a:r>
            <a:r>
              <a:rPr lang="en-US" sz="2000" dirty="0" smtClean="0">
                <a:latin typeface="+mn-lt"/>
              </a:rPr>
              <a:t>only one </a:t>
            </a:r>
            <a:r>
              <a:rPr lang="en-US" sz="2000" dirty="0">
                <a:latin typeface="+mn-lt"/>
              </a:rPr>
              <a:t>defibrillation.</a:t>
            </a:r>
          </a:p>
        </p:txBody>
      </p:sp>
    </p:spTree>
    <p:extLst>
      <p:ext uri="{BB962C8B-B14F-4D97-AF65-F5344CB8AC3E}">
        <p14:creationId xmlns:p14="http://schemas.microsoft.com/office/powerpoint/2010/main" val="13150941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Emergency Care Protocol: Pediatric Drowning </a:t>
            </a:r>
            <a:r>
              <a:rPr lang="en-US" altLang="en-US" sz="2000" b="0" dirty="0" smtClean="0">
                <a:latin typeface="Times New Roman" panose="02020603050405020304" pitchFamily="18" charset="0"/>
                <a:ea typeface="ＭＳ Ｐゴシック"/>
              </a:rPr>
              <a:t>(4 </a:t>
            </a:r>
            <a:r>
              <a:rPr lang="en-US" altLang="en-US" sz="2000" b="0" dirty="0">
                <a:latin typeface="Times New Roman" panose="02020603050405020304" pitchFamily="18" charset="0"/>
                <a:ea typeface="ＭＳ Ｐゴシック"/>
              </a:rPr>
              <a:t>of 4)</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6"/>
            </a:pPr>
            <a:r>
              <a:rPr lang="en-US" sz="2000" dirty="0">
                <a:latin typeface="+mn-lt"/>
              </a:rPr>
              <a:t>If breathing is adequate, administer oxygen to </a:t>
            </a:r>
            <a:r>
              <a:rPr lang="en-US" sz="2000" dirty="0" smtClean="0">
                <a:latin typeface="+mn-lt"/>
              </a:rPr>
              <a:t>maintain an S</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O</a:t>
            </a:r>
            <a:r>
              <a:rPr lang="en-US" sz="100" dirty="0" smtClean="0">
                <a:latin typeface="+mn-lt"/>
              </a:rPr>
              <a:t> </a:t>
            </a:r>
            <a:r>
              <a:rPr lang="en-US" sz="2000" baseline="-25000" dirty="0" smtClean="0">
                <a:latin typeface="+mn-lt"/>
              </a:rPr>
              <a:t>2</a:t>
            </a:r>
            <a:r>
              <a:rPr lang="en-US" sz="2000" dirty="0" smtClean="0">
                <a:latin typeface="+mn-lt"/>
              </a:rPr>
              <a:t> </a:t>
            </a:r>
            <a:r>
              <a:rPr lang="en-US" sz="2000" dirty="0">
                <a:latin typeface="+mn-lt"/>
              </a:rPr>
              <a:t>of 94% or greater; consider blow-by </a:t>
            </a:r>
            <a:r>
              <a:rPr lang="en-US" sz="2000" dirty="0" smtClean="0">
                <a:latin typeface="+mn-lt"/>
              </a:rPr>
              <a:t>oxygen in </a:t>
            </a:r>
            <a:r>
              <a:rPr lang="en-US" sz="2000" dirty="0">
                <a:latin typeface="+mn-lt"/>
              </a:rPr>
              <a:t>infants and very young children.</a:t>
            </a:r>
          </a:p>
          <a:p>
            <a:pPr marL="432000" indent="-432000">
              <a:buFont typeface="+mj-lt"/>
              <a:buAutoNum type="arabicPeriod" startAt="6"/>
            </a:pPr>
            <a:r>
              <a:rPr lang="en-US" sz="2000" dirty="0" smtClean="0">
                <a:latin typeface="+mn-lt"/>
              </a:rPr>
              <a:t>If </a:t>
            </a:r>
            <a:r>
              <a:rPr lang="en-US" sz="2000" dirty="0">
                <a:latin typeface="+mn-lt"/>
              </a:rPr>
              <a:t>hypothermia is suspected, remove wet clothing</a:t>
            </a:r>
            <a:r>
              <a:rPr lang="en-US" sz="2000" dirty="0" smtClean="0">
                <a:latin typeface="+mn-lt"/>
              </a:rPr>
              <a:t>, wrap </a:t>
            </a:r>
            <a:r>
              <a:rPr lang="en-US" sz="2000" dirty="0">
                <a:latin typeface="+mn-lt"/>
              </a:rPr>
              <a:t>the patient in warm blankets, and place </a:t>
            </a:r>
            <a:r>
              <a:rPr lang="en-US" sz="2000" dirty="0" smtClean="0">
                <a:latin typeface="+mn-lt"/>
              </a:rPr>
              <a:t>the ambulance </a:t>
            </a:r>
            <a:r>
              <a:rPr lang="en-US" sz="2000" dirty="0">
                <a:latin typeface="+mn-lt"/>
              </a:rPr>
              <a:t>heater on high. Cover the infant or </a:t>
            </a:r>
            <a:r>
              <a:rPr lang="en-US" sz="2000" dirty="0" smtClean="0">
                <a:latin typeface="+mn-lt"/>
              </a:rPr>
              <a:t>child’s head.</a:t>
            </a:r>
          </a:p>
          <a:p>
            <a:pPr marL="432000" indent="-432000">
              <a:buFont typeface="+mj-lt"/>
              <a:buAutoNum type="arabicPeriod" startAt="6"/>
            </a:pPr>
            <a:r>
              <a:rPr lang="en-US" sz="2000" dirty="0" smtClean="0">
                <a:latin typeface="+mn-lt"/>
              </a:rPr>
              <a:t>Consider </a:t>
            </a:r>
            <a:r>
              <a:rPr lang="en-US" sz="2000" dirty="0">
                <a:latin typeface="+mn-lt"/>
              </a:rPr>
              <a:t>calling advanced life support.</a:t>
            </a:r>
          </a:p>
          <a:p>
            <a:pPr marL="432000" indent="-432000">
              <a:buFont typeface="+mj-lt"/>
              <a:buAutoNum type="arabicPeriod" startAt="6"/>
            </a:pPr>
            <a:r>
              <a:rPr lang="en-US" sz="2000" dirty="0" smtClean="0">
                <a:latin typeface="+mn-lt"/>
              </a:rPr>
              <a:t>Expedite </a:t>
            </a:r>
            <a:r>
              <a:rPr lang="en-US" sz="2000" dirty="0">
                <a:latin typeface="+mn-lt"/>
              </a:rPr>
              <a:t>transport.</a:t>
            </a:r>
          </a:p>
          <a:p>
            <a:pPr marL="432000" indent="-432000">
              <a:buFont typeface="+mj-lt"/>
              <a:buAutoNum type="arabicPeriod" startAt="6"/>
            </a:pPr>
            <a:r>
              <a:rPr lang="en-US" sz="2000" dirty="0" smtClean="0">
                <a:latin typeface="+mn-lt"/>
              </a:rPr>
              <a:t>Perform </a:t>
            </a:r>
            <a:r>
              <a:rPr lang="en-US" sz="2000" dirty="0">
                <a:latin typeface="+mn-lt"/>
              </a:rPr>
              <a:t>a reassessment every 5 minutes.</a:t>
            </a:r>
          </a:p>
        </p:txBody>
      </p:sp>
    </p:spTree>
    <p:extLst>
      <p:ext uri="{BB962C8B-B14F-4D97-AF65-F5344CB8AC3E}">
        <p14:creationId xmlns:p14="http://schemas.microsoft.com/office/powerpoint/2010/main" val="1008247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(12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83562"/>
          </a:xfrm>
        </p:spPr>
        <p:txBody>
          <a:bodyPr wrap="square" lIns="91425" tIns="91425" rIns="91425" bIns="91425">
            <a:noAutofit/>
          </a:bodyPr>
          <a:lstStyle/>
          <a:p>
            <a:r>
              <a:rPr lang="en-US" altLang="en-US" sz="2400" dirty="0">
                <a:solidFill>
                  <a:schemeClr val="tx1"/>
                </a:solidFill>
                <a:latin typeface="+mn-lt"/>
              </a:rPr>
              <a:t>Fever</a:t>
            </a:r>
          </a:p>
          <a:p>
            <a:pPr lvl="1"/>
            <a:r>
              <a:rPr lang="en-US" altLang="en-US" sz="2400" dirty="0" smtClean="0">
                <a:solidFill>
                  <a:schemeClr val="tx1"/>
                </a:solidFill>
                <a:latin typeface="+mn-lt"/>
              </a:rPr>
              <a:t>Fevers of 104</a:t>
            </a:r>
            <a:r>
              <a:rPr lang="en-US" altLang="en-US" sz="2400" dirty="0" smtClean="0">
                <a:solidFill>
                  <a:schemeClr val="tx1"/>
                </a:solidFill>
                <a:latin typeface="+mn-lt"/>
                <a:cs typeface="Arial" panose="020B0604020202020204" pitchFamily="34" charset="0"/>
              </a:rPr>
              <a:t>° </a:t>
            </a:r>
            <a:r>
              <a:rPr lang="en-US" altLang="en-US" sz="2400" dirty="0" smtClean="0">
                <a:solidFill>
                  <a:schemeClr val="tx1"/>
                </a:solidFill>
                <a:latin typeface="+mn-lt"/>
              </a:rPr>
              <a:t>to F</a:t>
            </a:r>
            <a:r>
              <a:rPr lang="en-US" sz="100" dirty="0" smtClean="0">
                <a:solidFill>
                  <a:schemeClr val="bg1"/>
                </a:solidFill>
                <a:latin typeface="+mn-lt"/>
              </a:rPr>
              <a:t>ahrenheit</a:t>
            </a:r>
            <a:r>
              <a:rPr lang="en-US" altLang="en-US" sz="2400" dirty="0" smtClean="0">
                <a:solidFill>
                  <a:schemeClr val="tx1"/>
                </a:solidFill>
                <a:latin typeface="+mn-lt"/>
              </a:rPr>
              <a:t>–105</a:t>
            </a:r>
            <a:r>
              <a:rPr lang="en-US" altLang="en-US" sz="2400" dirty="0" smtClean="0">
                <a:solidFill>
                  <a:schemeClr val="tx1"/>
                </a:solidFill>
                <a:latin typeface="+mn-lt"/>
                <a:cs typeface="Arial" panose="020B0604020202020204" pitchFamily="34" charset="0"/>
              </a:rPr>
              <a:t>° </a:t>
            </a:r>
            <a:r>
              <a:rPr lang="en-US" altLang="en-US" sz="2400" dirty="0" smtClean="0">
                <a:solidFill>
                  <a:schemeClr val="tx1"/>
                </a:solidFill>
                <a:latin typeface="+mn-lt"/>
              </a:rPr>
              <a:t>F</a:t>
            </a:r>
            <a:r>
              <a:rPr lang="en-US" sz="100" dirty="0" smtClean="0">
                <a:solidFill>
                  <a:schemeClr val="bg1"/>
                </a:solidFill>
                <a:latin typeface="+mn-lt"/>
              </a:rPr>
              <a:t>ahrenheit</a:t>
            </a:r>
            <a:r>
              <a:rPr lang="en-US" altLang="en-US" sz="2400" dirty="0" smtClean="0">
                <a:solidFill>
                  <a:schemeClr val="tx1"/>
                </a:solidFill>
                <a:latin typeface="+mn-lt"/>
              </a:rPr>
              <a:t> are concerning.</a:t>
            </a:r>
          </a:p>
          <a:p>
            <a:pPr lvl="2"/>
            <a:r>
              <a:rPr lang="en-US" altLang="en-US" sz="2400" dirty="0" smtClean="0">
                <a:solidFill>
                  <a:schemeClr val="tx1"/>
                </a:solidFill>
                <a:latin typeface="+mn-lt"/>
              </a:rPr>
              <a:t>Causes include infection and heat exposure.</a:t>
            </a:r>
          </a:p>
          <a:p>
            <a:pPr lvl="1"/>
            <a:r>
              <a:rPr lang="en-US" altLang="en-US" sz="2400" dirty="0" smtClean="0">
                <a:solidFill>
                  <a:schemeClr val="tx1"/>
                </a:solidFill>
                <a:latin typeface="+mn-lt"/>
              </a:rPr>
              <a:t>Seizures </a:t>
            </a:r>
            <a:r>
              <a:rPr lang="en-US" altLang="en-US" sz="2400" dirty="0">
                <a:solidFill>
                  <a:schemeClr val="tx1"/>
                </a:solidFill>
                <a:latin typeface="+mn-lt"/>
              </a:rPr>
              <a:t>and dehydration may occur.</a:t>
            </a:r>
          </a:p>
        </p:txBody>
      </p:sp>
    </p:spTree>
    <p:extLst>
      <p:ext uri="{BB962C8B-B14F-4D97-AF65-F5344CB8AC3E}">
        <p14:creationId xmlns:p14="http://schemas.microsoft.com/office/powerpoint/2010/main" val="25618788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(13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r>
              <a:rPr lang="en-US" altLang="en-US" sz="2400" dirty="0">
                <a:latin typeface="+mn-lt"/>
              </a:rPr>
              <a:t>Fever</a:t>
            </a:r>
          </a:p>
          <a:p>
            <a:pPr lvl="1"/>
            <a:r>
              <a:rPr lang="en-US" altLang="en-US" sz="2400" dirty="0">
                <a:latin typeface="+mn-lt"/>
              </a:rPr>
              <a:t>Assessment Considerations</a:t>
            </a:r>
          </a:p>
          <a:p>
            <a:pPr lvl="2"/>
            <a:r>
              <a:rPr lang="en-US" altLang="en-US" sz="2400" dirty="0">
                <a:latin typeface="+mn-lt"/>
              </a:rPr>
              <a:t>Rise of temperature more important than actual temperature</a:t>
            </a:r>
          </a:p>
          <a:p>
            <a:pPr lvl="2"/>
            <a:r>
              <a:rPr lang="en-US" altLang="en-US" sz="2400" dirty="0">
                <a:latin typeface="+mn-lt"/>
              </a:rPr>
              <a:t>Changes may occur to pulse amplitude</a:t>
            </a:r>
          </a:p>
          <a:p>
            <a:pPr lvl="2"/>
            <a:r>
              <a:rPr lang="en-US" altLang="en-US" sz="2400" dirty="0">
                <a:latin typeface="+mn-lt"/>
              </a:rPr>
              <a:t>Fontanelle may be sunken in the infant.</a:t>
            </a:r>
          </a:p>
          <a:p>
            <a:pPr lvl="2"/>
            <a:r>
              <a:rPr lang="en-US" altLang="en-US" sz="2400" dirty="0">
                <a:latin typeface="+mn-lt"/>
              </a:rPr>
              <a:t>Urinary frequency may be diminished</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739149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(14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86225"/>
          </a:xfrm>
        </p:spPr>
        <p:txBody>
          <a:bodyPr wrap="square" lIns="91425" tIns="91425" rIns="91425" bIns="91425">
            <a:noAutofit/>
          </a:bodyPr>
          <a:lstStyle/>
          <a:p>
            <a:r>
              <a:rPr lang="en-US" altLang="en-US" sz="2400" dirty="0">
                <a:latin typeface="+mn-lt"/>
              </a:rPr>
              <a:t>Fever</a:t>
            </a:r>
          </a:p>
          <a:p>
            <a:pPr lvl="1"/>
            <a:r>
              <a:rPr lang="en-US" altLang="en-US" sz="2400" dirty="0">
                <a:latin typeface="+mn-lt"/>
              </a:rPr>
              <a:t>Emergency Medical Care</a:t>
            </a:r>
          </a:p>
          <a:p>
            <a:pPr lvl="2"/>
            <a:r>
              <a:rPr lang="en-US" altLang="en-US" sz="2400" dirty="0">
                <a:latin typeface="+mn-lt"/>
              </a:rPr>
              <a:t>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2"/>
            <a:r>
              <a:rPr lang="en-US" altLang="en-US" sz="2400" dirty="0">
                <a:latin typeface="+mn-lt"/>
              </a:rPr>
              <a:t>Remove excess layers of clothing.</a:t>
            </a:r>
          </a:p>
          <a:p>
            <a:pPr lvl="2"/>
            <a:r>
              <a:rPr lang="en-US" altLang="en-US" sz="2400" dirty="0">
                <a:latin typeface="+mn-lt"/>
              </a:rPr>
              <a:t>Cool patient as needed in a controlled fashion.</a:t>
            </a:r>
          </a:p>
          <a:p>
            <a:pPr lvl="2"/>
            <a:r>
              <a:rPr lang="en-US" altLang="en-US" sz="2400" dirty="0">
                <a:latin typeface="+mn-lt"/>
              </a:rPr>
              <a:t>Be alert for seizures.</a:t>
            </a:r>
          </a:p>
        </p:txBody>
      </p:sp>
    </p:spTree>
    <p:extLst>
      <p:ext uri="{BB962C8B-B14F-4D97-AF65-F5344CB8AC3E}">
        <p14:creationId xmlns:p14="http://schemas.microsoft.com/office/powerpoint/2010/main" val="33798720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24775"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Protocol: Pediatric Fever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432000" indent="-432000">
              <a:buFont typeface="+mj-lt"/>
              <a:buAutoNum type="arabicPeriod"/>
            </a:pPr>
            <a:r>
              <a:rPr lang="en-US" sz="2400" dirty="0" smtClean="0">
                <a:latin typeface="+mn-lt"/>
              </a:rPr>
              <a:t>Establish </a:t>
            </a:r>
            <a:r>
              <a:rPr lang="en-US" sz="2400" dirty="0">
                <a:latin typeface="+mn-lt"/>
              </a:rPr>
              <a:t>and maintain an open airway, </a:t>
            </a:r>
            <a:r>
              <a:rPr lang="en-US" sz="2400" dirty="0" smtClean="0">
                <a:latin typeface="+mn-lt"/>
              </a:rPr>
              <a:t>extending the </a:t>
            </a:r>
            <a:r>
              <a:rPr lang="en-US" sz="2400" dirty="0">
                <a:latin typeface="+mn-lt"/>
              </a:rPr>
              <a:t>head only enough to allow an open airway </a:t>
            </a:r>
            <a:r>
              <a:rPr lang="en-US" sz="2400" dirty="0" smtClean="0">
                <a:latin typeface="+mn-lt"/>
              </a:rPr>
              <a:t>and avoid </a:t>
            </a:r>
            <a:r>
              <a:rPr lang="en-US" sz="2400" dirty="0">
                <a:latin typeface="+mn-lt"/>
              </a:rPr>
              <a:t>hyperextension.</a:t>
            </a:r>
          </a:p>
          <a:p>
            <a:pPr marL="432000" indent="-432000">
              <a:buFont typeface="+mj-lt"/>
              <a:buAutoNum type="arabicPeriod"/>
            </a:pPr>
            <a:r>
              <a:rPr lang="en-US" sz="2400" dirty="0" smtClean="0">
                <a:latin typeface="+mn-lt"/>
              </a:rPr>
              <a:t>Suction </a:t>
            </a:r>
            <a:r>
              <a:rPr lang="en-US" sz="2400" dirty="0">
                <a:latin typeface="+mn-lt"/>
              </a:rPr>
              <a:t>secretions.</a:t>
            </a:r>
          </a:p>
          <a:p>
            <a:pPr marL="432000" indent="-432000">
              <a:buFont typeface="+mj-lt"/>
              <a:buAutoNum type="arabicPeriod"/>
            </a:pPr>
            <a:r>
              <a:rPr lang="en-US" sz="2400" dirty="0" smtClean="0">
                <a:latin typeface="+mn-lt"/>
              </a:rPr>
              <a:t>Provide </a:t>
            </a:r>
            <a:r>
              <a:rPr lang="en-US" sz="2400" dirty="0">
                <a:latin typeface="+mn-lt"/>
              </a:rPr>
              <a:t>positive pressure ventilation with </a:t>
            </a:r>
            <a:r>
              <a:rPr lang="en-US" sz="2400" dirty="0" smtClean="0">
                <a:latin typeface="+mn-lt"/>
              </a:rPr>
              <a:t>supplemental oxygen </a:t>
            </a:r>
            <a:r>
              <a:rPr lang="en-US" sz="2400" dirty="0">
                <a:latin typeface="+mn-lt"/>
              </a:rPr>
              <a:t>via reservoir at 12–20 </a:t>
            </a:r>
            <a:r>
              <a:rPr lang="en-US" sz="2400" dirty="0" smtClean="0">
                <a:latin typeface="+mn-lt"/>
              </a:rPr>
              <a:t>ventilations/minute </a:t>
            </a:r>
            <a:r>
              <a:rPr lang="en-US" sz="2400" dirty="0">
                <a:latin typeface="+mn-lt"/>
              </a:rPr>
              <a:t>if breathing is inadequate</a:t>
            </a:r>
            <a:r>
              <a:rPr lang="en-US" sz="2400" dirty="0" smtClean="0">
                <a:latin typeface="+mn-lt"/>
              </a:rPr>
              <a:t>.</a:t>
            </a:r>
          </a:p>
          <a:p>
            <a:pPr marL="432000" indent="-432000">
              <a:buFont typeface="+mj-lt"/>
              <a:buAutoNum type="arabicPeriod"/>
            </a:pPr>
            <a:r>
              <a:rPr lang="en-US" sz="2400" dirty="0">
                <a:latin typeface="+mn-lt"/>
              </a:rPr>
              <a:t>If breathing is adequate, administer oxygen to </a:t>
            </a:r>
            <a:r>
              <a:rPr lang="en-US" sz="2400" dirty="0" smtClean="0">
                <a:latin typeface="+mn-lt"/>
              </a:rPr>
              <a:t>maintain an S</a:t>
            </a:r>
            <a:r>
              <a:rPr lang="en-US" sz="100" dirty="0" smtClean="0">
                <a:latin typeface="+mn-lt"/>
              </a:rPr>
              <a:t> </a:t>
            </a:r>
            <a:r>
              <a:rPr lang="en-US" sz="2400" dirty="0" smtClean="0">
                <a:latin typeface="+mn-lt"/>
              </a:rPr>
              <a:t>p</a:t>
            </a:r>
            <a:r>
              <a:rPr lang="en-US" sz="100" dirty="0" smtClean="0">
                <a:latin typeface="+mn-lt"/>
              </a:rPr>
              <a:t> </a:t>
            </a:r>
            <a:r>
              <a:rPr lang="en-US" sz="2400" dirty="0" smtClean="0">
                <a:latin typeface="+mn-lt"/>
              </a:rPr>
              <a:t>O</a:t>
            </a:r>
            <a:r>
              <a:rPr lang="en-US" sz="100" dirty="0" smtClean="0">
                <a:latin typeface="+mn-lt"/>
              </a:rPr>
              <a:t> </a:t>
            </a:r>
            <a:r>
              <a:rPr lang="en-US" sz="2400" dirty="0" smtClean="0">
                <a:latin typeface="+mn-lt"/>
              </a:rPr>
              <a:t>2 </a:t>
            </a:r>
            <a:r>
              <a:rPr lang="en-US" sz="2400" dirty="0">
                <a:latin typeface="+mn-lt"/>
              </a:rPr>
              <a:t>of 94% or greater; consider blow-by </a:t>
            </a:r>
            <a:r>
              <a:rPr lang="en-US" sz="2400" dirty="0" smtClean="0">
                <a:latin typeface="+mn-lt"/>
              </a:rPr>
              <a:t>oxygen in </a:t>
            </a:r>
            <a:r>
              <a:rPr lang="en-US" sz="2400" dirty="0">
                <a:latin typeface="+mn-lt"/>
              </a:rPr>
              <a:t>infants and very young children.</a:t>
            </a:r>
          </a:p>
        </p:txBody>
      </p:sp>
    </p:spTree>
    <p:extLst>
      <p:ext uri="{BB962C8B-B14F-4D97-AF65-F5344CB8AC3E}">
        <p14:creationId xmlns:p14="http://schemas.microsoft.com/office/powerpoint/2010/main" val="3383200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15275" cy="1097279"/>
          </a:xfrm>
        </p:spPr>
        <p:txBody>
          <a:bodyPr/>
          <a:lstStyle/>
          <a:p>
            <a:r>
              <a:rPr lang="en-US" altLang="en-US" dirty="0">
                <a:latin typeface="Times New Roman" panose="02020603050405020304" pitchFamily="18" charset="0"/>
                <a:ea typeface="ＭＳ Ｐゴシック"/>
              </a:rPr>
              <a:t>Emergency Care Protocol: Pediatric Fever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5"/>
            </a:pPr>
            <a:r>
              <a:rPr lang="en-US" sz="2400" dirty="0" smtClean="0">
                <a:latin typeface="+mn-lt"/>
              </a:rPr>
              <a:t>Febrile </a:t>
            </a:r>
            <a:r>
              <a:rPr lang="en-US" sz="2400" dirty="0">
                <a:latin typeface="+mn-lt"/>
              </a:rPr>
              <a:t>seizures &gt;15 minutes are a dire </a:t>
            </a:r>
            <a:r>
              <a:rPr lang="en-US" sz="2400" dirty="0" smtClean="0">
                <a:latin typeface="+mn-lt"/>
              </a:rPr>
              <a:t>emergency and </a:t>
            </a:r>
            <a:r>
              <a:rPr lang="en-US" sz="2400" dirty="0">
                <a:latin typeface="+mn-lt"/>
              </a:rPr>
              <a:t>require expeditious transport and </a:t>
            </a:r>
            <a:r>
              <a:rPr lang="en-US" sz="2400" dirty="0" smtClean="0">
                <a:latin typeface="+mn-lt"/>
              </a:rPr>
              <a:t>consideration for </a:t>
            </a:r>
            <a:r>
              <a:rPr lang="en-US" sz="2400" dirty="0">
                <a:latin typeface="+mn-lt"/>
              </a:rPr>
              <a:t>advanced life support.</a:t>
            </a:r>
          </a:p>
          <a:p>
            <a:pPr marL="432000" indent="-432000">
              <a:buFont typeface="+mj-lt"/>
              <a:buAutoNum type="arabicPeriod" startAt="5"/>
            </a:pPr>
            <a:r>
              <a:rPr lang="en-US" sz="2400" dirty="0" smtClean="0">
                <a:latin typeface="+mn-lt"/>
              </a:rPr>
              <a:t>Consider </a:t>
            </a:r>
            <a:r>
              <a:rPr lang="en-US" sz="2400" dirty="0">
                <a:latin typeface="+mn-lt"/>
              </a:rPr>
              <a:t>calling advanced life support.</a:t>
            </a:r>
          </a:p>
          <a:p>
            <a:pPr marL="432000" indent="-432000">
              <a:buFont typeface="+mj-lt"/>
              <a:buAutoNum type="arabicPeriod" startAt="5"/>
            </a:pPr>
            <a:r>
              <a:rPr lang="en-US" sz="2400" dirty="0" smtClean="0">
                <a:latin typeface="+mn-lt"/>
              </a:rPr>
              <a:t>Transport</a:t>
            </a:r>
            <a:r>
              <a:rPr lang="en-US" sz="2400" dirty="0">
                <a:latin typeface="+mn-lt"/>
              </a:rPr>
              <a:t>.</a:t>
            </a:r>
          </a:p>
          <a:p>
            <a:pPr marL="432000" indent="-432000">
              <a:buFont typeface="+mj-lt"/>
              <a:buAutoNum type="arabicPeriod" startAt="5"/>
            </a:pPr>
            <a:r>
              <a:rPr lang="en-US" sz="2400" dirty="0" smtClean="0">
                <a:latin typeface="+mn-lt"/>
              </a:rPr>
              <a:t>Perform </a:t>
            </a:r>
            <a:r>
              <a:rPr lang="en-US" sz="2400" dirty="0">
                <a:latin typeface="+mn-lt"/>
              </a:rPr>
              <a:t>a reassessment every 5 minutes.</a:t>
            </a:r>
          </a:p>
        </p:txBody>
      </p:sp>
    </p:spTree>
    <p:extLst>
      <p:ext uri="{BB962C8B-B14F-4D97-AF65-F5344CB8AC3E}">
        <p14:creationId xmlns:p14="http://schemas.microsoft.com/office/powerpoint/2010/main" val="30028820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(15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52894"/>
          </a:xfrm>
        </p:spPr>
        <p:txBody>
          <a:bodyPr wrap="square" lIns="91425" tIns="91425" rIns="91425" bIns="91425">
            <a:noAutofit/>
          </a:bodyPr>
          <a:lstStyle/>
          <a:p>
            <a:r>
              <a:rPr lang="en-US" altLang="en-US" sz="2400" dirty="0">
                <a:latin typeface="+mn-lt"/>
              </a:rPr>
              <a:t>Meningitis</a:t>
            </a:r>
          </a:p>
          <a:p>
            <a:pPr lvl="1"/>
            <a:r>
              <a:rPr lang="en-US" altLang="en-US" sz="2400" dirty="0">
                <a:latin typeface="+mn-lt"/>
              </a:rPr>
              <a:t>Infection of the lining of the brain and spinal cord</a:t>
            </a:r>
          </a:p>
          <a:p>
            <a:pPr lvl="1"/>
            <a:r>
              <a:rPr lang="en-US" altLang="en-US" sz="2400" dirty="0">
                <a:latin typeface="+mn-lt"/>
              </a:rPr>
              <a:t>Fever in infants younger than 3 months is suspected as meningitis.</a:t>
            </a:r>
          </a:p>
          <a:p>
            <a:pPr lvl="1"/>
            <a:r>
              <a:rPr lang="en-US" altLang="en-US" sz="2400" dirty="0">
                <a:latin typeface="+mn-lt"/>
              </a:rPr>
              <a:t>May be rapidly fatal</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51831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83562"/>
          </a:xfrm>
        </p:spPr>
        <p:txBody>
          <a:bodyPr wrap="square" lIns="91425" tIns="91425" rIns="91425" bIns="91425">
            <a:noAutofit/>
          </a:bodyPr>
          <a:lstStyle/>
          <a:p>
            <a:pPr lvl="0" eaLnBrk="0" fontAlgn="base" hangingPunct="0">
              <a:spcBef>
                <a:spcPts val="600"/>
              </a:spcBef>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Scene Size-up</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Look for clues to the nature of the problem.</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Assess the need for additional resources.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Determine scene safety.</a:t>
            </a:r>
          </a:p>
        </p:txBody>
      </p:sp>
    </p:spTree>
    <p:extLst>
      <p:ext uri="{BB962C8B-B14F-4D97-AF65-F5344CB8AC3E}">
        <p14:creationId xmlns:p14="http://schemas.microsoft.com/office/powerpoint/2010/main" val="42938929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Pathophysiology of Bacterial Meningitis</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171574"/>
          </a:xfrm>
        </p:spPr>
        <p:txBody>
          <a:bodyPr/>
          <a:lstStyle/>
          <a:p>
            <a:pPr marL="0" indent="0">
              <a:buNone/>
            </a:pPr>
            <a:r>
              <a:rPr lang="en-US" altLang="en-US" sz="2200" dirty="0">
                <a:latin typeface="+mn-lt"/>
              </a:rPr>
              <a:t>Meningitis causes the meningeal tissue to swell inside the skull and around the spinal cord, causing an increase in pressure inside the skull and compression of the brain.</a:t>
            </a:r>
            <a:endParaRPr lang="en-US" sz="2200" dirty="0">
              <a:latin typeface="+mn-lt"/>
            </a:endParaRPr>
          </a:p>
        </p:txBody>
      </p:sp>
      <p:pic>
        <p:nvPicPr>
          <p:cNvPr id="4" name="Picture 2" descr="Effects on the brain by bacterial meningitis. Infected meninges result in swollen tissue under the skull, causing an increase in intracranial pressure or I C P. The swollen tissue also creates downward pressure on infected cerebral spinal fluid. In normal meninges, the tissue is un-swollen and cerebral spinal fluid uncompromis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0488" y="2932847"/>
            <a:ext cx="4943025" cy="341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3219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(16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Meningitis</a:t>
            </a:r>
          </a:p>
          <a:p>
            <a:pPr lvl="1"/>
            <a:r>
              <a:rPr lang="en-US" altLang="en-US" sz="2400" dirty="0">
                <a:latin typeface="+mn-lt"/>
              </a:rPr>
              <a:t>Assessment Considerations</a:t>
            </a:r>
          </a:p>
          <a:p>
            <a:pPr lvl="2"/>
            <a:r>
              <a:rPr lang="en-US" altLang="en-US" sz="2400" dirty="0">
                <a:latin typeface="+mn-lt"/>
              </a:rPr>
              <a:t>Recent ear or </a:t>
            </a:r>
            <a:r>
              <a:rPr lang="en-US" altLang="en-US" sz="2400" dirty="0" smtClean="0">
                <a:latin typeface="+mn-lt"/>
              </a:rPr>
              <a:t>U</a:t>
            </a:r>
            <a:r>
              <a:rPr lang="en-US" altLang="en-US" sz="100" dirty="0" smtClean="0">
                <a:latin typeface="+mn-lt"/>
              </a:rPr>
              <a:t> </a:t>
            </a:r>
            <a:r>
              <a:rPr lang="en-US" altLang="en-US" sz="2400" dirty="0" smtClean="0">
                <a:latin typeface="+mn-lt"/>
              </a:rPr>
              <a:t>R</a:t>
            </a:r>
            <a:r>
              <a:rPr lang="en-US" altLang="en-US" sz="100" dirty="0" smtClean="0">
                <a:latin typeface="+mn-lt"/>
              </a:rPr>
              <a:t> </a:t>
            </a:r>
            <a:r>
              <a:rPr lang="en-US" altLang="en-US" sz="2400" dirty="0" smtClean="0">
                <a:latin typeface="+mn-lt"/>
              </a:rPr>
              <a:t>I</a:t>
            </a:r>
            <a:endParaRPr lang="en-US" altLang="en-US" sz="2400" dirty="0">
              <a:latin typeface="+mn-lt"/>
            </a:endParaRPr>
          </a:p>
          <a:p>
            <a:pPr lvl="2"/>
            <a:r>
              <a:rPr lang="en-US" altLang="en-US" sz="2400" dirty="0">
                <a:latin typeface="+mn-lt"/>
              </a:rPr>
              <a:t>High fever, lethargy</a:t>
            </a:r>
          </a:p>
          <a:p>
            <a:pPr lvl="2"/>
            <a:r>
              <a:rPr lang="en-US" altLang="en-US" sz="2400" dirty="0">
                <a:latin typeface="+mn-lt"/>
              </a:rPr>
              <a:t>Nausea and vomiting</a:t>
            </a:r>
          </a:p>
          <a:p>
            <a:pPr lvl="2"/>
            <a:r>
              <a:rPr lang="en-US" altLang="en-US" sz="2400" dirty="0">
                <a:latin typeface="+mn-lt"/>
              </a:rPr>
              <a:t>Fontanelle may bulge in infant</a:t>
            </a:r>
          </a:p>
          <a:p>
            <a:pPr lvl="2"/>
            <a:r>
              <a:rPr lang="en-US" altLang="en-US" sz="2400" dirty="0">
                <a:latin typeface="+mn-lt"/>
              </a:rPr>
              <a:t>Pain with movement</a:t>
            </a:r>
          </a:p>
          <a:p>
            <a:pPr lvl="2"/>
            <a:r>
              <a:rPr lang="en-US" altLang="en-US" sz="2400" dirty="0">
                <a:latin typeface="+mn-lt"/>
              </a:rPr>
              <a:t>Possible skin rash</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1710335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(17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latin typeface="+mn-lt"/>
              </a:rPr>
              <a:t>Meningitis</a:t>
            </a:r>
          </a:p>
          <a:p>
            <a:pPr lvl="1"/>
            <a:r>
              <a:rPr lang="en-US" altLang="en-US" sz="2400" dirty="0">
                <a:latin typeface="+mn-lt"/>
              </a:rPr>
              <a:t>Emergency Medical Care</a:t>
            </a:r>
          </a:p>
          <a:p>
            <a:pPr lvl="2"/>
            <a:r>
              <a:rPr lang="en-US" altLang="en-US" sz="2400" dirty="0">
                <a:latin typeface="+mn-lt"/>
              </a:rPr>
              <a:t>Wear a mask, gloves, and possibly a gown.</a:t>
            </a:r>
          </a:p>
          <a:p>
            <a:pPr lvl="2"/>
            <a:r>
              <a:rPr lang="en-US" altLang="en-US" sz="2400" dirty="0">
                <a:latin typeface="+mn-lt"/>
              </a:rPr>
              <a:t>Keep pulse ox at greater than or equal to 94%</a:t>
            </a:r>
          </a:p>
          <a:p>
            <a:pPr lvl="2"/>
            <a:r>
              <a:rPr lang="en-US" altLang="en-US" sz="2400" dirty="0">
                <a:latin typeface="+mn-lt"/>
              </a:rPr>
              <a:t>Ventilate the patient if needed</a:t>
            </a:r>
          </a:p>
          <a:p>
            <a:pPr lvl="2"/>
            <a:r>
              <a:rPr lang="en-US" altLang="en-US" sz="2400" dirty="0">
                <a:latin typeface="+mn-lt"/>
              </a:rPr>
              <a:t>Transport to hospital.</a:t>
            </a:r>
          </a:p>
        </p:txBody>
      </p:sp>
    </p:spTree>
    <p:extLst>
      <p:ext uri="{BB962C8B-B14F-4D97-AF65-F5344CB8AC3E}">
        <p14:creationId xmlns:p14="http://schemas.microsoft.com/office/powerpoint/2010/main" val="37998541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(18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r>
              <a:rPr lang="en-US" altLang="en-US" sz="2400" dirty="0">
                <a:latin typeface="+mn-lt"/>
              </a:rPr>
              <a:t>Gastrointestinal Disorders</a:t>
            </a:r>
          </a:p>
          <a:p>
            <a:pPr lvl="1"/>
            <a:r>
              <a:rPr lang="en-US" altLang="en-US" sz="2400" dirty="0">
                <a:latin typeface="+mn-lt"/>
              </a:rPr>
              <a:t>Assessment Considerations</a:t>
            </a:r>
          </a:p>
          <a:p>
            <a:pPr lvl="2"/>
            <a:r>
              <a:rPr lang="en-US" altLang="en-US" sz="2400" dirty="0">
                <a:latin typeface="+mn-lt"/>
              </a:rPr>
              <a:t>Conditions include gastroenteritis, which can lead to dehydration, and appendicitis.</a:t>
            </a:r>
          </a:p>
          <a:p>
            <a:pPr lvl="1"/>
            <a:r>
              <a:rPr lang="en-US" altLang="en-US" sz="2400" dirty="0">
                <a:latin typeface="+mn-lt"/>
              </a:rPr>
              <a:t>Emergency Medical Care</a:t>
            </a:r>
          </a:p>
          <a:p>
            <a:pPr lvl="2"/>
            <a:r>
              <a:rPr lang="en-US" altLang="en-US" sz="2400" dirty="0">
                <a:latin typeface="+mn-lt"/>
              </a:rPr>
              <a:t>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 place the patient in a position of comfort, anticipate vomiting, and transport.</a:t>
            </a:r>
          </a:p>
        </p:txBody>
      </p:sp>
    </p:spTree>
    <p:extLst>
      <p:ext uri="{BB962C8B-B14F-4D97-AF65-F5344CB8AC3E}">
        <p14:creationId xmlns:p14="http://schemas.microsoft.com/office/powerpoint/2010/main" val="74570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(19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Poisoning</a:t>
            </a:r>
          </a:p>
          <a:p>
            <a:pPr lvl="1"/>
            <a:r>
              <a:rPr lang="en-US" altLang="en-US" sz="2400" dirty="0">
                <a:latin typeface="+mn-lt"/>
              </a:rPr>
              <a:t>Assessment Considerations</a:t>
            </a:r>
          </a:p>
          <a:p>
            <a:pPr lvl="2"/>
            <a:r>
              <a:rPr lang="en-US" altLang="en-US" sz="2400" dirty="0">
                <a:latin typeface="+mn-lt"/>
              </a:rPr>
              <a:t>Most common to children younger than 4 years old.</a:t>
            </a:r>
          </a:p>
          <a:p>
            <a:pPr lvl="2"/>
            <a:r>
              <a:rPr lang="en-US" altLang="en-US" sz="2400" dirty="0">
                <a:latin typeface="+mn-lt"/>
              </a:rPr>
              <a:t>A thorough secondary assessment is critically important to find the cause.</a:t>
            </a:r>
          </a:p>
          <a:p>
            <a:pPr lvl="2"/>
            <a:r>
              <a:rPr lang="en-US" altLang="en-US" sz="2400" dirty="0">
                <a:latin typeface="+mn-lt"/>
              </a:rPr>
              <a:t>Gather as much information as possible about the type of overdose prior to transport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9107254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(20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77954"/>
          </a:xfrm>
        </p:spPr>
        <p:txBody>
          <a:bodyPr wrap="square" lIns="91425" tIns="91425" rIns="91425" bIns="91425">
            <a:noAutofit/>
          </a:bodyPr>
          <a:lstStyle/>
          <a:p>
            <a:r>
              <a:rPr lang="en-US" altLang="en-US" sz="2400" dirty="0">
                <a:latin typeface="+mn-lt"/>
              </a:rPr>
              <a:t>Poisoning</a:t>
            </a:r>
          </a:p>
          <a:p>
            <a:pPr lvl="1"/>
            <a:r>
              <a:rPr lang="en-US" altLang="en-US" sz="2400" dirty="0">
                <a:latin typeface="+mn-lt"/>
              </a:rPr>
              <a:t>Emergency Medical Care</a:t>
            </a:r>
          </a:p>
          <a:p>
            <a:pPr lvl="2"/>
            <a:r>
              <a:rPr lang="en-US" altLang="en-US" sz="2400" dirty="0">
                <a:latin typeface="+mn-lt"/>
              </a:rPr>
              <a:t>Contact medical direction or </a:t>
            </a:r>
            <a:r>
              <a:rPr lang="en-US" altLang="en-US" sz="2400" dirty="0" smtClean="0">
                <a:latin typeface="+mn-lt"/>
              </a:rPr>
              <a:t>P</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C</a:t>
            </a:r>
            <a:r>
              <a:rPr lang="en-US" altLang="en-US" sz="2400" dirty="0">
                <a:latin typeface="+mn-lt"/>
              </a:rPr>
              <a:t>.</a:t>
            </a:r>
          </a:p>
          <a:p>
            <a:pPr lvl="2"/>
            <a:r>
              <a:rPr lang="en-US" altLang="en-US" sz="2400" dirty="0">
                <a:latin typeface="+mn-lt"/>
              </a:rPr>
              <a:t>If activated charcoal is ordered, the dose is 1 gram/kg.</a:t>
            </a:r>
          </a:p>
          <a:p>
            <a:pPr lvl="2"/>
            <a:r>
              <a:rPr lang="en-US" altLang="en-US" sz="2400" dirty="0">
                <a:latin typeface="+mn-lt"/>
              </a:rPr>
              <a:t>Maintain an open airway and adequate ventilation and oxygenation.</a:t>
            </a:r>
          </a:p>
          <a:p>
            <a:pPr lvl="2"/>
            <a:r>
              <a:rPr lang="en-US" altLang="en-US" sz="2400" dirty="0">
                <a:latin typeface="+mn-lt"/>
              </a:rPr>
              <a:t>Transport with frequent reassessment of mental status, airway, and breathing.</a:t>
            </a:r>
          </a:p>
        </p:txBody>
      </p:sp>
    </p:spTree>
    <p:extLst>
      <p:ext uri="{BB962C8B-B14F-4D97-AF65-F5344CB8AC3E}">
        <p14:creationId xmlns:p14="http://schemas.microsoft.com/office/powerpoint/2010/main" val="10150565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Protocol for Pediatric Poisoning </a:t>
            </a:r>
            <a:r>
              <a:rPr lang="en-US"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90825"/>
          </a:xfrm>
        </p:spPr>
        <p:txBody>
          <a:bodyPr/>
          <a:lstStyle/>
          <a:p>
            <a:pPr marL="255600" indent="-255600">
              <a:buFont typeface="+mj-lt"/>
              <a:buAutoNum type="arabicPeriod"/>
            </a:pPr>
            <a:r>
              <a:rPr lang="en-US" sz="1800" dirty="0" smtClean="0">
                <a:latin typeface="+mn-lt"/>
              </a:rPr>
              <a:t>Extend </a:t>
            </a:r>
            <a:r>
              <a:rPr lang="en-US" sz="1800" dirty="0">
                <a:latin typeface="+mn-lt"/>
              </a:rPr>
              <a:t>the head only enough to allow an open airway</a:t>
            </a:r>
            <a:r>
              <a:rPr lang="en-US" sz="1800" dirty="0" smtClean="0">
                <a:latin typeface="+mn-lt"/>
              </a:rPr>
              <a:t>; avoid </a:t>
            </a:r>
            <a:r>
              <a:rPr lang="en-US" sz="1800" dirty="0">
                <a:latin typeface="+mn-lt"/>
              </a:rPr>
              <a:t>hyperextension.</a:t>
            </a:r>
          </a:p>
          <a:p>
            <a:pPr marL="255600" indent="-255600">
              <a:buFont typeface="+mj-lt"/>
              <a:buAutoNum type="arabicPeriod"/>
            </a:pPr>
            <a:r>
              <a:rPr lang="en-US" sz="1800" dirty="0" smtClean="0">
                <a:latin typeface="+mn-lt"/>
              </a:rPr>
              <a:t>Suction secretions.</a:t>
            </a:r>
          </a:p>
          <a:p>
            <a:pPr marL="255600" indent="-255600">
              <a:buFont typeface="+mj-lt"/>
              <a:buAutoNum type="arabicPeriod"/>
            </a:pPr>
            <a:r>
              <a:rPr lang="en-US" sz="1800" dirty="0" smtClean="0">
                <a:latin typeface="+mn-lt"/>
              </a:rPr>
              <a:t>Provide </a:t>
            </a:r>
            <a:r>
              <a:rPr lang="en-US" sz="1800" dirty="0">
                <a:latin typeface="+mn-lt"/>
              </a:rPr>
              <a:t>positive pressure ventilation with </a:t>
            </a:r>
            <a:r>
              <a:rPr lang="en-US" sz="1800" dirty="0" smtClean="0">
                <a:latin typeface="+mn-lt"/>
              </a:rPr>
              <a:t>supplemental oxygen </a:t>
            </a:r>
            <a:r>
              <a:rPr lang="en-US" sz="1800" dirty="0">
                <a:latin typeface="+mn-lt"/>
              </a:rPr>
              <a:t>at a rate of 12–20 </a:t>
            </a:r>
            <a:r>
              <a:rPr lang="en-US" sz="1800" dirty="0" smtClean="0">
                <a:latin typeface="+mn-lt"/>
              </a:rPr>
              <a:t>ventilations/minute if </a:t>
            </a:r>
            <a:r>
              <a:rPr lang="en-US" sz="1800" dirty="0">
                <a:latin typeface="+mn-lt"/>
              </a:rPr>
              <a:t>breathing is </a:t>
            </a:r>
            <a:r>
              <a:rPr lang="en-US" sz="1800" dirty="0" smtClean="0">
                <a:latin typeface="+mn-lt"/>
              </a:rPr>
              <a:t>inadequate.</a:t>
            </a:r>
          </a:p>
          <a:p>
            <a:pPr marL="255600" indent="-255600">
              <a:buFont typeface="+mj-lt"/>
              <a:buAutoNum type="arabicPeriod"/>
            </a:pPr>
            <a:r>
              <a:rPr lang="en-US" sz="1800" dirty="0" smtClean="0">
                <a:latin typeface="+mn-lt"/>
              </a:rPr>
              <a:t>If </a:t>
            </a:r>
            <a:r>
              <a:rPr lang="en-US" sz="1800" dirty="0">
                <a:latin typeface="+mn-lt"/>
              </a:rPr>
              <a:t>breathing is adequate, administer oxygen to </a:t>
            </a:r>
            <a:r>
              <a:rPr lang="en-US" sz="1800" dirty="0" smtClean="0">
                <a:latin typeface="+mn-lt"/>
              </a:rPr>
              <a:t>maintain an S</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O2 </a:t>
            </a:r>
            <a:r>
              <a:rPr lang="en-US" sz="1800" dirty="0">
                <a:latin typeface="+mn-lt"/>
              </a:rPr>
              <a:t>of 94% or greater; consider blow-by </a:t>
            </a:r>
            <a:r>
              <a:rPr lang="en-US" sz="1800" dirty="0" smtClean="0">
                <a:latin typeface="+mn-lt"/>
              </a:rPr>
              <a:t>oxygen in </a:t>
            </a:r>
            <a:r>
              <a:rPr lang="en-US" sz="1800" dirty="0">
                <a:latin typeface="+mn-lt"/>
              </a:rPr>
              <a:t>infants and very young children.</a:t>
            </a:r>
          </a:p>
          <a:p>
            <a:pPr marL="255600" indent="-255600">
              <a:buFont typeface="+mj-lt"/>
              <a:buAutoNum type="arabicPeriod"/>
            </a:pPr>
            <a:r>
              <a:rPr lang="en-US" sz="1800" dirty="0" smtClean="0">
                <a:latin typeface="+mn-lt"/>
              </a:rPr>
              <a:t>Treat </a:t>
            </a:r>
            <a:r>
              <a:rPr lang="en-US" sz="1800" dirty="0">
                <a:latin typeface="+mn-lt"/>
              </a:rPr>
              <a:t>the specific poisoning:</a:t>
            </a:r>
          </a:p>
        </p:txBody>
      </p:sp>
      <p:sp>
        <p:nvSpPr>
          <p:cNvPr id="5" name="Text Placeholder 4"/>
          <p:cNvSpPr>
            <a:spLocks noGrp="1"/>
          </p:cNvSpPr>
          <p:nvPr>
            <p:ph type="body" idx="2"/>
          </p:nvPr>
        </p:nvSpPr>
        <p:spPr>
          <a:xfrm>
            <a:off x="457200" y="4600575"/>
            <a:ext cx="8229600" cy="1449388"/>
          </a:xfrm>
        </p:spPr>
        <p:txBody>
          <a:bodyPr/>
          <a:lstStyle/>
          <a:p>
            <a:pPr marL="0" indent="0">
              <a:buNone/>
            </a:pPr>
            <a:r>
              <a:rPr lang="en-US" sz="1800" b="1" dirty="0" smtClean="0">
                <a:latin typeface="+mn-lt"/>
              </a:rPr>
              <a:t>Ingestion</a:t>
            </a:r>
          </a:p>
          <a:p>
            <a:pPr marL="0" indent="0">
              <a:buNone/>
            </a:pPr>
            <a:r>
              <a:rPr lang="en-US" sz="1800" dirty="0" smtClean="0">
                <a:latin typeface="+mn-lt"/>
              </a:rPr>
              <a:t>If </a:t>
            </a:r>
            <a:r>
              <a:rPr lang="en-US" sz="1800" dirty="0">
                <a:latin typeface="+mn-lt"/>
              </a:rPr>
              <a:t>you are instructed to administer activated </a:t>
            </a:r>
            <a:r>
              <a:rPr lang="en-US" sz="1800" dirty="0" smtClean="0">
                <a:latin typeface="+mn-lt"/>
              </a:rPr>
              <a:t>charcoal and </a:t>
            </a:r>
            <a:r>
              <a:rPr lang="en-US" sz="1800" dirty="0">
                <a:latin typeface="+mn-lt"/>
              </a:rPr>
              <a:t>the patient is alert and able to swallow, </a:t>
            </a:r>
            <a:r>
              <a:rPr lang="en-US" sz="1800" dirty="0" smtClean="0">
                <a:latin typeface="+mn-lt"/>
              </a:rPr>
              <a:t>give at </a:t>
            </a:r>
            <a:r>
              <a:rPr lang="en-US" sz="1800" dirty="0">
                <a:latin typeface="+mn-lt"/>
              </a:rPr>
              <a:t>1. </a:t>
            </a:r>
            <a:r>
              <a:rPr lang="en-US" sz="1800" dirty="0" smtClean="0">
                <a:latin typeface="+mn-lt"/>
              </a:rPr>
              <a:t>g</a:t>
            </a:r>
            <a:r>
              <a:rPr lang="en-US" sz="100" dirty="0" smtClean="0">
                <a:solidFill>
                  <a:schemeClr val="bg1"/>
                </a:solidFill>
                <a:latin typeface="+mn-lt"/>
              </a:rPr>
              <a:t>ram</a:t>
            </a:r>
            <a:r>
              <a:rPr lang="en-US" sz="1800" dirty="0" smtClean="0">
                <a:latin typeface="+mn-lt"/>
              </a:rPr>
              <a:t>/k</a:t>
            </a:r>
            <a:r>
              <a:rPr lang="en-US" sz="100" dirty="0" smtClean="0">
                <a:solidFill>
                  <a:schemeClr val="bg1"/>
                </a:solidFill>
                <a:latin typeface="+mn-lt"/>
              </a:rPr>
              <a:t>ilo</a:t>
            </a:r>
            <a:r>
              <a:rPr lang="en-US" sz="1800" dirty="0" smtClean="0">
                <a:latin typeface="+mn-lt"/>
              </a:rPr>
              <a:t>g</a:t>
            </a:r>
            <a:r>
              <a:rPr lang="en-US" sz="100" dirty="0" smtClean="0">
                <a:solidFill>
                  <a:schemeClr val="bg1"/>
                </a:solidFill>
                <a:latin typeface="+mn-lt"/>
              </a:rPr>
              <a:t>ram</a:t>
            </a:r>
            <a:r>
              <a:rPr lang="en-US" sz="1800" dirty="0" smtClean="0">
                <a:latin typeface="+mn-lt"/>
              </a:rPr>
              <a:t> </a:t>
            </a:r>
            <a:r>
              <a:rPr lang="en-US" sz="1800" dirty="0">
                <a:latin typeface="+mn-lt"/>
              </a:rPr>
              <a:t>(12.5–25 grams). Activated charcoal </a:t>
            </a:r>
            <a:r>
              <a:rPr lang="en-US" sz="1800" dirty="0" smtClean="0">
                <a:latin typeface="+mn-lt"/>
              </a:rPr>
              <a:t>is contraindicated </a:t>
            </a:r>
            <a:r>
              <a:rPr lang="en-US" sz="1800" dirty="0">
                <a:latin typeface="+mn-lt"/>
              </a:rPr>
              <a:t>in the following:</a:t>
            </a:r>
          </a:p>
        </p:txBody>
      </p:sp>
    </p:spTree>
    <p:extLst>
      <p:ext uri="{BB962C8B-B14F-4D97-AF65-F5344CB8AC3E}">
        <p14:creationId xmlns:p14="http://schemas.microsoft.com/office/powerpoint/2010/main" val="23289297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Protocol for Pediatric Poisoning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a:t>
            </a:r>
            <a:r>
              <a:rPr lang="en-US" altLang="en-US" sz="2000" b="0" dirty="0" smtClean="0">
                <a:latin typeface="Times New Roman" panose="02020603050405020304" pitchFamily="18" charset="0"/>
                <a:ea typeface="ＭＳ Ｐゴシック"/>
              </a:rPr>
              <a:t>3)</a:t>
            </a:r>
            <a:endParaRPr lang="en-US" dirty="0"/>
          </a:p>
        </p:txBody>
      </p:sp>
      <p:sp>
        <p:nvSpPr>
          <p:cNvPr id="3" name="Text Placeholder 2"/>
          <p:cNvSpPr>
            <a:spLocks noGrp="1"/>
          </p:cNvSpPr>
          <p:nvPr>
            <p:ph type="body" idx="1"/>
          </p:nvPr>
        </p:nvSpPr>
        <p:spPr>
          <a:xfrm>
            <a:off x="457200" y="1600200"/>
            <a:ext cx="8229600" cy="1219199"/>
          </a:xfrm>
        </p:spPr>
        <p:txBody>
          <a:bodyPr/>
          <a:lstStyle/>
          <a:p>
            <a:pPr marL="741600" indent="-284400">
              <a:spcBef>
                <a:spcPts val="600"/>
              </a:spcBef>
              <a:buFont typeface="Arial" panose="020B0604020202020204" pitchFamily="34" charset="0"/>
              <a:buChar char="–"/>
            </a:pPr>
            <a:r>
              <a:rPr lang="en-US" sz="1800" dirty="0" smtClean="0">
                <a:latin typeface="+mn-lt"/>
              </a:rPr>
              <a:t>Altered </a:t>
            </a:r>
            <a:r>
              <a:rPr lang="en-US" sz="1800" dirty="0">
                <a:latin typeface="+mn-lt"/>
              </a:rPr>
              <a:t>mental </a:t>
            </a:r>
            <a:r>
              <a:rPr lang="en-US" sz="1800" dirty="0" smtClean="0">
                <a:latin typeface="+mn-lt"/>
              </a:rPr>
              <a:t>status</a:t>
            </a:r>
          </a:p>
          <a:p>
            <a:pPr marL="741600" indent="-284400">
              <a:spcBef>
                <a:spcPts val="600"/>
              </a:spcBef>
              <a:buFont typeface="Arial" panose="020B0604020202020204" pitchFamily="34" charset="0"/>
              <a:buChar char="–"/>
            </a:pPr>
            <a:r>
              <a:rPr lang="en-US" sz="1800" dirty="0" smtClean="0">
                <a:latin typeface="+mn-lt"/>
              </a:rPr>
              <a:t>Ingestion </a:t>
            </a:r>
            <a:r>
              <a:rPr lang="en-US" sz="1800" dirty="0">
                <a:latin typeface="+mn-lt"/>
              </a:rPr>
              <a:t>of acids or alkalis</a:t>
            </a:r>
          </a:p>
          <a:p>
            <a:pPr marL="741600" indent="-284400">
              <a:spcBef>
                <a:spcPts val="600"/>
              </a:spcBef>
              <a:buFont typeface="Arial" panose="020B0604020202020204" pitchFamily="34" charset="0"/>
              <a:buChar char="–"/>
            </a:pPr>
            <a:r>
              <a:rPr lang="en-US" sz="1800" dirty="0" smtClean="0">
                <a:latin typeface="+mn-lt"/>
              </a:rPr>
              <a:t>Patient </a:t>
            </a:r>
            <a:r>
              <a:rPr lang="en-US" sz="1800" dirty="0">
                <a:latin typeface="+mn-lt"/>
              </a:rPr>
              <a:t>who is unable to swallow</a:t>
            </a:r>
          </a:p>
        </p:txBody>
      </p:sp>
      <p:sp>
        <p:nvSpPr>
          <p:cNvPr id="4" name="Text Placeholder 3"/>
          <p:cNvSpPr>
            <a:spLocks noGrp="1"/>
          </p:cNvSpPr>
          <p:nvPr>
            <p:ph type="body" idx="2"/>
          </p:nvPr>
        </p:nvSpPr>
        <p:spPr>
          <a:xfrm>
            <a:off x="457200" y="3002177"/>
            <a:ext cx="8229600" cy="2655674"/>
          </a:xfrm>
        </p:spPr>
        <p:txBody>
          <a:bodyPr/>
          <a:lstStyle/>
          <a:p>
            <a:pPr marL="0" indent="0">
              <a:buNone/>
            </a:pPr>
            <a:r>
              <a:rPr lang="en-US" sz="1800" b="1" dirty="0">
                <a:latin typeface="+mn-lt"/>
              </a:rPr>
              <a:t>Inhalation</a:t>
            </a:r>
          </a:p>
          <a:p>
            <a:pPr marL="0" indent="0">
              <a:buNone/>
            </a:pPr>
            <a:r>
              <a:rPr lang="en-US" sz="1800" dirty="0">
                <a:latin typeface="+mn-lt"/>
              </a:rPr>
              <a:t>Remove from toxic environment. Maximize </a:t>
            </a:r>
            <a:r>
              <a:rPr lang="en-US" sz="1800" dirty="0" smtClean="0">
                <a:latin typeface="+mn-lt"/>
              </a:rPr>
              <a:t>oxygenation by </a:t>
            </a:r>
            <a:r>
              <a:rPr lang="en-US" sz="1800" dirty="0">
                <a:latin typeface="+mn-lt"/>
              </a:rPr>
              <a:t>nonrebreather mask at 15 l</a:t>
            </a:r>
            <a:r>
              <a:rPr lang="en-US" sz="100" dirty="0" smtClean="0">
                <a:solidFill>
                  <a:schemeClr val="bg1"/>
                </a:solidFill>
                <a:latin typeface="+mn-lt"/>
              </a:rPr>
              <a:t>itre</a:t>
            </a:r>
            <a:r>
              <a:rPr lang="en-US" sz="1800" dirty="0" smtClean="0">
                <a:latin typeface="+mn-lt"/>
              </a:rPr>
              <a:t>p</a:t>
            </a:r>
            <a:r>
              <a:rPr lang="en-US" sz="100" dirty="0" smtClean="0">
                <a:solidFill>
                  <a:schemeClr val="bg1"/>
                </a:solidFill>
                <a:latin typeface="+mn-lt"/>
              </a:rPr>
              <a:t>er</a:t>
            </a:r>
            <a:r>
              <a:rPr lang="en-US" sz="1800" dirty="0" smtClean="0">
                <a:latin typeface="+mn-lt"/>
              </a:rPr>
              <a:t>m</a:t>
            </a:r>
            <a:r>
              <a:rPr lang="en-US" sz="100" dirty="0" smtClean="0">
                <a:solidFill>
                  <a:schemeClr val="bg1"/>
                </a:solidFill>
                <a:latin typeface="+mn-lt"/>
              </a:rPr>
              <a:t>inute</a:t>
            </a:r>
            <a:r>
              <a:rPr lang="en-US" sz="1800" dirty="0" smtClean="0">
                <a:latin typeface="+mn-lt"/>
              </a:rPr>
              <a:t> if breathing adequately </a:t>
            </a:r>
            <a:r>
              <a:rPr lang="en-US" sz="1800" dirty="0">
                <a:latin typeface="+mn-lt"/>
              </a:rPr>
              <a:t>or by positive pressure </a:t>
            </a:r>
            <a:r>
              <a:rPr lang="en-US" sz="1800" dirty="0" smtClean="0">
                <a:latin typeface="+mn-lt"/>
              </a:rPr>
              <a:t>ventilation if </a:t>
            </a:r>
            <a:r>
              <a:rPr lang="en-US" sz="1800" dirty="0">
                <a:latin typeface="+mn-lt"/>
              </a:rPr>
              <a:t>breathing inadequately.</a:t>
            </a:r>
          </a:p>
          <a:p>
            <a:pPr marL="0" indent="0">
              <a:buNone/>
            </a:pPr>
            <a:r>
              <a:rPr lang="en-US" sz="1800" b="1" dirty="0">
                <a:latin typeface="+mn-lt"/>
              </a:rPr>
              <a:t>Absorption</a:t>
            </a:r>
          </a:p>
          <a:p>
            <a:pPr marL="0" indent="0">
              <a:buNone/>
            </a:pPr>
            <a:r>
              <a:rPr lang="en-US" sz="1800" dirty="0">
                <a:latin typeface="+mn-lt"/>
              </a:rPr>
              <a:t>Flush with water for 20 minutes at the scene. If </a:t>
            </a:r>
            <a:r>
              <a:rPr lang="en-US" sz="1800" dirty="0" smtClean="0">
                <a:latin typeface="+mn-lt"/>
              </a:rPr>
              <a:t>eyes are </a:t>
            </a:r>
            <a:r>
              <a:rPr lang="en-US" sz="1800" dirty="0">
                <a:latin typeface="+mn-lt"/>
              </a:rPr>
              <a:t>involved, continue to flush en </a:t>
            </a:r>
            <a:r>
              <a:rPr lang="en-US" sz="1800" dirty="0" smtClean="0">
                <a:latin typeface="+mn-lt"/>
              </a:rPr>
              <a:t>route.</a:t>
            </a:r>
          </a:p>
        </p:txBody>
      </p:sp>
    </p:spTree>
    <p:extLst>
      <p:ext uri="{BB962C8B-B14F-4D97-AF65-F5344CB8AC3E}">
        <p14:creationId xmlns:p14="http://schemas.microsoft.com/office/powerpoint/2010/main" val="1921815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Protocol for Pediatric Poisoning </a:t>
            </a:r>
            <a:r>
              <a:rPr lang="en-US" altLang="en-US" sz="2000" b="0" dirty="0" smtClean="0">
                <a:latin typeface="Times New Roman" panose="02020603050405020304" pitchFamily="18" charset="0"/>
                <a:ea typeface="ＭＳ Ｐゴシック"/>
              </a:rPr>
              <a:t>(3 </a:t>
            </a:r>
            <a:r>
              <a:rPr lang="en-US" altLang="en-US" sz="2000" b="0" dirty="0">
                <a:latin typeface="Times New Roman" panose="02020603050405020304" pitchFamily="18" charset="0"/>
                <a:ea typeface="ＭＳ Ｐゴシック"/>
              </a:rPr>
              <a:t>of </a:t>
            </a:r>
            <a:r>
              <a:rPr lang="en-US" altLang="en-US" sz="2000" b="0" dirty="0" smtClean="0">
                <a:latin typeface="Times New Roman" panose="02020603050405020304" pitchFamily="18" charset="0"/>
                <a:ea typeface="ＭＳ Ｐゴシック"/>
              </a:rPr>
              <a:t>3)</a:t>
            </a:r>
            <a:endParaRPr lang="en-US" dirty="0"/>
          </a:p>
        </p:txBody>
      </p:sp>
      <p:sp>
        <p:nvSpPr>
          <p:cNvPr id="3" name="Text Placeholder 2"/>
          <p:cNvSpPr>
            <a:spLocks noGrp="1"/>
          </p:cNvSpPr>
          <p:nvPr>
            <p:ph type="body" idx="1"/>
          </p:nvPr>
        </p:nvSpPr>
        <p:spPr>
          <a:xfrm>
            <a:off x="457200" y="1600200"/>
            <a:ext cx="8115300" cy="1971675"/>
          </a:xfrm>
        </p:spPr>
        <p:txBody>
          <a:bodyPr/>
          <a:lstStyle/>
          <a:p>
            <a:pPr marL="0" indent="0">
              <a:buNone/>
            </a:pPr>
            <a:r>
              <a:rPr lang="en-US" sz="1800" b="1" dirty="0">
                <a:latin typeface="+mn-lt"/>
              </a:rPr>
              <a:t>Injection</a:t>
            </a:r>
          </a:p>
          <a:p>
            <a:pPr marL="0" indent="0">
              <a:buNone/>
            </a:pPr>
            <a:r>
              <a:rPr lang="en-US" sz="1800" dirty="0">
                <a:latin typeface="+mn-lt"/>
              </a:rPr>
              <a:t>Carefully monitor airway and breathing. If </a:t>
            </a:r>
            <a:r>
              <a:rPr lang="en-US" sz="1800" dirty="0" smtClean="0">
                <a:latin typeface="+mn-lt"/>
              </a:rPr>
              <a:t>allergic reaction</a:t>
            </a:r>
            <a:r>
              <a:rPr lang="en-US" sz="1800" dirty="0">
                <a:latin typeface="+mn-lt"/>
              </a:rPr>
              <a:t>, and with order from medical direction</a:t>
            </a:r>
            <a:r>
              <a:rPr lang="en-US" sz="1800" dirty="0" smtClean="0">
                <a:latin typeface="+mn-lt"/>
              </a:rPr>
              <a:t>, consider </a:t>
            </a:r>
            <a:r>
              <a:rPr lang="en-US" sz="1800" dirty="0">
                <a:latin typeface="+mn-lt"/>
              </a:rPr>
              <a:t>administration of epinephrine at 0.15 </a:t>
            </a:r>
            <a:r>
              <a:rPr lang="en-US" sz="1800" dirty="0" smtClean="0">
                <a:latin typeface="+mn-lt"/>
              </a:rPr>
              <a:t>mg if </a:t>
            </a:r>
            <a:r>
              <a:rPr lang="en-US" sz="1800" dirty="0">
                <a:latin typeface="+mn-lt"/>
              </a:rPr>
              <a:t>the child weighs less than 66 lb. If the </a:t>
            </a:r>
            <a:r>
              <a:rPr lang="en-US" sz="1800" dirty="0" smtClean="0">
                <a:latin typeface="+mn-lt"/>
              </a:rPr>
              <a:t>child’s weight </a:t>
            </a:r>
            <a:r>
              <a:rPr lang="en-US" sz="1800" dirty="0">
                <a:latin typeface="+mn-lt"/>
              </a:rPr>
              <a:t>is greater than 66 </a:t>
            </a:r>
            <a:r>
              <a:rPr lang="en-US" sz="1800" dirty="0" smtClean="0">
                <a:latin typeface="+mn-lt"/>
              </a:rPr>
              <a:t>l</a:t>
            </a:r>
            <a:r>
              <a:rPr lang="en-US" sz="100" dirty="0" smtClean="0">
                <a:latin typeface="+mn-lt"/>
              </a:rPr>
              <a:t> </a:t>
            </a:r>
            <a:r>
              <a:rPr lang="en-US" sz="1800" dirty="0" smtClean="0">
                <a:latin typeface="+mn-lt"/>
              </a:rPr>
              <a:t>b</a:t>
            </a:r>
            <a:r>
              <a:rPr lang="en-US" sz="1800" dirty="0">
                <a:latin typeface="+mn-lt"/>
              </a:rPr>
              <a:t>, an adult (</a:t>
            </a:r>
            <a:r>
              <a:rPr lang="en-US" sz="1800" dirty="0" smtClean="0">
                <a:latin typeface="+mn-lt"/>
              </a:rPr>
              <a:t>0.3 </a:t>
            </a:r>
            <a:r>
              <a:rPr lang="en-US" sz="1800" dirty="0">
                <a:latin typeface="+mn-lt"/>
              </a:rPr>
              <a:t>m</a:t>
            </a:r>
            <a:r>
              <a:rPr lang="en-US" sz="100" dirty="0">
                <a:solidFill>
                  <a:schemeClr val="bg1"/>
                </a:solidFill>
                <a:latin typeface="+mn-lt"/>
              </a:rPr>
              <a:t>illi</a:t>
            </a:r>
            <a:r>
              <a:rPr lang="en-US" sz="1800" dirty="0">
                <a:latin typeface="+mn-lt"/>
              </a:rPr>
              <a:t>g</a:t>
            </a:r>
            <a:r>
              <a:rPr lang="en-US" sz="100" dirty="0">
                <a:solidFill>
                  <a:schemeClr val="bg1"/>
                </a:solidFill>
                <a:latin typeface="+mn-lt"/>
              </a:rPr>
              <a:t>ram</a:t>
            </a:r>
            <a:r>
              <a:rPr lang="en-US" sz="1800" dirty="0" smtClean="0">
                <a:latin typeface="+mn-lt"/>
              </a:rPr>
              <a:t>) dose should </a:t>
            </a:r>
            <a:r>
              <a:rPr lang="en-US" sz="1800" dirty="0">
                <a:latin typeface="+mn-lt"/>
              </a:rPr>
              <a:t>be used. Apply a constricting band </a:t>
            </a:r>
            <a:r>
              <a:rPr lang="en-US" sz="1800" dirty="0" smtClean="0">
                <a:latin typeface="+mn-lt"/>
              </a:rPr>
              <a:t>proximal to </a:t>
            </a:r>
            <a:r>
              <a:rPr lang="en-US" sz="1800" dirty="0">
                <a:latin typeface="+mn-lt"/>
              </a:rPr>
              <a:t>site of bite or injection.</a:t>
            </a:r>
          </a:p>
        </p:txBody>
      </p:sp>
      <p:sp>
        <p:nvSpPr>
          <p:cNvPr id="4" name="Text Placeholder 3"/>
          <p:cNvSpPr>
            <a:spLocks noGrp="1"/>
          </p:cNvSpPr>
          <p:nvPr>
            <p:ph type="body" idx="2"/>
          </p:nvPr>
        </p:nvSpPr>
        <p:spPr>
          <a:xfrm>
            <a:off x="457200" y="3649876"/>
            <a:ext cx="8229600" cy="1426950"/>
          </a:xfrm>
        </p:spPr>
        <p:txBody>
          <a:bodyPr/>
          <a:lstStyle/>
          <a:p>
            <a:pPr marL="432000" indent="-432000">
              <a:buFont typeface="+mj-lt"/>
              <a:buAutoNum type="arabicPeriod" startAt="6"/>
            </a:pPr>
            <a:r>
              <a:rPr lang="en-US" sz="1800" dirty="0">
                <a:latin typeface="+mn-lt"/>
              </a:rPr>
              <a:t>Consider calling advanced life support.</a:t>
            </a:r>
          </a:p>
          <a:p>
            <a:pPr marL="432000" indent="-432000">
              <a:buFont typeface="+mj-lt"/>
              <a:buAutoNum type="arabicPeriod" startAt="6"/>
            </a:pPr>
            <a:r>
              <a:rPr lang="en-US" sz="1800" dirty="0" smtClean="0">
                <a:latin typeface="+mn-lt"/>
              </a:rPr>
              <a:t>Expedite </a:t>
            </a:r>
            <a:r>
              <a:rPr lang="en-US" sz="1800" dirty="0">
                <a:latin typeface="+mn-lt"/>
              </a:rPr>
              <a:t>transport.</a:t>
            </a:r>
          </a:p>
          <a:p>
            <a:pPr marL="432000" indent="-432000">
              <a:buFont typeface="+mj-lt"/>
              <a:buAutoNum type="arabicPeriod" startAt="6"/>
            </a:pPr>
            <a:r>
              <a:rPr lang="en-US" sz="1800" dirty="0" smtClean="0">
                <a:latin typeface="+mn-lt"/>
              </a:rPr>
              <a:t>Perform </a:t>
            </a:r>
            <a:r>
              <a:rPr lang="en-US" sz="1800" dirty="0">
                <a:latin typeface="+mn-lt"/>
              </a:rPr>
              <a:t>a reassessment every 5 minutes.</a:t>
            </a:r>
          </a:p>
        </p:txBody>
      </p:sp>
    </p:spTree>
    <p:extLst>
      <p:ext uri="{BB962C8B-B14F-4D97-AF65-F5344CB8AC3E}">
        <p14:creationId xmlns:p14="http://schemas.microsoft.com/office/powerpoint/2010/main" val="33171749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(21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r>
              <a:rPr lang="en-US" altLang="en-US" sz="2400" dirty="0">
                <a:latin typeface="+mn-lt"/>
              </a:rPr>
              <a:t>Brief Resolved Unexplained Events (</a:t>
            </a:r>
            <a:r>
              <a:rPr lang="en-US" altLang="en-US" sz="2400" dirty="0" smtClean="0">
                <a:latin typeface="+mn-lt"/>
              </a:rPr>
              <a:t>B</a:t>
            </a:r>
            <a:r>
              <a:rPr lang="en-US" altLang="en-US" sz="100" dirty="0" smtClean="0">
                <a:latin typeface="+mn-lt"/>
              </a:rPr>
              <a:t> </a:t>
            </a:r>
            <a:r>
              <a:rPr lang="en-US" altLang="en-US" sz="2400" dirty="0" smtClean="0">
                <a:latin typeface="+mn-lt"/>
              </a:rPr>
              <a:t>R</a:t>
            </a:r>
            <a:r>
              <a:rPr lang="en-US" altLang="en-US" sz="100" dirty="0" smtClean="0">
                <a:latin typeface="+mn-lt"/>
              </a:rPr>
              <a:t> </a:t>
            </a:r>
            <a:r>
              <a:rPr lang="en-US" altLang="en-US" sz="2400" dirty="0" smtClean="0">
                <a:latin typeface="+mn-lt"/>
              </a:rPr>
              <a:t>U</a:t>
            </a:r>
            <a:r>
              <a:rPr lang="en-US" altLang="en-US" sz="100" dirty="0" smtClean="0">
                <a:latin typeface="+mn-lt"/>
              </a:rPr>
              <a:t> </a:t>
            </a:r>
            <a:r>
              <a:rPr lang="en-US" altLang="en-US" sz="2400" dirty="0" smtClean="0">
                <a:latin typeface="+mn-lt"/>
              </a:rPr>
              <a:t>E</a:t>
            </a:r>
            <a:r>
              <a:rPr lang="en-US" altLang="en-US" sz="2400" dirty="0">
                <a:latin typeface="+mn-lt"/>
              </a:rPr>
              <a:t>)</a:t>
            </a:r>
          </a:p>
          <a:p>
            <a:pPr lvl="1"/>
            <a:r>
              <a:rPr lang="en-US" altLang="en-US" sz="2400" dirty="0">
                <a:latin typeface="+mn-lt"/>
              </a:rPr>
              <a:t>Assessment Considerations</a:t>
            </a:r>
          </a:p>
          <a:p>
            <a:pPr lvl="2"/>
            <a:r>
              <a:rPr lang="en-US" altLang="en-US" sz="2400" dirty="0">
                <a:latin typeface="+mn-lt"/>
              </a:rPr>
              <a:t>An episode that is frightening to the observer in infants younger than 1 year of age</a:t>
            </a:r>
          </a:p>
          <a:p>
            <a:pPr lvl="2"/>
            <a:r>
              <a:rPr lang="en-US" altLang="en-US" sz="2400" dirty="0">
                <a:latin typeface="+mn-lt"/>
              </a:rPr>
              <a:t>Characterized by some combination of apnea, color change, marked change in muscle tone, choking, or gagging.</a:t>
            </a:r>
          </a:p>
          <a:p>
            <a:pPr lvl="1"/>
            <a:r>
              <a:rPr lang="en-US" altLang="en-US" sz="2400" dirty="0">
                <a:latin typeface="+mn-lt"/>
              </a:rPr>
              <a:t>Event is usually transient.</a:t>
            </a:r>
          </a:p>
        </p:txBody>
      </p:sp>
    </p:spTree>
    <p:extLst>
      <p:ext uri="{BB962C8B-B14F-4D97-AF65-F5344CB8AC3E}">
        <p14:creationId xmlns:p14="http://schemas.microsoft.com/office/powerpoint/2010/main" val="15539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Primary Assessment</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Form a general impression using the Pediatric Assessment Triangle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the level of consciousness.</a:t>
            </a: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the airway.</a:t>
            </a: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breathing.</a:t>
            </a: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circulation.</a:t>
            </a: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Determine priority.</a:t>
            </a:r>
          </a:p>
        </p:txBody>
      </p:sp>
    </p:spTree>
    <p:extLst>
      <p:ext uri="{BB962C8B-B14F-4D97-AF65-F5344CB8AC3E}">
        <p14:creationId xmlns:p14="http://schemas.microsoft.com/office/powerpoint/2010/main" val="8581245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(22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65424"/>
          </a:xfrm>
        </p:spPr>
        <p:txBody>
          <a:bodyPr wrap="square" lIns="91425" tIns="91425" rIns="91425" bIns="91425">
            <a:noAutofit/>
          </a:bodyPr>
          <a:lstStyle/>
          <a:p>
            <a:r>
              <a:rPr lang="en-US" altLang="en-US" sz="2400" dirty="0">
                <a:latin typeface="+mn-lt"/>
              </a:rPr>
              <a:t>Brief Resolved Unexplained Events (</a:t>
            </a:r>
            <a:r>
              <a:rPr lang="en-US" altLang="en-US" sz="2400" dirty="0" smtClean="0">
                <a:latin typeface="+mn-lt"/>
              </a:rPr>
              <a:t>B</a:t>
            </a:r>
            <a:r>
              <a:rPr lang="en-US" altLang="en-US" sz="100" dirty="0" smtClean="0">
                <a:latin typeface="+mn-lt"/>
              </a:rPr>
              <a:t> </a:t>
            </a:r>
            <a:r>
              <a:rPr lang="en-US" altLang="en-US" sz="2400" dirty="0" smtClean="0">
                <a:latin typeface="+mn-lt"/>
              </a:rPr>
              <a:t>R</a:t>
            </a:r>
            <a:r>
              <a:rPr lang="en-US" altLang="en-US" sz="100" dirty="0" smtClean="0">
                <a:latin typeface="+mn-lt"/>
              </a:rPr>
              <a:t> </a:t>
            </a:r>
            <a:r>
              <a:rPr lang="en-US" altLang="en-US" sz="2400" dirty="0" smtClean="0">
                <a:latin typeface="+mn-lt"/>
              </a:rPr>
              <a:t>U</a:t>
            </a:r>
            <a:r>
              <a:rPr lang="en-US" altLang="en-US" sz="100" dirty="0" smtClean="0">
                <a:latin typeface="+mn-lt"/>
              </a:rPr>
              <a:t> </a:t>
            </a:r>
            <a:r>
              <a:rPr lang="en-US" altLang="en-US" sz="2400" dirty="0" smtClean="0">
                <a:latin typeface="+mn-lt"/>
              </a:rPr>
              <a:t>E</a:t>
            </a:r>
            <a:r>
              <a:rPr lang="en-US" altLang="en-US" sz="2400" dirty="0">
                <a:latin typeface="+mn-lt"/>
              </a:rPr>
              <a:t>)</a:t>
            </a:r>
          </a:p>
          <a:p>
            <a:pPr lvl="1"/>
            <a:r>
              <a:rPr lang="en-US" altLang="en-US" sz="2400" dirty="0">
                <a:latin typeface="+mn-lt"/>
              </a:rPr>
              <a:t>Emergency Medical Care</a:t>
            </a:r>
          </a:p>
          <a:p>
            <a:pPr lvl="2"/>
            <a:r>
              <a:rPr lang="en-US" altLang="en-US" sz="2400" dirty="0">
                <a:latin typeface="+mn-lt"/>
              </a:rPr>
              <a:t>Maintain an open airway and adequate breathing and oxygenation.</a:t>
            </a:r>
          </a:p>
          <a:p>
            <a:pPr lvl="2"/>
            <a:r>
              <a:rPr lang="en-US" altLang="en-US" sz="2400" dirty="0">
                <a:latin typeface="+mn-lt"/>
              </a:rPr>
              <a:t>Apply positive pressure ventilation for inadequate breathing.</a:t>
            </a:r>
          </a:p>
          <a:p>
            <a:pPr lvl="2"/>
            <a:r>
              <a:rPr lang="en-US" altLang="en-US" sz="2400" dirty="0">
                <a:latin typeface="+mn-lt"/>
              </a:rPr>
              <a:t>Transport with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intercept.</a:t>
            </a:r>
          </a:p>
        </p:txBody>
      </p:sp>
    </p:spTree>
    <p:extLst>
      <p:ext uri="{BB962C8B-B14F-4D97-AF65-F5344CB8AC3E}">
        <p14:creationId xmlns:p14="http://schemas.microsoft.com/office/powerpoint/2010/main" val="35792465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(23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Sudden Infant Death Syndrome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a:t>
            </a:r>
            <a:r>
              <a:rPr lang="en-US" altLang="en-US" sz="2400" dirty="0">
                <a:latin typeface="+mn-lt"/>
              </a:rPr>
              <a:t>)</a:t>
            </a:r>
          </a:p>
          <a:p>
            <a:pPr lvl="1"/>
            <a:r>
              <a:rPr lang="en-US" altLang="en-US" sz="2400" dirty="0">
                <a:latin typeface="+mn-lt"/>
              </a:rPr>
              <a:t>Sudden and unexpected death of an infant in which an autopsy fails to identify the cause of death </a:t>
            </a:r>
          </a:p>
          <a:p>
            <a:pPr lvl="1"/>
            <a:r>
              <a:rPr lang="en-US" altLang="en-US" sz="2400" dirty="0">
                <a:latin typeface="+mn-lt"/>
              </a:rPr>
              <a:t>Peak incidence at 2 to 4 months</a:t>
            </a:r>
          </a:p>
          <a:p>
            <a:pPr lvl="1"/>
            <a:r>
              <a:rPr lang="en-US" altLang="en-US" sz="2400" dirty="0">
                <a:latin typeface="+mn-lt"/>
              </a:rPr>
              <a:t>Exact cause is unknown.</a:t>
            </a:r>
          </a:p>
          <a:p>
            <a:pPr lvl="1"/>
            <a:r>
              <a:rPr lang="en-US" altLang="en-US" sz="2400" dirty="0">
                <a:latin typeface="+mn-lt"/>
              </a:rPr>
              <a:t>Cannot be diagnosed in the field.</a:t>
            </a:r>
          </a:p>
        </p:txBody>
      </p:sp>
    </p:spTree>
    <p:extLst>
      <p:ext uri="{BB962C8B-B14F-4D97-AF65-F5344CB8AC3E}">
        <p14:creationId xmlns:p14="http://schemas.microsoft.com/office/powerpoint/2010/main" val="21011802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(24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Sudden Infant Death Syndrome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a:t>
            </a:r>
            <a:r>
              <a:rPr lang="en-US" altLang="en-US" sz="2400" dirty="0">
                <a:latin typeface="+mn-lt"/>
              </a:rPr>
              <a:t>)</a:t>
            </a:r>
          </a:p>
          <a:p>
            <a:pPr lvl="1"/>
            <a:r>
              <a:rPr lang="en-US" altLang="en-US" sz="2400" dirty="0">
                <a:latin typeface="+mn-lt"/>
              </a:rPr>
              <a:t>Assessment Considerations</a:t>
            </a:r>
          </a:p>
          <a:p>
            <a:pPr lvl="2"/>
            <a:r>
              <a:rPr lang="en-US" altLang="en-US" sz="2400" dirty="0">
                <a:latin typeface="+mn-lt"/>
              </a:rPr>
              <a:t>Physical appearance of the infant</a:t>
            </a:r>
          </a:p>
          <a:p>
            <a:pPr lvl="2"/>
            <a:r>
              <a:rPr lang="en-US" altLang="en-US" sz="2400" dirty="0">
                <a:latin typeface="+mn-lt"/>
              </a:rPr>
              <a:t>Position of the infant in the crib</a:t>
            </a:r>
          </a:p>
          <a:p>
            <a:pPr lvl="2"/>
            <a:r>
              <a:rPr lang="en-US" altLang="en-US" sz="2400" dirty="0">
                <a:latin typeface="+mn-lt"/>
              </a:rPr>
              <a:t>Physical appearance of the crib</a:t>
            </a:r>
          </a:p>
          <a:p>
            <a:pPr lvl="2"/>
            <a:r>
              <a:rPr lang="en-US" altLang="en-US" sz="2400" dirty="0">
                <a:latin typeface="+mn-lt"/>
              </a:rPr>
              <a:t>Presence of objects in the crib</a:t>
            </a:r>
          </a:p>
          <a:p>
            <a:pPr lvl="2"/>
            <a:r>
              <a:rPr lang="en-US" altLang="en-US" sz="2400" dirty="0">
                <a:latin typeface="+mn-lt"/>
              </a:rPr>
              <a:t>Unusual or dangerous items in the room</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2736382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(25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Sudden Infant Death Syndrome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a:t>
            </a:r>
            <a:r>
              <a:rPr lang="en-US" altLang="en-US" sz="2400" dirty="0">
                <a:latin typeface="+mn-lt"/>
              </a:rPr>
              <a:t>)</a:t>
            </a:r>
          </a:p>
          <a:p>
            <a:pPr lvl="1"/>
            <a:r>
              <a:rPr lang="en-US" altLang="en-US" sz="2400" dirty="0">
                <a:latin typeface="+mn-lt"/>
              </a:rPr>
              <a:t>Emergency Medical Care</a:t>
            </a:r>
          </a:p>
          <a:p>
            <a:pPr lvl="2"/>
            <a:r>
              <a:rPr lang="en-US" altLang="en-US" sz="2400" dirty="0">
                <a:latin typeface="+mn-lt"/>
              </a:rPr>
              <a:t>Attempt resuscitation unless rigor mortis or dependent lividity is present.</a:t>
            </a:r>
          </a:p>
          <a:p>
            <a:pPr lvl="2"/>
            <a:r>
              <a:rPr lang="en-US" altLang="en-US" sz="2400" dirty="0">
                <a:latin typeface="+mn-lt"/>
              </a:rPr>
              <a:t>Encourage caregivers to talk.</a:t>
            </a:r>
          </a:p>
          <a:p>
            <a:pPr lvl="2"/>
            <a:r>
              <a:rPr lang="en-US" altLang="en-US" sz="2400" dirty="0">
                <a:latin typeface="+mn-lt"/>
              </a:rPr>
              <a:t>Do not provide false reassurances.</a:t>
            </a:r>
          </a:p>
          <a:p>
            <a:pPr lvl="2"/>
            <a:r>
              <a:rPr lang="en-US" altLang="en-US" sz="2400" dirty="0">
                <a:latin typeface="+mn-lt"/>
              </a:rPr>
              <a:t>Transport with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backup or intercept.</a:t>
            </a:r>
          </a:p>
          <a:p>
            <a:pPr lvl="2"/>
            <a:r>
              <a:rPr lang="en-US" altLang="en-US" sz="2400" dirty="0">
                <a:latin typeface="+mn-lt"/>
              </a:rPr>
              <a:t>Use caution in communications.</a:t>
            </a:r>
          </a:p>
        </p:txBody>
      </p:sp>
    </p:spTree>
    <p:extLst>
      <p:ext uri="{BB962C8B-B14F-4D97-AF65-F5344CB8AC3E}">
        <p14:creationId xmlns:p14="http://schemas.microsoft.com/office/powerpoint/2010/main" val="38688198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(26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Sudden Infant Death Syndrome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a:t>
            </a:r>
            <a:r>
              <a:rPr lang="en-US" altLang="en-US" sz="2400" dirty="0">
                <a:latin typeface="+mn-lt"/>
              </a:rPr>
              <a:t>)</a:t>
            </a:r>
          </a:p>
          <a:p>
            <a:pPr lvl="1"/>
            <a:r>
              <a:rPr lang="en-US" altLang="en-US" sz="2400" dirty="0">
                <a:latin typeface="+mn-lt"/>
              </a:rPr>
              <a:t>Aiding Family Members in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 </a:t>
            </a:r>
            <a:r>
              <a:rPr lang="en-US" altLang="en-US" sz="2400" dirty="0">
                <a:latin typeface="+mn-lt"/>
              </a:rPr>
              <a:t>Emergencies</a:t>
            </a:r>
          </a:p>
          <a:p>
            <a:pPr lvl="2"/>
            <a:r>
              <a:rPr lang="en-US" altLang="en-US" sz="2400" dirty="0">
                <a:latin typeface="+mn-lt"/>
              </a:rPr>
              <a:t>Reactions vary, but shock and disbelief are common.</a:t>
            </a:r>
          </a:p>
          <a:p>
            <a:pPr lvl="2"/>
            <a:r>
              <a:rPr lang="en-US" altLang="en-US" sz="2400" dirty="0">
                <a:latin typeface="+mn-lt"/>
              </a:rPr>
              <a:t>Making decisions may be difficult for the parents.</a:t>
            </a:r>
          </a:p>
          <a:p>
            <a:pPr lvl="2"/>
            <a:r>
              <a:rPr lang="en-US" altLang="en-US" sz="2400" dirty="0">
                <a:latin typeface="+mn-lt"/>
              </a:rPr>
              <a:t>Be supportive and aware of your own emotions.</a:t>
            </a:r>
          </a:p>
        </p:txBody>
      </p:sp>
    </p:spTree>
    <p:extLst>
      <p:ext uri="{BB962C8B-B14F-4D97-AF65-F5344CB8AC3E}">
        <p14:creationId xmlns:p14="http://schemas.microsoft.com/office/powerpoint/2010/main" val="25586647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Other Pediatric Medical Conditions and Emergencies </a:t>
            </a:r>
            <a:r>
              <a:rPr lang="en-US" sz="2000" b="0" dirty="0" smtClean="0">
                <a:latin typeface="Times New Roman" panose="02020603050405020304" pitchFamily="18" charset="0"/>
                <a:ea typeface="ＭＳ Ｐゴシック"/>
                <a:cs typeface="ＭＳ Ｐゴシック" pitchFamily="-1" charset="-128"/>
              </a:rPr>
              <a:t>(27 of 27)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Sudden Infant Death Syndrome (</a:t>
            </a:r>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a:t>
            </a:r>
            <a:r>
              <a:rPr lang="en-US" altLang="en-US" sz="2400" dirty="0">
                <a:latin typeface="+mn-lt"/>
              </a:rPr>
              <a:t>)</a:t>
            </a:r>
          </a:p>
          <a:p>
            <a:pPr lvl="1"/>
            <a:r>
              <a:rPr lang="en-US" altLang="en-US" sz="2400" dirty="0">
                <a:latin typeface="+mn-lt"/>
              </a:rPr>
              <a:t>Presence of Parents During Pediatric Resuscitation</a:t>
            </a:r>
          </a:p>
          <a:p>
            <a:pPr lvl="2"/>
            <a:r>
              <a:rPr lang="en-US" altLang="en-US" sz="2400" dirty="0">
                <a:latin typeface="+mn-lt"/>
              </a:rPr>
              <a:t>Allow parents to be present during resuscitation attempts.</a:t>
            </a:r>
          </a:p>
          <a:p>
            <a:pPr lvl="2"/>
            <a:r>
              <a:rPr lang="en-US" altLang="en-US" sz="2400" dirty="0">
                <a:latin typeface="+mn-lt"/>
              </a:rPr>
              <a:t>Infants who survived also more accepting of procedures when parents present.</a:t>
            </a:r>
          </a:p>
        </p:txBody>
      </p:sp>
    </p:spTree>
    <p:extLst>
      <p:ext uri="{BB962C8B-B14F-4D97-AF65-F5344CB8AC3E}">
        <p14:creationId xmlns:p14="http://schemas.microsoft.com/office/powerpoint/2010/main" val="11020139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(1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Thousands of children die from unintentional injury and more are permanently disabled.</a:t>
            </a:r>
          </a:p>
          <a:p>
            <a:r>
              <a:rPr lang="en-US" altLang="en-US" sz="2400" dirty="0">
                <a:latin typeface="+mn-lt"/>
              </a:rPr>
              <a:t>Leading cause of death from ages 1-14 years of age</a:t>
            </a:r>
          </a:p>
          <a:p>
            <a:r>
              <a:rPr lang="en-US" altLang="en-US" sz="2400" dirty="0">
                <a:latin typeface="+mn-lt"/>
              </a:rPr>
              <a:t>50percent of deaths from trauma occur within the first hour after an injury.</a:t>
            </a:r>
          </a:p>
          <a:p>
            <a:r>
              <a:rPr lang="en-US" altLang="en-US" sz="2400" dirty="0">
                <a:latin typeface="+mn-lt"/>
              </a:rPr>
              <a:t>Many of the deaths and injuries are preventable</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6576299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(2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99554"/>
          </a:xfrm>
        </p:spPr>
        <p:txBody>
          <a:bodyPr wrap="square" lIns="91425" tIns="91425" rIns="91425" bIns="91425">
            <a:noAutofit/>
          </a:bodyPr>
          <a:lstStyle/>
          <a:p>
            <a:r>
              <a:rPr lang="en-US" altLang="en-US" sz="2400" dirty="0">
                <a:latin typeface="+mn-lt"/>
              </a:rPr>
              <a:t>Mechanisms of Injury</a:t>
            </a:r>
          </a:p>
          <a:p>
            <a:pPr lvl="1"/>
            <a:r>
              <a:rPr lang="en-US" altLang="en-US" sz="2400" dirty="0">
                <a:latin typeface="+mn-lt"/>
              </a:rPr>
              <a:t>Common Modes of Injury</a:t>
            </a:r>
          </a:p>
          <a:p>
            <a:pPr lvl="2"/>
            <a:r>
              <a:rPr lang="en-US" altLang="en-US" sz="2400" dirty="0">
                <a:latin typeface="+mn-lt"/>
              </a:rPr>
              <a:t>Unrestrained </a:t>
            </a:r>
            <a:r>
              <a:rPr lang="en-US" altLang="en-US" sz="2400" dirty="0" smtClean="0">
                <a:latin typeface="+mn-lt"/>
              </a:rPr>
              <a:t>M</a:t>
            </a:r>
            <a:r>
              <a:rPr lang="en-US" altLang="en-US" sz="100" dirty="0" smtClean="0">
                <a:latin typeface="+mn-lt"/>
              </a:rPr>
              <a:t> </a:t>
            </a:r>
            <a:r>
              <a:rPr lang="en-US" altLang="en-US" sz="2400" dirty="0" smtClean="0">
                <a:latin typeface="+mn-lt"/>
              </a:rPr>
              <a:t>V</a:t>
            </a:r>
            <a:r>
              <a:rPr lang="en-US" altLang="en-US" sz="100" dirty="0" smtClean="0">
                <a:latin typeface="+mn-lt"/>
              </a:rPr>
              <a:t> </a:t>
            </a:r>
            <a:r>
              <a:rPr lang="en-US" altLang="en-US" sz="2400" dirty="0" smtClean="0">
                <a:latin typeface="+mn-lt"/>
              </a:rPr>
              <a:t>C</a:t>
            </a:r>
            <a:endParaRPr lang="en-US" altLang="en-US" sz="2400" dirty="0">
              <a:latin typeface="+mn-lt"/>
            </a:endParaRPr>
          </a:p>
          <a:p>
            <a:pPr lvl="2"/>
            <a:r>
              <a:rPr lang="en-US" altLang="en-US" sz="2400" dirty="0">
                <a:latin typeface="+mn-lt"/>
              </a:rPr>
              <a:t>Pedestrian versus vehicle</a:t>
            </a:r>
          </a:p>
          <a:p>
            <a:pPr lvl="2"/>
            <a:r>
              <a:rPr lang="en-US" altLang="en-US" sz="2400" dirty="0">
                <a:latin typeface="+mn-lt"/>
              </a:rPr>
              <a:t>Cyclist versus vehicle</a:t>
            </a:r>
          </a:p>
          <a:p>
            <a:pPr lvl="2"/>
            <a:r>
              <a:rPr lang="en-US" altLang="en-US" sz="2400" dirty="0">
                <a:latin typeface="+mn-lt"/>
              </a:rPr>
              <a:t>Water accident</a:t>
            </a:r>
          </a:p>
          <a:p>
            <a:pPr lvl="2"/>
            <a:r>
              <a:rPr lang="en-US" altLang="en-US" sz="2400" dirty="0">
                <a:latin typeface="+mn-lt"/>
              </a:rPr>
              <a:t>Burn trauma</a:t>
            </a:r>
          </a:p>
          <a:p>
            <a:pPr lvl="2"/>
            <a:r>
              <a:rPr lang="en-US" altLang="en-US" sz="2400" dirty="0">
                <a:latin typeface="+mn-lt"/>
              </a:rPr>
              <a:t>Sport injuries</a:t>
            </a:r>
          </a:p>
          <a:p>
            <a:pPr lvl="2"/>
            <a:r>
              <a:rPr lang="en-US" altLang="en-US" sz="2400" dirty="0">
                <a:latin typeface="+mn-lt"/>
              </a:rPr>
              <a:t>Child abuse</a:t>
            </a:r>
          </a:p>
        </p:txBody>
      </p:sp>
    </p:spTree>
    <p:extLst>
      <p:ext uri="{BB962C8B-B14F-4D97-AF65-F5344CB8AC3E}">
        <p14:creationId xmlns:p14="http://schemas.microsoft.com/office/powerpoint/2010/main" val="26597546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(3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Trauma and Pediatric Anatomy</a:t>
            </a:r>
          </a:p>
          <a:p>
            <a:pPr lvl="1"/>
            <a:r>
              <a:rPr lang="en-US" altLang="en-US" sz="2400" dirty="0">
                <a:latin typeface="+mn-lt"/>
              </a:rPr>
              <a:t>Assessment Considerations</a:t>
            </a:r>
          </a:p>
          <a:p>
            <a:pPr lvl="2"/>
            <a:r>
              <a:rPr lang="en-US" altLang="en-US" sz="2400" dirty="0">
                <a:latin typeface="+mn-lt"/>
              </a:rPr>
              <a:t>Head</a:t>
            </a:r>
          </a:p>
          <a:p>
            <a:pPr lvl="2"/>
            <a:r>
              <a:rPr lang="en-US" altLang="en-US" sz="2400" dirty="0">
                <a:latin typeface="+mn-lt"/>
              </a:rPr>
              <a:t>Chest</a:t>
            </a:r>
          </a:p>
          <a:p>
            <a:pPr lvl="2"/>
            <a:r>
              <a:rPr lang="en-US" altLang="en-US" sz="2400" dirty="0">
                <a:latin typeface="+mn-lt"/>
              </a:rPr>
              <a:t>Abdomen</a:t>
            </a:r>
          </a:p>
          <a:p>
            <a:pPr lvl="2"/>
            <a:r>
              <a:rPr lang="en-US" altLang="en-US" sz="2400" dirty="0">
                <a:latin typeface="+mn-lt"/>
              </a:rPr>
              <a:t>Extremities</a:t>
            </a:r>
          </a:p>
          <a:p>
            <a:pPr lvl="2"/>
            <a:r>
              <a:rPr lang="en-US" altLang="en-US" sz="2400" dirty="0">
                <a:latin typeface="+mn-lt"/>
              </a:rPr>
              <a:t>Burns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40285025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Head Injuries are Common in Children Because of the Relatively Large Size of the Child’s Head</a:t>
            </a:r>
            <a:endParaRPr lang="en-US" altLang="en-US" sz="3000" dirty="0">
              <a:latin typeface="Times New Roman" panose="02020603050405020304" pitchFamily="18" charset="0"/>
              <a:ea typeface="ＭＳ Ｐゴシック"/>
            </a:endParaRPr>
          </a:p>
        </p:txBody>
      </p:sp>
      <p:pic>
        <p:nvPicPr>
          <p:cNvPr id="4" name="Picture 1" descr="A supine unconscious child wearing a nasal cannula, with a vertical laceration from the right forehead to right cheek along the temple, revealing tiss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679" y="1662643"/>
            <a:ext cx="7380642" cy="456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47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Table </a:t>
            </a:r>
            <a:r>
              <a:rPr lang="en-US" dirty="0"/>
              <a:t>38-2 Primary Assessment “From the Doorway”</a:t>
            </a:r>
          </a:p>
        </p:txBody>
      </p:sp>
      <p:graphicFrame>
        <p:nvGraphicFramePr>
          <p:cNvPr id="7" name="Table 6"/>
          <p:cNvGraphicFramePr>
            <a:graphicFrameLocks noGrp="1"/>
          </p:cNvGraphicFramePr>
          <p:nvPr>
            <p:extLst>
              <p:ext uri="{D42A27DB-BD31-4B8C-83A1-F6EECF244321}">
                <p14:modId xmlns:p14="http://schemas.microsoft.com/office/powerpoint/2010/main" val="295239442"/>
              </p:ext>
            </p:extLst>
          </p:nvPr>
        </p:nvGraphicFramePr>
        <p:xfrm>
          <a:off x="457200" y="1982216"/>
          <a:ext cx="5422392" cy="2072640"/>
        </p:xfrm>
        <a:graphic>
          <a:graphicData uri="http://schemas.openxmlformats.org/drawingml/2006/table">
            <a:tbl>
              <a:tblPr firstRow="1" bandRow="1">
                <a:tableStyleId>{40F9630F-82C1-40B7-BC3A-925EFCFF5E92}</a:tableStyleId>
              </a:tblPr>
              <a:tblGrid>
                <a:gridCol w="2355269">
                  <a:extLst>
                    <a:ext uri="{9D8B030D-6E8A-4147-A177-3AD203B41FA5}">
                      <a16:colId xmlns:a16="http://schemas.microsoft.com/office/drawing/2014/main" val="2765757839"/>
                    </a:ext>
                  </a:extLst>
                </a:gridCol>
                <a:gridCol w="3067123">
                  <a:extLst>
                    <a:ext uri="{9D8B030D-6E8A-4147-A177-3AD203B41FA5}">
                      <a16:colId xmlns:a16="http://schemas.microsoft.com/office/drawing/2014/main" val="3646663851"/>
                    </a:ext>
                  </a:extLst>
                </a:gridCol>
              </a:tblGrid>
              <a:tr h="297908">
                <a:tc>
                  <a:txBody>
                    <a:bodyPr/>
                    <a:lstStyle/>
                    <a:p>
                      <a:r>
                        <a:rPr lang="en-US" sz="1600" b="1" i="0" u="none" strike="noStrike" cap="none" baseline="0" dirty="0" smtClean="0">
                          <a:solidFill>
                            <a:schemeClr val="dk1"/>
                          </a:solidFill>
                          <a:latin typeface="+mn-lt"/>
                          <a:ea typeface="Arial"/>
                          <a:cs typeface="Arial"/>
                          <a:sym typeface="Arial"/>
                        </a:rPr>
                        <a:t>P</a:t>
                      </a:r>
                      <a:r>
                        <a:rPr lang="en-US" sz="100" b="1" i="0" u="none" strike="noStrike" cap="none" baseline="0" dirty="0" smtClean="0">
                          <a:solidFill>
                            <a:schemeClr val="dk1"/>
                          </a:solidFill>
                          <a:latin typeface="+mn-lt"/>
                          <a:ea typeface="Arial"/>
                          <a:cs typeface="Arial"/>
                          <a:sym typeface="Arial"/>
                        </a:rPr>
                        <a:t> </a:t>
                      </a:r>
                      <a:r>
                        <a:rPr lang="en-US" sz="1600" b="1" i="0" u="none" strike="noStrike" cap="none" baseline="0" dirty="0" smtClean="0">
                          <a:solidFill>
                            <a:schemeClr val="dk1"/>
                          </a:solidFill>
                          <a:latin typeface="+mn-lt"/>
                          <a:ea typeface="Arial"/>
                          <a:cs typeface="Arial"/>
                          <a:sym typeface="Arial"/>
                        </a:rPr>
                        <a:t>A</a:t>
                      </a:r>
                      <a:r>
                        <a:rPr lang="en-US" sz="100" b="1" i="0" u="none" strike="noStrike" cap="none" baseline="0" dirty="0" smtClean="0">
                          <a:solidFill>
                            <a:schemeClr val="dk1"/>
                          </a:solidFill>
                          <a:latin typeface="+mn-lt"/>
                          <a:ea typeface="Arial"/>
                          <a:cs typeface="Arial"/>
                          <a:sym typeface="Arial"/>
                        </a:rPr>
                        <a:t> </a:t>
                      </a:r>
                      <a:r>
                        <a:rPr lang="en-US" sz="1600" b="1" i="0" u="none" strike="noStrike" cap="none" baseline="0" dirty="0" smtClean="0">
                          <a:solidFill>
                            <a:schemeClr val="dk1"/>
                          </a:solidFill>
                          <a:latin typeface="+mn-lt"/>
                          <a:ea typeface="Arial"/>
                          <a:cs typeface="Arial"/>
                          <a:sym typeface="Arial"/>
                        </a:rPr>
                        <a:t>T (Pediatric Assessment Triangle: American Academy of Pediatrics)</a:t>
                      </a:r>
                      <a:endParaRPr lang="en-US"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i="0" u="none" strike="noStrike" cap="none" baseline="0" dirty="0" smtClean="0">
                          <a:solidFill>
                            <a:schemeClr val="dk1"/>
                          </a:solidFill>
                          <a:latin typeface="+mn-lt"/>
                          <a:ea typeface="Arial"/>
                          <a:cs typeface="Arial"/>
                          <a:sym typeface="Arial"/>
                        </a:rPr>
                        <a:t>P</a:t>
                      </a:r>
                      <a:r>
                        <a:rPr lang="en-US" sz="100" b="1" i="0" u="none" strike="noStrike" cap="none" baseline="0" dirty="0" smtClean="0">
                          <a:solidFill>
                            <a:schemeClr val="dk1"/>
                          </a:solidFill>
                          <a:latin typeface="+mn-lt"/>
                          <a:ea typeface="Arial"/>
                          <a:cs typeface="Arial"/>
                          <a:sym typeface="Arial"/>
                        </a:rPr>
                        <a:t> </a:t>
                      </a:r>
                      <a:r>
                        <a:rPr lang="en-US" sz="1600" b="1" i="0" u="none" strike="noStrike" cap="none" baseline="0" dirty="0" smtClean="0">
                          <a:solidFill>
                            <a:schemeClr val="dk1"/>
                          </a:solidFill>
                          <a:latin typeface="+mn-lt"/>
                          <a:ea typeface="Arial"/>
                          <a:cs typeface="Arial"/>
                          <a:sym typeface="Arial"/>
                        </a:rPr>
                        <a:t>A</a:t>
                      </a:r>
                      <a:r>
                        <a:rPr lang="en-US" sz="100" b="1" i="0" u="none" strike="noStrike" cap="none" baseline="0" dirty="0" smtClean="0">
                          <a:solidFill>
                            <a:schemeClr val="dk1"/>
                          </a:solidFill>
                          <a:latin typeface="+mn-lt"/>
                          <a:ea typeface="Arial"/>
                          <a:cs typeface="Arial"/>
                          <a:sym typeface="Arial"/>
                        </a:rPr>
                        <a:t> </a:t>
                      </a:r>
                      <a:r>
                        <a:rPr lang="en-US" sz="1600" b="1" i="0" u="none" strike="noStrike" cap="none" baseline="0" dirty="0" smtClean="0">
                          <a:solidFill>
                            <a:schemeClr val="dk1"/>
                          </a:solidFill>
                          <a:latin typeface="+mn-lt"/>
                          <a:ea typeface="Arial"/>
                          <a:cs typeface="Arial"/>
                          <a:sym typeface="Arial"/>
                        </a:rPr>
                        <a:t>L</a:t>
                      </a:r>
                      <a:r>
                        <a:rPr lang="en-US" sz="100" b="1" i="0" u="none" strike="noStrike" cap="none" baseline="0" dirty="0" smtClean="0">
                          <a:solidFill>
                            <a:schemeClr val="dk1"/>
                          </a:solidFill>
                          <a:latin typeface="+mn-lt"/>
                          <a:ea typeface="Arial"/>
                          <a:cs typeface="Arial"/>
                          <a:sym typeface="Arial"/>
                        </a:rPr>
                        <a:t> </a:t>
                      </a:r>
                      <a:r>
                        <a:rPr lang="en-US" sz="1600" b="1" i="0" u="none" strike="noStrike" cap="none" baseline="0" dirty="0" smtClean="0">
                          <a:solidFill>
                            <a:schemeClr val="dk1"/>
                          </a:solidFill>
                          <a:latin typeface="+mn-lt"/>
                          <a:ea typeface="Arial"/>
                          <a:cs typeface="Arial"/>
                          <a:sym typeface="Arial"/>
                        </a:rPr>
                        <a:t>S (Pediatric Advanced Life Support, American Heart Association)</a:t>
                      </a:r>
                      <a:endParaRPr lang="en-US"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4255837"/>
                  </a:ext>
                </a:extLst>
              </a:tr>
              <a:tr h="0">
                <a:tc>
                  <a:txBody>
                    <a:bodyPr/>
                    <a:lstStyle/>
                    <a:p>
                      <a:r>
                        <a:rPr lang="en-US" sz="1600" b="0" i="0" u="none" strike="noStrike" cap="none" baseline="0" dirty="0" smtClean="0">
                          <a:solidFill>
                            <a:schemeClr val="dk1"/>
                          </a:solidFill>
                          <a:latin typeface="+mn-lt"/>
                          <a:ea typeface="Arial"/>
                          <a:cs typeface="Arial"/>
                          <a:sym typeface="Arial"/>
                        </a:rPr>
                        <a:t>Appearance</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Consciousness</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710034"/>
                  </a:ext>
                </a:extLst>
              </a:tr>
              <a:tr h="0">
                <a:tc>
                  <a:txBody>
                    <a:bodyPr/>
                    <a:lstStyle/>
                    <a:p>
                      <a:r>
                        <a:rPr lang="en-US" sz="1600" b="0" i="0" u="none" strike="noStrike" cap="none" baseline="0" dirty="0" smtClean="0">
                          <a:solidFill>
                            <a:schemeClr val="dk1"/>
                          </a:solidFill>
                          <a:latin typeface="+mn-lt"/>
                          <a:ea typeface="Arial"/>
                          <a:cs typeface="Arial"/>
                          <a:sym typeface="Arial"/>
                        </a:rPr>
                        <a:t>Work of Breathing</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Breathing</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103651"/>
                  </a:ext>
                </a:extLst>
              </a:tr>
              <a:tr h="0">
                <a:tc>
                  <a:txBody>
                    <a:bodyPr/>
                    <a:lstStyle/>
                    <a:p>
                      <a:r>
                        <a:rPr lang="en-US" sz="1600" b="0" i="0" u="none" strike="noStrike" cap="none" baseline="0" dirty="0" smtClean="0">
                          <a:solidFill>
                            <a:schemeClr val="dk1"/>
                          </a:solidFill>
                          <a:latin typeface="+mn-lt"/>
                          <a:ea typeface="Arial"/>
                          <a:cs typeface="Arial"/>
                          <a:sym typeface="Arial"/>
                        </a:rPr>
                        <a:t>Circulation to Skin</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Color</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779521"/>
                  </a:ext>
                </a:extLst>
              </a:tr>
            </a:tbl>
          </a:graphicData>
        </a:graphic>
      </p:graphicFrame>
      <p:pic>
        <p:nvPicPr>
          <p:cNvPr id="4" name="Picture 3" descr="A sitting child demonstrating the P A T or pediatric assessment triangle, the 3 points of which are appearance, work of breathing, and circulation to ski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9850" y="1982216"/>
            <a:ext cx="2576950" cy="222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59009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Be Aware That Children with Facial Injuries are Especially Vulnerable to Airway Compromise</a:t>
            </a:r>
            <a:endParaRPr lang="en-US" altLang="en-US" sz="3000" dirty="0">
              <a:latin typeface="Times New Roman" panose="02020603050405020304" pitchFamily="18" charset="0"/>
              <a:ea typeface="ＭＳ Ｐゴシック"/>
            </a:endParaRPr>
          </a:p>
        </p:txBody>
      </p:sp>
      <p:pic>
        <p:nvPicPr>
          <p:cNvPr id="4" name="Picture 1" descr="A supine child in a C collar wearing a nasal cannula, with a bloody wound at the mouth and chin, tissue damaged at the lower 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6627" y="1831930"/>
            <a:ext cx="6570746" cy="436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4827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(4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Emergency Medical Care—Pediatric Trauma</a:t>
            </a:r>
          </a:p>
          <a:p>
            <a:pPr lvl="1"/>
            <a:r>
              <a:rPr lang="en-US" altLang="en-US" sz="2400" dirty="0" smtClean="0">
                <a:latin typeface="+mn-lt"/>
              </a:rPr>
              <a:t>Maintain an airway and provide a high concentration of oxygen.</a:t>
            </a:r>
          </a:p>
          <a:p>
            <a:pPr lvl="2"/>
            <a:r>
              <a:rPr lang="en-US" altLang="en-US" sz="2400" dirty="0" smtClean="0">
                <a:latin typeface="+mn-lt"/>
              </a:rPr>
              <a:t>Provide P</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V if breathing is inadequate.</a:t>
            </a:r>
          </a:p>
          <a:p>
            <a:pPr lvl="1"/>
            <a:r>
              <a:rPr lang="en-US" altLang="en-US" sz="2400" dirty="0" smtClean="0">
                <a:latin typeface="+mn-lt"/>
              </a:rPr>
              <a:t>Provide spine motion restriction as needed.</a:t>
            </a:r>
          </a:p>
          <a:p>
            <a:pPr lvl="1"/>
            <a:r>
              <a:rPr lang="en-US" altLang="en-US" sz="2400" dirty="0" smtClean="0">
                <a:latin typeface="+mn-lt"/>
              </a:rPr>
              <a:t>Transport rapidly to a trauma center.</a:t>
            </a:r>
            <a:endParaRPr lang="en-US" altLang="en-US" sz="2400" dirty="0">
              <a:latin typeface="+mn-lt"/>
            </a:endParaRPr>
          </a:p>
        </p:txBody>
      </p:sp>
    </p:spTree>
    <p:extLst>
      <p:ext uri="{BB962C8B-B14F-4D97-AF65-F5344CB8AC3E}">
        <p14:creationId xmlns:p14="http://schemas.microsoft.com/office/powerpoint/2010/main" val="22146997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(5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79028"/>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Can protect a properly secured child from injury, particularly with frontal and rear-end collisions</a:t>
            </a:r>
          </a:p>
          <a:p>
            <a:pPr lvl="1"/>
            <a:r>
              <a:rPr lang="en-US" altLang="en-US" sz="2400" dirty="0">
                <a:latin typeface="+mn-lt"/>
              </a:rPr>
              <a:t>More than half of children are improperly secured or not secured at all</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6564457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(6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Removing the Infant or Child from a Car Seat</a:t>
            </a:r>
          </a:p>
          <a:p>
            <a:pPr lvl="2"/>
            <a:r>
              <a:rPr lang="en-US" altLang="en-US" sz="2400" dirty="0">
                <a:latin typeface="+mn-lt"/>
              </a:rPr>
              <a:t>If the seat was involved in a moderate-to-severe crash, do not use it to transport the patient.</a:t>
            </a:r>
          </a:p>
          <a:p>
            <a:pPr lvl="2"/>
            <a:r>
              <a:rPr lang="en-US" altLang="en-US" sz="2400" dirty="0">
                <a:latin typeface="+mn-lt"/>
              </a:rPr>
              <a:t>If the crash was minor, the seat may be used if certain criteria are met.</a:t>
            </a:r>
          </a:p>
        </p:txBody>
      </p:sp>
    </p:spTree>
    <p:extLst>
      <p:ext uri="{BB962C8B-B14F-4D97-AF65-F5344CB8AC3E}">
        <p14:creationId xmlns:p14="http://schemas.microsoft.com/office/powerpoint/2010/main" val="36729298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(7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Removing the Infant/Child from a Car Seat</a:t>
            </a:r>
          </a:p>
          <a:p>
            <a:pPr lvl="2"/>
            <a:r>
              <a:rPr lang="en-US" altLang="en-US" sz="2400" dirty="0">
                <a:latin typeface="+mn-lt"/>
              </a:rPr>
              <a:t>The vehicle was able to be driven away from the crash site.</a:t>
            </a:r>
          </a:p>
          <a:p>
            <a:pPr lvl="2"/>
            <a:r>
              <a:rPr lang="en-US" altLang="en-US" sz="2400" dirty="0">
                <a:latin typeface="+mn-lt"/>
              </a:rPr>
              <a:t>The vehicle door nearest the safety seat was undamaged.</a:t>
            </a:r>
          </a:p>
          <a:p>
            <a:pPr lvl="2"/>
            <a:r>
              <a:rPr lang="en-US" altLang="en-US" sz="2400" dirty="0">
                <a:latin typeface="+mn-lt"/>
              </a:rPr>
              <a:t>There were no injuries to the occupants.</a:t>
            </a:r>
          </a:p>
          <a:p>
            <a:pPr lvl="2"/>
            <a:r>
              <a:rPr lang="en-US" altLang="en-US" sz="2400" dirty="0">
                <a:latin typeface="+mn-lt"/>
              </a:rPr>
              <a:t>No air bag deployment or damage to seat.</a:t>
            </a:r>
          </a:p>
        </p:txBody>
      </p:sp>
    </p:spTree>
    <p:extLst>
      <p:ext uri="{BB962C8B-B14F-4D97-AF65-F5344CB8AC3E}">
        <p14:creationId xmlns:p14="http://schemas.microsoft.com/office/powerpoint/2010/main" val="17675874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(8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048625" cy="2179028"/>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Removing the Infant/Child from a Car Seat</a:t>
            </a:r>
          </a:p>
          <a:p>
            <a:pPr lvl="2"/>
            <a:r>
              <a:rPr lang="en-US" altLang="en-US" sz="2400" dirty="0">
                <a:latin typeface="+mn-lt"/>
              </a:rPr>
              <a:t>If a child must be removed from a car seat, it must be done in a coordinated manner, maintaining in-line stabilization of the spine.</a:t>
            </a:r>
          </a:p>
        </p:txBody>
      </p:sp>
    </p:spTree>
    <p:extLst>
      <p:ext uri="{BB962C8B-B14F-4D97-AF65-F5344CB8AC3E}">
        <p14:creationId xmlns:p14="http://schemas.microsoft.com/office/powerpoint/2010/main" val="8128680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(9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Safe Transport of Children in Ground Ambulances</a:t>
            </a:r>
          </a:p>
          <a:p>
            <a:pPr lvl="2"/>
            <a:r>
              <a:rPr lang="en-US" altLang="en-US" sz="2400" dirty="0">
                <a:latin typeface="+mn-lt"/>
              </a:rPr>
              <a:t>Guidelines established by the National Highway Traffic Safety Administration.</a:t>
            </a:r>
          </a:p>
        </p:txBody>
      </p:sp>
    </p:spTree>
    <p:extLst>
      <p:ext uri="{BB962C8B-B14F-4D97-AF65-F5344CB8AC3E}">
        <p14:creationId xmlns:p14="http://schemas.microsoft.com/office/powerpoint/2010/main" val="25139390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(10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60890"/>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Safe Transport of Children in Ground Ambulances</a:t>
            </a:r>
          </a:p>
          <a:p>
            <a:pPr lvl="2"/>
            <a:r>
              <a:rPr lang="en-US" altLang="en-US" sz="2400" dirty="0">
                <a:latin typeface="+mn-lt"/>
              </a:rPr>
              <a:t>The National Highway traffic Safety Administration’s 2012 recommendations for safe transport are divided into five different situations.</a:t>
            </a:r>
          </a:p>
          <a:p>
            <a:pPr lvl="2"/>
            <a:r>
              <a:rPr lang="en-US" altLang="en-US" sz="2400" dirty="0">
                <a:latin typeface="+mn-lt"/>
              </a:rPr>
              <a:t>Ideal recommendations are provided. If they are not achievable, other practical recommendations are provided.</a:t>
            </a:r>
          </a:p>
        </p:txBody>
      </p:sp>
    </p:spTree>
    <p:extLst>
      <p:ext uri="{BB962C8B-B14F-4D97-AF65-F5344CB8AC3E}">
        <p14:creationId xmlns:p14="http://schemas.microsoft.com/office/powerpoint/2010/main" val="30956158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(11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Safe Transport of Children in Ground Ambulances</a:t>
            </a:r>
          </a:p>
          <a:p>
            <a:pPr marL="1144800" lvl="2" indent="-428400">
              <a:buFont typeface="Arial" panose="020B0604020202020204" pitchFamily="34" charset="0"/>
              <a:buAutoNum type="arabicPeriod"/>
            </a:pPr>
            <a:r>
              <a:rPr lang="en-US" altLang="en-US" sz="2400" dirty="0">
                <a:latin typeface="+mn-lt"/>
              </a:rPr>
              <a:t>Uninjured or not ill child at the scene of an injured or ill patient</a:t>
            </a:r>
          </a:p>
          <a:p>
            <a:pPr marL="1144800" lvl="2" indent="-428400">
              <a:buFont typeface="Arial" panose="020B0604020202020204" pitchFamily="34" charset="0"/>
              <a:buAutoNum type="arabicPeriod"/>
            </a:pPr>
            <a:r>
              <a:rPr lang="en-US" altLang="en-US" sz="2400" dirty="0">
                <a:latin typeface="+mn-lt"/>
              </a:rPr>
              <a:t>Injured or ill child who does not require intensive monitoring</a:t>
            </a:r>
          </a:p>
          <a:p>
            <a:pPr marL="1144800" lvl="2" indent="-428400">
              <a:buFont typeface="Arial" panose="020B0604020202020204" pitchFamily="34" charset="0"/>
              <a:buAutoNum type="arabicPeriod"/>
            </a:pPr>
            <a:r>
              <a:rPr lang="en-US" altLang="en-US" sz="2400" dirty="0">
                <a:latin typeface="+mn-lt"/>
              </a:rPr>
              <a:t>Child who requires continuous or intensive medical monitoring or interventions.</a:t>
            </a:r>
          </a:p>
        </p:txBody>
      </p:sp>
    </p:spTree>
    <p:extLst>
      <p:ext uri="{BB962C8B-B14F-4D97-AF65-F5344CB8AC3E}">
        <p14:creationId xmlns:p14="http://schemas.microsoft.com/office/powerpoint/2010/main" val="19894603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(12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Safe Transport of Children in Ground Ambulances</a:t>
            </a:r>
          </a:p>
          <a:p>
            <a:pPr marL="1144800" lvl="2" indent="-428400">
              <a:buFont typeface="Arial" panose="020B0604020202020204" pitchFamily="34" charset="0"/>
              <a:buAutoNum type="arabicPeriod" startAt="4"/>
            </a:pPr>
            <a:r>
              <a:rPr lang="en-US" altLang="en-US" sz="2400" dirty="0">
                <a:latin typeface="+mn-lt"/>
              </a:rPr>
              <a:t>Child who’s condition requires spinal immobilization or lying flat.</a:t>
            </a:r>
          </a:p>
          <a:p>
            <a:pPr marL="1144800" lvl="2" indent="-428400">
              <a:buFont typeface="Arial" panose="020B0604020202020204" pitchFamily="34" charset="0"/>
              <a:buAutoNum type="arabicPeriod" startAt="4"/>
            </a:pPr>
            <a:r>
              <a:rPr lang="en-US" altLang="en-US" sz="2400" dirty="0">
                <a:latin typeface="+mn-lt"/>
              </a:rPr>
              <a:t>Child requiring transport and is part of a multiple patient transport.</a:t>
            </a:r>
          </a:p>
        </p:txBody>
      </p:sp>
    </p:spTree>
    <p:extLst>
      <p:ext uri="{BB962C8B-B14F-4D97-AF65-F5344CB8AC3E}">
        <p14:creationId xmlns:p14="http://schemas.microsoft.com/office/powerpoint/2010/main" val="7847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Primary Assessment</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Form a general impression using the Pediatric Assessment Triangle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lvl="2"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Appearance</a:t>
            </a:r>
          </a:p>
          <a:p>
            <a:pPr marL="1602000" lvl="3" indent="-230400" eaLnBrk="0" fontAlgn="base" hangingPunct="0">
              <a:spcAft>
                <a:spcPct val="0"/>
              </a:spcAft>
              <a:buSzPts val="2400"/>
              <a:buFontTx/>
              <a:buChar char="–"/>
            </a:pPr>
            <a:r>
              <a:rPr lang="en-US" altLang="en-US" sz="2400" dirty="0">
                <a:solidFill>
                  <a:srgbClr val="000000"/>
                </a:solidFill>
                <a:latin typeface="Arial (Body)"/>
                <a:ea typeface="ＭＳ Ｐゴシック"/>
              </a:rPr>
              <a:t>Tone</a:t>
            </a:r>
          </a:p>
          <a:p>
            <a:pPr marL="1602000" lvl="3" indent="-230400" eaLnBrk="0" fontAlgn="base" hangingPunct="0">
              <a:spcAft>
                <a:spcPct val="0"/>
              </a:spcAft>
              <a:buSzPts val="2400"/>
              <a:buFontTx/>
              <a:buChar char="–"/>
            </a:pPr>
            <a:r>
              <a:rPr lang="en-US" altLang="en-US" sz="2400" dirty="0">
                <a:solidFill>
                  <a:srgbClr val="000000"/>
                </a:solidFill>
                <a:latin typeface="Arial (Body)"/>
                <a:ea typeface="ＭＳ Ｐゴシック"/>
              </a:rPr>
              <a:t>Interactivity and irritability</a:t>
            </a:r>
          </a:p>
          <a:p>
            <a:pPr marL="1602000" lvl="3" indent="-230400" eaLnBrk="0" fontAlgn="base" hangingPunct="0">
              <a:spcAft>
                <a:spcPct val="0"/>
              </a:spcAft>
              <a:buSzPts val="2400"/>
              <a:buFontTx/>
              <a:buChar char="–"/>
            </a:pPr>
            <a:r>
              <a:rPr lang="en-US" altLang="en-US" sz="2400" dirty="0">
                <a:solidFill>
                  <a:srgbClr val="000000"/>
                </a:solidFill>
                <a:latin typeface="Arial (Body)"/>
                <a:ea typeface="ＭＳ Ｐゴシック"/>
              </a:rPr>
              <a:t>Consolability</a:t>
            </a:r>
          </a:p>
          <a:p>
            <a:pPr marL="1602000" lvl="3" indent="-230400" eaLnBrk="0" fontAlgn="base" hangingPunct="0">
              <a:spcAft>
                <a:spcPct val="0"/>
              </a:spcAft>
              <a:buSzPts val="2400"/>
              <a:buFontTx/>
              <a:buChar char="–"/>
            </a:pPr>
            <a:r>
              <a:rPr lang="en-US" altLang="en-US" sz="2400" dirty="0">
                <a:solidFill>
                  <a:srgbClr val="000000"/>
                </a:solidFill>
                <a:latin typeface="Arial (Body)"/>
                <a:ea typeface="ＭＳ Ｐゴシック"/>
              </a:rPr>
              <a:t>Look or gaze</a:t>
            </a:r>
          </a:p>
          <a:p>
            <a:pPr marL="1602000" lvl="3" indent="-230400" eaLnBrk="0" fontAlgn="base" hangingPunct="0">
              <a:spcAft>
                <a:spcPct val="0"/>
              </a:spcAft>
              <a:buSzPts val="2400"/>
              <a:buFontTx/>
              <a:buChar char="–"/>
            </a:pPr>
            <a:r>
              <a:rPr lang="en-US" altLang="en-US" sz="2400" dirty="0">
                <a:solidFill>
                  <a:srgbClr val="000000"/>
                </a:solidFill>
                <a:latin typeface="Arial (Body)"/>
                <a:ea typeface="ＭＳ Ｐゴシック"/>
              </a:rPr>
              <a:t>Speech or cry.</a:t>
            </a:r>
          </a:p>
        </p:txBody>
      </p:sp>
    </p:spTree>
    <p:extLst>
      <p:ext uri="{BB962C8B-B14F-4D97-AF65-F5344CB8AC3E}">
        <p14:creationId xmlns:p14="http://schemas.microsoft.com/office/powerpoint/2010/main" val="347532581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Pediatric Trauma </a:t>
            </a:r>
            <a:r>
              <a:rPr lang="en-US" sz="2000" b="0" smtClean="0">
                <a:latin typeface="Times New Roman" panose="02020603050405020304" pitchFamily="18" charset="0"/>
                <a:ea typeface="ＭＳ Ｐゴシック"/>
                <a:cs typeface="ＭＳ Ｐゴシック" pitchFamily="-1" charset="-128"/>
              </a:rPr>
              <a:t>(13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r>
              <a:rPr lang="en-US" altLang="en-US" sz="2400" dirty="0">
                <a:latin typeface="+mn-lt"/>
              </a:rPr>
              <a:t>Infant and Child Car Seats in Trauma</a:t>
            </a:r>
          </a:p>
          <a:p>
            <a:pPr lvl="1"/>
            <a:r>
              <a:rPr lang="en-US" altLang="en-US" sz="2400" dirty="0">
                <a:latin typeface="+mn-lt"/>
              </a:rPr>
              <a:t>Four-Point Spine Motion Restriction of an Infant or Child</a:t>
            </a:r>
          </a:p>
          <a:p>
            <a:pPr lvl="2"/>
            <a:r>
              <a:rPr lang="en-US" altLang="en-US" sz="2400" dirty="0">
                <a:latin typeface="+mn-lt"/>
              </a:rPr>
              <a:t>At times, the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T </a:t>
            </a:r>
            <a:r>
              <a:rPr lang="en-US" altLang="en-US" sz="2400" dirty="0">
                <a:latin typeface="+mn-lt"/>
              </a:rPr>
              <a:t>may have to improvise the restraint of a child with equipment intended for an </a:t>
            </a:r>
            <a:r>
              <a:rPr lang="en-US" altLang="en-US" sz="2400" dirty="0" smtClean="0">
                <a:latin typeface="+mn-lt"/>
              </a:rPr>
              <a:t>adult.</a:t>
            </a:r>
            <a:endParaRPr lang="en-US" altLang="en-US" sz="2400" dirty="0">
              <a:latin typeface="+mn-lt"/>
            </a:endParaRPr>
          </a:p>
        </p:txBody>
      </p:sp>
    </p:spTree>
    <p:extLst>
      <p:ext uri="{BB962C8B-B14F-4D97-AF65-F5344CB8AC3E}">
        <p14:creationId xmlns:p14="http://schemas.microsoft.com/office/powerpoint/2010/main" val="4667463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441979"/>
          </a:xfrm>
        </p:spPr>
        <p:txBody>
          <a:bodyPr tIns="91425" anchor="ctr">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Secure the Three Body Straps across the Patient at the Chest, Waist, and above the Knees</a:t>
            </a:r>
            <a:endParaRPr lang="en-US" altLang="en-US" sz="3200" dirty="0">
              <a:latin typeface="Times New Roman" panose="02020603050405020304" pitchFamily="18" charset="0"/>
              <a:ea typeface="ＭＳ Ｐゴシック"/>
            </a:endParaRPr>
          </a:p>
        </p:txBody>
      </p:sp>
      <p:pic>
        <p:nvPicPr>
          <p:cNvPr id="4" name="Picture 1" descr="The child’s head is still restrained by the second E M T as the first E M T secures horizontal straps across the child’s chest and wais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540" y="1991529"/>
            <a:ext cx="6326921" cy="42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8619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Secure the Arms and Legs Using the Extremity Straps</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0"/>
            <a:ext cx="8229600" cy="828675"/>
          </a:xfrm>
        </p:spPr>
        <p:txBody>
          <a:bodyPr/>
          <a:lstStyle/>
          <a:p>
            <a:pPr marL="0" indent="0">
              <a:buNone/>
            </a:pPr>
            <a:r>
              <a:rPr lang="en-US" altLang="en-US" sz="2200" dirty="0">
                <a:latin typeface="+mn-lt"/>
              </a:rPr>
              <a:t>Place straps across the forehead and chin to securely affix the patient's head to the pediatric sleeve.</a:t>
            </a:r>
            <a:endParaRPr lang="en-US" sz="2200" dirty="0">
              <a:latin typeface="+mn-lt"/>
            </a:endParaRPr>
          </a:p>
        </p:txBody>
      </p:sp>
      <p:pic>
        <p:nvPicPr>
          <p:cNvPr id="4" name="Picture 1" descr="The child head is still restrained by the second E M T. The first E M T secures horizontal straps across the child’s forehead and chin, attached to the padding on either side of the child’s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067" y="2583075"/>
            <a:ext cx="5473866" cy="36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4977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Child Fully Secured to a Backboard Device</a:t>
            </a:r>
            <a:endParaRPr lang="en-US" altLang="en-US" dirty="0">
              <a:latin typeface="Times New Roman" panose="02020603050405020304" pitchFamily="18" charset="0"/>
              <a:ea typeface="ＭＳ Ｐゴシック"/>
            </a:endParaRPr>
          </a:p>
        </p:txBody>
      </p:sp>
      <p:pic>
        <p:nvPicPr>
          <p:cNvPr id="4" name="Picture 1" descr="A supine child secured to a child sized backboard, with vertical straps over the shoulders, horizontal straps at the heads hips and legs. The child is also secured to a stretcher attended to by an E M 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9700" y="1606729"/>
            <a:ext cx="3544599" cy="461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344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Pediatric Trauma </a:t>
            </a:r>
            <a:r>
              <a:rPr lang="en-US" sz="2000" b="0" dirty="0" smtClean="0">
                <a:latin typeface="Times New Roman" panose="02020603050405020304" pitchFamily="18" charset="0"/>
                <a:ea typeface="ＭＳ Ｐゴシック"/>
                <a:cs typeface="ＭＳ Ｐゴシック" pitchFamily="-1" charset="-128"/>
              </a:rPr>
              <a:t>(14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010525" cy="2762250"/>
          </a:xfrm>
        </p:spPr>
        <p:txBody>
          <a:bodyPr wrap="square" lIns="91425" tIns="91425" rIns="91425" bIns="91425">
            <a:noAutofit/>
          </a:bodyPr>
          <a:lstStyle/>
          <a:p>
            <a:r>
              <a:rPr lang="en-US" altLang="en-US" sz="2400" dirty="0">
                <a:latin typeface="+mn-lt"/>
              </a:rPr>
              <a:t>Injury Prevention</a:t>
            </a:r>
          </a:p>
          <a:p>
            <a:pPr lvl="1"/>
            <a:r>
              <a:rPr lang="en-US" altLang="en-US" sz="2400" dirty="0">
                <a:latin typeface="+mn-lt"/>
              </a:rPr>
              <a:t>Preventable childhood injuries account for 44percent of deaths between the ages of 1 and 19 years.</a:t>
            </a:r>
          </a:p>
          <a:p>
            <a:pPr lvl="1"/>
            <a:r>
              <a:rPr lang="en-US" altLang="en-US" sz="2400" dirty="0">
                <a:latin typeface="+mn-lt"/>
              </a:rPr>
              <a:t>Injury prevention must be of paramount concern to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 </a:t>
            </a:r>
            <a:r>
              <a:rPr lang="en-US" altLang="en-US" sz="2400" dirty="0">
                <a:latin typeface="+mn-lt"/>
              </a:rPr>
              <a:t>providers.</a:t>
            </a:r>
          </a:p>
        </p:txBody>
      </p:sp>
    </p:spTree>
    <p:extLst>
      <p:ext uri="{BB962C8B-B14F-4D97-AF65-F5344CB8AC3E}">
        <p14:creationId xmlns:p14="http://schemas.microsoft.com/office/powerpoint/2010/main" val="39702955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(1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r>
              <a:rPr lang="en-US" altLang="en-US" sz="2400" dirty="0">
                <a:latin typeface="+mn-lt"/>
              </a:rPr>
              <a:t>Physical abuse takes place when improper or excessive action is taken to injure or cause harm.</a:t>
            </a:r>
          </a:p>
          <a:p>
            <a:r>
              <a:rPr lang="en-US" altLang="en-US" sz="2400" dirty="0">
                <a:latin typeface="+mn-lt"/>
              </a:rPr>
              <a:t>Sexual abuse indicates the involvement of a child in sexual activities for the gratification of an older or more powerful person.</a:t>
            </a:r>
          </a:p>
        </p:txBody>
      </p:sp>
    </p:spTree>
    <p:extLst>
      <p:ext uri="{BB962C8B-B14F-4D97-AF65-F5344CB8AC3E}">
        <p14:creationId xmlns:p14="http://schemas.microsoft.com/office/powerpoint/2010/main" val="11804627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(2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Neglect is the provision of inadequate attention or respect to someone who has a claim to that attention. </a:t>
            </a:r>
          </a:p>
          <a:p>
            <a:r>
              <a:rPr lang="en-US" altLang="en-US" sz="2400" dirty="0">
                <a:latin typeface="+mn-lt"/>
              </a:rPr>
              <a:t>Emotional abuse takes place when one person shames, ridicules, embarrasses, or insults another to damage the child victim's self-esteem.</a:t>
            </a:r>
          </a:p>
        </p:txBody>
      </p:sp>
    </p:spTree>
    <p:extLst>
      <p:ext uri="{BB962C8B-B14F-4D97-AF65-F5344CB8AC3E}">
        <p14:creationId xmlns:p14="http://schemas.microsoft.com/office/powerpoint/2010/main" val="268872487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Child Abuse and Neglect </a:t>
            </a:r>
            <a:r>
              <a:rPr lang="en-US" sz="2000" b="0" smtClean="0">
                <a:latin typeface="Times New Roman" panose="02020603050405020304" pitchFamily="18" charset="0"/>
                <a:ea typeface="ＭＳ Ｐゴシック"/>
                <a:cs typeface="ＭＳ Ｐゴシック" pitchFamily="-1" charset="-128"/>
              </a:rPr>
              <a:t>(3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adult who abuses a child often behaves in an evasive manner and may show outright hostility toward the child.</a:t>
            </a:r>
          </a:p>
          <a:p>
            <a:r>
              <a:rPr lang="en-US" altLang="en-US" sz="2400" dirty="0">
                <a:latin typeface="+mn-lt"/>
              </a:rPr>
              <a:t>An abused child usually shows fear and reluctance when asked to describe how the injury occurred</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67793862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(4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r>
              <a:rPr lang="en-US" altLang="en-US" sz="2400" dirty="0">
                <a:latin typeface="+mn-lt"/>
              </a:rPr>
              <a:t>General Indications of Abuse and Neglect </a:t>
            </a:r>
          </a:p>
          <a:p>
            <a:pPr lvl="1"/>
            <a:r>
              <a:rPr lang="en-US" altLang="en-US" sz="2400" dirty="0">
                <a:latin typeface="+mn-lt"/>
              </a:rPr>
              <a:t>Multiple abrasions, lacerations, incisions, bruises, or broken bones</a:t>
            </a:r>
          </a:p>
          <a:p>
            <a:pPr lvl="1"/>
            <a:r>
              <a:rPr lang="en-US" altLang="en-US" sz="2400" dirty="0">
                <a:latin typeface="+mn-lt"/>
              </a:rPr>
              <a:t>Multiple injuries or bruises in various stages of healing</a:t>
            </a:r>
          </a:p>
          <a:p>
            <a:pPr lvl="1"/>
            <a:r>
              <a:rPr lang="en-US" altLang="en-US" sz="2400" dirty="0">
                <a:latin typeface="+mn-lt"/>
              </a:rPr>
              <a:t>Injuries on multiple planes of the body</a:t>
            </a:r>
          </a:p>
          <a:p>
            <a:pPr lvl="1"/>
            <a:r>
              <a:rPr lang="en-US" altLang="en-US" sz="2400" dirty="0">
                <a:latin typeface="+mn-lt"/>
              </a:rPr>
              <a:t>Unusual wounds and pattern injuries</a:t>
            </a:r>
          </a:p>
          <a:p>
            <a:pPr lvl="1"/>
            <a:r>
              <a:rPr lang="en-US" altLang="en-US" sz="2400" dirty="0">
                <a:latin typeface="+mn-lt"/>
              </a:rPr>
              <a:t>A fearful child</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4557414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Child Abuse and Neglect </a:t>
            </a:r>
            <a:r>
              <a:rPr lang="en-US" sz="2000" b="0" smtClean="0">
                <a:latin typeface="Times New Roman" panose="02020603050405020304" pitchFamily="18" charset="0"/>
                <a:ea typeface="ＭＳ Ｐゴシック"/>
                <a:cs typeface="ＭＳ Ｐゴシック" pitchFamily="-1" charset="-128"/>
              </a:rPr>
              <a:t>(5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79028"/>
          </a:xfrm>
        </p:spPr>
        <p:txBody>
          <a:bodyPr wrap="square" lIns="91425" tIns="91425" rIns="91425" bIns="91425">
            <a:noAutofit/>
          </a:bodyPr>
          <a:lstStyle/>
          <a:p>
            <a:r>
              <a:rPr lang="en-US" altLang="en-US" sz="2400" dirty="0">
                <a:latin typeface="+mn-lt"/>
              </a:rPr>
              <a:t>General Indications of Abuse and </a:t>
            </a:r>
            <a:r>
              <a:rPr lang="en-US" altLang="en-US" sz="2400" dirty="0" smtClean="0">
                <a:latin typeface="+mn-lt"/>
              </a:rPr>
              <a:t>Neglect</a:t>
            </a:r>
            <a:endParaRPr lang="en-US" altLang="en-US" sz="2400" dirty="0">
              <a:latin typeface="+mn-lt"/>
            </a:endParaRPr>
          </a:p>
          <a:p>
            <a:pPr lvl="1"/>
            <a:r>
              <a:rPr lang="en-US" altLang="en-US" sz="2400" dirty="0">
                <a:latin typeface="+mn-lt"/>
              </a:rPr>
              <a:t>Injuries to non bumper areas such as the genitals, abdomen, back, buttocks, ears, and neck</a:t>
            </a:r>
          </a:p>
          <a:p>
            <a:pPr lvl="1"/>
            <a:r>
              <a:rPr lang="en-US" altLang="en-US" sz="2400" dirty="0">
                <a:latin typeface="+mn-lt"/>
              </a:rPr>
              <a:t>Injuries to the brain or spinal cord that occur when the infant or child is violently shaken.</a:t>
            </a:r>
          </a:p>
        </p:txBody>
      </p:sp>
    </p:spTree>
    <p:extLst>
      <p:ext uri="{BB962C8B-B14F-4D97-AF65-F5344CB8AC3E}">
        <p14:creationId xmlns:p14="http://schemas.microsoft.com/office/powerpoint/2010/main" val="331802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ＭＳ Ｐゴシック" pitchFamily="-1" charset="-128"/>
              </a:rPr>
              <a:t>Learning Readiness</a:t>
            </a:r>
            <a:endParaRPr lang="en-US" dirty="0">
              <a:solidFill>
                <a:srgbClr val="007FA3"/>
              </a:solidFill>
              <a:latin typeface="Times New Roman" panose="02020603050405020304" pitchFamily="18" charset="0"/>
              <a:cs typeface="ＭＳ Ｐゴシック" pitchFamily="-1" charset="-128"/>
            </a:endParaRPr>
          </a:p>
        </p:txBody>
      </p:sp>
      <p:sp>
        <p:nvSpPr>
          <p:cNvPr id="3" name="Content Placeholder 2"/>
          <p:cNvSpPr>
            <a:spLocks noGrp="1"/>
          </p:cNvSpPr>
          <p:nvPr>
            <p:ph idx="1"/>
          </p:nvPr>
        </p:nvSpPr>
        <p:spPr/>
        <p:txBody>
          <a:bodyPr wrap="square" lIns="91425" tIns="91425" rIns="91425" bIns="91425">
            <a:noAutofit/>
          </a:bodyPr>
          <a:lstStyle/>
          <a:p>
            <a:pPr marL="255600" lvl="0" indent="-255600" eaLnBrk="0" fontAlgn="base" hangingPunct="0">
              <a:spcAft>
                <a:spcPct val="0"/>
              </a:spcAft>
              <a:buSzPts val="2400"/>
              <a:buFont typeface="Times" panose="02020603050405020304" pitchFamily="18" charset="0"/>
              <a:buChar char="•"/>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1116.</a:t>
            </a:r>
          </a:p>
          <a:p>
            <a:pPr marL="255600" lvl="0" indent="-255600" eaLnBrk="0" fontAlgn="base" hangingPunct="0">
              <a:spcAft>
                <a:spcPct val="0"/>
              </a:spcAft>
              <a:buSzPts val="2400"/>
              <a:buFont typeface="Times" panose="02020603050405020304" pitchFamily="18" charset="0"/>
              <a:buChar char="•"/>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1116.</a:t>
            </a:r>
          </a:p>
          <a:p>
            <a:pPr marL="255600" lvl="0" indent="-255600" eaLnBrk="0" fontAlgn="base" hangingPunct="0">
              <a:spcAft>
                <a:spcPct val="0"/>
              </a:spcAft>
              <a:buSzPts val="2400"/>
              <a:buFont typeface="Times" panose="02020603050405020304" pitchFamily="18" charset="0"/>
              <a:buChar char="•"/>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1116.</a:t>
            </a:r>
          </a:p>
          <a:p>
            <a:pPr marL="255600" lvl="0" indent="-255600" eaLnBrk="0" fontAlgn="base" hangingPunct="0">
              <a:spcAft>
                <a:spcPct val="0"/>
              </a:spcAft>
              <a:buSzPts val="2400"/>
              <a:buFont typeface="Times" panose="02020603050405020304" pitchFamily="18" charset="0"/>
              <a:buChar char="•"/>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3862004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Form a general impression using the Pediatric Assessment Triangle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T)</a:t>
            </a:r>
            <a:endParaRPr lang="en-US" altLang="en-US" sz="2400" dirty="0" smtClean="0">
              <a:solidFill>
                <a:srgbClr val="000000"/>
              </a:solidFill>
              <a:latin typeface="+mn-lt"/>
              <a:ea typeface="ＭＳ Ｐゴシック"/>
            </a:endParaRPr>
          </a:p>
          <a:p>
            <a:pPr lvl="2"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Work </a:t>
            </a:r>
            <a:r>
              <a:rPr lang="en-US" altLang="en-US" sz="2400" dirty="0">
                <a:solidFill>
                  <a:srgbClr val="000000"/>
                </a:solidFill>
                <a:latin typeface="+mn-lt"/>
                <a:ea typeface="ＭＳ Ｐゴシック"/>
              </a:rPr>
              <a:t>of Breathing</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Abnormal sounds</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Abnormal posture or position</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Retractions</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Nasal flaring</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Head bobbing.</a:t>
            </a:r>
          </a:p>
        </p:txBody>
      </p:sp>
    </p:spTree>
    <p:extLst>
      <p:ext uri="{BB962C8B-B14F-4D97-AF65-F5344CB8AC3E}">
        <p14:creationId xmlns:p14="http://schemas.microsoft.com/office/powerpoint/2010/main" val="180950116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(6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General Indications of Abuse and </a:t>
            </a:r>
            <a:r>
              <a:rPr lang="en-US" altLang="en-US" sz="2400" dirty="0" smtClean="0">
                <a:latin typeface="+mn-lt"/>
              </a:rPr>
              <a:t>Neglect</a:t>
            </a:r>
            <a:endParaRPr lang="en-US" altLang="en-US" sz="2400" dirty="0">
              <a:latin typeface="+mn-lt"/>
            </a:endParaRPr>
          </a:p>
          <a:p>
            <a:pPr lvl="1"/>
            <a:r>
              <a:rPr lang="en-US" altLang="en-US" sz="2400" dirty="0">
                <a:latin typeface="+mn-lt"/>
              </a:rPr>
              <a:t>Injuries that do not match the mechanism of injury described </a:t>
            </a:r>
          </a:p>
          <a:p>
            <a:pPr lvl="1"/>
            <a:r>
              <a:rPr lang="en-US" altLang="en-US" sz="2400" dirty="0">
                <a:latin typeface="+mn-lt"/>
              </a:rPr>
              <a:t>Lack of adult supervision</a:t>
            </a:r>
          </a:p>
          <a:p>
            <a:pPr lvl="1"/>
            <a:r>
              <a:rPr lang="en-US" altLang="en-US" sz="2400" dirty="0">
                <a:latin typeface="+mn-lt"/>
              </a:rPr>
              <a:t>Untreated chronic illnesses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281981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Child Abuse and Neglect </a:t>
            </a:r>
            <a:r>
              <a:rPr lang="en-US" sz="2000" b="0" smtClean="0">
                <a:latin typeface="Times New Roman" panose="02020603050405020304" pitchFamily="18" charset="0"/>
                <a:ea typeface="ＭＳ Ｐゴシック"/>
                <a:cs typeface="ＭＳ Ｐゴシック" pitchFamily="-1" charset="-128"/>
              </a:rPr>
              <a:t>(7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General Indications of Abuse and </a:t>
            </a:r>
            <a:r>
              <a:rPr lang="en-US" altLang="en-US" sz="2400" dirty="0" smtClean="0">
                <a:latin typeface="+mn-lt"/>
              </a:rPr>
              <a:t>Neglect</a:t>
            </a:r>
            <a:endParaRPr lang="en-US" altLang="en-US" sz="2400" dirty="0">
              <a:latin typeface="+mn-lt"/>
            </a:endParaRPr>
          </a:p>
          <a:p>
            <a:pPr lvl="1"/>
            <a:r>
              <a:rPr lang="en-US" altLang="en-US" sz="2400" dirty="0">
                <a:latin typeface="+mn-lt"/>
              </a:rPr>
              <a:t>Malnourishment and unsafe living environment</a:t>
            </a:r>
          </a:p>
          <a:p>
            <a:pPr lvl="1"/>
            <a:r>
              <a:rPr lang="en-US" altLang="en-US" sz="2400" dirty="0">
                <a:latin typeface="+mn-lt"/>
              </a:rPr>
              <a:t>Delay in reporting injuries</a:t>
            </a:r>
          </a:p>
          <a:p>
            <a:pPr lvl="1"/>
            <a:r>
              <a:rPr lang="en-US" altLang="en-US" sz="2400" dirty="0">
                <a:latin typeface="+mn-lt"/>
              </a:rPr>
              <a:t>Implausible explanations based on the </a:t>
            </a:r>
            <a:r>
              <a:rPr lang="en-US" altLang="en-US" sz="2400" dirty="0" smtClean="0">
                <a:latin typeface="+mn-lt"/>
              </a:rPr>
              <a:t>child’s </a:t>
            </a:r>
            <a:r>
              <a:rPr lang="en-US" altLang="en-US" sz="2400" dirty="0">
                <a:latin typeface="+mn-lt"/>
              </a:rPr>
              <a:t>developmental level</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7158414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Heater Radiator Burns on a Child’s Buttocks</a:t>
            </a:r>
            <a:endParaRPr lang="en-US" altLang="en-US" dirty="0">
              <a:latin typeface="Times New Roman" panose="02020603050405020304" pitchFamily="18" charset="0"/>
              <a:ea typeface="ＭＳ Ｐゴシック"/>
            </a:endParaRPr>
          </a:p>
        </p:txBody>
      </p:sp>
      <p:pic>
        <p:nvPicPr>
          <p:cNvPr id="4" name="Picture 1" descr="A child’s buttocks and genital area from an inferior view. Vertical burns are present across the child’s skin, the affected skin red and blister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793" y="1717845"/>
            <a:ext cx="6748414" cy="439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2543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Injuries from a Switch on the Thigh of a School-Age Child</a:t>
            </a:r>
            <a:endParaRPr lang="en-US" altLang="en-US" dirty="0">
              <a:latin typeface="Times New Roman" panose="02020603050405020304" pitchFamily="18" charset="0"/>
              <a:ea typeface="ＭＳ Ｐゴシック"/>
            </a:endParaRPr>
          </a:p>
        </p:txBody>
      </p:sp>
      <p:pic>
        <p:nvPicPr>
          <p:cNvPr id="4" name="Picture 1" descr="A patient’s leg with several vertical and diagonal lines of depressed, irritated areas of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405" y="1630938"/>
            <a:ext cx="7475191" cy="445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6642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Loop Mark on a School-Age Child from Being Whipped with an Electric Cord</a:t>
            </a:r>
            <a:endParaRPr lang="en-US" altLang="en-US" dirty="0">
              <a:latin typeface="Times New Roman" panose="02020603050405020304" pitchFamily="18" charset="0"/>
              <a:ea typeface="ＭＳ Ｐゴシック"/>
            </a:endParaRPr>
          </a:p>
        </p:txBody>
      </p:sp>
      <p:pic>
        <p:nvPicPr>
          <p:cNvPr id="4" name="Picture 1" descr="A patient’s arm with a curved narrow wound, bleeding in some areas with skin peeled away to reveal tiss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26" y="1724702"/>
            <a:ext cx="7450149" cy="444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2130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(8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65424"/>
          </a:xfrm>
        </p:spPr>
        <p:txBody>
          <a:bodyPr wrap="square" lIns="91425" tIns="91425" rIns="91425" bIns="91425">
            <a:noAutofit/>
          </a:bodyPr>
          <a:lstStyle/>
          <a:p>
            <a:r>
              <a:rPr lang="en-US" altLang="en-US" sz="2400" dirty="0">
                <a:latin typeface="+mn-lt"/>
              </a:rPr>
              <a:t>Emergency Medical Care Guidelines for Child Abuse</a:t>
            </a:r>
          </a:p>
          <a:p>
            <a:pPr lvl="1"/>
            <a:r>
              <a:rPr lang="en-US" altLang="en-US" sz="2400" dirty="0">
                <a:latin typeface="+mn-lt"/>
              </a:rPr>
              <a:t>Involve law enforcement if the scene is dangerous or you cannot gain access.</a:t>
            </a:r>
          </a:p>
          <a:p>
            <a:pPr lvl="1"/>
            <a:r>
              <a:rPr lang="en-US" altLang="en-US" sz="2400" dirty="0">
                <a:latin typeface="+mn-lt"/>
              </a:rPr>
              <a:t>Do not ask the child what happened while they are in the crisis environment.</a:t>
            </a:r>
          </a:p>
          <a:p>
            <a:pPr lvl="1"/>
            <a:r>
              <a:rPr lang="en-US" altLang="en-US" sz="2400" dirty="0">
                <a:latin typeface="+mn-lt"/>
              </a:rPr>
              <a:t>Perform a head-to-toe exam.</a:t>
            </a:r>
          </a:p>
          <a:p>
            <a:pPr lvl="1"/>
            <a:r>
              <a:rPr lang="en-US" altLang="en-US" sz="2400" dirty="0">
                <a:latin typeface="+mn-lt"/>
              </a:rPr>
              <a:t>Make observations as if the scene is a crime scene.</a:t>
            </a:r>
          </a:p>
        </p:txBody>
      </p:sp>
    </p:spTree>
    <p:extLst>
      <p:ext uri="{BB962C8B-B14F-4D97-AF65-F5344CB8AC3E}">
        <p14:creationId xmlns:p14="http://schemas.microsoft.com/office/powerpoint/2010/main" val="5669612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Child Abuse and Neglect </a:t>
            </a:r>
            <a:r>
              <a:rPr lang="en-US" sz="2000" b="0" dirty="0" smtClean="0">
                <a:latin typeface="Times New Roman" panose="02020603050405020304" pitchFamily="18" charset="0"/>
                <a:ea typeface="ＭＳ Ｐゴシック"/>
                <a:cs typeface="ＭＳ Ｐゴシック" pitchFamily="-1" charset="-128"/>
              </a:rPr>
              <a:t>(9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65424"/>
          </a:xfrm>
        </p:spPr>
        <p:txBody>
          <a:bodyPr wrap="square" lIns="91425" tIns="91425" rIns="91425" bIns="91425">
            <a:noAutofit/>
          </a:bodyPr>
          <a:lstStyle/>
          <a:p>
            <a:r>
              <a:rPr lang="en-US" altLang="en-US" sz="2400" dirty="0">
                <a:latin typeface="+mn-lt"/>
              </a:rPr>
              <a:t>Emergency Medical Care Guidelines for Child Abuse</a:t>
            </a:r>
          </a:p>
          <a:p>
            <a:pPr lvl="1"/>
            <a:r>
              <a:rPr lang="en-US" altLang="en-US" sz="2400" dirty="0">
                <a:latin typeface="+mn-lt"/>
              </a:rPr>
              <a:t>Take the child to the hospital.</a:t>
            </a:r>
          </a:p>
          <a:p>
            <a:pPr lvl="1"/>
            <a:r>
              <a:rPr lang="en-US" altLang="en-US" sz="2400" dirty="0">
                <a:latin typeface="+mn-lt"/>
              </a:rPr>
              <a:t>Do not question the caregivers about abuse or make accusations.</a:t>
            </a:r>
          </a:p>
          <a:p>
            <a:pPr lvl="1"/>
            <a:r>
              <a:rPr lang="en-US" altLang="en-US" sz="2400" dirty="0">
                <a:latin typeface="+mn-lt"/>
              </a:rPr>
              <a:t>Do not allow the child to be alone with the suspected abuser.</a:t>
            </a:r>
          </a:p>
          <a:p>
            <a:pPr lvl="1"/>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Ts </a:t>
            </a:r>
            <a:r>
              <a:rPr lang="en-US" altLang="en-US" sz="2400" dirty="0">
                <a:latin typeface="+mn-lt"/>
              </a:rPr>
              <a:t>are mandatory reporters of abuse.</a:t>
            </a:r>
          </a:p>
        </p:txBody>
      </p:sp>
    </p:spTree>
    <p:extLst>
      <p:ext uri="{BB962C8B-B14F-4D97-AF65-F5344CB8AC3E}">
        <p14:creationId xmlns:p14="http://schemas.microsoft.com/office/powerpoint/2010/main" val="36118034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Child Abuse and Neglect </a:t>
            </a:r>
            <a:r>
              <a:rPr lang="en-US" sz="2000" b="0" smtClean="0">
                <a:latin typeface="Times New Roman" panose="02020603050405020304" pitchFamily="18" charset="0"/>
                <a:ea typeface="ＭＳ Ｐゴシック"/>
                <a:cs typeface="ＭＳ Ｐゴシック" pitchFamily="-1" charset="-128"/>
              </a:rPr>
              <a:t>(10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Emergency Medical Care Guidelines for Child Abuse</a:t>
            </a:r>
          </a:p>
          <a:p>
            <a:pPr lvl="1"/>
            <a:r>
              <a:rPr lang="en-US" altLang="en-US" sz="2400" dirty="0">
                <a:latin typeface="+mn-lt"/>
              </a:rPr>
              <a:t>Document objectively.</a:t>
            </a:r>
          </a:p>
          <a:p>
            <a:pPr lvl="1"/>
            <a:r>
              <a:rPr lang="en-US" altLang="en-US" sz="2400" dirty="0">
                <a:latin typeface="+mn-lt"/>
              </a:rPr>
              <a:t>Record details.</a:t>
            </a:r>
          </a:p>
          <a:p>
            <a:pPr lvl="1"/>
            <a:r>
              <a:rPr lang="en-US" altLang="en-US" sz="2400" dirty="0">
                <a:latin typeface="+mn-lt"/>
              </a:rPr>
              <a:t>Keep information confidential.</a:t>
            </a:r>
          </a:p>
        </p:txBody>
      </p:sp>
    </p:spTree>
    <p:extLst>
      <p:ext uri="{BB962C8B-B14F-4D97-AF65-F5344CB8AC3E}">
        <p14:creationId xmlns:p14="http://schemas.microsoft.com/office/powerpoint/2010/main" val="14740472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 Care Considerations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r>
              <a:rPr lang="en-US" altLang="en-US" sz="2400" dirty="0">
                <a:latin typeface="+mn-lt"/>
              </a:rPr>
              <a:t>Emergency Medical Services for Children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a:t>
            </a:r>
            <a:r>
              <a:rPr lang="en-US" altLang="en-US" sz="100" dirty="0" smtClean="0">
                <a:latin typeface="+mn-lt"/>
              </a:rPr>
              <a:t> </a:t>
            </a:r>
            <a:r>
              <a:rPr lang="en-US" altLang="en-US" sz="2400" dirty="0" smtClean="0">
                <a:latin typeface="+mn-lt"/>
              </a:rPr>
              <a:t>C</a:t>
            </a:r>
            <a:r>
              <a:rPr lang="en-US" altLang="en-US" sz="2400" dirty="0">
                <a:latin typeface="+mn-lt"/>
              </a:rPr>
              <a:t>) is designed to ensure that all children have access to appropriate emergency care.</a:t>
            </a:r>
          </a:p>
          <a:p>
            <a:r>
              <a:rPr lang="en-US" altLang="en-US" sz="2400" dirty="0">
                <a:latin typeface="+mn-lt"/>
              </a:rPr>
              <a:t>Established in 1984, it has provided grant funding to all states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39754959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 Care Considerations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r>
              <a:rPr lang="en-US" altLang="en-US" sz="2400" dirty="0">
                <a:latin typeface="+mn-lt"/>
              </a:rPr>
              <a:t>Family Centered Care</a:t>
            </a:r>
          </a:p>
          <a:p>
            <a:pPr lvl="1"/>
            <a:r>
              <a:rPr lang="en-US" altLang="en-US" sz="2400" dirty="0">
                <a:latin typeface="+mn-lt"/>
              </a:rPr>
              <a:t>Advocates open communication with family members throughout the assessment and management of the child.</a:t>
            </a:r>
          </a:p>
          <a:p>
            <a:pPr lvl="1"/>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S </a:t>
            </a:r>
            <a:r>
              <a:rPr lang="en-US" altLang="en-US" sz="2400" dirty="0">
                <a:latin typeface="+mn-lt"/>
              </a:rPr>
              <a:t>providers must be able to anticipate the physiological and emotional needs of the child.</a:t>
            </a:r>
          </a:p>
        </p:txBody>
      </p:sp>
    </p:spTree>
    <p:extLst>
      <p:ext uri="{BB962C8B-B14F-4D97-AF65-F5344CB8AC3E}">
        <p14:creationId xmlns:p14="http://schemas.microsoft.com/office/powerpoint/2010/main" val="2164120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85616"/>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Form a general impression using the Pediatric Assessment Triangle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T)</a:t>
            </a:r>
            <a:endParaRPr lang="en-US" altLang="en-US" sz="2400" dirty="0" smtClean="0">
              <a:solidFill>
                <a:srgbClr val="000000"/>
              </a:solidFill>
              <a:latin typeface="+mn-lt"/>
              <a:ea typeface="ＭＳ Ｐゴシック"/>
            </a:endParaRPr>
          </a:p>
          <a:p>
            <a:pPr lvl="2"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Circulation </a:t>
            </a:r>
            <a:r>
              <a:rPr lang="en-US" altLang="en-US" sz="2400" dirty="0">
                <a:solidFill>
                  <a:srgbClr val="000000"/>
                </a:solidFill>
                <a:latin typeface="+mn-lt"/>
                <a:ea typeface="ＭＳ Ｐゴシック"/>
              </a:rPr>
              <a:t>to Skin</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Pallor — skin and mucous membranes</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Mottling</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Cyanosis</a:t>
            </a:r>
          </a:p>
          <a:p>
            <a:pPr marL="1602000" lvl="3" indent="-230400" eaLnBrk="0" fontAlgn="base" hangingPunct="0">
              <a:spcAft>
                <a:spcPct val="0"/>
              </a:spcAft>
              <a:buSzPts val="2400"/>
              <a:buFontTx/>
              <a:buChar char="–"/>
            </a:pPr>
            <a:r>
              <a:rPr lang="en-US" altLang="en-US" sz="2400" dirty="0">
                <a:solidFill>
                  <a:srgbClr val="000000"/>
                </a:solidFill>
                <a:latin typeface="+mn-lt"/>
                <a:ea typeface="ＭＳ Ｐゴシック"/>
              </a:rPr>
              <a:t>Petechiae.</a:t>
            </a:r>
          </a:p>
        </p:txBody>
      </p:sp>
    </p:spTree>
    <p:extLst>
      <p:ext uri="{BB962C8B-B14F-4D97-AF65-F5344CB8AC3E}">
        <p14:creationId xmlns:p14="http://schemas.microsoft.com/office/powerpoint/2010/main" val="118308907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Special Care Considerations </a:t>
            </a:r>
            <a:r>
              <a:rPr lang="en-US" sz="2000" b="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5830"/>
          </a:xfrm>
        </p:spPr>
        <p:txBody>
          <a:bodyPr wrap="square" lIns="91425" tIns="91425" rIns="91425" bIns="91425">
            <a:noAutofit/>
          </a:bodyPr>
          <a:lstStyle/>
          <a:p>
            <a:r>
              <a:rPr lang="en-US" altLang="en-US" sz="2400" dirty="0">
                <a:latin typeface="+mn-lt"/>
              </a:rPr>
              <a:t>Taking Care of Yourself</a:t>
            </a:r>
          </a:p>
          <a:p>
            <a:pPr lvl="1"/>
            <a:r>
              <a:rPr lang="en-US" altLang="en-US" sz="2400" dirty="0">
                <a:latin typeface="+mn-lt"/>
              </a:rPr>
              <a:t>Caring for infants and children can be stressful because of lack of experience in treating them, fear of failure, or identifying patients with your own children.</a:t>
            </a:r>
          </a:p>
        </p:txBody>
      </p:sp>
    </p:spTree>
    <p:extLst>
      <p:ext uri="{BB962C8B-B14F-4D97-AF65-F5344CB8AC3E}">
        <p14:creationId xmlns:p14="http://schemas.microsoft.com/office/powerpoint/2010/main" val="374301321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 Care Considerations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Taking Care of Yourself</a:t>
            </a:r>
          </a:p>
          <a:p>
            <a:pPr lvl="1"/>
            <a:r>
              <a:rPr lang="en-US" altLang="en-US" sz="2400" dirty="0">
                <a:latin typeface="+mn-lt"/>
              </a:rPr>
              <a:t>To Reduce Stress:</a:t>
            </a:r>
          </a:p>
          <a:p>
            <a:pPr lvl="2"/>
            <a:r>
              <a:rPr lang="en-US" altLang="en-US" sz="2400" dirty="0">
                <a:latin typeface="+mn-lt"/>
              </a:rPr>
              <a:t>Realize that much of what you know about adults applies to children, with variations in techniques.</a:t>
            </a:r>
          </a:p>
          <a:p>
            <a:pPr lvl="2"/>
            <a:r>
              <a:rPr lang="en-US" altLang="en-US" sz="2400" dirty="0">
                <a:latin typeface="+mn-lt"/>
              </a:rPr>
              <a:t>Practice skills.</a:t>
            </a:r>
          </a:p>
          <a:p>
            <a:pPr lvl="2"/>
            <a:r>
              <a:rPr lang="en-US" altLang="en-US" sz="2400" dirty="0">
                <a:latin typeface="+mn-lt"/>
              </a:rPr>
              <a:t>Focus on the task at hand.</a:t>
            </a:r>
          </a:p>
        </p:txBody>
      </p:sp>
    </p:spTree>
    <p:extLst>
      <p:ext uri="{BB962C8B-B14F-4D97-AF65-F5344CB8AC3E}">
        <p14:creationId xmlns:p14="http://schemas.microsoft.com/office/powerpoint/2010/main" val="326131556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Ben applies immediate in-line spine motion restriction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head, reassuring them as he does so. Deb checks a radial pulse, noting that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skin is cool, the radial pulse is rapid, weak, and at a rate of 116. Deb places an oxygen mask on the patient, then completes a rapid secondary assessment. In addition to the suspected fractured femur, she also suspects an abdominal injury.</a:t>
            </a:r>
          </a:p>
        </p:txBody>
      </p:sp>
    </p:spTree>
    <p:extLst>
      <p:ext uri="{BB962C8B-B14F-4D97-AF65-F5344CB8AC3E}">
        <p14:creationId xmlns:p14="http://schemas.microsoft.com/office/powerpoint/2010/main" val="4662307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 Conclusion </a:t>
            </a:r>
            <a:r>
              <a:rPr lang="en-US" sz="2000" b="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provide spine motion restriction precautions and secure the patient on a long backboard, and begin transport to the emergency </a:t>
            </a:r>
            <a:r>
              <a:rPr lang="en-US" altLang="en-US" sz="2400" dirty="0" smtClean="0">
                <a:solidFill>
                  <a:srgbClr val="000000"/>
                </a:solidFill>
                <a:latin typeface="Arial (Body)"/>
                <a:ea typeface="ＭＳ Ｐゴシック"/>
              </a:rPr>
              <a:t>department.</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Deb takes special care to keep the patient warm and reassesses vital signs every 5 </a:t>
            </a:r>
            <a:r>
              <a:rPr lang="en-US" altLang="en-US" sz="2400" dirty="0" smtClean="0">
                <a:solidFill>
                  <a:srgbClr val="000000"/>
                </a:solidFill>
                <a:latin typeface="Arial (Body)"/>
                <a:ea typeface="ＭＳ Ｐゴシック"/>
              </a:rPr>
              <a:t>minutes.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131538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Each age group has specific emotional and physical characteristics that affect assessment and care.</a:t>
            </a:r>
          </a:p>
          <a:p>
            <a:r>
              <a:rPr lang="en-US" altLang="en-US" sz="2400" dirty="0">
                <a:latin typeface="+mn-lt"/>
              </a:rPr>
              <a:t>Use the Pediatric Assessment Triangle or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 </a:t>
            </a:r>
            <a:r>
              <a:rPr lang="en-US" altLang="en-US" sz="2400" dirty="0">
                <a:latin typeface="+mn-lt"/>
              </a:rPr>
              <a:t>initial impression to form a general impression of whether the child is sick or well.</a:t>
            </a:r>
          </a:p>
        </p:txBody>
      </p:sp>
    </p:spTree>
    <p:extLst>
      <p:ext uri="{BB962C8B-B14F-4D97-AF65-F5344CB8AC3E}">
        <p14:creationId xmlns:p14="http://schemas.microsoft.com/office/powerpoint/2010/main" val="27615634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Respiratory problems are a common cause of medical emergencies in pediatric patients.</a:t>
            </a:r>
          </a:p>
          <a:p>
            <a:r>
              <a:rPr lang="en-US" altLang="en-US" sz="2400" dirty="0">
                <a:latin typeface="+mn-lt"/>
              </a:rPr>
              <a:t>It is critical to recognize signs of respiratory distress and respiratory failure and to intervene immediately.</a:t>
            </a:r>
          </a:p>
          <a:p>
            <a:r>
              <a:rPr lang="en-US" altLang="en-US" sz="2400" dirty="0" smtClean="0">
                <a:latin typeface="+mn-lt"/>
              </a:rPr>
              <a:t>S</a:t>
            </a:r>
            <a:r>
              <a:rPr lang="en-US" altLang="en-US" sz="100" dirty="0" smtClean="0">
                <a:latin typeface="+mn-lt"/>
              </a:rPr>
              <a:t> </a:t>
            </a:r>
            <a:r>
              <a:rPr lang="en-US" altLang="en-US" sz="2400" dirty="0" smtClean="0">
                <a:latin typeface="+mn-lt"/>
              </a:rPr>
              <a:t>I</a:t>
            </a:r>
            <a:r>
              <a:rPr lang="en-US" altLang="en-US" sz="100" dirty="0" smtClean="0">
                <a:latin typeface="+mn-lt"/>
              </a:rPr>
              <a:t> </a:t>
            </a:r>
            <a:r>
              <a:rPr lang="en-US" altLang="en-US" sz="2400" dirty="0" smtClean="0">
                <a:latin typeface="+mn-lt"/>
              </a:rPr>
              <a:t>D</a:t>
            </a:r>
            <a:r>
              <a:rPr lang="en-US" altLang="en-US" sz="100" dirty="0" smtClean="0">
                <a:latin typeface="+mn-lt"/>
              </a:rPr>
              <a:t> </a:t>
            </a:r>
            <a:r>
              <a:rPr lang="en-US" altLang="en-US" sz="2400" dirty="0" smtClean="0">
                <a:latin typeface="+mn-lt"/>
              </a:rPr>
              <a:t>S is the sudden, unexpected death of an infant in which an autopsy fails to identify the cause of death.</a:t>
            </a:r>
            <a:endParaRPr lang="en-US" altLang="en-US" sz="2400" dirty="0">
              <a:latin typeface="+mn-lt"/>
            </a:endParaRPr>
          </a:p>
        </p:txBody>
      </p:sp>
    </p:spTree>
    <p:extLst>
      <p:ext uri="{BB962C8B-B14F-4D97-AF65-F5344CB8AC3E}">
        <p14:creationId xmlns:p14="http://schemas.microsoft.com/office/powerpoint/2010/main" val="27823567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Lesson Summary </a:t>
            </a:r>
            <a:r>
              <a:rPr lang="en-US" sz="2000" b="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r>
              <a:rPr lang="en-US" altLang="en-US" sz="2400" dirty="0">
                <a:latin typeface="+mn-lt"/>
              </a:rPr>
              <a:t>Pediatric anatomy causes some differences in patterns of traumatic injury.</a:t>
            </a:r>
          </a:p>
          <a:p>
            <a:r>
              <a:rPr lang="en-US" altLang="en-US" sz="2400" dirty="0">
                <a:latin typeface="+mn-lt"/>
              </a:rPr>
              <a:t>Certain injury patterns and behaviors by a child and/or caregiver should alert you to the possibility of abuse or neglect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4742649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Correct! </a:t>
            </a:r>
            <a:r>
              <a:rPr lang="en-US" sz="2000" b="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62201"/>
          </a:xfrm>
        </p:spPr>
        <p:txBody>
          <a:bodyPr/>
          <a:lstStyle/>
          <a:p>
            <a:pPr marL="0" indent="0" eaLnBrk="1" hangingPunct="1">
              <a:spcBef>
                <a:spcPct val="0"/>
              </a:spcBef>
              <a:buClrTx/>
              <a:buFontTx/>
              <a:buNone/>
            </a:pPr>
            <a:r>
              <a:rPr lang="en-US" altLang="en-US" sz="2400" dirty="0">
                <a:solidFill>
                  <a:schemeClr val="tx1"/>
                </a:solidFill>
                <a:latin typeface="+mn-lt"/>
              </a:rPr>
              <a:t>Epiglottitis is a bacterial infection of the epiglottitis that leads to upper airway obstruction, which presents with respiratory distress and stridor. It is painful to swallow, leading to drooling. Although it is not common, epiglottitis is potentially life-threatening. Do not place anything in the mouth of a patient with suspected epiglottitis</a:t>
            </a:r>
            <a:r>
              <a:rPr lang="en-US" altLang="en-US" sz="2400" dirty="0" smtClean="0">
                <a:solidFill>
                  <a:schemeClr val="tx1"/>
                </a:solidFill>
                <a:latin typeface="+mn-lt"/>
              </a:rPr>
              <a:t>.</a:t>
            </a:r>
            <a:endParaRPr lang="en-US" altLang="en-US" sz="2400" dirty="0">
              <a:solidFill>
                <a:schemeClr val="tx1"/>
              </a:solidFill>
              <a:latin typeface="+mn-lt"/>
            </a:endParaRPr>
          </a:p>
        </p:txBody>
      </p:sp>
      <p:sp>
        <p:nvSpPr>
          <p:cNvPr id="4" name="Text Placeholder 3"/>
          <p:cNvSpPr>
            <a:spLocks noGrp="1"/>
          </p:cNvSpPr>
          <p:nvPr>
            <p:ph type="body" idx="2"/>
          </p:nvPr>
        </p:nvSpPr>
        <p:spPr>
          <a:xfrm>
            <a:off x="457200" y="4162426"/>
            <a:ext cx="8229600" cy="533400"/>
          </a:xfrm>
        </p:spPr>
        <p:txBody>
          <a:bodyPr/>
          <a:lstStyle/>
          <a:p>
            <a:pPr marL="0" indent="0">
              <a:buNone/>
            </a:pPr>
            <a:r>
              <a:rPr lang="en-US" altLang="en-US" sz="2400" dirty="0">
                <a:solidFill>
                  <a:schemeClr val="tx1"/>
                </a:solidFill>
                <a:latin typeface="+mn-lt"/>
                <a:hlinkClick r:id="rId2" action="ppaction://hlinksldjump"/>
              </a:rPr>
              <a:t>Click here to return to the </a:t>
            </a:r>
            <a:r>
              <a:rPr lang="en-US" altLang="en-US" sz="2400" dirty="0" smtClean="0">
                <a:solidFill>
                  <a:schemeClr val="tx1"/>
                </a:solidFill>
                <a:latin typeface="+mn-lt"/>
                <a:hlinkClick r:id="rId2" action="ppaction://hlinksldjump"/>
              </a:rPr>
              <a:t>Program.</a:t>
            </a:r>
            <a:endParaRPr lang="en-US" sz="2400" dirty="0">
              <a:latin typeface="+mn-lt"/>
            </a:endParaRPr>
          </a:p>
        </p:txBody>
      </p:sp>
    </p:spTree>
    <p:extLst>
      <p:ext uri="{BB962C8B-B14F-4D97-AF65-F5344CB8AC3E}">
        <p14:creationId xmlns:p14="http://schemas.microsoft.com/office/powerpoint/2010/main" val="193177198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itchFamily="34" charset="-128"/>
              </a:rPr>
              <a:t>Croup is a respiratory infection that leads to swelling beneath the glottis, and can present with a classic </a:t>
            </a:r>
            <a:r>
              <a:rPr lang="en-US" altLang="en-US" sz="2400" kern="1200" dirty="0" smtClean="0">
                <a:solidFill>
                  <a:srgbClr val="000000"/>
                </a:solidFill>
                <a:latin typeface="Arial (Body)"/>
                <a:ea typeface="ＭＳ Ｐゴシック" pitchFamily="34" charset="-128"/>
              </a:rPr>
              <a:t>“seal bark” </a:t>
            </a:r>
            <a:r>
              <a:rPr lang="en-US" altLang="en-US" sz="2400" kern="1200" dirty="0">
                <a:solidFill>
                  <a:srgbClr val="000000"/>
                </a:solidFill>
                <a:latin typeface="Arial (Body)"/>
                <a:ea typeface="ＭＳ Ｐゴシック" pitchFamily="34" charset="-128"/>
              </a:rPr>
              <a:t>cough. Fever, if present, is low grade. In severe cases, patients can present with stridor, but drooling would not be </a:t>
            </a:r>
            <a:r>
              <a:rPr lang="en-US" altLang="en-US" sz="2400" kern="1200" dirty="0" smtClean="0">
                <a:solidFill>
                  <a:srgbClr val="000000"/>
                </a:solidFill>
                <a:latin typeface="Arial (Body)"/>
                <a:ea typeface="ＭＳ Ｐゴシック" pitchFamily="34" charset="-128"/>
              </a:rPr>
              <a:t>present.</a:t>
            </a:r>
            <a:endParaRPr lang="en-US" altLang="en-US" sz="2400" kern="1200" dirty="0">
              <a:solidFill>
                <a:srgbClr val="000000"/>
              </a:solidFill>
              <a:latin typeface="Arial (Body)"/>
              <a:ea typeface="ＭＳ Ｐゴシック" pitchFamily="34" charset="-128"/>
            </a:endParaRPr>
          </a:p>
        </p:txBody>
      </p:sp>
      <p:sp>
        <p:nvSpPr>
          <p:cNvPr id="4" name="Text Placeholder 3"/>
          <p:cNvSpPr>
            <a:spLocks noGrp="1"/>
          </p:cNvSpPr>
          <p:nvPr>
            <p:ph type="body" idx="2"/>
          </p:nvPr>
        </p:nvSpPr>
        <p:spPr>
          <a:xfrm>
            <a:off x="457200" y="4165813"/>
            <a:ext cx="8229600" cy="542925"/>
          </a:xfrm>
        </p:spPr>
        <p:txBody>
          <a:bodyPr/>
          <a:lstStyle/>
          <a:p>
            <a:pPr marL="0" indent="0">
              <a:buNone/>
            </a:pPr>
            <a:r>
              <a:rPr lang="en-US" altLang="en-US" sz="2400" kern="1200" dirty="0">
                <a:solidFill>
                  <a:srgbClr val="000000"/>
                </a:solidFill>
                <a:latin typeface="+mn-lt"/>
                <a:ea typeface="ＭＳ Ｐゴシック" pitchFamily="34" charset="-128"/>
                <a:hlinkClick r:id="rId2" action="ppaction://hlinksldjump"/>
              </a:rPr>
              <a:t>Click here to return to the quiz</a:t>
            </a:r>
            <a:r>
              <a:rPr lang="en-US" altLang="en-US" sz="2400" kern="1200" dirty="0" smtClean="0">
                <a:solidFill>
                  <a:srgbClr val="000000"/>
                </a:solidFill>
                <a:latin typeface="+mn-lt"/>
                <a:ea typeface="ＭＳ Ｐゴシック" pitchFamily="34" charset="-128"/>
                <a:hlinkClick r:id="rId2" action="ppaction://hlinksldjump"/>
              </a:rPr>
              <a:t>.</a:t>
            </a:r>
            <a:endParaRPr lang="en-US" altLang="en-US" sz="2400" kern="1200" dirty="0">
              <a:solidFill>
                <a:srgbClr val="000000"/>
              </a:solidFill>
              <a:latin typeface="+mn-lt"/>
              <a:ea typeface="ＭＳ Ｐゴシック" pitchFamily="34" charset="-128"/>
            </a:endParaRPr>
          </a:p>
        </p:txBody>
      </p:sp>
    </p:spTree>
    <p:extLst>
      <p:ext uri="{BB962C8B-B14F-4D97-AF65-F5344CB8AC3E}">
        <p14:creationId xmlns:p14="http://schemas.microsoft.com/office/powerpoint/2010/main" val="168865885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itchFamily="34" charset="-128"/>
              </a:rPr>
              <a:t>Pneumonia is an infection of the lungs that can make the patient quite ill with fever and respiratory distress. However, as an infection of the lower airway, it does not cause drooling or </a:t>
            </a:r>
            <a:r>
              <a:rPr lang="en-US" altLang="en-US" sz="2400" kern="1200" dirty="0" smtClean="0">
                <a:solidFill>
                  <a:srgbClr val="000000"/>
                </a:solidFill>
                <a:latin typeface="Arial (Body)"/>
                <a:ea typeface="ＭＳ Ｐゴシック" pitchFamily="34" charset="-128"/>
              </a:rPr>
              <a:t>stridor.</a:t>
            </a:r>
            <a:endParaRPr lang="en-US" altLang="en-US" sz="2400" kern="1200" dirty="0">
              <a:solidFill>
                <a:srgbClr val="000000"/>
              </a:solidFill>
              <a:latin typeface="Arial (Body)"/>
              <a:ea typeface="ＭＳ Ｐゴシック" pitchFamily="34" charset="-128"/>
            </a:endParaRPr>
          </a:p>
        </p:txBody>
      </p:sp>
      <p:sp>
        <p:nvSpPr>
          <p:cNvPr id="4" name="Text Placeholder 3"/>
          <p:cNvSpPr>
            <a:spLocks noGrp="1"/>
          </p:cNvSpPr>
          <p:nvPr>
            <p:ph type="body" idx="2"/>
          </p:nvPr>
        </p:nvSpPr>
        <p:spPr>
          <a:xfrm>
            <a:off x="457200" y="4165814"/>
            <a:ext cx="8229600" cy="514350"/>
          </a:xfrm>
        </p:spPr>
        <p:txBody>
          <a:bodyPr/>
          <a:lstStyle/>
          <a:p>
            <a:pPr marL="0" indent="0">
              <a:buNone/>
            </a:pPr>
            <a:r>
              <a:rPr lang="en-US" altLang="en-US" sz="2400" kern="1200" dirty="0">
                <a:solidFill>
                  <a:srgbClr val="000000"/>
                </a:solidFill>
                <a:latin typeface="Arial (Body)"/>
                <a:ea typeface="ＭＳ Ｐゴシック"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itchFamily="34" charset="-128"/>
                <a:hlinkClick r:id="rId2" action="ppaction://hlinksldjump"/>
              </a:rPr>
              <a:t>.</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684417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(6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Form a general impression using the Pediatric Assessment Triangle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T)</a:t>
            </a:r>
            <a:endParaRPr lang="en-US" altLang="en-US" sz="2400" dirty="0" smtClean="0">
              <a:solidFill>
                <a:srgbClr val="000000"/>
              </a:solidFill>
              <a:latin typeface="+mn-lt"/>
              <a:ea typeface="ＭＳ Ｐゴシック"/>
            </a:endParaRPr>
          </a:p>
          <a:p>
            <a:pPr lvl="2"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A </a:t>
            </a:r>
            <a:r>
              <a:rPr lang="en-US" altLang="en-US" sz="2400" dirty="0">
                <a:solidFill>
                  <a:srgbClr val="000000"/>
                </a:solidFill>
                <a:latin typeface="+mn-lt"/>
                <a:ea typeface="ＭＳ Ｐゴシック"/>
              </a:rPr>
              <a:t>well versus sick child</a:t>
            </a:r>
            <a:r>
              <a:rPr lang="en-US" altLang="en-US" sz="2400" dirty="0" smtClean="0">
                <a:solidFill>
                  <a:srgbClr val="000000"/>
                </a:solidFill>
                <a:latin typeface="+mn-lt"/>
                <a:ea typeface="ＭＳ Ｐゴシック"/>
              </a:rPr>
              <a:t>.</a:t>
            </a:r>
          </a:p>
        </p:txBody>
      </p:sp>
    </p:spTree>
    <p:extLst>
      <p:ext uri="{BB962C8B-B14F-4D97-AF65-F5344CB8AC3E}">
        <p14:creationId xmlns:p14="http://schemas.microsoft.com/office/powerpoint/2010/main" val="306704887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562100"/>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itchFamily="34" charset="-128"/>
              </a:rPr>
              <a:t>Bronchiolitis is an infection of lower airways that can make the patient quite ill with fever and respiratory distress. However, as an infection of the lower airway, it does not cause drooling or </a:t>
            </a:r>
            <a:r>
              <a:rPr lang="en-US" altLang="en-US" sz="2400" kern="1200" dirty="0" smtClean="0">
                <a:solidFill>
                  <a:srgbClr val="000000"/>
                </a:solidFill>
                <a:latin typeface="Arial (Body)"/>
                <a:ea typeface="ＭＳ Ｐゴシック" pitchFamily="34" charset="-128"/>
              </a:rPr>
              <a:t>stridor.</a:t>
            </a:r>
            <a:endParaRPr lang="en-US" altLang="en-US" sz="2400" kern="1200" dirty="0">
              <a:solidFill>
                <a:srgbClr val="000000"/>
              </a:solidFill>
              <a:latin typeface="Arial (Body)"/>
              <a:ea typeface="ＭＳ Ｐゴシック" pitchFamily="34" charset="-128"/>
            </a:endParaRPr>
          </a:p>
        </p:txBody>
      </p:sp>
      <p:sp>
        <p:nvSpPr>
          <p:cNvPr id="4" name="Text Placeholder 3"/>
          <p:cNvSpPr>
            <a:spLocks noGrp="1"/>
          </p:cNvSpPr>
          <p:nvPr>
            <p:ph type="body" idx="2"/>
          </p:nvPr>
        </p:nvSpPr>
        <p:spPr>
          <a:xfrm>
            <a:off x="457200" y="4162425"/>
            <a:ext cx="8229600" cy="485775"/>
          </a:xfrm>
        </p:spPr>
        <p:txBody>
          <a:bodyPr/>
          <a:lstStyle/>
          <a:p>
            <a:pPr marL="0" indent="0">
              <a:buNone/>
            </a:pPr>
            <a:r>
              <a:rPr lang="en-US" altLang="en-US" sz="2400" kern="1200" dirty="0">
                <a:solidFill>
                  <a:srgbClr val="000000"/>
                </a:solidFill>
                <a:latin typeface="Arial (Body)"/>
                <a:ea typeface="ＭＳ Ｐゴシック"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itchFamily="34" charset="-128"/>
                <a:hlinkClick r:id="rId2" action="ppaction://hlinksldjump"/>
              </a:rPr>
              <a:t>.</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98620772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Correct! </a:t>
            </a:r>
            <a:r>
              <a:rPr lang="en-US" sz="2000" b="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924050"/>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itchFamily="34" charset="-128"/>
              </a:rPr>
              <a:t>The Pediatric Assessment Triangle uses appearance (skin color, muscle tone, etc.), work of breathing, and circulation to the skin to form a general impression of the patient </a:t>
            </a:r>
            <a:r>
              <a:rPr lang="en-US" altLang="en-US" sz="2400" kern="1200" dirty="0" smtClean="0">
                <a:solidFill>
                  <a:srgbClr val="000000"/>
                </a:solidFill>
                <a:latin typeface="Arial (Body)"/>
                <a:ea typeface="ＭＳ Ｐゴシック" pitchFamily="34" charset="-128"/>
              </a:rPr>
              <a:t>“from </a:t>
            </a:r>
            <a:r>
              <a:rPr lang="en-US" altLang="en-US" sz="2400" kern="1200" dirty="0">
                <a:solidFill>
                  <a:srgbClr val="000000"/>
                </a:solidFill>
                <a:latin typeface="Arial (Body)"/>
                <a:ea typeface="ＭＳ Ｐゴシック" pitchFamily="34" charset="-128"/>
              </a:rPr>
              <a:t>the doorway</a:t>
            </a:r>
            <a:r>
              <a:rPr lang="en-US" altLang="en-US" sz="2400" kern="1200" dirty="0" smtClean="0">
                <a:solidFill>
                  <a:srgbClr val="000000"/>
                </a:solidFill>
                <a:latin typeface="Arial (Body)"/>
                <a:ea typeface="ＭＳ Ｐゴシック" pitchFamily="34" charset="-128"/>
              </a:rPr>
              <a:t>.” </a:t>
            </a:r>
            <a:r>
              <a:rPr lang="en-US" altLang="en-US" sz="2400" kern="1200" dirty="0">
                <a:solidFill>
                  <a:srgbClr val="000000"/>
                </a:solidFill>
                <a:latin typeface="Arial (Body)"/>
                <a:ea typeface="ＭＳ Ｐゴシック" pitchFamily="34" charset="-128"/>
              </a:rPr>
              <a:t>Blood pressure is not part of this </a:t>
            </a:r>
            <a:r>
              <a:rPr lang="en-US" altLang="en-US" sz="2400" kern="1200" dirty="0" smtClean="0">
                <a:solidFill>
                  <a:srgbClr val="000000"/>
                </a:solidFill>
                <a:latin typeface="Arial (Body)"/>
                <a:ea typeface="ＭＳ Ｐゴシック" pitchFamily="34" charset="-128"/>
              </a:rPr>
              <a:t>assessment.</a:t>
            </a:r>
            <a:endParaRPr lang="en-US" altLang="en-US" sz="2400" kern="1200" dirty="0">
              <a:solidFill>
                <a:srgbClr val="000000"/>
              </a:solidFill>
              <a:latin typeface="Arial (Body)"/>
              <a:ea typeface="ＭＳ Ｐゴシック" pitchFamily="34" charset="-128"/>
            </a:endParaRPr>
          </a:p>
        </p:txBody>
      </p:sp>
      <p:sp>
        <p:nvSpPr>
          <p:cNvPr id="4" name="Text Placeholder 3"/>
          <p:cNvSpPr>
            <a:spLocks noGrp="1"/>
          </p:cNvSpPr>
          <p:nvPr>
            <p:ph type="body" idx="2"/>
          </p:nvPr>
        </p:nvSpPr>
        <p:spPr>
          <a:xfrm>
            <a:off x="457200" y="4169201"/>
            <a:ext cx="8229600" cy="539537"/>
          </a:xfrm>
        </p:spPr>
        <p:txBody>
          <a:bodyPr/>
          <a:lstStyle/>
          <a:p>
            <a:pPr marL="0" indent="0">
              <a:buNone/>
            </a:pPr>
            <a:r>
              <a:rPr lang="en-US" altLang="en-US" sz="2400" kern="1200" dirty="0">
                <a:solidFill>
                  <a:srgbClr val="000000"/>
                </a:solidFill>
                <a:latin typeface="Arial (Body)"/>
                <a:ea typeface="ＭＳ Ｐゴシック" pitchFamily="34" charset="-128"/>
                <a:hlinkClick r:id="rId2" action="ppaction://hlinksldjump"/>
              </a:rPr>
              <a:t>Click here to return to the </a:t>
            </a:r>
            <a:r>
              <a:rPr lang="en-US" altLang="en-US" sz="2400" kern="1200" dirty="0" smtClean="0">
                <a:solidFill>
                  <a:srgbClr val="000000"/>
                </a:solidFill>
                <a:latin typeface="Arial (Body)"/>
                <a:ea typeface="ＭＳ Ｐゴシック" pitchFamily="34" charset="-128"/>
                <a:hlinkClick r:id="rId2" action="ppaction://hlinksldjump"/>
              </a:rPr>
              <a:t>Program.</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232374333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itchFamily="34" charset="-128"/>
              </a:rPr>
              <a:t>The Pediatric Assessment Triangle uses appearance (skin color, muscle tone, etc.), work of breathing, and circulation to the skin to form a general impression of the patient </a:t>
            </a:r>
            <a:r>
              <a:rPr lang="en-US" altLang="en-US" sz="2400" kern="1200" dirty="0" smtClean="0">
                <a:solidFill>
                  <a:srgbClr val="000000"/>
                </a:solidFill>
                <a:latin typeface="Arial (Body)"/>
                <a:ea typeface="ＭＳ Ｐゴシック" pitchFamily="34" charset="-128"/>
              </a:rPr>
              <a:t>“from </a:t>
            </a:r>
            <a:r>
              <a:rPr lang="en-US" altLang="en-US" sz="2400" kern="1200" dirty="0">
                <a:solidFill>
                  <a:srgbClr val="000000"/>
                </a:solidFill>
                <a:latin typeface="Arial (Body)"/>
                <a:ea typeface="ＭＳ Ｐゴシック" pitchFamily="34" charset="-128"/>
              </a:rPr>
              <a:t>the doorway</a:t>
            </a:r>
            <a:r>
              <a:rPr lang="en-US" altLang="en-US" sz="2400" kern="1200" dirty="0" smtClean="0">
                <a:solidFill>
                  <a:srgbClr val="000000"/>
                </a:solidFill>
                <a:latin typeface="Arial (Body)"/>
                <a:ea typeface="ＭＳ Ｐゴシック" pitchFamily="34" charset="-128"/>
              </a:rPr>
              <a:t>.”</a:t>
            </a:r>
            <a:endParaRPr lang="en-US" altLang="en-US" sz="2400" kern="1200" dirty="0">
              <a:solidFill>
                <a:srgbClr val="000000"/>
              </a:solidFill>
              <a:latin typeface="Arial (Body)"/>
              <a:ea typeface="ＭＳ Ｐゴシック" pitchFamily="34" charset="-128"/>
            </a:endParaRPr>
          </a:p>
        </p:txBody>
      </p:sp>
      <p:sp>
        <p:nvSpPr>
          <p:cNvPr id="4" name="Text Placeholder 3"/>
          <p:cNvSpPr>
            <a:spLocks noGrp="1"/>
          </p:cNvSpPr>
          <p:nvPr>
            <p:ph type="body" idx="2"/>
          </p:nvPr>
        </p:nvSpPr>
        <p:spPr>
          <a:xfrm>
            <a:off x="457200" y="4162425"/>
            <a:ext cx="8229600" cy="590550"/>
          </a:xfrm>
        </p:spPr>
        <p:txBody>
          <a:bodyPr/>
          <a:lstStyle/>
          <a:p>
            <a:pPr marL="0" indent="0">
              <a:buNone/>
            </a:pPr>
            <a:r>
              <a:rPr lang="en-US" altLang="en-US" sz="2400" kern="1200" dirty="0">
                <a:solidFill>
                  <a:srgbClr val="000000"/>
                </a:solidFill>
                <a:latin typeface="Arial (Body)"/>
                <a:ea typeface="ＭＳ Ｐゴシック" pitchFamily="34" charset="-128"/>
                <a:hlinkClick r:id="rId3" action="ppaction://hlinksldjump"/>
              </a:rPr>
              <a:t>Click here to return to the quiz</a:t>
            </a:r>
            <a:r>
              <a:rPr lang="en-US" altLang="en-US" sz="2400" kern="1200" dirty="0" smtClean="0">
                <a:solidFill>
                  <a:srgbClr val="000000"/>
                </a:solidFill>
                <a:latin typeface="Arial (Body)"/>
                <a:ea typeface="ＭＳ Ｐゴシック" pitchFamily="34" charset="-128"/>
                <a:hlinkClick r:id="rId3" action="ppaction://hlinksldjump"/>
              </a:rPr>
              <a:t>.</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340191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(7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05456"/>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Form a general impression using the Pediatric Assessment Triangle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T)</a:t>
            </a:r>
            <a:endParaRPr lang="en-US" altLang="en-US" sz="2400" dirty="0" smtClean="0">
              <a:solidFill>
                <a:srgbClr val="000000"/>
              </a:solidFill>
              <a:latin typeface="+mn-lt"/>
              <a:ea typeface="ＭＳ Ｐゴシック"/>
            </a:endParaRPr>
          </a:p>
          <a:p>
            <a:pPr lvl="2"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Conditions </a:t>
            </a:r>
            <a:r>
              <a:rPr lang="en-US" altLang="en-US" sz="2400" dirty="0">
                <a:solidFill>
                  <a:srgbClr val="000000"/>
                </a:solidFill>
                <a:latin typeface="+mn-lt"/>
                <a:ea typeface="ＭＳ Ｐゴシック"/>
              </a:rPr>
              <a:t>presenting with an abnormal P</a:t>
            </a:r>
            <a:r>
              <a:rPr lang="en-US" altLang="en-US" sz="100" dirty="0">
                <a:solidFill>
                  <a:srgbClr val="000000"/>
                </a:solidFill>
                <a:latin typeface="+mn-lt"/>
                <a:ea typeface="ＭＳ Ｐゴシック"/>
              </a:rPr>
              <a:t> </a:t>
            </a:r>
            <a:r>
              <a:rPr lang="en-US" altLang="en-US" sz="2400" dirty="0">
                <a:solidFill>
                  <a:srgbClr val="000000"/>
                </a:solidFill>
                <a:latin typeface="+mn-lt"/>
                <a:ea typeface="ＭＳ Ｐゴシック"/>
              </a:rPr>
              <a:t>A</a:t>
            </a:r>
            <a:r>
              <a:rPr lang="en-US" altLang="en-US" sz="100" dirty="0">
                <a:solidFill>
                  <a:srgbClr val="000000"/>
                </a:solidFill>
                <a:latin typeface="+mn-lt"/>
                <a:ea typeface="ＭＳ Ｐゴシック"/>
              </a:rPr>
              <a:t> </a:t>
            </a:r>
            <a:r>
              <a:rPr lang="en-US" altLang="en-US" sz="2400" dirty="0">
                <a:solidFill>
                  <a:srgbClr val="000000"/>
                </a:solidFill>
                <a:latin typeface="+mn-lt"/>
                <a:ea typeface="ＭＳ Ｐゴシック"/>
              </a:rPr>
              <a:t>T finding</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4254816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(8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Primary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mn-lt"/>
                <a:ea typeface="ＭＳ Ｐゴシック"/>
              </a:rPr>
              <a:t>Form </a:t>
            </a:r>
            <a:r>
              <a:rPr lang="en-US" altLang="en-US" sz="2400" dirty="0">
                <a:solidFill>
                  <a:srgbClr val="000000"/>
                </a:solidFill>
                <a:latin typeface="+mn-lt"/>
                <a:ea typeface="ＭＳ Ｐゴシック"/>
              </a:rPr>
              <a:t>a general impression using the Pediatric Advanced Life Support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a:t>
            </a:r>
            <a:r>
              <a:rPr lang="en-US" altLang="en-US" sz="2400" dirty="0">
                <a:solidFill>
                  <a:srgbClr val="000000"/>
                </a:solidFill>
                <a:latin typeface="+mn-lt"/>
                <a:ea typeface="ＭＳ Ｐゴシック"/>
              </a:rPr>
              <a:t>initial impression</a:t>
            </a:r>
          </a:p>
          <a:p>
            <a:pPr lvl="2" eaLnBrk="0" fontAlgn="base" hangingPunct="0">
              <a:spcAft>
                <a:spcPct val="0"/>
              </a:spcAft>
              <a:buSzPts val="2400"/>
            </a:pPr>
            <a:r>
              <a:rPr lang="en-US" altLang="en-US" sz="2400" dirty="0">
                <a:solidFill>
                  <a:srgbClr val="000000"/>
                </a:solidFill>
                <a:latin typeface="+mn-lt"/>
                <a:ea typeface="ＭＳ Ｐゴシック"/>
              </a:rPr>
              <a:t>Consciousness</a:t>
            </a:r>
          </a:p>
          <a:p>
            <a:pPr lvl="2" eaLnBrk="0" fontAlgn="base" hangingPunct="0">
              <a:spcAft>
                <a:spcPct val="0"/>
              </a:spcAft>
              <a:buSzPts val="2400"/>
            </a:pPr>
            <a:r>
              <a:rPr lang="en-US" altLang="en-US" sz="2400" dirty="0">
                <a:solidFill>
                  <a:srgbClr val="000000"/>
                </a:solidFill>
                <a:latin typeface="+mn-lt"/>
                <a:ea typeface="ＭＳ Ｐゴシック"/>
              </a:rPr>
              <a:t>Breathing</a:t>
            </a:r>
          </a:p>
          <a:p>
            <a:pPr lvl="2" eaLnBrk="0" fontAlgn="base" hangingPunct="0">
              <a:spcAft>
                <a:spcPct val="0"/>
              </a:spcAft>
              <a:buSzPts val="2400"/>
            </a:pPr>
            <a:r>
              <a:rPr lang="en-US" altLang="en-US" sz="2400" dirty="0">
                <a:solidFill>
                  <a:srgbClr val="000000"/>
                </a:solidFill>
                <a:latin typeface="+mn-lt"/>
                <a:ea typeface="ＭＳ Ｐゴシック"/>
              </a:rPr>
              <a:t>Color.</a:t>
            </a:r>
          </a:p>
        </p:txBody>
      </p:sp>
    </p:spTree>
    <p:extLst>
      <p:ext uri="{BB962C8B-B14F-4D97-AF65-F5344CB8AC3E}">
        <p14:creationId xmlns:p14="http://schemas.microsoft.com/office/powerpoint/2010/main" val="1082137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(9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30222"/>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Acting on Life Threats Identified During the General Impression</a:t>
            </a:r>
          </a:p>
          <a:p>
            <a:pPr lvl="2"/>
            <a:r>
              <a:rPr lang="en-US" altLang="en-US" sz="2400" dirty="0">
                <a:latin typeface="+mn-lt"/>
              </a:rPr>
              <a:t>If breathing is adequate, proceed to the primary assessment.</a:t>
            </a:r>
          </a:p>
          <a:p>
            <a:pPr lvl="2"/>
            <a:r>
              <a:rPr lang="en-US" altLang="en-US" sz="2400" dirty="0">
                <a:latin typeface="+mn-lt"/>
              </a:rPr>
              <a:t>If the patient is unresponsive and breathing is absent or gasping, begin positive pressure ventilation at 12 to 20/minute, and assess the pulse.</a:t>
            </a:r>
          </a:p>
        </p:txBody>
      </p:sp>
    </p:spTree>
    <p:extLst>
      <p:ext uri="{BB962C8B-B14F-4D97-AF65-F5344CB8AC3E}">
        <p14:creationId xmlns:p14="http://schemas.microsoft.com/office/powerpoint/2010/main" val="557935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(10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04088"/>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Acting on Life Threats Identified During the General Impression</a:t>
            </a:r>
          </a:p>
          <a:p>
            <a:pPr lvl="2"/>
            <a:r>
              <a:rPr lang="en-US" altLang="en-US" sz="2400" dirty="0">
                <a:latin typeface="+mn-lt"/>
              </a:rPr>
              <a:t>If there is no pulse, begin chest compressions.</a:t>
            </a:r>
          </a:p>
          <a:p>
            <a:pPr lvl="2"/>
            <a:r>
              <a:rPr lang="en-US" altLang="en-US" sz="2400" dirty="0">
                <a:latin typeface="+mn-lt"/>
              </a:rPr>
              <a:t>If there is a pulse but signs of poor perfusion are present and the heart rate is less than 60, begin chest compressions</a:t>
            </a:r>
          </a:p>
          <a:p>
            <a:pPr lvl="2"/>
            <a:r>
              <a:rPr lang="en-US" altLang="en-US" sz="2400" dirty="0">
                <a:latin typeface="+mn-lt"/>
              </a:rPr>
              <a:t>If the pulse is greater than 60/minute, proceed to the primary assessment</a:t>
            </a:r>
          </a:p>
        </p:txBody>
      </p:sp>
    </p:spTree>
    <p:extLst>
      <p:ext uri="{BB962C8B-B14F-4D97-AF65-F5344CB8AC3E}">
        <p14:creationId xmlns:p14="http://schemas.microsoft.com/office/powerpoint/2010/main" val="1712703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63840" cy="1337204"/>
          </a:xfrm>
        </p:spPr>
        <p:txBody>
          <a:bodyPr tIns="91425">
            <a:noAutofit/>
          </a:bodyPr>
          <a:lstStyle/>
          <a:p>
            <a:pPr lvl="0" eaLnBrk="0" fontAlgn="base" hangingPunct="0">
              <a:spcBef>
                <a:spcPct val="0"/>
              </a:spcBef>
              <a:spcAft>
                <a:spcPct val="0"/>
              </a:spcAft>
              <a:buClrTx/>
              <a:defRPr/>
            </a:pPr>
            <a:r>
              <a:rPr lang="en-US" sz="2800" dirty="0" smtClean="0">
                <a:latin typeface="Times New Roman" panose="02020603050405020304" pitchFamily="18" charset="0"/>
                <a:ea typeface="ＭＳ Ｐゴシック"/>
                <a:cs typeface="ＭＳ Ｐゴシック" pitchFamily="-1" charset="-128"/>
              </a:rPr>
              <a:t>Click on the Item that is NOT a Component that is Assessed Using the Pediatric Assessment Triangle (P</a:t>
            </a:r>
            <a:r>
              <a:rPr lang="en-US" sz="100" dirty="0" smtClean="0">
                <a:latin typeface="Times New Roman" panose="02020603050405020304" pitchFamily="18" charset="0"/>
                <a:ea typeface="ＭＳ Ｐゴシック"/>
                <a:cs typeface="ＭＳ Ｐゴシック" pitchFamily="-1" charset="-128"/>
              </a:rPr>
              <a:t> </a:t>
            </a:r>
            <a:r>
              <a:rPr lang="en-US" sz="2800" dirty="0" smtClean="0">
                <a:latin typeface="Times New Roman" panose="02020603050405020304" pitchFamily="18" charset="0"/>
                <a:ea typeface="ＭＳ Ｐゴシック"/>
                <a:cs typeface="ＭＳ Ｐゴシック" pitchFamily="-1" charset="-128"/>
              </a:rPr>
              <a:t>A</a:t>
            </a:r>
            <a:r>
              <a:rPr lang="en-US" sz="100" dirty="0" smtClean="0">
                <a:latin typeface="Times New Roman" panose="02020603050405020304" pitchFamily="18" charset="0"/>
                <a:ea typeface="ＭＳ Ｐゴシック"/>
                <a:cs typeface="ＭＳ Ｐゴシック" pitchFamily="-1" charset="-128"/>
              </a:rPr>
              <a:t> </a:t>
            </a:r>
            <a:r>
              <a:rPr lang="en-US" sz="2800" dirty="0" smtClean="0">
                <a:latin typeface="Times New Roman" panose="02020603050405020304" pitchFamily="18" charset="0"/>
                <a:ea typeface="ＭＳ Ｐゴシック"/>
                <a:cs typeface="ＭＳ Ｐゴシック" pitchFamily="-1" charset="-128"/>
              </a:rPr>
              <a:t>T)</a:t>
            </a:r>
            <a:endParaRPr lang="en-US" sz="280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838325"/>
            <a:ext cx="8229600" cy="494607"/>
          </a:xfrm>
        </p:spPr>
        <p:txBody>
          <a:bodyPr wrap="square" lIns="91425" tIns="91425" rIns="91425" bIns="91425">
            <a:noAutofit/>
          </a:bodyPr>
          <a:lstStyle/>
          <a:p>
            <a:pPr marL="0" lvl="0" indent="0" fontAlgn="base">
              <a:spcBef>
                <a:spcPts val="0"/>
              </a:spcBef>
              <a:spcAft>
                <a:spcPct val="0"/>
              </a:spcAft>
              <a:buSzPts val="2400"/>
              <a:buNone/>
            </a:pPr>
            <a:r>
              <a:rPr lang="en-US" altLang="en-US" sz="2400" kern="1200" dirty="0" smtClean="0">
                <a:solidFill>
                  <a:schemeClr val="tx2"/>
                </a:solidFill>
                <a:latin typeface="Arial (Body)"/>
                <a:ea typeface="ＭＳ Ｐゴシック" pitchFamily="34" charset="-128"/>
              </a:rPr>
              <a:t>a.</a:t>
            </a:r>
            <a:r>
              <a:rPr lang="en-US" altLang="en-US" sz="2400" kern="1200" dirty="0" smtClean="0">
                <a:solidFill>
                  <a:srgbClr val="000000"/>
                </a:solidFill>
                <a:latin typeface="Arial (Body)"/>
                <a:ea typeface="ＭＳ Ｐゴシック" pitchFamily="34" charset="-128"/>
              </a:rPr>
              <a:t> </a:t>
            </a:r>
            <a:r>
              <a:rPr lang="en-US" altLang="en-US" sz="2400" kern="1200" dirty="0" smtClean="0">
                <a:solidFill>
                  <a:srgbClr val="000000"/>
                </a:solidFill>
                <a:latin typeface="Arial (Body)"/>
                <a:ea typeface="ＭＳ Ｐゴシック" pitchFamily="34" charset="-128"/>
                <a:hlinkClick r:id="rId2" action="ppaction://hlinksldjump"/>
              </a:rPr>
              <a:t>Muscle </a:t>
            </a:r>
            <a:r>
              <a:rPr lang="en-US" altLang="en-US" sz="2400" kern="1200" dirty="0">
                <a:solidFill>
                  <a:srgbClr val="000000"/>
                </a:solidFill>
                <a:latin typeface="Arial (Body)"/>
                <a:ea typeface="ＭＳ Ｐゴシック" pitchFamily="34" charset="-128"/>
                <a:hlinkClick r:id="rId2" action="ppaction://hlinksldjump"/>
              </a:rPr>
              <a:t>tone</a:t>
            </a:r>
            <a:endParaRPr lang="en-US" altLang="en-US" sz="2400" kern="1200" dirty="0">
              <a:solidFill>
                <a:srgbClr val="000000"/>
              </a:solidFill>
              <a:latin typeface="Arial (Body)"/>
              <a:ea typeface="ＭＳ Ｐゴシック" pitchFamily="34" charset="-128"/>
            </a:endParaRPr>
          </a:p>
        </p:txBody>
      </p:sp>
      <p:sp>
        <p:nvSpPr>
          <p:cNvPr id="4" name="Content Placeholder 3"/>
          <p:cNvSpPr>
            <a:spLocks noGrp="1"/>
          </p:cNvSpPr>
          <p:nvPr>
            <p:ph idx="13"/>
          </p:nvPr>
        </p:nvSpPr>
        <p:spPr>
          <a:xfrm>
            <a:off x="473720" y="2524217"/>
            <a:ext cx="8229600" cy="506984"/>
          </a:xfrm>
        </p:spPr>
        <p:txBody>
          <a:bodyPr wrap="square" lIns="91425" tIns="91425" rIns="91425" bIns="91425">
            <a:noAutofit/>
          </a:bodyPr>
          <a:lstStyle/>
          <a:p>
            <a:pPr marL="0" lvl="0" indent="0" fontAlgn="base">
              <a:spcBef>
                <a:spcPts val="0"/>
              </a:spcBef>
              <a:spcAft>
                <a:spcPct val="0"/>
              </a:spcAft>
              <a:buSzPts val="2400"/>
              <a:buNone/>
            </a:pPr>
            <a:r>
              <a:rPr lang="en-US" altLang="en-US" sz="2400" kern="1200" dirty="0" smtClean="0">
                <a:solidFill>
                  <a:schemeClr val="tx2"/>
                </a:solidFill>
                <a:latin typeface="Arial (Body)"/>
                <a:ea typeface="ＭＳ Ｐゴシック" pitchFamily="34" charset="-128"/>
              </a:rPr>
              <a:t>b. </a:t>
            </a:r>
            <a:r>
              <a:rPr lang="en-US" altLang="en-US" sz="2400" kern="1200" dirty="0" smtClean="0">
                <a:solidFill>
                  <a:srgbClr val="000000"/>
                </a:solidFill>
                <a:latin typeface="Arial (Body)"/>
                <a:ea typeface="ＭＳ Ｐゴシック" pitchFamily="34" charset="-128"/>
                <a:hlinkClick r:id="rId3" action="ppaction://hlinksldjump"/>
              </a:rPr>
              <a:t>Blood </a:t>
            </a:r>
            <a:r>
              <a:rPr lang="en-US" altLang="en-US" sz="2400" kern="1200" dirty="0">
                <a:solidFill>
                  <a:srgbClr val="000000"/>
                </a:solidFill>
                <a:latin typeface="Arial (Body)"/>
                <a:ea typeface="ＭＳ Ｐゴシック" pitchFamily="34" charset="-128"/>
                <a:hlinkClick r:id="rId3" action="ppaction://hlinksldjump"/>
              </a:rPr>
              <a:t>pressure</a:t>
            </a:r>
            <a:endParaRPr lang="en-US" altLang="en-US" sz="2400" kern="1200" dirty="0">
              <a:solidFill>
                <a:srgbClr val="000000"/>
              </a:solidFill>
              <a:latin typeface="Arial (Body)"/>
              <a:ea typeface="ＭＳ Ｐゴシック" pitchFamily="34" charset="-128"/>
            </a:endParaRPr>
          </a:p>
        </p:txBody>
      </p:sp>
      <p:sp>
        <p:nvSpPr>
          <p:cNvPr id="5" name="Content Placeholder 4"/>
          <p:cNvSpPr>
            <a:spLocks noGrp="1"/>
          </p:cNvSpPr>
          <p:nvPr>
            <p:ph idx="14"/>
          </p:nvPr>
        </p:nvSpPr>
        <p:spPr>
          <a:xfrm>
            <a:off x="457200" y="3222487"/>
            <a:ext cx="8229600" cy="506984"/>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34" charset="-128"/>
              </a:rPr>
              <a:t>c. </a:t>
            </a:r>
            <a:r>
              <a:rPr lang="en-US" altLang="en-US" sz="2400" kern="1200" dirty="0" smtClean="0">
                <a:solidFill>
                  <a:srgbClr val="000000"/>
                </a:solidFill>
                <a:latin typeface="Arial (Body)"/>
                <a:ea typeface="ＭＳ Ｐゴシック" pitchFamily="34" charset="-128"/>
                <a:hlinkClick r:id="rId2" action="ppaction://hlinksldjump"/>
              </a:rPr>
              <a:t>Breathing</a:t>
            </a:r>
            <a:endParaRPr lang="en-US" altLang="en-US" sz="2400" kern="1200" dirty="0">
              <a:solidFill>
                <a:srgbClr val="000000"/>
              </a:solidFill>
              <a:latin typeface="Arial (Body)"/>
              <a:ea typeface="ＭＳ Ｐゴシック" pitchFamily="34" charset="-128"/>
            </a:endParaRPr>
          </a:p>
        </p:txBody>
      </p:sp>
      <p:sp>
        <p:nvSpPr>
          <p:cNvPr id="6" name="Content Placeholder 5"/>
          <p:cNvSpPr>
            <a:spLocks noGrp="1"/>
          </p:cNvSpPr>
          <p:nvPr>
            <p:ph idx="15"/>
          </p:nvPr>
        </p:nvSpPr>
        <p:spPr>
          <a:xfrm>
            <a:off x="457200" y="3920757"/>
            <a:ext cx="8229600" cy="540234"/>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34" charset="-128"/>
              </a:rPr>
              <a:t>d. </a:t>
            </a:r>
            <a:r>
              <a:rPr lang="en-US" altLang="en-US" sz="2400" kern="1200" dirty="0" smtClean="0">
                <a:solidFill>
                  <a:srgbClr val="000000"/>
                </a:solidFill>
                <a:latin typeface="Arial (Body)"/>
                <a:ea typeface="ＭＳ Ｐゴシック" pitchFamily="34" charset="-128"/>
                <a:hlinkClick r:id="rId2" action="ppaction://hlinksldjump"/>
              </a:rPr>
              <a:t>Skin </a:t>
            </a:r>
            <a:r>
              <a:rPr lang="en-US" altLang="en-US" sz="2400" kern="1200" dirty="0">
                <a:solidFill>
                  <a:srgbClr val="000000"/>
                </a:solidFill>
                <a:latin typeface="Arial (Body)"/>
                <a:ea typeface="ＭＳ Ｐゴシック" pitchFamily="34" charset="-128"/>
                <a:hlinkClick r:id="rId2" action="ppaction://hlinksldjump"/>
              </a:rPr>
              <a:t>color</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1168445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376048"/>
          </a:xfrm>
        </p:spPr>
        <p:txBody>
          <a:bodyPr wrap="square" lIns="91425" tIns="91425" rIns="91425" bIns="91425">
            <a:noAutofit/>
          </a:bodyPr>
          <a:lstStyle/>
          <a:p>
            <a:pPr marL="255600" lvl="0" indent="-255600" eaLnBrk="0" fontAlgn="base" hangingPunct="0">
              <a:spcBef>
                <a:spcPts val="600"/>
              </a:spcBef>
              <a:spcAft>
                <a:spcPct val="0"/>
              </a:spcAft>
              <a:buSzPts val="2400"/>
              <a:buFont typeface="Times" panose="02020603050405020304" pitchFamily="18" charset="0"/>
              <a:buChar char="•"/>
            </a:pPr>
            <a:r>
              <a:rPr lang="en-US" altLang="en-US" sz="2400" dirty="0">
                <a:solidFill>
                  <a:srgbClr val="000000"/>
                </a:solidFill>
                <a:latin typeface="Arial (Body)"/>
                <a:ea typeface="ＭＳ Ｐゴシック"/>
              </a:rPr>
              <a:t>Primary Assessment</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Assessing the Level of Consciousness</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Use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 approach.</a:t>
            </a:r>
            <a:endParaRPr lang="en-US" altLang="en-US" sz="2400" dirty="0">
              <a:solidFill>
                <a:srgbClr val="000000"/>
              </a:solidFill>
              <a:latin typeface="Arial (Body)"/>
              <a:ea typeface="ＭＳ Ｐゴシック"/>
            </a:endParaRPr>
          </a:p>
        </p:txBody>
      </p:sp>
      <p:sp>
        <p:nvSpPr>
          <p:cNvPr id="6" name="Text Placeholder 5"/>
          <p:cNvSpPr>
            <a:spLocks noGrp="1"/>
          </p:cNvSpPr>
          <p:nvPr>
            <p:ph type="body" idx="2"/>
          </p:nvPr>
        </p:nvSpPr>
        <p:spPr>
          <a:xfrm>
            <a:off x="457200" y="3239708"/>
            <a:ext cx="8229600" cy="518160"/>
          </a:xfrm>
        </p:spPr>
        <p:txBody>
          <a:bodyPr/>
          <a:lstStyle/>
          <a:p>
            <a:pPr marL="0" indent="0">
              <a:buNone/>
            </a:pPr>
            <a:r>
              <a:rPr lang="en-US" sz="2000" b="1" dirty="0" smtClean="0">
                <a:latin typeface="+mn-lt"/>
              </a:rPr>
              <a:t>Table </a:t>
            </a:r>
            <a:r>
              <a:rPr lang="en-US" sz="2000" b="1" dirty="0">
                <a:latin typeface="+mn-lt"/>
              </a:rPr>
              <a:t>38-3 </a:t>
            </a:r>
            <a:r>
              <a:rPr lang="en-US" sz="2000" dirty="0" smtClean="0">
                <a:latin typeface="+mn-lt"/>
              </a:rPr>
              <a:t>A</a:t>
            </a:r>
            <a:r>
              <a:rPr lang="en-US" sz="100" dirty="0" smtClean="0">
                <a:latin typeface="+mn-lt"/>
              </a:rPr>
              <a:t> </a:t>
            </a:r>
            <a:r>
              <a:rPr lang="en-US" sz="2000" dirty="0" smtClean="0">
                <a:latin typeface="+mn-lt"/>
              </a:rPr>
              <a:t>V</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U </a:t>
            </a:r>
            <a:r>
              <a:rPr lang="en-US" sz="2000" dirty="0">
                <a:latin typeface="+mn-lt"/>
              </a:rPr>
              <a:t>Scale in the Pediatric Patient</a:t>
            </a:r>
          </a:p>
        </p:txBody>
      </p:sp>
      <p:graphicFrame>
        <p:nvGraphicFramePr>
          <p:cNvPr id="4" name="Table 3"/>
          <p:cNvGraphicFramePr>
            <a:graphicFrameLocks noGrp="1"/>
          </p:cNvGraphicFramePr>
          <p:nvPr>
            <p:extLst>
              <p:ext uri="{D42A27DB-BD31-4B8C-83A1-F6EECF244321}">
                <p14:modId xmlns:p14="http://schemas.microsoft.com/office/powerpoint/2010/main" val="3241472968"/>
              </p:ext>
            </p:extLst>
          </p:nvPr>
        </p:nvGraphicFramePr>
        <p:xfrm>
          <a:off x="885826" y="4032630"/>
          <a:ext cx="7381874" cy="1341120"/>
        </p:xfrm>
        <a:graphic>
          <a:graphicData uri="http://schemas.openxmlformats.org/drawingml/2006/table">
            <a:tbl>
              <a:tblPr firstRow="1" bandRow="1">
                <a:tableStyleId>{40F9630F-82C1-40B7-BC3A-925EFCFF5E92}</a:tableStyleId>
              </a:tblPr>
              <a:tblGrid>
                <a:gridCol w="2266949">
                  <a:extLst>
                    <a:ext uri="{9D8B030D-6E8A-4147-A177-3AD203B41FA5}">
                      <a16:colId xmlns:a16="http://schemas.microsoft.com/office/drawing/2014/main" val="766969579"/>
                    </a:ext>
                  </a:extLst>
                </a:gridCol>
                <a:gridCol w="5114925">
                  <a:extLst>
                    <a:ext uri="{9D8B030D-6E8A-4147-A177-3AD203B41FA5}">
                      <a16:colId xmlns:a16="http://schemas.microsoft.com/office/drawing/2014/main" val="2727449917"/>
                    </a:ext>
                  </a:extLst>
                </a:gridCol>
              </a:tblGrid>
              <a:tr h="0">
                <a:tc>
                  <a:txBody>
                    <a:bodyPr/>
                    <a:lstStyle/>
                    <a:p>
                      <a:r>
                        <a:rPr lang="en-US" sz="1600" b="1" i="0" u="none" strike="noStrike" cap="none" baseline="0" dirty="0" smtClean="0">
                          <a:solidFill>
                            <a:schemeClr val="dk1"/>
                          </a:solidFill>
                          <a:latin typeface="+mn-lt"/>
                          <a:ea typeface="Arial"/>
                          <a:cs typeface="Arial"/>
                          <a:sym typeface="Arial"/>
                        </a:rPr>
                        <a:t>A (Alert)</a:t>
                      </a:r>
                      <a:endParaRPr lang="en-US" sz="16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Infant or child is curious, alert, and awake.</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6397542"/>
                  </a:ext>
                </a:extLst>
              </a:tr>
              <a:tr h="0">
                <a:tc>
                  <a:txBody>
                    <a:bodyPr/>
                    <a:lstStyle/>
                    <a:p>
                      <a:r>
                        <a:rPr lang="en-US" sz="1600" b="1" i="0" u="none" strike="noStrike" cap="none" baseline="0" dirty="0" smtClean="0">
                          <a:solidFill>
                            <a:schemeClr val="dk1"/>
                          </a:solidFill>
                          <a:latin typeface="+mn-lt"/>
                          <a:ea typeface="Arial"/>
                          <a:cs typeface="Arial"/>
                          <a:sym typeface="Arial"/>
                        </a:rPr>
                        <a:t>V (Verbal response)</a:t>
                      </a:r>
                      <a:endParaRPr lang="en-US" sz="16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Infant or child turns head to sounds.</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3347464"/>
                  </a:ext>
                </a:extLst>
              </a:tr>
              <a:tr h="0">
                <a:tc>
                  <a:txBody>
                    <a:bodyPr/>
                    <a:lstStyle/>
                    <a:p>
                      <a:r>
                        <a:rPr lang="en-US" sz="1600" b="1" i="0" u="none" strike="noStrike" cap="none" baseline="0" dirty="0" smtClean="0">
                          <a:solidFill>
                            <a:schemeClr val="dk1"/>
                          </a:solidFill>
                          <a:latin typeface="+mn-lt"/>
                          <a:ea typeface="Arial"/>
                          <a:cs typeface="Arial"/>
                          <a:sym typeface="Arial"/>
                        </a:rPr>
                        <a:t>P (Painful response)</a:t>
                      </a:r>
                      <a:endParaRPr lang="en-US" sz="16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Infant or child moans or cries to pain.</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632656"/>
                  </a:ext>
                </a:extLst>
              </a:tr>
              <a:tr h="0">
                <a:tc>
                  <a:txBody>
                    <a:bodyPr/>
                    <a:lstStyle/>
                    <a:p>
                      <a:r>
                        <a:rPr lang="en-US" sz="1600" b="1" i="0" u="none" strike="noStrike" cap="none" baseline="0" dirty="0" smtClean="0">
                          <a:solidFill>
                            <a:schemeClr val="dk1"/>
                          </a:solidFill>
                          <a:latin typeface="+mn-lt"/>
                          <a:ea typeface="Arial"/>
                          <a:cs typeface="Arial"/>
                          <a:sym typeface="Arial"/>
                        </a:rPr>
                        <a:t>U (Unresponsive)</a:t>
                      </a:r>
                      <a:endParaRPr lang="en-US" sz="16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u="none" strike="noStrike" cap="none" baseline="0" dirty="0" smtClean="0">
                          <a:solidFill>
                            <a:schemeClr val="dk1"/>
                          </a:solidFill>
                          <a:latin typeface="+mn-lt"/>
                          <a:ea typeface="Arial"/>
                          <a:cs typeface="Arial"/>
                          <a:sym typeface="Arial"/>
                        </a:rPr>
                        <a:t>Infant or child does not respond or displays no activity.</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7087103"/>
                  </a:ext>
                </a:extLst>
              </a:tr>
            </a:tbl>
          </a:graphicData>
        </a:graphic>
      </p:graphicFrame>
    </p:spTree>
    <p:extLst>
      <p:ext uri="{BB962C8B-B14F-4D97-AF65-F5344CB8AC3E}">
        <p14:creationId xmlns:p14="http://schemas.microsoft.com/office/powerpoint/2010/main" val="4023770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a:xfrm>
            <a:off x="457200" y="1600201"/>
            <a:ext cx="8229600" cy="1389888"/>
          </a:xfrm>
        </p:spPr>
        <p:txBody>
          <a:bodyPr wrap="square" lIns="91425" tIns="91425" rIns="91425" bIns="91425">
            <a:noAutofit/>
          </a:bodyPr>
          <a:lstStyle/>
          <a:p>
            <a:pPr indent="-255600"/>
            <a:r>
              <a:rPr lang="en-US" altLang="en-US" sz="2400" dirty="0">
                <a:latin typeface="+mn-lt"/>
              </a:rPr>
              <a:t>Primary Assessment</a:t>
            </a:r>
          </a:p>
          <a:p>
            <a:pPr lvl="1" indent="-255600"/>
            <a:r>
              <a:rPr lang="en-US" altLang="en-US" sz="2400" dirty="0">
                <a:latin typeface="+mn-lt"/>
              </a:rPr>
              <a:t>Airway Assessment</a:t>
            </a:r>
          </a:p>
          <a:p>
            <a:pPr lvl="1" indent="-255600"/>
            <a:r>
              <a:rPr lang="en-US" altLang="en-US" sz="2400" dirty="0">
                <a:latin typeface="+mn-lt"/>
              </a:rPr>
              <a:t>Breathing Assessment.</a:t>
            </a:r>
          </a:p>
        </p:txBody>
      </p:sp>
      <p:pic>
        <p:nvPicPr>
          <p:cNvPr id="6" name="Picture 1" descr="The E M T perform the head tilt chin lift maneuver, turning his own head to the side to listen to the patient’s breath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739" y="3260331"/>
            <a:ext cx="3584360" cy="266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The E M T places his palms on the patient’s shoulders, pressing his thumbs into the patient’s upper ches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3892" y="3266071"/>
            <a:ext cx="2888042" cy="26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358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Setting the Stage </a:t>
            </a:r>
            <a:r>
              <a:rPr lang="en-US" sz="2000" b="0" dirty="0" smtClean="0">
                <a:latin typeface="Times New Roman" panose="02020603050405020304" pitchFamily="18" charset="0"/>
                <a:cs typeface="ＭＳ Ｐゴシック" pitchFamily="-1" charset="-128"/>
              </a:rPr>
              <a:t>(1 of 2)</a:t>
            </a:r>
            <a:endParaRPr lang="en-US" sz="2000" b="0"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Overview of Lesson Topics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Dealing with Caregivers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Dealing with the Child</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Assessment-Based Approach to Pediatric Emergencies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Airway and Respiratory Problems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Airway and Respiratory Problems in Pediatric Patients</a:t>
            </a:r>
          </a:p>
        </p:txBody>
      </p:sp>
    </p:spTree>
    <p:extLst>
      <p:ext uri="{BB962C8B-B14F-4D97-AF65-F5344CB8AC3E}">
        <p14:creationId xmlns:p14="http://schemas.microsoft.com/office/powerpoint/2010/main" val="2386471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Breathing Assessment</a:t>
            </a:r>
          </a:p>
          <a:p>
            <a:pPr lvl="2"/>
            <a:r>
              <a:rPr lang="en-US" altLang="en-US" sz="2400" dirty="0">
                <a:latin typeface="+mn-lt"/>
              </a:rPr>
              <a:t>Rapid breathing</a:t>
            </a:r>
          </a:p>
          <a:p>
            <a:pPr lvl="3" indent="-230400"/>
            <a:r>
              <a:rPr lang="en-US" altLang="en-US" sz="2400" dirty="0">
                <a:latin typeface="+mn-lt"/>
              </a:rPr>
              <a:t>Normal breathing rates are 25–30/minute in an infant and 15–30/minute in a child.</a:t>
            </a:r>
          </a:p>
          <a:p>
            <a:pPr lvl="3" indent="-230400"/>
            <a:r>
              <a:rPr lang="en-US" altLang="en-US" sz="2400" dirty="0">
                <a:latin typeface="+mn-lt"/>
              </a:rPr>
              <a:t>Check for signs of hypoxia and respiratory distress.</a:t>
            </a:r>
          </a:p>
          <a:p>
            <a:pPr lvl="3" indent="-230400"/>
            <a:r>
              <a:rPr lang="en-US" altLang="en-US" sz="2400" dirty="0">
                <a:latin typeface="+mn-lt"/>
              </a:rPr>
              <a:t>Causes of rapid breathing.</a:t>
            </a:r>
          </a:p>
        </p:txBody>
      </p:sp>
    </p:spTree>
    <p:extLst>
      <p:ext uri="{BB962C8B-B14F-4D97-AF65-F5344CB8AC3E}">
        <p14:creationId xmlns:p14="http://schemas.microsoft.com/office/powerpoint/2010/main" val="2430910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Breathing Assessment</a:t>
            </a:r>
          </a:p>
          <a:p>
            <a:pPr lvl="2"/>
            <a:r>
              <a:rPr lang="en-US" altLang="en-US" sz="2400" dirty="0">
                <a:latin typeface="+mn-lt"/>
              </a:rPr>
              <a:t>Noisy breathing</a:t>
            </a:r>
          </a:p>
          <a:p>
            <a:pPr lvl="2"/>
            <a:r>
              <a:rPr lang="en-US" altLang="en-US" sz="2400" dirty="0">
                <a:latin typeface="+mn-lt"/>
              </a:rPr>
              <a:t>Coughing, gagging, gasping</a:t>
            </a:r>
          </a:p>
          <a:p>
            <a:pPr lvl="2"/>
            <a:r>
              <a:rPr lang="en-US" altLang="en-US" sz="2400" dirty="0">
                <a:latin typeface="+mn-lt"/>
              </a:rPr>
              <a:t>Crackles, wheezing, stridor</a:t>
            </a:r>
          </a:p>
          <a:p>
            <a:pPr lvl="2"/>
            <a:r>
              <a:rPr lang="en-US" altLang="en-US" sz="2400" dirty="0">
                <a:latin typeface="+mn-lt"/>
              </a:rPr>
              <a:t>Diminished breathing.</a:t>
            </a:r>
          </a:p>
        </p:txBody>
      </p:sp>
    </p:spTree>
    <p:extLst>
      <p:ext uri="{BB962C8B-B14F-4D97-AF65-F5344CB8AC3E}">
        <p14:creationId xmlns:p14="http://schemas.microsoft.com/office/powerpoint/2010/main" val="4200184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Circulatory assessment</a:t>
            </a:r>
          </a:p>
          <a:p>
            <a:pPr lvl="2"/>
            <a:r>
              <a:rPr lang="en-US" altLang="en-US" sz="2400" dirty="0">
                <a:latin typeface="+mn-lt"/>
              </a:rPr>
              <a:t>Assess the pulse.</a:t>
            </a:r>
          </a:p>
          <a:p>
            <a:pPr lvl="2"/>
            <a:r>
              <a:rPr lang="en-US" altLang="en-US" sz="2400" dirty="0">
                <a:latin typeface="+mn-lt"/>
              </a:rPr>
              <a:t>Capillary refill is reliable in children.</a:t>
            </a:r>
          </a:p>
          <a:p>
            <a:pPr lvl="2"/>
            <a:r>
              <a:rPr lang="en-US" altLang="en-US" sz="2400" dirty="0">
                <a:latin typeface="+mn-lt"/>
              </a:rPr>
              <a:t>Also assess blood pressure, urine output, and mental status to check for hypoperfusion.</a:t>
            </a:r>
          </a:p>
        </p:txBody>
      </p:sp>
    </p:spTree>
    <p:extLst>
      <p:ext uri="{BB962C8B-B14F-4D97-AF65-F5344CB8AC3E}">
        <p14:creationId xmlns:p14="http://schemas.microsoft.com/office/powerpoint/2010/main" val="2706120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(16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Primary Assessment</a:t>
            </a:r>
          </a:p>
          <a:p>
            <a:pPr lvl="1"/>
            <a:r>
              <a:rPr lang="en-US" altLang="en-US" sz="2400" dirty="0">
                <a:latin typeface="+mn-lt"/>
              </a:rPr>
              <a:t>Circulatory Assessment</a:t>
            </a:r>
          </a:p>
          <a:p>
            <a:pPr lvl="2"/>
            <a:r>
              <a:rPr lang="en-US" altLang="en-US" sz="2400" dirty="0">
                <a:latin typeface="+mn-lt"/>
              </a:rPr>
              <a:t>Pulse rate and strength</a:t>
            </a:r>
          </a:p>
          <a:p>
            <a:pPr lvl="2"/>
            <a:r>
              <a:rPr lang="en-US" altLang="en-US" sz="2400" dirty="0">
                <a:latin typeface="+mn-lt"/>
              </a:rPr>
              <a:t>Strength of peripheral versus central</a:t>
            </a:r>
          </a:p>
          <a:p>
            <a:pPr lvl="2"/>
            <a:r>
              <a:rPr lang="en-US" altLang="en-US" sz="2400" dirty="0">
                <a:latin typeface="+mn-lt"/>
              </a:rPr>
              <a:t>Warmth and color of hands and feet</a:t>
            </a:r>
          </a:p>
          <a:p>
            <a:pPr lvl="2"/>
            <a:r>
              <a:rPr lang="en-US" altLang="en-US" sz="2400" dirty="0">
                <a:latin typeface="+mn-lt"/>
              </a:rPr>
              <a:t>Urinary output</a:t>
            </a:r>
          </a:p>
          <a:p>
            <a:pPr lvl="2"/>
            <a:r>
              <a:rPr lang="en-US" altLang="en-US" sz="2400" dirty="0">
                <a:latin typeface="+mn-lt"/>
              </a:rPr>
              <a:t>Mental status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989559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the Strength of the Peripheral Pulse. in an Infant, Check the Brachial Pulse</a:t>
            </a:r>
            <a:endParaRPr lang="en-US" altLang="en-US" dirty="0">
              <a:latin typeface="Times New Roman" panose="02020603050405020304" pitchFamily="18" charset="0"/>
              <a:ea typeface="ＭＳ Ｐゴシック"/>
            </a:endParaRPr>
          </a:p>
        </p:txBody>
      </p:sp>
      <p:pic>
        <p:nvPicPr>
          <p:cNvPr id="4" name="Picture 1" descr="An E M T holds the extended arm of a conscious seated infant patient, pressing index and middle fingers into the inner upper arm of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466" y="1650004"/>
            <a:ext cx="6773069"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539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the Strength of the Central Pulse. In an Infant, Check the Femoral Pulse</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09699"/>
          </a:xfrm>
        </p:spPr>
        <p:txBody>
          <a:bodyPr/>
          <a:lstStyle/>
          <a:p>
            <a:pPr marL="0" indent="0">
              <a:buNone/>
            </a:pPr>
            <a:r>
              <a:rPr lang="en-US" sz="2200" dirty="0">
                <a:latin typeface="+mn-lt"/>
              </a:rPr>
              <a:t>Locate this pulse by identifying the </a:t>
            </a:r>
            <a:r>
              <a:rPr lang="en-US" sz="2200" dirty="0" smtClean="0">
                <a:latin typeface="+mn-lt"/>
              </a:rPr>
              <a:t>midpoint of </a:t>
            </a:r>
            <a:r>
              <a:rPr lang="en-US" sz="2200" dirty="0">
                <a:latin typeface="+mn-lt"/>
              </a:rPr>
              <a:t>an imaginary line extending from the anterior superior iliac </a:t>
            </a:r>
            <a:r>
              <a:rPr lang="en-US" sz="2200" dirty="0" smtClean="0">
                <a:latin typeface="+mn-lt"/>
              </a:rPr>
              <a:t>spine to </a:t>
            </a:r>
            <a:r>
              <a:rPr lang="en-US" sz="2200" dirty="0">
                <a:latin typeface="+mn-lt"/>
              </a:rPr>
              <a:t>the symphysis pubis, then moving your fingertip about one to </a:t>
            </a:r>
            <a:r>
              <a:rPr lang="en-US" sz="2200" dirty="0" smtClean="0">
                <a:latin typeface="+mn-lt"/>
              </a:rPr>
              <a:t>two finger </a:t>
            </a:r>
            <a:r>
              <a:rPr lang="en-US" sz="2200" dirty="0">
                <a:latin typeface="+mn-lt"/>
              </a:rPr>
              <a:t>breadths inferior.</a:t>
            </a:r>
          </a:p>
        </p:txBody>
      </p:sp>
      <p:pic>
        <p:nvPicPr>
          <p:cNvPr id="4" name="Picture 1" descr="An E M T presses left index and fingertips into the bare inner thigh of a supine infant patient. The E M T's fingers are placed above the femur’s connection to the pelvi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492" y="3184021"/>
            <a:ext cx="4634417" cy="315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723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 a Child, Check the Radial Pulse</a:t>
            </a:r>
            <a:endParaRPr lang="en-US" altLang="en-US" dirty="0">
              <a:latin typeface="Times New Roman" panose="02020603050405020304" pitchFamily="18" charset="0"/>
              <a:ea typeface="ＭＳ Ｐゴシック"/>
            </a:endParaRPr>
          </a:p>
        </p:txBody>
      </p:sp>
      <p:pic>
        <p:nvPicPr>
          <p:cNvPr id="3" name="Picture 2" descr="An E M T holds the hand of a supine child’s extended arm, placing index and middle fingers on the wrist."/>
          <p:cNvPicPr>
            <a:picLocks noChangeAspect="1"/>
          </p:cNvPicPr>
          <p:nvPr/>
        </p:nvPicPr>
        <p:blipFill>
          <a:blip r:embed="rId3"/>
          <a:stretch>
            <a:fillRect/>
          </a:stretch>
        </p:blipFill>
        <p:spPr>
          <a:xfrm>
            <a:off x="1191438" y="1754175"/>
            <a:ext cx="6761122" cy="4492650"/>
          </a:xfrm>
          <a:prstGeom prst="rect">
            <a:avLst/>
          </a:prstGeom>
        </p:spPr>
      </p:pic>
    </p:spTree>
    <p:extLst>
      <p:ext uri="{BB962C8B-B14F-4D97-AF65-F5344CB8AC3E}">
        <p14:creationId xmlns:p14="http://schemas.microsoft.com/office/powerpoint/2010/main" val="3647763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To Assess the Strength of the Central Pulse in an Older Child, Check the Carotid Pulse</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0"/>
            <a:ext cx="8229600" cy="787399"/>
          </a:xfrm>
        </p:spPr>
        <p:txBody>
          <a:bodyPr/>
          <a:lstStyle/>
          <a:p>
            <a:pPr marL="0" indent="0">
              <a:buNone/>
            </a:pPr>
            <a:r>
              <a:rPr lang="en-US" sz="2200" dirty="0">
                <a:latin typeface="+mn-lt"/>
              </a:rPr>
              <a:t>Compare the strength of the </a:t>
            </a:r>
            <a:r>
              <a:rPr lang="en-US" sz="2200" dirty="0" smtClean="0">
                <a:latin typeface="+mn-lt"/>
              </a:rPr>
              <a:t>central pulse </a:t>
            </a:r>
            <a:r>
              <a:rPr lang="en-US" sz="2200" dirty="0">
                <a:latin typeface="+mn-lt"/>
              </a:rPr>
              <a:t>to the previously determined strength of the peripheral pulse.</a:t>
            </a:r>
          </a:p>
        </p:txBody>
      </p:sp>
      <p:pic>
        <p:nvPicPr>
          <p:cNvPr id="3" name="Picture 2" descr="An E M T tilts the head back by the forehead of a supine unconscious child, placing index and middle fingers on the child’s neck under the left jaw."/>
          <p:cNvPicPr>
            <a:picLocks noChangeAspect="1"/>
          </p:cNvPicPr>
          <p:nvPr/>
        </p:nvPicPr>
        <p:blipFill>
          <a:blip r:embed="rId3"/>
          <a:stretch>
            <a:fillRect/>
          </a:stretch>
        </p:blipFill>
        <p:spPr>
          <a:xfrm>
            <a:off x="1801479" y="2661186"/>
            <a:ext cx="5541040" cy="3681929"/>
          </a:xfrm>
          <a:prstGeom prst="rect">
            <a:avLst/>
          </a:prstGeom>
        </p:spPr>
      </p:pic>
    </p:spTree>
    <p:extLst>
      <p:ext uri="{BB962C8B-B14F-4D97-AF65-F5344CB8AC3E}">
        <p14:creationId xmlns:p14="http://schemas.microsoft.com/office/powerpoint/2010/main" val="351413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Press the Top of the Patient’s Hand or Foot</a:t>
            </a:r>
            <a:endParaRPr lang="en-US" altLang="en-US" dirty="0">
              <a:latin typeface="Times New Roman" panose="02020603050405020304" pitchFamily="18" charset="0"/>
              <a:ea typeface="ＭＳ Ｐゴシック"/>
            </a:endParaRPr>
          </a:p>
        </p:txBody>
      </p:sp>
      <p:pic>
        <p:nvPicPr>
          <p:cNvPr id="6" name="Picture 1" descr="An E M T holds an infant’s right hand and presses on the top of the hand with their thumb, whitening the skin around the press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512" y="2005683"/>
            <a:ext cx="3815401" cy="253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The E M T releases their thumb and continues to hold the patient’s hand as color returns to the ski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4087" y="2005683"/>
            <a:ext cx="3815401" cy="253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240085"/>
            <a:ext cx="8229600" cy="538924"/>
          </a:xfrm>
        </p:spPr>
        <p:txBody>
          <a:bodyPr wrap="square" lIns="91425" tIns="91425" rIns="91425" bIns="91425">
            <a:noAutofit/>
          </a:bodyPr>
          <a:lstStyle/>
          <a:p>
            <a:pPr marL="0" lvl="0" indent="0" eaLnBrk="0" fontAlgn="base" hangingPunct="0">
              <a:spcBef>
                <a:spcPct val="0"/>
              </a:spcBef>
              <a:spcAft>
                <a:spcPct val="0"/>
              </a:spcAft>
              <a:buSzPts val="2400"/>
              <a:buNone/>
              <a:defRPr/>
            </a:pPr>
            <a:r>
              <a:rPr lang="en-US" altLang="en-US" sz="2400" dirty="0">
                <a:solidFill>
                  <a:srgbClr val="000000"/>
                </a:solidFill>
                <a:latin typeface="Arial (Body)"/>
                <a:ea typeface="ＭＳ Ｐゴシック" pitchFamily="34" charset="-128"/>
              </a:rPr>
              <a:t>Release and note how long before normal color returns.</a:t>
            </a:r>
          </a:p>
        </p:txBody>
      </p:sp>
    </p:spTree>
    <p:extLst>
      <p:ext uri="{BB962C8B-B14F-4D97-AF65-F5344CB8AC3E}">
        <p14:creationId xmlns:p14="http://schemas.microsoft.com/office/powerpoint/2010/main" val="4164420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(17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Primary Assessment</a:t>
            </a:r>
          </a:p>
          <a:p>
            <a:pPr lvl="1"/>
            <a:r>
              <a:rPr lang="en-US" altLang="en-US" sz="2400" dirty="0">
                <a:latin typeface="+mn-lt"/>
              </a:rPr>
              <a:t>Priority Determination</a:t>
            </a:r>
          </a:p>
          <a:p>
            <a:pPr lvl="2"/>
            <a:r>
              <a:rPr lang="en-US" altLang="en-US" sz="2400" dirty="0">
                <a:latin typeface="+mn-lt"/>
              </a:rPr>
              <a:t>Consider scene size-up,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L</a:t>
            </a:r>
            <a:r>
              <a:rPr lang="en-US" altLang="en-US" sz="100" dirty="0" smtClean="0">
                <a:latin typeface="+mn-lt"/>
              </a:rPr>
              <a:t> </a:t>
            </a:r>
            <a:r>
              <a:rPr lang="en-US" altLang="en-US" sz="2400" dirty="0" smtClean="0">
                <a:latin typeface="+mn-lt"/>
              </a:rPr>
              <a:t>S</a:t>
            </a:r>
            <a:r>
              <a:rPr lang="en-US" altLang="en-US" sz="2400" dirty="0">
                <a:latin typeface="+mn-lt"/>
              </a:rPr>
              <a:t>, and primary assessment information.</a:t>
            </a:r>
          </a:p>
          <a:p>
            <a:pPr lvl="2"/>
            <a:r>
              <a:rPr lang="en-US" altLang="en-US" sz="2400" dirty="0">
                <a:latin typeface="+mn-lt"/>
              </a:rPr>
              <a:t>Priority patients</a:t>
            </a:r>
          </a:p>
          <a:p>
            <a:pPr lvl="3" indent="-230400"/>
            <a:r>
              <a:rPr lang="en-US" altLang="en-US" sz="2400" dirty="0">
                <a:latin typeface="+mn-lt"/>
              </a:rPr>
              <a:t>Respiratory distress</a:t>
            </a:r>
          </a:p>
          <a:p>
            <a:pPr lvl="3" indent="-230400"/>
            <a:r>
              <a:rPr lang="en-US" altLang="en-US" sz="2400" dirty="0">
                <a:latin typeface="+mn-lt"/>
              </a:rPr>
              <a:t>Respiratory failure</a:t>
            </a:r>
          </a:p>
          <a:p>
            <a:pPr lvl="3" indent="-230400"/>
            <a:r>
              <a:rPr lang="en-US" altLang="en-US" sz="2400" dirty="0">
                <a:latin typeface="+mn-lt"/>
              </a:rPr>
              <a:t>Respiratory arrest</a:t>
            </a:r>
          </a:p>
          <a:p>
            <a:pPr lvl="3" indent="-230400"/>
            <a:r>
              <a:rPr lang="en-US" altLang="en-US" sz="2400" dirty="0">
                <a:latin typeface="+mn-lt"/>
              </a:rPr>
              <a:t>Poor perfusion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11395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Setting the Stage </a:t>
            </a:r>
            <a:r>
              <a:rPr lang="en-US" sz="2000" b="0" dirty="0" smtClean="0">
                <a:latin typeface="Times New Roman" panose="02020603050405020304" pitchFamily="18" charset="0"/>
                <a:cs typeface="ＭＳ Ｐゴシック" pitchFamily="-1" charset="-128"/>
              </a:rPr>
              <a:t>(2 of 2)</a:t>
            </a:r>
            <a:endParaRPr lang="en-US" sz="2000" b="0"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p:txBody>
          <a:bodyPr/>
          <a:lstStyle/>
          <a:p>
            <a:pPr marL="255600" lvl="1" indent="-255600">
              <a:buFont typeface="Arial" panose="020B0604020202020204" pitchFamily="34" charset="0"/>
              <a:buChar char="•"/>
            </a:pPr>
            <a:r>
              <a:rPr lang="en-US" altLang="en-US" sz="2400" dirty="0">
                <a:solidFill>
                  <a:srgbClr val="000000"/>
                </a:solidFill>
                <a:latin typeface="+mn-lt"/>
                <a:ea typeface="ＭＳ Ｐゴシック"/>
              </a:rPr>
              <a:t>Overview of Lesson </a:t>
            </a:r>
            <a:r>
              <a:rPr lang="en-US" altLang="en-US" sz="2400" dirty="0" smtClean="0">
                <a:solidFill>
                  <a:srgbClr val="000000"/>
                </a:solidFill>
                <a:latin typeface="+mn-lt"/>
                <a:ea typeface="ＭＳ Ｐゴシック"/>
              </a:rPr>
              <a:t>Topics</a:t>
            </a:r>
            <a:endParaRPr lang="en-US" altLang="en-US" sz="2400" dirty="0" smtClean="0">
              <a:latin typeface="+mn-lt"/>
            </a:endParaRPr>
          </a:p>
          <a:p>
            <a:pPr lvl="1"/>
            <a:r>
              <a:rPr lang="en-US" altLang="en-US" sz="2400" dirty="0" smtClean="0">
                <a:latin typeface="+mn-lt"/>
              </a:rPr>
              <a:t>Specific </a:t>
            </a:r>
            <a:r>
              <a:rPr lang="en-US" altLang="en-US" sz="2400" dirty="0">
                <a:latin typeface="+mn-lt"/>
              </a:rPr>
              <a:t>Pediatric Respiratory and Cardiopulmonary Conditions</a:t>
            </a:r>
          </a:p>
          <a:p>
            <a:pPr lvl="1"/>
            <a:r>
              <a:rPr lang="en-US" altLang="en-US" sz="2400" dirty="0">
                <a:latin typeface="+mn-lt"/>
              </a:rPr>
              <a:t>Other Pediatric Medical Conditions and Emergencies</a:t>
            </a:r>
          </a:p>
          <a:p>
            <a:pPr lvl="1"/>
            <a:r>
              <a:rPr lang="en-US" altLang="en-US" sz="2400" dirty="0">
                <a:latin typeface="+mn-lt"/>
              </a:rPr>
              <a:t>Pediatric Trauma</a:t>
            </a:r>
          </a:p>
          <a:p>
            <a:pPr lvl="1"/>
            <a:r>
              <a:rPr lang="en-US" altLang="en-US" sz="2400" dirty="0">
                <a:latin typeface="+mn-lt"/>
              </a:rPr>
              <a:t>Child Abuse and Neglect</a:t>
            </a:r>
          </a:p>
          <a:p>
            <a:pPr lvl="1"/>
            <a:r>
              <a:rPr lang="en-US" altLang="en-US" sz="2400" dirty="0">
                <a:latin typeface="+mn-lt"/>
              </a:rPr>
              <a:t>Special Care </a:t>
            </a:r>
            <a:r>
              <a:rPr lang="en-US" altLang="en-US" sz="2400" dirty="0" smtClean="0">
                <a:latin typeface="+mn-lt"/>
              </a:rPr>
              <a:t>Considerations</a:t>
            </a:r>
            <a:endParaRPr lang="en-US" altLang="en-US" sz="2400" dirty="0">
              <a:latin typeface="+mn-lt"/>
            </a:endParaRPr>
          </a:p>
        </p:txBody>
      </p:sp>
    </p:spTree>
    <p:extLst>
      <p:ext uri="{BB962C8B-B14F-4D97-AF65-F5344CB8AC3E}">
        <p14:creationId xmlns:p14="http://schemas.microsoft.com/office/powerpoint/2010/main" val="2751909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(18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Secondary assessment</a:t>
            </a:r>
          </a:p>
          <a:p>
            <a:pPr lvl="1"/>
            <a:r>
              <a:rPr lang="en-US" altLang="en-US" sz="2400" dirty="0">
                <a:latin typeface="+mn-lt"/>
              </a:rPr>
              <a:t>For trauma, perform the assessment first, then the history and baseline vital signs.</a:t>
            </a:r>
          </a:p>
          <a:p>
            <a:pPr lvl="1"/>
            <a:r>
              <a:rPr lang="en-US" altLang="en-US" sz="2400" dirty="0">
                <a:latin typeface="+mn-lt"/>
              </a:rPr>
              <a:t>For a responsive patient with a medical problem, a focused assessment may be performed.</a:t>
            </a:r>
          </a:p>
          <a:p>
            <a:pPr lvl="1"/>
            <a:r>
              <a:rPr lang="en-US" altLang="en-US" sz="2400" dirty="0">
                <a:latin typeface="+mn-lt"/>
              </a:rPr>
              <a:t>For younger patients, use a toe-to-head approach.</a:t>
            </a:r>
          </a:p>
        </p:txBody>
      </p:sp>
    </p:spTree>
    <p:extLst>
      <p:ext uri="{BB962C8B-B14F-4D97-AF65-F5344CB8AC3E}">
        <p14:creationId xmlns:p14="http://schemas.microsoft.com/office/powerpoint/2010/main" val="450670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38-4 Ten Tips for Examining Infants and Children </a:t>
            </a:r>
            <a:r>
              <a:rPr lang="en-US"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745736"/>
          </a:xfrm>
        </p:spPr>
        <p:txBody>
          <a:bodyPr/>
          <a:lstStyle/>
          <a:p>
            <a:pPr marL="0" indent="0">
              <a:buNone/>
            </a:pPr>
            <a:r>
              <a:rPr lang="en-US" sz="1800" b="1" dirty="0">
                <a:latin typeface="+mn-lt"/>
              </a:rPr>
              <a:t>When </a:t>
            </a:r>
            <a:r>
              <a:rPr lang="en-US" sz="1800" b="1" dirty="0" smtClean="0">
                <a:latin typeface="+mn-lt"/>
              </a:rPr>
              <a:t>examining </a:t>
            </a:r>
            <a:r>
              <a:rPr lang="en-US" sz="1800" b="1" dirty="0">
                <a:latin typeface="+mn-lt"/>
              </a:rPr>
              <a:t>an infant or </a:t>
            </a:r>
            <a:r>
              <a:rPr lang="en-US" sz="1800" b="1" dirty="0" smtClean="0">
                <a:latin typeface="+mn-lt"/>
              </a:rPr>
              <a:t>child:</a:t>
            </a:r>
          </a:p>
          <a:p>
            <a:pPr marL="432000" indent="-432000">
              <a:buFont typeface="+mj-lt"/>
              <a:buAutoNum type="arabicPeriod"/>
            </a:pPr>
            <a:r>
              <a:rPr lang="en-US" sz="1800" dirty="0" smtClean="0">
                <a:latin typeface="+mn-lt"/>
              </a:rPr>
              <a:t>If </a:t>
            </a:r>
            <a:r>
              <a:rPr lang="en-US" sz="1800" dirty="0">
                <a:latin typeface="+mn-lt"/>
              </a:rPr>
              <a:t>possible, have only one </a:t>
            </a:r>
            <a:r>
              <a:rPr lang="en-US" sz="1800" dirty="0" smtClean="0">
                <a:latin typeface="+mn-lt"/>
              </a:rPr>
              <a:t>E M T </a:t>
            </a:r>
            <a:r>
              <a:rPr lang="en-US" sz="1800" dirty="0">
                <a:latin typeface="+mn-lt"/>
              </a:rPr>
              <a:t>deal with the infant or child. This reduces the fear the patient may experience by </a:t>
            </a:r>
            <a:r>
              <a:rPr lang="en-US" sz="1800" dirty="0" smtClean="0">
                <a:latin typeface="+mn-lt"/>
              </a:rPr>
              <a:t>being assessed </a:t>
            </a:r>
            <a:r>
              <a:rPr lang="en-US" sz="1800" dirty="0">
                <a:latin typeface="+mn-lt"/>
              </a:rPr>
              <a:t>by two unknown </a:t>
            </a:r>
            <a:r>
              <a:rPr lang="en-US" sz="1800" dirty="0" smtClean="0">
                <a:latin typeface="+mn-lt"/>
              </a:rPr>
              <a:t>individuals.</a:t>
            </a:r>
          </a:p>
          <a:p>
            <a:pPr marL="432000" indent="-432000">
              <a:buFont typeface="+mj-lt"/>
              <a:buAutoNum type="arabicPeriod"/>
            </a:pPr>
            <a:r>
              <a:rPr lang="en-US" sz="1800" dirty="0" smtClean="0">
                <a:latin typeface="+mn-lt"/>
              </a:rPr>
              <a:t>Get </a:t>
            </a:r>
            <a:r>
              <a:rPr lang="en-US" sz="1800" dirty="0">
                <a:latin typeface="+mn-lt"/>
              </a:rPr>
              <a:t>down to the child’s eye level. Towering above an infant or child will only increase his fear and anxiety. Sit down next to </a:t>
            </a:r>
            <a:r>
              <a:rPr lang="en-US" sz="1800" dirty="0" smtClean="0">
                <a:latin typeface="+mn-lt"/>
              </a:rPr>
              <a:t>the child </a:t>
            </a:r>
            <a:r>
              <a:rPr lang="en-US" sz="1800" dirty="0">
                <a:latin typeface="+mn-lt"/>
              </a:rPr>
              <a:t>whenever possible.</a:t>
            </a:r>
          </a:p>
          <a:p>
            <a:pPr marL="432000" indent="-432000">
              <a:buFont typeface="+mj-lt"/>
              <a:buAutoNum type="arabicPeriod"/>
            </a:pPr>
            <a:r>
              <a:rPr lang="en-US" sz="1800" dirty="0" smtClean="0">
                <a:latin typeface="+mn-lt"/>
              </a:rPr>
              <a:t>With </a:t>
            </a:r>
            <a:r>
              <a:rPr lang="en-US" sz="1800" dirty="0">
                <a:latin typeface="+mn-lt"/>
              </a:rPr>
              <a:t>children under school age, start the assessment with your hands and save stethoscopes, blood pressure cuffs, </a:t>
            </a:r>
            <a:r>
              <a:rPr lang="en-US" sz="1800" dirty="0" smtClean="0">
                <a:latin typeface="+mn-lt"/>
              </a:rPr>
              <a:t>and scissors </a:t>
            </a:r>
            <a:r>
              <a:rPr lang="en-US" sz="1800" dirty="0">
                <a:latin typeface="+mn-lt"/>
              </a:rPr>
              <a:t>until you have developed some trust with the child. Keep the most painful parts of the examination for the end</a:t>
            </a:r>
            <a:r>
              <a:rPr lang="en-US" sz="1800" dirty="0" smtClean="0">
                <a:latin typeface="+mn-lt"/>
              </a:rPr>
              <a:t>.</a:t>
            </a:r>
          </a:p>
          <a:p>
            <a:pPr marL="432000" indent="-432000">
              <a:buFont typeface="+mj-lt"/>
              <a:buAutoNum type="arabicPeriod"/>
            </a:pPr>
            <a:r>
              <a:rPr lang="en-US" sz="1800" dirty="0">
                <a:latin typeface="+mn-lt"/>
              </a:rPr>
              <a:t>Speak in a calm, quiet voice and maintain eye contact as much as possible. Even infants will respond to a calm voice, and an apparently unresponsive child may actually hear much of what you say</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3756685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38-4 Ten Tips for Examining Infants and Children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3)</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5"/>
            </a:pPr>
            <a:r>
              <a:rPr lang="en-US" sz="1800" dirty="0" smtClean="0">
                <a:latin typeface="+mn-lt"/>
              </a:rPr>
              <a:t>Never </a:t>
            </a:r>
            <a:r>
              <a:rPr lang="en-US" sz="1800" dirty="0">
                <a:latin typeface="+mn-lt"/>
              </a:rPr>
              <a:t>become impatient or lose your temper. This will just ignite the patient’s temper. Switch off with a partner or take a </a:t>
            </a:r>
            <a:r>
              <a:rPr lang="en-US" sz="1800" dirty="0" smtClean="0">
                <a:latin typeface="+mn-lt"/>
              </a:rPr>
              <a:t>brief time-out </a:t>
            </a:r>
            <a:r>
              <a:rPr lang="en-US" sz="1800" dirty="0">
                <a:latin typeface="+mn-lt"/>
              </a:rPr>
              <a:t>for yourself, if you need to.</a:t>
            </a:r>
          </a:p>
          <a:p>
            <a:pPr marL="432000" indent="-432000">
              <a:buFont typeface="+mj-lt"/>
              <a:buAutoNum type="arabicPeriod" startAt="5"/>
            </a:pPr>
            <a:r>
              <a:rPr lang="en-US" sz="1800" dirty="0" smtClean="0">
                <a:latin typeface="+mn-lt"/>
              </a:rPr>
              <a:t>Avoid </a:t>
            </a:r>
            <a:r>
              <a:rPr lang="en-US" sz="1800" dirty="0">
                <a:latin typeface="+mn-lt"/>
              </a:rPr>
              <a:t>questions that require “yes” or “no” answers. Given the choice, a child will almost always say “no” when asked if </a:t>
            </a:r>
            <a:r>
              <a:rPr lang="en-US" sz="1800" dirty="0" smtClean="0">
                <a:latin typeface="+mn-lt"/>
              </a:rPr>
              <a:t>you can </a:t>
            </a:r>
            <a:r>
              <a:rPr lang="en-US" sz="1800" dirty="0">
                <a:latin typeface="+mn-lt"/>
              </a:rPr>
              <a:t>do something to him. Instead, ask questions in this format: “Would you like your mother to take off your shirt, or may I </a:t>
            </a:r>
            <a:r>
              <a:rPr lang="en-US" sz="1800" dirty="0" smtClean="0">
                <a:latin typeface="+mn-lt"/>
              </a:rPr>
              <a:t>do it</a:t>
            </a:r>
            <a:r>
              <a:rPr lang="en-US" sz="1800" dirty="0">
                <a:latin typeface="+mn-lt"/>
              </a:rPr>
              <a:t>?” Giving the child a choice also empowers him in what may be a very scary situation</a:t>
            </a:r>
            <a:r>
              <a:rPr lang="en-US" sz="1800" dirty="0" smtClean="0">
                <a:latin typeface="+mn-lt"/>
              </a:rPr>
              <a:t>.</a:t>
            </a:r>
          </a:p>
          <a:p>
            <a:pPr marL="432000" indent="-432000">
              <a:buFont typeface="+mj-lt"/>
              <a:buAutoNum type="arabicPeriod" startAt="5"/>
            </a:pPr>
            <a:r>
              <a:rPr lang="en-US" sz="1800" dirty="0">
                <a:latin typeface="+mn-lt"/>
              </a:rPr>
              <a:t>Involve the caregivers (or a familiar person) as much as possible during care and transport. If the child sees his caretaker respecting and trusting you, he is much more likely to do the same</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1176917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38-4 Ten Tips for Examining Infants and Children </a:t>
            </a:r>
            <a:r>
              <a:rPr lang="en-US" altLang="en-US" sz="2000" b="0" dirty="0" smtClean="0">
                <a:latin typeface="Times New Roman" panose="02020603050405020304" pitchFamily="18" charset="0"/>
                <a:ea typeface="ＭＳ Ｐゴシック"/>
              </a:rPr>
              <a:t>(3 </a:t>
            </a:r>
            <a:r>
              <a:rPr lang="en-US" altLang="en-US" sz="2000" b="0" dirty="0">
                <a:latin typeface="Times New Roman" panose="02020603050405020304" pitchFamily="18" charset="0"/>
                <a:ea typeface="ＭＳ Ｐゴシック"/>
              </a:rPr>
              <a:t>of 3)</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8"/>
            </a:pPr>
            <a:r>
              <a:rPr lang="en-US" sz="1800" dirty="0" smtClean="0">
                <a:latin typeface="+mn-lt"/>
              </a:rPr>
              <a:t>Be </a:t>
            </a:r>
            <a:r>
              <a:rPr lang="en-US" sz="1800" dirty="0">
                <a:latin typeface="+mn-lt"/>
              </a:rPr>
              <a:t>honest. For instance, you might say, “It will hurt when I touch you here, but it will only last a moment. If you feel like crying</a:t>
            </a:r>
            <a:r>
              <a:rPr lang="en-US" sz="1800" dirty="0" smtClean="0">
                <a:latin typeface="+mn-lt"/>
              </a:rPr>
              <a:t>, it’s </a:t>
            </a:r>
            <a:r>
              <a:rPr lang="en-US" sz="1800" dirty="0">
                <a:latin typeface="+mn-lt"/>
              </a:rPr>
              <a:t>okay.” Children can tolerate some pain if they are prepared for it and are given adequate support.</a:t>
            </a:r>
          </a:p>
          <a:p>
            <a:pPr marL="432000" indent="-432000">
              <a:buFont typeface="+mj-lt"/>
              <a:buAutoNum type="arabicPeriod" startAt="8"/>
            </a:pPr>
            <a:r>
              <a:rPr lang="en-US" sz="1800" dirty="0" smtClean="0">
                <a:latin typeface="+mn-lt"/>
              </a:rPr>
              <a:t>Ask </a:t>
            </a:r>
            <a:r>
              <a:rPr lang="en-US" sz="1800" dirty="0">
                <a:latin typeface="+mn-lt"/>
              </a:rPr>
              <a:t>children for their help and assure them that they are doing a good job. Have toys, stickers, or other “rewards” to </a:t>
            </a:r>
            <a:r>
              <a:rPr lang="en-US" sz="1800" dirty="0" smtClean="0">
                <a:latin typeface="+mn-lt"/>
              </a:rPr>
              <a:t>console and </a:t>
            </a:r>
            <a:r>
              <a:rPr lang="en-US" sz="1800" dirty="0">
                <a:latin typeface="+mn-lt"/>
              </a:rPr>
              <a:t>encourage a </a:t>
            </a:r>
            <a:r>
              <a:rPr lang="en-US" sz="1800" dirty="0" smtClean="0">
                <a:latin typeface="+mn-lt"/>
              </a:rPr>
              <a:t>child.</a:t>
            </a:r>
          </a:p>
          <a:p>
            <a:pPr marL="432000" indent="-432000">
              <a:buFont typeface="+mj-lt"/>
              <a:buAutoNum type="arabicPeriod" startAt="8"/>
            </a:pPr>
            <a:r>
              <a:rPr lang="en-US" sz="1800" dirty="0" smtClean="0">
                <a:latin typeface="+mn-lt"/>
              </a:rPr>
              <a:t>Be </a:t>
            </a:r>
            <a:r>
              <a:rPr lang="en-US" sz="1800" dirty="0">
                <a:latin typeface="+mn-lt"/>
              </a:rPr>
              <a:t>gentle. Use all appropriate measures to reduce the amount of pain that a child must endure. If you must restrain a child, </a:t>
            </a:r>
            <a:r>
              <a:rPr lang="en-US" sz="1800" dirty="0" smtClean="0">
                <a:latin typeface="+mn-lt"/>
              </a:rPr>
              <a:t>be sure </a:t>
            </a:r>
            <a:r>
              <a:rPr lang="en-US" sz="1800" dirty="0">
                <a:latin typeface="+mn-lt"/>
              </a:rPr>
              <a:t>that it is necessary. Use only the minimum degree of restraint to be safe and allow you to provide good care. As a rule</a:t>
            </a:r>
            <a:r>
              <a:rPr lang="en-US" sz="1800" dirty="0" smtClean="0">
                <a:latin typeface="+mn-lt"/>
              </a:rPr>
              <a:t>, “</a:t>
            </a:r>
            <a:r>
              <a:rPr lang="en-US" sz="1800" dirty="0">
                <a:latin typeface="+mn-lt"/>
              </a:rPr>
              <a:t>humane” (soft) restraints are much better than “mechanical” ones.</a:t>
            </a:r>
          </a:p>
        </p:txBody>
      </p:sp>
    </p:spTree>
    <p:extLst>
      <p:ext uri="{BB962C8B-B14F-4D97-AF65-F5344CB8AC3E}">
        <p14:creationId xmlns:p14="http://schemas.microsoft.com/office/powerpoint/2010/main" val="2398006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(19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221992"/>
          </a:xfrm>
        </p:spPr>
        <p:txBody>
          <a:bodyPr wrap="square" lIns="91425" tIns="91425" rIns="91425" bIns="91425">
            <a:noAutofit/>
          </a:bodyPr>
          <a:lstStyle/>
          <a:p>
            <a:r>
              <a:rPr lang="en-US" altLang="en-US" sz="2400" dirty="0">
                <a:latin typeface="+mn-lt"/>
              </a:rPr>
              <a:t>Secondary Assessment</a:t>
            </a:r>
          </a:p>
          <a:p>
            <a:pPr lvl="1"/>
            <a:r>
              <a:rPr lang="en-US" altLang="en-US" sz="2400" dirty="0">
                <a:latin typeface="+mn-lt"/>
              </a:rPr>
              <a:t>Special Considerations for the Physical Exam</a:t>
            </a:r>
          </a:p>
          <a:p>
            <a:pPr lvl="2"/>
            <a:r>
              <a:rPr lang="en-US" altLang="en-US" sz="2400" dirty="0">
                <a:latin typeface="+mn-lt"/>
              </a:rPr>
              <a:t>Pediatric Glasgow coma scale</a:t>
            </a:r>
          </a:p>
          <a:p>
            <a:pPr lvl="2"/>
            <a:r>
              <a:rPr lang="en-US" altLang="en-US" sz="2400" dirty="0">
                <a:latin typeface="+mn-lt"/>
              </a:rPr>
              <a:t>Assessing lung sounds</a:t>
            </a:r>
          </a:p>
          <a:p>
            <a:pPr lvl="2"/>
            <a:r>
              <a:rPr lang="en-US" altLang="en-US" sz="2400" dirty="0">
                <a:latin typeface="+mn-lt"/>
              </a:rPr>
              <a:t>Pulse oximetry</a:t>
            </a:r>
          </a:p>
        </p:txBody>
      </p:sp>
      <p:pic>
        <p:nvPicPr>
          <p:cNvPr id="5" name="Picture 2" descr="A finger clip is secured to the child’s left index fing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5774" y="4004191"/>
            <a:ext cx="3452452" cy="230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45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(20 of 25)</a:t>
            </a:r>
            <a:endParaRPr lang="en-US" sz="2000" b="0" dirty="0">
              <a:latin typeface="Times New Roman" panose="02020603050405020304" pitchFamily="18" charset="0"/>
              <a:ea typeface="ＭＳ Ｐゴシック"/>
              <a:cs typeface="ＭＳ Ｐゴシック" pitchFamily="-1" charset="-128"/>
            </a:endParaRPr>
          </a:p>
        </p:txBody>
      </p:sp>
      <p:sp>
        <p:nvSpPr>
          <p:cNvPr id="5" name="Text Placeholder 4"/>
          <p:cNvSpPr>
            <a:spLocks noGrp="1"/>
          </p:cNvSpPr>
          <p:nvPr>
            <p:ph type="body" idx="1"/>
          </p:nvPr>
        </p:nvSpPr>
        <p:spPr>
          <a:xfrm>
            <a:off x="457200" y="1600201"/>
            <a:ext cx="8229600" cy="508000"/>
          </a:xfrm>
        </p:spPr>
        <p:txBody>
          <a:bodyPr/>
          <a:lstStyle/>
          <a:p>
            <a:pPr marL="0" indent="0">
              <a:buNone/>
            </a:pPr>
            <a:r>
              <a:rPr lang="en-US" sz="2200" b="1" dirty="0" smtClean="0">
                <a:latin typeface="+mn-lt"/>
              </a:rPr>
              <a:t>Table 38-6</a:t>
            </a:r>
            <a:r>
              <a:rPr lang="en-US" sz="2200" dirty="0" smtClean="0">
                <a:latin typeface="+mn-lt"/>
              </a:rPr>
              <a:t> </a:t>
            </a:r>
            <a:r>
              <a:rPr lang="en-US" sz="2200" dirty="0">
                <a:latin typeface="+mn-lt"/>
              </a:rPr>
              <a:t>Evaluating Blood </a:t>
            </a:r>
            <a:r>
              <a:rPr lang="en-US" sz="2200" dirty="0" smtClean="0">
                <a:latin typeface="+mn-lt"/>
              </a:rPr>
              <a:t>Pressure in </a:t>
            </a:r>
            <a:r>
              <a:rPr lang="en-US" sz="2200" dirty="0">
                <a:latin typeface="+mn-lt"/>
              </a:rPr>
              <a:t>the Pediatric Patient</a:t>
            </a:r>
          </a:p>
        </p:txBody>
      </p:sp>
      <p:graphicFrame>
        <p:nvGraphicFramePr>
          <p:cNvPr id="3" name="Table 2"/>
          <p:cNvGraphicFramePr>
            <a:graphicFrameLocks noGrp="1"/>
          </p:cNvGraphicFramePr>
          <p:nvPr>
            <p:extLst>
              <p:ext uri="{D42A27DB-BD31-4B8C-83A1-F6EECF244321}">
                <p14:modId xmlns:p14="http://schemas.microsoft.com/office/powerpoint/2010/main" val="2430124511"/>
              </p:ext>
            </p:extLst>
          </p:nvPr>
        </p:nvGraphicFramePr>
        <p:xfrm>
          <a:off x="457200" y="2295525"/>
          <a:ext cx="8229599" cy="3627120"/>
        </p:xfrm>
        <a:graphic>
          <a:graphicData uri="http://schemas.openxmlformats.org/drawingml/2006/table">
            <a:tbl>
              <a:tblPr firstRow="1" bandRow="1">
                <a:tableStyleId>{40F9630F-82C1-40B7-BC3A-925EFCFF5E92}</a:tableStyleId>
              </a:tblPr>
              <a:tblGrid>
                <a:gridCol w="2734056">
                  <a:extLst>
                    <a:ext uri="{9D8B030D-6E8A-4147-A177-3AD203B41FA5}">
                      <a16:colId xmlns:a16="http://schemas.microsoft.com/office/drawing/2014/main" val="3010620317"/>
                    </a:ext>
                  </a:extLst>
                </a:gridCol>
                <a:gridCol w="5495543">
                  <a:extLst>
                    <a:ext uri="{9D8B030D-6E8A-4147-A177-3AD203B41FA5}">
                      <a16:colId xmlns:a16="http://schemas.microsoft.com/office/drawing/2014/main" val="925008651"/>
                    </a:ext>
                  </a:extLst>
                </a:gridCol>
              </a:tblGrid>
              <a:tr h="0">
                <a:tc>
                  <a:txBody>
                    <a:bodyPr/>
                    <a:lstStyle/>
                    <a:p>
                      <a:r>
                        <a:rPr lang="en-US" sz="1400" b="1" i="0" u="none" strike="noStrike" cap="none" baseline="0" dirty="0" smtClean="0">
                          <a:solidFill>
                            <a:schemeClr val="dk1"/>
                          </a:solidFill>
                          <a:latin typeface="+mn-lt"/>
                          <a:ea typeface="Arial"/>
                          <a:cs typeface="Arial"/>
                          <a:sym typeface="Arial"/>
                        </a:rPr>
                        <a:t>Neonate</a:t>
                      </a:r>
                      <a:endParaRPr lang="en-US" sz="14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Systolic </a:t>
                      </a:r>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bg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less than 60 mmHg is</a:t>
                      </a:r>
                    </a:p>
                    <a:p>
                      <a:r>
                        <a:rPr lang="en-US" sz="1400" b="0" i="0" u="none" strike="noStrike" cap="none" baseline="0" dirty="0" smtClean="0">
                          <a:solidFill>
                            <a:schemeClr val="dk1"/>
                          </a:solidFill>
                          <a:latin typeface="+mn-lt"/>
                          <a:ea typeface="Arial"/>
                          <a:cs typeface="Arial"/>
                          <a:sym typeface="Arial"/>
                        </a:rPr>
                        <a:t>considered hypotensive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334925"/>
                  </a:ext>
                </a:extLst>
              </a:tr>
              <a:tr h="0">
                <a:tc>
                  <a:txBody>
                    <a:bodyPr/>
                    <a:lstStyle/>
                    <a:p>
                      <a:r>
                        <a:rPr lang="en-US" sz="1400" b="1" i="0" u="none" strike="noStrike" cap="none" baseline="0" dirty="0" smtClean="0">
                          <a:solidFill>
                            <a:schemeClr val="dk1"/>
                          </a:solidFill>
                          <a:latin typeface="+mn-lt"/>
                          <a:ea typeface="Arial"/>
                          <a:cs typeface="Arial"/>
                          <a:sym typeface="Arial"/>
                        </a:rPr>
                        <a:t>Infant</a:t>
                      </a:r>
                      <a:endParaRPr lang="en-US" sz="14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Systolic </a:t>
                      </a:r>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bg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less than 70 mmHg is</a:t>
                      </a:r>
                    </a:p>
                    <a:p>
                      <a:r>
                        <a:rPr lang="en-US" sz="1400" b="0" i="0" u="none" strike="noStrike" cap="none" baseline="0" dirty="0" smtClean="0">
                          <a:solidFill>
                            <a:schemeClr val="dk1"/>
                          </a:solidFill>
                          <a:latin typeface="+mn-lt"/>
                          <a:ea typeface="Arial"/>
                          <a:cs typeface="Arial"/>
                          <a:sym typeface="Arial"/>
                        </a:rPr>
                        <a:t>considered hypotensive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0647315"/>
                  </a:ext>
                </a:extLst>
              </a:tr>
              <a:tr h="0">
                <a:tc>
                  <a:txBody>
                    <a:bodyPr/>
                    <a:lstStyle/>
                    <a:p>
                      <a:r>
                        <a:rPr lang="en-US" sz="1400" b="1" i="0" u="none" strike="noStrike" cap="none" baseline="0" dirty="0" smtClean="0">
                          <a:solidFill>
                            <a:schemeClr val="dk1"/>
                          </a:solidFill>
                          <a:latin typeface="+mn-lt"/>
                          <a:ea typeface="Arial"/>
                          <a:cs typeface="Arial"/>
                          <a:sym typeface="Arial"/>
                        </a:rPr>
                        <a:t>Child 1 to 10 years</a:t>
                      </a:r>
                    </a:p>
                    <a:p>
                      <a:r>
                        <a:rPr lang="en-US" sz="1400" b="1" i="0" u="none" strike="noStrike" cap="none" baseline="0" dirty="0" smtClean="0">
                          <a:solidFill>
                            <a:schemeClr val="dk1"/>
                          </a:solidFill>
                          <a:latin typeface="+mn-lt"/>
                          <a:ea typeface="Arial"/>
                          <a:cs typeface="Arial"/>
                          <a:sym typeface="Arial"/>
                        </a:rPr>
                        <a:t>of age</a:t>
                      </a:r>
                      <a:endParaRPr lang="en-US" sz="14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Upper limit of normal for systolic</a:t>
                      </a:r>
                    </a:p>
                    <a:p>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 90 + (2 × age in years)</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8214837"/>
                  </a:ext>
                </a:extLst>
              </a:tr>
              <a:tr h="0">
                <a:tc>
                  <a:txBody>
                    <a:bodyPr/>
                    <a:lstStyle/>
                    <a:p>
                      <a:r>
                        <a:rPr lang="en-US" sz="1400" b="1" i="0" u="none" strike="noStrike" cap="none" baseline="0" dirty="0" smtClean="0">
                          <a:solidFill>
                            <a:schemeClr val="bg1"/>
                          </a:solidFill>
                          <a:latin typeface="+mn-lt"/>
                          <a:ea typeface="Arial"/>
                          <a:cs typeface="Arial"/>
                          <a:sym typeface="Arial"/>
                        </a:rPr>
                        <a:t>Child 1 to 10 years</a:t>
                      </a:r>
                    </a:p>
                    <a:p>
                      <a:r>
                        <a:rPr lang="en-US" sz="1400" b="1" i="0" u="none" strike="noStrike" cap="none" baseline="0" dirty="0" smtClean="0">
                          <a:solidFill>
                            <a:schemeClr val="bg1"/>
                          </a:solidFill>
                          <a:latin typeface="+mn-lt"/>
                          <a:ea typeface="Arial"/>
                          <a:cs typeface="Arial"/>
                          <a:sym typeface="Arial"/>
                        </a:rPr>
                        <a:t>of age</a:t>
                      </a:r>
                      <a:endParaRPr lang="en-US" sz="1400" b="1" i="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Median systolic</a:t>
                      </a:r>
                    </a:p>
                    <a:p>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 80 + (2 × age in years)</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2350033"/>
                  </a:ext>
                </a:extLst>
              </a:tr>
              <a:tr h="0">
                <a:tc>
                  <a:txBody>
                    <a:bodyPr/>
                    <a:lstStyle/>
                    <a:p>
                      <a:r>
                        <a:rPr lang="en-US" sz="1400" b="1" i="0" u="none" strike="noStrike" cap="none" baseline="0" dirty="0" smtClean="0">
                          <a:solidFill>
                            <a:schemeClr val="bg1"/>
                          </a:solidFill>
                          <a:latin typeface="+mn-lt"/>
                          <a:ea typeface="Arial"/>
                          <a:cs typeface="Arial"/>
                          <a:sym typeface="Arial"/>
                        </a:rPr>
                        <a:t>Child 1 to 10 years</a:t>
                      </a:r>
                    </a:p>
                    <a:p>
                      <a:r>
                        <a:rPr lang="en-US" sz="1400" b="1" i="0" u="none" strike="noStrike" cap="none" baseline="0" dirty="0" smtClean="0">
                          <a:solidFill>
                            <a:schemeClr val="bg1"/>
                          </a:solidFill>
                          <a:latin typeface="+mn-lt"/>
                          <a:ea typeface="Arial"/>
                          <a:cs typeface="Arial"/>
                          <a:sym typeface="Arial"/>
                        </a:rPr>
                        <a:t>of age</a:t>
                      </a:r>
                      <a:endParaRPr lang="en-US" sz="1400" b="1" i="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Lower limit of normal systolic</a:t>
                      </a:r>
                    </a:p>
                    <a:p>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dk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 70 + (2 × years in age)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1815092"/>
                  </a:ext>
                </a:extLst>
              </a:tr>
              <a:tr h="0">
                <a:tc>
                  <a:txBody>
                    <a:bodyPr/>
                    <a:lstStyle/>
                    <a:p>
                      <a:r>
                        <a:rPr lang="en-US" sz="1400" b="1" i="0" u="none" strike="noStrike" cap="none" baseline="0" dirty="0" smtClean="0">
                          <a:solidFill>
                            <a:schemeClr val="bg1"/>
                          </a:solidFill>
                          <a:latin typeface="+mn-lt"/>
                          <a:ea typeface="Arial"/>
                          <a:cs typeface="Arial"/>
                          <a:sym typeface="Arial"/>
                        </a:rPr>
                        <a:t>Child 1 to 10 years</a:t>
                      </a:r>
                    </a:p>
                    <a:p>
                      <a:r>
                        <a:rPr lang="en-US" sz="1400" b="1" i="0" u="none" strike="noStrike" cap="none" baseline="0" dirty="0" smtClean="0">
                          <a:solidFill>
                            <a:schemeClr val="bg1"/>
                          </a:solidFill>
                          <a:latin typeface="+mn-lt"/>
                          <a:ea typeface="Arial"/>
                          <a:cs typeface="Arial"/>
                          <a:sym typeface="Arial"/>
                        </a:rPr>
                        <a:t>of age</a:t>
                      </a:r>
                      <a:endParaRPr lang="en-US" sz="1400" b="1" i="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Diastolic </a:t>
                      </a:r>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bg1"/>
                          </a:solidFill>
                          <a:latin typeface="+mn-lt"/>
                          <a:ea typeface="Arial"/>
                          <a:cs typeface="Arial"/>
                          <a:sym typeface="Arial"/>
                        </a:rPr>
                        <a:t>     </a:t>
                      </a:r>
                      <a:r>
                        <a:rPr lang="en-US" sz="1400" b="0" i="0" u="none" strike="noStrike" cap="none" baseline="0" dirty="0" smtClean="0">
                          <a:solidFill>
                            <a:schemeClr val="dk1"/>
                          </a:solidFill>
                          <a:latin typeface="+mn-lt"/>
                          <a:ea typeface="Arial"/>
                          <a:cs typeface="Arial"/>
                          <a:sym typeface="Arial"/>
                        </a:rPr>
                        <a:t>is the systolic </a:t>
                      </a:r>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dirty="0" smtClean="0">
                          <a:solidFill>
                            <a:schemeClr val="dk1"/>
                          </a:solidFill>
                          <a:latin typeface="+mn-lt"/>
                          <a:ea typeface="Arial"/>
                          <a:cs typeface="Arial"/>
                          <a:sym typeface="Arial"/>
                        </a:rPr>
                        <a:t> </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811045"/>
                  </a:ext>
                </a:extLst>
              </a:tr>
              <a:tr h="0">
                <a:tc>
                  <a:txBody>
                    <a:bodyPr/>
                    <a:lstStyle/>
                    <a:p>
                      <a:r>
                        <a:rPr lang="en-US" sz="1400" b="1" i="0" u="none" strike="noStrike" cap="none" baseline="0" dirty="0" smtClean="0">
                          <a:solidFill>
                            <a:schemeClr val="dk1"/>
                          </a:solidFill>
                          <a:latin typeface="+mn-lt"/>
                          <a:ea typeface="Arial"/>
                          <a:cs typeface="Arial"/>
                          <a:sym typeface="Arial"/>
                        </a:rPr>
                        <a:t>Child older than</a:t>
                      </a:r>
                    </a:p>
                    <a:p>
                      <a:r>
                        <a:rPr lang="en-US" sz="1400" b="1" i="0" u="none" strike="noStrike" cap="none" baseline="0" dirty="0" smtClean="0">
                          <a:solidFill>
                            <a:schemeClr val="dk1"/>
                          </a:solidFill>
                          <a:latin typeface="+mn-lt"/>
                          <a:ea typeface="Arial"/>
                          <a:cs typeface="Arial"/>
                          <a:sym typeface="Arial"/>
                        </a:rPr>
                        <a:t>10 years</a:t>
                      </a:r>
                      <a:endParaRPr lang="en-US" sz="1400" b="1"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i="0" u="none" strike="noStrike" cap="none" baseline="0" dirty="0" smtClean="0">
                          <a:solidFill>
                            <a:schemeClr val="dk1"/>
                          </a:solidFill>
                          <a:latin typeface="+mn-lt"/>
                          <a:ea typeface="Arial"/>
                          <a:cs typeface="Arial"/>
                          <a:sym typeface="Arial"/>
                        </a:rPr>
                        <a:t>Systolic </a:t>
                      </a:r>
                      <a:r>
                        <a:rPr lang="en-US" sz="1400" b="0" i="0" u="none" strike="noStrike" cap="none" dirty="0" smtClean="0">
                          <a:solidFill>
                            <a:schemeClr val="dk1"/>
                          </a:solidFill>
                          <a:latin typeface="+mn-lt"/>
                          <a:ea typeface="Arial"/>
                          <a:cs typeface="Arial"/>
                          <a:sym typeface="Arial"/>
                        </a:rPr>
                        <a:t>B</a:t>
                      </a:r>
                      <a:r>
                        <a:rPr lang="en-US" sz="100" b="0" i="0" u="none" strike="noStrike" cap="none" dirty="0" smtClean="0">
                          <a:solidFill>
                            <a:schemeClr val="bg1"/>
                          </a:solidFill>
                          <a:latin typeface="+mn-lt"/>
                          <a:ea typeface="Arial"/>
                          <a:cs typeface="Arial"/>
                          <a:sym typeface="Arial"/>
                        </a:rPr>
                        <a:t>lood</a:t>
                      </a:r>
                      <a:r>
                        <a:rPr lang="en-US" sz="1400" b="0" i="0" u="none" strike="noStrike" cap="none" dirty="0" smtClean="0">
                          <a:solidFill>
                            <a:schemeClr val="dk1"/>
                          </a:solidFill>
                          <a:latin typeface="+mn-lt"/>
                          <a:ea typeface="Arial"/>
                          <a:cs typeface="Arial"/>
                          <a:sym typeface="Arial"/>
                        </a:rPr>
                        <a:t>P</a:t>
                      </a:r>
                      <a:r>
                        <a:rPr lang="en-US" sz="100" b="0" i="0" u="none" strike="noStrike" cap="none" dirty="0" smtClean="0">
                          <a:solidFill>
                            <a:schemeClr val="bg1"/>
                          </a:solidFill>
                          <a:latin typeface="+mn-lt"/>
                          <a:ea typeface="Arial"/>
                          <a:cs typeface="Arial"/>
                          <a:sym typeface="Arial"/>
                        </a:rPr>
                        <a:t>ressure</a:t>
                      </a:r>
                      <a:r>
                        <a:rPr lang="en-US" sz="1400" b="0" i="0" u="none" strike="noStrike" cap="none" baseline="0" dirty="0" smtClean="0">
                          <a:solidFill>
                            <a:schemeClr val="dk1"/>
                          </a:solidFill>
                          <a:latin typeface="+mn-lt"/>
                          <a:ea typeface="Arial"/>
                          <a:cs typeface="Arial"/>
                          <a:sym typeface="Arial"/>
                        </a:rPr>
                        <a:t> less than 90 mmHg is</a:t>
                      </a:r>
                    </a:p>
                    <a:p>
                      <a:r>
                        <a:rPr lang="en-US" sz="1400" b="0" i="0" u="none" strike="noStrike" cap="none" baseline="0" dirty="0" smtClean="0">
                          <a:solidFill>
                            <a:schemeClr val="dk1"/>
                          </a:solidFill>
                          <a:latin typeface="+mn-lt"/>
                          <a:ea typeface="Arial"/>
                          <a:cs typeface="Arial"/>
                          <a:sym typeface="Arial"/>
                        </a:rPr>
                        <a:t>considered hypotensive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1930347"/>
                  </a:ext>
                </a:extLst>
              </a:tr>
            </a:tbl>
          </a:graphicData>
        </a:graphic>
      </p:graphicFrame>
      <p:graphicFrame>
        <p:nvGraphicFramePr>
          <p:cNvPr id="6" name="Object 5" descr="2 over 3"/>
          <p:cNvGraphicFramePr>
            <a:graphicFrameLocks noChangeAspect="1"/>
          </p:cNvGraphicFramePr>
          <p:nvPr>
            <p:extLst>
              <p:ext uri="{D42A27DB-BD31-4B8C-83A1-F6EECF244321}">
                <p14:modId xmlns:p14="http://schemas.microsoft.com/office/powerpoint/2010/main" val="1811295499"/>
              </p:ext>
            </p:extLst>
          </p:nvPr>
        </p:nvGraphicFramePr>
        <p:xfrm>
          <a:off x="4332292" y="4906118"/>
          <a:ext cx="155463" cy="401613"/>
        </p:xfrm>
        <a:graphic>
          <a:graphicData uri="http://schemas.openxmlformats.org/presentationml/2006/ole">
            <mc:AlternateContent xmlns:mc="http://schemas.openxmlformats.org/markup-compatibility/2006">
              <mc:Choice xmlns:v="urn:schemas-microsoft-com:vml" Requires="v">
                <p:oleObj spid="_x0000_s2382" name="Equation" r:id="rId4" imgW="152280" imgH="393480" progId="Equation.DSMT4">
                  <p:embed/>
                </p:oleObj>
              </mc:Choice>
              <mc:Fallback>
                <p:oleObj name="Equation" r:id="rId4" imgW="152280" imgH="393480" progId="Equation.DSMT4">
                  <p:embed/>
                  <p:pic>
                    <p:nvPicPr>
                      <p:cNvPr id="0" name=""/>
                      <p:cNvPicPr/>
                      <p:nvPr/>
                    </p:nvPicPr>
                    <p:blipFill>
                      <a:blip r:embed="rId5"/>
                      <a:stretch>
                        <a:fillRect/>
                      </a:stretch>
                    </p:blipFill>
                    <p:spPr>
                      <a:xfrm>
                        <a:off x="4332292" y="4906118"/>
                        <a:ext cx="155463" cy="401613"/>
                      </a:xfrm>
                      <a:prstGeom prst="rect">
                        <a:avLst/>
                      </a:prstGeom>
                    </p:spPr>
                  </p:pic>
                </p:oleObj>
              </mc:Fallback>
            </mc:AlternateContent>
          </a:graphicData>
        </a:graphic>
      </p:graphicFrame>
    </p:spTree>
    <p:extLst>
      <p:ext uri="{BB962C8B-B14F-4D97-AF65-F5344CB8AC3E}">
        <p14:creationId xmlns:p14="http://schemas.microsoft.com/office/powerpoint/2010/main" val="1979558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Secondary Assessment</a:t>
            </a:r>
          </a:p>
          <a:p>
            <a:pPr lvl="1"/>
            <a:r>
              <a:rPr lang="en-US" altLang="en-US" sz="2400" dirty="0">
                <a:latin typeface="+mn-lt"/>
              </a:rPr>
              <a:t>Special Considerations for Assessing the Vital Signs</a:t>
            </a:r>
          </a:p>
          <a:p>
            <a:pPr lvl="2"/>
            <a:r>
              <a:rPr lang="en-US" altLang="en-US" sz="2400" dirty="0">
                <a:latin typeface="+mn-lt"/>
              </a:rPr>
              <a:t>Respirations</a:t>
            </a:r>
          </a:p>
          <a:p>
            <a:pPr lvl="2"/>
            <a:r>
              <a:rPr lang="en-US" altLang="en-US" sz="2400" dirty="0">
                <a:latin typeface="+mn-lt"/>
              </a:rPr>
              <a:t>Pulse</a:t>
            </a:r>
          </a:p>
          <a:p>
            <a:pPr lvl="2"/>
            <a:r>
              <a:rPr lang="en-US" altLang="en-US" sz="2400" dirty="0">
                <a:latin typeface="+mn-lt"/>
              </a:rPr>
              <a:t>Skin</a:t>
            </a:r>
          </a:p>
          <a:p>
            <a:pPr lvl="2"/>
            <a:r>
              <a:rPr lang="en-US" altLang="en-US" sz="2400" dirty="0">
                <a:latin typeface="+mn-lt"/>
              </a:rPr>
              <a:t>Pupils</a:t>
            </a:r>
          </a:p>
          <a:p>
            <a:pPr lvl="2"/>
            <a:r>
              <a:rPr lang="en-US" altLang="en-US" sz="2400" dirty="0">
                <a:latin typeface="+mn-lt"/>
              </a:rPr>
              <a:t>Blood pressure</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159905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65424"/>
          </a:xfrm>
        </p:spPr>
        <p:txBody>
          <a:bodyPr wrap="square" lIns="91425" tIns="91425" rIns="91425" bIns="91425">
            <a:noAutofit/>
          </a:bodyPr>
          <a:lstStyle/>
          <a:p>
            <a:r>
              <a:rPr lang="en-US" altLang="en-US" sz="2400" dirty="0">
                <a:latin typeface="+mn-lt"/>
              </a:rPr>
              <a:t>Secondary Assessment</a:t>
            </a:r>
          </a:p>
          <a:p>
            <a:pPr lvl="1">
              <a:buFont typeface="Arial" panose="020B0604020202020204" pitchFamily="34" charset="0"/>
              <a:buChar char="–"/>
            </a:pPr>
            <a:r>
              <a:rPr lang="en-US" altLang="en-US" sz="2400" dirty="0">
                <a:latin typeface="+mn-lt"/>
              </a:rPr>
              <a:t>Special Considerations for Taking a History</a:t>
            </a:r>
          </a:p>
          <a:p>
            <a:pPr lvl="2"/>
            <a:r>
              <a:rPr lang="en-US" altLang="en-US" sz="2400" dirty="0">
                <a:latin typeface="+mn-lt"/>
              </a:rPr>
              <a:t>Watch the </a:t>
            </a:r>
            <a:r>
              <a:rPr lang="en-US" altLang="en-US" sz="2400" dirty="0" smtClean="0">
                <a:latin typeface="+mn-lt"/>
              </a:rPr>
              <a:t>child’s </a:t>
            </a:r>
            <a:r>
              <a:rPr lang="en-US" altLang="en-US" sz="2400" dirty="0">
                <a:latin typeface="+mn-lt"/>
              </a:rPr>
              <a:t>interaction with the caregiver.</a:t>
            </a:r>
          </a:p>
          <a:p>
            <a:pPr lvl="2"/>
            <a:r>
              <a:rPr lang="en-US" altLang="en-US" sz="2400" dirty="0">
                <a:latin typeface="+mn-lt"/>
              </a:rPr>
              <a:t>If there are no life threats, take time to establish trust.</a:t>
            </a:r>
          </a:p>
          <a:p>
            <a:pPr lvl="2"/>
            <a:r>
              <a:rPr lang="en-US" altLang="en-US" sz="2400" dirty="0">
                <a:latin typeface="+mn-lt"/>
              </a:rPr>
              <a:t>Use a calm voice and include the child in the conversation.</a:t>
            </a:r>
          </a:p>
        </p:txBody>
      </p:sp>
    </p:spTree>
    <p:extLst>
      <p:ext uri="{BB962C8B-B14F-4D97-AF65-F5344CB8AC3E}">
        <p14:creationId xmlns:p14="http://schemas.microsoft.com/office/powerpoint/2010/main" val="2037483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r>
              <a:rPr lang="en-US" altLang="en-US" sz="2400" dirty="0">
                <a:latin typeface="+mn-lt"/>
              </a:rPr>
              <a:t>Secondary Assessment</a:t>
            </a:r>
          </a:p>
          <a:p>
            <a:pPr lvl="1"/>
            <a:r>
              <a:rPr lang="en-US" altLang="en-US" sz="2400" dirty="0">
                <a:latin typeface="+mn-lt"/>
              </a:rPr>
              <a:t>Special Considerations for Taking a History</a:t>
            </a:r>
          </a:p>
          <a:p>
            <a:pPr lvl="2"/>
            <a:r>
              <a:rPr lang="en-US" altLang="en-US" sz="2400" dirty="0">
                <a:latin typeface="+mn-lt"/>
              </a:rPr>
              <a:t>Avoid rapid-fire </a:t>
            </a:r>
            <a:r>
              <a:rPr lang="en-US" altLang="en-US" sz="2400" dirty="0" smtClean="0">
                <a:latin typeface="+mn-lt"/>
              </a:rPr>
              <a:t>“yes” </a:t>
            </a:r>
            <a:r>
              <a:rPr lang="en-US" altLang="en-US" sz="2400" dirty="0">
                <a:latin typeface="+mn-lt"/>
              </a:rPr>
              <a:t>and </a:t>
            </a:r>
            <a:r>
              <a:rPr lang="en-US" altLang="en-US" sz="2400" dirty="0" smtClean="0">
                <a:latin typeface="+mn-lt"/>
              </a:rPr>
              <a:t>“no” </a:t>
            </a:r>
            <a:r>
              <a:rPr lang="en-US" altLang="en-US" sz="2400" dirty="0">
                <a:latin typeface="+mn-lt"/>
              </a:rPr>
              <a:t>questions.</a:t>
            </a:r>
          </a:p>
          <a:p>
            <a:pPr lvl="2"/>
            <a:r>
              <a:rPr lang="en-US" altLang="en-US" sz="2400" dirty="0">
                <a:latin typeface="+mn-lt"/>
              </a:rPr>
              <a:t>Avoid words that increase anxiety.</a:t>
            </a:r>
          </a:p>
          <a:p>
            <a:pPr lvl="2"/>
            <a:r>
              <a:rPr lang="en-US" altLang="en-US" sz="2400" dirty="0">
                <a:latin typeface="+mn-lt"/>
              </a:rPr>
              <a:t>Keep the child with the parent.</a:t>
            </a:r>
          </a:p>
          <a:p>
            <a:pPr lvl="2"/>
            <a:r>
              <a:rPr lang="en-US" altLang="en-US" sz="2400" dirty="0">
                <a:latin typeface="+mn-lt"/>
              </a:rPr>
              <a:t>Examine small children toe to head.</a:t>
            </a:r>
          </a:p>
          <a:p>
            <a:pPr lvl="2"/>
            <a:r>
              <a:rPr lang="en-US" altLang="en-US" sz="2400" dirty="0">
                <a:latin typeface="+mn-lt"/>
              </a:rPr>
              <a:t>Place yourself at the child's eye level.</a:t>
            </a:r>
          </a:p>
        </p:txBody>
      </p:sp>
    </p:spTree>
    <p:extLst>
      <p:ext uri="{BB962C8B-B14F-4D97-AF65-F5344CB8AC3E}">
        <p14:creationId xmlns:p14="http://schemas.microsoft.com/office/powerpoint/2010/main" val="4142573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1" y="1600199"/>
            <a:ext cx="4229100" cy="2895601"/>
          </a:xfrm>
        </p:spPr>
        <p:txBody>
          <a:bodyPr wrap="square" lIns="91425" tIns="91425" rIns="91425" bIns="91425">
            <a:noAutofit/>
          </a:bodyPr>
          <a:lstStyle/>
          <a:p>
            <a:r>
              <a:rPr lang="en-US" altLang="en-US" sz="2400" dirty="0">
                <a:latin typeface="+mn-lt"/>
              </a:rPr>
              <a:t>Secondary Assessment</a:t>
            </a:r>
          </a:p>
          <a:p>
            <a:pPr lvl="1"/>
            <a:r>
              <a:rPr lang="en-US" altLang="en-US" sz="2400" dirty="0">
                <a:latin typeface="+mn-lt"/>
              </a:rPr>
              <a:t>Special Considerations for Taking a History</a:t>
            </a:r>
          </a:p>
          <a:p>
            <a:pPr lvl="2"/>
            <a:r>
              <a:rPr lang="en-US" altLang="en-US" sz="2400" dirty="0">
                <a:latin typeface="+mn-lt"/>
              </a:rPr>
              <a:t>Do not explain things too far in advance.</a:t>
            </a:r>
          </a:p>
          <a:p>
            <a:pPr lvl="2"/>
            <a:r>
              <a:rPr lang="en-US" altLang="en-US" sz="2400" dirty="0">
                <a:latin typeface="+mn-lt"/>
              </a:rPr>
              <a:t>Let the child handle equipment.</a:t>
            </a:r>
          </a:p>
        </p:txBody>
      </p:sp>
      <p:pic>
        <p:nvPicPr>
          <p:cNvPr id="5" name="Picture 2" descr="An E M T kneels beside a child with her mother in her bedroom. The child speaks to the E M T while holding her abdom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0821" y="1710183"/>
            <a:ext cx="3788048" cy="237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2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110728" cy="4525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Julian Ballard and Tammy Pell are responding to a call for a 2-year-old with difficulty breathing. En route,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talk about their approach to the patient and possible causes to look </a:t>
            </a:r>
            <a:r>
              <a:rPr lang="en-US" altLang="en-US" sz="2400" dirty="0" smtClean="0">
                <a:solidFill>
                  <a:srgbClr val="000000"/>
                </a:solidFill>
                <a:latin typeface="Arial (Body)"/>
                <a:ea typeface="ＭＳ Ｐゴシック"/>
              </a:rPr>
              <a:t>for.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35024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Assessment-Based Approach to Pediatric Emergencies </a:t>
            </a:r>
            <a:r>
              <a:rPr lang="en-US" sz="2000" b="0" dirty="0" smtClean="0">
                <a:latin typeface="Times New Roman" panose="02020603050405020304" pitchFamily="18" charset="0"/>
                <a:ea typeface="ＭＳ Ｐゴシック"/>
                <a:cs typeface="ＭＳ Ｐゴシック" pitchFamily="-1" charset="-128"/>
              </a:rPr>
              <a:t>(25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r>
              <a:rPr lang="en-US" altLang="en-US" sz="2400" dirty="0">
                <a:latin typeface="+mn-lt"/>
              </a:rPr>
              <a:t>Reassessment</a:t>
            </a:r>
          </a:p>
          <a:p>
            <a:pPr lvl="1"/>
            <a:r>
              <a:rPr lang="en-US" altLang="en-US" sz="2400" dirty="0">
                <a:latin typeface="+mn-lt"/>
              </a:rPr>
              <a:t>Monitor the mental status, airway, breathing, and circulation.</a:t>
            </a:r>
          </a:p>
          <a:p>
            <a:pPr lvl="1"/>
            <a:r>
              <a:rPr lang="en-US" altLang="en-US" sz="2400" dirty="0">
                <a:latin typeface="+mn-lt"/>
              </a:rPr>
              <a:t>Remember that compensatory mechanisms fail rapidly and without warning.</a:t>
            </a:r>
          </a:p>
          <a:p>
            <a:pPr lvl="1"/>
            <a:r>
              <a:rPr lang="en-US" altLang="en-US" sz="2400" dirty="0">
                <a:latin typeface="+mn-lt"/>
              </a:rPr>
              <a:t>Assess and record the vital signs and check interventions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782932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4382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Julian and Tammy arrive to find a 2-year-old boy held by their father. The child seems listless and tired. He is slightly pale, and his respirations are rapid with nasal flaring and </a:t>
            </a:r>
            <a:r>
              <a:rPr lang="en-US" altLang="en-US" sz="2400" dirty="0" smtClean="0">
                <a:solidFill>
                  <a:srgbClr val="000000"/>
                </a:solidFill>
                <a:latin typeface="Arial (Body)"/>
                <a:ea typeface="ＭＳ Ｐゴシック"/>
              </a:rPr>
              <a:t>retractions.</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The child has been sick with a cough, runny nose, and fever for about 12 hours, and his breathing has worsened substantially over the past hour.</a:t>
            </a:r>
          </a:p>
        </p:txBody>
      </p:sp>
    </p:spTree>
    <p:extLst>
      <p:ext uri="{BB962C8B-B14F-4D97-AF65-F5344CB8AC3E}">
        <p14:creationId xmlns:p14="http://schemas.microsoft.com/office/powerpoint/2010/main" val="942546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 </a:t>
            </a:r>
            <a:r>
              <a:rPr lang="en-US" sz="2000" b="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child’s </a:t>
            </a:r>
            <a:r>
              <a:rPr lang="en-US" altLang="en-US" sz="2400" dirty="0">
                <a:solidFill>
                  <a:srgbClr val="000000"/>
                </a:solidFill>
                <a:latin typeface="Arial (Body)"/>
                <a:ea typeface="ＭＳ Ｐゴシック"/>
              </a:rPr>
              <a:t>skin is warm and dry. Julian auscultates the breath sounds and hears crackles in the right lung. Tammy reports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92%.</a:t>
            </a:r>
          </a:p>
        </p:txBody>
      </p:sp>
    </p:spTree>
    <p:extLst>
      <p:ext uri="{BB962C8B-B14F-4D97-AF65-F5344CB8AC3E}">
        <p14:creationId xmlns:p14="http://schemas.microsoft.com/office/powerpoint/2010/main" val="1115852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 </a:t>
            </a:r>
            <a:r>
              <a:rPr lang="en-US" sz="2000" b="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5830"/>
          </a:xfrm>
        </p:spPr>
        <p:txBody>
          <a:bodyPr wrap="square" lIns="91425" tIns="91425" rIns="91425" bIns="91425">
            <a:noAutofit/>
          </a:bodyPr>
          <a:lstStyle/>
          <a:p>
            <a:r>
              <a:rPr lang="en-US" altLang="en-US" sz="2400" dirty="0">
                <a:latin typeface="+mn-lt"/>
              </a:rPr>
              <a:t>What additional assessment information do the </a:t>
            </a:r>
            <a:r>
              <a:rPr lang="en-US" altLang="en-US" sz="2400" dirty="0" smtClean="0">
                <a:latin typeface="+mn-lt"/>
              </a:rPr>
              <a:t>E</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T</a:t>
            </a:r>
            <a:r>
              <a:rPr lang="en-US" altLang="en-US" sz="100" dirty="0" smtClean="0">
                <a:latin typeface="+mn-lt"/>
              </a:rPr>
              <a:t> </a:t>
            </a:r>
            <a:r>
              <a:rPr lang="en-US" altLang="en-US" sz="2400" dirty="0" smtClean="0">
                <a:latin typeface="+mn-lt"/>
              </a:rPr>
              <a:t>s </a:t>
            </a:r>
            <a:r>
              <a:rPr lang="en-US" altLang="en-US" sz="2400" dirty="0">
                <a:latin typeface="+mn-lt"/>
              </a:rPr>
              <a:t>need?</a:t>
            </a:r>
          </a:p>
          <a:p>
            <a:r>
              <a:rPr lang="en-US" altLang="en-US" sz="2400" dirty="0">
                <a:latin typeface="+mn-lt"/>
              </a:rPr>
              <a:t>What interventions are needed, and how should they be carried out in this patient?</a:t>
            </a:r>
          </a:p>
        </p:txBody>
      </p:sp>
    </p:spTree>
    <p:extLst>
      <p:ext uri="{BB962C8B-B14F-4D97-AF65-F5344CB8AC3E}">
        <p14:creationId xmlns:p14="http://schemas.microsoft.com/office/powerpoint/2010/main" val="808072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leading cause of cardiac arrest in pediatric patients is respiratory failure.</a:t>
            </a:r>
          </a:p>
          <a:p>
            <a:r>
              <a:rPr lang="en-US" altLang="en-US" sz="2400" dirty="0">
                <a:latin typeface="+mn-lt"/>
              </a:rPr>
              <a:t>Failure to establish and maintain the airway and ventilations will defeat any other treatment and lead to failure.</a:t>
            </a:r>
          </a:p>
          <a:p>
            <a:r>
              <a:rPr lang="en-US" altLang="en-US" sz="2400" dirty="0">
                <a:latin typeface="+mn-lt"/>
              </a:rPr>
              <a:t>Compensatory mechanisms function until total exhaustion occurs, causing respiratory and cardiac arrest.</a:t>
            </a:r>
          </a:p>
        </p:txBody>
      </p:sp>
    </p:spTree>
    <p:extLst>
      <p:ext uri="{BB962C8B-B14F-4D97-AF65-F5344CB8AC3E}">
        <p14:creationId xmlns:p14="http://schemas.microsoft.com/office/powerpoint/2010/main" val="782933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Early Respiratory Distress</a:t>
            </a:r>
          </a:p>
          <a:p>
            <a:pPr lvl="1"/>
            <a:r>
              <a:rPr lang="en-US" altLang="en-US" sz="2400" dirty="0">
                <a:latin typeface="+mn-lt"/>
              </a:rPr>
              <a:t>Adequate depth and rate of respiration</a:t>
            </a:r>
          </a:p>
          <a:p>
            <a:pPr lvl="1"/>
            <a:r>
              <a:rPr lang="en-US" altLang="en-US" sz="2400" dirty="0">
                <a:latin typeface="+mn-lt"/>
              </a:rPr>
              <a:t>Work of breathing is increased.</a:t>
            </a:r>
          </a:p>
          <a:p>
            <a:pPr lvl="1"/>
            <a:r>
              <a:rPr lang="en-US" altLang="en-US" sz="2400" dirty="0">
                <a:latin typeface="+mn-lt"/>
              </a:rPr>
              <a:t>The patient can progress to respiratory failure and respiratory arrest.</a:t>
            </a:r>
          </a:p>
          <a:p>
            <a:pPr lvl="1"/>
            <a:r>
              <a:rPr lang="en-US" altLang="en-US" sz="2400" dirty="0">
                <a:latin typeface="+mn-lt"/>
              </a:rPr>
              <a:t>Provide oxygen and transport.</a:t>
            </a:r>
          </a:p>
        </p:txBody>
      </p:sp>
    </p:spTree>
    <p:extLst>
      <p:ext uri="{BB962C8B-B14F-4D97-AF65-F5344CB8AC3E}">
        <p14:creationId xmlns:p14="http://schemas.microsoft.com/office/powerpoint/2010/main" val="2763155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Findings for a Child in Respiratory Distress</a:t>
            </a:r>
            <a:endParaRPr lang="en-US" altLang="en-US" dirty="0">
              <a:latin typeface="Times New Roman" panose="02020603050405020304" pitchFamily="18" charset="0"/>
              <a:ea typeface="ＭＳ Ｐゴシック"/>
            </a:endParaRPr>
          </a:p>
        </p:txBody>
      </p:sp>
      <p:pic>
        <p:nvPicPr>
          <p:cNvPr id="4" name="Picture 2" descr="The P A T of a seated child patient, with work of breathing increased and other 2 points normal. Symptoms of respiratory distress from increased work of breathing are flared nostrils, retractions in the throat and chest, abnormal sounds such as stridor, grunting, wheezing, abnormal positioning such as sniffing, tripod, refusal to li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4147" y="1615576"/>
            <a:ext cx="6235706"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223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Signs of early respiratory </a:t>
            </a:r>
            <a:r>
              <a:rPr lang="en-US" dirty="0" smtClean="0"/>
              <a:t>distress</a:t>
            </a:r>
            <a:endParaRPr lang="en-US" dirty="0"/>
          </a:p>
        </p:txBody>
      </p:sp>
      <p:pic>
        <p:nvPicPr>
          <p:cNvPr id="2" name="Picture 1" descr="Signs of early respiratory distress in a child are flared nostrils, stridor, grunting, neck muscle retractions, suprasternal retractions, supraclavicular retractions, intercostal retractions, audible wheezing, seesaw respirations, subcostal retractions."/>
          <p:cNvPicPr>
            <a:picLocks noChangeAspect="1"/>
          </p:cNvPicPr>
          <p:nvPr/>
        </p:nvPicPr>
        <p:blipFill>
          <a:blip r:embed="rId3"/>
          <a:stretch>
            <a:fillRect/>
          </a:stretch>
        </p:blipFill>
        <p:spPr>
          <a:xfrm>
            <a:off x="2325671" y="1701260"/>
            <a:ext cx="4492657" cy="4598480"/>
          </a:xfrm>
          <a:prstGeom prst="rect">
            <a:avLst/>
          </a:prstGeom>
        </p:spPr>
      </p:pic>
    </p:spTree>
    <p:extLst>
      <p:ext uri="{BB962C8B-B14F-4D97-AF65-F5344CB8AC3E}">
        <p14:creationId xmlns:p14="http://schemas.microsoft.com/office/powerpoint/2010/main" val="4053389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19225"/>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If Signs of Early Respiratory Distress are Present, Provide Oxygen and Prompt Transport to the Hospital</a:t>
            </a:r>
            <a:endParaRPr lang="en-US" altLang="en-US" sz="2800" dirty="0">
              <a:latin typeface="Times New Roman" panose="02020603050405020304" pitchFamily="18" charset="0"/>
              <a:ea typeface="ＭＳ Ｐゴシック"/>
            </a:endParaRPr>
          </a:p>
        </p:txBody>
      </p:sp>
      <p:pic>
        <p:nvPicPr>
          <p:cNvPr id="4" name="Picture 1" descr="A seated woman and a conscious child secured upright to a stretcher in the back of an ambulance. The woman holds an oxygen tube a few inches from the child’s face and open mout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6775" y="1909366"/>
            <a:ext cx="6370450" cy="42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720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(3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r>
              <a:rPr lang="en-US" altLang="en-US" sz="2400" dirty="0">
                <a:latin typeface="+mn-lt"/>
              </a:rPr>
              <a:t>Decompensated Respiratory Failure</a:t>
            </a:r>
          </a:p>
          <a:p>
            <a:pPr lvl="1"/>
            <a:r>
              <a:rPr lang="en-US" altLang="en-US" sz="2400" dirty="0">
                <a:latin typeface="+mn-lt"/>
              </a:rPr>
              <a:t>Patient cannot compensate and is unable to maintain adequate breathing.</a:t>
            </a:r>
          </a:p>
          <a:p>
            <a:pPr lvl="1"/>
            <a:r>
              <a:rPr lang="en-US" altLang="en-US" sz="2400" dirty="0">
                <a:latin typeface="+mn-lt"/>
              </a:rPr>
              <a:t>Either the respiratory rate or the tidal volume is inadequate.</a:t>
            </a:r>
          </a:p>
          <a:p>
            <a:pPr lvl="1"/>
            <a:r>
              <a:rPr lang="en-US" altLang="en-US" sz="2400" dirty="0">
                <a:latin typeface="+mn-lt"/>
              </a:rPr>
              <a:t>The patient requires immediate intervention.</a:t>
            </a:r>
          </a:p>
        </p:txBody>
      </p:sp>
    </p:spTree>
    <p:extLst>
      <p:ext uri="{BB962C8B-B14F-4D97-AF65-F5344CB8AC3E}">
        <p14:creationId xmlns:p14="http://schemas.microsoft.com/office/powerpoint/2010/main" val="50274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What criteria should Julian and Tammy use to develop a general impression of the patient's condition?</a:t>
            </a:r>
          </a:p>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What questions should they ask the parents?</a:t>
            </a:r>
          </a:p>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What are some special considerations in the assessment of a 2-year-old child?</a:t>
            </a:r>
          </a:p>
        </p:txBody>
      </p:sp>
    </p:spTree>
    <p:extLst>
      <p:ext uri="{BB962C8B-B14F-4D97-AF65-F5344CB8AC3E}">
        <p14:creationId xmlns:p14="http://schemas.microsoft.com/office/powerpoint/2010/main" val="2505038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Findings for a Child in Decompensated Respiratory Failure</a:t>
            </a:r>
            <a:endParaRPr lang="en-US" altLang="en-US" dirty="0">
              <a:latin typeface="Times New Roman" panose="02020603050405020304" pitchFamily="18" charset="0"/>
              <a:ea typeface="ＭＳ Ｐゴシック"/>
            </a:endParaRPr>
          </a:p>
        </p:txBody>
      </p:sp>
      <p:pic>
        <p:nvPicPr>
          <p:cNvPr id="4" name="Picture 2" descr="The P A T of a seated child patient with work of breathing increased, appearance abnormal, and circulation to skin normal or abnormal. Symptoms of respiratory failure for the 3 sides of the P A T are as follows. Work of breathing. Flared nostrils, retractions in the neck and chest, abnormal sounds of stridor, grunting, wheezing, abnormal positioning of sniffing, tripod, refusal to lie, and head bobbing. Appearance. Irritable, inconsolable, gaze clouded, decreased muscle tone. Circulation. Cyanosis, pale or mottled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1084" y="1644151"/>
            <a:ext cx="6261833"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720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(4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r>
              <a:rPr lang="en-US" altLang="en-US" sz="2400" dirty="0">
                <a:latin typeface="+mn-lt"/>
              </a:rPr>
              <a:t>In addition to signs of respiratory distress, patients in respiratory failure may have:</a:t>
            </a:r>
          </a:p>
          <a:p>
            <a:pPr lvl="1"/>
            <a:r>
              <a:rPr lang="en-US" altLang="en-US" sz="2400" dirty="0">
                <a:latin typeface="+mn-lt"/>
              </a:rPr>
              <a:t>Respiratory rate greater than 60</a:t>
            </a:r>
          </a:p>
          <a:p>
            <a:pPr lvl="1"/>
            <a:r>
              <a:rPr lang="en-US" altLang="en-US" sz="2400" dirty="0">
                <a:latin typeface="+mn-lt"/>
              </a:rPr>
              <a:t>Cyanosis</a:t>
            </a:r>
          </a:p>
          <a:p>
            <a:pPr lvl="1"/>
            <a:r>
              <a:rPr lang="en-US" altLang="en-US" sz="2400" dirty="0">
                <a:latin typeface="+mn-lt"/>
              </a:rPr>
              <a:t>Decreased muscle tone</a:t>
            </a:r>
          </a:p>
          <a:p>
            <a:pPr lvl="1"/>
            <a:r>
              <a:rPr lang="en-US" altLang="en-US" sz="2400" dirty="0">
                <a:latin typeface="+mn-lt"/>
              </a:rPr>
              <a:t>Severe use of accessory muscles.</a:t>
            </a:r>
          </a:p>
        </p:txBody>
      </p:sp>
    </p:spTree>
    <p:extLst>
      <p:ext uri="{BB962C8B-B14F-4D97-AF65-F5344CB8AC3E}">
        <p14:creationId xmlns:p14="http://schemas.microsoft.com/office/powerpoint/2010/main" val="893564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(5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Decompensated Respiratory Failure</a:t>
            </a:r>
          </a:p>
          <a:p>
            <a:pPr lvl="1"/>
            <a:r>
              <a:rPr lang="en-US" altLang="en-US" sz="2400" dirty="0">
                <a:latin typeface="+mn-lt"/>
              </a:rPr>
              <a:t>In addition to signs of respiratory distress, patients in respiratory failure may have:</a:t>
            </a:r>
          </a:p>
          <a:p>
            <a:pPr lvl="2"/>
            <a:r>
              <a:rPr lang="en-US" altLang="en-US" sz="2400" dirty="0">
                <a:latin typeface="+mn-lt"/>
              </a:rPr>
              <a:t>Respirations greater than 60/min, cyanosis</a:t>
            </a:r>
          </a:p>
          <a:p>
            <a:pPr lvl="2"/>
            <a:r>
              <a:rPr lang="en-US" altLang="en-US" sz="2400" dirty="0">
                <a:latin typeface="+mn-lt"/>
              </a:rPr>
              <a:t>Poor peripheral perfusion</a:t>
            </a:r>
          </a:p>
          <a:p>
            <a:pPr lvl="2"/>
            <a:r>
              <a:rPr lang="en-US" altLang="en-US" sz="2400" dirty="0">
                <a:latin typeface="+mn-lt"/>
              </a:rPr>
              <a:t>Altered mental status</a:t>
            </a:r>
          </a:p>
          <a:p>
            <a:pPr lvl="2"/>
            <a:r>
              <a:rPr lang="en-US" altLang="en-US" sz="2400" dirty="0">
                <a:latin typeface="+mn-lt"/>
              </a:rPr>
              <a:t>Grunting</a:t>
            </a:r>
          </a:p>
          <a:p>
            <a:pPr lvl="2"/>
            <a:r>
              <a:rPr lang="en-US" altLang="en-US" sz="2400" dirty="0">
                <a:latin typeface="+mn-lt"/>
              </a:rPr>
              <a:t>Head bobbing</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091719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(6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r>
              <a:rPr lang="en-US" altLang="en-US" sz="2400" dirty="0">
                <a:latin typeface="+mn-lt"/>
              </a:rPr>
              <a:t>Respiratory Arrest</a:t>
            </a:r>
          </a:p>
          <a:p>
            <a:pPr lvl="1"/>
            <a:r>
              <a:rPr lang="en-US" altLang="en-US" sz="2400" dirty="0">
                <a:latin typeface="+mn-lt"/>
              </a:rPr>
              <a:t>Respiratory rate less than10</a:t>
            </a:r>
          </a:p>
          <a:p>
            <a:pPr lvl="1"/>
            <a:r>
              <a:rPr lang="en-US" altLang="en-US" sz="2400" dirty="0">
                <a:latin typeface="+mn-lt"/>
              </a:rPr>
              <a:t>Irregular or gasping respirations</a:t>
            </a:r>
          </a:p>
          <a:p>
            <a:pPr lvl="1"/>
            <a:r>
              <a:rPr lang="en-US" altLang="en-US" sz="2400" dirty="0">
                <a:latin typeface="+mn-lt"/>
              </a:rPr>
              <a:t>Limp muscle tone</a:t>
            </a:r>
          </a:p>
          <a:p>
            <a:pPr lvl="1"/>
            <a:r>
              <a:rPr lang="en-US" altLang="en-US" sz="2400" dirty="0">
                <a:latin typeface="+mn-lt"/>
              </a:rPr>
              <a:t>Unresponsiveness</a:t>
            </a:r>
          </a:p>
          <a:p>
            <a:pPr lvl="1"/>
            <a:r>
              <a:rPr lang="en-US" altLang="en-US" sz="2400" dirty="0">
                <a:latin typeface="+mn-lt"/>
              </a:rPr>
              <a:t>Slower than normal or absent heart rate</a:t>
            </a:r>
          </a:p>
          <a:p>
            <a:pPr lvl="1"/>
            <a:r>
              <a:rPr lang="en-US" altLang="en-US" sz="2400" dirty="0">
                <a:latin typeface="+mn-lt"/>
              </a:rPr>
              <a:t>Weak or absent peripheral pulses</a:t>
            </a:r>
          </a:p>
          <a:p>
            <a:pPr lvl="1"/>
            <a:r>
              <a:rPr lang="en-US" altLang="en-US" sz="2400" dirty="0">
                <a:latin typeface="+mn-lt"/>
              </a:rPr>
              <a:t>Hypotension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593913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Findings for a Child in Imminent Respiratory Arrest</a:t>
            </a:r>
            <a:endParaRPr lang="en-US" altLang="en-US" dirty="0">
              <a:latin typeface="Times New Roman" panose="02020603050405020304" pitchFamily="18" charset="0"/>
              <a:ea typeface="ＭＳ Ｐゴシック"/>
            </a:endParaRPr>
          </a:p>
        </p:txBody>
      </p:sp>
      <p:pic>
        <p:nvPicPr>
          <p:cNvPr id="4" name="Picture 3" descr="The P A T of a prone child patient with work of breathing decreased, appearance abnormal, and circulation to skin normal or abnormal. Symptoms of respiratory arrest for the 3 sides of the P A T are as follows. Work of breathing. Bradypnea or apnea, irregular or gasping respirations. Appearance. Unresponsive and limp muscle tone. Circulation Cyanosis of the mouth, mottled skin, weak or absent pulses at the wrist, bradycard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466" y="1737080"/>
            <a:ext cx="6127068"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85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(7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r>
              <a:rPr lang="en-US" altLang="en-US" sz="2400" dirty="0">
                <a:latin typeface="+mn-lt"/>
              </a:rPr>
              <a:t>Airway Obstruction</a:t>
            </a:r>
          </a:p>
          <a:p>
            <a:pPr lvl="1"/>
            <a:r>
              <a:rPr lang="en-US" altLang="en-US" sz="2400" dirty="0">
                <a:latin typeface="+mn-lt"/>
              </a:rPr>
              <a:t>Partial Airway Obstruction</a:t>
            </a:r>
          </a:p>
          <a:p>
            <a:pPr lvl="2"/>
            <a:r>
              <a:rPr lang="en-US" altLang="en-US" sz="2400" dirty="0">
                <a:latin typeface="+mn-lt"/>
              </a:rPr>
              <a:t>If the airflow is adequate, allow the patient to assume a comfortable upright position.</a:t>
            </a:r>
          </a:p>
          <a:p>
            <a:pPr lvl="2"/>
            <a:r>
              <a:rPr lang="en-US" altLang="en-US" sz="2400" dirty="0">
                <a:latin typeface="+mn-lt"/>
              </a:rPr>
              <a:t>Administer oxygen.</a:t>
            </a:r>
          </a:p>
          <a:p>
            <a:pPr lvl="2"/>
            <a:r>
              <a:rPr lang="en-US" altLang="en-US" sz="2400" dirty="0">
                <a:latin typeface="+mn-lt"/>
              </a:rPr>
              <a:t>Encourage the patient to cough.</a:t>
            </a:r>
          </a:p>
          <a:p>
            <a:pPr lvl="2"/>
            <a:r>
              <a:rPr lang="en-US" altLang="en-US" sz="2400" dirty="0">
                <a:latin typeface="+mn-lt"/>
              </a:rPr>
              <a:t>Do not agitate the patient.</a:t>
            </a:r>
          </a:p>
          <a:p>
            <a:pPr lvl="2"/>
            <a:r>
              <a:rPr lang="en-US" altLang="en-US" sz="2400" dirty="0">
                <a:latin typeface="+mn-lt"/>
              </a:rPr>
              <a:t>Transport immediately</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813143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(8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Airway Obstruction</a:t>
            </a:r>
          </a:p>
          <a:p>
            <a:pPr lvl="1"/>
            <a:r>
              <a:rPr lang="en-US" altLang="en-US" sz="2400" dirty="0">
                <a:latin typeface="+mn-lt"/>
              </a:rPr>
              <a:t>Complete Airway Obstruction</a:t>
            </a:r>
          </a:p>
          <a:p>
            <a:pPr lvl="2"/>
            <a:r>
              <a:rPr lang="en-US" altLang="en-US" sz="2400" dirty="0">
                <a:latin typeface="+mn-lt"/>
              </a:rPr>
              <a:t>No crying or talking</a:t>
            </a:r>
          </a:p>
          <a:p>
            <a:pPr lvl="2"/>
            <a:r>
              <a:rPr lang="en-US" altLang="en-US" sz="2400" dirty="0">
                <a:latin typeface="+mn-lt"/>
              </a:rPr>
              <a:t>Ineffective or absent cough</a:t>
            </a:r>
          </a:p>
          <a:p>
            <a:pPr lvl="2"/>
            <a:r>
              <a:rPr lang="en-US" altLang="en-US" sz="2400" dirty="0">
                <a:latin typeface="+mn-lt"/>
              </a:rPr>
              <a:t>Altered mental status</a:t>
            </a:r>
          </a:p>
          <a:p>
            <a:pPr lvl="2"/>
            <a:r>
              <a:rPr lang="en-US" altLang="en-US" sz="2400" dirty="0">
                <a:latin typeface="+mn-lt"/>
              </a:rPr>
              <a:t>Cyanosis probable</a:t>
            </a:r>
          </a:p>
          <a:p>
            <a:pPr lvl="2"/>
            <a:r>
              <a:rPr lang="en-US" altLang="en-US" sz="2400" dirty="0">
                <a:latin typeface="+mn-lt"/>
              </a:rPr>
              <a:t>Requires use of procedures for relieving airway obstruction.</a:t>
            </a:r>
          </a:p>
        </p:txBody>
      </p:sp>
    </p:spTree>
    <p:extLst>
      <p:ext uri="{BB962C8B-B14F-4D97-AF65-F5344CB8AC3E}">
        <p14:creationId xmlns:p14="http://schemas.microsoft.com/office/powerpoint/2010/main" val="3676778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(9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134350" cy="2622226"/>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Establish and maintain a patent airway.</a:t>
            </a:r>
          </a:p>
          <a:p>
            <a:pPr lvl="2"/>
            <a:r>
              <a:rPr lang="en-US" altLang="en-US" sz="2400" dirty="0">
                <a:latin typeface="+mn-lt"/>
              </a:rPr>
              <a:t>If no cervical spine injury is suspected, use a head-tilt, chin-lift maneuver.</a:t>
            </a:r>
          </a:p>
          <a:p>
            <a:pPr lvl="2"/>
            <a:r>
              <a:rPr lang="en-US" altLang="en-US" sz="2400" dirty="0">
                <a:latin typeface="+mn-lt"/>
              </a:rPr>
              <a:t>If a spine injury is suspected, use a jaw-thrust maneuver</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113333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Head-Tilt, Chin-Lift Maneuver in an Infant. Avoid Overextension</a:t>
            </a:r>
            <a:endParaRPr lang="en-US" altLang="en-US" dirty="0">
              <a:latin typeface="Times New Roman" panose="02020603050405020304" pitchFamily="18" charset="0"/>
              <a:ea typeface="ＭＳ Ｐゴシック"/>
            </a:endParaRPr>
          </a:p>
        </p:txBody>
      </p:sp>
      <p:pic>
        <p:nvPicPr>
          <p:cNvPr id="4" name="Picture 2" descr="An E M T places their left palm on a supine infant’s forehead, tilting the head slightly back, while holding the infant’s chin in their right index finger and thumb."/>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1957" y="1766850"/>
            <a:ext cx="6880087" cy="41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180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Head-Tilt, Chin-Lift Maneuver in a Child</a:t>
            </a:r>
            <a:endParaRPr lang="en-US" altLang="en-US" dirty="0">
              <a:latin typeface="Times New Roman" panose="02020603050405020304" pitchFamily="18" charset="0"/>
              <a:ea typeface="ＭＳ Ｐゴシック"/>
            </a:endParaRPr>
          </a:p>
        </p:txBody>
      </p:sp>
      <p:pic>
        <p:nvPicPr>
          <p:cNvPr id="4" name="Picture 1" descr="An E M T tilts a child’s head back by placing their right palm on the child’s forehead, lifting the child’s chin by placing their left index and middle fingers under i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4278" y="1707914"/>
            <a:ext cx="6615444" cy="441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3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Many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providers </a:t>
            </a:r>
            <a:r>
              <a:rPr lang="en-US" altLang="en-US" sz="2400" dirty="0">
                <a:solidFill>
                  <a:srgbClr val="000000"/>
                </a:solidFill>
                <a:latin typeface="Arial (Body)"/>
                <a:ea typeface="ＭＳ Ｐゴシック"/>
              </a:rPr>
              <a:t>agree with the stressful nature of pediatric emergencies.</a:t>
            </a:r>
          </a:p>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Trauma is the leading cause of fatal injuries in children under the age of 14.</a:t>
            </a:r>
          </a:p>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Of medical problems, respiratory problems are the most serious.</a:t>
            </a:r>
          </a:p>
          <a:p>
            <a:pPr lvl="0" eaLnBrk="0" fontAlgn="base" hangingPunct="0">
              <a:spcAft>
                <a:spcPct val="0"/>
              </a:spcAft>
              <a:buSzPts val="2400"/>
              <a:buFont typeface="Times" panose="02020603050405020304" pitchFamily="18" charset="0"/>
              <a:buChar char="•"/>
              <a:tabLst/>
            </a:pPr>
            <a:r>
              <a:rPr lang="en-US" altLang="en-US" sz="2400" dirty="0">
                <a:solidFill>
                  <a:srgbClr val="000000"/>
                </a:solidFill>
                <a:latin typeface="Arial (Body)"/>
                <a:ea typeface="ＭＳ Ｐゴシック"/>
              </a:rPr>
              <a:t>Assessment of the pediatric patient varies somewhat different than that of the adult.</a:t>
            </a:r>
          </a:p>
        </p:txBody>
      </p:sp>
    </p:spTree>
    <p:extLst>
      <p:ext uri="{BB962C8B-B14F-4D97-AF65-F5344CB8AC3E}">
        <p14:creationId xmlns:p14="http://schemas.microsoft.com/office/powerpoint/2010/main" val="638656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Jaw-Thrust Maneuver in an Infant</a:t>
            </a:r>
            <a:endParaRPr lang="en-US" altLang="en-US" dirty="0">
              <a:latin typeface="Times New Roman" panose="02020603050405020304" pitchFamily="18" charset="0"/>
              <a:ea typeface="ＭＳ Ｐゴシック"/>
            </a:endParaRPr>
          </a:p>
        </p:txBody>
      </p:sp>
      <p:pic>
        <p:nvPicPr>
          <p:cNvPr id="4" name="Picture 2" descr="An E M T above and behind a supine infant’s head places thumbs on the infant’s cheeks and fingers under the infant’s jaw under the open mout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016" y="1811335"/>
            <a:ext cx="6811967" cy="41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226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Jaw-Thrust Maneuver in a Child</a:t>
            </a:r>
            <a:endParaRPr lang="en-US" altLang="en-US" dirty="0">
              <a:latin typeface="Times New Roman" panose="02020603050405020304" pitchFamily="18" charset="0"/>
              <a:ea typeface="ＭＳ Ｐゴシック"/>
            </a:endParaRPr>
          </a:p>
        </p:txBody>
      </p:sp>
      <p:pic>
        <p:nvPicPr>
          <p:cNvPr id="4" name="Picture 2" descr="An E M T kneels behind a supine unconscious child’s head, placing thumbs on the child’s lateral cheekbones and fingers under the child’s jaw below the ea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621" y="1727167"/>
            <a:ext cx="6888758"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878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(10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26761"/>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Emergency care for obstructed airway</a:t>
            </a:r>
          </a:p>
          <a:p>
            <a:pPr lvl="2"/>
            <a:r>
              <a:rPr lang="en-US" altLang="en-US" sz="2400" dirty="0">
                <a:latin typeface="+mn-lt"/>
              </a:rPr>
              <a:t>Suction secretions, vomitus, or blood.</a:t>
            </a:r>
          </a:p>
          <a:p>
            <a:pPr lvl="2"/>
            <a:r>
              <a:rPr lang="en-US" altLang="en-US" sz="2400" dirty="0">
                <a:latin typeface="+mn-lt"/>
              </a:rPr>
              <a:t>Limit suctioning to 3 to 5 seconds.</a:t>
            </a:r>
          </a:p>
          <a:p>
            <a:pPr lvl="2"/>
            <a:r>
              <a:rPr lang="en-US" altLang="en-US" sz="2400" dirty="0">
                <a:latin typeface="+mn-lt"/>
              </a:rPr>
              <a:t>Use appropriately sized equipment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614203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smtClean="0">
                <a:latin typeface="Times New Roman" panose="02020603050405020304" pitchFamily="18" charset="0"/>
                <a:ea typeface="ＭＳ Ｐゴシック"/>
                <a:cs typeface="ＭＳ Ｐゴシック" pitchFamily="-1" charset="-128"/>
              </a:rPr>
              <a:t>(11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Assist ventilations as needed</a:t>
            </a:r>
          </a:p>
          <a:p>
            <a:pPr lvl="2"/>
            <a:r>
              <a:rPr lang="en-US" altLang="en-US" sz="2400" dirty="0">
                <a:latin typeface="+mn-lt"/>
              </a:rPr>
              <a:t>If positive pressure ventilation is needed, insert an oropharyngeal airway if the patient does not have a gag reflex.</a:t>
            </a:r>
          </a:p>
          <a:p>
            <a:pPr lvl="2"/>
            <a:r>
              <a:rPr lang="en-US" altLang="en-US" sz="2400" dirty="0">
                <a:latin typeface="+mn-lt"/>
              </a:rPr>
              <a:t>In general, avoid the use of nasopharyngeal airways in pediatric patients.</a:t>
            </a:r>
          </a:p>
        </p:txBody>
      </p:sp>
    </p:spTree>
    <p:extLst>
      <p:ext uri="{BB962C8B-B14F-4D97-AF65-F5344CB8AC3E}">
        <p14:creationId xmlns:p14="http://schemas.microsoft.com/office/powerpoint/2010/main" val="22531317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Variety of Oropharyngeal Airways</a:t>
            </a:r>
            <a:endParaRPr lang="en-US" altLang="en-US" dirty="0">
              <a:latin typeface="Times New Roman" panose="02020603050405020304" pitchFamily="18" charset="0"/>
              <a:ea typeface="ＭＳ Ｐゴシック"/>
            </a:endParaRPr>
          </a:p>
        </p:txBody>
      </p:sp>
      <p:pic>
        <p:nvPicPr>
          <p:cNvPr id="4" name="Picture 1" descr="Several oropharyngeal airways of different curve sizes and length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4726" y="1781491"/>
            <a:ext cx="6494547"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388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Sizing an Oropharyngeal Airway</a:t>
            </a:r>
            <a:endParaRPr lang="en-US" altLang="en-US" dirty="0">
              <a:latin typeface="Times New Roman" panose="02020603050405020304" pitchFamily="18" charset="0"/>
              <a:ea typeface="ＭＳ Ｐゴシック"/>
            </a:endParaRPr>
          </a:p>
        </p:txBody>
      </p:sp>
      <p:pic>
        <p:nvPicPr>
          <p:cNvPr id="4" name="Picture 1" descr="An E M T holds an oropharyngeal airway against a supine child’s cheek. The base of the airway is at the edge of the child’s mouth, the curve across the cheek, ending almost to the child’s ear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5216" y="1825026"/>
            <a:ext cx="6593566"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861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Inserting an Oropharyngeal Airway, Using a Tongue Depressor for Insertion in a Pediatric Patient</a:t>
            </a:r>
            <a:endParaRPr lang="en-US" altLang="en-US" sz="2800" dirty="0">
              <a:latin typeface="Times New Roman" panose="02020603050405020304" pitchFamily="18" charset="0"/>
              <a:ea typeface="ＭＳ Ｐゴシック"/>
            </a:endParaRPr>
          </a:p>
        </p:txBody>
      </p:sp>
      <p:pic>
        <p:nvPicPr>
          <p:cNvPr id="4" name="Picture 1" descr="An E M T kneels behind and over the head of a supine child patient, using a tongue depressor to press down the patient’s tongue in the patient’s open mouth, holding an oropharyngeal airway in the other hand near the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9792" y="1711771"/>
            <a:ext cx="6004416"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002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Oropharyngeal Airway in Place</a:t>
            </a:r>
            <a:endParaRPr lang="en-US" altLang="en-US" dirty="0">
              <a:latin typeface="Times New Roman" panose="02020603050405020304" pitchFamily="18" charset="0"/>
              <a:ea typeface="ＭＳ Ｐゴシック"/>
            </a:endParaRPr>
          </a:p>
        </p:txBody>
      </p:sp>
      <p:pic>
        <p:nvPicPr>
          <p:cNvPr id="4" name="Picture 1" descr="Sagittal cross section of a supine child patient, an oropharyngeal airway inserted with the curve over the patient’s tongue. A rolled blanket is under the patient’s shoul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235" y="1815501"/>
            <a:ext cx="6779531"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052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Assist ventilations as needed</a:t>
            </a:r>
          </a:p>
          <a:p>
            <a:pPr lvl="2"/>
            <a:r>
              <a:rPr lang="en-US" altLang="en-US" sz="2400" dirty="0">
                <a:latin typeface="+mn-lt"/>
              </a:rPr>
              <a:t>Initiate positive pressure ventilation for respiratory failure or respiratory arrest.</a:t>
            </a:r>
          </a:p>
          <a:p>
            <a:pPr lvl="3" indent="-230400"/>
            <a:r>
              <a:rPr lang="en-US" altLang="en-US" sz="2400" dirty="0">
                <a:latin typeface="+mn-lt"/>
              </a:rPr>
              <a:t>Ventilate 20 to 25 times per minute.</a:t>
            </a:r>
          </a:p>
          <a:p>
            <a:pPr lvl="2"/>
            <a:r>
              <a:rPr lang="en-US" altLang="en-US" sz="2400" dirty="0">
                <a:latin typeface="+mn-lt"/>
              </a:rPr>
              <a:t>Attach supplemental oxygen.</a:t>
            </a:r>
          </a:p>
          <a:p>
            <a:pPr lvl="2"/>
            <a:r>
              <a:rPr lang="en-US" altLang="en-US" sz="2400" dirty="0">
                <a:latin typeface="+mn-lt"/>
              </a:rPr>
              <a:t>Use an appropriately sized bag-valve-mask</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924701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229601" cy="1384829"/>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Correct Placement of a Properly Sized Mask is Necessary to Ensure a Good Mask Seal. Correct Placement of the Mask</a:t>
            </a:r>
            <a:endParaRPr lang="en-US" altLang="en-US" sz="2800" dirty="0">
              <a:latin typeface="Times New Roman" panose="02020603050405020304" pitchFamily="18" charset="0"/>
              <a:ea typeface="ＭＳ Ｐゴシック"/>
            </a:endParaRPr>
          </a:p>
        </p:txBody>
      </p:sp>
      <p:pic>
        <p:nvPicPr>
          <p:cNvPr id="4" name="Picture 2" descr="Placement of a ventilation mask on a child. The mask’s top pointed end should be placed between the child’s eyes at the top of the nose, and the bottom rounded end should be below the child’s lower 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4285" y="1920276"/>
            <a:ext cx="4955431"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453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Caregivers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spcAft>
                <a:spcPct val="0"/>
              </a:spcAft>
              <a:buSzPts val="2400"/>
              <a:buFontTx/>
              <a:buChar char="•"/>
              <a:tabLst/>
            </a:pPr>
            <a:r>
              <a:rPr lang="en-US" altLang="en-US" sz="2400" dirty="0">
                <a:solidFill>
                  <a:srgbClr val="000000"/>
                </a:solidFill>
                <a:latin typeface="Arial (Body)"/>
                <a:ea typeface="ＭＳ Ｐゴシック"/>
              </a:rPr>
              <a:t>Caregivers may be upset, cry, blame themselves, or be angry.</a:t>
            </a:r>
          </a:p>
          <a:p>
            <a:pPr lvl="0" eaLnBrk="0" fontAlgn="base" hangingPunct="0">
              <a:spcAft>
                <a:spcPct val="0"/>
              </a:spcAft>
              <a:buSzPts val="2400"/>
              <a:buFontTx/>
              <a:buChar char="•"/>
              <a:tabLst/>
            </a:pPr>
            <a:r>
              <a:rPr lang="en-US" altLang="en-US" sz="2400" dirty="0">
                <a:solidFill>
                  <a:srgbClr val="000000"/>
                </a:solidFill>
                <a:latin typeface="Arial (Body)"/>
                <a:ea typeface="ＭＳ Ｐゴシック"/>
              </a:rPr>
              <a:t>Listen carefully and remain nonjudgmental.</a:t>
            </a:r>
          </a:p>
          <a:p>
            <a:pPr lvl="0" eaLnBrk="0" fontAlgn="base" hangingPunct="0">
              <a:spcAft>
                <a:spcPct val="0"/>
              </a:spcAft>
              <a:buSzPts val="2400"/>
              <a:buFontTx/>
              <a:buChar char="•"/>
              <a:tabLst/>
            </a:pPr>
            <a:r>
              <a:rPr lang="en-US" altLang="en-US" sz="2400" dirty="0">
                <a:solidFill>
                  <a:srgbClr val="000000"/>
                </a:solidFill>
                <a:latin typeface="Arial (Body)"/>
                <a:ea typeface="ＭＳ Ｐゴシック"/>
              </a:rPr>
              <a:t>Let caregivers verbalize their emotions.</a:t>
            </a:r>
          </a:p>
          <a:p>
            <a:pPr lvl="0" eaLnBrk="0" fontAlgn="base" hangingPunct="0">
              <a:spcAft>
                <a:spcPct val="0"/>
              </a:spcAft>
              <a:buSzPts val="2400"/>
              <a:buFontTx/>
              <a:buChar char="•"/>
              <a:tabLst/>
            </a:pPr>
            <a:r>
              <a:rPr lang="en-US" altLang="en-US" sz="2400" dirty="0">
                <a:solidFill>
                  <a:srgbClr val="000000"/>
                </a:solidFill>
                <a:latin typeface="Arial (Body)"/>
                <a:ea typeface="ＭＳ Ｐゴシック"/>
              </a:rPr>
              <a:t>Be supportive and display competence and confidence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29974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75304"/>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Correct Placement of a Properly Sized Mask is Necessary to Ensure a Good Mask Seal. the Mask Placed on a Child</a:t>
            </a:r>
            <a:endParaRPr lang="en-US" altLang="en-US" sz="2800" dirty="0">
              <a:latin typeface="Times New Roman" panose="02020603050405020304" pitchFamily="18" charset="0"/>
              <a:ea typeface="ＭＳ Ｐゴシック"/>
            </a:endParaRPr>
          </a:p>
        </p:txBody>
      </p:sp>
      <p:pic>
        <p:nvPicPr>
          <p:cNvPr id="3" name="Picture 2" descr="Placement of a ventilation mask on a child. An E M T holds a mask to an unconscious supine child’s face, the mask is sealed."/>
          <p:cNvPicPr>
            <a:picLocks noChangeAspect="1"/>
          </p:cNvPicPr>
          <p:nvPr/>
        </p:nvPicPr>
        <p:blipFill>
          <a:blip r:embed="rId3"/>
          <a:stretch>
            <a:fillRect/>
          </a:stretch>
        </p:blipFill>
        <p:spPr>
          <a:xfrm>
            <a:off x="1323348" y="1870401"/>
            <a:ext cx="6497305" cy="4317349"/>
          </a:xfrm>
          <a:prstGeom prst="rect">
            <a:avLst/>
          </a:prstGeom>
        </p:spPr>
      </p:pic>
    </p:spTree>
    <p:extLst>
      <p:ext uri="{BB962C8B-B14F-4D97-AF65-F5344CB8AC3E}">
        <p14:creationId xmlns:p14="http://schemas.microsoft.com/office/powerpoint/2010/main" val="3899475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Ensure a Good Mask Seal by Using Proper Hand Placement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371599"/>
          </a:xfrm>
        </p:spPr>
        <p:txBody>
          <a:bodyPr/>
          <a:lstStyle/>
          <a:p>
            <a:pPr marL="0" indent="0">
              <a:buNone/>
            </a:pPr>
            <a:r>
              <a:rPr lang="en-US" altLang="en-US" sz="2000" dirty="0">
                <a:latin typeface="+mn-lt"/>
              </a:rPr>
              <a:t>For a one-handed technique, place the middle, ring, and little finger of your non-dominant hand along the jaw in an </a:t>
            </a:r>
            <a:r>
              <a:rPr lang="en-US" altLang="ja-JP" sz="2000" dirty="0" smtClean="0">
                <a:latin typeface="+mn-lt"/>
              </a:rPr>
              <a:t>“E” </a:t>
            </a:r>
            <a:r>
              <a:rPr lang="en-US" altLang="ja-JP" sz="2000" dirty="0">
                <a:latin typeface="+mn-lt"/>
              </a:rPr>
              <a:t>or </a:t>
            </a:r>
            <a:r>
              <a:rPr lang="en-US" altLang="ja-JP" sz="2000" dirty="0" smtClean="0">
                <a:latin typeface="+mn-lt"/>
              </a:rPr>
              <a:t>“3” shape</a:t>
            </a:r>
            <a:r>
              <a:rPr lang="en-US" altLang="ja-JP" sz="2000" dirty="0">
                <a:latin typeface="+mn-lt"/>
              </a:rPr>
              <a:t>. Place the thumb and index finger on the mask in a </a:t>
            </a:r>
            <a:r>
              <a:rPr lang="en-US" altLang="ja-JP" sz="2000" dirty="0" smtClean="0">
                <a:latin typeface="+mn-lt"/>
              </a:rPr>
              <a:t>“C” </a:t>
            </a:r>
            <a:r>
              <a:rPr lang="en-US" altLang="ja-JP" sz="2000" dirty="0">
                <a:latin typeface="+mn-lt"/>
              </a:rPr>
              <a:t>shape, thumb over the bridge of the nose and index finger over the anterior jaw.</a:t>
            </a:r>
            <a:endParaRPr lang="en-US" sz="2000" dirty="0">
              <a:latin typeface="+mn-lt"/>
            </a:endParaRPr>
          </a:p>
        </p:txBody>
      </p:sp>
      <p:pic>
        <p:nvPicPr>
          <p:cNvPr id="4" name="Picture 3" descr="Placement of B V M masks to unconscious supine children. An E M T leans over a crib to apply a B V M to an unconscious supine infant. The E M T’s right hand holds the mask to the infant’s face, thumb at the top of the mask and index finger at the bottom of the mask, other fingers curved along the jaw, palm resting on the right side of the infant’s face. The left hand squeezes the b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3869" y="3131720"/>
            <a:ext cx="4496262" cy="321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793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Ensure a Good Mask Seal by Using Proper Hand Placement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077200" cy="1285874"/>
          </a:xfrm>
        </p:spPr>
        <p:txBody>
          <a:bodyPr/>
          <a:lstStyle/>
          <a:p>
            <a:pPr marL="0" indent="0">
              <a:buNone/>
            </a:pPr>
            <a:r>
              <a:rPr lang="en-US" altLang="en-US" sz="2000" dirty="0">
                <a:latin typeface="+mn-lt"/>
              </a:rPr>
              <a:t>For a two-handed technique, position yourself behind the </a:t>
            </a:r>
            <a:r>
              <a:rPr lang="en-US" altLang="en-US" sz="2000" dirty="0" smtClean="0">
                <a:latin typeface="+mn-lt"/>
              </a:rPr>
              <a:t>patient’</a:t>
            </a:r>
            <a:r>
              <a:rPr lang="en-US" altLang="ja-JP" sz="2000" dirty="0" smtClean="0">
                <a:latin typeface="+mn-lt"/>
              </a:rPr>
              <a:t>s </a:t>
            </a:r>
            <a:r>
              <a:rPr lang="en-US" altLang="ja-JP" sz="2000" dirty="0">
                <a:latin typeface="+mn-lt"/>
              </a:rPr>
              <a:t>head and apply the same </a:t>
            </a:r>
            <a:r>
              <a:rPr lang="en-US" altLang="ja-JP" sz="2000" dirty="0" smtClean="0">
                <a:latin typeface="+mn-lt"/>
              </a:rPr>
              <a:t>“E-C</a:t>
            </a:r>
            <a:r>
              <a:rPr lang="en-US" altLang="ja-JP" sz="2000" dirty="0">
                <a:latin typeface="+mn-lt"/>
              </a:rPr>
              <a:t> ”</a:t>
            </a:r>
            <a:r>
              <a:rPr lang="en-US" altLang="ja-JP" sz="2000" dirty="0" smtClean="0">
                <a:latin typeface="+mn-lt"/>
              </a:rPr>
              <a:t> </a:t>
            </a:r>
            <a:r>
              <a:rPr lang="en-US" altLang="ja-JP" sz="2000" dirty="0">
                <a:latin typeface="+mn-lt"/>
              </a:rPr>
              <a:t>or </a:t>
            </a:r>
            <a:r>
              <a:rPr lang="en-US" altLang="ja-JP" sz="2000" dirty="0" smtClean="0">
                <a:latin typeface="+mn-lt"/>
              </a:rPr>
              <a:t>“3-C” </a:t>
            </a:r>
            <a:r>
              <a:rPr lang="en-US" altLang="ja-JP" sz="2000" dirty="0">
                <a:latin typeface="+mn-lt"/>
              </a:rPr>
              <a:t>position as described for the one-handed technique, but with the two hands on opposite sides of the mask.</a:t>
            </a:r>
            <a:endParaRPr lang="en-US" sz="2000" dirty="0">
              <a:latin typeface="+mn-lt"/>
            </a:endParaRPr>
          </a:p>
        </p:txBody>
      </p:sp>
      <p:pic>
        <p:nvPicPr>
          <p:cNvPr id="4" name="Picture 1" descr="Placement of B V M masks to unconscious supine children. 2 E M T's kneel at the head of an unconscious supine child receiving air through a B VM. 1 E M T holds the mask in place with thumbs facing each other at the top of the mask, index fingers touching at the bottom of the mask, other fingers resting along the jaw. The other E M T squeezes the bag with both hands, a tank of oxygen nearb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1906" y="3024651"/>
            <a:ext cx="4960186" cy="331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545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(13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r>
              <a:rPr lang="en-US" altLang="en-US" sz="2400" dirty="0">
                <a:latin typeface="+mn-lt"/>
              </a:rPr>
              <a:t>Emergency Medical Care — Respiratory Emergencies</a:t>
            </a:r>
          </a:p>
          <a:p>
            <a:pPr lvl="1"/>
            <a:r>
              <a:rPr lang="en-US" altLang="en-US" sz="2400" dirty="0">
                <a:latin typeface="+mn-lt"/>
              </a:rPr>
              <a:t>Oxygen Therapy</a:t>
            </a:r>
          </a:p>
          <a:p>
            <a:pPr lvl="2"/>
            <a:r>
              <a:rPr lang="en-US" altLang="en-US" sz="2400" dirty="0">
                <a:latin typeface="+mn-lt"/>
              </a:rPr>
              <a:t>If the patient is breathing adequately, administer oxygen to 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greater than or equal to 94%.</a:t>
            </a:r>
          </a:p>
          <a:p>
            <a:pPr lvl="2"/>
            <a:r>
              <a:rPr lang="en-US" altLang="en-US" sz="2400" dirty="0">
                <a:latin typeface="+mn-lt"/>
              </a:rPr>
              <a:t>If the patient cannot tolerate a cannula or mask, try the blow-by method</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55777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To Administer Oxygen, a Nonrebreather Mask is Appropriate for a Child</a:t>
            </a:r>
            <a:endParaRPr lang="en-US" altLang="en-US" dirty="0">
              <a:latin typeface="Times New Roman" panose="02020603050405020304" pitchFamily="18" charset="0"/>
              <a:ea typeface="ＭＳ Ｐゴシック"/>
            </a:endParaRPr>
          </a:p>
        </p:txBody>
      </p:sp>
      <p:pic>
        <p:nvPicPr>
          <p:cNvPr id="4" name="Picture 2" descr="Oxygen administration in children. A kneeling E M T secures a non-rebreather mask to a conscious child, seated and leaning forward in the back of an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591" y="1777967"/>
            <a:ext cx="5308819"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565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14500"/>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To Administer Oxygen, the Blow-By Method, Using Oxygen Tubing and a Paper Cup, is Appropriate for an Infant or for a Child Who Will Not Tolerate a Mask</a:t>
            </a:r>
            <a:endParaRPr lang="en-US" altLang="en-US" sz="2800" dirty="0">
              <a:latin typeface="Times New Roman" panose="02020603050405020304" pitchFamily="18" charset="0"/>
              <a:ea typeface="ＭＳ Ｐゴシック"/>
            </a:endParaRPr>
          </a:p>
        </p:txBody>
      </p:sp>
      <p:pic>
        <p:nvPicPr>
          <p:cNvPr id="4" name="Picture 2" descr="Oxygen administration in children. An infant in their mother’s lap receives oxygen from a kneeling E M T holding a paper cup pointed a few inches from the infa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845" y="2154905"/>
            <a:ext cx="5892308" cy="404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3229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(14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Position the patient</a:t>
            </a:r>
          </a:p>
          <a:p>
            <a:pPr lvl="2"/>
            <a:r>
              <a:rPr lang="en-US" altLang="en-US" sz="2400" dirty="0">
                <a:latin typeface="+mn-lt"/>
              </a:rPr>
              <a:t>Respiratory distress</a:t>
            </a:r>
          </a:p>
          <a:p>
            <a:pPr lvl="2"/>
            <a:r>
              <a:rPr lang="en-US" altLang="en-US" sz="2400" dirty="0">
                <a:latin typeface="+mn-lt"/>
              </a:rPr>
              <a:t>Unresponsive </a:t>
            </a:r>
            <a:r>
              <a:rPr lang="en-US" altLang="en-US" sz="2400" dirty="0" smtClean="0">
                <a:latin typeface="+mn-lt"/>
              </a:rPr>
              <a:t>patients</a:t>
            </a:r>
            <a:endParaRPr lang="en-US" altLang="en-US" sz="2400" dirty="0">
              <a:latin typeface="+mn-lt"/>
            </a:endParaRPr>
          </a:p>
          <a:p>
            <a:pPr lvl="2"/>
            <a:r>
              <a:rPr lang="en-US" altLang="en-US" sz="2400" dirty="0">
                <a:latin typeface="+mn-lt"/>
              </a:rPr>
              <a:t>Patients in need of ventilation</a:t>
            </a:r>
          </a:p>
          <a:p>
            <a:pPr lvl="2"/>
            <a:r>
              <a:rPr lang="en-US" altLang="en-US" sz="2400" dirty="0">
                <a:latin typeface="+mn-lt"/>
              </a:rPr>
              <a:t>Patients requiring spine motion restriction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384633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(15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26761"/>
          </a:xfrm>
        </p:spPr>
        <p:txBody>
          <a:bodyPr wrap="square" lIns="91425" tIns="91425" rIns="91425" bIns="91425">
            <a:noAutofit/>
          </a:bodyPr>
          <a:lstStyle/>
          <a:p>
            <a:r>
              <a:rPr lang="en-US" altLang="en-US" sz="2400" dirty="0">
                <a:latin typeface="+mn-lt"/>
              </a:rPr>
              <a:t>Emergency Medical Care – Respiratory Emergencies</a:t>
            </a:r>
          </a:p>
          <a:p>
            <a:pPr lvl="1"/>
            <a:r>
              <a:rPr lang="en-US" altLang="en-US" sz="2400" dirty="0">
                <a:latin typeface="+mn-lt"/>
              </a:rPr>
              <a:t>Transport the patient</a:t>
            </a:r>
          </a:p>
          <a:p>
            <a:pPr lvl="2"/>
            <a:r>
              <a:rPr lang="en-US" altLang="en-US" sz="2400" dirty="0">
                <a:latin typeface="+mn-lt"/>
              </a:rPr>
              <a:t>If they have respiratory distress complaints</a:t>
            </a:r>
          </a:p>
          <a:p>
            <a:pPr lvl="2"/>
            <a:r>
              <a:rPr lang="en-US" altLang="en-US" sz="2400" dirty="0">
                <a:latin typeface="+mn-lt"/>
              </a:rPr>
              <a:t>If they have respiratory distress findings</a:t>
            </a:r>
          </a:p>
          <a:p>
            <a:pPr lvl="2"/>
            <a:r>
              <a:rPr lang="en-US" altLang="en-US" sz="2400" dirty="0">
                <a:latin typeface="+mn-lt"/>
              </a:rPr>
              <a:t>Transport to children’s hospital if possible.</a:t>
            </a:r>
          </a:p>
        </p:txBody>
      </p:sp>
    </p:spTree>
    <p:extLst>
      <p:ext uri="{BB962C8B-B14F-4D97-AF65-F5344CB8AC3E}">
        <p14:creationId xmlns:p14="http://schemas.microsoft.com/office/powerpoint/2010/main" val="2163369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Airway and Respiratory Problems in Pediatric Patients </a:t>
            </a:r>
            <a:r>
              <a:rPr lang="en-US" sz="2000" b="0" dirty="0" smtClean="0">
                <a:latin typeface="Times New Roman" panose="02020603050405020304" pitchFamily="18" charset="0"/>
                <a:ea typeface="ＭＳ Ｐゴシック"/>
              </a:rPr>
              <a:t>(16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Suspect foreign body airway obstruction if there is high resistance to airflow with positive pressure ventilation.</a:t>
            </a:r>
          </a:p>
          <a:p>
            <a:pPr lvl="1"/>
            <a:r>
              <a:rPr lang="en-US" altLang="en-US" sz="2400" dirty="0">
                <a:latin typeface="+mn-lt"/>
              </a:rPr>
              <a:t>Attempt to reposition the airway, first.</a:t>
            </a:r>
          </a:p>
          <a:p>
            <a:pPr lvl="1"/>
            <a:r>
              <a:rPr lang="en-US" altLang="en-US" sz="2400" dirty="0">
                <a:latin typeface="+mn-lt"/>
              </a:rPr>
              <a:t>If no success, assume the airway is obstructed.</a:t>
            </a:r>
          </a:p>
        </p:txBody>
      </p:sp>
    </p:spTree>
    <p:extLst>
      <p:ext uri="{BB962C8B-B14F-4D97-AF65-F5344CB8AC3E}">
        <p14:creationId xmlns:p14="http://schemas.microsoft.com/office/powerpoint/2010/main" val="9564423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(17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Infant or child with a mild foreign body airway </a:t>
            </a:r>
            <a:r>
              <a:rPr lang="en-US" altLang="en-US" sz="2400" dirty="0" smtClean="0">
                <a:latin typeface="+mn-lt"/>
              </a:rPr>
              <a:t>obstruction</a:t>
            </a:r>
            <a:endParaRPr lang="en-US" altLang="en-US" sz="2400" dirty="0">
              <a:latin typeface="+mn-lt"/>
            </a:endParaRPr>
          </a:p>
          <a:p>
            <a:pPr lvl="2"/>
            <a:r>
              <a:rPr lang="en-US" altLang="en-US" sz="2400" dirty="0">
                <a:latin typeface="+mn-lt"/>
              </a:rPr>
              <a:t>If a foreign body, and not airway infection, is suspected, take actions to clear the airway.</a:t>
            </a:r>
          </a:p>
        </p:txBody>
      </p:sp>
    </p:spTree>
    <p:extLst>
      <p:ext uri="{BB962C8B-B14F-4D97-AF65-F5344CB8AC3E}">
        <p14:creationId xmlns:p14="http://schemas.microsoft.com/office/powerpoint/2010/main" val="345271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Dealing with the Child </a:t>
            </a:r>
            <a:r>
              <a:rPr lang="en-US" sz="2000" b="0" dirty="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buSzPts val="2400"/>
              <a:buFont typeface="Times" panose="02020603050405020304" pitchFamily="18" charset="0"/>
              <a:buChar char="•"/>
              <a:tabLst/>
            </a:pPr>
            <a:r>
              <a:rPr lang="en-US" altLang="en-US" sz="2400" dirty="0">
                <a:solidFill>
                  <a:srgbClr val="000000"/>
                </a:solidFill>
                <a:latin typeface="Arial (Body)"/>
                <a:ea typeface="ＭＳ Ｐゴシック"/>
              </a:rPr>
              <a:t>Developmental Characteristics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Each age group has specific emotional and physical characteristics that affect assessment and treatment.</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Pain is difficult to assess in most age groups.</a:t>
            </a:r>
          </a:p>
          <a:p>
            <a:pPr marL="741600" lvl="1" indent="-284400" eaLnBrk="0" fontAlgn="base" hangingPunct="0">
              <a:spcAft>
                <a:spcPct val="0"/>
              </a:spcAft>
              <a:buSzPts val="2400"/>
              <a:buFontTx/>
              <a:buChar char="–"/>
            </a:pPr>
            <a:r>
              <a:rPr lang="en-US" altLang="en-US" sz="2400" dirty="0">
                <a:solidFill>
                  <a:srgbClr val="000000"/>
                </a:solidFill>
                <a:latin typeface="Arial (Body)"/>
                <a:ea typeface="ＭＳ Ｐゴシック"/>
              </a:rPr>
              <a:t>Ask caregivers what typical reactions are for the pediatric patient.</a:t>
            </a:r>
          </a:p>
        </p:txBody>
      </p:sp>
    </p:spTree>
    <p:extLst>
      <p:ext uri="{BB962C8B-B14F-4D97-AF65-F5344CB8AC3E}">
        <p14:creationId xmlns:p14="http://schemas.microsoft.com/office/powerpoint/2010/main" val="37473185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(18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Infant or child with a mild foreign body airway </a:t>
            </a:r>
            <a:r>
              <a:rPr lang="en-US" altLang="en-US" sz="2400" dirty="0" smtClean="0">
                <a:latin typeface="+mn-lt"/>
              </a:rPr>
              <a:t>obstruction</a:t>
            </a:r>
            <a:endParaRPr lang="en-US" altLang="en-US" sz="2400" dirty="0">
              <a:latin typeface="+mn-lt"/>
            </a:endParaRPr>
          </a:p>
          <a:p>
            <a:pPr lvl="1"/>
            <a:r>
              <a:rPr lang="en-US" altLang="en-US" sz="2400" dirty="0">
                <a:latin typeface="+mn-lt"/>
              </a:rPr>
              <a:t>Do not intervene.</a:t>
            </a:r>
          </a:p>
          <a:p>
            <a:pPr lvl="2"/>
            <a:r>
              <a:rPr lang="en-US" altLang="en-US" sz="2400" dirty="0">
                <a:latin typeface="+mn-lt"/>
              </a:rPr>
              <a:t>Allow the patient to continue to cough.</a:t>
            </a:r>
          </a:p>
          <a:p>
            <a:pPr lvl="2"/>
            <a:r>
              <a:rPr lang="en-US" altLang="en-US" sz="2400" dirty="0">
                <a:latin typeface="+mn-lt"/>
              </a:rPr>
              <a:t>Provide supplemental oxygen.</a:t>
            </a:r>
          </a:p>
          <a:p>
            <a:pPr lvl="2"/>
            <a:r>
              <a:rPr lang="en-US" altLang="en-US" sz="2400" dirty="0">
                <a:latin typeface="+mn-lt"/>
              </a:rPr>
              <a:t>Monitor for worsening obstruction.</a:t>
            </a:r>
          </a:p>
        </p:txBody>
      </p:sp>
    </p:spTree>
    <p:extLst>
      <p:ext uri="{BB962C8B-B14F-4D97-AF65-F5344CB8AC3E}">
        <p14:creationId xmlns:p14="http://schemas.microsoft.com/office/powerpoint/2010/main" val="19011784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(19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79028"/>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Infant with a severe foreign body airway </a:t>
            </a:r>
            <a:r>
              <a:rPr lang="en-US" altLang="en-US" sz="2400" dirty="0" smtClean="0">
                <a:latin typeface="+mn-lt"/>
              </a:rPr>
              <a:t>obstruction</a:t>
            </a:r>
            <a:endParaRPr lang="en-US" altLang="en-US" sz="2400" dirty="0">
              <a:latin typeface="+mn-lt"/>
            </a:endParaRPr>
          </a:p>
          <a:p>
            <a:pPr lvl="2"/>
            <a:r>
              <a:rPr lang="en-US" altLang="en-US" sz="2400" dirty="0">
                <a:latin typeface="+mn-lt"/>
              </a:rPr>
              <a:t>If the patient is still responsive, initiate steps to remove the obstruction.</a:t>
            </a:r>
          </a:p>
        </p:txBody>
      </p:sp>
    </p:spTree>
    <p:extLst>
      <p:ext uri="{BB962C8B-B14F-4D97-AF65-F5344CB8AC3E}">
        <p14:creationId xmlns:p14="http://schemas.microsoft.com/office/powerpoint/2010/main" val="3936806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Position the Infant to Deliver Back Slaps</a:t>
            </a:r>
            <a:endParaRPr lang="en-US" altLang="en-US" dirty="0">
              <a:latin typeface="Times New Roman" panose="02020603050405020304" pitchFamily="18" charset="0"/>
              <a:ea typeface="ＭＳ Ｐゴシック"/>
            </a:endParaRPr>
          </a:p>
        </p:txBody>
      </p:sp>
      <p:pic>
        <p:nvPicPr>
          <p:cNvPr id="4" name="Picture 2" descr="An E M T holds an infant prone along his right hand and arm, using his left hand to slap the infant’s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611" y="1805976"/>
            <a:ext cx="6240778"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675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pitchFamily="34" charset="-128"/>
              </a:rPr>
              <a:t>Use the Finger Sweep Only When the Foreign Body is Visible</a:t>
            </a:r>
            <a:endParaRPr lang="en-US" altLang="en-US" dirty="0">
              <a:latin typeface="Times New Roman" panose="02020603050405020304" pitchFamily="18" charset="0"/>
              <a:ea typeface="ＭＳ Ｐゴシック" pitchFamily="34" charset="-128"/>
            </a:endParaRPr>
          </a:p>
        </p:txBody>
      </p:sp>
      <p:pic>
        <p:nvPicPr>
          <p:cNvPr id="4" name="Picture 2" descr="An E M T runs their thumbs along the inside of the mouth of a supine unconscious infant. Padding has been placed behind the infant’s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9152" y="1697214"/>
            <a:ext cx="3785694" cy="448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114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(20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Unresponsive infant with a foreign body airway </a:t>
            </a:r>
            <a:r>
              <a:rPr lang="en-US" altLang="en-US" sz="2400" dirty="0" smtClean="0">
                <a:latin typeface="+mn-lt"/>
              </a:rPr>
              <a:t>obstruction</a:t>
            </a:r>
            <a:endParaRPr lang="en-US" altLang="en-US" sz="2400" dirty="0">
              <a:latin typeface="+mn-lt"/>
            </a:endParaRPr>
          </a:p>
          <a:p>
            <a:pPr lvl="1"/>
            <a:r>
              <a:rPr lang="en-US" altLang="en-US" sz="2400" dirty="0">
                <a:latin typeface="+mn-lt"/>
              </a:rPr>
              <a:t>If the patient is unresponsive, initiate steps to remove the obstruction.</a:t>
            </a:r>
          </a:p>
        </p:txBody>
      </p:sp>
    </p:spTree>
    <p:extLst>
      <p:ext uri="{BB962C8B-B14F-4D97-AF65-F5344CB8AC3E}">
        <p14:creationId xmlns:p14="http://schemas.microsoft.com/office/powerpoint/2010/main" val="3326842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(21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79028"/>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Child with severe foreign body airway </a:t>
            </a:r>
            <a:r>
              <a:rPr lang="en-US" altLang="en-US" sz="2400" dirty="0" smtClean="0">
                <a:latin typeface="+mn-lt"/>
              </a:rPr>
              <a:t>obstruction</a:t>
            </a:r>
            <a:endParaRPr lang="en-US" altLang="en-US" sz="2400" dirty="0">
              <a:latin typeface="+mn-lt"/>
            </a:endParaRPr>
          </a:p>
          <a:p>
            <a:pPr lvl="1"/>
            <a:r>
              <a:rPr lang="en-US" altLang="en-US" sz="2400" dirty="0">
                <a:latin typeface="+mn-lt"/>
              </a:rPr>
              <a:t>If the patient is responsive, initiate steps to remove the obstruction.</a:t>
            </a:r>
          </a:p>
        </p:txBody>
      </p:sp>
    </p:spTree>
    <p:extLst>
      <p:ext uri="{BB962C8B-B14F-4D97-AF65-F5344CB8AC3E}">
        <p14:creationId xmlns:p14="http://schemas.microsoft.com/office/powerpoint/2010/main" val="3125190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Abdominal Thrusts on a Choking but Responsive Child</a:t>
            </a:r>
            <a:endParaRPr lang="en-US" altLang="en-US" dirty="0">
              <a:latin typeface="Times New Roman" panose="02020603050405020304" pitchFamily="18" charset="0"/>
              <a:ea typeface="ＭＳ Ｐゴシック"/>
            </a:endParaRPr>
          </a:p>
        </p:txBody>
      </p:sp>
      <p:pic>
        <p:nvPicPr>
          <p:cNvPr id="4" name="Picture 2" descr="An E M T on 1 knee behind a standing, open mouthed child, arms around the child and hands clasped at the child’s rib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3436" y="1651355"/>
            <a:ext cx="3597128"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315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Airway and Respiratory Problems in Pediatric Patients </a:t>
            </a:r>
            <a:r>
              <a:rPr lang="en-US" sz="2000" b="0" dirty="0" smtClean="0">
                <a:latin typeface="Times New Roman" panose="02020603050405020304" pitchFamily="18" charset="0"/>
                <a:ea typeface="ＭＳ Ｐゴシック"/>
                <a:cs typeface="ＭＳ Ｐゴシック" pitchFamily="-1" charset="-128"/>
              </a:rPr>
              <a:t>(22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r>
              <a:rPr lang="en-US" altLang="en-US" sz="2400" dirty="0">
                <a:latin typeface="+mn-lt"/>
              </a:rPr>
              <a:t>Emergency Medical Care — Foreign Body Airway Obstruction</a:t>
            </a:r>
          </a:p>
          <a:p>
            <a:pPr lvl="1"/>
            <a:r>
              <a:rPr lang="en-US" altLang="en-US" sz="2400" dirty="0">
                <a:latin typeface="+mn-lt"/>
              </a:rPr>
              <a:t>Unresponsive child with foreign body airway </a:t>
            </a:r>
            <a:r>
              <a:rPr lang="en-US" altLang="en-US" sz="2400" dirty="0" smtClean="0">
                <a:latin typeface="+mn-lt"/>
              </a:rPr>
              <a:t>obstruction</a:t>
            </a:r>
            <a:endParaRPr lang="en-US" altLang="en-US" sz="2400" dirty="0">
              <a:latin typeface="+mn-lt"/>
            </a:endParaRPr>
          </a:p>
          <a:p>
            <a:pPr lvl="2"/>
            <a:r>
              <a:rPr lang="en-US" altLang="en-US" sz="2400" dirty="0">
                <a:latin typeface="+mn-lt"/>
              </a:rPr>
              <a:t>If the patient is unresponsive, initiate steps to remove the obstruction.</a:t>
            </a:r>
          </a:p>
        </p:txBody>
      </p:sp>
    </p:spTree>
    <p:extLst>
      <p:ext uri="{BB962C8B-B14F-4D97-AF65-F5344CB8AC3E}">
        <p14:creationId xmlns:p14="http://schemas.microsoft.com/office/powerpoint/2010/main" val="3455878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01050" cy="1365811"/>
          </a:xfrm>
        </p:spPr>
        <p:txBody>
          <a:bodyPr tIns="91425">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Chest Compressions on a Child Who </a:t>
            </a:r>
            <a:r>
              <a:rPr lang="en-US" altLang="en-US" sz="2800" dirty="0" smtClean="0">
                <a:latin typeface="Times New Roman" panose="02020603050405020304" pitchFamily="18" charset="0"/>
                <a:ea typeface="ＭＳ Ｐゴシック"/>
              </a:rPr>
              <a:t>is </a:t>
            </a:r>
            <a:r>
              <a:rPr lang="en-US" altLang="en-US" sz="2800" dirty="0">
                <a:latin typeface="Times New Roman" panose="02020603050405020304" pitchFamily="18" charset="0"/>
                <a:ea typeface="ＭＳ Ｐゴシック"/>
              </a:rPr>
              <a:t>Unresponsive. for an Older Child, Place One Hand on Top of the Other</a:t>
            </a:r>
          </a:p>
        </p:txBody>
      </p:sp>
      <p:pic>
        <p:nvPicPr>
          <p:cNvPr id="4" name="Picture 2" descr="Chest compressions applied to children of different ages. An E M T presses his stacked hands on the chest of a supine unconscious child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968" y="1876392"/>
            <a:ext cx="6833515"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11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Tammy hands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father the oxygen tubing, with oxygen flowing, and instructs him to hold it near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face. Julian allows the father to continue to hold the patient as they complete vital </a:t>
            </a:r>
            <a:r>
              <a:rPr lang="en-US" altLang="en-US" sz="2400" dirty="0" smtClean="0">
                <a:solidFill>
                  <a:srgbClr val="000000"/>
                </a:solidFill>
                <a:latin typeface="Arial (Body)"/>
                <a:ea typeface="ＭＳ Ｐゴシック"/>
              </a:rPr>
              <a:t>signs.</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smtClean="0">
                <a:solidFill>
                  <a:srgbClr val="000000"/>
                </a:solidFill>
                <a:latin typeface="Arial (Body)"/>
                <a:ea typeface="ＭＳ Ｐゴシック"/>
              </a:rPr>
              <a:t>The patient’s </a:t>
            </a:r>
            <a:r>
              <a:rPr lang="en-US" altLang="en-US" sz="2400" dirty="0">
                <a:solidFill>
                  <a:srgbClr val="000000"/>
                </a:solidFill>
                <a:latin typeface="Arial (Body)"/>
                <a:ea typeface="ＭＳ Ｐゴシック"/>
              </a:rPr>
              <a:t>respirations are 40 per minute, and he has a heart rate of 120 per minute.</a:t>
            </a:r>
          </a:p>
        </p:txBody>
      </p:sp>
    </p:spTree>
    <p:extLst>
      <p:ext uri="{BB962C8B-B14F-4D97-AF65-F5344CB8AC3E}">
        <p14:creationId xmlns:p14="http://schemas.microsoft.com/office/powerpoint/2010/main" val="2251855983"/>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9560</TotalTime>
  <Words>19907</Words>
  <Application>Microsoft Office PowerPoint</Application>
  <PresentationFormat>On-screen Show (4:3)</PresentationFormat>
  <Paragraphs>1965</Paragraphs>
  <Slides>223</Slides>
  <Notes>188</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223</vt:i4>
      </vt:variant>
    </vt:vector>
  </HeadingPairs>
  <TitlesOfParts>
    <vt:vector size="235" baseType="lpstr">
      <vt:lpstr>ＭＳ Ｐゴシック</vt:lpstr>
      <vt:lpstr>Arial</vt:lpstr>
      <vt:lpstr>Arial (Body)</vt:lpstr>
      <vt:lpstr>Calibri</vt:lpstr>
      <vt:lpstr>Noto Sans Symbols</vt:lpstr>
      <vt:lpstr>Segoe UI Symbol</vt:lpstr>
      <vt:lpstr>Times</vt:lpstr>
      <vt:lpstr>Times New Roman</vt:lpstr>
      <vt:lpstr>Verdana</vt:lpstr>
      <vt:lpstr>508 Lecture</vt:lpstr>
      <vt:lpstr>1_508 Lecture</vt:lpstr>
      <vt:lpstr>Equation</vt:lpstr>
      <vt:lpstr>Prehospital: Emergency Care</vt:lpstr>
      <vt:lpstr>Learning Readiness</vt:lpstr>
      <vt:lpstr>Setting the Stage (1 of 2)</vt:lpstr>
      <vt:lpstr>Setting the Stage (2 of 2)</vt:lpstr>
      <vt:lpstr>Case Study Introduction</vt:lpstr>
      <vt:lpstr>Case Study (1 of 4)</vt:lpstr>
      <vt:lpstr>Introduction</vt:lpstr>
      <vt:lpstr>Dealing with Caregivers</vt:lpstr>
      <vt:lpstr>Dealing with the Child (1 of 6)</vt:lpstr>
      <vt:lpstr>Dealing with the Child (2 of 6)</vt:lpstr>
      <vt:lpstr>Dealing with the Child (3 of 6)</vt:lpstr>
      <vt:lpstr>Dealing with the Child (4 of 6)</vt:lpstr>
      <vt:lpstr>Table 38-1 Estimated Pediatric Heart Rate, Respiratory Rate, Systolic Blood Pressure, and Diastolic Blood Pressure Based on Age</vt:lpstr>
      <vt:lpstr>Dealing with the Child (5 of 6)</vt:lpstr>
      <vt:lpstr>Dealing with the Child (6 of 6)</vt:lpstr>
      <vt:lpstr>Assessment-Based Approach to Pediatric Emergencies (1 of 25)</vt:lpstr>
      <vt:lpstr>Assessment-Based Approach to Pediatric Emergencies (2 of 25)</vt:lpstr>
      <vt:lpstr>Table 38-2 Primary Assessment “From the Doorway”</vt:lpstr>
      <vt:lpstr>Assessment-Based Approach to Pediatric Emergencies (3 of 25)</vt:lpstr>
      <vt:lpstr>Assessment-Based Approach to Pediatric Emergencies (4 of 25)</vt:lpstr>
      <vt:lpstr>Assessment-Based Approach to Pediatric Emergencies (5 of 25)</vt:lpstr>
      <vt:lpstr>Assessment-Based Approach to Pediatric Emergencies (6 of 25)</vt:lpstr>
      <vt:lpstr>Assessment-Based Approach to Pediatric Emergencies (7 of 25)</vt:lpstr>
      <vt:lpstr>Assessment-Based Approach to Pediatric Emergencies (8 of 25)</vt:lpstr>
      <vt:lpstr>Assessment-Based Approach to Pediatric Emergencies (9 of 25)</vt:lpstr>
      <vt:lpstr>Assessment-Based Approach to Pediatric Emergencies (10 of 25)</vt:lpstr>
      <vt:lpstr>Click on the Item that is NOT a Component that is Assessed Using the Pediatric Assessment Triangle (P A T)</vt:lpstr>
      <vt:lpstr>Assessment-Based Approach to Pediatric Emergencies (11 of 25)</vt:lpstr>
      <vt:lpstr>Assessment-Based Approach to Pediatric Emergencies (12 of 25)</vt:lpstr>
      <vt:lpstr>Assessment-Based Approach to Pediatric Emergencies (13 of 25)</vt:lpstr>
      <vt:lpstr>Assessment-Based Approach to Pediatric Emergencies (14 of 25)</vt:lpstr>
      <vt:lpstr>Assessment-Based Approach to Pediatric Emergencies (15 of 25)</vt:lpstr>
      <vt:lpstr>Assessment-Based Approach to Pediatric Emergencies (16 of 25)</vt:lpstr>
      <vt:lpstr>Assess the Strength of the Peripheral Pulse. in an Infant, Check the Brachial Pulse</vt:lpstr>
      <vt:lpstr>Assess the Strength of the Central Pulse. In an Infant, Check the Femoral Pulse</vt:lpstr>
      <vt:lpstr>In a Child, Check the Radial Pulse</vt:lpstr>
      <vt:lpstr>To Assess the Strength of the Central Pulse in an Older Child, Check the Carotid Pulse</vt:lpstr>
      <vt:lpstr>Press the Top of the Patient’s Hand or Foot</vt:lpstr>
      <vt:lpstr>Assessment-Based Approach to Pediatric Emergencies (17 of 25)</vt:lpstr>
      <vt:lpstr>Assessment-Based Approach to Pediatric Emergencies (18 of 25)</vt:lpstr>
      <vt:lpstr>Table 38-4 Ten Tips for Examining Infants and Children (1 of 3)</vt:lpstr>
      <vt:lpstr>Table 38-4 Ten Tips for Examining Infants and Children (2 of 3)</vt:lpstr>
      <vt:lpstr>Table 38-4 Ten Tips for Examining Infants and Children (3 of 3)</vt:lpstr>
      <vt:lpstr>Assessment-Based Approach to Pediatric Emergencies (19 of 25)</vt:lpstr>
      <vt:lpstr>Assessment-Based Approach to Pediatric Emergencies (20 of 25)</vt:lpstr>
      <vt:lpstr>Assessment-Based Approach to Pediatric Emergencies (21 of 25)</vt:lpstr>
      <vt:lpstr>Assessment-Based Approach to Pediatric Emergencies (22 of 25)</vt:lpstr>
      <vt:lpstr>Assessment-Based Approach to Pediatric Emergencies (23 of 25)</vt:lpstr>
      <vt:lpstr>Assessment-Based Approach to Pediatric Emergencies (24 of 25)</vt:lpstr>
      <vt:lpstr>Assessment-Based Approach to Pediatric Emergencies (25 of 25)</vt:lpstr>
      <vt:lpstr>Case Study (2 of 4)</vt:lpstr>
      <vt:lpstr>Case Study (3 of 4)</vt:lpstr>
      <vt:lpstr>Case Study (4 of 4)</vt:lpstr>
      <vt:lpstr>Airway and Respiratory Problems in Pediatric Patients (1 of 22)</vt:lpstr>
      <vt:lpstr>Airway and Respiratory Problems in Pediatric Patients (2 of 22)</vt:lpstr>
      <vt:lpstr>Findings for a Child in Respiratory Distress</vt:lpstr>
      <vt:lpstr>Signs of early respiratory distress</vt:lpstr>
      <vt:lpstr>If Signs of Early Respiratory Distress are Present, Provide Oxygen and Prompt Transport to the Hospital</vt:lpstr>
      <vt:lpstr>Airway and Respiratory Problems in Pediatric Patients (3 of 22)</vt:lpstr>
      <vt:lpstr>Findings for a Child in Decompensated Respiratory Failure</vt:lpstr>
      <vt:lpstr>Airway and Respiratory Problems in Pediatric Patients (4 of 22)</vt:lpstr>
      <vt:lpstr>Airway and Respiratory Problems in Pediatric Patients (5 of 22)</vt:lpstr>
      <vt:lpstr>Airway and Respiratory Problems in Pediatric Patients (6 of 22)</vt:lpstr>
      <vt:lpstr>Findings for a Child in Imminent Respiratory Arrest</vt:lpstr>
      <vt:lpstr>Airway and Respiratory Problems in Pediatric Patients (7 of 22)</vt:lpstr>
      <vt:lpstr>Airway and Respiratory Problems in Pediatric Patients (8 of 22)</vt:lpstr>
      <vt:lpstr>Airway and Respiratory Problems in Pediatric Patients (9 of 22)</vt:lpstr>
      <vt:lpstr>Head-Tilt, Chin-Lift Maneuver in an Infant. Avoid Overextension</vt:lpstr>
      <vt:lpstr>Head-Tilt, Chin-Lift Maneuver in a Child</vt:lpstr>
      <vt:lpstr>Jaw-Thrust Maneuver in an Infant</vt:lpstr>
      <vt:lpstr>Jaw-Thrust Maneuver in a Child</vt:lpstr>
      <vt:lpstr>Airway and Respiratory Problems in Pediatric Patients (10 of 22)</vt:lpstr>
      <vt:lpstr>Airway and Respiratory Problems in Pediatric Patients (11 of 22)</vt:lpstr>
      <vt:lpstr>A Variety of Oropharyngeal Airways</vt:lpstr>
      <vt:lpstr>Sizing an Oropharyngeal Airway</vt:lpstr>
      <vt:lpstr>Inserting an Oropharyngeal Airway, Using a Tongue Depressor for Insertion in a Pediatric Patient</vt:lpstr>
      <vt:lpstr>An Oropharyngeal Airway in Place</vt:lpstr>
      <vt:lpstr>Airway and Respiratory Problems in Pediatric Patients (12 of 22)</vt:lpstr>
      <vt:lpstr>Correct Placement of a Properly Sized Mask is Necessary to Ensure a Good Mask Seal. Correct Placement of the Mask</vt:lpstr>
      <vt:lpstr>Correct Placement of a Properly Sized Mask is Necessary to Ensure a Good Mask Seal. the Mask Placed on a Child</vt:lpstr>
      <vt:lpstr>Ensure a Good Mask Seal by Using Proper Hand Placement (1 of 2)</vt:lpstr>
      <vt:lpstr>Ensure a Good Mask Seal by Using Proper Hand Placement (2 of 2)</vt:lpstr>
      <vt:lpstr>Airway and Respiratory Problems in Pediatric Patients (13 of 22)</vt:lpstr>
      <vt:lpstr>To Administer Oxygen, a Nonrebreather Mask is Appropriate for a Child</vt:lpstr>
      <vt:lpstr>To Administer Oxygen, the Blow-By Method, Using Oxygen Tubing and a Paper Cup, is Appropriate for an Infant or for a Child Who Will Not Tolerate a Mask</vt:lpstr>
      <vt:lpstr>Airway and Respiratory Problems in Pediatric Patients (14 of 22)</vt:lpstr>
      <vt:lpstr>Airway and Respiratory Problems in Pediatric Patients (15 of 22)</vt:lpstr>
      <vt:lpstr>Airway and Respiratory Problems in Pediatric Patients (16 of 22)</vt:lpstr>
      <vt:lpstr>Airway and Respiratory Problems in Pediatric Patients (17 of 22)</vt:lpstr>
      <vt:lpstr>Airway and Respiratory Problems in Pediatric Patients (18 of 22)</vt:lpstr>
      <vt:lpstr>Airway and Respiratory Problems in Pediatric Patients (19 of 22)</vt:lpstr>
      <vt:lpstr>Position the Infant to Deliver Back Slaps</vt:lpstr>
      <vt:lpstr>Use the Finger Sweep Only When the Foreign Body is Visible</vt:lpstr>
      <vt:lpstr>Airway and Respiratory Problems in Pediatric Patients (20 of 22)</vt:lpstr>
      <vt:lpstr>Airway and Respiratory Problems in Pediatric Patients (21 of 22)</vt:lpstr>
      <vt:lpstr>Abdominal Thrusts on a Choking but Responsive Child</vt:lpstr>
      <vt:lpstr>Airway and Respiratory Problems in Pediatric Patients (22 of 22)</vt:lpstr>
      <vt:lpstr>Chest Compressions on a Child Who is Unresponsive. for an Older Child, Place One Hand on Top of the Other</vt:lpstr>
      <vt:lpstr>Case Study Conclusion (1 of 4)</vt:lpstr>
      <vt:lpstr>Case Study Conclusion (2 of 4)</vt:lpstr>
      <vt:lpstr>Case Study #2 Introduction</vt:lpstr>
      <vt:lpstr>Case Study #2</vt:lpstr>
      <vt:lpstr>Specific Pediatric Respiratory and Cardiopulmonary Conditions (1 of 23)</vt:lpstr>
      <vt:lpstr>Pathophysiology of Pediatric Croup and Epiglottitis</vt:lpstr>
      <vt:lpstr>Specific Pediatric Respiratory and Cardiopulmonary Conditions (2 of 23)</vt:lpstr>
      <vt:lpstr>Specific Pediatric Respiratory and Cardiopulmonary Conditions (3 of 23)</vt:lpstr>
      <vt:lpstr>Specific Pediatric Respiratory and Cardiopulmonary Conditions (4 of 23)</vt:lpstr>
      <vt:lpstr>Specific Pediatric Respiratory and Cardiopulmonary Conditions (5 of 23)</vt:lpstr>
      <vt:lpstr>Specific Pediatric Respiratory and Cardiopulmonary Conditions (6 of 23)</vt:lpstr>
      <vt:lpstr>Pathophysiology of Asthma</vt:lpstr>
      <vt:lpstr>Effects of Edema on Airway Resistance in the Infant Compared to the Adult</vt:lpstr>
      <vt:lpstr>Specific Pediatric Respiratory and Cardiopulmonary Conditions (7 of 23)</vt:lpstr>
      <vt:lpstr>Specific Pediatric Respiratory and Cardiopulmonary Conditions (8 of 23)</vt:lpstr>
      <vt:lpstr>Specific Pediatric Respiratory and Cardiopulmonary Conditions (9 of 23)</vt:lpstr>
      <vt:lpstr>Specific Pediatric Respiratory and Cardiopulmonary Conditions (10 of 23)</vt:lpstr>
      <vt:lpstr>Specific Pediatric Respiratory and Cardiopulmonary Conditions (11 of 23)</vt:lpstr>
      <vt:lpstr>Pathophysiology of Bronchiolitis</vt:lpstr>
      <vt:lpstr>Specific Pediatric Respiratory and Cardiopulmonary Conditions (12 of 23)</vt:lpstr>
      <vt:lpstr>Pathophysiology of Pneumonia. Mucus Inside the Bronchioles Leads to a Reduced Airflow, and Mucus in the Alveoli Causes Poor Gas Exchange</vt:lpstr>
      <vt:lpstr>Specific Pediatric Respiratory and Cardiopulmonary Conditions (13 of 23)</vt:lpstr>
      <vt:lpstr>Specific Pediatric Respiratory and Cardiopulmonary Conditions (14 of 23)</vt:lpstr>
      <vt:lpstr>Specific Pediatric Respiratory and Cardiopulmonary Conditions (15 of 23)</vt:lpstr>
      <vt:lpstr>Specific Pediatric Respiratory and Cardiopulmonary Conditions (16 of 23)</vt:lpstr>
      <vt:lpstr>Specific Pediatric Respiratory and Cardiopulmonary Conditions (17 of 23)</vt:lpstr>
      <vt:lpstr>Specific Pediatric Respiratory and Cardiopulmonary Conditions (18 of 23)</vt:lpstr>
      <vt:lpstr>Specific Pediatric Respiratory and Cardiopulmonary Conditions (19 of 23)</vt:lpstr>
      <vt:lpstr>Signs of Shock (Hypoperfusion) in a Child</vt:lpstr>
      <vt:lpstr>Compensated and Decompensated Shock</vt:lpstr>
      <vt:lpstr>Specific Pediatric Respiratory and Cardiopulmonary Conditions (20 of 23)</vt:lpstr>
      <vt:lpstr>Emergency Care Protocol: Pediatric Shock (1 of 2)</vt:lpstr>
      <vt:lpstr>Emergency Care Protocol: Pediatric Shock (2 of 2)</vt:lpstr>
      <vt:lpstr>Specific Pediatric Respiratory and Cardiopulmonary Conditions (21 of 23)</vt:lpstr>
      <vt:lpstr>Specific Pediatric Respiratory and Cardiopulmonary Conditions (22 of 23)</vt:lpstr>
      <vt:lpstr>Specific Pediatric Respiratory and Cardiopulmonary Conditions (23 of 23)</vt:lpstr>
      <vt:lpstr>A E D Applied to a Child and Infant</vt:lpstr>
      <vt:lpstr>Click on the Condition that is Most Consistent with a Child Who is Found Sitting up, Remaining Very Still, with a High Fever, Drooling, and Inspiratory Stridor</vt:lpstr>
      <vt:lpstr>Other Pediatric Medical Conditions and Emergencies (1 of 27)</vt:lpstr>
      <vt:lpstr>Other Pediatric Medical Conditions and Emergencies (2 of 27)</vt:lpstr>
      <vt:lpstr>Other Pediatric Medical Conditions and Emergencies (3 of 27)</vt:lpstr>
      <vt:lpstr>Other Pediatric Medical Conditions and Emergencies (4 of 27)</vt:lpstr>
      <vt:lpstr>Other Pediatric Medical Conditions and Emergencies (5 of 27)</vt:lpstr>
      <vt:lpstr>Emergency Care Protocol: Pediatric Seizures (1 of 2)</vt:lpstr>
      <vt:lpstr>Emergency Care Protocol: Pediatric Seizures (2 of 2)</vt:lpstr>
      <vt:lpstr>Other Pediatric Medical Conditions and Emergencies (6 of 27)</vt:lpstr>
      <vt:lpstr>Other Pediatric Medical Conditions and Emergencies (7 of 27)</vt:lpstr>
      <vt:lpstr>Other Pediatric Medical Conditions and Emergencies (8 of 27)</vt:lpstr>
      <vt:lpstr>Emergency Care Protocol: Pediatric Drowning (1 of 4)</vt:lpstr>
      <vt:lpstr>Emergency Care Protocol: Pediatric Drowning (2 of 4)</vt:lpstr>
      <vt:lpstr>Other Pediatric Medical Conditions and Emergencies (9 of 27)</vt:lpstr>
      <vt:lpstr>Other Pediatric Medical Conditions and Emergencies (10 of 27)</vt:lpstr>
      <vt:lpstr>Other Pediatric Medical Conditions and Emergencies (11 of 27)</vt:lpstr>
      <vt:lpstr>Emergency Care Protocol: Pediatric Drowning (3 of 4)</vt:lpstr>
      <vt:lpstr>Emergency Care Protocol: Pediatric Drowning (4 of 4)</vt:lpstr>
      <vt:lpstr>Other Pediatric Medical Conditions and Emergencies (12 of 27)</vt:lpstr>
      <vt:lpstr>Other Pediatric Medical Conditions and Emergencies (13 of 27)</vt:lpstr>
      <vt:lpstr>Other Pediatric Medical Conditions and Emergencies (14 of 27)</vt:lpstr>
      <vt:lpstr>Emergency Care Protocol: Pediatric Fever (1 of 2)</vt:lpstr>
      <vt:lpstr>Emergency Care Protocol: Pediatric Fever (2 of 2)</vt:lpstr>
      <vt:lpstr>Other Pediatric Medical Conditions and Emergencies (15 of 27)</vt:lpstr>
      <vt:lpstr>Pathophysiology of Bacterial Meningitis</vt:lpstr>
      <vt:lpstr>Other Pediatric Medical Conditions and Emergencies (16 of 27)</vt:lpstr>
      <vt:lpstr>Other Pediatric Medical Conditions and Emergencies (17 of 27)</vt:lpstr>
      <vt:lpstr>Other Pediatric Medical Conditions and Emergencies (18 of 27)</vt:lpstr>
      <vt:lpstr>Other Pediatric Medical Conditions and Emergencies (19 of 27)</vt:lpstr>
      <vt:lpstr>Other Pediatric Medical Conditions and Emergencies (20 of 27)</vt:lpstr>
      <vt:lpstr>Protocol for Pediatric Poisoning (1 of 3)</vt:lpstr>
      <vt:lpstr>Protocol for Pediatric Poisoning (2 of 3)</vt:lpstr>
      <vt:lpstr>Protocol for Pediatric Poisoning (3 of 3)</vt:lpstr>
      <vt:lpstr>Other Pediatric Medical Conditions and Emergencies (21 of 27)</vt:lpstr>
      <vt:lpstr>Other Pediatric Medical Conditions and Emergencies (22 of 27)</vt:lpstr>
      <vt:lpstr>Other Pediatric Medical Conditions and Emergencies (23 of 27)</vt:lpstr>
      <vt:lpstr>Other Pediatric Medical Conditions and Emergencies (24 of 27)</vt:lpstr>
      <vt:lpstr>Other Pediatric Medical Conditions and Emergencies (25 of 27)</vt:lpstr>
      <vt:lpstr>Other Pediatric Medical Conditions and Emergencies (26 of 27)</vt:lpstr>
      <vt:lpstr>Other Pediatric Medical Conditions and Emergencies (27 of 27)</vt:lpstr>
      <vt:lpstr>Pediatric Trauma (1 of 14)</vt:lpstr>
      <vt:lpstr>Pediatric Trauma (2 of 14)</vt:lpstr>
      <vt:lpstr>Pediatric Trauma (3 of 14)</vt:lpstr>
      <vt:lpstr>Head Injuries are Common in Children Because of the Relatively Large Size of the Child’s Head</vt:lpstr>
      <vt:lpstr>Be Aware That Children with Facial Injuries are Especially Vulnerable to Airway Compromise</vt:lpstr>
      <vt:lpstr>Pediatric Trauma (4 of 14)</vt:lpstr>
      <vt:lpstr>Pediatric Trauma (5 of 14)</vt:lpstr>
      <vt:lpstr>Pediatric Trauma (6 of 14)</vt:lpstr>
      <vt:lpstr>Pediatric Trauma (7 of 14)</vt:lpstr>
      <vt:lpstr>Pediatric Trauma (8 of 14)</vt:lpstr>
      <vt:lpstr>Pediatric Trauma (9 of 14)</vt:lpstr>
      <vt:lpstr>Pediatric Trauma (10 of 14)</vt:lpstr>
      <vt:lpstr>Pediatric Trauma (11 of 14)</vt:lpstr>
      <vt:lpstr>Pediatric Trauma (12 of 14)</vt:lpstr>
      <vt:lpstr>Pediatric Trauma (13 of 14)</vt:lpstr>
      <vt:lpstr>Secure the Three Body Straps across the Patient at the Chest, Waist, and above the Knees</vt:lpstr>
      <vt:lpstr>Secure the Arms and Legs Using the Extremity Straps</vt:lpstr>
      <vt:lpstr>Child Fully Secured to a Backboard Device</vt:lpstr>
      <vt:lpstr>Pediatric Trauma (14 of 14)</vt:lpstr>
      <vt:lpstr>Child Abuse and Neglect (1 of 10)</vt:lpstr>
      <vt:lpstr>Child Abuse and Neglect (2 of 10)</vt:lpstr>
      <vt:lpstr>Child Abuse and Neglect (3 of 10)</vt:lpstr>
      <vt:lpstr>Child Abuse and Neglect (4 of 10)</vt:lpstr>
      <vt:lpstr>Child Abuse and Neglect (5 of 10)</vt:lpstr>
      <vt:lpstr>Child Abuse and Neglect (6 of 10)</vt:lpstr>
      <vt:lpstr>Child Abuse and Neglect (7 of 10)</vt:lpstr>
      <vt:lpstr>Heater Radiator Burns on a Child’s Buttocks</vt:lpstr>
      <vt:lpstr>Injuries from a Switch on the Thigh of a School-Age Child</vt:lpstr>
      <vt:lpstr>A Loop Mark on a School-Age Child from Being Whipped with an Electric Cord</vt:lpstr>
      <vt:lpstr>Child Abuse and Neglect (8 of 10)</vt:lpstr>
      <vt:lpstr>Child Abuse and Neglect (9 of 10)</vt:lpstr>
      <vt:lpstr>Child Abuse and Neglect (10 of 10)</vt:lpstr>
      <vt:lpstr>Special Care Considerations (1 of 4)</vt:lpstr>
      <vt:lpstr>Special Care Considerations (2 of 4)</vt:lpstr>
      <vt:lpstr>Special Care Considerations (3 of 4)</vt:lpstr>
      <vt:lpstr>Special Care Considerations (4 of 4)</vt:lpstr>
      <vt:lpstr>Case Study Conclusion (3 of 4)</vt:lpstr>
      <vt:lpstr>Case Study Conclusion (4 of 4)</vt:lpstr>
      <vt:lpstr>Lesson Summary (1 of 3)</vt:lpstr>
      <vt:lpstr>Lesson Summary (2 of 3)</vt:lpstr>
      <vt:lpstr>Lesson Summary (3 of 3)</vt:lpstr>
      <vt:lpstr>Correct! (1 of 2)</vt:lpstr>
      <vt:lpstr>Incorrect (1 of 4)</vt:lpstr>
      <vt:lpstr>Incorrect (2 of 4)</vt:lpstr>
      <vt:lpstr>Incorrect (3 of 4)</vt:lpstr>
      <vt:lpstr>Correct! (2 of 2)</vt:lpstr>
      <vt:lpstr>Incorrect (4 of 4)</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1055</cp:revision>
  <dcterms:modified xsi:type="dcterms:W3CDTF">2018-03-01T12:16:51Z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