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143"/>
  </p:notesMasterIdLst>
  <p:handoutMasterIdLst>
    <p:handoutMasterId r:id="rId144"/>
  </p:handoutMasterIdLst>
  <p:sldIdLst>
    <p:sldId id="301"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372" r:id="rId69"/>
    <p:sldId id="373" r:id="rId70"/>
    <p:sldId id="374" r:id="rId71"/>
    <p:sldId id="375" r:id="rId72"/>
    <p:sldId id="376" r:id="rId73"/>
    <p:sldId id="377" r:id="rId74"/>
    <p:sldId id="378" r:id="rId75"/>
    <p:sldId id="379" r:id="rId76"/>
    <p:sldId id="380" r:id="rId77"/>
    <p:sldId id="381" r:id="rId78"/>
    <p:sldId id="382" r:id="rId79"/>
    <p:sldId id="383" r:id="rId80"/>
    <p:sldId id="384" r:id="rId81"/>
    <p:sldId id="385" r:id="rId82"/>
    <p:sldId id="386" r:id="rId83"/>
    <p:sldId id="387" r:id="rId84"/>
    <p:sldId id="388" r:id="rId85"/>
    <p:sldId id="389" r:id="rId86"/>
    <p:sldId id="390" r:id="rId87"/>
    <p:sldId id="391" r:id="rId88"/>
    <p:sldId id="392" r:id="rId89"/>
    <p:sldId id="393" r:id="rId90"/>
    <p:sldId id="394" r:id="rId91"/>
    <p:sldId id="395" r:id="rId92"/>
    <p:sldId id="396" r:id="rId93"/>
    <p:sldId id="397" r:id="rId94"/>
    <p:sldId id="398" r:id="rId95"/>
    <p:sldId id="399" r:id="rId96"/>
    <p:sldId id="400" r:id="rId97"/>
    <p:sldId id="401" r:id="rId98"/>
    <p:sldId id="402" r:id="rId99"/>
    <p:sldId id="403" r:id="rId100"/>
    <p:sldId id="404" r:id="rId101"/>
    <p:sldId id="405" r:id="rId102"/>
    <p:sldId id="406" r:id="rId103"/>
    <p:sldId id="407" r:id="rId104"/>
    <p:sldId id="408" r:id="rId105"/>
    <p:sldId id="409" r:id="rId106"/>
    <p:sldId id="410" r:id="rId107"/>
    <p:sldId id="411" r:id="rId108"/>
    <p:sldId id="412" r:id="rId109"/>
    <p:sldId id="413" r:id="rId110"/>
    <p:sldId id="414" r:id="rId111"/>
    <p:sldId id="415" r:id="rId112"/>
    <p:sldId id="416" r:id="rId113"/>
    <p:sldId id="417" r:id="rId114"/>
    <p:sldId id="418" r:id="rId115"/>
    <p:sldId id="419" r:id="rId116"/>
    <p:sldId id="420" r:id="rId117"/>
    <p:sldId id="421" r:id="rId118"/>
    <p:sldId id="422" r:id="rId119"/>
    <p:sldId id="423" r:id="rId120"/>
    <p:sldId id="424" r:id="rId121"/>
    <p:sldId id="425" r:id="rId122"/>
    <p:sldId id="426" r:id="rId123"/>
    <p:sldId id="427" r:id="rId124"/>
    <p:sldId id="428" r:id="rId125"/>
    <p:sldId id="429" r:id="rId126"/>
    <p:sldId id="430" r:id="rId127"/>
    <p:sldId id="431" r:id="rId128"/>
    <p:sldId id="432" r:id="rId129"/>
    <p:sldId id="433" r:id="rId130"/>
    <p:sldId id="434" r:id="rId131"/>
    <p:sldId id="435" r:id="rId132"/>
    <p:sldId id="436" r:id="rId133"/>
    <p:sldId id="437" r:id="rId134"/>
    <p:sldId id="438" r:id="rId135"/>
    <p:sldId id="439" r:id="rId136"/>
    <p:sldId id="440" r:id="rId137"/>
    <p:sldId id="441" r:id="rId138"/>
    <p:sldId id="442" r:id="rId139"/>
    <p:sldId id="443" r:id="rId140"/>
    <p:sldId id="444" r:id="rId141"/>
    <p:sldId id="305" r:id="rId14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46" autoAdjust="0"/>
    <p:restoredTop sz="94651" autoAdjust="0"/>
  </p:normalViewPr>
  <p:slideViewPr>
    <p:cSldViewPr snapToGrid="0" snapToObjects="1">
      <p:cViewPr varScale="1">
        <p:scale>
          <a:sx n="79" d="100"/>
          <a:sy n="79" d="100"/>
        </p:scale>
        <p:origin x="1483" y="82"/>
      </p:cViewPr>
      <p:guideLst>
        <p:guide orient="horz" pos="2160"/>
        <p:guide pos="2880"/>
      </p:guideLst>
    </p:cSldViewPr>
  </p:slideViewPr>
  <p:outlineViewPr>
    <p:cViewPr>
      <p:scale>
        <a:sx n="33" d="100"/>
        <a:sy n="33" d="100"/>
      </p:scale>
      <p:origin x="0" y="-90960"/>
    </p:cViewPr>
  </p:outlineViewPr>
  <p:notesTextViewPr>
    <p:cViewPr>
      <p:scale>
        <a:sx n="100" d="100"/>
        <a:sy n="100" d="100"/>
      </p:scale>
      <p:origin x="0" y="0"/>
    </p:cViewPr>
  </p:notesTextViewPr>
  <p:sorterViewPr>
    <p:cViewPr>
      <p:scale>
        <a:sx n="66" d="100"/>
        <a:sy n="66" d="100"/>
      </p:scale>
      <p:origin x="0" y="-1483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tableStyles" Target="tableStyles.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notesMaster" Target="notesMasters/notesMaster1.xml"/><Relationship Id="rId14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handoutMaster" Target="handoutMasters/handoutMaster1.xml"/><Relationship Id="rId90"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Arial"/>
                <a:ea typeface="Arial"/>
                <a:cs typeface="Arial"/>
                <a:sym typeface="Arial"/>
              </a:rPr>
              <a:t>1) MathType Plugin</a:t>
            </a:r>
          </a:p>
          <a:p>
            <a:r>
              <a:rPr lang="en-US" sz="1200" b="0" i="0" u="none" strike="noStrike" kern="1200" cap="none" dirty="0" smtClean="0">
                <a:solidFill>
                  <a:schemeClr val="dk1"/>
                </a:solidFill>
                <a:latin typeface="Arial"/>
                <a:ea typeface="Arial"/>
                <a:cs typeface="Arial"/>
                <a:sym typeface="Arial"/>
              </a:rPr>
              <a:t>2) Math Player (free versions available)</a:t>
            </a:r>
          </a:p>
          <a:p>
            <a:r>
              <a:rPr lang="en-US" sz="1200" b="0" i="0" u="none" strike="noStrike" kern="1200" cap="none" dirty="0" smtClean="0">
                <a:solidFill>
                  <a:schemeClr val="dk1"/>
                </a:solidFill>
                <a:latin typeface="Arial"/>
                <a:ea typeface="Arial"/>
                <a:cs typeface="Arial"/>
                <a:sym typeface="Arial"/>
              </a:rPr>
              <a:t>3) NVDA Reader (free versions available)</a:t>
            </a:r>
          </a:p>
          <a:p>
            <a:endParaRPr lang="en-US" sz="1200" b="0" i="0" u="none" strike="noStrike" kern="1200" cap="none" dirty="0" smtClean="0">
              <a:solidFill>
                <a:schemeClr val="dk1"/>
              </a:solidFill>
              <a:latin typeface="Arial"/>
              <a:cs typeface="Arial"/>
              <a:sym typeface="Arial"/>
            </a:endParaRPr>
          </a:p>
          <a:p>
            <a:pPr>
              <a:defRPr/>
            </a:pPr>
            <a:r>
              <a:rPr lang="en-US" altLang="en-US" b="1" dirty="0" smtClean="0">
                <a:ea typeface="ＭＳ Ｐゴシック" panose="020B0600070205080204" pitchFamily="34" charset="-128"/>
              </a:rPr>
              <a:t>Advance Preparation</a:t>
            </a:r>
            <a:endParaRPr lang="en-US" altLang="en-US" sz="14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Student Readiness</a:t>
            </a:r>
          </a:p>
          <a:p>
            <a:pPr marL="171450" indent="-171450">
              <a:buFont typeface="Arial" panose="020B0604020202020204" pitchFamily="34" charset="0"/>
              <a:buChar char="•"/>
              <a:defRPr/>
            </a:pPr>
            <a:r>
              <a:rPr lang="en-US" altLang="en-US" dirty="0" smtClean="0">
                <a:ea typeface="ＭＳ Ｐゴシック" panose="020B0600070205080204" pitchFamily="34" charset="-128"/>
              </a:rPr>
              <a:t>Assign the associated section of </a:t>
            </a:r>
            <a:r>
              <a:rPr lang="en-US" altLang="en-US" dirty="0" err="1" smtClean="0">
                <a:ea typeface="ＭＳ Ｐゴシック" panose="020B0600070205080204" pitchFamily="34" charset="-128"/>
              </a:rPr>
              <a:t>MyBRADYLab</a:t>
            </a:r>
            <a:r>
              <a:rPr lang="en-US" altLang="en-US" dirty="0" smtClean="0">
                <a:ea typeface="ＭＳ Ｐゴシック" panose="020B0600070205080204" pitchFamily="34" charset="-128"/>
              </a:rPr>
              <a:t> and review student scores.</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Review the chapter material in the Instructor Resources, which includes Student Handouts, PowerPoint slides, and the </a:t>
            </a:r>
            <a:r>
              <a:rPr lang="en-US" altLang="en-US" dirty="0" err="1" smtClean="0">
                <a:ea typeface="ＭＳ Ｐゴシック" panose="020B0600070205080204" pitchFamily="34" charset="-128"/>
              </a:rPr>
              <a:t>MyTest</a:t>
            </a:r>
            <a:r>
              <a:rPr lang="en-US" altLang="en-US" dirty="0" smtClean="0">
                <a:ea typeface="ＭＳ Ｐゴシック" panose="020B0600070205080204" pitchFamily="34" charset="-128"/>
              </a:rPr>
              <a:t> Program.</a:t>
            </a:r>
            <a:endParaRPr lang="en-US" altLang="en-US" sz="2000" dirty="0" smtClean="0">
              <a:ea typeface="ＭＳ Ｐゴシック" panose="020B0600070205080204" pitchFamily="34" charset="-128"/>
            </a:endParaRPr>
          </a:p>
          <a:p>
            <a:pPr>
              <a:defRPr/>
            </a:pPr>
            <a:endParaRPr lang="en-US" altLang="en-US"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Prepare</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Make copies of course policies and procedures, the syllabus, handouts from the Instructor Resources, and other materials for distribution or post them in your learning management system.</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Preview the media resources and Master Teaching Notes in this lesson.</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Preview the Case Study presented in the PowerPoint slides.</a:t>
            </a:r>
          </a:p>
          <a:p>
            <a:pPr lvl="1">
              <a:defRPr/>
            </a:pPr>
            <a:endParaRPr lang="en-US" altLang="en-US" sz="20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The total teaching time recommended is only a guideline. Take into consideration factors such as the pace at which students learn, the size of the class, breaks, and classroom activities. The actual time devoted to teaching objectives is the instructor’s responsibility.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99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placenta contains one vein and two arteries in a spiral arrangement that is covered by a protective substance called Wharton jelly. The vessels in the umbilical cord are unique: The vein carries oxygenated blood and nutrients to the fetus, and the arteries carry deoxygenated blood and waste products back to the placenta. The structure of the cord and the blood traveling through it keep it from kinking.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520347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delivery would be conducted in the same manner as any other delivery; however, it might occur rapidly and without much warning. The care for the neonate is the same as in a normal delivery.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507432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Follow the general guidelines for emergency medical care in a normal delivery, with the following exceptions: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Be prepared to care for more than one baby. Call for assistance. </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Approximately one third of the deliveries of the second baby will be breech, so assess carefully and take immediate action. If the second baby is not breech, handle the delivery as you would for a single baby.</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36461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Meconium staining is most often seen in breech births.</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Typically, the thicker and darker the color of the meconium, the higher the risk for fetal problems.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55483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When the fetus becomes hypoxic, the digestive tract increases movement (peristalsis) and the anal sphincter relaxes, causing the meconium to be released into the amniotic fluid. In a breech delivery, the uterus contracts against the </a:t>
            </a:r>
            <a:r>
              <a:rPr lang="en-US" altLang="en-US" dirty="0" smtClean="0">
                <a:solidFill>
                  <a:prstClr val="black"/>
                </a:solidFill>
                <a:latin typeface="Calibri"/>
                <a:ea typeface="ＭＳ Ｐゴシック" pitchFamily="34" charset="-128"/>
              </a:rPr>
              <a:t>fetus’s </a:t>
            </a:r>
            <a:r>
              <a:rPr lang="en-US" altLang="en-US" dirty="0">
                <a:solidFill>
                  <a:prstClr val="black"/>
                </a:solidFill>
                <a:latin typeface="Calibri"/>
                <a:ea typeface="ＭＳ Ｐゴシック" pitchFamily="34" charset="-128"/>
              </a:rPr>
              <a:t>head and stimulates the parasympathetic nervous system, which increases the peristalsis in the intestines, making meconium staining more likely to occur.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0693524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 mother with a history of preterm labor is usually placed on bed rest during the pregnancy. Preterm labor carries a higher incidence of abnormal presentations of the fetus during delivery.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6514698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 premature baby is thinner and smaller, and its skin has a reddened and wrinkled appearance. There will be a single crease across the sole of the foot and there will be fine, fuzzy scalp hair. The external ear cartilage will not be fully developed.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4582094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34" charset="-128"/>
              </a:rPr>
              <a:t>Administer oxygen by blowing oxygen across the </a:t>
            </a:r>
            <a:r>
              <a:rPr lang="en-US" altLang="en-US" dirty="0" smtClean="0">
                <a:solidFill>
                  <a:prstClr val="black"/>
                </a:solidFill>
                <a:latin typeface="Calibri"/>
                <a:ea typeface="ＭＳ Ｐゴシック" pitchFamily="34" charset="-128"/>
              </a:rPr>
              <a:t>baby’s </a:t>
            </a:r>
            <a:r>
              <a:rPr lang="en-US" altLang="en-US" dirty="0">
                <a:solidFill>
                  <a:prstClr val="black"/>
                </a:solidFill>
                <a:latin typeface="Calibri"/>
                <a:ea typeface="ＭＳ Ｐゴシック" pitchFamily="34" charset="-128"/>
              </a:rPr>
              <a:t>face, with the end of the oxygen tube approximately 1 inch above the </a:t>
            </a:r>
            <a:r>
              <a:rPr lang="en-US" altLang="en-US" dirty="0" smtClean="0">
                <a:solidFill>
                  <a:prstClr val="black"/>
                </a:solidFill>
                <a:latin typeface="Calibri"/>
                <a:ea typeface="ＭＳ Ｐゴシック" pitchFamily="34" charset="-128"/>
              </a:rPr>
              <a:t>newborn’s </a:t>
            </a:r>
            <a:r>
              <a:rPr lang="en-US" altLang="en-US" dirty="0">
                <a:solidFill>
                  <a:prstClr val="black"/>
                </a:solidFill>
                <a:latin typeface="Calibri"/>
                <a:ea typeface="ＭＳ Ｐゴシック" pitchFamily="34" charset="-128"/>
              </a:rPr>
              <a:t>mouth and nose. Never blow the oxygen directly into the face. Support ventilation if breathing is inadequate. Administer only 21 to 30 percent oxygen via the BVM when providing PPV in the preterm newborn.</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34" charset="-128"/>
              </a:rPr>
              <a:t>Prevent contamination and do not let anyone breathe into the </a:t>
            </a:r>
            <a:r>
              <a:rPr lang="en-US" altLang="en-US" dirty="0" smtClean="0">
                <a:solidFill>
                  <a:prstClr val="black"/>
                </a:solidFill>
                <a:latin typeface="Calibri"/>
                <a:ea typeface="ＭＳ Ｐゴシック" pitchFamily="34" charset="-128"/>
              </a:rPr>
              <a:t>newborn’s </a:t>
            </a:r>
            <a:r>
              <a:rPr lang="en-US" altLang="en-US" dirty="0">
                <a:solidFill>
                  <a:prstClr val="black"/>
                </a:solidFill>
                <a:latin typeface="Calibri"/>
                <a:ea typeface="ＭＳ Ｐゴシック" pitchFamily="34" charset="-128"/>
              </a:rPr>
              <a:t>face. Premature babies are highly susceptible to infection.</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itchFamily="34" charset="-128"/>
              </a:rPr>
              <a:t>Wrap the newborn securely to keep it warm, and heat the vehicle during transport.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46033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postmature baby is more prone to insufficient oxygen and nutrient delivery, hypoxia, a hardened skull that causes a more difficult delivery, and the presence of meconium from increased bowel maturity.</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postmature fetus is at greater risk for intrapartum hypoxia because of the inability of the placenta to meet the demands of the fetus during labor.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357243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Infection of the amniotic fluid or a dry delivery places stress on the fetus during labor and delivery. These babies often need additional resuscitation beyond normal newborn care after being delivered.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599526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Postpartum hemorrhaging is most common in multigravida patients following multiple births or delivery of a large baby. Prolonged labor and precipitous delivery can lead to failure of the uterus to tone.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4167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amniotic sac</a:t>
            </a:r>
            <a:r>
              <a:rPr lang="en-US" altLang="en-US" i="1">
                <a:solidFill>
                  <a:prstClr val="black"/>
                </a:solidFill>
                <a:latin typeface="Calibri"/>
                <a:ea typeface="ＭＳ Ｐゴシック" pitchFamily="34" charset="-128"/>
              </a:rPr>
              <a:t> </a:t>
            </a:r>
            <a:r>
              <a:rPr lang="en-US" altLang="en-US">
                <a:solidFill>
                  <a:prstClr val="black"/>
                </a:solidFill>
                <a:latin typeface="Calibri"/>
                <a:ea typeface="ＭＳ Ｐゴシック" pitchFamily="34" charset="-128"/>
              </a:rPr>
              <a:t>is filled with the amniotic fluid in which the baby floats, insulating and protecting it throughout the pregnancy.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8039715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Clot formation in the venous system can lead to a pulmonary embolism. The patient with a pulmonary embolism can present with shortness of breath, syncope, tachycardia, sharp chest pain, hypotension, cyanosis, and pale, cool, clammy skin.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8145580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Provide oxygen via a nonrebreather mask at 15 </a:t>
            </a:r>
            <a:r>
              <a:rPr lang="en-US" altLang="en-US" dirty="0" err="1">
                <a:solidFill>
                  <a:prstClr val="black"/>
                </a:solidFill>
                <a:latin typeface="Calibri"/>
                <a:ea typeface="ＭＳ Ｐゴシック" pitchFamily="34" charset="-128"/>
              </a:rPr>
              <a:t>lpm</a:t>
            </a:r>
            <a:r>
              <a:rPr lang="en-US" altLang="en-US" dirty="0">
                <a:solidFill>
                  <a:prstClr val="black"/>
                </a:solidFill>
                <a:latin typeface="Calibri"/>
                <a:ea typeface="ＭＳ Ｐゴシック" pitchFamily="34" charset="-128"/>
              </a:rPr>
              <a:t>. If the </a:t>
            </a:r>
            <a:r>
              <a:rPr lang="en-US" altLang="en-US" dirty="0" smtClean="0">
                <a:solidFill>
                  <a:prstClr val="black"/>
                </a:solidFill>
                <a:latin typeface="Calibri"/>
                <a:ea typeface="ＭＳ Ｐゴシック" pitchFamily="34" charset="-128"/>
              </a:rPr>
              <a:t>patient’s </a:t>
            </a:r>
            <a:r>
              <a:rPr lang="en-US" altLang="en-US" dirty="0">
                <a:solidFill>
                  <a:prstClr val="black"/>
                </a:solidFill>
                <a:latin typeface="Calibri"/>
                <a:ea typeface="ＭＳ Ｐゴシック" pitchFamily="34" charset="-128"/>
              </a:rPr>
              <a:t>breathing becomes inadequate, begin positive-pressure ventilation with supplemental oxygen connected to the ventilation device.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7283321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Allow students ample opportunity to practice neonatal care and resuscitation.</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How can you use the APGAR score to assess newborns?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indications that a newborn requires resuscitation?</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7187525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Verdana" panose="020B0604030504040204" pitchFamily="34" charset="0"/>
                <a:ea typeface="ＭＳ Ｐゴシック" charset="-128"/>
              </a:rPr>
              <a:t>Appearance</a:t>
            </a:r>
          </a:p>
          <a:p>
            <a:pPr lvl="1" eaLnBrk="0" fontAlgn="base" hangingPunct="0">
              <a:spcBef>
                <a:spcPct val="30000"/>
              </a:spcBef>
              <a:spcAft>
                <a:spcPct val="0"/>
              </a:spcAft>
              <a:defRPr/>
            </a:pPr>
            <a:r>
              <a:rPr lang="en-US" altLang="en-US" sz="1100" dirty="0">
                <a:solidFill>
                  <a:prstClr val="black"/>
                </a:solidFill>
                <a:latin typeface="Verdana" panose="020B0604030504040204" pitchFamily="34" charset="0"/>
                <a:ea typeface="ＭＳ Ｐゴシック" charset="-128"/>
              </a:rPr>
              <a:t>0 points if the entire body is blue or pale</a:t>
            </a:r>
          </a:p>
          <a:p>
            <a:pPr lvl="1" eaLnBrk="0" fontAlgn="base" hangingPunct="0">
              <a:spcBef>
                <a:spcPct val="30000"/>
              </a:spcBef>
              <a:spcAft>
                <a:spcPct val="0"/>
              </a:spcAft>
              <a:defRPr/>
            </a:pPr>
            <a:r>
              <a:rPr lang="en-US" altLang="en-US" sz="1100" dirty="0">
                <a:solidFill>
                  <a:prstClr val="black"/>
                </a:solidFill>
                <a:latin typeface="Verdana" panose="020B0604030504040204" pitchFamily="34" charset="0"/>
                <a:ea typeface="ＭＳ Ｐゴシック" charset="-128"/>
              </a:rPr>
              <a:t>1 point if the body is pink but the extremities are blue</a:t>
            </a:r>
          </a:p>
          <a:p>
            <a:pPr lvl="1" eaLnBrk="0" fontAlgn="base" hangingPunct="0">
              <a:spcBef>
                <a:spcPct val="30000"/>
              </a:spcBef>
              <a:spcAft>
                <a:spcPct val="0"/>
              </a:spcAft>
              <a:defRPr/>
            </a:pPr>
            <a:r>
              <a:rPr lang="en-US" altLang="en-US" sz="1100" dirty="0">
                <a:solidFill>
                  <a:prstClr val="black"/>
                </a:solidFill>
                <a:latin typeface="Verdana" panose="020B0604030504040204" pitchFamily="34" charset="0"/>
                <a:ea typeface="ＭＳ Ｐゴシック" charset="-128"/>
              </a:rPr>
              <a:t>2 points if the body and extremities are pink</a:t>
            </a:r>
          </a:p>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Verdana" panose="020B0604030504040204" pitchFamily="34" charset="0"/>
                <a:ea typeface="ＭＳ Ｐゴシック" charset="-128"/>
              </a:rPr>
              <a:t>Pulse</a:t>
            </a:r>
          </a:p>
          <a:p>
            <a:pPr lvl="1" eaLnBrk="0" fontAlgn="base" hangingPunct="0">
              <a:spcBef>
                <a:spcPct val="30000"/>
              </a:spcBef>
              <a:spcAft>
                <a:spcPct val="0"/>
              </a:spcAft>
              <a:defRPr/>
            </a:pPr>
            <a:r>
              <a:rPr lang="en-US" altLang="en-US" sz="1100" dirty="0">
                <a:solidFill>
                  <a:prstClr val="black"/>
                </a:solidFill>
                <a:latin typeface="Verdana" panose="020B0604030504040204" pitchFamily="34" charset="0"/>
                <a:ea typeface="ＭＳ Ｐゴシック" charset="-128"/>
              </a:rPr>
              <a:t>0 points for no pulse</a:t>
            </a:r>
          </a:p>
          <a:p>
            <a:pPr lvl="1" eaLnBrk="0" fontAlgn="base" hangingPunct="0">
              <a:spcBef>
                <a:spcPct val="30000"/>
              </a:spcBef>
              <a:spcAft>
                <a:spcPct val="0"/>
              </a:spcAft>
              <a:defRPr/>
            </a:pPr>
            <a:r>
              <a:rPr lang="en-US" altLang="en-US" sz="1100" dirty="0">
                <a:solidFill>
                  <a:prstClr val="black"/>
                </a:solidFill>
                <a:latin typeface="Verdana" panose="020B0604030504040204" pitchFamily="34" charset="0"/>
                <a:ea typeface="ＭＳ Ｐゴシック" charset="-128"/>
              </a:rPr>
              <a:t>1 point for heart rate &lt;100</a:t>
            </a:r>
          </a:p>
          <a:p>
            <a:pPr lvl="1" eaLnBrk="0" fontAlgn="base" hangingPunct="0">
              <a:spcBef>
                <a:spcPct val="30000"/>
              </a:spcBef>
              <a:spcAft>
                <a:spcPct val="0"/>
              </a:spcAft>
              <a:defRPr/>
            </a:pPr>
            <a:r>
              <a:rPr lang="en-US" altLang="en-US" sz="1100" dirty="0">
                <a:solidFill>
                  <a:prstClr val="black"/>
                </a:solidFill>
                <a:latin typeface="Verdana" panose="020B0604030504040204" pitchFamily="34" charset="0"/>
                <a:ea typeface="ＭＳ Ｐゴシック" charset="-128"/>
              </a:rPr>
              <a:t>2 points for heart rate &gt;100</a:t>
            </a:r>
          </a:p>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Verdana" panose="020B0604030504040204" pitchFamily="34" charset="0"/>
                <a:ea typeface="ＭＳ Ｐゴシック" charset="-128"/>
              </a:rPr>
              <a:t>Grimace (reflex irritability)</a:t>
            </a:r>
          </a:p>
          <a:p>
            <a:pPr lvl="1" eaLnBrk="0" fontAlgn="base" hangingPunct="0">
              <a:spcBef>
                <a:spcPct val="30000"/>
              </a:spcBef>
              <a:spcAft>
                <a:spcPct val="0"/>
              </a:spcAft>
              <a:defRPr/>
            </a:pPr>
            <a:r>
              <a:rPr lang="en-US" altLang="en-US" sz="1100" dirty="0">
                <a:solidFill>
                  <a:prstClr val="black"/>
                </a:solidFill>
                <a:latin typeface="Verdana" panose="020B0604030504040204" pitchFamily="34" charset="0"/>
                <a:ea typeface="ＭＳ Ｐゴシック" charset="-128"/>
              </a:rPr>
              <a:t>0 points for no activity</a:t>
            </a:r>
          </a:p>
          <a:p>
            <a:pPr lvl="1" eaLnBrk="0" fontAlgn="base" hangingPunct="0">
              <a:spcBef>
                <a:spcPct val="30000"/>
              </a:spcBef>
              <a:spcAft>
                <a:spcPct val="0"/>
              </a:spcAft>
              <a:defRPr/>
            </a:pPr>
            <a:r>
              <a:rPr lang="en-US" altLang="en-US" sz="1100" dirty="0">
                <a:solidFill>
                  <a:prstClr val="black"/>
                </a:solidFill>
                <a:latin typeface="Verdana" panose="020B0604030504040204" pitchFamily="34" charset="0"/>
                <a:ea typeface="ＭＳ Ｐゴシック" charset="-128"/>
              </a:rPr>
              <a:t>1 point for some facial grimace</a:t>
            </a:r>
          </a:p>
          <a:p>
            <a:pPr lvl="1" eaLnBrk="0" fontAlgn="base" hangingPunct="0">
              <a:spcBef>
                <a:spcPct val="30000"/>
              </a:spcBef>
              <a:spcAft>
                <a:spcPct val="0"/>
              </a:spcAft>
              <a:defRPr/>
            </a:pPr>
            <a:r>
              <a:rPr lang="en-US" altLang="en-US" sz="1100" dirty="0">
                <a:solidFill>
                  <a:prstClr val="black"/>
                </a:solidFill>
                <a:latin typeface="Verdana" panose="020B0604030504040204" pitchFamily="34" charset="0"/>
                <a:ea typeface="ＭＳ Ｐゴシック" charset="-128"/>
              </a:rPr>
              <a:t>2 points for grimace with cough, sneeze, or cry</a:t>
            </a:r>
          </a:p>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Verdana" panose="020B0604030504040204" pitchFamily="34" charset="0"/>
                <a:ea typeface="ＭＳ Ｐゴシック" charset="-128"/>
              </a:rPr>
              <a:t>Activity</a:t>
            </a:r>
          </a:p>
          <a:p>
            <a:pPr lvl="1" eaLnBrk="0" fontAlgn="base" hangingPunct="0">
              <a:spcBef>
                <a:spcPct val="30000"/>
              </a:spcBef>
              <a:spcAft>
                <a:spcPct val="0"/>
              </a:spcAft>
              <a:defRPr/>
            </a:pPr>
            <a:r>
              <a:rPr lang="en-US" altLang="en-US" sz="1100" dirty="0">
                <a:solidFill>
                  <a:prstClr val="black"/>
                </a:solidFill>
                <a:latin typeface="Verdana" panose="020B0604030504040204" pitchFamily="34" charset="0"/>
                <a:ea typeface="ＭＳ Ｐゴシック" charset="-128"/>
              </a:rPr>
              <a:t>0 points for limp, or no movement</a:t>
            </a:r>
          </a:p>
          <a:p>
            <a:pPr lvl="1" eaLnBrk="0" fontAlgn="base" hangingPunct="0">
              <a:spcBef>
                <a:spcPct val="30000"/>
              </a:spcBef>
              <a:spcAft>
                <a:spcPct val="0"/>
              </a:spcAft>
              <a:defRPr/>
            </a:pPr>
            <a:r>
              <a:rPr lang="en-US" altLang="en-US" sz="1100" dirty="0">
                <a:solidFill>
                  <a:prstClr val="black"/>
                </a:solidFill>
                <a:latin typeface="Verdana" panose="020B0604030504040204" pitchFamily="34" charset="0"/>
                <a:ea typeface="ＭＳ Ｐゴシック" charset="-128"/>
              </a:rPr>
              <a:t>1 point for some flexion</a:t>
            </a:r>
          </a:p>
          <a:p>
            <a:pPr lvl="1" eaLnBrk="0" fontAlgn="base" hangingPunct="0">
              <a:spcBef>
                <a:spcPct val="30000"/>
              </a:spcBef>
              <a:spcAft>
                <a:spcPct val="0"/>
              </a:spcAft>
              <a:defRPr/>
            </a:pPr>
            <a:r>
              <a:rPr lang="en-US" altLang="en-US" sz="1100" dirty="0">
                <a:solidFill>
                  <a:prstClr val="black"/>
                </a:solidFill>
                <a:latin typeface="Verdana" panose="020B0604030504040204" pitchFamily="34" charset="0"/>
                <a:ea typeface="ＭＳ Ｐゴシック" charset="-128"/>
              </a:rPr>
              <a:t>2 points for active movement</a:t>
            </a:r>
          </a:p>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Verdana" panose="020B0604030504040204" pitchFamily="34" charset="0"/>
                <a:ea typeface="ＭＳ Ｐゴシック" charset="-128"/>
              </a:rPr>
              <a:t>Respiration</a:t>
            </a:r>
          </a:p>
          <a:p>
            <a:pPr lvl="1" eaLnBrk="0" fontAlgn="base" hangingPunct="0">
              <a:spcBef>
                <a:spcPct val="30000"/>
              </a:spcBef>
              <a:spcAft>
                <a:spcPct val="0"/>
              </a:spcAft>
              <a:defRPr/>
            </a:pPr>
            <a:r>
              <a:rPr lang="en-US" altLang="en-US" sz="1100" dirty="0">
                <a:solidFill>
                  <a:prstClr val="black"/>
                </a:solidFill>
                <a:latin typeface="Verdana" panose="020B0604030504040204" pitchFamily="34" charset="0"/>
                <a:ea typeface="ＭＳ Ｐゴシック" charset="-128"/>
              </a:rPr>
              <a:t>0 points for no respiratory effort</a:t>
            </a:r>
          </a:p>
          <a:p>
            <a:pPr lvl="1" eaLnBrk="0" fontAlgn="base" hangingPunct="0">
              <a:spcBef>
                <a:spcPct val="30000"/>
              </a:spcBef>
              <a:spcAft>
                <a:spcPct val="0"/>
              </a:spcAft>
              <a:defRPr/>
            </a:pPr>
            <a:r>
              <a:rPr lang="en-US" altLang="en-US" sz="1100" dirty="0">
                <a:solidFill>
                  <a:prstClr val="black"/>
                </a:solidFill>
                <a:latin typeface="Verdana" panose="020B0604030504040204" pitchFamily="34" charset="0"/>
                <a:ea typeface="ＭＳ Ｐゴシック" charset="-128"/>
              </a:rPr>
              <a:t>1 point for slow or irregular breathing effort or weak cry</a:t>
            </a:r>
          </a:p>
          <a:p>
            <a:pPr lvl="1" eaLnBrk="0" fontAlgn="base" hangingPunct="0">
              <a:spcBef>
                <a:spcPct val="30000"/>
              </a:spcBef>
              <a:spcAft>
                <a:spcPct val="0"/>
              </a:spcAft>
              <a:defRPr/>
            </a:pPr>
            <a:r>
              <a:rPr lang="en-US" altLang="en-US" sz="1100" dirty="0">
                <a:solidFill>
                  <a:prstClr val="black"/>
                </a:solidFill>
                <a:latin typeface="Verdana" panose="020B0604030504040204" pitchFamily="34" charset="0"/>
                <a:ea typeface="ＭＳ Ｐゴシック" charset="-128"/>
              </a:rPr>
              <a:t>2 points for good respiration and strong cry</a:t>
            </a:r>
          </a:p>
          <a:p>
            <a:pPr marL="171450" lvl="0" indent="-171450" eaLnBrk="0" fontAlgn="base" hangingPunct="0">
              <a:spcBef>
                <a:spcPct val="30000"/>
              </a:spcBef>
              <a:spcAft>
                <a:spcPct val="0"/>
              </a:spcAft>
              <a:buFont typeface="Arial" panose="020B0604020202020204" pitchFamily="34" charset="0"/>
              <a:buChar char="•"/>
              <a:defRPr/>
            </a:pPr>
            <a:endParaRPr lang="en-US" altLang="en-US" sz="1100" dirty="0">
              <a:solidFill>
                <a:prstClr val="black"/>
              </a:solidFill>
              <a:latin typeface="Verdana" panose="020B0604030504040204" pitchFamily="34" charset="0"/>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endParaRPr lang="en-US" altLang="en-US" sz="1100" dirty="0">
              <a:solidFill>
                <a:prstClr val="black"/>
              </a:solidFill>
              <a:latin typeface="Verdana" panose="020B0604030504040204" pitchFamily="34" charset="0"/>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endParaRPr lang="en-US" altLang="en-US" sz="1100" dirty="0">
              <a:solidFill>
                <a:prstClr val="black"/>
              </a:solidFill>
              <a:latin typeface="Verdana" panose="020B0604030504040204" pitchFamily="34" charset="0"/>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endParaRPr lang="en-US" altLang="en-US" sz="1100" dirty="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altLang="en-US" sz="11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46956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Critical Thinking Discussion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Why are airway management, oxygenation, and ventilation the most commonly needed interventions in neonatal resuscitation?</a:t>
            </a: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 </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are the steps of neonatal resuscitation?</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Knowledge Application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Students should be able to demonstrate assessment and care of normal newborns and those who need resuscitation.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362033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En route to the hospital, provide continual assessment for the newborn. Pay particular attention to body temperature; airway, breathing, and oxygenation status; heart rate; color; and activity level. Contact medical direction to update them on conditions of the mother and newborn.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5971986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Most newborns require no resuscitation beyond temperature maintenance, mild stimulation, and suctioning.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111157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Signs of a severely depressed newborn include: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Respiratory rate over 60 per minute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Diminished breath sounds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Heart rate over 180 per minute or under 100 per minute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Obvious signs of trauma from the delivery process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Poor or absent skeletal muscle tone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Respiratory arrest, or severe distress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Heavy meconium staining of amniotic fluid and a nonvigorous newborn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Weak pulses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Cyanotic body (core and extremities)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Poor peripheral perfusion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Lack of or poor response to stimulation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Apgar score under 4.</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0109500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establishment and maintenance of an adequate airway, ventilation, and oxygenation is the “cornerstone” treatment for any newborn who does not exhibit vigorous activity following birth.</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4416907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The preductal (measured in the right hand or extremity) SpO</a:t>
            </a:r>
            <a:r>
              <a:rPr lang="en-US" altLang="en-US" baseline="-25000" dirty="0">
                <a:solidFill>
                  <a:prstClr val="black"/>
                </a:solidFill>
                <a:latin typeface="Calibri"/>
                <a:ea typeface="ＭＳ Ｐゴシック" pitchFamily="34" charset="-128"/>
              </a:rPr>
              <a:t>2</a:t>
            </a:r>
            <a:r>
              <a:rPr lang="en-US" altLang="en-US" dirty="0">
                <a:solidFill>
                  <a:prstClr val="black"/>
                </a:solidFill>
                <a:latin typeface="Calibri"/>
                <a:ea typeface="ＭＳ Ｐゴシック" pitchFamily="34" charset="-128"/>
              </a:rPr>
              <a:t> reading and blood oxygenation will be much lower immediately after birth (SpO</a:t>
            </a:r>
            <a:r>
              <a:rPr lang="en-US" altLang="en-US" baseline="-25000" dirty="0">
                <a:solidFill>
                  <a:prstClr val="black"/>
                </a:solidFill>
                <a:latin typeface="Calibri"/>
                <a:ea typeface="ＭＳ Ｐゴシック" pitchFamily="34" charset="-128"/>
              </a:rPr>
              <a:t>2</a:t>
            </a:r>
            <a:r>
              <a:rPr lang="en-US" altLang="en-US" dirty="0">
                <a:solidFill>
                  <a:prstClr val="black"/>
                </a:solidFill>
                <a:latin typeface="Calibri"/>
                <a:ea typeface="ＭＳ Ｐゴシック" pitchFamily="34" charset="-128"/>
              </a:rPr>
              <a:t> of 60–65%) and will steadily improve within the first 10 minutes.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48782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When the fetus moves down into the vagina, the head causes the vaginal walls to bulge, especially during a contraction, and the top of the head appears at the vaginal opening. This is known as crowning and is a sign of imminent delivery.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964119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Approximately 80 percent of newborns require no resuscitation beyond keeping them warm and keeping the airway clear of secretions, if necessary.</a:t>
            </a:r>
          </a:p>
          <a:p>
            <a:pPr lvl="0" eaLnBrk="0" fontAlgn="base" hangingPunct="0">
              <a:spcBef>
                <a:spcPct val="30000"/>
              </a:spcBef>
              <a:spcAft>
                <a:spcPct val="0"/>
              </a:spcAft>
            </a:pPr>
            <a:endParaRPr lang="en-US" altLang="en-US" dirty="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To provide blow-by oxygen, hold the tube 1 inch from the </a:t>
            </a:r>
            <a:r>
              <a:rPr lang="en-US" altLang="en-US" dirty="0" smtClean="0">
                <a:solidFill>
                  <a:prstClr val="black"/>
                </a:solidFill>
                <a:latin typeface="Calibri"/>
                <a:ea typeface="ＭＳ Ｐゴシック" pitchFamily="34" charset="-128"/>
              </a:rPr>
              <a:t>baby’s </a:t>
            </a:r>
            <a:r>
              <a:rPr lang="en-US" altLang="en-US" dirty="0">
                <a:solidFill>
                  <a:prstClr val="black"/>
                </a:solidFill>
                <a:latin typeface="Calibri"/>
                <a:ea typeface="ＭＳ Ｐゴシック" pitchFamily="34" charset="-128"/>
              </a:rPr>
              <a:t>nose and mouth and direct the oxygen flow, at 5 </a:t>
            </a:r>
            <a:r>
              <a:rPr lang="en-US" altLang="en-US" dirty="0" err="1">
                <a:solidFill>
                  <a:prstClr val="black"/>
                </a:solidFill>
                <a:latin typeface="Calibri"/>
                <a:ea typeface="ＭＳ Ｐゴシック" pitchFamily="34" charset="-128"/>
              </a:rPr>
              <a:t>lpm</a:t>
            </a:r>
            <a:r>
              <a:rPr lang="en-US" altLang="en-US" dirty="0">
                <a:solidFill>
                  <a:prstClr val="black"/>
                </a:solidFill>
                <a:latin typeface="Calibri"/>
                <a:ea typeface="ＭＳ Ｐゴシック" pitchFamily="34" charset="-128"/>
              </a:rPr>
              <a:t> or greater, across the mouth and nose. Make sure the baby is kept warm and the airway remains clear.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8568369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 small number of newborns might require chest compressions, and an even smaller number might require the medications or an advanced airway that an advanced life support team can provide.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398667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If the answer to all the three questions is “yes,” the newborn should not require resuscitation beyond normal newborn care and can be kept with the mother for transportation, provided the mother is not experiencing any life-threatening complications.</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If you have answered “no” to any of the three questions, the newborn will require one or more additional interventions. The newborn resuscitation steps follow. In many of these interventions, after 60 seconds, reassess to determine the need for continued intervention.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838110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The entire time the newborn is in your care, you must continuously reevaluate: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Heart rate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Respirations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Oxygenation (determined by SpO</a:t>
            </a:r>
            <a:r>
              <a:rPr lang="en-US" baseline="-25000">
                <a:solidFill>
                  <a:prstClr val="black"/>
                </a:solidFill>
                <a:latin typeface="Calibri"/>
                <a:ea typeface="ＭＳ Ｐゴシック" charset="-128"/>
              </a:rPr>
              <a:t>2</a:t>
            </a:r>
            <a:r>
              <a:rPr lang="en-US">
                <a:solidFill>
                  <a:prstClr val="black"/>
                </a:solidFill>
                <a:latin typeface="Calibri"/>
                <a:ea typeface="ＭＳ Ｐゴシック" charset="-128"/>
              </a:rPr>
              <a:t> monitoring).</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6975090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Assessment and initial management of the newborn should be conducted as outlined in Table 37-3.</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3590354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The following interventions must be conducted within the 30 seconds after delivery:</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If the heart rate is &lt;100 bpm or there are gasping respirations or apnea, immediately suction and begin PPV. Use room air (21 percent) for term babies. If preterm, use 21 percent (room air). Add and titrate oxygen using the least amount possible to reach the appropriate extrauterine SpO</a:t>
            </a:r>
            <a:r>
              <a:rPr lang="en-US" baseline="-25000" dirty="0">
                <a:solidFill>
                  <a:prstClr val="black"/>
                </a:solidFill>
                <a:latin typeface="Calibri"/>
                <a:ea typeface="ＭＳ Ｐゴシック" charset="-128"/>
              </a:rPr>
              <a:t>2</a:t>
            </a:r>
            <a:r>
              <a:rPr lang="en-US" dirty="0">
                <a:solidFill>
                  <a:prstClr val="black"/>
                </a:solidFill>
                <a:latin typeface="Calibri"/>
                <a:ea typeface="ＭＳ Ｐゴシック" charset="-128"/>
              </a:rPr>
              <a:t> level. Do not exceed 65 percent on a preterm neonate.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If the breathing is labored or cyanosis is persistent, assess, position, and clear the airway, apply the pulse oximeter, and administer blow-by oxygen if the extrauterine SpO</a:t>
            </a:r>
            <a:r>
              <a:rPr lang="en-US" baseline="-25000" dirty="0">
                <a:solidFill>
                  <a:prstClr val="black"/>
                </a:solidFill>
                <a:latin typeface="Calibri"/>
                <a:ea typeface="ＭＳ Ｐゴシック" charset="-128"/>
              </a:rPr>
              <a:t>2</a:t>
            </a:r>
            <a:r>
              <a:rPr lang="en-US" dirty="0">
                <a:solidFill>
                  <a:prstClr val="black"/>
                </a:solidFill>
                <a:latin typeface="Calibri"/>
                <a:ea typeface="ＭＳ Ｐゴシック" charset="-128"/>
              </a:rPr>
              <a:t> value is less than what it should be at that point in time post-delivery.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090075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relative frequency of need for resuscitative measures is often shown as an inverted pyramid with the simple care most newborns require at the top.</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385798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Verdana" panose="020B0604030504040204" pitchFamily="34" charset="0"/>
                <a:ea typeface="ＭＳ Ｐゴシック" pitchFamily="34" charset="-128"/>
              </a:rPr>
              <a:t>To provide blow-by oxygen, hold the tube 1 inch from the nose and mouth and direct the oxygen flow, at 5 lpm or greater, across the mouth and nose.</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57903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Clear the airway by suction. Provide ventilations by bag-valve mask at the rate of 40 to 60 per minute with 100 percent oxygen if the baby is a term newborn and only 21 percent to 30 percent if they are a preterm newborn. You should maintain a tight face mask seal and provide ventilations with just enough force to raise the </a:t>
            </a:r>
            <a:r>
              <a:rPr lang="en-US" altLang="en-US" dirty="0" smtClean="0">
                <a:solidFill>
                  <a:prstClr val="black"/>
                </a:solidFill>
                <a:latin typeface="Calibri"/>
                <a:ea typeface="ＭＳ Ｐゴシック" pitchFamily="34" charset="-128"/>
              </a:rPr>
              <a:t>infant’s </a:t>
            </a:r>
            <a:r>
              <a:rPr lang="en-US" altLang="en-US" dirty="0">
                <a:solidFill>
                  <a:prstClr val="black"/>
                </a:solidFill>
                <a:latin typeface="Calibri"/>
                <a:ea typeface="ＭＳ Ｐゴシック" pitchFamily="34" charset="-128"/>
              </a:rPr>
              <a:t>chest. Reassess after 30 seconds of ventilation. If the </a:t>
            </a:r>
            <a:r>
              <a:rPr lang="en-US" altLang="en-US" dirty="0" smtClean="0">
                <a:solidFill>
                  <a:prstClr val="black"/>
                </a:solidFill>
                <a:latin typeface="Calibri"/>
                <a:ea typeface="ＭＳ Ｐゴシック" pitchFamily="34" charset="-128"/>
              </a:rPr>
              <a:t>baby’s </a:t>
            </a:r>
            <a:r>
              <a:rPr lang="en-US" altLang="en-US" dirty="0">
                <a:solidFill>
                  <a:prstClr val="black"/>
                </a:solidFill>
                <a:latin typeface="Calibri"/>
                <a:ea typeface="ＭＳ Ｐゴシック" pitchFamily="34" charset="-128"/>
              </a:rPr>
              <a:t>breathing has not improved and the heart rate is less than 100/minute, continue ventilations and reassess every 30 seconds.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3549485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If, despite adequate ventilations, the </a:t>
            </a:r>
            <a:r>
              <a:rPr lang="en-US" altLang="en-US" dirty="0" smtClean="0">
                <a:solidFill>
                  <a:prstClr val="black"/>
                </a:solidFill>
                <a:latin typeface="Calibri"/>
                <a:ea typeface="ＭＳ Ｐゴシック" pitchFamily="34" charset="-128"/>
              </a:rPr>
              <a:t>baby’s </a:t>
            </a:r>
            <a:r>
              <a:rPr lang="en-US" altLang="en-US" dirty="0">
                <a:solidFill>
                  <a:prstClr val="black"/>
                </a:solidFill>
                <a:latin typeface="Calibri"/>
                <a:ea typeface="ＭＳ Ｐゴシック" pitchFamily="34" charset="-128"/>
              </a:rPr>
              <a:t>heart rate drops to less than 60 beats per minute, continue ventilations and begin chest compressions. Circle the torso with your fingers and place both thumbs on the lower third of the </a:t>
            </a:r>
            <a:r>
              <a:rPr lang="en-US" altLang="en-US" dirty="0" smtClean="0">
                <a:solidFill>
                  <a:prstClr val="black"/>
                </a:solidFill>
                <a:latin typeface="Calibri"/>
                <a:ea typeface="ＭＳ Ｐゴシック" pitchFamily="34" charset="-128"/>
              </a:rPr>
              <a:t>newborn’s </a:t>
            </a:r>
            <a:r>
              <a:rPr lang="en-US" altLang="en-US" dirty="0">
                <a:solidFill>
                  <a:prstClr val="black"/>
                </a:solidFill>
                <a:latin typeface="Calibri"/>
                <a:ea typeface="ＭＳ Ｐゴシック" pitchFamily="34" charset="-128"/>
              </a:rPr>
              <a:t>sternum. If the baby is small, you might need to overlap your thumbs. Compress the chest approximately one third the depth of the chest at 120 compressions per minute.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21772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the relative anatomic structures to obstetrics.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950736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If the newborn is crying vigorously with good respiratory effort and good muscle tone:</a:t>
            </a:r>
          </a:p>
          <a:p>
            <a:pPr marL="228600" lvl="0" indent="-228600" eaLnBrk="0" fontAlgn="base" hangingPunct="0">
              <a:spcBef>
                <a:spcPct val="30000"/>
              </a:spcBef>
              <a:spcAft>
                <a:spcPct val="0"/>
              </a:spcAft>
              <a:buFontTx/>
              <a:buAutoNum type="arabicPeriod"/>
              <a:defRPr/>
            </a:pPr>
            <a:r>
              <a:rPr lang="en-US" dirty="0">
                <a:solidFill>
                  <a:prstClr val="black"/>
                </a:solidFill>
                <a:latin typeface="Calibri"/>
                <a:ea typeface="ＭＳ Ｐゴシック" charset="-128"/>
              </a:rPr>
              <a:t>Do not suction unless meconium is visible in the airway. If visible in nose or mouth, suction with a bulb syringe until clear.</a:t>
            </a:r>
          </a:p>
          <a:p>
            <a:pPr marL="228600" lvl="0" indent="-228600" eaLnBrk="0" fontAlgn="base" hangingPunct="0">
              <a:spcBef>
                <a:spcPct val="30000"/>
              </a:spcBef>
              <a:spcAft>
                <a:spcPct val="0"/>
              </a:spcAft>
              <a:buFontTx/>
              <a:buAutoNum type="arabicPeriod"/>
              <a:defRPr/>
            </a:pPr>
            <a:r>
              <a:rPr lang="en-US" dirty="0">
                <a:solidFill>
                  <a:prstClr val="black"/>
                </a:solidFill>
                <a:latin typeface="Calibri"/>
                <a:ea typeface="ＭＳ Ｐゴシック" charset="-128"/>
              </a:rPr>
              <a:t>Keep the baby with the mother and perform normal newborn care (dry, warm, position)</a:t>
            </a:r>
          </a:p>
          <a:p>
            <a:pPr marL="228600" lvl="0" indent="-228600" eaLnBrk="0" fontAlgn="base" hangingPunct="0">
              <a:spcBef>
                <a:spcPct val="30000"/>
              </a:spcBef>
              <a:spcAft>
                <a:spcPct val="0"/>
              </a:spcAft>
              <a:buFontTx/>
              <a:buAutoNum type="arabicPeriod"/>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r>
              <a:rPr lang="en-US" dirty="0">
                <a:solidFill>
                  <a:prstClr val="black"/>
                </a:solidFill>
                <a:latin typeface="Calibri"/>
                <a:ea typeface="ＭＳ Ｐゴシック" charset="-128"/>
              </a:rPr>
              <a:t>If the newborn has absent or depressed respirations, poor muscle tone, or HR *100 bpm:</a:t>
            </a:r>
          </a:p>
          <a:p>
            <a:pPr marL="228600" lvl="0" indent="-228600" eaLnBrk="0" fontAlgn="base" hangingPunct="0">
              <a:spcBef>
                <a:spcPct val="30000"/>
              </a:spcBef>
              <a:spcAft>
                <a:spcPct val="0"/>
              </a:spcAft>
              <a:buFontTx/>
              <a:buAutoNum type="arabicPeriod"/>
              <a:defRPr/>
            </a:pPr>
            <a:r>
              <a:rPr lang="en-US" dirty="0">
                <a:solidFill>
                  <a:prstClr val="black"/>
                </a:solidFill>
                <a:latin typeface="Calibri"/>
                <a:ea typeface="ＭＳ Ｐゴシック" charset="-128"/>
              </a:rPr>
              <a:t>Suction the nose and mouth, even if meconium is not visible.</a:t>
            </a:r>
          </a:p>
          <a:p>
            <a:pPr marL="228600" lvl="0" indent="-228600" eaLnBrk="0" fontAlgn="base" hangingPunct="0">
              <a:spcBef>
                <a:spcPct val="30000"/>
              </a:spcBef>
              <a:spcAft>
                <a:spcPct val="0"/>
              </a:spcAft>
              <a:buFontTx/>
              <a:buAutoNum type="arabicPeriod"/>
              <a:defRPr/>
            </a:pPr>
            <a:r>
              <a:rPr lang="en-US" dirty="0">
                <a:solidFill>
                  <a:prstClr val="black"/>
                </a:solidFill>
                <a:latin typeface="Calibri"/>
                <a:ea typeface="ＭＳ Ｐゴシック" charset="-128"/>
              </a:rPr>
              <a:t>Immediately begin PPV. When providing PPV, use room air (21 percent) for term babies. If the baby is preterm, use 21 percent (room air) to 30 percent to titrate the appropriate extrauterine SpO</a:t>
            </a:r>
            <a:r>
              <a:rPr lang="en-US" baseline="-25000" dirty="0">
                <a:solidFill>
                  <a:prstClr val="black"/>
                </a:solidFill>
                <a:latin typeface="Calibri"/>
                <a:ea typeface="ＭＳ Ｐゴシック" charset="-128"/>
              </a:rPr>
              <a:t>2</a:t>
            </a:r>
            <a:r>
              <a:rPr lang="en-US" dirty="0">
                <a:solidFill>
                  <a:prstClr val="black"/>
                </a:solidFill>
                <a:latin typeface="Calibri"/>
                <a:ea typeface="ＭＳ Ｐゴシック" charset="-128"/>
              </a:rPr>
              <a:t> level. Do not exceed 65 percent on a preterm neonate. If, at any time, the heart rate decreases to 660 bpm, immediately begin chest compressions and increase oxygen delivery to 100 percent via the BVM.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0318737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Case Study Discussion</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Case Study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0436578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Follow-Up</a:t>
            </a:r>
            <a:endParaRPr lang="en-US" altLang="en-US" sz="14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Answer student questions. </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Follow-Up Assignments</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Review Chapter 37 Summary.</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Complete Chapter 37 In Review questions. </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Complete Chapter 37 Critical Thinking questions.</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Assessments</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Handouts</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Chapter 37 quiz</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8564665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Class Activity</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As an alternative to assigning the follow-up exercises in the lesson plan as homework, assign each question to a small group of students for in-class discussion.</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Teaching Tips</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Answers to In Review questions are in the appendix of the text. Advise students to review the questions again as they study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2885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On day 14 of the cycle, ovulation occurs.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The ovum travels through the fallopian tube, where it may be fertilized.</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If fertilization occurs, the ovum is implanted into the endometrium.</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Ask students to take turns, each listing one of the sequential events or benchmarks from ovulation to delivery.</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At what point in the menstrual cycle does ovulation occur?</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How do multiple-gestation pregnancies occur?</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How might hormonal contraceptives affect the reproductive tract to prevent pregnancy? </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857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Pregnancy is also referred to as gestation. Gestational age refers to the age of the fetus in weeks, from the time of fertilization of the ovum through delivery.</a:t>
            </a:r>
          </a:p>
          <a:p>
            <a:pPr lvl="0" eaLnBrk="0" fontAlgn="base" hangingPunct="0">
              <a:spcBef>
                <a:spcPct val="30000"/>
              </a:spcBef>
              <a:spcAft>
                <a:spcPct val="0"/>
              </a:spcAft>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Each 3-month period of the approximately 9-month pregnancy is referred to as a trimester.</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At what point does the placenta develop? In which portion of the uterus is it normally located?</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How is gestational age measured?</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30442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are some of the physiological changes of pregnancy?</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Knowledge Application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Students should be able to apply knowledge of the anatomy and physiology of the female reproductive system to the assessment and management of obstetric patients.</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14191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34" charset="-128"/>
              </a:rPr>
              <a:t>The prepregnant uterus weighs about 2 ounces and holds approximately 10 mL. At the end of pregnancy, the uterus weighs more than 2 pounds and holds 5,000 mL.</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34" charset="-128"/>
              </a:rPr>
              <a:t>The pregnant uterus is extremely vascular and contains approximately one sixth of the total blood volume of the mother.</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34" charset="-128"/>
              </a:rPr>
              <a:t>A mucous plug forms in the opening to the cervix (os) to protect the fetus from infection.</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34" charset="-128"/>
              </a:rPr>
              <a:t>The breasts enlarge and become more nodular in preparation for lactation (milk production).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97935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34" charset="-128"/>
              </a:rPr>
              <a:t>The respiratory tract resistance decreases as a result of hormones causing smooth muscle dilation.</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34" charset="-128"/>
              </a:rPr>
              <a:t>The tidal volume increases by 40 percent; however, the functional reserve volume decreases, meaning the pregnant patient has respiratory reserve.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34" charset="-128"/>
              </a:rPr>
              <a:t>There is an increase in oxygen consumption of approximately 20 percent.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12371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Maternal blood volume increases by 45 percent. There is also an increase in red blood cell (RBC) content and plasma; however, the plasma volume increase is greater than the RBCs, causing a relative anemia. The pregnant patient is given iron supplements to increase oxygen binding on the RBC. This blood volume increase delays the signs and symptoms of shock in the pregnant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07978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dirty="0">
                <a:solidFill>
                  <a:prstClr val="black"/>
                </a:solidFill>
                <a:latin typeface="Calibri"/>
                <a:ea typeface="ＭＳ Ｐゴシック" pitchFamily="34" charset="-128"/>
              </a:rPr>
              <a:t>Explain to students what the National EMS Education Standards are. The National EMS Education Standards communicate the expectations of entry-level EMS providers. As EMTs, students will be expected to be competent in these areas. Acknowledge that the standards are broad, general statements. Although this lesson addresses the listed competencies, the competencies are often complex and require completion of more than one lesson to accomplish. The student is also expected to review the chapter objectives to foreshadow what will be in the chapter. By mastering the key terms the EMT student will better understand the learning and be able to communicate more clearly.</a:t>
            </a:r>
          </a:p>
          <a:p>
            <a:pPr lvl="0" fontAlgn="base">
              <a:spcBef>
                <a:spcPct val="0"/>
              </a:spcBef>
              <a:spcAft>
                <a:spcPct val="0"/>
              </a:spcAft>
            </a:pPr>
            <a:endParaRPr lang="en-US" altLang="en-US" dirty="0">
              <a:solidFill>
                <a:prstClr val="black"/>
              </a:solidFill>
              <a:latin typeface="Calibri"/>
              <a:ea typeface="ＭＳ Ｐゴシック" pitchFamily="34" charset="-128"/>
            </a:endParaRPr>
          </a:p>
          <a:p>
            <a:pPr lvl="0" fontAlgn="base">
              <a:spcBef>
                <a:spcPct val="0"/>
              </a:spcBef>
              <a:spcAft>
                <a:spcPct val="0"/>
              </a:spcAft>
            </a:pPr>
            <a:r>
              <a:rPr lang="en-US" altLang="en-US" dirty="0">
                <a:solidFill>
                  <a:prstClr val="black"/>
                </a:solidFill>
                <a:latin typeface="Calibri"/>
                <a:ea typeface="ＭＳ Ｐゴシック" pitchFamily="34" charset="-128"/>
              </a:rPr>
              <a:t>Additionally, explain to the students that the purpose of using these slides is to help keep the instructor focused on highlighting important portions of the material, explain interrelationships of topics, and discuss how to apply this information. </a:t>
            </a:r>
            <a:r>
              <a:rPr lang="en-US" altLang="en-US" dirty="0" smtClean="0">
                <a:solidFill>
                  <a:prstClr val="black"/>
                </a:solidFill>
                <a:latin typeface="Calibri"/>
                <a:ea typeface="ＭＳ Ｐゴシック" pitchFamily="34" charset="-128"/>
              </a:rPr>
              <a:t>It’s </a:t>
            </a:r>
            <a:r>
              <a:rPr lang="en-US" altLang="en-US" dirty="0">
                <a:solidFill>
                  <a:prstClr val="black"/>
                </a:solidFill>
                <a:latin typeface="Calibri"/>
                <a:ea typeface="ＭＳ Ｐゴシック" pitchFamily="34" charset="-128"/>
              </a:rPr>
              <a:t>not the intent of the presentation (or slides alone) to include every component in the chapter. This presentation still requires the student to thoroughly read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88484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Nausea and vomiting commonly occur during the first trimester as a result of hormone changes and the change in the need for carbohydrates.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03892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34" charset="-128"/>
              </a:rPr>
              <a:t>Glomerular filtration increases by approximately 50 percent during the second trimester and remains elevated.</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34" charset="-128"/>
              </a:rPr>
              <a:t>An increase in urinary frequency is common in the first and third trimester because of the uterus compressing the bladder.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96394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The </a:t>
            </a:r>
            <a:r>
              <a:rPr lang="en-US" altLang="en-US" dirty="0" smtClean="0">
                <a:solidFill>
                  <a:prstClr val="black"/>
                </a:solidFill>
                <a:latin typeface="Calibri"/>
                <a:ea typeface="ＭＳ Ｐゴシック" pitchFamily="34" charset="-128"/>
              </a:rPr>
              <a:t>mother’s </a:t>
            </a:r>
            <a:r>
              <a:rPr lang="en-US" altLang="en-US" dirty="0">
                <a:solidFill>
                  <a:prstClr val="black"/>
                </a:solidFill>
                <a:latin typeface="Calibri"/>
                <a:ea typeface="ＭＳ Ｐゴシック" pitchFamily="34" charset="-128"/>
              </a:rPr>
              <a:t>center of gravity changes because of the heavy uterus. The patient compensates for this and therefore often experiences lower back pain.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29273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The symptoms of hyperemesis </a:t>
            </a:r>
            <a:r>
              <a:rPr lang="en-US" altLang="en-US" dirty="0" err="1">
                <a:solidFill>
                  <a:prstClr val="black"/>
                </a:solidFill>
                <a:latin typeface="Calibri"/>
                <a:ea typeface="ＭＳ Ｐゴシック" panose="020B0600070205080204" pitchFamily="34" charset="-128"/>
              </a:rPr>
              <a:t>gravidarum</a:t>
            </a:r>
            <a:r>
              <a:rPr lang="en-US" altLang="en-US" dirty="0">
                <a:solidFill>
                  <a:prstClr val="black"/>
                </a:solidFill>
                <a:latin typeface="Calibri"/>
                <a:ea typeface="ＭＳ Ｐゴシック" panose="020B0600070205080204" pitchFamily="34" charset="-128"/>
              </a:rPr>
              <a:t> usually occur between 4 and 6 weeks of pregnancy and can peak between weeks 9 and 13.</a:t>
            </a:r>
          </a:p>
          <a:p>
            <a:pPr lvl="0" eaLnBrk="0" fontAlgn="base" hangingPunct="0">
              <a:spcBef>
                <a:spcPct val="30000"/>
              </a:spcBef>
              <a:spcAft>
                <a:spcPct val="0"/>
              </a:spcAft>
              <a:defRPr/>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Teaching Tip</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Invite an OB nurse to speak on these emergencies.</a:t>
            </a: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How are placenta previa and abruptio placentae different?</a:t>
            </a: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Critical Thinking Discussion</a:t>
            </a:r>
            <a:endParaRPr lang="en-US" altLang="en-US" dirty="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Why is maternal cocaine use a risk factor for abruptio placentae?</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What are some other potential risks of maternal substance abuse?</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38809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Additional signs and symptoms include: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Weight loss of 5 percent or more of prepregnancy weight</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Confusion, decreased ability to concentrate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Extreme fatigue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Hypotension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Tachycardia</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Poor skin turgor</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Dry mucous membranes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Anxiety, depression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Irritability.</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75574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If the SpO</a:t>
            </a:r>
            <a:r>
              <a:rPr lang="en-US" altLang="en-US" baseline="-25000">
                <a:solidFill>
                  <a:prstClr val="black"/>
                </a:solidFill>
                <a:latin typeface="Calibri"/>
                <a:ea typeface="ＭＳ Ｐゴシック" pitchFamily="34" charset="-128"/>
              </a:rPr>
              <a:t>2</a:t>
            </a:r>
            <a:r>
              <a:rPr lang="en-US" altLang="en-US">
                <a:solidFill>
                  <a:prstClr val="black"/>
                </a:solidFill>
                <a:latin typeface="Calibri"/>
                <a:ea typeface="ＭＳ Ｐゴシック" pitchFamily="34" charset="-128"/>
              </a:rPr>
              <a:t> is &lt;94% or if poor perfusion and hypovolemia from severe dehydration are suspected, administer oxygen. It is important to distinguish this condition from typical nausea and vomiting associated with pregnancy.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3469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If bleeding occurs behind the placenta where the margins of the placenta are intact, there will be no vaginal bleeding, even though the patient can lose a significant amount of blood and present in hypovolemic shock.</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174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The cause is usually genetic (50 percent of cases), or it can be caused by a uterine abnormality, infection, drugs, or maternal disease. Cramping and vaginal bleeding are usually present at 8 to 12 weeks of gestation.</a:t>
            </a:r>
          </a:p>
          <a:p>
            <a:pPr lvl="0" eaLnBrk="0" fontAlgn="base" hangingPunct="0">
              <a:spcBef>
                <a:spcPct val="30000"/>
              </a:spcBef>
              <a:spcAft>
                <a:spcPct val="0"/>
              </a:spcAft>
            </a:pPr>
            <a:endParaRPr lang="en-US" altLang="en-US" b="1" dirty="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itchFamily="34" charset="-128"/>
              </a:rPr>
              <a:t>Discussion Question</a:t>
            </a:r>
            <a:endParaRPr lang="en-US" altLang="en-US" dirty="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What are some risk factors for uterine rupture?</a:t>
            </a:r>
          </a:p>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itchFamily="34" charset="-128"/>
              </a:rPr>
              <a:t>Discussion Question</a:t>
            </a:r>
            <a:endParaRPr lang="en-US" altLang="en-US" dirty="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What is an ectopic pregnancy?</a:t>
            </a:r>
          </a:p>
          <a:p>
            <a:pPr lvl="0" eaLnBrk="0" fontAlgn="base" hangingPunct="0">
              <a:spcBef>
                <a:spcPct val="30000"/>
              </a:spcBef>
              <a:spcAft>
                <a:spcPct val="0"/>
              </a:spcAft>
            </a:pPr>
            <a:endParaRPr lang="en-US" altLang="en-US" dirty="0">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16355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The spontaneous abortion is a naturally occurring expulsion of the fetus that is generally related to a genetic abnormality. An elective abortion is the termination of the pregnancy in a medical setting upon the </a:t>
            </a:r>
            <a:r>
              <a:rPr lang="en-US" altLang="en-US" dirty="0" smtClean="0">
                <a:solidFill>
                  <a:prstClr val="black"/>
                </a:solidFill>
                <a:latin typeface="Calibri"/>
                <a:ea typeface="ＭＳ Ｐゴシック" pitchFamily="34" charset="-128"/>
              </a:rPr>
              <a:t>mother’s </a:t>
            </a:r>
            <a:r>
              <a:rPr lang="en-US" altLang="en-US" dirty="0">
                <a:solidFill>
                  <a:prstClr val="black"/>
                </a:solidFill>
                <a:latin typeface="Calibri"/>
                <a:ea typeface="ＭＳ Ｐゴシック" pitchFamily="34" charset="-128"/>
              </a:rPr>
              <a:t>request.</a:t>
            </a:r>
          </a:p>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Any tissue that is retained within the uterus following a spontaneous abortion can lead to severe bleeding and infection. Transport any patient with a suspected spontaneous abortion.</a:t>
            </a:r>
          </a:p>
          <a:p>
            <a:pPr lvl="0" eaLnBrk="0" fontAlgn="base" hangingPunct="0">
              <a:spcBef>
                <a:spcPct val="30000"/>
              </a:spcBef>
              <a:spcAft>
                <a:spcPct val="0"/>
              </a:spcAft>
            </a:pPr>
            <a:endParaRPr lang="en-US" altLang="en-US" dirty="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34" charset="-128"/>
              </a:rPr>
              <a:t>Emergency Medical Care—Provide emergency care for shock if the signs and symptoms are present.</a:t>
            </a:r>
          </a:p>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Provide emotional support to the mother and the members of their family throughout treatment and transport. Intense grief over loss of the pregnancy is normal and expected in both parents. The most significant danger to the patient is severe bleeding from the point where the fetal tissue separated from the uterus.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5458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The predisposing factors for an ectopic pregnancy are: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Previous ectopic pregnancies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Pelvic inflammatory disease (PID)</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Adhesions from surgery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Tubal surgery, including elective tubal ligation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Intrauterine device.</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12351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These bulleted points are the major headings from the chapter, in order. Their purpose is to provide a basic lecture navigation for the student.</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9978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placenta eventually invades surrounding tissue and, unable to accommodate the growing embryo, the tissue ultimately ruptures.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9267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Additional signs and symptoms include: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Increased pulse rate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Dull, aching pain that is poorly localized and becomes sharp, and localized to one lower quadrant</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Weakness or dizziness when sitting or standing</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Signs of shock</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Discoloration around the umbilicus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Urge to defecate.</a:t>
            </a:r>
          </a:p>
          <a:p>
            <a:pPr lvl="0" eaLnBrk="0" fontAlgn="base" hangingPunct="0">
              <a:spcBef>
                <a:spcPct val="30000"/>
              </a:spcBef>
              <a:spcAft>
                <a:spcPct val="0"/>
              </a:spcAft>
              <a:defRPr/>
            </a:pP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86398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primary treatment is to administer a high concentration of oxygen, regardless of the SpO</a:t>
            </a:r>
            <a:r>
              <a:rPr lang="en-US" altLang="en-US" baseline="-25000">
                <a:solidFill>
                  <a:prstClr val="black"/>
                </a:solidFill>
                <a:latin typeface="Calibri"/>
                <a:ea typeface="ＭＳ Ｐゴシック" pitchFamily="34" charset="-128"/>
              </a:rPr>
              <a:t>2</a:t>
            </a:r>
            <a:r>
              <a:rPr lang="en-US" altLang="en-US">
                <a:solidFill>
                  <a:prstClr val="black"/>
                </a:solidFill>
                <a:latin typeface="Calibri"/>
                <a:ea typeface="ＭＳ Ｐゴシック" pitchFamily="34" charset="-128"/>
              </a:rPr>
              <a:t> reading and oxygenation status of the pregnant patient, via a nonrebreather mask at 15 lpm to maximize oxygenation of the fetus. Transport the patient to a facility that can manage a surgical emergency.</a:t>
            </a:r>
            <a:endParaRPr lang="en-US" altLang="en-US">
              <a:solidFill>
                <a:prstClr val="black"/>
              </a:solidFill>
              <a:latin typeface="Verdana" panose="020B0604030504040204" pitchFamily="34" charset="0"/>
              <a:ea typeface="ＭＳ Ｐゴシック"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70117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Predisposing factors for placenta previa are:</a:t>
            </a:r>
          </a:p>
          <a:p>
            <a:pPr marL="171450" lvl="0" indent="-171450" eaLnBrk="0" fontAlgn="base" hangingPunct="0">
              <a:spcBef>
                <a:spcPct val="30000"/>
              </a:spcBef>
              <a:spcAft>
                <a:spcPct val="0"/>
              </a:spcAft>
              <a:buFont typeface="Arial" panose="020B0604020202020204" pitchFamily="34" charset="0"/>
              <a:buChar char="•"/>
              <a:defRPr/>
            </a:pPr>
            <a:r>
              <a:rPr lang="en-US" dirty="0" err="1">
                <a:solidFill>
                  <a:prstClr val="black"/>
                </a:solidFill>
                <a:latin typeface="Calibri"/>
                <a:ea typeface="ＭＳ Ｐゴシック" charset="-128"/>
              </a:rPr>
              <a:t>Multiparity</a:t>
            </a:r>
            <a:r>
              <a:rPr lang="en-US" dirty="0">
                <a:solidFill>
                  <a:prstClr val="black"/>
                </a:solidFill>
                <a:latin typeface="Calibri"/>
                <a:ea typeface="ＭＳ Ｐゴシック" charset="-128"/>
              </a:rPr>
              <a:t> (more than two deliveries)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Rapid succession of pregnancies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Greater than 35 years of age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Previous placenta previa</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History of early vaginal bleeding</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Bleeding immediately after intercourse during pregnancy.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753406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Predisposing factors for placenta previa:</a:t>
            </a:r>
          </a:p>
          <a:p>
            <a:pPr marL="171450" lvl="0" indent="-171450" eaLnBrk="0" fontAlgn="base" hangingPunct="0">
              <a:spcBef>
                <a:spcPct val="30000"/>
              </a:spcBef>
              <a:spcAft>
                <a:spcPct val="0"/>
              </a:spcAft>
              <a:buFont typeface="Arial" panose="020B0604020202020204" pitchFamily="34" charset="0"/>
              <a:buChar char="•"/>
              <a:defRPr/>
            </a:pPr>
            <a:r>
              <a:rPr lang="en-US" dirty="0" err="1">
                <a:solidFill>
                  <a:prstClr val="black"/>
                </a:solidFill>
                <a:latin typeface="Calibri"/>
                <a:ea typeface="ＭＳ Ｐゴシック" charset="-128"/>
              </a:rPr>
              <a:t>Multiparity</a:t>
            </a:r>
            <a:r>
              <a:rPr lang="en-US" dirty="0">
                <a:solidFill>
                  <a:prstClr val="black"/>
                </a:solidFill>
                <a:latin typeface="Calibri"/>
                <a:ea typeface="ＭＳ Ｐゴシック" charset="-128"/>
              </a:rPr>
              <a:t> (more than two deliveries)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Rapid succession of pregnancies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Greater than 35 years of age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Previous placenta previa</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History of early vaginal bleeding</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Bleeding immediately after intercourse during pregnancy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17379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Major concerns are blood loss for the mother and hypoxia and distress for the fetus. This is a situation in which, regardless of the SpO</a:t>
            </a:r>
            <a:r>
              <a:rPr lang="en-US" altLang="en-US" baseline="-25000">
                <a:solidFill>
                  <a:prstClr val="black"/>
                </a:solidFill>
                <a:latin typeface="Calibri"/>
                <a:ea typeface="ＭＳ Ｐゴシック" pitchFamily="34" charset="-128"/>
              </a:rPr>
              <a:t>2</a:t>
            </a:r>
            <a:r>
              <a:rPr lang="en-US" altLang="en-US">
                <a:solidFill>
                  <a:prstClr val="black"/>
                </a:solidFill>
                <a:latin typeface="Calibri"/>
                <a:ea typeface="ＭＳ Ｐゴシック" pitchFamily="34" charset="-128"/>
              </a:rPr>
              <a:t> reading and oxygenation status of the pregnant patient, a high concentration of oxygen is administered via a nonrebreather mask at 15 lpm to maximize oxygenation of the fetus.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30126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sz="1100" dirty="0">
                <a:solidFill>
                  <a:prstClr val="black"/>
                </a:solidFill>
                <a:latin typeface="Verdana" panose="020B0604030504040204" pitchFamily="34" charset="0"/>
                <a:ea typeface="ＭＳ Ｐゴシック" charset="-128"/>
              </a:rPr>
              <a:t>Bleeding occurs from the arteries between the uterine wall and placenta, and the bleeding separates the placenta from the uterine wall.</a:t>
            </a:r>
          </a:p>
          <a:p>
            <a:pPr lvl="0" eaLnBrk="0" fontAlgn="base" hangingPunct="0">
              <a:spcBef>
                <a:spcPct val="30000"/>
              </a:spcBef>
              <a:spcAft>
                <a:spcPct val="0"/>
              </a:spcAft>
              <a:defRPr/>
            </a:pPr>
            <a:endParaRPr lang="en-US" altLang="en-US" sz="1100" dirty="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sz="1100" dirty="0">
                <a:solidFill>
                  <a:prstClr val="black"/>
                </a:solidFill>
                <a:latin typeface="Calibri"/>
                <a:ea typeface="ＭＳ Ｐゴシック" charset="-128"/>
              </a:rPr>
              <a:t>In a complete abruption, the placenta completely separates from the uterine wall. A complete abruptio placentae carries a 100 percent fetal mortality rate.</a:t>
            </a: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a:p>
            <a:pPr lvl="0" eaLnBrk="0" fontAlgn="base" hangingPunct="0">
              <a:spcBef>
                <a:spcPct val="30000"/>
              </a:spcBef>
              <a:spcAft>
                <a:spcPct val="0"/>
              </a:spcAft>
              <a:defRPr/>
            </a:pPr>
            <a:r>
              <a:rPr lang="en-US" sz="1100" dirty="0">
                <a:solidFill>
                  <a:prstClr val="black"/>
                </a:solidFill>
                <a:latin typeface="Calibri"/>
                <a:ea typeface="ＭＳ Ｐゴシック" charset="-128"/>
              </a:rPr>
              <a:t>In a partial abruptio placentae, the placenta is partially torn from the uterine wall. Because it remains partially attached, it is associated with a 30 to 60 percent, rather than a total, fetal mortality rate. The type of abruption cannot be distinguished; therefore, it is important to transport any patient with a suspected placental abruption.</a:t>
            </a:r>
            <a:endParaRPr lang="en-US" altLang="en-US" sz="1100" dirty="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a:p>
            <a:pPr lvl="0" eaLnBrk="0" fontAlgn="base" hangingPunct="0">
              <a:spcBef>
                <a:spcPct val="30000"/>
              </a:spcBef>
              <a:spcAft>
                <a:spcPct val="0"/>
              </a:spcAft>
              <a:defRPr/>
            </a:pPr>
            <a:r>
              <a:rPr lang="en-US" sz="1100" dirty="0">
                <a:solidFill>
                  <a:prstClr val="black"/>
                </a:solidFill>
                <a:latin typeface="Calibri"/>
                <a:ea typeface="ＭＳ Ｐゴシック" charset="-128"/>
              </a:rPr>
              <a:t>Predisposing factors for an abruptio placentae are:</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Hypertension</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Use of cocaine or other vasoactive drugs</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Preeclampsia</a:t>
            </a:r>
          </a:p>
          <a:p>
            <a:pPr marL="171450" lvl="0" indent="-171450" eaLnBrk="0" fontAlgn="base" hangingPunct="0">
              <a:spcBef>
                <a:spcPct val="30000"/>
              </a:spcBef>
              <a:spcAft>
                <a:spcPct val="0"/>
              </a:spcAft>
              <a:buFont typeface="Arial" panose="020B0604020202020204" pitchFamily="34" charset="0"/>
              <a:buChar char="•"/>
              <a:defRPr/>
            </a:pPr>
            <a:r>
              <a:rPr lang="en-US" sz="1100" dirty="0" err="1">
                <a:solidFill>
                  <a:prstClr val="black"/>
                </a:solidFill>
                <a:latin typeface="Calibri"/>
                <a:ea typeface="ＭＳ Ｐゴシック" charset="-128"/>
              </a:rPr>
              <a:t>Multiparity</a:t>
            </a:r>
            <a:r>
              <a:rPr lang="en-US" sz="1100" dirty="0">
                <a:solidFill>
                  <a:prstClr val="black"/>
                </a:solidFill>
                <a:latin typeface="Calibri"/>
                <a:ea typeface="ＭＳ Ｐゴシック" charset="-128"/>
              </a:rPr>
              <a:t> (several births)</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Previous abruption</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Smoking</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Short umbilical cord</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Premature rupture of the amniotic sac</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Diabetes mellitus</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Trauma involving the abdomen during pregnancy.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85521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Because the head of the fetus might block a large amount of blood flow from the vaginal opening, use the clinical signs and symptoms of shock to gauge the severity of blood loss.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18477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34" charset="-128"/>
              </a:rPr>
              <a:t>Vaginal bleeding, which can be severe, minimal, or absent, depending on the location of the head of the fetus.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34" charset="-128"/>
              </a:rPr>
              <a:t>Abdominal tenderness upon palpation.</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34" charset="-128"/>
              </a:rPr>
              <a:t>Constant abdominal pain from uterine muscle spasms that can be mild or acute. If the patient is in labor and having contractions, the pain will not subside and will be constant, even between contractions.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34" charset="-128"/>
              </a:rPr>
              <a:t>Pain in the lower back.</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34" charset="-128"/>
              </a:rPr>
              <a:t>Uterine contractions.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34" charset="-128"/>
              </a:rPr>
              <a:t>Signs and symptoms of hypovolemic shock if bleeding is severe or occurs over a longer period of time.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80802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primary treatment is to administer a high concentration of oxygen, regardless of the SpO</a:t>
            </a:r>
            <a:r>
              <a:rPr lang="en-US" altLang="en-US" baseline="-25000">
                <a:solidFill>
                  <a:prstClr val="black"/>
                </a:solidFill>
                <a:latin typeface="Calibri"/>
                <a:ea typeface="ＭＳ Ｐゴシック" pitchFamily="34" charset="-128"/>
              </a:rPr>
              <a:t>2</a:t>
            </a:r>
            <a:r>
              <a:rPr lang="en-US" altLang="en-US">
                <a:solidFill>
                  <a:prstClr val="black"/>
                </a:solidFill>
                <a:latin typeface="Calibri"/>
                <a:ea typeface="ＭＳ Ｐゴシック" pitchFamily="34" charset="-128"/>
              </a:rPr>
              <a:t> reading and oxygenation status of the pregnant patient, via a nonrebreather mask at 15 lpm to maximize oxygenation of the fetus. Treat the patient for shock and provide immediate transport, preferably to a medical facility than can manage surgical obstetric emergencies.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0932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itchFamily="34" charset="-128"/>
              </a:rPr>
              <a:t>Case Study</a:t>
            </a:r>
          </a:p>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Present the Case Study Introduction provided in the PowerPoint slide set. </a:t>
            </a:r>
          </a:p>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Lead a discussion using the Case Study questions provided on the subsequent slide(s).</a:t>
            </a:r>
          </a:p>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dirty="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itchFamily="34" charset="-128"/>
              </a:rPr>
              <a:t>Case Study Discussion</a:t>
            </a:r>
            <a:endParaRPr lang="en-US" altLang="en-US" dirty="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Use the Case Study content and questions to foreshadow the upcoming lesson content. </a:t>
            </a:r>
          </a:p>
          <a:p>
            <a:pPr lvl="0" eaLnBrk="0" fontAlgn="base" hangingPunct="0">
              <a:spcBef>
                <a:spcPct val="30000"/>
              </a:spcBef>
              <a:spcAft>
                <a:spcPct val="0"/>
              </a:spcAft>
            </a:pPr>
            <a:endParaRPr lang="en-US" altLang="en-US" dirty="0">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15630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 ruptured uterus results in severe maternal hemorrhaging and fetal distress and requires immediate surgery.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607367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As the uterus enlarges during pregnancy, the uterine wall becomes extremely thin, especially around the cervix.</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7826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Additional assessment findings include: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Large fetus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Nausea</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Prior cesarean birth or uterine surgery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Tearing or shearing sensation in the abdomen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Vaginal bleeding</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Cessation of uterine contractions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Palpation of the fetus through the abdominal wall.</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904070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primary treatment is to administer a high concentration of oxygen, regardless of the SpO</a:t>
            </a:r>
            <a:r>
              <a:rPr lang="en-US" altLang="en-US" baseline="-25000">
                <a:solidFill>
                  <a:prstClr val="black"/>
                </a:solidFill>
                <a:latin typeface="Calibri"/>
                <a:ea typeface="ＭＳ Ｐゴシック" pitchFamily="34" charset="-128"/>
              </a:rPr>
              <a:t>2</a:t>
            </a:r>
            <a:r>
              <a:rPr lang="en-US" altLang="en-US">
                <a:solidFill>
                  <a:prstClr val="black"/>
                </a:solidFill>
                <a:latin typeface="Calibri"/>
                <a:ea typeface="ＭＳ Ｐゴシック" pitchFamily="34" charset="-128"/>
              </a:rPr>
              <a:t> reading and oxygenation status of the pregnant patient, via a nonrebreather mask at 15 lpm to maximize oxygenation of the fetus. Transport the patient to a facility that can manage a surgical obstetric emergency.</a:t>
            </a:r>
            <a:endParaRPr lang="en-US" altLang="en-US">
              <a:solidFill>
                <a:prstClr val="black"/>
              </a:solidFill>
              <a:latin typeface="Verdana" panose="020B0604030504040204" pitchFamily="34" charset="0"/>
              <a:ea typeface="ＭＳ Ｐゴシック"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929546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Seizures can result in maternal injury, hypoxia, </a:t>
            </a:r>
            <a:r>
              <a:rPr lang="en-US" altLang="en-US" dirty="0" err="1">
                <a:solidFill>
                  <a:prstClr val="black"/>
                </a:solidFill>
                <a:latin typeface="Calibri"/>
                <a:ea typeface="ＭＳ Ｐゴシック" pitchFamily="34" charset="-128"/>
              </a:rPr>
              <a:t>hypercarbia</a:t>
            </a:r>
            <a:r>
              <a:rPr lang="en-US" altLang="en-US" dirty="0">
                <a:solidFill>
                  <a:prstClr val="black"/>
                </a:solidFill>
                <a:latin typeface="Calibri"/>
                <a:ea typeface="ＭＳ Ｐゴシック" pitchFamily="34" charset="-128"/>
              </a:rPr>
              <a:t>, increased intracranial pressure, acidosis, hyperthermia, and possible abruptio placenta. Death of the mother can also result from cerebral hemorrhaging, respiratory arrest, kidney failure, or circulatory collapse. The fetus will most likely experience hypoxia during the seizure.</a:t>
            </a:r>
          </a:p>
          <a:p>
            <a:pPr lvl="0" eaLnBrk="0" fontAlgn="base" hangingPunct="0">
              <a:spcBef>
                <a:spcPct val="30000"/>
              </a:spcBef>
              <a:spcAft>
                <a:spcPct val="0"/>
              </a:spcAft>
            </a:pPr>
            <a:endParaRPr lang="en-US" altLang="en-US" dirty="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Seizures can be associated with hypertensive emergency eclampsia.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32561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If the patient has a lower blood pressure prior to the pregnancy, an increase in the systolic blood pressure of greater than 30 mmHg, and a diastolic blood pressure greater than 15 mmHg above the baseline blood pressure is used to define the condition.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43392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itchFamily="34" charset="-128"/>
              </a:rPr>
              <a:t>Discussion Question</a:t>
            </a:r>
            <a:endParaRPr lang="en-US" altLang="en-US" dirty="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What are preeclampsia and eclampsia</a:t>
            </a:r>
            <a:r>
              <a:rPr lang="en-US" altLang="en-US" dirty="0" smtClean="0">
                <a:solidFill>
                  <a:prstClr val="black"/>
                </a:solidFill>
                <a:latin typeface="Calibri"/>
                <a:ea typeface="ＭＳ Ｐゴシック" pitchFamily="34" charset="-128"/>
              </a:rPr>
              <a:t>?</a:t>
            </a:r>
            <a:endParaRPr lang="en-US" altLang="en-US" dirty="0">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15802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The cause of preeclampsia is unknown; it is thought to be a result of a vasospasm, increasing the </a:t>
            </a:r>
            <a:r>
              <a:rPr lang="en-US" dirty="0" smtClean="0">
                <a:solidFill>
                  <a:prstClr val="black"/>
                </a:solidFill>
                <a:latin typeface="Calibri"/>
                <a:ea typeface="ＭＳ Ｐゴシック" charset="-128"/>
              </a:rPr>
              <a:t>mother’s </a:t>
            </a:r>
            <a:r>
              <a:rPr lang="en-US" dirty="0">
                <a:solidFill>
                  <a:prstClr val="black"/>
                </a:solidFill>
                <a:latin typeface="Calibri"/>
                <a:ea typeface="ＭＳ Ｐゴシック" charset="-128"/>
              </a:rPr>
              <a:t>blood pressure and decreasing blood flow to the fetus. Preeclampsia typically occurs in the last 10 weeks of pregnancy, during labor, or within the first 48 hours after delivery. In fact, preeclampsia can occur up to 2 weeks after delivery. </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r>
              <a:rPr lang="en-US" dirty="0">
                <a:solidFill>
                  <a:prstClr val="black"/>
                </a:solidFill>
                <a:latin typeface="Calibri"/>
                <a:ea typeface="ＭＳ Ｐゴシック" charset="-128"/>
              </a:rPr>
              <a:t>Risk factors in pregnant patients for developing preeclampsia include: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Pregnancy for the first time (</a:t>
            </a:r>
            <a:r>
              <a:rPr lang="en-US" dirty="0" err="1">
                <a:solidFill>
                  <a:prstClr val="black"/>
                </a:solidFill>
                <a:latin typeface="Calibri"/>
                <a:ea typeface="ＭＳ Ｐゴシック" charset="-128"/>
              </a:rPr>
              <a:t>primaparity</a:t>
            </a:r>
            <a:r>
              <a:rPr lang="en-US" dirty="0">
                <a:solidFill>
                  <a:prstClr val="black"/>
                </a:solidFill>
                <a:latin typeface="Calibri"/>
                <a:ea typeface="ＭＳ Ｐゴシック" charset="-128"/>
              </a:rPr>
              <a: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Pregnancy with multiple gestations (twins, triplets, or more)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Known history of previous preeclampsia</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Obesity</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Diabetes mellitus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Connective tissue disorders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Preexisting hypertension (prior to the pregnancy).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07526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Assessment findings include: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Elevated blood pressure usually greater than 140/90 mmHg or a systolic increase of over 30 mmHg and/or a diastolic increase of more than 15 mmHg of prepregnancy pressure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Severe preeclampsia, associated with a blood pressure of 160/110 mmHg or higher</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Visual disturbances, including blurred vision, light sensitivity, spots before the eyes, or loss of vision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Signs of pulmonary edema such as crackles upon auscultation, respiratory distress and an SpO</a:t>
            </a:r>
            <a:r>
              <a:rPr lang="en-US" baseline="-25000">
                <a:solidFill>
                  <a:prstClr val="black"/>
                </a:solidFill>
                <a:latin typeface="Calibri"/>
                <a:ea typeface="ＭＳ Ｐゴシック" charset="-128"/>
              </a:rPr>
              <a:t>2</a:t>
            </a:r>
            <a:r>
              <a:rPr lang="en-US">
                <a:solidFill>
                  <a:prstClr val="black"/>
                </a:solidFill>
                <a:latin typeface="Calibri"/>
                <a:ea typeface="ＭＳ Ｐゴシック" charset="-128"/>
              </a:rPr>
              <a:t> reading of 694%</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Sudden weight gain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Altered mental status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Epigastric abdominal pain or right upper quadrant pain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Nausea and vomiting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Excessive swelling of the face, fingers, legs, or feet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Decreased urine output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Severe, persistent headache.</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085249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Compression of </a:t>
            </a:r>
            <a:r>
              <a:rPr lang="en-US" altLang="en-US" dirty="0" smtClean="0">
                <a:solidFill>
                  <a:prstClr val="black"/>
                </a:solidFill>
                <a:latin typeface="Calibri"/>
                <a:ea typeface="ＭＳ Ｐゴシック" pitchFamily="34" charset="-128"/>
              </a:rPr>
              <a:t>the </a:t>
            </a:r>
            <a:r>
              <a:rPr lang="en-US" altLang="en-US" dirty="0">
                <a:solidFill>
                  <a:prstClr val="black"/>
                </a:solidFill>
                <a:latin typeface="Calibri"/>
                <a:ea typeface="ＭＳ Ｐゴシック" pitchFamily="34" charset="-128"/>
              </a:rPr>
              <a:t>inferior vena cava when the patient is in a supine position reduces the blood flow to the right atrium, which decreases the preload. The decrease in the preload reduces the stroke volume and in turn reduces the cardiac output. The decrease in cardiac output reduces the systolic blood pressure and perfusion.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52572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itchFamily="34" charset="-128"/>
              </a:rPr>
              <a:t>Case Study Discussion</a:t>
            </a:r>
            <a:endParaRPr lang="en-US" altLang="en-US" dirty="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Use the Case Study content and questions to foreshadow the upcoming lesson content. Gauge the </a:t>
            </a:r>
            <a:r>
              <a:rPr lang="en-US" altLang="en-US" dirty="0" smtClean="0">
                <a:solidFill>
                  <a:prstClr val="black"/>
                </a:solidFill>
                <a:latin typeface="Calibri"/>
                <a:ea typeface="ＭＳ Ｐゴシック" pitchFamily="34" charset="-128"/>
              </a:rPr>
              <a:t>student’s </a:t>
            </a:r>
            <a:r>
              <a:rPr lang="en-US" altLang="en-US" dirty="0">
                <a:solidFill>
                  <a:prstClr val="black"/>
                </a:solidFill>
                <a:latin typeface="Calibri"/>
                <a:ea typeface="ＭＳ Ｐゴシック" pitchFamily="34" charset="-128"/>
              </a:rPr>
              <a:t>responses as a guide of how well versed they are on this topic.</a:t>
            </a:r>
          </a:p>
          <a:p>
            <a:pPr lvl="0" eaLnBrk="0" fontAlgn="base" hangingPunct="0">
              <a:spcBef>
                <a:spcPct val="30000"/>
              </a:spcBef>
              <a:spcAft>
                <a:spcPct val="0"/>
              </a:spcAft>
            </a:pPr>
            <a:endParaRPr lang="en-US" altLang="en-US" dirty="0">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776758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Because the signs and symptoms of supine hypotensive syndrome mimic those of hypovolemia, it is</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extremely important to assess for any possible blood loss as the cause of this condition.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362155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To avoid supine hypotensive syndrome, any patient who is in their 20th week of gestation or later or in whom the height of the fundus of the uterus is at the umbilicus or above should be placed in a sitting position, if appropriate, or lying on their side (supine), preferably with the right hip elevated at least 15 degrees to shift their weight to the left, which moves the uterus away from the vena cava.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53070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specific questions should you ask when obtaining the history of a patient with an antepartum emergency?</a:t>
            </a: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 </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Class Activity</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Hand out index cards to pairs or small groups of students. One student in the group will play the role of patient (or family member of a patient) with the disorder listed on the card. Another student will play the role of the EMT who is obtaining a history. Each student will have to know enough about the disorder to play their role. Additional students in the group can observe and give feedback while waiting their turn to role-play. Provide several cards to each group.</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681230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100">
                <a:solidFill>
                  <a:prstClr val="black"/>
                </a:solidFill>
                <a:latin typeface="Calibri"/>
                <a:ea typeface="ＭＳ Ｐゴシック" charset="-128"/>
              </a:rPr>
              <a:t>The term gravida refers to pregnancy. When a Roman numeral is added after gravida, it indicates the number of pregnancies. For example, a gravida I is a patient who is pregnant for the first time. This is also referred to as a primigravida. Para refers to a woman who has given birth to a fetus of 20 weeks of gestation or greater regardless of whether it was a live birth or stillborn. Para I would indicate a mother who gave birth for the first time or once to one or more children. If the first-time mother delivers twins, they would be gravida I, para I, because para refers to the number of delivery events and not to the number of children. A primipara is a mother who gave birth for the first time.</a:t>
            </a:r>
          </a:p>
          <a:p>
            <a:pPr lvl="0" eaLnBrk="0" fontAlgn="base" hangingPunct="0">
              <a:spcBef>
                <a:spcPct val="30000"/>
              </a:spcBef>
              <a:spcAft>
                <a:spcPct val="0"/>
              </a:spcAft>
              <a:defRPr/>
            </a:pPr>
            <a:endParaRPr lang="en-US" altLang="en-US" sz="11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Discussion Question</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What are signs and symptoms associated with antepartum emergencies?</a:t>
            </a: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 </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Discussion Questions</a:t>
            </a:r>
            <a:endParaRPr lang="en-US" altLang="en-US" sz="110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What are the priorities of management for patients with antepartum emergencies?</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What steps should you take to reduce the risk of seizures in patients with preeclampsia/eclampsia?</a:t>
            </a:r>
          </a:p>
          <a:p>
            <a:pPr lvl="0" eaLnBrk="0" fontAlgn="base" hangingPunct="0">
              <a:spcBef>
                <a:spcPct val="30000"/>
              </a:spcBef>
              <a:spcAft>
                <a:spcPct val="0"/>
              </a:spcAft>
              <a:defRPr/>
            </a:pP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Knowledge Application</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Students should be able to apply the knowledge in this section to scenarios involving assessment and management of patients with antepartum emergencies. </a:t>
            </a:r>
            <a:endParaRPr lang="en-US" altLang="en-US" sz="11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632363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700">
                <a:solidFill>
                  <a:prstClr val="black"/>
                </a:solidFill>
                <a:latin typeface="Calibri"/>
                <a:ea typeface="ＭＳ Ｐゴシック" charset="-128"/>
              </a:rPr>
              <a:t>Are you experiencing any pain or discomfort?</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What is the quality of the pain (e.g., dull, cramping, sharp)?</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How intense is the pain?</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Did the pain have a sudden or a gradual onset?</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Does the pain radiate?</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Can you point to the pain with one finger?</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Is the pain constant? Does it come in regular or irregular intervals?</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What is the duration of the pain or cramps?</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How often do the cramps occur?</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Are you nauseated? Have you thrown up?</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Is the pain related to a menstrual cycle or sexual intercourse?</a:t>
            </a:r>
          </a:p>
          <a:p>
            <a:pPr marL="171450" lvl="0" indent="-171450" eaLnBrk="0" fontAlgn="base" hangingPunct="0">
              <a:spcBef>
                <a:spcPct val="30000"/>
              </a:spcBef>
              <a:spcAft>
                <a:spcPct val="0"/>
              </a:spcAft>
              <a:buFont typeface="Arial" panose="020B0604020202020204" pitchFamily="34" charset="0"/>
              <a:buChar char="•"/>
              <a:defRPr/>
            </a:pPr>
            <a:endParaRPr lang="en-US" sz="700">
              <a:solidFill>
                <a:prstClr val="black"/>
              </a:solidFill>
              <a:latin typeface="Calibri"/>
              <a:ea typeface="ＭＳ Ｐゴシック" charset="-128"/>
            </a:endParaRPr>
          </a:p>
          <a:p>
            <a:pPr lvl="0" eaLnBrk="0" fontAlgn="base" hangingPunct="0">
              <a:spcBef>
                <a:spcPct val="30000"/>
              </a:spcBef>
              <a:spcAft>
                <a:spcPct val="0"/>
              </a:spcAft>
              <a:defRPr/>
            </a:pPr>
            <a:r>
              <a:rPr lang="en-US" sz="700">
                <a:solidFill>
                  <a:prstClr val="black"/>
                </a:solidFill>
                <a:latin typeface="Calibri"/>
                <a:ea typeface="ＭＳ Ｐゴシック" charset="-128"/>
              </a:rPr>
              <a:t>When was your last normal menstrual period?</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Do you remember the date?</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Was the volume and color of blood normal?</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Have there been any episodes of bleeding between menstrual periods?</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Have your periods been regular?</a:t>
            </a:r>
          </a:p>
          <a:p>
            <a:pPr marL="171450" lvl="0" indent="-171450" eaLnBrk="0" fontAlgn="base" hangingPunct="0">
              <a:spcBef>
                <a:spcPct val="30000"/>
              </a:spcBef>
              <a:spcAft>
                <a:spcPct val="0"/>
              </a:spcAft>
              <a:buFont typeface="Arial" panose="020B0604020202020204" pitchFamily="34" charset="0"/>
              <a:buChar char="•"/>
              <a:defRPr/>
            </a:pPr>
            <a:endParaRPr lang="en-US" sz="700">
              <a:solidFill>
                <a:prstClr val="black"/>
              </a:solidFill>
              <a:latin typeface="Calibri"/>
              <a:ea typeface="ＭＳ Ｐゴシック" charset="-128"/>
            </a:endParaRPr>
          </a:p>
          <a:p>
            <a:pPr lvl="0" eaLnBrk="0" fontAlgn="base" hangingPunct="0">
              <a:spcBef>
                <a:spcPct val="30000"/>
              </a:spcBef>
              <a:spcAft>
                <a:spcPct val="0"/>
              </a:spcAft>
              <a:defRPr/>
            </a:pPr>
            <a:r>
              <a:rPr lang="en-US" sz="700">
                <a:solidFill>
                  <a:prstClr val="black"/>
                </a:solidFill>
                <a:latin typeface="Calibri"/>
                <a:ea typeface="ＭＳ Ｐゴシック" charset="-128"/>
              </a:rPr>
              <a:t>Have you missed a menstrual period?</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Is there any chance of pregnancy? Have you had any unprotected intercourse? What form of contraception do you use?</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Is there any breast tenderness, or an increase in urination, fatigue, nausea, or vomiting? </a:t>
            </a:r>
          </a:p>
          <a:p>
            <a:pPr lvl="0" eaLnBrk="0" fontAlgn="base" hangingPunct="0">
              <a:spcBef>
                <a:spcPct val="30000"/>
              </a:spcBef>
              <a:spcAft>
                <a:spcPct val="0"/>
              </a:spcAft>
              <a:defRPr/>
            </a:pPr>
            <a:endParaRPr lang="en-US" sz="700">
              <a:solidFill>
                <a:prstClr val="black"/>
              </a:solidFill>
              <a:latin typeface="Calibri"/>
              <a:ea typeface="ＭＳ Ｐゴシック" charset="-128"/>
            </a:endParaRPr>
          </a:p>
          <a:p>
            <a:pPr lvl="0" eaLnBrk="0" fontAlgn="base" hangingPunct="0">
              <a:spcBef>
                <a:spcPct val="30000"/>
              </a:spcBef>
              <a:spcAft>
                <a:spcPct val="0"/>
              </a:spcAft>
              <a:defRPr/>
            </a:pPr>
            <a:r>
              <a:rPr lang="en-US" sz="700">
                <a:solidFill>
                  <a:prstClr val="black"/>
                </a:solidFill>
                <a:latin typeface="Calibri"/>
                <a:ea typeface="ＭＳ Ｐゴシック" charset="-128"/>
              </a:rPr>
              <a:t>Have you had an unusual period? </a:t>
            </a:r>
          </a:p>
          <a:p>
            <a:pPr lvl="0" eaLnBrk="0" fontAlgn="base" hangingPunct="0">
              <a:spcBef>
                <a:spcPct val="30000"/>
              </a:spcBef>
              <a:spcAft>
                <a:spcPct val="0"/>
              </a:spcAft>
              <a:defRPr/>
            </a:pPr>
            <a:endParaRPr lang="en-US" sz="700">
              <a:solidFill>
                <a:prstClr val="black"/>
              </a:solidFill>
              <a:latin typeface="Calibri"/>
              <a:ea typeface="ＭＳ Ｐゴシック" charset="-128"/>
            </a:endParaRPr>
          </a:p>
          <a:p>
            <a:pPr lvl="0" eaLnBrk="0" fontAlgn="base" hangingPunct="0">
              <a:spcBef>
                <a:spcPct val="30000"/>
              </a:spcBef>
              <a:spcAft>
                <a:spcPct val="0"/>
              </a:spcAft>
              <a:defRPr/>
            </a:pPr>
            <a:r>
              <a:rPr lang="en-US" sz="700">
                <a:solidFill>
                  <a:prstClr val="black"/>
                </a:solidFill>
                <a:latin typeface="Calibri"/>
                <a:ea typeface="ＭＳ Ｐゴシック" charset="-128"/>
              </a:rPr>
              <a:t>Have you had any unusual vaginal discharge?</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What color was it?</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Did it have an abnormal or foul odor?</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How much was discharged?</a:t>
            </a:r>
          </a:p>
          <a:p>
            <a:pPr lvl="0" eaLnBrk="0" fontAlgn="base" hangingPunct="0">
              <a:spcBef>
                <a:spcPct val="30000"/>
              </a:spcBef>
              <a:spcAft>
                <a:spcPct val="0"/>
              </a:spcAft>
              <a:defRPr/>
            </a:pPr>
            <a:endParaRPr lang="en-US" sz="700">
              <a:solidFill>
                <a:prstClr val="black"/>
              </a:solidFill>
              <a:latin typeface="Calibri"/>
              <a:ea typeface="ＭＳ Ｐゴシック" charset="-128"/>
            </a:endParaRPr>
          </a:p>
          <a:p>
            <a:pPr lvl="0" eaLnBrk="0" fontAlgn="base" hangingPunct="0">
              <a:spcBef>
                <a:spcPct val="30000"/>
              </a:spcBef>
              <a:spcAft>
                <a:spcPct val="0"/>
              </a:spcAft>
              <a:defRPr/>
            </a:pPr>
            <a:r>
              <a:rPr lang="en-US" sz="700">
                <a:solidFill>
                  <a:prstClr val="black"/>
                </a:solidFill>
                <a:latin typeface="Calibri"/>
                <a:ea typeface="ＭＳ Ｐゴシック" charset="-128"/>
              </a:rPr>
              <a:t>When (if patient knows they are pregnant) is your due date?</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Have you had any prenatal care?</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How many pregnancies have you had?</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How many children do you have?</a:t>
            </a:r>
          </a:p>
          <a:p>
            <a:pPr marL="171450" lvl="0" indent="-171450" eaLnBrk="0" fontAlgn="base" hangingPunct="0">
              <a:spcBef>
                <a:spcPct val="30000"/>
              </a:spcBef>
              <a:spcAft>
                <a:spcPct val="0"/>
              </a:spcAft>
              <a:buFont typeface="Arial" panose="020B0604020202020204" pitchFamily="34" charset="0"/>
              <a:buChar char="•"/>
              <a:defRPr/>
            </a:pPr>
            <a:r>
              <a:rPr lang="en-US" sz="700">
                <a:solidFill>
                  <a:prstClr val="black"/>
                </a:solidFill>
                <a:latin typeface="Calibri"/>
                <a:ea typeface="ＭＳ Ｐゴシック" charset="-128"/>
              </a:rPr>
              <a:t>Did you have any complications with previous pregnancies?</a:t>
            </a:r>
            <a:endParaRPr lang="en-US" sz="7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002681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Pregnancy might mask early signs and symptoms of hypovolemic shock. The initial indications can be subtle or even absent. This is because a </a:t>
            </a:r>
            <a:r>
              <a:rPr lang="en-US" altLang="en-US" dirty="0" smtClean="0">
                <a:solidFill>
                  <a:prstClr val="black"/>
                </a:solidFill>
                <a:latin typeface="Calibri"/>
                <a:ea typeface="ＭＳ Ｐゴシック" pitchFamily="34" charset="-128"/>
              </a:rPr>
              <a:t>woman’s </a:t>
            </a:r>
            <a:r>
              <a:rPr lang="en-US" altLang="en-US" dirty="0">
                <a:solidFill>
                  <a:prstClr val="black"/>
                </a:solidFill>
                <a:latin typeface="Calibri"/>
                <a:ea typeface="ＭＳ Ｐゴシック" pitchFamily="34" charset="-128"/>
              </a:rPr>
              <a:t>blood volume is normally increased during pregnancy, which can mask a fall in blood pressure associated with shock. Also, the </a:t>
            </a:r>
            <a:r>
              <a:rPr lang="en-US" altLang="en-US" dirty="0" smtClean="0">
                <a:solidFill>
                  <a:prstClr val="black"/>
                </a:solidFill>
                <a:latin typeface="Calibri"/>
                <a:ea typeface="ＭＳ Ｐゴシック" pitchFamily="34" charset="-128"/>
              </a:rPr>
              <a:t>mother’s </a:t>
            </a:r>
            <a:r>
              <a:rPr lang="en-US" altLang="en-US" dirty="0">
                <a:solidFill>
                  <a:prstClr val="black"/>
                </a:solidFill>
                <a:latin typeface="Calibri"/>
                <a:ea typeface="ＭＳ Ｐゴシック" pitchFamily="34" charset="-128"/>
              </a:rPr>
              <a:t>body will shunt blood away from the fetus and redirect it back to the vital organs of the mother. So even though the mother seems well, the fetus could be in extreme distress.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105142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Tx/>
              <a:buAutoNum type="arabicPeriod"/>
            </a:pPr>
            <a:r>
              <a:rPr lang="en-US" altLang="en-US">
                <a:solidFill>
                  <a:prstClr val="black"/>
                </a:solidFill>
                <a:latin typeface="Calibri"/>
                <a:ea typeface="ＭＳ Ｐゴシック" pitchFamily="34" charset="-128"/>
              </a:rPr>
              <a:t>Ensure adequate airway, breathing, oxygenation, and circulation. Administer a high concentration of oxygen at 15 lpm by nonrebreather mask if any state of poor perfusion or hypoxia is suspected, regardless of the SpO</a:t>
            </a:r>
            <a:r>
              <a:rPr lang="en-US" altLang="en-US" baseline="-25000">
                <a:solidFill>
                  <a:prstClr val="black"/>
                </a:solidFill>
                <a:latin typeface="Calibri"/>
                <a:ea typeface="ＭＳ Ｐゴシック" pitchFamily="34" charset="-128"/>
              </a:rPr>
              <a:t>2</a:t>
            </a:r>
            <a:r>
              <a:rPr lang="en-US" altLang="en-US">
                <a:solidFill>
                  <a:prstClr val="black"/>
                </a:solidFill>
                <a:latin typeface="Calibri"/>
                <a:ea typeface="ＭＳ Ｐゴシック" pitchFamily="34" charset="-128"/>
              </a:rPr>
              <a:t> reading, complaints of the patient, and signs exhibited.</a:t>
            </a:r>
          </a:p>
          <a:p>
            <a:pPr marL="228600" lvl="0" indent="-228600" eaLnBrk="0" fontAlgn="base" hangingPunct="0">
              <a:spcBef>
                <a:spcPct val="30000"/>
              </a:spcBef>
              <a:spcAft>
                <a:spcPct val="0"/>
              </a:spcAft>
              <a:buFontTx/>
              <a:buAutoNum type="arabicPeriod"/>
            </a:pPr>
            <a:r>
              <a:rPr lang="en-US" altLang="en-US">
                <a:solidFill>
                  <a:prstClr val="black"/>
                </a:solidFill>
                <a:latin typeface="Calibri"/>
                <a:ea typeface="ＭＳ Ｐゴシック" pitchFamily="34" charset="-128"/>
              </a:rPr>
              <a:t>Care for bleeding from the vagina. If there is vaginal bleeding, place a sanitary pad over the vaginal opening.</a:t>
            </a:r>
          </a:p>
          <a:p>
            <a:pPr marL="228600" lvl="0" indent="-228600" eaLnBrk="0" fontAlgn="base" hangingPunct="0">
              <a:spcBef>
                <a:spcPct val="30000"/>
              </a:spcBef>
              <a:spcAft>
                <a:spcPct val="0"/>
              </a:spcAft>
              <a:buFontTx/>
              <a:buAutoNum type="arabicPeriod"/>
            </a:pPr>
            <a:r>
              <a:rPr lang="en-US" altLang="en-US">
                <a:solidFill>
                  <a:prstClr val="black"/>
                </a:solidFill>
                <a:latin typeface="Calibri"/>
                <a:ea typeface="ＭＳ Ｐゴシック" pitchFamily="34" charset="-128"/>
              </a:rPr>
              <a:t>Treat for shock, if indicated.</a:t>
            </a:r>
          </a:p>
          <a:p>
            <a:pPr marL="228600" lvl="0" indent="-228600" eaLnBrk="0" fontAlgn="base" hangingPunct="0">
              <a:spcBef>
                <a:spcPct val="30000"/>
              </a:spcBef>
              <a:spcAft>
                <a:spcPct val="0"/>
              </a:spcAft>
              <a:buFontTx/>
              <a:buAutoNum type="arabicPeriod"/>
            </a:pPr>
            <a:r>
              <a:rPr lang="en-US" altLang="en-US">
                <a:solidFill>
                  <a:prstClr val="black"/>
                </a:solidFill>
                <a:latin typeface="Calibri"/>
                <a:ea typeface="ＭＳ Ｐゴシック" pitchFamily="34" charset="-128"/>
              </a:rPr>
              <a:t>Provide emergency medical care as you would for the nonpregnant patient, based on any other signs and symptoms.</a:t>
            </a:r>
          </a:p>
          <a:p>
            <a:pPr marL="228600" lvl="0" indent="-228600" eaLnBrk="0" fontAlgn="base" hangingPunct="0">
              <a:spcBef>
                <a:spcPct val="30000"/>
              </a:spcBef>
              <a:spcAft>
                <a:spcPct val="0"/>
              </a:spcAft>
              <a:buFontTx/>
              <a:buAutoNum type="arabicPeriod"/>
            </a:pPr>
            <a:r>
              <a:rPr lang="en-US" altLang="en-US">
                <a:solidFill>
                  <a:prstClr val="black"/>
                </a:solidFill>
                <a:latin typeface="Calibri"/>
                <a:ea typeface="ＭＳ Ｐゴシック" pitchFamily="34" charset="-128"/>
              </a:rPr>
              <a:t>Transport the patient on their side. If the pregnant patient is in their 20th week of gestation or later, transport them on their side or elevate their hip, preferably the right hip.</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824804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Repeat the primary assessment and vital signs. Check any interventions, being especially careful about delivering a high concentration of oxygen. Be attentive for any signs of developing shock and treat the patient immediately.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435781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Toward the end of a full-term pregnancy, the third trimester, the fetus normally moves into a head-down position. When the head descends through the broad upper inlet of the </a:t>
            </a:r>
            <a:r>
              <a:rPr lang="en-US" altLang="en-US" dirty="0" smtClean="0">
                <a:solidFill>
                  <a:prstClr val="black"/>
                </a:solidFill>
                <a:latin typeface="Calibri"/>
                <a:ea typeface="ＭＳ Ｐゴシック" pitchFamily="34" charset="-128"/>
              </a:rPr>
              <a:t>mother’s </a:t>
            </a:r>
            <a:r>
              <a:rPr lang="en-US" altLang="en-US" dirty="0">
                <a:solidFill>
                  <a:prstClr val="black"/>
                </a:solidFill>
                <a:latin typeface="Calibri"/>
                <a:ea typeface="ＭＳ Ｐゴシック" pitchFamily="34" charset="-128"/>
              </a:rPr>
              <a:t>pelvis, the uterus moves downward and forward.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21497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length of each stage varies in different women and under different circumstances.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057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itchFamily="34" charset="-128"/>
              </a:rPr>
              <a:t>During this lesson, students will learn how to recognize and provide emergency medical care for obstetric and gynecological emergencies.</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88352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The first stage of labor is from the beginning of true labor (contractions) to complete cervical dilation and 100 percent effacement. During this first and longest stage, the cervix becomes fully dilated at 10 cm.</a:t>
            </a: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Braxton-Hicks contractions become more frequent throughout pregnancy but are not true labor.</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It is not possible to differentiate between Braxton-Hicks contractions and true labor in the prehospital setting.</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Transport any patient who is having contractions.</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240841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With the onset of true labor, the contractions become more frequent, last longer, and become more intense. This pattern continues until the contractions occur less than 2 minutes apart, last longer than 60 seconds, and are a +10 on the pain scale.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780410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tightening and bearing-down sensations become stronger and more frequent. The mother has an uncontrollable urge to push down, which they might do.</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701355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When the head is the presenting part in the vaginal opening, it is referred to as a vertex presentation. At this point, the mother should be coached to push with each contraction. The shoulders and the rest of the </a:t>
            </a:r>
            <a:r>
              <a:rPr lang="en-US" altLang="en-US" dirty="0" smtClean="0">
                <a:solidFill>
                  <a:prstClr val="black"/>
                </a:solidFill>
                <a:latin typeface="Calibri"/>
                <a:ea typeface="ＭＳ Ｐゴシック" pitchFamily="34" charset="-128"/>
              </a:rPr>
              <a:t>baby’s </a:t>
            </a:r>
            <a:r>
              <a:rPr lang="en-US" altLang="en-US" dirty="0">
                <a:solidFill>
                  <a:prstClr val="black"/>
                </a:solidFill>
                <a:latin typeface="Calibri"/>
                <a:ea typeface="ＭＳ Ｐゴシック" pitchFamily="34" charset="-128"/>
              </a:rPr>
              <a:t>body follow. For the patient for whom this is the first delivery, the second stage typically lasts 50 to 60 minutes.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371599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The signs that the delivery of the placenta is imminent are:</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There is a sudden increase in bleeding from the vagina.</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The uterus becomes smaller in size.</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The umbilical cord begins to lengthen.</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The mother has an urge to push.</a:t>
            </a:r>
          </a:p>
          <a:p>
            <a:pPr marL="228600" lvl="0" indent="-228600" eaLnBrk="0" fontAlgn="base" hangingPunct="0">
              <a:spcBef>
                <a:spcPct val="30000"/>
              </a:spcBef>
              <a:spcAft>
                <a:spcPct val="0"/>
              </a:spcAft>
              <a:buFontTx/>
              <a:buAutoNum type="arabicPeriod"/>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r>
              <a:rPr lang="en-US">
                <a:solidFill>
                  <a:prstClr val="black"/>
                </a:solidFill>
                <a:latin typeface="Calibri"/>
                <a:ea typeface="ＭＳ Ｐゴシック" charset="-128"/>
              </a:rPr>
              <a:t>Pulling or tugging on the umbilical cord to deliver the placenta can cause the uterus to invert. If inverted, the uterus cannot contract and tone up effectively. The exposed uterine vessels continue to bleed and lead to serious hemorrhaging and hypovolemia.</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399047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To determine whether you should transport or commit to a delivery on scene, answer the following questions: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What is the age of the pregnant patient?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How many times has the patient been pregnant?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Is this the </a:t>
            </a:r>
            <a:r>
              <a:rPr lang="en-US" dirty="0" smtClean="0">
                <a:solidFill>
                  <a:prstClr val="black"/>
                </a:solidFill>
                <a:latin typeface="Calibri"/>
                <a:ea typeface="ＭＳ Ｐゴシック" charset="-128"/>
              </a:rPr>
              <a:t>patient’s </a:t>
            </a:r>
            <a:r>
              <a:rPr lang="en-US" dirty="0">
                <a:solidFill>
                  <a:prstClr val="black"/>
                </a:solidFill>
                <a:latin typeface="Calibri"/>
                <a:ea typeface="ＭＳ Ｐゴシック" charset="-128"/>
              </a:rPr>
              <a:t>first delivery? If not, how many deliveries have they experienced?</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How long has the patient been pregnant? What is the estimated due date?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Has there been any bleeding or discharge (bloody show)?</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Has the amniotic sac ruptured? If so, when and what color is the fluid?</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Has fetal movement been present or absent?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Are there any contractions or pain present?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What is the frequency and duration of contractions?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Is crowning occurring with contractions?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Does the patient feel the need to push?</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Does the patient feel as if they are having a bowel movement with increasing pressure in the vaginal area?</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Is the abdomen (uterus) hard upon palpation?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Did the pregnant patient take any medication? If so, what was taken and when was it taken?</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024860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Verdana" panose="020B0604030504040204" pitchFamily="34" charset="0"/>
                <a:ea typeface="ＭＳ Ｐゴシック" pitchFamily="34" charset="-128"/>
              </a:rPr>
              <a:t>At 40 weeks, the fundus drops to below the xiphoid as the fetus moves into position for delivery.</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06627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In these three situations, you must assist in the delivery of the baby.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9396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If birth is imminent with crowning, the top of the head is the presenting part, and the patient is pushing with contractions, commit to delivery at the scene.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76316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If birth is imminent with crowning, the top of the head is the presenting part, and the patient is pushing with contractions, commit to delivery at the scene.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91124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Discussion Question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are the layers of the uterus, from outermost to innermost?</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890039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If you are to assist the mother in delivery, stay calm and explain to them that you are trained to help. Ensure the </a:t>
            </a:r>
            <a:r>
              <a:rPr lang="en-US" altLang="en-US" dirty="0" smtClean="0">
                <a:solidFill>
                  <a:prstClr val="black"/>
                </a:solidFill>
                <a:latin typeface="Calibri"/>
                <a:ea typeface="ＭＳ Ｐゴシック" pitchFamily="34" charset="-128"/>
              </a:rPr>
              <a:t>mother’s </a:t>
            </a:r>
            <a:r>
              <a:rPr lang="en-US" altLang="en-US" dirty="0">
                <a:solidFill>
                  <a:prstClr val="black"/>
                </a:solidFill>
                <a:latin typeface="Calibri"/>
                <a:ea typeface="ＭＳ Ｐゴシック" pitchFamily="34" charset="-128"/>
              </a:rPr>
              <a:t>comfort, modesty, and peace of mind as much as possible and try to limit distractions and onlookers.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172468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138" lvl="0" indent="-465138" eaLnBrk="0" fontAlgn="base" hangingPunct="0">
              <a:spcBef>
                <a:spcPct val="30000"/>
              </a:spcBef>
              <a:spcAft>
                <a:spcPct val="0"/>
              </a:spcAft>
              <a:buFontTx/>
              <a:buAutoNum type="arabicPeriod"/>
            </a:pPr>
            <a:r>
              <a:rPr lang="en-US" altLang="en-US" sz="1100" dirty="0">
                <a:solidFill>
                  <a:prstClr val="black"/>
                </a:solidFill>
                <a:latin typeface="Calibri"/>
                <a:ea typeface="ＭＳ Ｐゴシック" pitchFamily="34" charset="-128"/>
              </a:rPr>
              <a:t>Have the patient lie supine on a firm surface with their knees drawn up to their chest as far as possible and legs spread apart. This is referred to as the McRoberts position. By placing the patient in this position, the distance between the symphysis pubis and sacrum increase slightly, which might make it easier for the fetus to pass through the opening of the pelvis during delivery.</a:t>
            </a:r>
          </a:p>
          <a:p>
            <a:pPr marL="465138" lvl="0" indent="-465138" eaLnBrk="0" fontAlgn="base" hangingPunct="0">
              <a:spcBef>
                <a:spcPct val="30000"/>
              </a:spcBef>
              <a:spcAft>
                <a:spcPct val="0"/>
              </a:spcAft>
              <a:buFontTx/>
              <a:buAutoNum type="arabicPeriod"/>
            </a:pPr>
            <a:r>
              <a:rPr lang="en-US" altLang="en-US" sz="1100" dirty="0">
                <a:solidFill>
                  <a:prstClr val="black"/>
                </a:solidFill>
                <a:latin typeface="Calibri"/>
                <a:ea typeface="ＭＳ Ｐゴシック" pitchFamily="34" charset="-128"/>
              </a:rPr>
              <a:t>Even if the SpO</a:t>
            </a:r>
            <a:r>
              <a:rPr lang="en-US" altLang="en-US" sz="1100" baseline="-25000" dirty="0">
                <a:solidFill>
                  <a:prstClr val="black"/>
                </a:solidFill>
                <a:latin typeface="Calibri"/>
                <a:ea typeface="ＭＳ Ｐゴシック" pitchFamily="34" charset="-128"/>
              </a:rPr>
              <a:t>2</a:t>
            </a:r>
            <a:r>
              <a:rPr lang="en-US" altLang="en-US" sz="1100" dirty="0">
                <a:solidFill>
                  <a:prstClr val="black"/>
                </a:solidFill>
                <a:latin typeface="Calibri"/>
                <a:ea typeface="ＭＳ Ｐゴシック" pitchFamily="34" charset="-128"/>
              </a:rPr>
              <a:t> is 94% or greater, apply a nasal cannula to the pregnant patient at 2 </a:t>
            </a:r>
            <a:r>
              <a:rPr lang="en-US" altLang="en-US" sz="1100" dirty="0" err="1">
                <a:solidFill>
                  <a:prstClr val="black"/>
                </a:solidFill>
                <a:latin typeface="Calibri"/>
                <a:ea typeface="ＭＳ Ｐゴシック" pitchFamily="34" charset="-128"/>
              </a:rPr>
              <a:t>lpm</a:t>
            </a:r>
            <a:r>
              <a:rPr lang="en-US" altLang="en-US" sz="1100" dirty="0">
                <a:solidFill>
                  <a:prstClr val="black"/>
                </a:solidFill>
                <a:latin typeface="Calibri"/>
                <a:ea typeface="ＭＳ Ｐゴシック" pitchFamily="34" charset="-128"/>
              </a:rPr>
              <a:t> to provide additional oxygenation.</a:t>
            </a:r>
          </a:p>
          <a:p>
            <a:pPr marL="465138" lvl="0" indent="-465138" eaLnBrk="0" fontAlgn="base" hangingPunct="0">
              <a:spcBef>
                <a:spcPct val="30000"/>
              </a:spcBef>
              <a:spcAft>
                <a:spcPct val="0"/>
              </a:spcAft>
              <a:buFontTx/>
              <a:buAutoNum type="arabicPeriod"/>
            </a:pPr>
            <a:r>
              <a:rPr lang="en-US" altLang="en-US" sz="1100" dirty="0">
                <a:solidFill>
                  <a:prstClr val="black"/>
                </a:solidFill>
                <a:latin typeface="Calibri"/>
                <a:ea typeface="ＭＳ Ｐゴシック" pitchFamily="34" charset="-128"/>
              </a:rPr>
              <a:t>Use sheets from the OB kit, sterile towels, or paper barriers. Remove the </a:t>
            </a:r>
            <a:r>
              <a:rPr lang="en-US" altLang="en-US" sz="1100" dirty="0" smtClean="0">
                <a:solidFill>
                  <a:prstClr val="black"/>
                </a:solidFill>
                <a:latin typeface="Calibri"/>
                <a:ea typeface="ＭＳ Ｐゴシック" pitchFamily="34" charset="-128"/>
              </a:rPr>
              <a:t>patient’s </a:t>
            </a:r>
            <a:r>
              <a:rPr lang="en-US" altLang="en-US" sz="1100" dirty="0">
                <a:solidFill>
                  <a:prstClr val="black"/>
                </a:solidFill>
                <a:latin typeface="Calibri"/>
                <a:ea typeface="ＭＳ Ｐゴシック" pitchFamily="34" charset="-128"/>
              </a:rPr>
              <a:t>clothing or push it up above their waist. Place one sheet under the </a:t>
            </a:r>
            <a:r>
              <a:rPr lang="en-US" altLang="en-US" sz="1100" dirty="0" smtClean="0">
                <a:solidFill>
                  <a:prstClr val="black"/>
                </a:solidFill>
                <a:latin typeface="Calibri"/>
                <a:ea typeface="ＭＳ Ｐゴシック" pitchFamily="34" charset="-128"/>
              </a:rPr>
              <a:t>woman’s </a:t>
            </a:r>
            <a:r>
              <a:rPr lang="en-US" altLang="en-US" sz="1100" dirty="0">
                <a:solidFill>
                  <a:prstClr val="black"/>
                </a:solidFill>
                <a:latin typeface="Calibri"/>
                <a:ea typeface="ＭＳ Ｐゴシック" pitchFamily="34" charset="-128"/>
              </a:rPr>
              <a:t>hips, unfolding it toward their feet, and another sheet over their abdomen and legs.</a:t>
            </a:r>
          </a:p>
          <a:p>
            <a:pPr marL="465138" lvl="0" indent="-465138" eaLnBrk="0" fontAlgn="base" hangingPunct="0">
              <a:spcBef>
                <a:spcPct val="30000"/>
              </a:spcBef>
              <a:spcAft>
                <a:spcPct val="0"/>
              </a:spcAft>
              <a:buFontTx/>
              <a:buAutoNum type="arabicPeriod"/>
            </a:pPr>
            <a:r>
              <a:rPr lang="en-US" altLang="en-US" sz="1100" dirty="0">
                <a:solidFill>
                  <a:prstClr val="black"/>
                </a:solidFill>
                <a:latin typeface="Calibri"/>
                <a:ea typeface="ＭＳ Ｐゴシック" pitchFamily="34" charset="-128"/>
              </a:rPr>
              <a:t>Have your partner or a close family member stay at the </a:t>
            </a:r>
            <a:r>
              <a:rPr lang="en-US" altLang="en-US" sz="1100" dirty="0" smtClean="0">
                <a:solidFill>
                  <a:prstClr val="black"/>
                </a:solidFill>
                <a:latin typeface="Calibri"/>
                <a:ea typeface="ＭＳ Ｐゴシック" pitchFamily="34" charset="-128"/>
              </a:rPr>
              <a:t>patient’s </a:t>
            </a:r>
            <a:r>
              <a:rPr lang="en-US" altLang="en-US" sz="1100" dirty="0">
                <a:solidFill>
                  <a:prstClr val="black"/>
                </a:solidFill>
                <a:latin typeface="Calibri"/>
                <a:ea typeface="ＭＳ Ｐゴシック" pitchFamily="34" charset="-128"/>
              </a:rPr>
              <a:t>head, in case they vomit.</a:t>
            </a:r>
          </a:p>
          <a:p>
            <a:pPr marL="465138" lvl="0" indent="-465138" eaLnBrk="0" fontAlgn="base" hangingPunct="0">
              <a:spcBef>
                <a:spcPct val="30000"/>
              </a:spcBef>
              <a:spcAft>
                <a:spcPct val="0"/>
              </a:spcAft>
              <a:buFontTx/>
              <a:buAutoNum type="arabicPeriod"/>
            </a:pPr>
            <a:r>
              <a:rPr lang="en-US" altLang="en-US" sz="1100" dirty="0">
                <a:solidFill>
                  <a:prstClr val="black"/>
                </a:solidFill>
                <a:latin typeface="Calibri"/>
                <a:ea typeface="ＭＳ Ｐゴシック" pitchFamily="34" charset="-128"/>
              </a:rPr>
              <a:t>When the head appears (crowning), have the patient push hard with each contraction. The normal head presentation is occiput anterior, where the back of the head is facing upward and the face of the baby is downward.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348480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Place one sheet under the </a:t>
            </a:r>
            <a:r>
              <a:rPr lang="en-US" altLang="en-US" dirty="0" smtClean="0">
                <a:solidFill>
                  <a:prstClr val="black"/>
                </a:solidFill>
                <a:latin typeface="Calibri"/>
                <a:ea typeface="ＭＳ Ｐゴシック" pitchFamily="34" charset="-128"/>
              </a:rPr>
              <a:t>woman’s </a:t>
            </a:r>
            <a:r>
              <a:rPr lang="en-US" altLang="en-US" dirty="0">
                <a:solidFill>
                  <a:prstClr val="black"/>
                </a:solidFill>
                <a:latin typeface="Calibri"/>
                <a:ea typeface="ＭＳ Ｐゴシック" pitchFamily="34" charset="-128"/>
              </a:rPr>
              <a:t>hips, unfolding it toward their feet, and another sheet over their abdomen and legs. Place your OB kit or equipment within reach, but away from the birth canal so it will not be contaminated by vaginal discharge, blood, and amniotic fluid.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704470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138" lvl="0" indent="-465138" eaLnBrk="0" fontAlgn="base" hangingPunct="0">
              <a:spcBef>
                <a:spcPct val="30000"/>
              </a:spcBef>
              <a:spcAft>
                <a:spcPct val="0"/>
              </a:spcAft>
              <a:buFont typeface="+mj-lt"/>
              <a:buAutoNum type="arabicPeriod" startAt="6"/>
              <a:defRPr/>
            </a:pPr>
            <a:r>
              <a:rPr lang="en-US" sz="1100" dirty="0">
                <a:solidFill>
                  <a:prstClr val="black"/>
                </a:solidFill>
                <a:latin typeface="Calibri"/>
                <a:ea typeface="ＭＳ Ｐゴシック" charset="-128"/>
              </a:rPr>
              <a:t>Exert very gentle pressure to prevent an explosive delivery. Avoid touching and exerting pressure on the </a:t>
            </a:r>
            <a:r>
              <a:rPr lang="en-US" sz="1100" dirty="0" smtClean="0">
                <a:solidFill>
                  <a:prstClr val="black"/>
                </a:solidFill>
                <a:latin typeface="Calibri"/>
                <a:ea typeface="ＭＳ Ｐゴシック" charset="-128"/>
              </a:rPr>
              <a:t>baby’s </a:t>
            </a:r>
            <a:r>
              <a:rPr lang="en-US" sz="1100" dirty="0">
                <a:solidFill>
                  <a:prstClr val="black"/>
                </a:solidFill>
                <a:latin typeface="Calibri"/>
                <a:ea typeface="ＭＳ Ｐゴシック" charset="-128"/>
              </a:rPr>
              <a:t>face and on any soft spot (fontanelle) on the head.</a:t>
            </a:r>
          </a:p>
          <a:p>
            <a:pPr marL="465138" lvl="0" indent="-465138" eaLnBrk="0" fontAlgn="base" hangingPunct="0">
              <a:spcBef>
                <a:spcPct val="30000"/>
              </a:spcBef>
              <a:spcAft>
                <a:spcPct val="0"/>
              </a:spcAft>
              <a:buFont typeface="+mj-lt"/>
              <a:buAutoNum type="arabicPeriod" startAt="6"/>
              <a:defRPr/>
            </a:pPr>
            <a:r>
              <a:rPr lang="en-US" sz="1100" dirty="0">
                <a:solidFill>
                  <a:prstClr val="black"/>
                </a:solidFill>
                <a:latin typeface="Calibri"/>
                <a:ea typeface="ＭＳ Ｐゴシック" charset="-128"/>
              </a:rPr>
              <a:t>The amniotic sac appears as a membrane with fluid between it and the </a:t>
            </a:r>
            <a:r>
              <a:rPr lang="en-US" sz="1100" dirty="0" smtClean="0">
                <a:solidFill>
                  <a:prstClr val="black"/>
                </a:solidFill>
                <a:latin typeface="Calibri"/>
                <a:ea typeface="ＭＳ Ｐゴシック" charset="-128"/>
              </a:rPr>
              <a:t>baby’s </a:t>
            </a:r>
            <a:r>
              <a:rPr lang="en-US" sz="1100" dirty="0">
                <a:solidFill>
                  <a:prstClr val="black"/>
                </a:solidFill>
                <a:latin typeface="Calibri"/>
                <a:ea typeface="ＭＳ Ｐゴシック" charset="-128"/>
              </a:rPr>
              <a:t>head. Use your fingers to rupture the sac, and then tear it away from the </a:t>
            </a:r>
            <a:r>
              <a:rPr lang="en-US" sz="1100" dirty="0" smtClean="0">
                <a:solidFill>
                  <a:prstClr val="black"/>
                </a:solidFill>
                <a:latin typeface="Calibri"/>
                <a:ea typeface="ＭＳ Ｐゴシック" charset="-128"/>
              </a:rPr>
              <a:t>baby’s </a:t>
            </a:r>
            <a:r>
              <a:rPr lang="en-US" sz="1100" dirty="0">
                <a:solidFill>
                  <a:prstClr val="black"/>
                </a:solidFill>
                <a:latin typeface="Calibri"/>
                <a:ea typeface="ＭＳ Ｐゴシック" charset="-128"/>
              </a:rPr>
              <a:t>head and face as they appear.</a:t>
            </a:r>
          </a:p>
          <a:p>
            <a:pPr marL="465138" lvl="0" indent="-465138" eaLnBrk="0" fontAlgn="base" hangingPunct="0">
              <a:spcBef>
                <a:spcPct val="30000"/>
              </a:spcBef>
              <a:spcAft>
                <a:spcPct val="0"/>
              </a:spcAft>
              <a:buFont typeface="+mj-lt"/>
              <a:buAutoNum type="arabicPeriod" startAt="6"/>
              <a:defRPr/>
            </a:pPr>
            <a:r>
              <a:rPr lang="en-US" sz="1100" dirty="0">
                <a:solidFill>
                  <a:prstClr val="black"/>
                </a:solidFill>
                <a:latin typeface="Calibri"/>
                <a:ea typeface="ＭＳ Ｐゴシック" charset="-128"/>
              </a:rPr>
              <a:t>Determine whether the umbilical cord is around the </a:t>
            </a:r>
            <a:r>
              <a:rPr lang="en-US" sz="1100" dirty="0" smtClean="0">
                <a:solidFill>
                  <a:prstClr val="black"/>
                </a:solidFill>
                <a:latin typeface="Calibri"/>
                <a:ea typeface="ＭＳ Ｐゴシック" charset="-128"/>
              </a:rPr>
              <a:t>baby’s </a:t>
            </a:r>
            <a:r>
              <a:rPr lang="en-US" sz="1100" dirty="0">
                <a:solidFill>
                  <a:prstClr val="black"/>
                </a:solidFill>
                <a:latin typeface="Calibri"/>
                <a:ea typeface="ＭＳ Ｐゴシック" charset="-128"/>
              </a:rPr>
              <a:t>neck. If so, this is referred to as a nuchal cord. A nuchal cord must be managed immediately when it is found. Use two fingers to slip the cord over the </a:t>
            </a:r>
            <a:r>
              <a:rPr lang="en-US" sz="1100" dirty="0" smtClean="0">
                <a:solidFill>
                  <a:prstClr val="black"/>
                </a:solidFill>
                <a:latin typeface="Calibri"/>
                <a:ea typeface="ＭＳ Ｐゴシック" charset="-128"/>
              </a:rPr>
              <a:t>baby’s </a:t>
            </a:r>
            <a:r>
              <a:rPr lang="en-US" sz="1100" dirty="0">
                <a:solidFill>
                  <a:prstClr val="black"/>
                </a:solidFill>
                <a:latin typeface="Calibri"/>
                <a:ea typeface="ＭＳ Ｐゴシック" charset="-128"/>
              </a:rPr>
              <a:t>shoulders or head. If you cannot move the cord, place two clamps 2 to 3 inches apart and cut between the clamps using scissors.</a:t>
            </a:r>
          </a:p>
          <a:p>
            <a:pPr marL="465138" lvl="0" indent="-465138" eaLnBrk="0" fontAlgn="base" hangingPunct="0">
              <a:spcBef>
                <a:spcPct val="30000"/>
              </a:spcBef>
              <a:spcAft>
                <a:spcPct val="0"/>
              </a:spcAft>
              <a:buFont typeface="+mj-lt"/>
              <a:buAutoNum type="arabicPeriod" startAt="6"/>
              <a:defRPr/>
            </a:pPr>
            <a:r>
              <a:rPr lang="en-US" sz="1100" dirty="0">
                <a:solidFill>
                  <a:prstClr val="black"/>
                </a:solidFill>
                <a:latin typeface="Calibri"/>
                <a:ea typeface="ＭＳ Ｐゴシック" charset="-128"/>
              </a:rPr>
              <a:t>Suction the nose and mouth of the newborn immediately following birth, only when secretions or other substances are present that obstruct spontaneous breathing. A bulb syringe may be used.</a:t>
            </a:r>
          </a:p>
          <a:p>
            <a:pPr marL="465138" lvl="0" indent="-465138" eaLnBrk="0" fontAlgn="base" hangingPunct="0">
              <a:spcBef>
                <a:spcPct val="30000"/>
              </a:spcBef>
              <a:spcAft>
                <a:spcPct val="0"/>
              </a:spcAft>
              <a:buFont typeface="+mj-lt"/>
              <a:buAutoNum type="arabicPeriod" startAt="6"/>
              <a:defRPr/>
            </a:pPr>
            <a:r>
              <a:rPr lang="en-US" sz="1100" dirty="0">
                <a:solidFill>
                  <a:prstClr val="black"/>
                </a:solidFill>
                <a:latin typeface="Calibri"/>
                <a:ea typeface="ＭＳ Ｐゴシック" charset="-128"/>
              </a:rPr>
              <a:t>With both hands supporting the head of the baby, apply a slight downward movement that enables the upper shoulder to deliver. With both hands continuing to support the </a:t>
            </a:r>
            <a:r>
              <a:rPr lang="en-US" sz="1100" dirty="0" smtClean="0">
                <a:solidFill>
                  <a:prstClr val="black"/>
                </a:solidFill>
                <a:latin typeface="Calibri"/>
                <a:ea typeface="ＭＳ Ｐゴシック" charset="-128"/>
              </a:rPr>
              <a:t>baby’s </a:t>
            </a:r>
            <a:r>
              <a:rPr lang="en-US" sz="1100" dirty="0">
                <a:solidFill>
                  <a:prstClr val="black"/>
                </a:solidFill>
                <a:latin typeface="Calibri"/>
                <a:ea typeface="ＭＳ Ｐゴシック" charset="-128"/>
              </a:rPr>
              <a:t>head, apply a slight upward movement that enables the upper shoulder to deliver. Typically, after the shoulders are delivered, the remainder of body follows rapidly. </a:t>
            </a:r>
          </a:p>
          <a:p>
            <a:pPr marL="465138" lvl="0" indent="-465138" eaLnBrk="0" fontAlgn="base" hangingPunct="0">
              <a:spcBef>
                <a:spcPct val="30000"/>
              </a:spcBef>
              <a:spcAft>
                <a:spcPct val="0"/>
              </a:spcAft>
              <a:buFont typeface="+mj-lt"/>
              <a:buAutoNum type="arabicPeriod" startAt="6"/>
              <a:defRPr/>
            </a:pPr>
            <a:r>
              <a:rPr lang="en-US" sz="1100" dirty="0">
                <a:solidFill>
                  <a:prstClr val="black"/>
                </a:solidFill>
                <a:latin typeface="Calibri"/>
                <a:ea typeface="ＭＳ Ｐゴシック" charset="-128"/>
              </a:rPr>
              <a:t>Never pull the baby from the vagina or apply traction. Do not put your fingers in the </a:t>
            </a:r>
            <a:r>
              <a:rPr lang="en-US" sz="1100" dirty="0" smtClean="0">
                <a:solidFill>
                  <a:prstClr val="black"/>
                </a:solidFill>
                <a:latin typeface="Calibri"/>
                <a:ea typeface="ＭＳ Ｐゴシック" charset="-128"/>
              </a:rPr>
              <a:t>baby’s </a:t>
            </a:r>
            <a:r>
              <a:rPr lang="en-US" sz="1100" dirty="0">
                <a:solidFill>
                  <a:prstClr val="black"/>
                </a:solidFill>
                <a:latin typeface="Calibri"/>
                <a:ea typeface="ＭＳ Ｐゴシック" charset="-128"/>
              </a:rPr>
              <a:t>armpit; pressure there can damage nerve centers (brachial plexus) resulting in permanent damage. Receive the newborn in a clean or sterile towel to help you hold it securely. Be sure to support the head and neck, as the baby does not have the ability to hold them up.</a:t>
            </a: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457453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138" lvl="0" indent="-465138" eaLnBrk="0" fontAlgn="base" hangingPunct="0">
              <a:lnSpc>
                <a:spcPct val="80000"/>
              </a:lnSpc>
              <a:spcBef>
                <a:spcPct val="30000"/>
              </a:spcBef>
              <a:spcAft>
                <a:spcPct val="0"/>
              </a:spcAft>
              <a:buFont typeface="Calibri" charset="0"/>
              <a:buAutoNum type="arabicPeriod" startAt="12"/>
              <a:defRPr/>
            </a:pPr>
            <a:r>
              <a:rPr lang="en-US" altLang="en-US" sz="1100" dirty="0">
                <a:solidFill>
                  <a:prstClr val="black"/>
                </a:solidFill>
                <a:latin typeface="Calibri"/>
                <a:ea typeface="ＭＳ Ｐゴシック" charset="-128"/>
              </a:rPr>
              <a:t>Do not pull on the umbilical cord as you lift or receive the newborn. Keep the baby at the level of the uterus. </a:t>
            </a:r>
            <a:r>
              <a:rPr lang="en-US" altLang="en-US" sz="1100" dirty="0" smtClean="0">
                <a:solidFill>
                  <a:prstClr val="black"/>
                </a:solidFill>
                <a:latin typeface="Calibri"/>
                <a:ea typeface="ＭＳ Ｐゴシック" charset="-128"/>
              </a:rPr>
              <a:t>Don’t </a:t>
            </a:r>
            <a:r>
              <a:rPr lang="en-US" altLang="en-US" sz="1100" dirty="0">
                <a:solidFill>
                  <a:prstClr val="black"/>
                </a:solidFill>
                <a:latin typeface="Calibri"/>
                <a:ea typeface="ＭＳ Ｐゴシック" charset="-128"/>
              </a:rPr>
              <a:t>lift the baby high above or low below the </a:t>
            </a:r>
            <a:r>
              <a:rPr lang="en-US" altLang="en-US" sz="1100" dirty="0" smtClean="0">
                <a:solidFill>
                  <a:prstClr val="black"/>
                </a:solidFill>
                <a:latin typeface="Calibri"/>
                <a:ea typeface="ＭＳ Ｐゴシック" charset="-128"/>
              </a:rPr>
              <a:t>mother’s </a:t>
            </a:r>
            <a:r>
              <a:rPr lang="en-US" altLang="en-US" sz="1100" dirty="0">
                <a:solidFill>
                  <a:prstClr val="black"/>
                </a:solidFill>
                <a:latin typeface="Calibri"/>
                <a:ea typeface="ＭＳ Ｐゴシック" charset="-128"/>
              </a:rPr>
              <a:t>uterus.</a:t>
            </a:r>
          </a:p>
          <a:p>
            <a:pPr marL="465138" lvl="0" indent="-465138" eaLnBrk="0" fontAlgn="base" hangingPunct="0">
              <a:lnSpc>
                <a:spcPct val="80000"/>
              </a:lnSpc>
              <a:spcBef>
                <a:spcPct val="30000"/>
              </a:spcBef>
              <a:spcAft>
                <a:spcPct val="0"/>
              </a:spcAft>
              <a:buFont typeface="Calibri" charset="0"/>
              <a:buAutoNum type="arabicPeriod" startAt="12"/>
              <a:defRPr/>
            </a:pPr>
            <a:r>
              <a:rPr lang="en-US" altLang="en-US" sz="1100" dirty="0">
                <a:solidFill>
                  <a:prstClr val="black"/>
                </a:solidFill>
                <a:latin typeface="Calibri"/>
                <a:ea typeface="ＭＳ Ｐゴシック" charset="-128"/>
              </a:rPr>
              <a:t>Immediately dry the baby with towels. Remove the wet towels well away from the </a:t>
            </a:r>
            <a:r>
              <a:rPr lang="en-US" altLang="en-US" sz="1100" dirty="0" smtClean="0">
                <a:solidFill>
                  <a:prstClr val="black"/>
                </a:solidFill>
                <a:latin typeface="Calibri"/>
                <a:ea typeface="ＭＳ Ｐゴシック" charset="-128"/>
              </a:rPr>
              <a:t>infant’s </a:t>
            </a:r>
            <a:r>
              <a:rPr lang="en-US" altLang="en-US" sz="1100" dirty="0">
                <a:solidFill>
                  <a:prstClr val="black"/>
                </a:solidFill>
                <a:latin typeface="Calibri"/>
                <a:ea typeface="ＭＳ Ｐゴシック" charset="-128"/>
              </a:rPr>
              <a:t>body to avoid inadvertent cooling. Place the newborn in a warm, dry blanket, wrap with plastic wrap, or place in a food-grade zip lock storage bag with the head exposed and on its back with the head in a sniffing position to maintain an open airway.</a:t>
            </a:r>
          </a:p>
          <a:p>
            <a:pPr marL="465138" lvl="0" indent="-465138" eaLnBrk="0" fontAlgn="base" hangingPunct="0">
              <a:lnSpc>
                <a:spcPct val="80000"/>
              </a:lnSpc>
              <a:spcBef>
                <a:spcPct val="30000"/>
              </a:spcBef>
              <a:spcAft>
                <a:spcPct val="0"/>
              </a:spcAft>
              <a:buFont typeface="Calibri" charset="0"/>
              <a:buAutoNum type="arabicPeriod" startAt="12"/>
              <a:defRPr/>
            </a:pPr>
            <a:r>
              <a:rPr lang="en-US" altLang="en-US" sz="1100" dirty="0">
                <a:solidFill>
                  <a:prstClr val="black"/>
                </a:solidFill>
                <a:latin typeface="Calibri"/>
                <a:ea typeface="ＭＳ Ｐゴシック" charset="-128"/>
              </a:rPr>
              <a:t>It is recommended that a delay of at least 30 seconds should occur before cutting the cord. It </a:t>
            </a:r>
            <a:r>
              <a:rPr lang="en-US" altLang="en-US" sz="1100" dirty="0" smtClean="0">
                <a:solidFill>
                  <a:prstClr val="black"/>
                </a:solidFill>
                <a:latin typeface="Calibri"/>
                <a:ea typeface="ＭＳ Ｐゴシック" charset="-128"/>
              </a:rPr>
              <a:t>has </a:t>
            </a:r>
            <a:r>
              <a:rPr lang="en-US" altLang="en-US" sz="1100" dirty="0">
                <a:solidFill>
                  <a:prstClr val="black"/>
                </a:solidFill>
                <a:latin typeface="Calibri"/>
                <a:ea typeface="ＭＳ Ｐゴシック" charset="-128"/>
              </a:rPr>
              <a:t>been found that delayed cord clamping results in the following for the newborn:</a:t>
            </a:r>
          </a:p>
          <a:p>
            <a:pPr marL="687388" lvl="2" indent="-222250" eaLnBrk="0" fontAlgn="base" hangingPunct="0">
              <a:lnSpc>
                <a:spcPct val="80000"/>
              </a:lnSpc>
              <a:spcBef>
                <a:spcPct val="30000"/>
              </a:spcBef>
              <a:spcAft>
                <a:spcPct val="0"/>
              </a:spcAft>
              <a:buFontTx/>
              <a:buChar char="•"/>
              <a:defRPr/>
            </a:pPr>
            <a:r>
              <a:rPr lang="en-US" altLang="en-US" sz="1100" dirty="0">
                <a:solidFill>
                  <a:prstClr val="black"/>
                </a:solidFill>
                <a:latin typeface="Calibri"/>
                <a:ea typeface="ＭＳ Ｐゴシック" charset="-128"/>
              </a:rPr>
              <a:t>Less cerebral hemorrhaging</a:t>
            </a:r>
          </a:p>
          <a:p>
            <a:pPr marL="687388" lvl="2" indent="-222250" eaLnBrk="0" fontAlgn="base" hangingPunct="0">
              <a:lnSpc>
                <a:spcPct val="80000"/>
              </a:lnSpc>
              <a:spcBef>
                <a:spcPct val="30000"/>
              </a:spcBef>
              <a:spcAft>
                <a:spcPct val="0"/>
              </a:spcAft>
              <a:buFontTx/>
              <a:buChar char="•"/>
              <a:defRPr/>
            </a:pPr>
            <a:r>
              <a:rPr lang="en-US" altLang="en-US" sz="1100" dirty="0">
                <a:solidFill>
                  <a:prstClr val="black"/>
                </a:solidFill>
                <a:latin typeface="Calibri"/>
                <a:ea typeface="ＭＳ Ｐゴシック" charset="-128"/>
              </a:rPr>
              <a:t>Higher blood pressure</a:t>
            </a:r>
          </a:p>
          <a:p>
            <a:pPr marL="687388" lvl="2" indent="-222250" eaLnBrk="0" fontAlgn="base" hangingPunct="0">
              <a:lnSpc>
                <a:spcPct val="80000"/>
              </a:lnSpc>
              <a:spcBef>
                <a:spcPct val="30000"/>
              </a:spcBef>
              <a:spcAft>
                <a:spcPct val="0"/>
              </a:spcAft>
              <a:buFontTx/>
              <a:buChar char="•"/>
              <a:defRPr/>
            </a:pPr>
            <a:r>
              <a:rPr lang="en-US" altLang="en-US" sz="1100" dirty="0">
                <a:solidFill>
                  <a:prstClr val="black"/>
                </a:solidFill>
                <a:latin typeface="Calibri"/>
                <a:ea typeface="ＭＳ Ｐゴシック" charset="-128"/>
              </a:rPr>
              <a:t>Increased blood volume</a:t>
            </a:r>
          </a:p>
          <a:p>
            <a:pPr marL="687388" lvl="2" indent="-222250" eaLnBrk="0" fontAlgn="base" hangingPunct="0">
              <a:lnSpc>
                <a:spcPct val="80000"/>
              </a:lnSpc>
              <a:spcBef>
                <a:spcPct val="30000"/>
              </a:spcBef>
              <a:spcAft>
                <a:spcPct val="0"/>
              </a:spcAft>
              <a:buFontTx/>
              <a:buChar char="•"/>
              <a:defRPr/>
            </a:pPr>
            <a:r>
              <a:rPr lang="en-US" altLang="en-US" sz="1100" dirty="0">
                <a:solidFill>
                  <a:prstClr val="black"/>
                </a:solidFill>
                <a:latin typeface="Calibri"/>
                <a:ea typeface="ＭＳ Ｐゴシック" charset="-128"/>
              </a:rPr>
              <a:t>Less need for transfusion after birth</a:t>
            </a:r>
          </a:p>
          <a:p>
            <a:pPr marL="687388" lvl="2" indent="-222250" eaLnBrk="0" fontAlgn="base" hangingPunct="0">
              <a:lnSpc>
                <a:spcPct val="80000"/>
              </a:lnSpc>
              <a:spcBef>
                <a:spcPct val="30000"/>
              </a:spcBef>
              <a:spcAft>
                <a:spcPct val="0"/>
              </a:spcAft>
              <a:buFontTx/>
              <a:buChar char="•"/>
              <a:defRPr/>
            </a:pPr>
            <a:r>
              <a:rPr lang="en-US" altLang="en-US" sz="1100" dirty="0">
                <a:solidFill>
                  <a:prstClr val="black"/>
                </a:solidFill>
                <a:latin typeface="Calibri"/>
                <a:ea typeface="ＭＳ Ｐゴシック" charset="-128"/>
              </a:rPr>
              <a:t>Less necrotizing </a:t>
            </a:r>
            <a:r>
              <a:rPr lang="en-US" altLang="en-US" sz="1100" dirty="0" err="1">
                <a:solidFill>
                  <a:prstClr val="black"/>
                </a:solidFill>
                <a:latin typeface="Calibri"/>
                <a:ea typeface="ＭＳ Ｐゴシック" charset="-128"/>
              </a:rPr>
              <a:t>enterocolitis</a:t>
            </a:r>
            <a:endParaRPr lang="en-US" altLang="en-US" sz="1100" dirty="0">
              <a:solidFill>
                <a:prstClr val="black"/>
              </a:solidFill>
              <a:latin typeface="Calibri"/>
              <a:ea typeface="ＭＳ Ｐゴシック" charset="-128"/>
            </a:endParaRPr>
          </a:p>
          <a:p>
            <a:pPr marL="465138" lvl="0" indent="-465138" eaLnBrk="0" fontAlgn="base" hangingPunct="0">
              <a:lnSpc>
                <a:spcPct val="80000"/>
              </a:lnSpc>
              <a:spcBef>
                <a:spcPct val="30000"/>
              </a:spcBef>
              <a:spcAft>
                <a:spcPct val="0"/>
              </a:spcAft>
              <a:buFont typeface="+mj-lt"/>
              <a:buAutoNum type="arabicPeriod" startAt="15"/>
              <a:defRPr/>
            </a:pPr>
            <a:r>
              <a:rPr lang="en-US" altLang="en-US" sz="1100" dirty="0">
                <a:solidFill>
                  <a:prstClr val="black"/>
                </a:solidFill>
                <a:latin typeface="Calibri"/>
                <a:ea typeface="ＭＳ Ｐゴシック" charset="-128"/>
              </a:rPr>
              <a:t>An Apgar score should be done 1 minute and 5 minutes after birth. The Apgar score provides a numerical means to determine the need and/or effectiveness of newborn care and the need for further resuscitation.</a:t>
            </a:r>
          </a:p>
          <a:p>
            <a:pPr marL="228600" lvl="0" indent="-228600" eaLnBrk="0" fontAlgn="base" hangingPunct="0">
              <a:lnSpc>
                <a:spcPct val="80000"/>
              </a:lnSpc>
              <a:spcBef>
                <a:spcPct val="30000"/>
              </a:spcBef>
              <a:spcAft>
                <a:spcPct val="0"/>
              </a:spcAft>
              <a:defRPr/>
            </a:pPr>
            <a:endParaRPr lang="en-US" altLang="en-US" sz="11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861370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138" lvl="0" indent="-465138" eaLnBrk="0" fontAlgn="base" hangingPunct="0">
              <a:lnSpc>
                <a:spcPct val="90000"/>
              </a:lnSpc>
              <a:spcBef>
                <a:spcPct val="30000"/>
              </a:spcBef>
              <a:spcAft>
                <a:spcPct val="0"/>
              </a:spcAft>
              <a:buFont typeface="+mj-lt"/>
              <a:buAutoNum type="arabicPeriod" startAt="16"/>
              <a:defRPr/>
            </a:pPr>
            <a:r>
              <a:rPr lang="en-US" altLang="en-US" sz="1100" dirty="0">
                <a:solidFill>
                  <a:prstClr val="black"/>
                </a:solidFill>
                <a:latin typeface="Calibri"/>
                <a:ea typeface="ＭＳ Ｐゴシック" panose="020B0600070205080204" pitchFamily="34" charset="-128"/>
              </a:rPr>
              <a:t>Do everything possible to prevent newborn hypothermia. Be sure to turn on the heat in the back of the ambulance to create as warm an environment as possible for the newborn. Do not turn on the air conditioner; this is not about your comfort in the patient compartment. Apply a neonatal pulse oximeter probe. Continuously assess respirations, heart rate, and SpO</a:t>
            </a:r>
            <a:r>
              <a:rPr lang="en-US" altLang="en-US" sz="1100" baseline="-25000" dirty="0">
                <a:solidFill>
                  <a:prstClr val="black"/>
                </a:solidFill>
                <a:latin typeface="Calibri"/>
                <a:ea typeface="ＭＳ Ｐゴシック" panose="020B0600070205080204" pitchFamily="34" charset="-128"/>
              </a:rPr>
              <a:t>2</a:t>
            </a:r>
            <a:r>
              <a:rPr lang="en-US" altLang="en-US" sz="1100" dirty="0">
                <a:solidFill>
                  <a:prstClr val="black"/>
                </a:solidFill>
                <a:latin typeface="Calibri"/>
                <a:ea typeface="ＭＳ Ｐゴシック" panose="020B0600070205080204" pitchFamily="34" charset="-128"/>
              </a:rPr>
              <a:t>.</a:t>
            </a:r>
          </a:p>
          <a:p>
            <a:pPr marL="465138" lvl="0" indent="-465138" eaLnBrk="0" fontAlgn="base" hangingPunct="0">
              <a:lnSpc>
                <a:spcPct val="90000"/>
              </a:lnSpc>
              <a:spcBef>
                <a:spcPct val="30000"/>
              </a:spcBef>
              <a:spcAft>
                <a:spcPct val="0"/>
              </a:spcAft>
              <a:buFont typeface="+mj-lt"/>
              <a:buAutoNum type="arabicPeriod" startAt="16"/>
              <a:defRPr/>
            </a:pPr>
            <a:r>
              <a:rPr lang="en-US" altLang="en-US" sz="1100" dirty="0">
                <a:solidFill>
                  <a:prstClr val="black"/>
                </a:solidFill>
                <a:latin typeface="Calibri"/>
                <a:ea typeface="ＭＳ Ｐゴシック" panose="020B0600070205080204" pitchFamily="34" charset="-128"/>
              </a:rPr>
              <a:t>Assess for delivery of the placenta. It usually is delivered within 10 minutes of the </a:t>
            </a:r>
            <a:r>
              <a:rPr lang="en-US" altLang="en-US" sz="1100" dirty="0" smtClean="0">
                <a:solidFill>
                  <a:prstClr val="black"/>
                </a:solidFill>
                <a:latin typeface="Calibri"/>
                <a:ea typeface="ＭＳ Ｐゴシック" panose="020B0600070205080204" pitchFamily="34" charset="-128"/>
              </a:rPr>
              <a:t>baby’s </a:t>
            </a:r>
            <a:r>
              <a:rPr lang="en-US" altLang="en-US" sz="1100" dirty="0">
                <a:solidFill>
                  <a:prstClr val="black"/>
                </a:solidFill>
                <a:latin typeface="Calibri"/>
                <a:ea typeface="ＭＳ Ｐゴシック" panose="020B0600070205080204" pitchFamily="34" charset="-128"/>
              </a:rPr>
              <a:t>delivery and almost always within 20 minutes. When the placenta has completely delivered, place it in the plastic bag contained within the OB kit and transport it to the hospital with the mother.</a:t>
            </a:r>
          </a:p>
          <a:p>
            <a:pPr marL="465138" lvl="0" indent="-465138" eaLnBrk="0" fontAlgn="base" hangingPunct="0">
              <a:lnSpc>
                <a:spcPct val="90000"/>
              </a:lnSpc>
              <a:spcBef>
                <a:spcPct val="30000"/>
              </a:spcBef>
              <a:spcAft>
                <a:spcPct val="0"/>
              </a:spcAft>
              <a:buFont typeface="+mj-lt"/>
              <a:buAutoNum type="arabicPeriod" startAt="16"/>
              <a:defRPr/>
            </a:pPr>
            <a:r>
              <a:rPr lang="en-US" altLang="en-US" sz="1100" dirty="0">
                <a:solidFill>
                  <a:prstClr val="black"/>
                </a:solidFill>
                <a:latin typeface="Calibri"/>
                <a:ea typeface="ＭＳ Ｐゴシック" panose="020B0600070205080204" pitchFamily="34" charset="-128"/>
              </a:rPr>
              <a:t>After the placenta has been delivered, place a sanitary pad or sterile dressings over the vaginal opening and perineum. There will be vaginal bleeding after delivery. Up to 500 mL of blood loss is normal and well tolerated by the mother. </a:t>
            </a:r>
          </a:p>
          <a:p>
            <a:pPr marL="465138" lvl="0" indent="-465138" eaLnBrk="0" fontAlgn="base" hangingPunct="0">
              <a:lnSpc>
                <a:spcPct val="90000"/>
              </a:lnSpc>
              <a:spcBef>
                <a:spcPct val="30000"/>
              </a:spcBef>
              <a:spcAft>
                <a:spcPct val="0"/>
              </a:spcAft>
              <a:buFont typeface="+mj-lt"/>
              <a:buAutoNum type="arabicPeriod" startAt="16"/>
              <a:defRPr/>
            </a:pPr>
            <a:r>
              <a:rPr lang="en-US" altLang="en-US" sz="1100" dirty="0">
                <a:solidFill>
                  <a:prstClr val="black"/>
                </a:solidFill>
                <a:latin typeface="Calibri"/>
                <a:ea typeface="ＭＳ Ｐゴシック" panose="020B0600070205080204" pitchFamily="34" charset="-128"/>
              </a:rPr>
              <a:t>If the </a:t>
            </a:r>
            <a:r>
              <a:rPr lang="en-US" altLang="en-US" sz="1100" dirty="0" smtClean="0">
                <a:solidFill>
                  <a:prstClr val="black"/>
                </a:solidFill>
                <a:latin typeface="Calibri"/>
                <a:ea typeface="ＭＳ Ｐゴシック" panose="020B0600070205080204" pitchFamily="34" charset="-128"/>
              </a:rPr>
              <a:t>mother’s </a:t>
            </a:r>
            <a:r>
              <a:rPr lang="en-US" altLang="en-US" sz="1100" dirty="0">
                <a:solidFill>
                  <a:prstClr val="black"/>
                </a:solidFill>
                <a:latin typeface="Calibri"/>
                <a:ea typeface="ＭＳ Ｐゴシック" panose="020B0600070205080204" pitchFamily="34" charset="-128"/>
              </a:rPr>
              <a:t>blood loss appears to be excessive, provide care for postpartum hemorrhaging. </a:t>
            </a:r>
          </a:p>
          <a:p>
            <a:pPr marL="465138" lvl="0" indent="-465138" eaLnBrk="0" fontAlgn="base" hangingPunct="0">
              <a:lnSpc>
                <a:spcPct val="90000"/>
              </a:lnSpc>
              <a:spcBef>
                <a:spcPct val="30000"/>
              </a:spcBef>
              <a:spcAft>
                <a:spcPct val="0"/>
              </a:spcAft>
              <a:buFont typeface="+mj-lt"/>
              <a:buAutoNum type="arabicPeriod" startAt="16"/>
              <a:defRPr/>
            </a:pPr>
            <a:r>
              <a:rPr lang="en-US" altLang="en-US" sz="1100" dirty="0">
                <a:solidFill>
                  <a:prstClr val="black"/>
                </a:solidFill>
                <a:latin typeface="Calibri"/>
                <a:ea typeface="ＭＳ Ｐゴシック" panose="020B0600070205080204" pitchFamily="34" charset="-128"/>
              </a:rPr>
              <a:t>Immediately begin uterine massage. Massaging the uterus after delivery helps to stimulate smooth muscle contractions, which decrease the uterine size and tone the smooth muscle of the uterus, causing it to contract around the exposed bleeding vessels where the placenta sheared off and tamponade the bleeding.</a:t>
            </a:r>
          </a:p>
          <a:p>
            <a:pPr marL="465138" lvl="0" indent="-465138" eaLnBrk="0" fontAlgn="base" hangingPunct="0">
              <a:lnSpc>
                <a:spcPct val="90000"/>
              </a:lnSpc>
              <a:spcBef>
                <a:spcPct val="30000"/>
              </a:spcBef>
              <a:spcAft>
                <a:spcPct val="0"/>
              </a:spcAft>
              <a:buFont typeface="+mj-lt"/>
              <a:buAutoNum type="arabicPeriod" startAt="16"/>
              <a:defRPr/>
            </a:pPr>
            <a:r>
              <a:rPr lang="en-US" altLang="en-US" sz="1100" dirty="0">
                <a:solidFill>
                  <a:prstClr val="black"/>
                </a:solidFill>
                <a:latin typeface="Calibri"/>
                <a:ea typeface="ＭＳ Ｐゴシック" panose="020B0600070205080204" pitchFamily="34" charset="-128"/>
              </a:rPr>
              <a:t>Allow the newborn to suckle on the </a:t>
            </a:r>
            <a:r>
              <a:rPr lang="en-US" altLang="en-US" sz="1100" dirty="0" smtClean="0">
                <a:solidFill>
                  <a:prstClr val="black"/>
                </a:solidFill>
                <a:latin typeface="Calibri"/>
                <a:ea typeface="ＭＳ Ｐゴシック" panose="020B0600070205080204" pitchFamily="34" charset="-128"/>
              </a:rPr>
              <a:t>mother’s </a:t>
            </a:r>
            <a:r>
              <a:rPr lang="en-US" altLang="en-US" sz="1100" dirty="0">
                <a:solidFill>
                  <a:prstClr val="black"/>
                </a:solidFill>
                <a:latin typeface="Calibri"/>
                <a:ea typeface="ＭＳ Ｐゴシック" panose="020B0600070205080204" pitchFamily="34" charset="-128"/>
              </a:rPr>
              <a:t>breast. This releases oxytocin, a naturally occurring hormone that causes the uterus to contract. </a:t>
            </a:r>
          </a:p>
          <a:p>
            <a:pPr marL="465138" lvl="0" indent="-465138" eaLnBrk="0" fontAlgn="base" hangingPunct="0">
              <a:lnSpc>
                <a:spcPct val="90000"/>
              </a:lnSpc>
              <a:spcBef>
                <a:spcPct val="30000"/>
              </a:spcBef>
              <a:spcAft>
                <a:spcPct val="0"/>
              </a:spcAft>
              <a:buFont typeface="+mj-lt"/>
              <a:buAutoNum type="arabicPeriod" startAt="16"/>
              <a:defRPr/>
            </a:pPr>
            <a:r>
              <a:rPr lang="en-US" altLang="en-US" sz="1100" dirty="0">
                <a:solidFill>
                  <a:prstClr val="black"/>
                </a:solidFill>
                <a:latin typeface="Calibri"/>
                <a:ea typeface="ＭＳ Ｐゴシック" panose="020B0600070205080204" pitchFamily="34" charset="-128"/>
              </a:rPr>
              <a:t>Record the time of delivery, transport the mother, newborn, and placenta to the hospital. During transport, continuously reassess the mother for any signs of postpartum hemorrhage or hypovolemia. Keep the newborn warm to prevent hypothermia. Continuously reassess the </a:t>
            </a:r>
            <a:r>
              <a:rPr lang="en-US" altLang="en-US" sz="1100" dirty="0" smtClean="0">
                <a:solidFill>
                  <a:prstClr val="black"/>
                </a:solidFill>
                <a:latin typeface="Calibri"/>
                <a:ea typeface="ＭＳ Ｐゴシック" panose="020B0600070205080204" pitchFamily="34" charset="-128"/>
              </a:rPr>
              <a:t>newborn’s </a:t>
            </a:r>
            <a:r>
              <a:rPr lang="en-US" altLang="en-US" sz="1100" dirty="0">
                <a:solidFill>
                  <a:prstClr val="black"/>
                </a:solidFill>
                <a:latin typeface="Calibri"/>
                <a:ea typeface="ＭＳ Ｐゴシック" panose="020B0600070205080204" pitchFamily="34" charset="-128"/>
              </a:rPr>
              <a:t>airway, respirations, heart rate, and SpO</a:t>
            </a:r>
            <a:r>
              <a:rPr lang="en-US" altLang="en-US" sz="1100" baseline="-25000" dirty="0">
                <a:solidFill>
                  <a:prstClr val="black"/>
                </a:solidFill>
                <a:latin typeface="Calibri"/>
                <a:ea typeface="ＭＳ Ｐゴシック" panose="020B0600070205080204" pitchFamily="34" charset="-128"/>
              </a:rPr>
              <a:t>2</a:t>
            </a:r>
            <a:r>
              <a:rPr lang="en-US" altLang="en-US" sz="1100" dirty="0">
                <a:solidFill>
                  <a:prstClr val="black"/>
                </a:solidFill>
                <a:latin typeface="Calibri"/>
                <a:ea typeface="ＭＳ Ｐゴシック" panose="020B0600070205080204" pitchFamily="34" charset="-128"/>
              </a:rPr>
              <a:t>. Notify the receiving medical facility that you are </a:t>
            </a:r>
            <a:r>
              <a:rPr lang="en-US" altLang="en-US" sz="1100" dirty="0" err="1">
                <a:solidFill>
                  <a:prstClr val="black"/>
                </a:solidFill>
                <a:latin typeface="Calibri"/>
                <a:ea typeface="ＭＳ Ｐゴシック" panose="020B0600070205080204" pitchFamily="34" charset="-128"/>
              </a:rPr>
              <a:t>en</a:t>
            </a:r>
            <a:r>
              <a:rPr lang="en-US" altLang="en-US" sz="1100" dirty="0">
                <a:solidFill>
                  <a:prstClr val="black"/>
                </a:solidFill>
                <a:latin typeface="Calibri"/>
                <a:ea typeface="ＭＳ Ｐゴシック" panose="020B0600070205080204" pitchFamily="34" charset="-128"/>
              </a:rPr>
              <a:t> route with a mother </a:t>
            </a:r>
            <a:r>
              <a:rPr lang="en-US" sz="1100" dirty="0">
                <a:solidFill>
                  <a:prstClr val="black"/>
                </a:solidFill>
                <a:latin typeface="Calibri"/>
                <a:ea typeface="ＭＳ Ｐゴシック" charset="-128"/>
              </a:rPr>
              <a:t>and her newborn</a:t>
            </a:r>
            <a:r>
              <a:rPr lang="en-US" altLang="en-US" sz="1100" dirty="0">
                <a:solidFill>
                  <a:prstClr val="black"/>
                </a:solidFill>
                <a:latin typeface="Calibri"/>
                <a:ea typeface="ＭＳ Ｐゴシック" panose="020B0600070205080204" pitchFamily="34" charset="-128"/>
              </a:rPr>
              <a:t>.</a:t>
            </a:r>
          </a:p>
          <a:p>
            <a:pPr marL="228600" lvl="0" indent="-228600" eaLnBrk="0" fontAlgn="base" hangingPunct="0">
              <a:lnSpc>
                <a:spcPct val="90000"/>
              </a:lnSpc>
              <a:spcBef>
                <a:spcPct val="30000"/>
              </a:spcBef>
              <a:spcAft>
                <a:spcPct val="0"/>
              </a:spcAft>
              <a:buFont typeface="+mj-lt"/>
              <a:buAutoNum type="arabicPeriod" startAt="16"/>
              <a:defRPr/>
            </a:pPr>
            <a:endParaRPr lang="en-US" altLang="en-US" sz="1100" dirty="0">
              <a:solidFill>
                <a:prstClr val="black"/>
              </a:solidFill>
              <a:latin typeface="Calibri"/>
              <a:ea typeface="ＭＳ Ｐゴシック" panose="020B0600070205080204" pitchFamily="34" charset="-128"/>
            </a:endParaRPr>
          </a:p>
          <a:p>
            <a:pPr marL="228600" lvl="0" indent="-228600" eaLnBrk="0" fontAlgn="base" hangingPunct="0">
              <a:lnSpc>
                <a:spcPct val="90000"/>
              </a:lnSpc>
              <a:spcBef>
                <a:spcPct val="30000"/>
              </a:spcBef>
              <a:spcAft>
                <a:spcPct val="0"/>
              </a:spcAft>
              <a:buFont typeface="+mj-lt"/>
              <a:buAutoNum type="arabicPeriod" startAt="16"/>
              <a:defRPr/>
            </a:pPr>
            <a:endParaRPr lang="en-US" altLang="en-US" sz="11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832698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Exert very gentle pressure to prevent an explosive delivery. Avoid touching and exerting pressure on the </a:t>
            </a:r>
            <a:r>
              <a:rPr lang="en-US" altLang="en-US" dirty="0" smtClean="0">
                <a:solidFill>
                  <a:prstClr val="black"/>
                </a:solidFill>
                <a:latin typeface="Calibri"/>
                <a:ea typeface="ＭＳ Ｐゴシック" pitchFamily="34" charset="-128"/>
              </a:rPr>
              <a:t>baby’s </a:t>
            </a:r>
            <a:r>
              <a:rPr lang="en-US" altLang="en-US" dirty="0">
                <a:solidFill>
                  <a:prstClr val="black"/>
                </a:solidFill>
                <a:latin typeface="Calibri"/>
                <a:ea typeface="ＭＳ Ｐゴシック" pitchFamily="34" charset="-128"/>
              </a:rPr>
              <a:t>face or any soft spot (fontanelle) on the head.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410510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As the </a:t>
            </a:r>
            <a:r>
              <a:rPr lang="en-US" altLang="en-US" dirty="0" smtClean="0">
                <a:solidFill>
                  <a:prstClr val="black"/>
                </a:solidFill>
                <a:latin typeface="Calibri"/>
                <a:ea typeface="ＭＳ Ｐゴシック" pitchFamily="34" charset="-128"/>
              </a:rPr>
              <a:t>baby’s </a:t>
            </a:r>
            <a:r>
              <a:rPr lang="en-US" altLang="en-US" dirty="0">
                <a:solidFill>
                  <a:prstClr val="black"/>
                </a:solidFill>
                <a:latin typeface="Calibri"/>
                <a:ea typeface="ＭＳ Ｐゴシック" pitchFamily="34" charset="-128"/>
              </a:rPr>
              <a:t>head is delivered, determine whether the umbilical cord is around the neck. This is referred to as a nuchal cord, must be managed immediately.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516021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As the torso and full body are expelled, support the newborn with both hands. Never pull the baby from the vagina or apply traction.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465828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Do not pull on the umbilical cord as you lift or receive the newborn. Keep the baby at the level of the uterus. </a:t>
            </a:r>
            <a:r>
              <a:rPr lang="en-US" altLang="en-US" dirty="0" smtClean="0">
                <a:solidFill>
                  <a:prstClr val="black"/>
                </a:solidFill>
                <a:latin typeface="Calibri"/>
                <a:ea typeface="ＭＳ Ｐゴシック" pitchFamily="34" charset="-128"/>
              </a:rPr>
              <a:t>Don’t </a:t>
            </a:r>
            <a:r>
              <a:rPr lang="en-US" altLang="en-US" dirty="0">
                <a:solidFill>
                  <a:prstClr val="black"/>
                </a:solidFill>
                <a:latin typeface="Calibri"/>
                <a:ea typeface="ＭＳ Ｐゴシック" pitchFamily="34" charset="-128"/>
              </a:rPr>
              <a:t>lift the baby high above or low below the </a:t>
            </a:r>
            <a:r>
              <a:rPr lang="en-US" altLang="en-US" dirty="0" smtClean="0">
                <a:solidFill>
                  <a:prstClr val="black"/>
                </a:solidFill>
                <a:latin typeface="Calibri"/>
                <a:ea typeface="ＭＳ Ｐゴシック" pitchFamily="34" charset="-128"/>
              </a:rPr>
              <a:t>mother’s </a:t>
            </a:r>
            <a:r>
              <a:rPr lang="en-US" altLang="en-US" dirty="0">
                <a:solidFill>
                  <a:prstClr val="black"/>
                </a:solidFill>
                <a:latin typeface="Calibri"/>
                <a:ea typeface="ＭＳ Ｐゴシック" pitchFamily="34" charset="-128"/>
              </a:rPr>
              <a:t>uterus.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24813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uterus is the pear-shaped organ that contains the developing fetus, the unborn baby.</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cervix contains a plug of mucus that seals the uterine opening during pregnancy, preventing contamination from entering the uterus. The plug is discharged when the cervix starts to dilate, and appears as pink-tinged mucus in the vaginal discharge. The expulsion of the plug signals the first stage of labor and is known as bloody show.</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921866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Immediately dry the newborn with towels. Remove the wet towels well away from the </a:t>
            </a:r>
            <a:r>
              <a:rPr lang="en-US" altLang="en-US" dirty="0" smtClean="0">
                <a:solidFill>
                  <a:prstClr val="black"/>
                </a:solidFill>
                <a:latin typeface="Calibri"/>
                <a:ea typeface="ＭＳ Ｐゴシック" pitchFamily="34" charset="-128"/>
              </a:rPr>
              <a:t>baby’s </a:t>
            </a:r>
            <a:r>
              <a:rPr lang="en-US" altLang="en-US" dirty="0">
                <a:solidFill>
                  <a:prstClr val="black"/>
                </a:solidFill>
                <a:latin typeface="Calibri"/>
                <a:ea typeface="ＭＳ Ｐゴシック" pitchFamily="34" charset="-128"/>
              </a:rPr>
              <a:t>body to avoid inadvertent cooling. Place the newborn in a warm, dry blanket, wrap with plastic wrap, or place in a food-grade zip lock storage bag with the head exposed.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02401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It is recommended that a delay of at least 30 seconds should occur before cutting the cord.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739926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When the placenta appears at the vagina, grasp it gently. Never pull or tug on the umbilical cord. Instead, slowly and gently guide the placenta and the attached membranes from the vagina.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176389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Apply a neonatal pulse oximeter probe. Continuously assess respirations, heart rate, and SpO</a:t>
            </a:r>
            <a:r>
              <a:rPr lang="en-US" altLang="en-US" baseline="-25000">
                <a:solidFill>
                  <a:prstClr val="black"/>
                </a:solidFill>
                <a:latin typeface="Calibri"/>
                <a:ea typeface="ＭＳ Ｐゴシック" pitchFamily="34" charset="-128"/>
              </a:rPr>
              <a:t>2</a:t>
            </a:r>
            <a:r>
              <a:rPr lang="en-US" altLang="en-US">
                <a:solidFill>
                  <a:prstClr val="black"/>
                </a:solidFill>
                <a:latin typeface="Calibri"/>
                <a:ea typeface="ＭＳ Ｐゴシック" pitchFamily="34" charset="-128"/>
              </a:rPr>
              <a: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079557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Case Study Discussion</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the Case Study findings presented.</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611689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itchFamily="34" charset="-128"/>
              </a:rPr>
              <a:t>Case Study Discussion</a:t>
            </a:r>
            <a:endParaRPr lang="en-US" altLang="en-US" dirty="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Use the Case Study content and questions to foreshadow the upcoming lesson content. Gauge the </a:t>
            </a:r>
            <a:r>
              <a:rPr lang="en-US" altLang="en-US" dirty="0" smtClean="0">
                <a:solidFill>
                  <a:prstClr val="black"/>
                </a:solidFill>
                <a:latin typeface="Calibri"/>
                <a:ea typeface="ＭＳ Ｐゴシック" pitchFamily="34" charset="-128"/>
              </a:rPr>
              <a:t>student’s </a:t>
            </a:r>
            <a:r>
              <a:rPr lang="en-US" altLang="en-US" dirty="0">
                <a:solidFill>
                  <a:prstClr val="black"/>
                </a:solidFill>
                <a:latin typeface="Calibri"/>
                <a:ea typeface="ＭＳ Ｐゴシック" pitchFamily="34" charset="-128"/>
              </a:rPr>
              <a:t>responses as a guide of how well versed they are on this topic.</a:t>
            </a:r>
          </a:p>
          <a:p>
            <a:pPr lvl="0" eaLnBrk="0" fontAlgn="base" hangingPunct="0">
              <a:spcBef>
                <a:spcPct val="30000"/>
              </a:spcBef>
              <a:spcAft>
                <a:spcPct val="0"/>
              </a:spcAft>
            </a:pPr>
            <a:endParaRPr lang="en-US" altLang="en-US" dirty="0">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85110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Labor and delivery at less than 37 weeks of gestation and recurrence of contractions after the first baby is born are also signs of an abnormal delivery.</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signs should alert you to an abnormal delivery?</a:t>
            </a:r>
          </a:p>
          <a:p>
            <a:pPr marL="171450" lvl="0" indent="-171450" fontAlgn="base">
              <a:spcBef>
                <a:spcPct val="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How should you manage a prolapsed umbilical cord?</a:t>
            </a:r>
          </a:p>
          <a:p>
            <a:pPr marL="171450" lvl="0" indent="-171450" fontAlgn="base">
              <a:spcBef>
                <a:spcPct val="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should you do if there is a limb presentation?</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Use an OB mannequin to allow students ample practice assisting with abnormal delivery situations. Simulate meconium with a small amount of pureed spinach baby food placed in water. </a:t>
            </a:r>
          </a:p>
          <a:p>
            <a:pPr lvl="0" eaLnBrk="0" fontAlgn="base" hangingPunct="0">
              <a:spcBef>
                <a:spcPct val="30000"/>
              </a:spcBef>
              <a:spcAft>
                <a:spcPct val="0"/>
              </a:spcAft>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018250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34" charset="-128"/>
              </a:rPr>
              <a:t>For most intrapartum emergencies, delivery in the prehospital setting is not possible. Contact medical</a:t>
            </a:r>
          </a:p>
          <a:p>
            <a:pPr lvl="0"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34" charset="-128"/>
              </a:rPr>
              <a:t>direction for further orders. In some emergencies, medical direction might recommend that you perform certain maneuvers to facilitate the </a:t>
            </a:r>
            <a:r>
              <a:rPr lang="en-US" altLang="en-US" dirty="0" smtClean="0">
                <a:solidFill>
                  <a:prstClr val="black"/>
                </a:solidFill>
                <a:latin typeface="Verdana" panose="020B0604030504040204" pitchFamily="34" charset="0"/>
                <a:ea typeface="ＭＳ Ｐゴシック" pitchFamily="34" charset="-128"/>
              </a:rPr>
              <a:t>baby’s </a:t>
            </a:r>
            <a:r>
              <a:rPr lang="en-US" altLang="en-US" dirty="0">
                <a:solidFill>
                  <a:prstClr val="black"/>
                </a:solidFill>
                <a:latin typeface="Verdana" panose="020B0604030504040204" pitchFamily="34" charset="0"/>
                <a:ea typeface="ＭＳ Ｐゴシック" pitchFamily="34" charset="-128"/>
              </a:rPr>
              <a:t>delivery.</a:t>
            </a:r>
            <a:endParaRPr lang="en-US" altLang="en-US" dirty="0">
              <a:solidFill>
                <a:prstClr val="black"/>
              </a:solidFill>
              <a:latin typeface="Calibri"/>
              <a:ea typeface="ＭＳ Ｐゴシック" pitchFamily="34" charset="-128"/>
            </a:endParaRPr>
          </a:p>
          <a:p>
            <a:pPr lvl="0" eaLnBrk="0" fontAlgn="base" hangingPunct="0">
              <a:spcBef>
                <a:spcPct val="30000"/>
              </a:spcBef>
              <a:spcAft>
                <a:spcPct val="0"/>
              </a:spcAft>
            </a:pPr>
            <a:endParaRPr lang="en-US" altLang="en-US" b="1" dirty="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itchFamily="34" charset="-128"/>
              </a:rPr>
              <a:t>Discussion Question</a:t>
            </a:r>
            <a:endParaRPr lang="en-US" altLang="en-US" dirty="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What is preterm labor?</a:t>
            </a:r>
          </a:p>
          <a:p>
            <a:pPr lvl="0" eaLnBrk="0" fontAlgn="base" hangingPunct="0">
              <a:spcBef>
                <a:spcPct val="30000"/>
              </a:spcBef>
              <a:spcAft>
                <a:spcPct val="0"/>
              </a:spcAft>
            </a:pPr>
            <a:endParaRPr lang="en-US" altLang="en-US" dirty="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itchFamily="34" charset="-128"/>
              </a:rPr>
              <a:t>Knowledge Application</a:t>
            </a:r>
            <a:endParaRPr lang="en-US" altLang="en-US" dirty="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Students should be able to demonstrate management of a variety of abnormal delivery situations.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405428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Insert a gloved hand into the vagina and gently push or lift the presenting part of the fetus, head or buttocks, up, back, or away from the pulsating cord. Do not try to push the cord back into the vagina.</a:t>
            </a:r>
          </a:p>
          <a:p>
            <a:pPr lvl="0" eaLnBrk="0" fontAlgn="base" hangingPunct="0">
              <a:spcBef>
                <a:spcPct val="30000"/>
              </a:spcBef>
              <a:spcAft>
                <a:spcPct val="0"/>
              </a:spcAft>
            </a:pPr>
            <a:endParaRPr lang="en-US" altLang="en-US" dirty="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An intrapartum emergency is one that occurs during the period from the onset of labor to the actual delivery of the newborn. Several conditions can lead to an abnormal delivery. In almost all of these conditions, delivery at the scene or </a:t>
            </a:r>
            <a:r>
              <a:rPr lang="en-US" altLang="en-US" dirty="0" err="1">
                <a:solidFill>
                  <a:prstClr val="black"/>
                </a:solidFill>
                <a:latin typeface="Calibri"/>
                <a:ea typeface="ＭＳ Ｐゴシック" pitchFamily="34" charset="-128"/>
              </a:rPr>
              <a:t>en</a:t>
            </a:r>
            <a:r>
              <a:rPr lang="en-US" altLang="en-US" dirty="0">
                <a:solidFill>
                  <a:prstClr val="black"/>
                </a:solidFill>
                <a:latin typeface="Calibri"/>
                <a:ea typeface="ＭＳ Ｐゴシック" pitchFamily="34" charset="-128"/>
              </a:rPr>
              <a:t> route is not possible and immediate expeditious emergency transport to a medical facility that can manage obstetric emergencies is necessary.</a:t>
            </a:r>
          </a:p>
          <a:p>
            <a:pPr lvl="0" eaLnBrk="0" fontAlgn="base" hangingPunct="0">
              <a:spcBef>
                <a:spcPct val="30000"/>
              </a:spcBef>
              <a:spcAft>
                <a:spcPct val="0"/>
              </a:spcAft>
            </a:pPr>
            <a:endParaRPr lang="en-US" altLang="en-US" dirty="0">
              <a:solidFill>
                <a:prstClr val="black"/>
              </a:solidFill>
              <a:latin typeface="Calibri"/>
              <a:ea typeface="ＭＳ Ｐゴシック" pitchFamily="34"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264998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the anatomical structures relative to a prolapsed cord delivery and how to manage them.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2648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blood of the fetus and the blood of the mother do not mix, except during birth or miscarriage.</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After the baby is born, the placenta separates from the uterine wall and is delivered as the afterbirth.</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449925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In the event of a breech delivery with only legs and buttocks visible in the vaginal opening during crowning:</a:t>
            </a:r>
          </a:p>
          <a:p>
            <a:pPr marL="228600" lvl="0" indent="-228600" eaLnBrk="0" fontAlgn="base" hangingPunct="0">
              <a:spcBef>
                <a:spcPct val="30000"/>
              </a:spcBef>
              <a:spcAft>
                <a:spcPct val="0"/>
              </a:spcAft>
              <a:buFontTx/>
              <a:buAutoNum type="arabicPeriod"/>
              <a:defRPr/>
            </a:pPr>
            <a:r>
              <a:rPr lang="en-US" dirty="0">
                <a:solidFill>
                  <a:prstClr val="black"/>
                </a:solidFill>
                <a:latin typeface="Calibri"/>
                <a:ea typeface="ＭＳ Ｐゴシック" charset="-128"/>
              </a:rPr>
              <a:t>Instruct the patient not to push. Have them pant during contractions.</a:t>
            </a:r>
          </a:p>
          <a:p>
            <a:pPr marL="228600" lvl="0" indent="-228600" eaLnBrk="0" fontAlgn="base" hangingPunct="0">
              <a:spcBef>
                <a:spcPct val="30000"/>
              </a:spcBef>
              <a:spcAft>
                <a:spcPct val="0"/>
              </a:spcAft>
              <a:buFontTx/>
              <a:buAutoNum type="arabicPeriod"/>
              <a:defRPr/>
            </a:pPr>
            <a:r>
              <a:rPr lang="en-US" dirty="0">
                <a:solidFill>
                  <a:prstClr val="black"/>
                </a:solidFill>
                <a:latin typeface="Calibri"/>
                <a:ea typeface="ＭＳ Ｐゴシック" charset="-128"/>
              </a:rPr>
              <a:t>Administer a high concentration of oxygen at 15 </a:t>
            </a:r>
            <a:r>
              <a:rPr lang="en-US" dirty="0" err="1">
                <a:solidFill>
                  <a:prstClr val="black"/>
                </a:solidFill>
                <a:latin typeface="Calibri"/>
                <a:ea typeface="ＭＳ Ｐゴシック" charset="-128"/>
              </a:rPr>
              <a:t>lpm</a:t>
            </a:r>
            <a:r>
              <a:rPr lang="en-US" dirty="0">
                <a:solidFill>
                  <a:prstClr val="black"/>
                </a:solidFill>
                <a:latin typeface="Calibri"/>
                <a:ea typeface="ＭＳ Ｐゴシック" charset="-128"/>
              </a:rPr>
              <a:t> via a nonrebreather mask regardless of the </a:t>
            </a:r>
            <a:r>
              <a:rPr lang="en-US" dirty="0" smtClean="0">
                <a:solidFill>
                  <a:prstClr val="black"/>
                </a:solidFill>
                <a:latin typeface="Calibri"/>
                <a:ea typeface="ＭＳ Ｐゴシック" charset="-128"/>
              </a:rPr>
              <a:t>patient’s </a:t>
            </a:r>
            <a:r>
              <a:rPr lang="en-US" dirty="0">
                <a:solidFill>
                  <a:prstClr val="black"/>
                </a:solidFill>
                <a:latin typeface="Calibri"/>
                <a:ea typeface="ＭＳ Ｐゴシック" charset="-128"/>
              </a:rPr>
              <a:t>SpO</a:t>
            </a:r>
            <a:r>
              <a:rPr lang="en-US" baseline="-25000" dirty="0">
                <a:solidFill>
                  <a:prstClr val="black"/>
                </a:solidFill>
                <a:latin typeface="Calibri"/>
                <a:ea typeface="ＭＳ Ｐゴシック" charset="-128"/>
              </a:rPr>
              <a:t>2</a:t>
            </a:r>
            <a:r>
              <a:rPr lang="en-US" dirty="0">
                <a:solidFill>
                  <a:prstClr val="black"/>
                </a:solidFill>
                <a:latin typeface="Calibri"/>
                <a:ea typeface="ＭＳ Ｐゴシック" charset="-128"/>
              </a:rPr>
              <a:t> reading.</a:t>
            </a:r>
          </a:p>
          <a:p>
            <a:pPr marL="228600" lvl="0" indent="-228600" eaLnBrk="0" fontAlgn="base" hangingPunct="0">
              <a:spcBef>
                <a:spcPct val="30000"/>
              </a:spcBef>
              <a:spcAft>
                <a:spcPct val="0"/>
              </a:spcAft>
              <a:buFontTx/>
              <a:buAutoNum type="arabicPeriod"/>
              <a:defRPr/>
            </a:pPr>
            <a:r>
              <a:rPr lang="en-US" dirty="0">
                <a:solidFill>
                  <a:prstClr val="black"/>
                </a:solidFill>
                <a:latin typeface="Calibri"/>
                <a:ea typeface="ＭＳ Ｐゴシック" charset="-128"/>
              </a:rPr>
              <a:t>Place a hand in the vagina on the presenting part to keep the fetus from being delivered.</a:t>
            </a:r>
          </a:p>
          <a:p>
            <a:pPr marL="228600" lvl="0" indent="-228600" eaLnBrk="0" fontAlgn="base" hangingPunct="0">
              <a:spcBef>
                <a:spcPct val="30000"/>
              </a:spcBef>
              <a:spcAft>
                <a:spcPct val="0"/>
              </a:spcAft>
              <a:buFontTx/>
              <a:buAutoNum type="arabicPeriod"/>
              <a:defRPr/>
            </a:pPr>
            <a:r>
              <a:rPr lang="en-US" dirty="0">
                <a:solidFill>
                  <a:prstClr val="black"/>
                </a:solidFill>
                <a:latin typeface="Calibri"/>
                <a:ea typeface="ＭＳ Ｐゴシック" charset="-128"/>
              </a:rPr>
              <a:t>Transport the patient immediately to the nearest hospital with obstetric services. This is an extreme emergency.</a:t>
            </a:r>
          </a:p>
          <a:p>
            <a:pPr marL="228600" lvl="0" indent="-228600" eaLnBrk="0" fontAlgn="base" hangingPunct="0">
              <a:spcBef>
                <a:spcPct val="30000"/>
              </a:spcBef>
              <a:spcAft>
                <a:spcPct val="0"/>
              </a:spcAft>
              <a:buFontTx/>
              <a:buAutoNum type="arabicPeriod"/>
              <a:defRPr/>
            </a:pPr>
            <a:r>
              <a:rPr lang="en-US" dirty="0">
                <a:solidFill>
                  <a:prstClr val="black"/>
                </a:solidFill>
                <a:latin typeface="Calibri"/>
                <a:ea typeface="ＭＳ Ｐゴシック" charset="-128"/>
              </a:rPr>
              <a:t>Contact medical direction for further orders. If transport will not be delayed, consider ALS backup to deliver medications to stop uterine contraction and delivery.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76441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34" charset="-128"/>
              </a:rPr>
              <a:t>A Frank breech is where the hips are flexed and the knees are extended. It makes up 60 to 65 percent of all breech presentations. Because of the position of the buttocks and legs, it creates a fairly good dilating wedge; therefore, umbilical cord prolapse is less likely to occur.</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34" charset="-128"/>
              </a:rPr>
              <a:t>A complete breech is where the hips and knees are flexed. It is less common and occurs in approximately 5 percent of all breech presentations.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34" charset="-128"/>
              </a:rPr>
              <a:t>In an incomplete breech, the hips are flexed and either one or both feet are the presenting part. Incomplete breech occurs in 25 to 35 percent of all breech presentations. This position provides the poorest dilating wedge and provides the least filling of the pelvic and cervical opening.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795725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Medical direction might instruct you on how to perform various maneuvers based on the presentation.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577592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If the head can still not be delivered, contact medical control for further orders. Medical direction might instruct you to perform the </a:t>
            </a:r>
            <a:r>
              <a:rPr lang="en-US" altLang="en-US" dirty="0" err="1">
                <a:solidFill>
                  <a:prstClr val="black"/>
                </a:solidFill>
                <a:latin typeface="Calibri"/>
                <a:ea typeface="ＭＳ Ｐゴシック" pitchFamily="34" charset="-128"/>
              </a:rPr>
              <a:t>Zavanelli</a:t>
            </a:r>
            <a:r>
              <a:rPr lang="en-US" altLang="en-US" dirty="0">
                <a:solidFill>
                  <a:prstClr val="black"/>
                </a:solidFill>
                <a:latin typeface="Calibri"/>
                <a:ea typeface="ＭＳ Ｐゴシック" pitchFamily="34" charset="-128"/>
              </a:rPr>
              <a:t> maneuver. This maneuver would require you to attempt to replace the born fetal parts into the uterus. The patient would then be transported to a medical facility capable of performing obstetric care so that an emergency cesarean birth could be performed. Follow your medical direction and local protocol.</a:t>
            </a:r>
          </a:p>
          <a:p>
            <a:pPr lvl="0" eaLnBrk="0" fontAlgn="base" hangingPunct="0">
              <a:spcBef>
                <a:spcPct val="30000"/>
              </a:spcBef>
              <a:spcAft>
                <a:spcPct val="0"/>
              </a:spcAft>
            </a:pPr>
            <a:endParaRPr lang="en-US" altLang="en-US" dirty="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If the buttocks are delivering first (Frank breech), medical direction might instruct you to perform the Mariceau maneuver.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320883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One EMT would apply suprapubic pressure (suprapubic pressure is described in the section on shoulder dystocia) as the other EMT places their </a:t>
            </a:r>
            <a:r>
              <a:rPr lang="en-US" altLang="en-US" dirty="0" err="1">
                <a:solidFill>
                  <a:prstClr val="black"/>
                </a:solidFill>
                <a:latin typeface="Calibri"/>
                <a:ea typeface="ＭＳ Ｐゴシック" pitchFamily="34" charset="-128"/>
              </a:rPr>
              <a:t>nondominant</a:t>
            </a:r>
            <a:r>
              <a:rPr lang="en-US" altLang="en-US" dirty="0">
                <a:solidFill>
                  <a:prstClr val="black"/>
                </a:solidFill>
                <a:latin typeface="Calibri"/>
                <a:ea typeface="ＭＳ Ｐゴシック" pitchFamily="34" charset="-128"/>
              </a:rPr>
              <a:t> hand on the fetal shoulders. The second EMT places their dominant hand inside the vagina and places two fingers on the maxilla (the bony part of the face just below the nose) and applies downward pressure on the maxilla, causing the fetal head to flex forward. The forearm supports the weight of the </a:t>
            </a:r>
            <a:r>
              <a:rPr lang="en-US" altLang="en-US" dirty="0" smtClean="0">
                <a:solidFill>
                  <a:prstClr val="black"/>
                </a:solidFill>
                <a:latin typeface="Calibri"/>
                <a:ea typeface="ＭＳ Ｐゴシック" pitchFamily="34" charset="-128"/>
              </a:rPr>
              <a:t>baby’s </a:t>
            </a:r>
            <a:r>
              <a:rPr lang="en-US" altLang="en-US" dirty="0">
                <a:solidFill>
                  <a:prstClr val="black"/>
                </a:solidFill>
                <a:latin typeface="Calibri"/>
                <a:ea typeface="ＭＳ Ｐゴシック" pitchFamily="34" charset="-128"/>
              </a:rPr>
              <a:t>body that has already been delivered. The </a:t>
            </a:r>
            <a:r>
              <a:rPr lang="en-US" altLang="en-US" dirty="0" smtClean="0">
                <a:solidFill>
                  <a:prstClr val="black"/>
                </a:solidFill>
                <a:latin typeface="Calibri"/>
                <a:ea typeface="ＭＳ Ｐゴシック" pitchFamily="34" charset="-128"/>
              </a:rPr>
              <a:t>baby’s </a:t>
            </a:r>
            <a:r>
              <a:rPr lang="en-US" altLang="en-US" dirty="0">
                <a:solidFill>
                  <a:prstClr val="black"/>
                </a:solidFill>
                <a:latin typeface="Calibri"/>
                <a:ea typeface="ＭＳ Ｐゴシック" pitchFamily="34" charset="-128"/>
              </a:rPr>
              <a:t>body is elevated gently toward the </a:t>
            </a:r>
            <a:r>
              <a:rPr lang="en-US" altLang="en-US" dirty="0" smtClean="0">
                <a:solidFill>
                  <a:prstClr val="black"/>
                </a:solidFill>
                <a:latin typeface="Calibri"/>
                <a:ea typeface="ＭＳ Ｐゴシック" pitchFamily="34" charset="-128"/>
              </a:rPr>
              <a:t>mother’s </a:t>
            </a:r>
            <a:r>
              <a:rPr lang="en-US" altLang="en-US" dirty="0">
                <a:solidFill>
                  <a:prstClr val="black"/>
                </a:solidFill>
                <a:latin typeface="Calibri"/>
                <a:ea typeface="ＭＳ Ｐゴシック" pitchFamily="34" charset="-128"/>
              </a:rPr>
              <a:t>abdomen while keeping the head flexed. Suprapubic pressure is maintained during the entire procedure.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25209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 face, chin, or brow presentation is literally what the names imply. When crowning, a face presentation is when the face is the presenting part in the vaginal opening. A chin presentation is when the chin is the presenting part and a brow presentation is when the eyebrows (or an eyebrow) are the presenting part in the vaginal opening.</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409908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When one arm or one leg is the first to protrude from the birth canal, it is considered a limb presentation. When an arm or leg enters the birth canal and presents with the head or buttocks, it is termed a compound presentation.</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208584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Complications associated with dystocia:</a:t>
            </a:r>
          </a:p>
          <a:p>
            <a:pPr marL="171450" lvl="0" indent="-171450" eaLnBrk="0" fontAlgn="base" hangingPunct="0">
              <a:spcBef>
                <a:spcPct val="30000"/>
              </a:spcBef>
              <a:spcAft>
                <a:spcPct val="0"/>
              </a:spcAft>
              <a:buFont typeface="Arial" panose="020B0604020202020204" pitchFamily="34" charset="0"/>
              <a:buChar char="•"/>
              <a:defRPr/>
            </a:pPr>
            <a:r>
              <a:rPr lang="en-US" b="1">
                <a:solidFill>
                  <a:prstClr val="black"/>
                </a:solidFill>
                <a:latin typeface="Calibri"/>
                <a:ea typeface="ＭＳ Ｐゴシック" charset="-128"/>
              </a:rPr>
              <a:t>Fetal</a:t>
            </a:r>
            <a:r>
              <a:rPr lang="en-US">
                <a:solidFill>
                  <a:prstClr val="black"/>
                </a:solidFill>
                <a:latin typeface="Calibri"/>
                <a:ea typeface="ＭＳ Ｐゴシック" charset="-128"/>
              </a:rPr>
              <a:t>. Asphyxia, injury to the brachial plexus (group of nerves in the axillary region) and humerus and clavicle fractures.</a:t>
            </a:r>
          </a:p>
          <a:p>
            <a:pPr marL="171450" lvl="0" indent="-171450" eaLnBrk="0" fontAlgn="base" hangingPunct="0">
              <a:spcBef>
                <a:spcPct val="30000"/>
              </a:spcBef>
              <a:spcAft>
                <a:spcPct val="0"/>
              </a:spcAft>
              <a:buFont typeface="Arial" panose="020B0604020202020204" pitchFamily="34" charset="0"/>
              <a:buChar char="•"/>
              <a:defRPr/>
            </a:pPr>
            <a:r>
              <a:rPr lang="en-US" b="1">
                <a:solidFill>
                  <a:prstClr val="black"/>
                </a:solidFill>
                <a:latin typeface="Calibri"/>
                <a:ea typeface="ＭＳ Ｐゴシック" charset="-128"/>
              </a:rPr>
              <a:t>Maternal</a:t>
            </a:r>
            <a:r>
              <a:rPr lang="en-US">
                <a:solidFill>
                  <a:prstClr val="black"/>
                </a:solidFill>
                <a:latin typeface="Calibri"/>
                <a:ea typeface="ＭＳ Ｐゴシック" charset="-128"/>
              </a:rPr>
              <a:t>. Trauma to the uterus, vagina, and perineum.</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288008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The retraction into the vagina is referred to as a “turtle sign.” This continues to occur with each contraction following the delivery of the head when the shoulders </a:t>
            </a:r>
            <a:r>
              <a:rPr lang="en-US" altLang="en-US" dirty="0" smtClean="0">
                <a:solidFill>
                  <a:prstClr val="black"/>
                </a:solidFill>
                <a:latin typeface="Calibri"/>
                <a:ea typeface="ＭＳ Ｐゴシック" pitchFamily="34" charset="-128"/>
              </a:rPr>
              <a:t>can’t </a:t>
            </a:r>
            <a:r>
              <a:rPr lang="en-US" altLang="en-US" dirty="0">
                <a:solidFill>
                  <a:prstClr val="black"/>
                </a:solidFill>
                <a:latin typeface="Calibri"/>
                <a:ea typeface="ＭＳ Ｐゴシック" pitchFamily="34" charset="-128"/>
              </a:rPr>
              <a:t>be delivered.</a:t>
            </a:r>
          </a:p>
          <a:p>
            <a:pPr lvl="0" eaLnBrk="0" fontAlgn="base" hangingPunct="0">
              <a:spcBef>
                <a:spcPct val="30000"/>
              </a:spcBef>
              <a:spcAft>
                <a:spcPct val="0"/>
              </a:spcAft>
            </a:pPr>
            <a:endParaRPr lang="en-US" altLang="en-US" dirty="0">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23978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If none of the emergency care procedures work in converting the shoulder dystocia, you must begin emergency transport immediately. The mother must now be instructed not to push with each contraction. Contact medical direction for further orders while </a:t>
            </a:r>
            <a:r>
              <a:rPr lang="en-US" altLang="en-US" dirty="0" err="1">
                <a:solidFill>
                  <a:prstClr val="black"/>
                </a:solidFill>
                <a:latin typeface="Calibri"/>
                <a:ea typeface="ＭＳ Ｐゴシック" pitchFamily="34" charset="-128"/>
              </a:rPr>
              <a:t>en</a:t>
            </a:r>
            <a:r>
              <a:rPr lang="en-US" altLang="en-US" dirty="0">
                <a:solidFill>
                  <a:prstClr val="black"/>
                </a:solidFill>
                <a:latin typeface="Calibri"/>
                <a:ea typeface="ＭＳ Ｐゴシック" pitchFamily="34" charset="-128"/>
              </a:rPr>
              <a:t> route.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3382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3/1/2018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7">
            <a:alphaModFix/>
          </a:blip>
          <a:srcRect/>
          <a:stretch/>
        </p:blipFill>
        <p:spPr>
          <a:xfrm>
            <a:off x="443972" y="6429709"/>
            <a:ext cx="917999" cy="279914"/>
          </a:xfrm>
          <a:prstGeom prst="rect">
            <a:avLst/>
          </a:prstGeom>
          <a:noFill/>
          <a:ln>
            <a:noFill/>
          </a:ln>
        </p:spPr>
      </p:pic>
      <p:sp>
        <p:nvSpPr>
          <p:cNvPr id="9"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slide" Target="slide72.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slide" Target="slide71.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slide" Target="slide71.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slide" Target="slide7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0.xml"/><Relationship Id="rId1" Type="http://schemas.openxmlformats.org/officeDocument/2006/relationships/vmlDrawing" Target="../drawings/vmlDrawing1.vml"/><Relationship Id="rId5" Type="http://schemas.openxmlformats.org/officeDocument/2006/relationships/image" Target="../media/image9.wmf"/><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slide" Target="slide138.xml"/><Relationship Id="rId2" Type="http://schemas.openxmlformats.org/officeDocument/2006/relationships/slide" Target="slide137.xml"/><Relationship Id="rId1" Type="http://schemas.openxmlformats.org/officeDocument/2006/relationships/slideLayout" Target="../slideLayouts/slideLayout21.xml"/><Relationship Id="rId5" Type="http://schemas.openxmlformats.org/officeDocument/2006/relationships/slide" Target="slide136.xml"/><Relationship Id="rId4" Type="http://schemas.openxmlformats.org/officeDocument/2006/relationships/slide" Target="slide13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lstStyle/>
          <a:p>
            <a:pPr>
              <a:lnSpc>
                <a:spcPct val="90000"/>
              </a:lnSpc>
              <a:spcAft>
                <a:spcPts val="125"/>
              </a:spcAft>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0270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07280" y="2285999"/>
            <a:ext cx="3657600" cy="739083"/>
          </a:xfrm>
        </p:spPr>
        <p:txBody>
          <a:bodyPr/>
          <a:lstStyle/>
          <a:p>
            <a:pPr lvl="0" algn="ctr"/>
            <a:r>
              <a:rPr lang="en-US" b="1" dirty="0" smtClean="0">
                <a:latin typeface="+mn-lt"/>
              </a:rPr>
              <a:t>Chapter 37</a:t>
            </a:r>
            <a:endParaRPr lang="en-US" b="1" dirty="0">
              <a:latin typeface="+mn-lt"/>
            </a:endParaRPr>
          </a:p>
        </p:txBody>
      </p:sp>
      <p:sp>
        <p:nvSpPr>
          <p:cNvPr id="5" name="Text Placeholder 4"/>
          <p:cNvSpPr>
            <a:spLocks noGrp="1"/>
          </p:cNvSpPr>
          <p:nvPr>
            <p:ph type="body" idx="3"/>
          </p:nvPr>
        </p:nvSpPr>
        <p:spPr>
          <a:xfrm>
            <a:off x="4907280" y="3114461"/>
            <a:ext cx="3657600" cy="808328"/>
          </a:xfrm>
        </p:spPr>
        <p:txBody>
          <a:bodyPr/>
          <a:lstStyle/>
          <a:p>
            <a:pPr algn="ctr">
              <a:spcBef>
                <a:spcPct val="0"/>
              </a:spcBef>
              <a:buClrTx/>
            </a:pPr>
            <a:r>
              <a:rPr lang="en-US" altLang="en-US" dirty="0">
                <a:latin typeface="+mn-lt"/>
              </a:rPr>
              <a:t>Obstetrics and Care of the Newborn</a:t>
            </a: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7" name="TextBox 6"/>
          <p:cNvSpPr txBox="1"/>
          <p:nvPr/>
        </p:nvSpPr>
        <p:spPr>
          <a:xfrm>
            <a:off x="5325762" y="4489975"/>
            <a:ext cx="3115550" cy="646331"/>
          </a:xfrm>
          <a:prstGeom prst="rect">
            <a:avLst/>
          </a:prstGeom>
          <a:noFill/>
        </p:spPr>
        <p:txBody>
          <a:bodyPr wrap="square" rtlCol="0">
            <a:spAutoFit/>
          </a:bodyPr>
          <a:lstStyle/>
          <a:p>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14041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Anatomy and Physiology of the Obstetric Patient </a:t>
            </a:r>
            <a:r>
              <a:rPr lang="en-US" sz="2000" b="0" dirty="0" smtClean="0">
                <a:latin typeface="Times New Roman" panose="02020603050405020304" pitchFamily="18" charset="0"/>
                <a:ea typeface="ＭＳ Ｐゴシック"/>
                <a:cs typeface="ＭＳ Ｐゴシック" pitchFamily="-1" charset="-128"/>
              </a:rPr>
              <a:t>(4 of 15)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483600" cy="2565400"/>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Anatomy of Pregnancy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Umbilical </a:t>
            </a:r>
            <a:r>
              <a:rPr lang="en-US" altLang="en-US" sz="2400" dirty="0">
                <a:solidFill>
                  <a:srgbClr val="000000"/>
                </a:solidFill>
                <a:latin typeface="Arial (Body)"/>
                <a:ea typeface="ＭＳ Ｐゴシック"/>
              </a:rPr>
              <a:t>cord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umbilical cord attaches the fetus to the placenta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umbilical vein carries oxygen and nutrients to the fetus; umbilical arteries carry deoxygenated blood from the fetus to the placenta.</a:t>
            </a:r>
          </a:p>
        </p:txBody>
      </p:sp>
    </p:spTree>
    <p:extLst>
      <p:ext uri="{BB962C8B-B14F-4D97-AF65-F5344CB8AC3E}">
        <p14:creationId xmlns:p14="http://schemas.microsoft.com/office/powerpoint/2010/main" val="368082453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Abnormal Delivery </a:t>
            </a:r>
            <a:r>
              <a:rPr lang="en-US" sz="2000" b="0" dirty="0" smtClean="0">
                <a:latin typeface="Times New Roman" panose="02020603050405020304" pitchFamily="18" charset="0"/>
                <a:ea typeface="ＭＳ Ｐゴシック"/>
                <a:cs typeface="ＭＳ Ｐゴシック" pitchFamily="-1" charset="-128"/>
              </a:rPr>
              <a:t>(9 of 21)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26267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Intrapartum Emergencies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Shoulder Dystocia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Emergency Care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Place the patient in the McRoberts position.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If the McRoberts position alone does not work, apply suprapubic pressure.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If the McRoberts position and suprapubic pressure do not allow the delivery of the shoulders, you might be instructed by medical direction to attempt the Gaskin maneuver.</a:t>
            </a:r>
          </a:p>
        </p:txBody>
      </p:sp>
    </p:spTree>
    <p:extLst>
      <p:ext uri="{BB962C8B-B14F-4D97-AF65-F5344CB8AC3E}">
        <p14:creationId xmlns:p14="http://schemas.microsoft.com/office/powerpoint/2010/main" val="262651233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Abnormal Delivery </a:t>
            </a:r>
            <a:r>
              <a:rPr lang="en-US" sz="2000" b="0" dirty="0" smtClean="0">
                <a:latin typeface="Times New Roman" panose="02020603050405020304" pitchFamily="18" charset="0"/>
                <a:ea typeface="ＭＳ Ｐゴシック"/>
                <a:cs typeface="ＭＳ Ｐゴシック" pitchFamily="-1" charset="-128"/>
              </a:rPr>
              <a:t>(10 of 21)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19551"/>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Intrapartum Emergencies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Precipitous </a:t>
            </a:r>
            <a:r>
              <a:rPr lang="en-US" altLang="en-US" sz="2400" dirty="0">
                <a:solidFill>
                  <a:srgbClr val="000000"/>
                </a:solidFill>
                <a:latin typeface="Arial (Body)"/>
                <a:ea typeface="ＭＳ Ｐゴシック"/>
              </a:rPr>
              <a:t>Delivery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Baby delivered within three hours of the onset of labor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Most common in multiparas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Increased risk of trauma to the baby and mother</a:t>
            </a:r>
          </a:p>
        </p:txBody>
      </p:sp>
    </p:spTree>
    <p:extLst>
      <p:ext uri="{BB962C8B-B14F-4D97-AF65-F5344CB8AC3E}">
        <p14:creationId xmlns:p14="http://schemas.microsoft.com/office/powerpoint/2010/main" val="174901230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Abnormal Delivery </a:t>
            </a:r>
            <a:r>
              <a:rPr lang="en-US" sz="2000" b="0" dirty="0" smtClean="0">
                <a:latin typeface="Times New Roman" panose="02020603050405020304" pitchFamily="18" charset="0"/>
                <a:ea typeface="ＭＳ Ｐゴシック"/>
                <a:cs typeface="ＭＳ Ｐゴシック" pitchFamily="-1" charset="-128"/>
              </a:rPr>
              <a:t>(11 of 21)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4359165"/>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Intrapartum Emergencies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Multiple </a:t>
            </a:r>
            <a:r>
              <a:rPr lang="en-US" altLang="en-US" sz="2400" dirty="0">
                <a:solidFill>
                  <a:srgbClr val="000000"/>
                </a:solidFill>
                <a:latin typeface="Arial (Body)"/>
                <a:ea typeface="ＭＳ Ｐゴシック"/>
              </a:rPr>
              <a:t>Births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Be prepared for multiple births if:</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abdomen is still very large after one infant is delivered.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Uterine contractions continue to be strong after delivering the first infant.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Uterine contractions resume about 10 minutes after one infant has delivered.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infant is small compared to the abdomen</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87464564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Abnormal Delivery </a:t>
            </a:r>
            <a:r>
              <a:rPr lang="en-US" sz="2000" b="0" dirty="0" smtClean="0">
                <a:latin typeface="Times New Roman" panose="02020603050405020304" pitchFamily="18" charset="0"/>
                <a:ea typeface="ＭＳ Ｐゴシック"/>
                <a:cs typeface="ＭＳ Ｐゴシック" pitchFamily="-1" charset="-128"/>
              </a:rPr>
              <a:t>(12 of 21)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2624958"/>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Intrapartum Emergencies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Meconium</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Fetal distress can lead to the fetus passing a bowel movement into the amniotic fluid.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If the meconium-stained fluid is aspirated, pneumonia can result.</a:t>
            </a:r>
          </a:p>
        </p:txBody>
      </p:sp>
    </p:spTree>
    <p:extLst>
      <p:ext uri="{BB962C8B-B14F-4D97-AF65-F5344CB8AC3E}">
        <p14:creationId xmlns:p14="http://schemas.microsoft.com/office/powerpoint/2010/main" val="330347918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Abnormal Delivery </a:t>
            </a:r>
            <a:r>
              <a:rPr lang="en-US" sz="2000" b="0" dirty="0" smtClean="0">
                <a:latin typeface="Times New Roman" panose="02020603050405020304" pitchFamily="18" charset="0"/>
                <a:ea typeface="ＭＳ Ｐゴシック"/>
                <a:cs typeface="ＭＳ Ｐゴシック" pitchFamily="-1" charset="-128"/>
              </a:rPr>
              <a:t>(13 of 21)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450317" cy="4091151"/>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Intrapartum Emergencies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Meconium</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Medical </a:t>
            </a:r>
            <a:r>
              <a:rPr lang="en-US" altLang="en-US" sz="2400" dirty="0">
                <a:solidFill>
                  <a:srgbClr val="000000"/>
                </a:solidFill>
                <a:latin typeface="Arial (Body)"/>
                <a:ea typeface="ＭＳ Ｐゴシック"/>
              </a:rPr>
              <a:t>Care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If meconium is present but the newborn has a good cry or vigorous activity, do not suction.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If the baby is depressed or nonvigorous and the </a:t>
            </a:r>
            <a:r>
              <a:rPr lang="en-US" altLang="en-US" sz="2400" dirty="0" smtClean="0">
                <a:solidFill>
                  <a:srgbClr val="000000"/>
                </a:solidFill>
                <a:latin typeface="Arial (Body)"/>
                <a:ea typeface="ＭＳ Ｐゴシック"/>
              </a:rPr>
              <a:t>H</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is </a:t>
            </a:r>
            <a:r>
              <a:rPr lang="en-US" altLang="en-US" sz="2400" dirty="0">
                <a:solidFill>
                  <a:srgbClr val="000000"/>
                </a:solidFill>
                <a:latin typeface="Arial (Body)"/>
                <a:ea typeface="ＭＳ Ｐゴシック"/>
              </a:rPr>
              <a:t>less than 100 bpm or has inadequate respirations, quickly suction the nose and mouth with a bulb syringe and immediately begin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V.</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65653128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Abnormal Delivery </a:t>
            </a:r>
            <a:r>
              <a:rPr lang="en-US" sz="2000" b="0" dirty="0" smtClean="0">
                <a:latin typeface="Times New Roman" panose="02020603050405020304" pitchFamily="18" charset="0"/>
                <a:ea typeface="ＭＳ Ｐゴシック"/>
                <a:cs typeface="ＭＳ Ｐゴシック" pitchFamily="-1" charset="-128"/>
              </a:rPr>
              <a:t>(14 of 21)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965027"/>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Intrapartum Emergencies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Preterm </a:t>
            </a:r>
            <a:r>
              <a:rPr lang="en-US" altLang="en-US" sz="2400" dirty="0">
                <a:solidFill>
                  <a:srgbClr val="000000"/>
                </a:solidFill>
                <a:latin typeface="Arial (Body)"/>
                <a:ea typeface="ＭＳ Ｐゴシック"/>
              </a:rPr>
              <a:t>Labor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Occurs between the 20th and 37th week of gestation.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Cocaine and other drugs are known to induce labor.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Emergency Care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Do not allow the mother to push.</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Place the mother on oxygen.</a:t>
            </a:r>
          </a:p>
        </p:txBody>
      </p:sp>
    </p:spTree>
    <p:extLst>
      <p:ext uri="{BB962C8B-B14F-4D97-AF65-F5344CB8AC3E}">
        <p14:creationId xmlns:p14="http://schemas.microsoft.com/office/powerpoint/2010/main" val="371354404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Abnormal Delivery </a:t>
            </a:r>
            <a:r>
              <a:rPr lang="en-US" sz="2000" b="0" dirty="0" smtClean="0">
                <a:latin typeface="Times New Roman" panose="02020603050405020304" pitchFamily="18" charset="0"/>
                <a:ea typeface="ＭＳ Ｐゴシック"/>
                <a:cs typeface="ＭＳ Ｐゴシック" pitchFamily="-1" charset="-128"/>
              </a:rPr>
              <a:t>(15 of 21)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99289"/>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Intrapartum Emergencies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Preterm </a:t>
            </a:r>
            <a:r>
              <a:rPr lang="en-US" altLang="en-US" sz="2400" dirty="0">
                <a:solidFill>
                  <a:srgbClr val="000000"/>
                </a:solidFill>
                <a:latin typeface="Arial (Body)"/>
                <a:ea typeface="ＭＳ Ｐゴシック"/>
              </a:rPr>
              <a:t>Birth</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Infant weighing less than 5 lb. or born before the 37</a:t>
            </a:r>
            <a:r>
              <a:rPr lang="en-US" altLang="en-US" sz="2400" baseline="30000" dirty="0">
                <a:solidFill>
                  <a:srgbClr val="000000"/>
                </a:solidFill>
                <a:latin typeface="Arial (Body)"/>
                <a:ea typeface="ＭＳ Ｐゴシック"/>
              </a:rPr>
              <a:t>th</a:t>
            </a:r>
            <a:r>
              <a:rPr lang="en-US" altLang="en-US" sz="2400" dirty="0">
                <a:solidFill>
                  <a:srgbClr val="000000"/>
                </a:solidFill>
                <a:latin typeface="Arial (Body)"/>
                <a:ea typeface="ＭＳ Ｐゴシック"/>
              </a:rPr>
              <a:t> week of gestation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Prone to hypothermia and respiratory problems</a:t>
            </a:r>
          </a:p>
        </p:txBody>
      </p:sp>
    </p:spTree>
    <p:extLst>
      <p:ext uri="{BB962C8B-B14F-4D97-AF65-F5344CB8AC3E}">
        <p14:creationId xmlns:p14="http://schemas.microsoft.com/office/powerpoint/2010/main" val="172104920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Abnormal Delivery </a:t>
            </a:r>
            <a:r>
              <a:rPr lang="en-US" sz="2000" b="0" dirty="0" smtClean="0">
                <a:latin typeface="Times New Roman" panose="02020603050405020304" pitchFamily="18" charset="0"/>
                <a:ea typeface="ＭＳ Ｐゴシック"/>
                <a:cs typeface="ＭＳ Ｐゴシック" pitchFamily="-1" charset="-128"/>
              </a:rPr>
              <a:t>(16 of 21)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280337"/>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Intrapartum Emergencies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Preterm Birth</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Care </a:t>
            </a:r>
            <a:r>
              <a:rPr lang="en-US" altLang="en-US" sz="2400" dirty="0">
                <a:solidFill>
                  <a:srgbClr val="000000"/>
                </a:solidFill>
                <a:latin typeface="Arial (Body)"/>
                <a:ea typeface="ＭＳ Ｐゴシック"/>
              </a:rPr>
              <a:t>for Premature Baby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Dry the newborn thoroughly; use warmed blankets or a plastic bubble-bag swaddle.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Use gentle suction if it is necessary to clear the airway.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Prevent bleeding from the umbilical cord.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Administer supplemental oxygen, if needed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Prevent contamination.</a:t>
            </a:r>
          </a:p>
        </p:txBody>
      </p:sp>
    </p:spTree>
    <p:extLst>
      <p:ext uri="{BB962C8B-B14F-4D97-AF65-F5344CB8AC3E}">
        <p14:creationId xmlns:p14="http://schemas.microsoft.com/office/powerpoint/2010/main" val="419036937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Abnormal Delivery </a:t>
            </a:r>
            <a:r>
              <a:rPr lang="en-US" sz="2000" b="0" dirty="0" smtClean="0">
                <a:latin typeface="Times New Roman" panose="02020603050405020304" pitchFamily="18" charset="0"/>
                <a:ea typeface="ＭＳ Ｐゴシック"/>
                <a:cs typeface="ＭＳ Ｐゴシック" pitchFamily="-1" charset="-128"/>
              </a:rPr>
              <a:t>(17 of 21)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28999"/>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Intrapartum Emergencies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Post </a:t>
            </a:r>
            <a:r>
              <a:rPr lang="en-US" altLang="en-US" sz="2400" dirty="0">
                <a:solidFill>
                  <a:srgbClr val="000000"/>
                </a:solidFill>
                <a:latin typeface="Arial (Body)"/>
                <a:ea typeface="ＭＳ Ｐゴシック"/>
              </a:rPr>
              <a:t>term Pregnancy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Delivery beyond 42 weeks of gestation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Causes postmaturity syndrome, a deterioration of conditions necessary to support the well-being of the baby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Increased risk of complications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Increased risk of intrapartum hypoxia</a:t>
            </a:r>
          </a:p>
        </p:txBody>
      </p:sp>
    </p:spTree>
    <p:extLst>
      <p:ext uri="{BB962C8B-B14F-4D97-AF65-F5344CB8AC3E}">
        <p14:creationId xmlns:p14="http://schemas.microsoft.com/office/powerpoint/2010/main" val="34765750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Abnormal Delivery </a:t>
            </a:r>
            <a:r>
              <a:rPr lang="en-US" sz="2000" b="0" dirty="0" smtClean="0">
                <a:latin typeface="Times New Roman" panose="02020603050405020304" pitchFamily="18" charset="0"/>
                <a:ea typeface="ＭＳ Ｐゴシック"/>
                <a:cs typeface="ＭＳ Ｐゴシック" pitchFamily="-1" charset="-128"/>
              </a:rPr>
              <a:t>(18 of 21)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13233"/>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Intrapartum Emergencies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Premature </a:t>
            </a:r>
            <a:r>
              <a:rPr lang="en-US" altLang="en-US" sz="2400" dirty="0">
                <a:solidFill>
                  <a:srgbClr val="000000"/>
                </a:solidFill>
                <a:latin typeface="Arial (Body)"/>
                <a:ea typeface="ＭＳ Ｐゴシック"/>
              </a:rPr>
              <a:t>Rupture of Membranes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Spontaneous rupture of the amniotic sac prior to the onset of true labor and before the end of the 37</a:t>
            </a:r>
            <a:r>
              <a:rPr lang="en-US" altLang="en-US" sz="2400" baseline="30000" dirty="0">
                <a:solidFill>
                  <a:srgbClr val="000000"/>
                </a:solidFill>
                <a:latin typeface="Arial (Body)"/>
                <a:ea typeface="ＭＳ Ｐゴシック"/>
              </a:rPr>
              <a:t>th</a:t>
            </a:r>
            <a:r>
              <a:rPr lang="en-US" altLang="en-US" sz="2400" dirty="0">
                <a:solidFill>
                  <a:srgbClr val="000000"/>
                </a:solidFill>
                <a:latin typeface="Arial (Body)"/>
                <a:ea typeface="ＭＳ Ｐゴシック"/>
              </a:rPr>
              <a:t> week of gestation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Increased risk of infection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Prevents adequate lubrication of the vaginal canal at the time of birth</a:t>
            </a:r>
          </a:p>
        </p:txBody>
      </p:sp>
    </p:spTree>
    <p:extLst>
      <p:ext uri="{BB962C8B-B14F-4D97-AF65-F5344CB8AC3E}">
        <p14:creationId xmlns:p14="http://schemas.microsoft.com/office/powerpoint/2010/main" val="7507743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Anatomy and Physiology of the Obstetric Patient </a:t>
            </a:r>
            <a:r>
              <a:rPr lang="en-US" sz="2000" b="0" dirty="0" smtClean="0">
                <a:latin typeface="Times New Roman" panose="02020603050405020304" pitchFamily="18" charset="0"/>
                <a:ea typeface="ＭＳ Ｐゴシック"/>
                <a:cs typeface="ＭＳ Ｐゴシック" pitchFamily="-1" charset="-128"/>
              </a:rPr>
              <a:t>(5 of 15)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75114"/>
          </a:xfrm>
        </p:spPr>
        <p:txBody>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mn-lt"/>
                <a:ea typeface="ＭＳ Ｐゴシック"/>
              </a:rPr>
              <a:t>Anatomy of Pregnancy</a:t>
            </a:r>
          </a:p>
          <a:p>
            <a:pPr lvl="1"/>
            <a:r>
              <a:rPr lang="en-US" altLang="en-US" sz="2400" dirty="0" smtClean="0">
                <a:latin typeface="+mn-lt"/>
              </a:rPr>
              <a:t>Amniotic </a:t>
            </a:r>
            <a:r>
              <a:rPr lang="en-US" altLang="en-US" sz="2400" dirty="0">
                <a:latin typeface="+mn-lt"/>
              </a:rPr>
              <a:t>Sac</a:t>
            </a:r>
          </a:p>
          <a:p>
            <a:pPr lvl="2"/>
            <a:r>
              <a:rPr lang="en-US" altLang="en-US" sz="2400" dirty="0">
                <a:latin typeface="+mn-lt"/>
              </a:rPr>
              <a:t>Encloses the fetus</a:t>
            </a:r>
          </a:p>
          <a:p>
            <a:pPr lvl="2"/>
            <a:r>
              <a:rPr lang="en-US" altLang="en-US" sz="2400" dirty="0">
                <a:latin typeface="+mn-lt"/>
              </a:rPr>
              <a:t>Contains 500 to 1,000 </a:t>
            </a:r>
            <a:r>
              <a:rPr lang="en-US" altLang="en-US" sz="2400" dirty="0" smtClean="0">
                <a:latin typeface="+mn-lt"/>
              </a:rPr>
              <a:t>m</a:t>
            </a:r>
            <a:r>
              <a:rPr lang="en-US" altLang="en-US" sz="100" dirty="0" smtClean="0">
                <a:solidFill>
                  <a:schemeClr val="bg1"/>
                </a:solidFill>
                <a:latin typeface="+mn-lt"/>
              </a:rPr>
              <a:t>illi</a:t>
            </a:r>
            <a:r>
              <a:rPr lang="en-US" altLang="en-US" sz="2400" dirty="0" smtClean="0">
                <a:latin typeface="+mn-lt"/>
              </a:rPr>
              <a:t>L</a:t>
            </a:r>
            <a:r>
              <a:rPr lang="en-US" altLang="en-US" sz="100" dirty="0" smtClean="0">
                <a:solidFill>
                  <a:schemeClr val="bg1"/>
                </a:solidFill>
                <a:latin typeface="+mn-lt"/>
              </a:rPr>
              <a:t>itre</a:t>
            </a:r>
            <a:r>
              <a:rPr lang="en-US" altLang="en-US" sz="2400" dirty="0" smtClean="0">
                <a:latin typeface="+mn-lt"/>
              </a:rPr>
              <a:t> </a:t>
            </a:r>
            <a:r>
              <a:rPr lang="en-US" altLang="en-US" sz="2400" dirty="0">
                <a:latin typeface="+mn-lt"/>
              </a:rPr>
              <a:t>of amniotic fluid</a:t>
            </a:r>
          </a:p>
          <a:p>
            <a:pPr lvl="2"/>
            <a:r>
              <a:rPr lang="en-US" altLang="en-US" sz="2400" dirty="0">
                <a:latin typeface="+mn-lt"/>
              </a:rPr>
              <a:t>May rupture at the beginning of </a:t>
            </a:r>
            <a:r>
              <a:rPr lang="en-US" altLang="en-US" sz="2400" dirty="0" smtClean="0">
                <a:latin typeface="+mn-lt"/>
              </a:rPr>
              <a:t>labor</a:t>
            </a:r>
            <a:endParaRPr lang="en-US" altLang="en-US" sz="2400" dirty="0">
              <a:latin typeface="+mn-lt"/>
            </a:endParaRPr>
          </a:p>
        </p:txBody>
      </p:sp>
    </p:spTree>
    <p:extLst>
      <p:ext uri="{BB962C8B-B14F-4D97-AF65-F5344CB8AC3E}">
        <p14:creationId xmlns:p14="http://schemas.microsoft.com/office/powerpoint/2010/main" val="210727510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Abnormal Delivery </a:t>
            </a:r>
            <a:r>
              <a:rPr lang="en-US" sz="2000" b="0" dirty="0" smtClean="0">
                <a:latin typeface="Times New Roman" panose="02020603050405020304" pitchFamily="18" charset="0"/>
                <a:ea typeface="ＭＳ Ｐゴシック"/>
                <a:cs typeface="ＭＳ Ｐゴシック" pitchFamily="-1" charset="-128"/>
              </a:rPr>
              <a:t>(19 of 21)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Postpartum Complications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Postpartum refers to the period following delivery and involves the mother.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Postpartum hemorrhage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 loss of &gt;500 </a:t>
            </a:r>
            <a:r>
              <a:rPr lang="en-US" altLang="en-US" sz="2400" dirty="0" smtClean="0">
                <a:solidFill>
                  <a:srgbClr val="000000"/>
                </a:solidFill>
                <a:latin typeface="Arial (Body)"/>
                <a:ea typeface="ＭＳ Ｐゴシック"/>
              </a:rPr>
              <a:t>m</a:t>
            </a:r>
            <a:r>
              <a:rPr lang="en-US" altLang="en-US" sz="100" dirty="0" smtClean="0">
                <a:solidFill>
                  <a:schemeClr val="bg1"/>
                </a:solidFill>
                <a:latin typeface="Arial (Body)"/>
                <a:ea typeface="ＭＳ Ｐゴシック"/>
              </a:rPr>
              <a:t>illi</a:t>
            </a:r>
            <a:r>
              <a:rPr lang="en-US" altLang="en-US" sz="2400" dirty="0" smtClean="0">
                <a:solidFill>
                  <a:srgbClr val="000000"/>
                </a:solidFill>
                <a:latin typeface="Arial (Body)"/>
                <a:ea typeface="ＭＳ Ｐゴシック"/>
              </a:rPr>
              <a:t>L</a:t>
            </a:r>
            <a:r>
              <a:rPr lang="en-US" altLang="en-US" sz="100" dirty="0" smtClean="0">
                <a:solidFill>
                  <a:schemeClr val="bg1"/>
                </a:solidFill>
                <a:latin typeface="Arial (Body)"/>
                <a:ea typeface="ＭＳ Ｐゴシック"/>
              </a:rPr>
              <a:t>itre</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blood occurs after delivery.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uterus fails to regain tone after delivery.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Manage this condition with fundal massage; administer oxygen, and transport the patient.</a:t>
            </a:r>
          </a:p>
        </p:txBody>
      </p:sp>
    </p:spTree>
    <p:extLst>
      <p:ext uri="{BB962C8B-B14F-4D97-AF65-F5344CB8AC3E}">
        <p14:creationId xmlns:p14="http://schemas.microsoft.com/office/powerpoint/2010/main" val="36467662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Abnormal Delivery </a:t>
            </a:r>
            <a:r>
              <a:rPr lang="en-US" sz="2000" b="0" dirty="0" smtClean="0">
                <a:latin typeface="Times New Roman" panose="02020603050405020304" pitchFamily="18" charset="0"/>
                <a:ea typeface="ＭＳ Ｐゴシック"/>
                <a:cs typeface="ＭＳ Ｐゴシック" pitchFamily="-1" charset="-128"/>
              </a:rPr>
              <a:t>(20 of 21)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54213"/>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Postpartum Complications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Embolism</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Pregnant and postpartum patients are at increased risk of forming blood clots, which can lead to pulmonary embolism.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Amniotic fluid embolism may occur.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Patients can present with shortness of breath, syncope, tachycardia, sharp chest pain, hypotension, cyanosis, and pale, cool, clammy skin</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9337147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Abnormal Delivery </a:t>
            </a:r>
            <a:r>
              <a:rPr lang="en-US" sz="2000" b="0" dirty="0" smtClean="0">
                <a:latin typeface="Times New Roman" panose="02020603050405020304" pitchFamily="18" charset="0"/>
                <a:ea typeface="ＭＳ Ｐゴシック"/>
                <a:cs typeface="ＭＳ Ｐゴシック" pitchFamily="-1" charset="-128"/>
              </a:rPr>
              <a:t>(21 of 21)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Embolism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Ensure adequate ventilation and maximize oxygenation.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Transport the patient.</a:t>
            </a:r>
          </a:p>
        </p:txBody>
      </p:sp>
    </p:spTree>
    <p:extLst>
      <p:ext uri="{BB962C8B-B14F-4D97-AF65-F5344CB8AC3E}">
        <p14:creationId xmlns:p14="http://schemas.microsoft.com/office/powerpoint/2010/main" val="274995310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Care of the Newborn </a:t>
            </a:r>
            <a:r>
              <a:rPr lang="en-US" sz="2000" b="0" dirty="0" smtClean="0">
                <a:latin typeface="Times New Roman" panose="02020603050405020304" pitchFamily="18" charset="0"/>
                <a:ea typeface="ＭＳ Ｐゴシック"/>
                <a:cs typeface="ＭＳ Ｐゴシック" pitchFamily="-1" charset="-128"/>
              </a:rPr>
              <a:t>(1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9334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General Considerations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Neonates lose body heat quickly.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Immediately dry the newborn.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Wrap the baby in a blanket or a plastic bubble-bag swaddle.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Suction to clear the airway only if obstruction to breathing is present.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Place the newborn on their back with neck slightly extended in a sniffing position</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69232818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Care of the Newborn </a:t>
            </a:r>
            <a:r>
              <a:rPr lang="en-US" sz="2000" b="0" dirty="0" smtClean="0">
                <a:latin typeface="Times New Roman" panose="02020603050405020304" pitchFamily="18" charset="0"/>
                <a:ea typeface="ＭＳ Ｐゴシック"/>
                <a:cs typeface="ＭＳ Ｐゴシック" pitchFamily="-1" charset="-128"/>
              </a:rPr>
              <a:t>(2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Approach—Care of the Newborn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Score </a:t>
            </a:r>
            <a:r>
              <a:rPr lang="pt-BR" altLang="en-US" sz="2400" dirty="0" smtClean="0">
                <a:solidFill>
                  <a:srgbClr val="000000"/>
                </a:solidFill>
                <a:latin typeface="Arial (Body)"/>
                <a:ea typeface="ＭＳ Ｐゴシック"/>
              </a:rPr>
              <a:t>A</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P</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G</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A</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R </a:t>
            </a:r>
            <a:r>
              <a:rPr lang="en-US" altLang="en-US" sz="2400" dirty="0" smtClean="0">
                <a:solidFill>
                  <a:srgbClr val="000000"/>
                </a:solidFill>
                <a:latin typeface="Arial (Body)"/>
                <a:ea typeface="ＭＳ Ｐゴシック"/>
              </a:rPr>
              <a:t>at </a:t>
            </a:r>
            <a:r>
              <a:rPr lang="en-US" altLang="en-US" sz="2400" dirty="0">
                <a:solidFill>
                  <a:srgbClr val="000000"/>
                </a:solidFill>
                <a:latin typeface="Arial (Body)"/>
                <a:ea typeface="ＭＳ Ｐゴシック"/>
              </a:rPr>
              <a:t>1 and 5 minutes after birth.</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Score each category with a 0, 1, or 2:</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Appearance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Pulse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Grimace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Activity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Respirations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17541839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Care of the Newborn </a:t>
            </a:r>
            <a:r>
              <a:rPr lang="en-US" sz="2000" b="0" dirty="0" smtClean="0">
                <a:latin typeface="Times New Roman" panose="02020603050405020304" pitchFamily="18" charset="0"/>
                <a:ea typeface="ＭＳ Ｐゴシック"/>
                <a:cs typeface="ＭＳ Ｐゴシック" pitchFamily="-1" charset="-128"/>
              </a:rPr>
              <a:t>(3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078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Approach—Care of the Newborn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Use </a:t>
            </a:r>
            <a:r>
              <a:rPr lang="en-US" altLang="en-US" sz="2400" dirty="0">
                <a:solidFill>
                  <a:srgbClr val="000000"/>
                </a:solidFill>
                <a:latin typeface="Arial (Body)"/>
                <a:ea typeface="ＭＳ Ｐゴシック"/>
              </a:rPr>
              <a:t>the </a:t>
            </a:r>
            <a:r>
              <a:rPr lang="pt-BR" altLang="en-US" sz="2400" dirty="0" smtClean="0">
                <a:solidFill>
                  <a:srgbClr val="000000"/>
                </a:solidFill>
                <a:latin typeface="Arial (Body)"/>
                <a:ea typeface="ＭＳ Ｐゴシック"/>
              </a:rPr>
              <a:t>A</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P</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G</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A</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R </a:t>
            </a:r>
            <a:r>
              <a:rPr lang="en-US" altLang="en-US" sz="2400" dirty="0" smtClean="0">
                <a:solidFill>
                  <a:srgbClr val="000000"/>
                </a:solidFill>
                <a:latin typeface="Arial (Body)"/>
                <a:ea typeface="ＭＳ Ｐゴシック"/>
              </a:rPr>
              <a:t>to </a:t>
            </a:r>
            <a:r>
              <a:rPr lang="en-US" altLang="en-US" sz="2400" dirty="0">
                <a:solidFill>
                  <a:srgbClr val="000000"/>
                </a:solidFill>
                <a:latin typeface="Arial (Body)"/>
                <a:ea typeface="ＭＳ Ｐゴシック"/>
              </a:rPr>
              <a:t>determine the need for resuscitation.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7 to 10 points—Provide routine care.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4 to 6 points—Stimulate and provide oxygen.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0 to 3 points—Provide care, including oxygen, positive pressure ventilation, and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07890398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Care of the Newborn </a:t>
            </a:r>
            <a:r>
              <a:rPr lang="en-US" sz="2000" b="0" dirty="0" smtClean="0">
                <a:latin typeface="Times New Roman" panose="02020603050405020304" pitchFamily="18" charset="0"/>
                <a:ea typeface="ＭＳ Ｐゴシック"/>
                <a:cs typeface="ＭＳ Ｐゴシック" pitchFamily="-1" charset="-128"/>
              </a:rPr>
              <a:t>(4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Approach—Care of the Newborn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If </a:t>
            </a:r>
            <a:r>
              <a:rPr lang="en-US" altLang="en-US" sz="2400" dirty="0">
                <a:solidFill>
                  <a:srgbClr val="000000"/>
                </a:solidFill>
                <a:latin typeface="Arial (Body)"/>
                <a:ea typeface="ＭＳ Ｐゴシック"/>
              </a:rPr>
              <a:t>the newborn is not breathing adequately, stimulate by rubbing the back or flicking the soles of the feet.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Continually assess the newborn during transport.</a:t>
            </a:r>
          </a:p>
        </p:txBody>
      </p:sp>
    </p:spTree>
    <p:extLst>
      <p:ext uri="{BB962C8B-B14F-4D97-AF65-F5344CB8AC3E}">
        <p14:creationId xmlns:p14="http://schemas.microsoft.com/office/powerpoint/2010/main" val="275233352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Emergency Care Algorithm: Obstetric Emergency—Active Labor and Delivery</a:t>
            </a:r>
            <a:endParaRPr lang="en-US" altLang="en-US" dirty="0">
              <a:latin typeface="Times New Roman" panose="02020603050405020304" pitchFamily="18" charset="0"/>
              <a:ea typeface="ＭＳ Ｐゴシック"/>
            </a:endParaRPr>
          </a:p>
        </p:txBody>
      </p:sp>
      <p:pic>
        <p:nvPicPr>
          <p:cNvPr id="4" name="Picture 2" descr="Emergency care algorithm for obstetric emergency, active labor and delivery. Check if delivery is imminent, signs include crowning, intense contractions less than 2 minutes apart with duration of 30 to 90 seconds, urge to push. If delivery is imminent, check if head is the presenting part. If head is not presenting, place patient in knee chest position or elevate the hips, cover the presenting part with a moist sterile dressing, transport and reassess; if head is presenting, prepare for delivery and check if amniotic sac is intact. If amniotic sac is intact, rupture sac with your fingers and check if cord is around the neck; if amniotic sac is not intact, check if cord is around the neck. If cord is around the neck, check if able to slip the cord over the head or shoulders. If able to slip the cord over, suction nose and mouth if obvious obstruction to breathing is present; if not able to slip the cord over the head and shoulders, place 2 cord clamps and cut between clamps, then suction if breathing is obstructed. Check if meconium is present. If meconium is present. If meconium is present in mouth or nose, suction until all is removed then deliver body of newborn; if meconium is not present, delivery body of newborn Warm, dry, position, suction and stimulate newborn infant per emergency care protocol for newborn, cut umbilical cord. If placenta has been delivered, transport and reassess; if placenta has not been delivered and it has been greater than 10 minutes, transport and reassess; if placenta has not been delivered and it has been less than 10 minutes, attempt to deliver within 10 minutes, then transport and reassess. If delivery is not imminent, perform a secondary assessment, elevate the right hip, transport and reasses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3182" y="1693650"/>
            <a:ext cx="371763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317177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Care of the Newborn </a:t>
            </a:r>
            <a:r>
              <a:rPr lang="en-US" sz="2000" b="0" dirty="0" smtClean="0">
                <a:latin typeface="Times New Roman" panose="02020603050405020304" pitchFamily="18" charset="0"/>
                <a:ea typeface="ＭＳ Ｐゴシック"/>
                <a:cs typeface="ＭＳ Ｐゴシック" pitchFamily="-1" charset="-128"/>
              </a:rPr>
              <a:t>(5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Approach—Care of the Newborn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Most newborns require only routine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Of those who require more care, most need only oxygen and bag-valve mask ventilations.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 few newborns require chest compressions and advanced care.</a:t>
            </a:r>
          </a:p>
        </p:txBody>
      </p:sp>
    </p:spTree>
    <p:extLst>
      <p:ext uri="{BB962C8B-B14F-4D97-AF65-F5344CB8AC3E}">
        <p14:creationId xmlns:p14="http://schemas.microsoft.com/office/powerpoint/2010/main" val="225485862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Care of the Newborn </a:t>
            </a:r>
            <a:r>
              <a:rPr lang="en-US" sz="2000" b="0" dirty="0" smtClean="0">
                <a:latin typeface="Times New Roman" panose="02020603050405020304" pitchFamily="18" charset="0"/>
                <a:ea typeface="ＭＳ Ｐゴシック"/>
                <a:cs typeface="ＭＳ Ｐゴシック" pitchFamily="-1" charset="-128"/>
              </a:rPr>
              <a:t>(6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908737"/>
          </a:xfrm>
        </p:spPr>
        <p:txBody>
          <a:bodyPr/>
          <a:lstStyle/>
          <a:p>
            <a:pPr marL="255651" indent="-255651" eaLnBrk="0" fontAlgn="base" hangingPunct="0">
              <a:spcAft>
                <a:spcPct val="0"/>
              </a:spcAft>
              <a:buSzPts val="2400"/>
              <a:tabLst/>
            </a:pPr>
            <a:r>
              <a:rPr lang="en-US" altLang="en-US" sz="2400" dirty="0">
                <a:solidFill>
                  <a:srgbClr val="000000"/>
                </a:solidFill>
                <a:latin typeface="+mn-lt"/>
                <a:ea typeface="ＭＳ Ｐゴシック"/>
              </a:rPr>
              <a:t>Assessment-Based Approach—Care of the Newborn</a:t>
            </a:r>
          </a:p>
          <a:p>
            <a:pPr lvl="1"/>
            <a:r>
              <a:rPr lang="en-US" altLang="en-US" sz="2400" dirty="0" smtClean="0">
                <a:latin typeface="+mn-lt"/>
              </a:rPr>
              <a:t>Emergency </a:t>
            </a:r>
            <a:r>
              <a:rPr lang="en-US" altLang="en-US" sz="2400" dirty="0">
                <a:latin typeface="+mn-lt"/>
              </a:rPr>
              <a:t>Medical Care</a:t>
            </a:r>
          </a:p>
          <a:p>
            <a:pPr lvl="2"/>
            <a:r>
              <a:rPr lang="en-US" altLang="en-US" sz="2400" dirty="0">
                <a:latin typeface="+mn-lt"/>
              </a:rPr>
              <a:t>Expected </a:t>
            </a:r>
            <a:r>
              <a:rPr lang="en-US" altLang="en-US" sz="2400" dirty="0" smtClean="0">
                <a:latin typeface="+mn-lt"/>
              </a:rPr>
              <a:t>S</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O</a:t>
            </a:r>
            <a:r>
              <a:rPr lang="en-US" altLang="en-US" sz="2400" baseline="-25000" dirty="0" smtClean="0">
                <a:latin typeface="+mn-lt"/>
              </a:rPr>
              <a:t>2</a:t>
            </a:r>
            <a:r>
              <a:rPr lang="en-US" altLang="en-US" sz="2400" dirty="0" smtClean="0">
                <a:latin typeface="+mn-lt"/>
              </a:rPr>
              <a:t> </a:t>
            </a:r>
            <a:r>
              <a:rPr lang="en-US" altLang="en-US" sz="2400" dirty="0">
                <a:latin typeface="+mn-lt"/>
              </a:rPr>
              <a:t>readings in the newborn are based on preductal readings, obtained from the right upper extremity.</a:t>
            </a:r>
          </a:p>
          <a:p>
            <a:pPr lvl="2"/>
            <a:r>
              <a:rPr lang="en-US" altLang="en-US" sz="2400" dirty="0">
                <a:latin typeface="+mn-lt"/>
              </a:rPr>
              <a:t>The expected </a:t>
            </a:r>
            <a:r>
              <a:rPr lang="en-US" altLang="en-US" sz="2400" dirty="0" smtClean="0">
                <a:latin typeface="+mn-lt"/>
              </a:rPr>
              <a:t>S</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O</a:t>
            </a:r>
            <a:r>
              <a:rPr lang="en-US" altLang="en-US" sz="2400" baseline="-25000" dirty="0" smtClean="0">
                <a:latin typeface="+mn-lt"/>
              </a:rPr>
              <a:t>2</a:t>
            </a:r>
            <a:r>
              <a:rPr lang="en-US" altLang="en-US" sz="2400" dirty="0" smtClean="0">
                <a:latin typeface="+mn-lt"/>
              </a:rPr>
              <a:t> </a:t>
            </a:r>
            <a:r>
              <a:rPr lang="en-US" altLang="en-US" sz="2400" dirty="0">
                <a:latin typeface="+mn-lt"/>
              </a:rPr>
              <a:t>takes several minutes to reach normal levels</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11205208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Anatomy and Physiology of the Obstetric Patient </a:t>
            </a:r>
            <a:r>
              <a:rPr lang="en-US" sz="2000" b="0" dirty="0" smtClean="0">
                <a:latin typeface="Times New Roman" panose="02020603050405020304" pitchFamily="18" charset="0"/>
                <a:ea typeface="ＭＳ Ｐゴシック"/>
                <a:cs typeface="ＭＳ Ｐゴシック" pitchFamily="-1" charset="-128"/>
              </a:rPr>
              <a:t>(6 of 15)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49285"/>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Anatomy of Pregnancy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Vagina</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Lower portion of the birth canal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Extends from the cervix to an external opening of the body</a:t>
            </a:r>
          </a:p>
        </p:txBody>
      </p:sp>
    </p:spTree>
    <p:extLst>
      <p:ext uri="{BB962C8B-B14F-4D97-AF65-F5344CB8AC3E}">
        <p14:creationId xmlns:p14="http://schemas.microsoft.com/office/powerpoint/2010/main" val="155302144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Table 37-1 Targeted Preductal S</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p</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O</a:t>
            </a:r>
            <a:r>
              <a:rPr lang="en-US" altLang="en-US" baseline="-25000" dirty="0" smtClean="0">
                <a:latin typeface="Times New Roman" panose="02020603050405020304" pitchFamily="18" charset="0"/>
                <a:ea typeface="ＭＳ Ｐゴシック"/>
              </a:rPr>
              <a:t>2</a:t>
            </a:r>
            <a:r>
              <a:rPr lang="en-US" altLang="en-US" dirty="0" smtClean="0">
                <a:latin typeface="Times New Roman" panose="02020603050405020304" pitchFamily="18" charset="0"/>
                <a:ea typeface="ＭＳ Ｐゴシック"/>
              </a:rPr>
              <a:t> after Birth</a:t>
            </a:r>
            <a:endParaRPr lang="en-US" alt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7900416" cy="1563623"/>
          </a:xfrm>
        </p:spPr>
        <p:txBody>
          <a:bodyPr/>
          <a:lstStyle/>
          <a:p>
            <a:pPr marL="0" indent="0">
              <a:buNone/>
            </a:pPr>
            <a:r>
              <a:rPr lang="en-US" sz="2400" dirty="0">
                <a:latin typeface="+mn-lt"/>
              </a:rPr>
              <a:t>Preductal oxygen saturation is measured by placing </a:t>
            </a:r>
            <a:r>
              <a:rPr lang="en-US" sz="2400" dirty="0" smtClean="0">
                <a:latin typeface="+mn-lt"/>
              </a:rPr>
              <a:t>the S</a:t>
            </a:r>
            <a:r>
              <a:rPr lang="en-US" sz="100" dirty="0" smtClean="0">
                <a:latin typeface="+mn-lt"/>
              </a:rPr>
              <a:t> </a:t>
            </a:r>
            <a:r>
              <a:rPr lang="en-US" sz="2400" dirty="0" smtClean="0">
                <a:latin typeface="+mn-lt"/>
              </a:rPr>
              <a:t>p</a:t>
            </a:r>
            <a:r>
              <a:rPr lang="en-US" sz="100" dirty="0">
                <a:latin typeface="+mn-lt"/>
              </a:rPr>
              <a:t> </a:t>
            </a:r>
            <a:r>
              <a:rPr lang="en-US" sz="2400" dirty="0" smtClean="0">
                <a:latin typeface="+mn-lt"/>
              </a:rPr>
              <a:t>O</a:t>
            </a:r>
            <a:r>
              <a:rPr lang="en-US" sz="2400" baseline="-25000" dirty="0" smtClean="0">
                <a:latin typeface="+mn-lt"/>
              </a:rPr>
              <a:t>2</a:t>
            </a:r>
            <a:r>
              <a:rPr lang="en-US" sz="2400" dirty="0" smtClean="0">
                <a:latin typeface="+mn-lt"/>
              </a:rPr>
              <a:t> </a:t>
            </a:r>
            <a:r>
              <a:rPr lang="en-US" sz="2400" dirty="0">
                <a:latin typeface="+mn-lt"/>
              </a:rPr>
              <a:t>probe on the right hand or extremity to </a:t>
            </a:r>
            <a:r>
              <a:rPr lang="en-US" sz="2400" dirty="0" smtClean="0">
                <a:latin typeface="+mn-lt"/>
              </a:rPr>
              <a:t>measure blood </a:t>
            </a:r>
            <a:r>
              <a:rPr lang="en-US" sz="2400" dirty="0">
                <a:latin typeface="+mn-lt"/>
              </a:rPr>
              <a:t>oxygen saturation before it reaches the </a:t>
            </a:r>
            <a:r>
              <a:rPr lang="en-US" sz="2400" dirty="0" smtClean="0">
                <a:latin typeface="+mn-lt"/>
              </a:rPr>
              <a:t>ductus Arteriosus in </a:t>
            </a:r>
            <a:r>
              <a:rPr lang="en-US" sz="2400" dirty="0">
                <a:latin typeface="+mn-lt"/>
              </a:rPr>
              <a:t>the aorta.</a:t>
            </a:r>
          </a:p>
        </p:txBody>
      </p:sp>
      <p:graphicFrame>
        <p:nvGraphicFramePr>
          <p:cNvPr id="5" name="Table 4"/>
          <p:cNvGraphicFramePr>
            <a:graphicFrameLocks noGrp="1"/>
          </p:cNvGraphicFramePr>
          <p:nvPr>
            <p:extLst>
              <p:ext uri="{D42A27DB-BD31-4B8C-83A1-F6EECF244321}">
                <p14:modId xmlns:p14="http://schemas.microsoft.com/office/powerpoint/2010/main" val="243998302"/>
              </p:ext>
            </p:extLst>
          </p:nvPr>
        </p:nvGraphicFramePr>
        <p:xfrm>
          <a:off x="1065276" y="3437151"/>
          <a:ext cx="7013447" cy="2560320"/>
        </p:xfrm>
        <a:graphic>
          <a:graphicData uri="http://schemas.openxmlformats.org/drawingml/2006/table">
            <a:tbl>
              <a:tblPr firstRow="1" bandRow="1">
                <a:tableStyleId>{5940675A-B579-460E-94D1-54222C63F5DA}</a:tableStyleId>
              </a:tblPr>
              <a:tblGrid>
                <a:gridCol w="3031236">
                  <a:extLst>
                    <a:ext uri="{9D8B030D-6E8A-4147-A177-3AD203B41FA5}">
                      <a16:colId xmlns:a16="http://schemas.microsoft.com/office/drawing/2014/main" val="1049267937"/>
                    </a:ext>
                  </a:extLst>
                </a:gridCol>
                <a:gridCol w="3982211">
                  <a:extLst>
                    <a:ext uri="{9D8B030D-6E8A-4147-A177-3AD203B41FA5}">
                      <a16:colId xmlns:a16="http://schemas.microsoft.com/office/drawing/2014/main" val="1125451870"/>
                    </a:ext>
                  </a:extLst>
                </a:gridCol>
              </a:tblGrid>
              <a:tr h="0">
                <a:tc>
                  <a:txBody>
                    <a:bodyPr/>
                    <a:lstStyle/>
                    <a:p>
                      <a:r>
                        <a:rPr lang="en-US" sz="1800" b="1" i="0" u="none" strike="noStrike" cap="none" baseline="0" dirty="0" smtClean="0">
                          <a:solidFill>
                            <a:schemeClr val="tx1"/>
                          </a:solidFill>
                          <a:latin typeface="+mn-lt"/>
                          <a:ea typeface="+mn-ea"/>
                          <a:cs typeface="+mn-cs"/>
                          <a:sym typeface="Arial"/>
                        </a:rPr>
                        <a:t>Minutes After Birth</a:t>
                      </a:r>
                      <a:endParaRPr lang="en-US" sz="1800" b="1" dirty="0"/>
                    </a:p>
                  </a:txBody>
                  <a:tcPr/>
                </a:tc>
                <a:tc>
                  <a:txBody>
                    <a:bodyPr/>
                    <a:lstStyle/>
                    <a:p>
                      <a:r>
                        <a:rPr lang="en-US" sz="1800" b="1" i="0" u="none" strike="noStrike" cap="none" baseline="0" dirty="0" smtClean="0">
                          <a:solidFill>
                            <a:schemeClr val="tx1"/>
                          </a:solidFill>
                          <a:latin typeface="+mn-lt"/>
                          <a:ea typeface="+mn-ea"/>
                          <a:cs typeface="+mn-cs"/>
                          <a:sym typeface="Arial"/>
                        </a:rPr>
                        <a:t>Expected Preductal S</a:t>
                      </a:r>
                      <a:r>
                        <a:rPr lang="en-US" sz="100" b="1" i="0" u="none" strike="noStrike" cap="none" baseline="0" dirty="0" smtClean="0">
                          <a:solidFill>
                            <a:schemeClr val="tx1"/>
                          </a:solidFill>
                          <a:latin typeface="+mn-lt"/>
                          <a:ea typeface="+mn-ea"/>
                          <a:cs typeface="+mn-cs"/>
                          <a:sym typeface="Arial"/>
                        </a:rPr>
                        <a:t> </a:t>
                      </a:r>
                      <a:r>
                        <a:rPr lang="en-US" sz="1800" b="1" i="0" u="none" strike="noStrike" cap="none" baseline="0" dirty="0" smtClean="0">
                          <a:solidFill>
                            <a:schemeClr val="tx1"/>
                          </a:solidFill>
                          <a:latin typeface="+mn-lt"/>
                          <a:ea typeface="+mn-ea"/>
                          <a:cs typeface="+mn-cs"/>
                          <a:sym typeface="Arial"/>
                        </a:rPr>
                        <a:t>p</a:t>
                      </a:r>
                      <a:r>
                        <a:rPr lang="en-US" sz="100" b="1" i="0" u="none" strike="noStrike" cap="none" baseline="0" dirty="0" smtClean="0">
                          <a:solidFill>
                            <a:schemeClr val="tx1"/>
                          </a:solidFill>
                          <a:latin typeface="+mn-lt"/>
                          <a:ea typeface="+mn-ea"/>
                          <a:cs typeface="+mn-cs"/>
                          <a:sym typeface="Arial"/>
                        </a:rPr>
                        <a:t> </a:t>
                      </a:r>
                      <a:r>
                        <a:rPr lang="en-US" sz="1800" b="1" i="0" u="none" strike="noStrike" cap="none" baseline="0" dirty="0" smtClean="0">
                          <a:solidFill>
                            <a:schemeClr val="tx1"/>
                          </a:solidFill>
                          <a:latin typeface="+mn-lt"/>
                          <a:ea typeface="+mn-ea"/>
                          <a:cs typeface="+mn-cs"/>
                          <a:sym typeface="Arial"/>
                        </a:rPr>
                        <a:t>O</a:t>
                      </a:r>
                      <a:r>
                        <a:rPr lang="en-US" sz="1800" b="1" i="0" u="none" strike="noStrike" cap="none" baseline="-25000" dirty="0" smtClean="0">
                          <a:solidFill>
                            <a:schemeClr val="tx1"/>
                          </a:solidFill>
                          <a:latin typeface="+mn-lt"/>
                          <a:ea typeface="+mn-ea"/>
                          <a:cs typeface="+mn-cs"/>
                          <a:sym typeface="Arial"/>
                        </a:rPr>
                        <a:t>2</a:t>
                      </a:r>
                      <a:r>
                        <a:rPr lang="en-US" sz="1800" b="1" i="0" u="none" strike="noStrike" cap="none" baseline="0" dirty="0" smtClean="0">
                          <a:solidFill>
                            <a:schemeClr val="tx1"/>
                          </a:solidFill>
                          <a:latin typeface="+mn-lt"/>
                          <a:ea typeface="+mn-ea"/>
                          <a:cs typeface="+mn-cs"/>
                          <a:sym typeface="Arial"/>
                        </a:rPr>
                        <a:t> Reading</a:t>
                      </a:r>
                      <a:endParaRPr lang="en-US" sz="1800" b="1" dirty="0"/>
                    </a:p>
                  </a:txBody>
                  <a:tcPr/>
                </a:tc>
                <a:extLst>
                  <a:ext uri="{0D108BD9-81ED-4DB2-BD59-A6C34878D82A}">
                    <a16:rowId xmlns:a16="http://schemas.microsoft.com/office/drawing/2014/main" val="3843529556"/>
                  </a:ext>
                </a:extLst>
              </a:tr>
              <a:tr h="0">
                <a:tc>
                  <a:txBody>
                    <a:bodyPr/>
                    <a:lstStyle/>
                    <a:p>
                      <a:r>
                        <a:rPr lang="en-US" sz="1800" b="0" i="0" u="none" strike="noStrike" cap="none" baseline="0" dirty="0" smtClean="0">
                          <a:solidFill>
                            <a:schemeClr val="tx1"/>
                          </a:solidFill>
                          <a:latin typeface="+mn-lt"/>
                          <a:ea typeface="+mn-ea"/>
                          <a:cs typeface="+mn-cs"/>
                          <a:sym typeface="Arial"/>
                        </a:rPr>
                        <a:t>1 minute</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60% to 65%</a:t>
                      </a:r>
                      <a:endParaRPr lang="en-US" sz="1800" dirty="0"/>
                    </a:p>
                  </a:txBody>
                  <a:tcPr/>
                </a:tc>
                <a:extLst>
                  <a:ext uri="{0D108BD9-81ED-4DB2-BD59-A6C34878D82A}">
                    <a16:rowId xmlns:a16="http://schemas.microsoft.com/office/drawing/2014/main" val="49776236"/>
                  </a:ext>
                </a:extLst>
              </a:tr>
              <a:tr h="0">
                <a:tc>
                  <a:txBody>
                    <a:bodyPr/>
                    <a:lstStyle/>
                    <a:p>
                      <a:r>
                        <a:rPr lang="en-US" sz="1800" b="0" i="0" u="none" strike="noStrike" cap="none" baseline="0" dirty="0" smtClean="0">
                          <a:solidFill>
                            <a:schemeClr val="tx1"/>
                          </a:solidFill>
                          <a:latin typeface="+mn-lt"/>
                          <a:ea typeface="+mn-ea"/>
                          <a:cs typeface="+mn-cs"/>
                          <a:sym typeface="Arial"/>
                        </a:rPr>
                        <a:t>2 minute</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65% to 70%</a:t>
                      </a:r>
                      <a:endParaRPr lang="en-US" sz="1800" dirty="0"/>
                    </a:p>
                  </a:txBody>
                  <a:tcPr/>
                </a:tc>
                <a:extLst>
                  <a:ext uri="{0D108BD9-81ED-4DB2-BD59-A6C34878D82A}">
                    <a16:rowId xmlns:a16="http://schemas.microsoft.com/office/drawing/2014/main" val="3904534397"/>
                  </a:ext>
                </a:extLst>
              </a:tr>
              <a:tr h="0">
                <a:tc>
                  <a:txBody>
                    <a:bodyPr/>
                    <a:lstStyle/>
                    <a:p>
                      <a:r>
                        <a:rPr lang="en-US" sz="1800" b="0" i="0" u="none" strike="noStrike" cap="none" baseline="0" dirty="0" smtClean="0">
                          <a:solidFill>
                            <a:schemeClr val="tx1"/>
                          </a:solidFill>
                          <a:latin typeface="+mn-lt"/>
                          <a:ea typeface="+mn-ea"/>
                          <a:cs typeface="+mn-cs"/>
                          <a:sym typeface="Arial"/>
                        </a:rPr>
                        <a:t>3 minute</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70% to 75%</a:t>
                      </a:r>
                      <a:endParaRPr lang="en-US" sz="1800" dirty="0"/>
                    </a:p>
                  </a:txBody>
                  <a:tcPr/>
                </a:tc>
                <a:extLst>
                  <a:ext uri="{0D108BD9-81ED-4DB2-BD59-A6C34878D82A}">
                    <a16:rowId xmlns:a16="http://schemas.microsoft.com/office/drawing/2014/main" val="139031868"/>
                  </a:ext>
                </a:extLst>
              </a:tr>
              <a:tr h="0">
                <a:tc>
                  <a:txBody>
                    <a:bodyPr/>
                    <a:lstStyle/>
                    <a:p>
                      <a:r>
                        <a:rPr lang="en-US" sz="1800" b="0" i="0" u="none" strike="noStrike" cap="none" baseline="0" dirty="0" smtClean="0">
                          <a:solidFill>
                            <a:schemeClr val="tx1"/>
                          </a:solidFill>
                          <a:latin typeface="+mn-lt"/>
                          <a:ea typeface="+mn-ea"/>
                          <a:cs typeface="+mn-cs"/>
                          <a:sym typeface="Arial"/>
                        </a:rPr>
                        <a:t>4 minute</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75% to 80%</a:t>
                      </a:r>
                      <a:endParaRPr lang="en-US" sz="1800" dirty="0"/>
                    </a:p>
                  </a:txBody>
                  <a:tcPr/>
                </a:tc>
                <a:extLst>
                  <a:ext uri="{0D108BD9-81ED-4DB2-BD59-A6C34878D82A}">
                    <a16:rowId xmlns:a16="http://schemas.microsoft.com/office/drawing/2014/main" val="2423236128"/>
                  </a:ext>
                </a:extLst>
              </a:tr>
              <a:tr h="0">
                <a:tc>
                  <a:txBody>
                    <a:bodyPr/>
                    <a:lstStyle/>
                    <a:p>
                      <a:r>
                        <a:rPr lang="en-US" sz="1800" b="0" i="0" u="none" strike="noStrike" cap="none" baseline="0" dirty="0" smtClean="0">
                          <a:solidFill>
                            <a:schemeClr val="tx1"/>
                          </a:solidFill>
                          <a:latin typeface="+mn-lt"/>
                          <a:ea typeface="+mn-ea"/>
                          <a:cs typeface="+mn-cs"/>
                          <a:sym typeface="Arial"/>
                        </a:rPr>
                        <a:t>5 minute</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80% to 85%</a:t>
                      </a:r>
                      <a:endParaRPr lang="en-US" sz="1800" dirty="0"/>
                    </a:p>
                  </a:txBody>
                  <a:tcPr/>
                </a:tc>
                <a:extLst>
                  <a:ext uri="{0D108BD9-81ED-4DB2-BD59-A6C34878D82A}">
                    <a16:rowId xmlns:a16="http://schemas.microsoft.com/office/drawing/2014/main" val="2538049013"/>
                  </a:ext>
                </a:extLst>
              </a:tr>
              <a:tr h="0">
                <a:tc>
                  <a:txBody>
                    <a:bodyPr/>
                    <a:lstStyle/>
                    <a:p>
                      <a:r>
                        <a:rPr lang="en-US" sz="1800" b="0" i="0" u="none" strike="noStrike" cap="none" baseline="0" dirty="0" smtClean="0">
                          <a:solidFill>
                            <a:schemeClr val="tx1"/>
                          </a:solidFill>
                          <a:latin typeface="+mn-lt"/>
                          <a:ea typeface="+mn-ea"/>
                          <a:cs typeface="+mn-cs"/>
                          <a:sym typeface="Arial"/>
                        </a:rPr>
                        <a:t>10 minute</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85% to 90%</a:t>
                      </a:r>
                      <a:endParaRPr lang="en-US" sz="1800" dirty="0"/>
                    </a:p>
                  </a:txBody>
                  <a:tcPr/>
                </a:tc>
                <a:extLst>
                  <a:ext uri="{0D108BD9-81ED-4DB2-BD59-A6C34878D82A}">
                    <a16:rowId xmlns:a16="http://schemas.microsoft.com/office/drawing/2014/main" val="4188062759"/>
                  </a:ext>
                </a:extLst>
              </a:tr>
            </a:tbl>
          </a:graphicData>
        </a:graphic>
      </p:graphicFrame>
    </p:spTree>
    <p:extLst>
      <p:ext uri="{BB962C8B-B14F-4D97-AF65-F5344CB8AC3E}">
        <p14:creationId xmlns:p14="http://schemas.microsoft.com/office/powerpoint/2010/main" val="219028059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Care of the Newborn </a:t>
            </a:r>
            <a:r>
              <a:rPr lang="en-US" sz="2000" b="0" dirty="0" smtClean="0">
                <a:latin typeface="Times New Roman" panose="02020603050405020304" pitchFamily="18" charset="0"/>
                <a:ea typeface="ＭＳ Ｐゴシック"/>
                <a:cs typeface="ＭＳ Ｐゴシック" pitchFamily="-1" charset="-128"/>
              </a:rPr>
              <a:t>(7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3701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Approach—Care of the Newborn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majority of newborns who require intervention require only simple measures.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Newborn bradycardia (</a:t>
            </a:r>
            <a:r>
              <a:rPr lang="en-US" altLang="en-US" sz="2400" dirty="0" smtClean="0">
                <a:solidFill>
                  <a:srgbClr val="000000"/>
                </a:solidFill>
                <a:latin typeface="Arial (Body)"/>
                <a:ea typeface="ＭＳ Ｐゴシック"/>
              </a:rPr>
              <a:t>H</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a:t>
            </a:r>
            <a:r>
              <a:rPr lang="en-US" altLang="en-US" sz="2400" dirty="0">
                <a:solidFill>
                  <a:srgbClr val="000000"/>
                </a:solidFill>
                <a:latin typeface="Arial (Body)"/>
                <a:ea typeface="ＭＳ Ｐゴシック"/>
              </a:rPr>
              <a:t>&lt;100 </a:t>
            </a:r>
            <a:r>
              <a:rPr lang="en-US" altLang="en-US" sz="2400" dirty="0" smtClean="0">
                <a:solidFill>
                  <a:srgbClr val="000000"/>
                </a:solidFill>
                <a:latin typeface="Arial (Body)"/>
                <a:ea typeface="ＭＳ Ｐゴシック"/>
              </a:rPr>
              <a:t>b</a:t>
            </a:r>
            <a:r>
              <a:rPr lang="en-US" altLang="en-US" sz="100" dirty="0" smtClean="0">
                <a:solidFill>
                  <a:schemeClr val="bg1"/>
                </a:solidFill>
                <a:latin typeface="Arial (Body)"/>
                <a:ea typeface="ＭＳ Ｐゴシック"/>
              </a:rPr>
              <a:t>eats</a:t>
            </a:r>
            <a:r>
              <a:rPr lang="en-US" altLang="en-US" sz="2400" dirty="0" smtClean="0">
                <a:solidFill>
                  <a:srgbClr val="000000"/>
                </a:solidFill>
                <a:latin typeface="Arial (Body)"/>
                <a:ea typeface="ＭＳ Ｐゴシック"/>
              </a:rPr>
              <a:t>p</a:t>
            </a:r>
            <a:r>
              <a:rPr lang="en-US" altLang="en-US" sz="100" dirty="0" smtClean="0">
                <a:solidFill>
                  <a:schemeClr val="bg1"/>
                </a:solidFill>
                <a:latin typeface="Arial (Body)"/>
                <a:ea typeface="ＭＳ Ｐゴシック"/>
              </a:rPr>
              <a:t>er</a:t>
            </a:r>
            <a:r>
              <a:rPr lang="en-US" altLang="en-US" sz="2400" dirty="0" smtClean="0">
                <a:solidFill>
                  <a:srgbClr val="000000"/>
                </a:solidFill>
                <a:latin typeface="Arial (Body)"/>
                <a:ea typeface="ＭＳ Ｐゴシック"/>
              </a:rPr>
              <a:t>m</a:t>
            </a:r>
            <a:r>
              <a:rPr lang="en-US" altLang="en-US" sz="100" dirty="0" smtClean="0">
                <a:solidFill>
                  <a:schemeClr val="bg1"/>
                </a:solidFill>
                <a:latin typeface="Arial (Body)"/>
                <a:ea typeface="ＭＳ Ｐゴシック"/>
              </a:rPr>
              <a:t>inute</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labored breathing, apnea, or persistent cyanosis typically respond to blow-by oxygen or to bag-valve mask ventilations.</a:t>
            </a:r>
          </a:p>
        </p:txBody>
      </p:sp>
    </p:spTree>
    <p:extLst>
      <p:ext uri="{BB962C8B-B14F-4D97-AF65-F5344CB8AC3E}">
        <p14:creationId xmlns:p14="http://schemas.microsoft.com/office/powerpoint/2010/main" val="13955285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563624"/>
          </a:xfrm>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Stimulate the Infant Who is not Breathing by Flicking the Soles of </a:t>
            </a:r>
            <a:r>
              <a:rPr lang="en-US" altLang="en-US" dirty="0">
                <a:latin typeface="Times New Roman" panose="02020603050405020304" pitchFamily="18" charset="0"/>
                <a:ea typeface="ＭＳ Ｐゴシック"/>
              </a:rPr>
              <a:t>t</a:t>
            </a:r>
            <a:r>
              <a:rPr lang="en-US" altLang="en-US" dirty="0" smtClean="0">
                <a:latin typeface="Times New Roman" panose="02020603050405020304" pitchFamily="18" charset="0"/>
                <a:ea typeface="ＭＳ Ｐゴシック"/>
              </a:rPr>
              <a:t>heir Feet or by Rubbing </a:t>
            </a:r>
            <a:r>
              <a:rPr lang="en-US" altLang="en-US" dirty="0">
                <a:latin typeface="Times New Roman" panose="02020603050405020304" pitchFamily="18" charset="0"/>
                <a:ea typeface="ＭＳ Ｐゴシック"/>
              </a:rPr>
              <a:t>t</a:t>
            </a:r>
            <a:r>
              <a:rPr lang="en-US" altLang="en-US" dirty="0" smtClean="0">
                <a:latin typeface="Times New Roman" panose="02020603050405020304" pitchFamily="18" charset="0"/>
                <a:ea typeface="ＭＳ Ｐゴシック"/>
              </a:rPr>
              <a:t>heir Back</a:t>
            </a:r>
            <a:endParaRPr lang="en-US" altLang="en-US" dirty="0">
              <a:latin typeface="Times New Roman" panose="02020603050405020304" pitchFamily="18" charset="0"/>
              <a:ea typeface="ＭＳ Ｐゴシック"/>
            </a:endParaRPr>
          </a:p>
        </p:txBody>
      </p:sp>
      <p:pic>
        <p:nvPicPr>
          <p:cNvPr id="4" name="Picture 2" descr="An E M T flicks the sole of a newborn’s foot with their index finger and thumb, rubbing the newborn’s upper back as the newborn lies pron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272" y="2135072"/>
            <a:ext cx="7481455" cy="405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38493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Care of the Newborn </a:t>
            </a:r>
            <a:r>
              <a:rPr lang="en-US" sz="2000" b="0" dirty="0" smtClean="0">
                <a:latin typeface="Times New Roman" panose="02020603050405020304" pitchFamily="18" charset="0"/>
                <a:ea typeface="ＭＳ Ｐゴシック"/>
                <a:cs typeface="ＭＳ Ｐゴシック" pitchFamily="-1" charset="-128"/>
              </a:rPr>
              <a:t>(8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Approach—Care of the Newborn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These three questions guide the need for resuscitation: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Is this a term gestation?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Does the newborn have a good cry or are they breathing adequately?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Does the newborn have good muscle tone?</a:t>
            </a:r>
          </a:p>
        </p:txBody>
      </p:sp>
    </p:spTree>
    <p:extLst>
      <p:ext uri="{BB962C8B-B14F-4D97-AF65-F5344CB8AC3E}">
        <p14:creationId xmlns:p14="http://schemas.microsoft.com/office/powerpoint/2010/main" val="241041733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Table 37-2 Assessment and Initial Management of the Newborn </a:t>
            </a:r>
            <a:r>
              <a:rPr lang="en-US" altLang="en-US" sz="2000" b="0" dirty="0" smtClean="0">
                <a:latin typeface="Times New Roman" panose="02020603050405020304" pitchFamily="18" charset="0"/>
                <a:ea typeface="ＭＳ Ｐゴシック"/>
              </a:rPr>
              <a:t>(1 of 2)</a:t>
            </a:r>
            <a:endParaRPr lang="en-US" altLang="en-US" sz="2000" b="0" dirty="0">
              <a:latin typeface="Times New Roman" panose="02020603050405020304" pitchFamily="18" charset="0"/>
              <a:ea typeface="ＭＳ Ｐゴシック"/>
            </a:endParaRPr>
          </a:p>
        </p:txBody>
      </p:sp>
      <p:pic>
        <p:nvPicPr>
          <p:cNvPr id="7" name="Picture 6" descr="Assessment and initial management of the newborn, with interventions based on responses to assessments.  Term gestation, yes; dry, wrap to warm, keep with the mother, and continue to assess heart rate, respirations, and oxygenation. Breathing or crying adequate, yes; dry, wrap to warm, keep with the mother, and continue to assess heart rate, respirations, and oxygenation. Good muscle tone and activity, yes; dry, wrap to warm, keep with the mother, and continue to assess heart rate, respirations, and oxygenation. Term gestation, if no to any of the 3 previous&#10;questions; suction the airway if breathing is obstructed, dry, stimulate, wrap to warm, and continue to assess heart rate, respirations, and oxygenation. Heart rate greater than 100 b p m, no gasping, no apnea; assess breathing. Heart rate less than 100 b p m, gasping respirations or apnea; clear the airway and begin positive pressure ventilation using an infant sized B V M, 250 m L, at a rate of 40 to 60 ventilations per minute with a volume that is just enough to cause the chest to rise. When doing P P V, use room air 21 percent for term babies. If preterm, use 21 percent room air to 30 percent to titrate the appropriate extrauterine S P O 2 level. Do not exceed 65 percent on a preterm neonate. Continue to provide P P V until HR increase to 100 b p m or greater. Then assess breathing.  Heart rate less than 60 bpm; clear the airway and begin chest compressions and P P V. When administering P P V with chest compressions, oxygen should be attached the bag valve mask device and as close to 100 percent oxygen as possible administered. When the heart reaches a rate above 60 b p m, wean the oxygen to achieve the extrauterine S P O 2&#10;oxygenation values found in Table 37 1. Compress 1 third of the anteroposterior diameter of the chest at a rate of 120 compressions per minute with a ratio of 3 compressions to 1 ventilation. Continue compressions until heart rate is greater than 60 b p m. Continue P P V until heart rate is greater than 100 b p m. see next sl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789" y="1616343"/>
            <a:ext cx="5614422" cy="4638566"/>
          </a:xfrm>
          <a:prstGeom prst="rect">
            <a:avLst/>
          </a:prstGeom>
        </p:spPr>
      </p:pic>
    </p:spTree>
    <p:extLst>
      <p:ext uri="{BB962C8B-B14F-4D97-AF65-F5344CB8AC3E}">
        <p14:creationId xmlns:p14="http://schemas.microsoft.com/office/powerpoint/2010/main" val="17426509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b"/>
          <a:lstStyle/>
          <a:p>
            <a:r>
              <a:rPr lang="en-US" altLang="en-US" dirty="0">
                <a:latin typeface="Times New Roman" panose="02020603050405020304" pitchFamily="18" charset="0"/>
                <a:ea typeface="ＭＳ Ｐゴシック"/>
              </a:rPr>
              <a:t>Table 37-2 Assessment and Initial Management of the Newborn </a:t>
            </a:r>
            <a:r>
              <a:rPr lang="en-US" altLang="en-US" sz="2000" b="0" dirty="0" smtClean="0">
                <a:latin typeface="Times New Roman" panose="02020603050405020304" pitchFamily="18" charset="0"/>
                <a:ea typeface="ＭＳ Ｐゴシック"/>
              </a:rPr>
              <a:t>(2 </a:t>
            </a:r>
            <a:r>
              <a:rPr lang="en-US" altLang="en-US" sz="2000" b="0" dirty="0">
                <a:latin typeface="Times New Roman" panose="02020603050405020304" pitchFamily="18" charset="0"/>
                <a:ea typeface="ＭＳ Ｐゴシック"/>
              </a:rPr>
              <a:t>of 2)</a:t>
            </a:r>
            <a:endParaRPr lang="en-US" dirty="0"/>
          </a:p>
        </p:txBody>
      </p:sp>
      <p:pic>
        <p:nvPicPr>
          <p:cNvPr id="14" name="Picture 13" descr="Breathing adequate, cyanosis that is not persistent, and S P O 2 within normal limits after birth; continue to assess heart rate, respirations, and oxygenation. Breathing labored, persistent cyanosis, or S P O 2 less than normal after birth; provide blow by oxygen. Breathing apnea, gasping respiration, or inadequate breathing; clear the airway and begin positive pressure ventilation using an infant sized B V M 250 m L at a rate of 40 to 60 ventilations per minute with a volume that is just enough to cause the chest to rise. When doing P P V, use room air 21 percent for term babies. If preterm, use 21 percent room air to 30 percent to titrate the appropriate extrauterine S PO 2 level. Do not exceed 65 percent on a preterm neonate. Continue to assess heart rate, respirations, and oxygenation. Oxygenation within normal limits following birth, H R greater than 100 b p m, breathing is adequate, and cyanosis is not persistent; continue to assess heart rate, respirations, and oxygenation. Oxygenation less than the normal limit following birth; administer blow by oxygen. Continue to assess heart rate, respirations, and oxygen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651" y="1511447"/>
            <a:ext cx="5568696" cy="4137283"/>
          </a:xfrm>
          <a:prstGeom prst="rect">
            <a:avLst/>
          </a:prstGeom>
        </p:spPr>
      </p:pic>
      <p:sp>
        <p:nvSpPr>
          <p:cNvPr id="13" name="Text Placeholder 12"/>
          <p:cNvSpPr>
            <a:spLocks noGrp="1"/>
          </p:cNvSpPr>
          <p:nvPr>
            <p:ph type="body" idx="1"/>
          </p:nvPr>
        </p:nvSpPr>
        <p:spPr>
          <a:xfrm>
            <a:off x="457200" y="5724144"/>
            <a:ext cx="8229600" cy="640080"/>
          </a:xfrm>
        </p:spPr>
        <p:txBody>
          <a:bodyPr/>
          <a:lstStyle/>
          <a:p>
            <a:r>
              <a:rPr lang="en-US" sz="1800" b="1" dirty="0">
                <a:latin typeface="+mn-lt"/>
              </a:rPr>
              <a:t>Source</a:t>
            </a:r>
            <a:r>
              <a:rPr lang="en-US" sz="1800" dirty="0">
                <a:latin typeface="+mn-lt"/>
              </a:rPr>
              <a:t>: 2015 American Heart Association Guidelines for Cardiopulmonary Resuscitation and Emergency Cardiovascular Care.</a:t>
            </a:r>
          </a:p>
        </p:txBody>
      </p:sp>
    </p:spTree>
    <p:extLst>
      <p:ext uri="{BB962C8B-B14F-4D97-AF65-F5344CB8AC3E}">
        <p14:creationId xmlns:p14="http://schemas.microsoft.com/office/powerpoint/2010/main" val="50776756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Care of the Newborn </a:t>
            </a:r>
            <a:r>
              <a:rPr lang="en-US" sz="2000" b="0" dirty="0" smtClean="0">
                <a:latin typeface="Times New Roman" panose="02020603050405020304" pitchFamily="18" charset="0"/>
                <a:ea typeface="ＭＳ Ｐゴシック"/>
                <a:cs typeface="ＭＳ Ｐゴシック" pitchFamily="-1" charset="-128"/>
              </a:rPr>
              <a:t>(9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Approach—Care of the Newborn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Interventions within 30 seconds of delivery: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Dry and warm the newborn.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Position the airway.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Suction if there is obstruction to breathing.</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Stimulate by flicking the soles of the </a:t>
            </a:r>
            <a:r>
              <a:rPr lang="en-US" altLang="en-US" sz="2400" dirty="0" smtClean="0">
                <a:solidFill>
                  <a:srgbClr val="000000"/>
                </a:solidFill>
                <a:latin typeface="Arial (Body)"/>
                <a:ea typeface="ＭＳ Ｐゴシック"/>
              </a:rPr>
              <a:t>baby’s </a:t>
            </a:r>
            <a:r>
              <a:rPr lang="en-US" altLang="en-US" sz="2400" dirty="0">
                <a:solidFill>
                  <a:srgbClr val="000000"/>
                </a:solidFill>
                <a:latin typeface="Arial (Body)"/>
                <a:ea typeface="ＭＳ Ｐゴシック"/>
              </a:rPr>
              <a:t>feet or rubbing their back.</a:t>
            </a:r>
          </a:p>
        </p:txBody>
      </p:sp>
    </p:spTree>
    <p:extLst>
      <p:ext uri="{BB962C8B-B14F-4D97-AF65-F5344CB8AC3E}">
        <p14:creationId xmlns:p14="http://schemas.microsoft.com/office/powerpoint/2010/main" val="177588959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The Inverted Pyramid for Neonatal Resuscitation Shows that the Majority of Newborns Will Respond to Simple Routines of Care</a:t>
            </a:r>
            <a:endParaRPr lang="en-US" altLang="en-US" sz="2800" dirty="0">
              <a:latin typeface="Times New Roman" panose="02020603050405020304" pitchFamily="18" charset="0"/>
              <a:ea typeface="ＭＳ Ｐゴシック"/>
            </a:endParaRPr>
          </a:p>
        </p:txBody>
      </p:sp>
      <p:sp>
        <p:nvSpPr>
          <p:cNvPr id="6" name="Text Placeholder 5"/>
          <p:cNvSpPr>
            <a:spLocks noGrp="1"/>
          </p:cNvSpPr>
          <p:nvPr>
            <p:ph type="body" idx="1"/>
          </p:nvPr>
        </p:nvSpPr>
        <p:spPr>
          <a:xfrm>
            <a:off x="457200" y="1600201"/>
            <a:ext cx="8229600" cy="444500"/>
          </a:xfrm>
        </p:spPr>
        <p:txBody>
          <a:bodyPr anchor="ctr"/>
          <a:lstStyle/>
          <a:p>
            <a:pPr marL="0" indent="0">
              <a:buNone/>
            </a:pPr>
            <a:r>
              <a:rPr lang="en-US" altLang="en-US" sz="2400" dirty="0">
                <a:latin typeface="+mn-lt"/>
              </a:rPr>
              <a:t>only a few will require aggressive resuscitation.</a:t>
            </a:r>
            <a:endParaRPr lang="en-US" sz="2400" dirty="0">
              <a:latin typeface="+mn-lt"/>
            </a:endParaRPr>
          </a:p>
        </p:txBody>
      </p:sp>
      <p:pic>
        <p:nvPicPr>
          <p:cNvPr id="4" name="Picture 2" descr="An inverted pyramid, the apex pointing down, divided into sections horizontally. The upper sections are in an E M T group, the lower sections are in an advanced life support group. From top to bottom, the sections in a group are as follows. E M T: dry, warm, position, suction, tactile stimuli; oxygen; bag valve mask establish effective ventilation; chest compressions. Advanced life support: endotracheal intubation, medication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87" y="2491368"/>
            <a:ext cx="5429226" cy="37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974891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Care of the Newborn </a:t>
            </a:r>
            <a:r>
              <a:rPr lang="en-US" sz="2000" b="0" dirty="0" smtClean="0">
                <a:latin typeface="Times New Roman" panose="02020603050405020304" pitchFamily="18" charset="0"/>
                <a:ea typeface="ＭＳ Ｐゴシック"/>
                <a:cs typeface="ＭＳ Ｐゴシック" pitchFamily="-1" charset="-128"/>
              </a:rPr>
              <a:t>(10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3797300"/>
          </a:xfrm>
        </p:spPr>
        <p:txBody>
          <a:bodyPr/>
          <a:lstStyle/>
          <a:p>
            <a:r>
              <a:rPr lang="en-US" altLang="en-US" sz="2400" dirty="0">
                <a:latin typeface="+mn-lt"/>
              </a:rPr>
              <a:t>Assessment-Based Approach—Care of the Newborn</a:t>
            </a:r>
          </a:p>
          <a:p>
            <a:pPr lvl="1"/>
            <a:r>
              <a:rPr lang="en-US" altLang="en-US" sz="2400" dirty="0">
                <a:latin typeface="+mn-lt"/>
              </a:rPr>
              <a:t>Emergency Medical Care</a:t>
            </a:r>
          </a:p>
          <a:p>
            <a:pPr lvl="2"/>
            <a:r>
              <a:rPr lang="en-US" altLang="en-US" sz="2400" dirty="0">
                <a:latin typeface="+mn-lt"/>
              </a:rPr>
              <a:t>Positive Pressure Ventilation</a:t>
            </a:r>
          </a:p>
          <a:p>
            <a:pPr lvl="3" indent="-230400"/>
            <a:r>
              <a:rPr lang="en-US" altLang="en-US" sz="2400" dirty="0">
                <a:latin typeface="+mn-lt"/>
              </a:rPr>
              <a:t>Clear the airway by suction.</a:t>
            </a:r>
          </a:p>
          <a:p>
            <a:pPr lvl="3" indent="-230400"/>
            <a:r>
              <a:rPr lang="en-US" altLang="en-US" sz="2400" dirty="0">
                <a:latin typeface="+mn-lt"/>
              </a:rPr>
              <a:t>Provide ventilations by bag-valve mask at the rate of 40–60 per minute.</a:t>
            </a:r>
          </a:p>
          <a:p>
            <a:pPr lvl="3" indent="-230400"/>
            <a:r>
              <a:rPr lang="en-US" altLang="en-US" sz="2400" dirty="0">
                <a:latin typeface="+mn-lt"/>
              </a:rPr>
              <a:t>Reassess every 30 seconds.</a:t>
            </a:r>
          </a:p>
          <a:p>
            <a:pPr lvl="3" indent="-230400"/>
            <a:r>
              <a:rPr lang="en-US" altLang="en-US" sz="2400" dirty="0">
                <a:latin typeface="+mn-lt"/>
              </a:rPr>
              <a:t>If breathing has not improved, continue ventilations</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192400163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94700" cy="1097279"/>
          </a:xfrm>
        </p:spPr>
        <p:txBody>
          <a:bodyPr tIns="91425">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To Provide Positive Pressure Ventilation, Use a Bag-Valve Mask. Maintain a Good Mask Seal</a:t>
            </a:r>
            <a:endParaRPr lang="en-US" altLang="en-US" sz="320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199" y="1600200"/>
            <a:ext cx="8394701" cy="1033272"/>
          </a:xfrm>
        </p:spPr>
        <p:txBody>
          <a:bodyPr anchor="ctr"/>
          <a:lstStyle/>
          <a:p>
            <a:pPr marL="0" indent="0">
              <a:buNone/>
            </a:pPr>
            <a:r>
              <a:rPr lang="en-US" altLang="en-US" sz="2200" dirty="0">
                <a:latin typeface="+mn-lt"/>
              </a:rPr>
              <a:t>Ventilate with just enough force to raise the infant's chest. Ventilate at a rate of 40–60 per minute for 30 seconds, then reassess.</a:t>
            </a:r>
            <a:endParaRPr lang="en-US" sz="2200" dirty="0">
              <a:latin typeface="+mn-lt"/>
            </a:endParaRPr>
          </a:p>
        </p:txBody>
      </p:sp>
      <p:pic>
        <p:nvPicPr>
          <p:cNvPr id="4" name="Picture 1" descr="An E M T secures an infant sized B V M to a supine newborn, squeezing the bag with one hand and sealing the mask around the newborn’s mouth with the other ha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0324" y="2772576"/>
            <a:ext cx="4913025" cy="355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71460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Anatomy of Pregnancy</a:t>
            </a:r>
            <a:endParaRPr lang="en-US" altLang="en-US" dirty="0">
              <a:latin typeface="Times New Roman" panose="02020603050405020304" pitchFamily="18" charset="0"/>
              <a:ea typeface="ＭＳ Ｐゴシック"/>
            </a:endParaRPr>
          </a:p>
        </p:txBody>
      </p:sp>
      <p:pic>
        <p:nvPicPr>
          <p:cNvPr id="4" name="Picture 2" descr="Sagittal cross section of a pregnant woman’s abdomen containing a fetus. The anatomical parts, from top to bottom, outside to inside, are as follows. Fundus of uterus, uterus, placenta, umbilical cord in amniotic fluid, cervix of uterus, urinary bladder, symphysis pubis, rectum, perineum, vagina or birth canal."/>
          <p:cNvPicPr>
            <a:picLocks noChangeAspect="1"/>
          </p:cNvPicPr>
          <p:nvPr/>
        </p:nvPicPr>
        <p:blipFill>
          <a:blip r:embed="rId3">
            <a:extLst>
              <a:ext uri="{28A0092B-C50C-407E-A947-70E740481C1C}">
                <a14:useLocalDpi xmlns:a14="http://schemas.microsoft.com/office/drawing/2010/main" val="0"/>
              </a:ext>
            </a:extLst>
          </a:blip>
          <a:srcRect t="3030"/>
          <a:stretch>
            <a:fillRect/>
          </a:stretch>
        </p:blipFill>
        <p:spPr bwMode="auto">
          <a:xfrm>
            <a:off x="2519796" y="1677713"/>
            <a:ext cx="4104409" cy="443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87331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Care of the Newborn </a:t>
            </a:r>
            <a:r>
              <a:rPr lang="en-US" sz="2000" b="0" dirty="0" smtClean="0">
                <a:latin typeface="Times New Roman" panose="02020603050405020304" pitchFamily="18" charset="0"/>
                <a:ea typeface="ＭＳ Ｐゴシック"/>
                <a:cs typeface="ＭＳ Ｐゴシック" pitchFamily="-1" charset="-128"/>
              </a:rPr>
              <a:t>(11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Approach—Care of the Newborn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If the </a:t>
            </a:r>
            <a:r>
              <a:rPr lang="en-US" altLang="en-US" sz="2400" dirty="0" smtClean="0">
                <a:solidFill>
                  <a:srgbClr val="000000"/>
                </a:solidFill>
                <a:latin typeface="Arial (Body)"/>
                <a:ea typeface="ＭＳ Ｐゴシック"/>
              </a:rPr>
              <a:t>infant’s </a:t>
            </a:r>
            <a:r>
              <a:rPr lang="en-US" altLang="en-US" sz="2400" dirty="0">
                <a:solidFill>
                  <a:srgbClr val="000000"/>
                </a:solidFill>
                <a:latin typeface="Arial (Body)"/>
                <a:ea typeface="ＭＳ Ｐゴシック"/>
              </a:rPr>
              <a:t>heart rate drops to &lt;60, continue ventilations and begin chest compressions.</a:t>
            </a:r>
          </a:p>
        </p:txBody>
      </p:sp>
    </p:spTree>
    <p:extLst>
      <p:ext uri="{BB962C8B-B14F-4D97-AF65-F5344CB8AC3E}">
        <p14:creationId xmlns:p14="http://schemas.microsoft.com/office/powerpoint/2010/main" val="85561020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To Provide Chest Compressions, Circle the Torso with the Fingers and Place Both Thumbs on the Lower Third of the Infant’s Sternum</a:t>
            </a:r>
            <a:endParaRPr lang="en-US" altLang="en-US" sz="280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8229600" cy="1474076"/>
          </a:xfrm>
        </p:spPr>
        <p:txBody>
          <a:bodyPr anchor="ctr"/>
          <a:lstStyle/>
          <a:p>
            <a:pPr marL="0" indent="0">
              <a:buNone/>
            </a:pPr>
            <a:r>
              <a:rPr lang="en-US" altLang="en-US" sz="2000" dirty="0">
                <a:latin typeface="+mn-lt"/>
              </a:rPr>
              <a:t>If the infant is very small, you may need to overlap the thumbs. If the infant is very large, compress the sternum with the ring and middle fingers placed one finger's depth below the nipple line. Compress the chest one-third the depth of the chest at the rate of 120 per minute and a ratio of 3:1 compressions to ventilations.</a:t>
            </a:r>
            <a:endParaRPr lang="en-US" sz="2000" dirty="0">
              <a:latin typeface="+mn-lt"/>
            </a:endParaRPr>
          </a:p>
        </p:txBody>
      </p:sp>
      <p:pic>
        <p:nvPicPr>
          <p:cNvPr id="4" name="Picture 1" descr="The E M T continues to squeeze the B V M bag with one hand and maintain the seal with the other hand. Another E M T holds the infant’s torso from the sides with both hands, fingers on the back and thumbs on the chest, pressing the chest by making circular motions with their thumb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643" y="3213532"/>
            <a:ext cx="3432714" cy="318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47088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Care of the Newborn </a:t>
            </a:r>
            <a:r>
              <a:rPr lang="en-US" sz="2000" b="0" dirty="0" smtClean="0">
                <a:latin typeface="Times New Roman" panose="02020603050405020304" pitchFamily="18" charset="0"/>
                <a:ea typeface="ＭＳ Ｐゴシック"/>
                <a:cs typeface="ＭＳ Ｐゴシック" pitchFamily="-1" charset="-128"/>
              </a:rPr>
              <a:t>(12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Approach—Care of the Newborn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Meconium Present at Birth</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Newborn is crying vigorously with good respiratory effort and good muscle tone,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Newborn has absent or depressed respirations, poor muscle tone, or </a:t>
            </a:r>
            <a:r>
              <a:rPr lang="en-US" altLang="en-US" sz="2400" dirty="0" smtClean="0">
                <a:solidFill>
                  <a:srgbClr val="000000"/>
                </a:solidFill>
                <a:latin typeface="Arial (Body)"/>
                <a:ea typeface="ＭＳ Ｐゴシック"/>
              </a:rPr>
              <a:t>H</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&lt;</a:t>
            </a:r>
            <a:r>
              <a:rPr lang="en-US" altLang="en-US" sz="2400" dirty="0">
                <a:solidFill>
                  <a:srgbClr val="000000"/>
                </a:solidFill>
                <a:latin typeface="Arial (Body)"/>
                <a:ea typeface="ＭＳ Ｐゴシック"/>
              </a:rPr>
              <a:t>100 </a:t>
            </a:r>
            <a:r>
              <a:rPr lang="en-US" altLang="en-US" sz="2400" dirty="0" smtClean="0">
                <a:solidFill>
                  <a:srgbClr val="000000"/>
                </a:solidFill>
                <a:latin typeface="Arial (Body)"/>
                <a:ea typeface="ＭＳ Ｐゴシック"/>
              </a:rPr>
              <a:t>b</a:t>
            </a:r>
            <a:r>
              <a:rPr lang="en-US" altLang="en-US" sz="100" dirty="0" smtClean="0">
                <a:solidFill>
                  <a:schemeClr val="bg1"/>
                </a:solidFill>
                <a:latin typeface="Arial (Body)"/>
                <a:ea typeface="ＭＳ Ｐゴシック"/>
              </a:rPr>
              <a:t>eats</a:t>
            </a:r>
            <a:r>
              <a:rPr lang="en-US" altLang="en-US" sz="2400" dirty="0" smtClean="0">
                <a:solidFill>
                  <a:srgbClr val="000000"/>
                </a:solidFill>
                <a:latin typeface="Arial (Body)"/>
                <a:ea typeface="ＭＳ Ｐゴシック"/>
              </a:rPr>
              <a:t>p</a:t>
            </a:r>
            <a:r>
              <a:rPr lang="en-US" altLang="en-US" sz="100" dirty="0" smtClean="0">
                <a:solidFill>
                  <a:schemeClr val="bg1"/>
                </a:solidFill>
                <a:latin typeface="Arial (Body)"/>
                <a:ea typeface="ＭＳ Ｐゴシック"/>
              </a:rPr>
              <a:t>er</a:t>
            </a:r>
            <a:r>
              <a:rPr lang="en-US" altLang="en-US" sz="2400" dirty="0" smtClean="0">
                <a:solidFill>
                  <a:srgbClr val="000000"/>
                </a:solidFill>
                <a:latin typeface="Arial (Body)"/>
                <a:ea typeface="ＭＳ Ｐゴシック"/>
              </a:rPr>
              <a:t>m</a:t>
            </a:r>
            <a:r>
              <a:rPr lang="en-US" altLang="en-US" sz="100" dirty="0" smtClean="0">
                <a:solidFill>
                  <a:schemeClr val="bg1"/>
                </a:solidFill>
                <a:latin typeface="Arial (Body)"/>
                <a:ea typeface="ＭＳ Ｐゴシック"/>
              </a:rPr>
              <a:t>inute</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43082011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378200"/>
          </a:xfrm>
        </p:spPr>
        <p:txBody>
          <a:bodyPr wrap="square" lIns="91425" tIns="91425" rIns="91425" bIns="91425">
            <a:noAutofit/>
          </a:bodyPr>
          <a:lstStyle/>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As Lacy assists with delivery of the placenta and monitors the mother, Alan determines that the newborn has a one-minute </a:t>
            </a:r>
            <a:r>
              <a:rPr lang="pt-BR" altLang="en-US" sz="2400" dirty="0" smtClean="0">
                <a:solidFill>
                  <a:srgbClr val="000000"/>
                </a:solidFill>
                <a:latin typeface="Arial (Body)"/>
                <a:ea typeface="ＭＳ Ｐゴシック"/>
              </a:rPr>
              <a:t>A</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P</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G</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A</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R </a:t>
            </a:r>
            <a:r>
              <a:rPr lang="en-US" altLang="en-US" sz="2400" dirty="0" smtClean="0">
                <a:solidFill>
                  <a:srgbClr val="000000"/>
                </a:solidFill>
                <a:latin typeface="Arial (Body)"/>
                <a:ea typeface="ＭＳ Ｐゴシック"/>
              </a:rPr>
              <a:t>score </a:t>
            </a:r>
            <a:r>
              <a:rPr lang="en-US" altLang="en-US" sz="2400" dirty="0">
                <a:solidFill>
                  <a:srgbClr val="000000"/>
                </a:solidFill>
                <a:latin typeface="Arial (Body)"/>
                <a:ea typeface="ＭＳ Ｐゴシック"/>
              </a:rPr>
              <a:t>of 7, and a five-minute </a:t>
            </a:r>
            <a:r>
              <a:rPr lang="pt-BR" altLang="en-US" sz="2400" dirty="0" smtClean="0">
                <a:solidFill>
                  <a:srgbClr val="000000"/>
                </a:solidFill>
                <a:latin typeface="Arial (Body)"/>
                <a:ea typeface="ＭＳ Ｐゴシック"/>
              </a:rPr>
              <a:t>A</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P</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G</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A</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R </a:t>
            </a:r>
            <a:r>
              <a:rPr lang="en-US" altLang="en-US" sz="2400" dirty="0" smtClean="0">
                <a:solidFill>
                  <a:srgbClr val="000000"/>
                </a:solidFill>
                <a:latin typeface="Arial (Body)"/>
                <a:ea typeface="ＭＳ Ｐゴシック"/>
              </a:rPr>
              <a:t>score </a:t>
            </a:r>
            <a:r>
              <a:rPr lang="en-US" altLang="en-US" sz="2400" dirty="0">
                <a:solidFill>
                  <a:srgbClr val="000000"/>
                </a:solidFill>
                <a:latin typeface="Arial (Body)"/>
                <a:ea typeface="ＭＳ Ｐゴシック"/>
              </a:rPr>
              <a:t>of </a:t>
            </a:r>
            <a:r>
              <a:rPr lang="en-US" altLang="en-US" sz="2400" dirty="0" smtClean="0">
                <a:solidFill>
                  <a:srgbClr val="000000"/>
                </a:solidFill>
                <a:latin typeface="Arial (Body)"/>
                <a:ea typeface="ＭＳ Ｐゴシック"/>
              </a:rPr>
              <a:t>8.</a:t>
            </a:r>
            <a:endParaRPr lang="en-US" altLang="en-US" sz="2400" dirty="0">
              <a:solidFill>
                <a:srgbClr val="000000"/>
              </a:solidFill>
              <a:latin typeface="Arial (Body)"/>
              <a:ea typeface="ＭＳ Ｐゴシック"/>
            </a:endParaRPr>
          </a:p>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Alan ensures that the baby is dry and warm, and hands them to their mother.</a:t>
            </a:r>
          </a:p>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En route,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continue to monitor both patients, who are stable on arrival at the hospital.</a:t>
            </a:r>
          </a:p>
        </p:txBody>
      </p:sp>
    </p:spTree>
    <p:extLst>
      <p:ext uri="{BB962C8B-B14F-4D97-AF65-F5344CB8AC3E}">
        <p14:creationId xmlns:p14="http://schemas.microsoft.com/office/powerpoint/2010/main" val="33564886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Lesson Summary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7914291"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Pregnancy results in physiological changes to several body systems.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Antepartum emergencies include hemorrhagic emergencies and hypertensive emergencies.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There are three stages of normal labor.</a:t>
            </a:r>
          </a:p>
        </p:txBody>
      </p:sp>
    </p:spTree>
    <p:extLst>
      <p:ext uri="{BB962C8B-B14F-4D97-AF65-F5344CB8AC3E}">
        <p14:creationId xmlns:p14="http://schemas.microsoft.com/office/powerpoint/2010/main" val="424683874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Lesson Summary </a:t>
            </a:r>
            <a:r>
              <a:rPr lang="en-US" sz="2000" b="0" dirty="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Most abnormal deliveries cannot take place in the prehospital setting.</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Newborn resuscitation begins with simple measures such as drying, warming, and stimulation.</a:t>
            </a:r>
          </a:p>
        </p:txBody>
      </p:sp>
    </p:spTree>
    <p:extLst>
      <p:ext uri="{BB962C8B-B14F-4D97-AF65-F5344CB8AC3E}">
        <p14:creationId xmlns:p14="http://schemas.microsoft.com/office/powerpoint/2010/main" val="219618325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Correct!</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itchFamily="34" charset="-128"/>
              </a:rPr>
              <a:t>As the baby descends into the birth canal, the mother will have a feeling of pressure in the rectum, such as that caused by the need to have a bowel movement.</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itchFamily="34" charset="-128"/>
                <a:hlinkClick r:id="rId2" action="ppaction://hlinksldjump"/>
              </a:rPr>
              <a:t>Click </a:t>
            </a:r>
            <a:r>
              <a:rPr lang="en-US" altLang="en-US" sz="2400" kern="1200" dirty="0">
                <a:solidFill>
                  <a:srgbClr val="000000"/>
                </a:solidFill>
                <a:latin typeface="Arial (Body)"/>
                <a:ea typeface="ＭＳ Ｐゴシック" pitchFamily="34" charset="-128"/>
                <a:hlinkClick r:id="rId2" action="ppaction://hlinksldjump"/>
              </a:rPr>
              <a:t>here to return to the program.</a:t>
            </a:r>
            <a:endParaRPr lang="en-US" altLang="en-US" sz="2400" kern="1200" dirty="0">
              <a:solidFill>
                <a:srgbClr val="000000"/>
              </a:solidFill>
              <a:latin typeface="Arial (Body)"/>
              <a:ea typeface="ＭＳ Ｐゴシック" pitchFamily="34" charset="-128"/>
            </a:endParaRPr>
          </a:p>
        </p:txBody>
      </p:sp>
    </p:spTree>
    <p:extLst>
      <p:ext uri="{BB962C8B-B14F-4D97-AF65-F5344CB8AC3E}">
        <p14:creationId xmlns:p14="http://schemas.microsoft.com/office/powerpoint/2010/main" val="150117965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422400"/>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itchFamily="34" charset="-128"/>
              </a:rPr>
              <a:t>As delivery becomes imminent, contractions will be 2 to 3 minutes, lasting 60 to 90 seconds.</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itchFamily="34" charset="-128"/>
                <a:hlinkClick r:id="rId2" action="ppaction://hlinksldjump"/>
              </a:rPr>
              <a:t>Click </a:t>
            </a:r>
            <a:r>
              <a:rPr lang="en-US" altLang="en-US" sz="2400" kern="1200" dirty="0">
                <a:solidFill>
                  <a:srgbClr val="000000"/>
                </a:solidFill>
                <a:latin typeface="Arial (Body)"/>
                <a:ea typeface="ＭＳ Ｐゴシック" pitchFamily="34" charset="-128"/>
                <a:hlinkClick r:id="rId2" action="ppaction://hlinksldjump"/>
              </a:rPr>
              <a:t>here to return to quiz.</a:t>
            </a:r>
            <a:endParaRPr lang="en-US" altLang="en-US" sz="2400" kern="1200" dirty="0">
              <a:solidFill>
                <a:srgbClr val="000000"/>
              </a:solidFill>
              <a:latin typeface="Arial (Body)"/>
              <a:ea typeface="ＭＳ Ｐゴシック" pitchFamily="34" charset="-128"/>
            </a:endParaRPr>
          </a:p>
        </p:txBody>
      </p:sp>
    </p:spTree>
    <p:extLst>
      <p:ext uri="{BB962C8B-B14F-4D97-AF65-F5344CB8AC3E}">
        <p14:creationId xmlns:p14="http://schemas.microsoft.com/office/powerpoint/2010/main" val="90102975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040414" cy="1778000"/>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itchFamily="34" charset="-128"/>
              </a:rPr>
              <a:t>The first stage of labor can last several hours, on the average 8 to 10 hours for a first birth. The length of labor, on its own, is not an indicator of imminent birth.</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itchFamily="34" charset="-128"/>
                <a:hlinkClick r:id="rId2" action="ppaction://hlinksldjump"/>
              </a:rPr>
              <a:t>Click </a:t>
            </a:r>
            <a:r>
              <a:rPr lang="en-US" altLang="en-US" sz="2400" kern="1200" dirty="0">
                <a:solidFill>
                  <a:srgbClr val="000000"/>
                </a:solidFill>
                <a:latin typeface="Arial (Body)"/>
                <a:ea typeface="ＭＳ Ｐゴシック" pitchFamily="34" charset="-128"/>
                <a:hlinkClick r:id="rId2" action="ppaction://hlinksldjump"/>
              </a:rPr>
              <a:t>here to return to quiz.</a:t>
            </a:r>
            <a:endParaRPr lang="en-US" altLang="en-US" sz="2400" kern="1200" dirty="0">
              <a:solidFill>
                <a:srgbClr val="000000"/>
              </a:solidFill>
              <a:latin typeface="Arial (Body)"/>
              <a:ea typeface="ＭＳ Ｐゴシック" pitchFamily="34" charset="-128"/>
            </a:endParaRPr>
          </a:p>
        </p:txBody>
      </p:sp>
    </p:spTree>
    <p:extLst>
      <p:ext uri="{BB962C8B-B14F-4D97-AF65-F5344CB8AC3E}">
        <p14:creationId xmlns:p14="http://schemas.microsoft.com/office/powerpoint/2010/main" val="407483461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752600"/>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itchFamily="34" charset="-128"/>
              </a:rPr>
              <a:t>Lack of prenatal care puts the mother and infant at higher risk of complications, but does not predict whether delivery is imminent.</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itchFamily="34" charset="-128"/>
                <a:hlinkClick r:id="rId2" action="ppaction://hlinksldjump"/>
              </a:rPr>
              <a:t>Click </a:t>
            </a:r>
            <a:r>
              <a:rPr lang="en-US" altLang="en-US" sz="2400" kern="1200" dirty="0">
                <a:solidFill>
                  <a:srgbClr val="000000"/>
                </a:solidFill>
                <a:latin typeface="Arial (Body)"/>
                <a:ea typeface="ＭＳ Ｐゴシック" pitchFamily="34" charset="-128"/>
                <a:hlinkClick r:id="rId2" action="ppaction://hlinksldjump"/>
              </a:rPr>
              <a:t>here to return to quiz.</a:t>
            </a:r>
            <a:endParaRPr lang="en-US" altLang="en-US" sz="2400" kern="1200" dirty="0">
              <a:solidFill>
                <a:srgbClr val="000000"/>
              </a:solidFill>
              <a:latin typeface="Arial (Body)"/>
              <a:ea typeface="ＭＳ Ｐゴシック" pitchFamily="34" charset="-128"/>
            </a:endParaRPr>
          </a:p>
        </p:txBody>
      </p:sp>
    </p:spTree>
    <p:extLst>
      <p:ext uri="{BB962C8B-B14F-4D97-AF65-F5344CB8AC3E}">
        <p14:creationId xmlns:p14="http://schemas.microsoft.com/office/powerpoint/2010/main" val="24806246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Anatomy and Physiology of the Obstetric Patient </a:t>
            </a:r>
            <a:r>
              <a:rPr lang="en-US" sz="2000" b="0" dirty="0" smtClean="0">
                <a:latin typeface="Times New Roman" panose="02020603050405020304" pitchFamily="18" charset="0"/>
                <a:ea typeface="ＭＳ Ｐゴシック"/>
                <a:cs typeface="ＭＳ Ｐゴシック" pitchFamily="-1" charset="-128"/>
              </a:rPr>
              <a:t>(7 of 15)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Menstrual Cycle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cycle averages 28 days and is controlled by estrogen and progesterone.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first day of the cycle begins with menstruation.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During menstruation, the endometrium is shed.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After menstruation, the endometrium is rebuilt.</a:t>
            </a:r>
          </a:p>
        </p:txBody>
      </p:sp>
    </p:spTree>
    <p:extLst>
      <p:ext uri="{BB962C8B-B14F-4D97-AF65-F5344CB8AC3E}">
        <p14:creationId xmlns:p14="http://schemas.microsoft.com/office/powerpoint/2010/main" val="315258619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r>
              <a:rPr lang="en-US" dirty="0"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2"/>
          <a:srcRect/>
          <a:stretch>
            <a:fillRect/>
          </a:stretch>
        </p:blipFill>
        <p:spPr bwMode="auto">
          <a:xfrm>
            <a:off x="767157"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9643619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Anatomy and Physiology of the Obstetric Patient </a:t>
            </a:r>
            <a:r>
              <a:rPr lang="en-US" sz="2000" b="0" dirty="0" smtClean="0">
                <a:latin typeface="Times New Roman" panose="02020603050405020304" pitchFamily="18" charset="0"/>
                <a:ea typeface="ＭＳ Ｐゴシック"/>
                <a:cs typeface="ＭＳ Ｐゴシック" pitchFamily="-1" charset="-128"/>
              </a:rPr>
              <a:t>(8 of 15)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Prenatal Period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For the first 14 days, the fertilized ovum is in the pre-embryonic phase.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period from Day 15 to 8 weeks is the embryonic stage.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period from 8 weeks to birth is the fetal stage.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At birth, the baby is called a neonate.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Pregnancy lasts 280 days, or nine calendar months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0158271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Anatomy and Physiology of the Obstetric Patient </a:t>
            </a:r>
            <a:r>
              <a:rPr lang="en-US" sz="2000" b="0" dirty="0" smtClean="0">
                <a:latin typeface="Times New Roman" panose="02020603050405020304" pitchFamily="18" charset="0"/>
                <a:ea typeface="ＭＳ Ｐゴシック"/>
                <a:cs typeface="ＭＳ Ｐゴシック" pitchFamily="-1" charset="-128"/>
              </a:rPr>
              <a:t>(9 of 15)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Physiologic Changes in Pregnancy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Caused by hormones, growing fetus, and increased metabolic rate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Many body systems affected</a:t>
            </a:r>
          </a:p>
        </p:txBody>
      </p:sp>
    </p:spTree>
    <p:extLst>
      <p:ext uri="{BB962C8B-B14F-4D97-AF65-F5344CB8AC3E}">
        <p14:creationId xmlns:p14="http://schemas.microsoft.com/office/powerpoint/2010/main" val="39656131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Anatomy and Physiology of the Obstetric Patient </a:t>
            </a:r>
            <a:r>
              <a:rPr lang="en-US" sz="2000" b="0" dirty="0" smtClean="0">
                <a:latin typeface="Times New Roman" panose="02020603050405020304" pitchFamily="18" charset="0"/>
                <a:ea typeface="ＭＳ Ｐゴシック"/>
                <a:cs typeface="ＭＳ Ｐゴシック" pitchFamily="-1" charset="-128"/>
              </a:rPr>
              <a:t>(10 of 15)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04029"/>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Physiologic Changes in Pregnancy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Reproductive </a:t>
            </a:r>
            <a:r>
              <a:rPr lang="en-US" altLang="en-US" sz="2400" dirty="0">
                <a:solidFill>
                  <a:srgbClr val="000000"/>
                </a:solidFill>
                <a:latin typeface="Arial (Body)"/>
                <a:ea typeface="ＭＳ Ｐゴシック"/>
              </a:rPr>
              <a:t>System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Uterus substantially increases in size.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uterus is extremely vascular and contains about one-sixth of the </a:t>
            </a:r>
            <a:r>
              <a:rPr lang="en-US" altLang="en-US" sz="2400" dirty="0" smtClean="0">
                <a:solidFill>
                  <a:srgbClr val="000000"/>
                </a:solidFill>
                <a:latin typeface="Arial (Body)"/>
                <a:ea typeface="ＭＳ Ｐゴシック"/>
              </a:rPr>
              <a:t>mother’s </a:t>
            </a:r>
            <a:r>
              <a:rPr lang="en-US" altLang="en-US" sz="2400" dirty="0">
                <a:solidFill>
                  <a:srgbClr val="000000"/>
                </a:solidFill>
                <a:latin typeface="Arial (Body)"/>
                <a:ea typeface="ＭＳ Ｐゴシック"/>
              </a:rPr>
              <a:t>blood volume.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 mucus plug forms in the opening to the cervix.</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breasts enlarge in preparation for lactation.</a:t>
            </a:r>
          </a:p>
        </p:txBody>
      </p:sp>
    </p:spTree>
    <p:extLst>
      <p:ext uri="{BB962C8B-B14F-4D97-AF65-F5344CB8AC3E}">
        <p14:creationId xmlns:p14="http://schemas.microsoft.com/office/powerpoint/2010/main" val="38554390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Anatomy and Physiology of the Obstetric Patient </a:t>
            </a:r>
            <a:r>
              <a:rPr lang="en-US" sz="2000" b="0" dirty="0" smtClean="0">
                <a:latin typeface="Times New Roman" panose="02020603050405020304" pitchFamily="18" charset="0"/>
                <a:ea typeface="ＭＳ Ｐゴシック"/>
                <a:cs typeface="ＭＳ Ｐゴシック" pitchFamily="-1" charset="-128"/>
              </a:rPr>
              <a:t>(11 of 15)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60486"/>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Physiologic Changes in Pregnancy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Respiratory </a:t>
            </a:r>
            <a:r>
              <a:rPr lang="en-US" altLang="en-US" sz="2400" dirty="0">
                <a:solidFill>
                  <a:srgbClr val="000000"/>
                </a:solidFill>
                <a:latin typeface="Arial (Body)"/>
                <a:ea typeface="ＭＳ Ｐゴシック"/>
              </a:rPr>
              <a:t>System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mother’s </a:t>
            </a:r>
            <a:r>
              <a:rPr lang="en-US" altLang="en-US" sz="2400" dirty="0">
                <a:solidFill>
                  <a:srgbClr val="000000"/>
                </a:solidFill>
                <a:latin typeface="Arial (Body)"/>
                <a:ea typeface="ＭＳ Ｐゴシック"/>
              </a:rPr>
              <a:t>oxygen demand increases.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Respiratory tract resistance </a:t>
            </a:r>
            <a:r>
              <a:rPr lang="en-US" altLang="en-US" sz="2400" dirty="0" smtClean="0">
                <a:solidFill>
                  <a:srgbClr val="000000"/>
                </a:solidFill>
                <a:latin typeface="Arial (Body)"/>
                <a:ea typeface="ＭＳ Ｐゴシック"/>
              </a:rPr>
              <a:t>decreases.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Tidal volume increases by 40%.</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Respiratory rate increases slightly.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Oxygen consumption increases by 20%.</a:t>
            </a:r>
          </a:p>
        </p:txBody>
      </p:sp>
    </p:spTree>
    <p:extLst>
      <p:ext uri="{BB962C8B-B14F-4D97-AF65-F5344CB8AC3E}">
        <p14:creationId xmlns:p14="http://schemas.microsoft.com/office/powerpoint/2010/main" val="11700347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Anatomy and Physiology of the Obstetric Patient </a:t>
            </a:r>
            <a:r>
              <a:rPr lang="en-US" sz="2000" b="0" dirty="0" smtClean="0">
                <a:latin typeface="Times New Roman" panose="02020603050405020304" pitchFamily="18" charset="0"/>
                <a:ea typeface="ＭＳ Ｐゴシック"/>
                <a:cs typeface="ＭＳ Ｐゴシック" pitchFamily="-1" charset="-128"/>
              </a:rPr>
              <a:t>(12 of 15)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08829"/>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Physiologic Changes in Pregnancy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Cardiovascular </a:t>
            </a:r>
            <a:r>
              <a:rPr lang="en-US" altLang="en-US" sz="2400" dirty="0">
                <a:solidFill>
                  <a:srgbClr val="000000"/>
                </a:solidFill>
                <a:latin typeface="Arial (Body)"/>
                <a:ea typeface="ＭＳ Ｐゴシック"/>
              </a:rPr>
              <a:t>System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Cardiac output increases.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Maternal blood volume </a:t>
            </a:r>
            <a:r>
              <a:rPr lang="en-US" altLang="en-US" sz="2400" dirty="0" smtClean="0">
                <a:solidFill>
                  <a:srgbClr val="000000"/>
                </a:solidFill>
                <a:latin typeface="Arial (Body)"/>
                <a:ea typeface="ＭＳ Ｐゴシック"/>
              </a:rPr>
              <a:t>increases.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Maternal heart rate increases by 10-15 </a:t>
            </a:r>
            <a:r>
              <a:rPr lang="en-US" altLang="en-US" sz="2400" dirty="0" smtClean="0">
                <a:solidFill>
                  <a:srgbClr val="000000"/>
                </a:solidFill>
                <a:latin typeface="Arial (Body)"/>
                <a:ea typeface="ＭＳ Ｐゴシック"/>
              </a:rPr>
              <a:t>b</a:t>
            </a:r>
            <a:r>
              <a:rPr lang="en-US" altLang="en-US" sz="100" dirty="0" smtClean="0">
                <a:solidFill>
                  <a:schemeClr val="bg1"/>
                </a:solidFill>
                <a:latin typeface="Arial (Body)"/>
                <a:ea typeface="ＭＳ Ｐゴシック"/>
              </a:rPr>
              <a:t>eats</a:t>
            </a:r>
            <a:r>
              <a:rPr lang="en-US" altLang="en-US" sz="2400" dirty="0" smtClean="0">
                <a:solidFill>
                  <a:srgbClr val="000000"/>
                </a:solidFill>
                <a:latin typeface="Arial (Body)"/>
                <a:ea typeface="ＭＳ Ｐゴシック"/>
              </a:rPr>
              <a:t>p</a:t>
            </a:r>
            <a:r>
              <a:rPr lang="en-US" altLang="en-US" sz="100" dirty="0" smtClean="0">
                <a:solidFill>
                  <a:schemeClr val="bg1"/>
                </a:solidFill>
                <a:latin typeface="Arial (Body)"/>
                <a:ea typeface="ＭＳ Ｐゴシック"/>
              </a:rPr>
              <a:t>er</a:t>
            </a:r>
            <a:r>
              <a:rPr lang="en-US" altLang="en-US" sz="2400" dirty="0" smtClean="0">
                <a:solidFill>
                  <a:srgbClr val="000000"/>
                </a:solidFill>
                <a:latin typeface="Arial (Body)"/>
                <a:ea typeface="ＭＳ Ｐゴシック"/>
              </a:rPr>
              <a:t>m</a:t>
            </a:r>
            <a:r>
              <a:rPr lang="en-US" altLang="en-US" sz="100" dirty="0" smtClean="0">
                <a:solidFill>
                  <a:schemeClr val="bg1"/>
                </a:solidFill>
                <a:latin typeface="Arial (Body)"/>
                <a:ea typeface="ＭＳ Ｐゴシック"/>
              </a:rPr>
              <a:t>inute</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B</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 decreases </a:t>
            </a:r>
            <a:r>
              <a:rPr lang="en-US" altLang="en-US" sz="2400" dirty="0">
                <a:solidFill>
                  <a:srgbClr val="000000"/>
                </a:solidFill>
                <a:latin typeface="Arial (Body)"/>
                <a:ea typeface="ＭＳ Ｐゴシック"/>
              </a:rPr>
              <a:t>slightly in the first and second trimesters and returns to normal in the third trimester</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791469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rgbClr val="007FA3"/>
                </a:solidFill>
                <a:latin typeface="Times New Roman" panose="02020603050405020304" pitchFamily="18" charset="0"/>
                <a:cs typeface="ＭＳ Ｐゴシック" pitchFamily="-1" charset="-128"/>
              </a:rPr>
              <a:t>Learning Objectives</a:t>
            </a:r>
            <a:endParaRPr lang="en-US" dirty="0">
              <a:solidFill>
                <a:srgbClr val="007FA3"/>
              </a:solidFill>
              <a:latin typeface="Times New Roman" panose="02020603050405020304" pitchFamily="18" charset="0"/>
              <a:cs typeface="ＭＳ Ｐゴシック" pitchFamily="-1" charset="-128"/>
            </a:endParaRPr>
          </a:p>
        </p:txBody>
      </p:sp>
      <p:sp>
        <p:nvSpPr>
          <p:cNvPr id="3" name="Content Placeholder 2"/>
          <p:cNvSpPr>
            <a:spLocks noGrp="1"/>
          </p:cNvSpPr>
          <p:nvPr>
            <p:ph idx="1"/>
          </p:nvPr>
        </p:nvSpPr>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Education </a:t>
            </a:r>
            <a:r>
              <a:rPr lang="en-US" altLang="en-US" sz="2400" dirty="0">
                <a:solidFill>
                  <a:srgbClr val="000000"/>
                </a:solidFill>
                <a:latin typeface="Arial (Body)"/>
                <a:ea typeface="ＭＳ Ｐゴシック"/>
              </a:rPr>
              <a:t>Standards, text p. 1066.</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Chapter </a:t>
            </a:r>
            <a:r>
              <a:rPr lang="en-US" altLang="en-US" sz="2400" b="1" dirty="0">
                <a:solidFill>
                  <a:srgbClr val="000000"/>
                </a:solidFill>
                <a:latin typeface="Arial (Body)"/>
                <a:ea typeface="ＭＳ Ｐゴシック"/>
              </a:rPr>
              <a:t>Objectives</a:t>
            </a:r>
            <a:r>
              <a:rPr lang="en-US" altLang="en-US" sz="2400" dirty="0">
                <a:solidFill>
                  <a:srgbClr val="000000"/>
                </a:solidFill>
                <a:latin typeface="Arial (Body)"/>
                <a:ea typeface="ＭＳ Ｐゴシック"/>
              </a:rPr>
              <a:t>, text p. 1066.</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Key </a:t>
            </a:r>
            <a:r>
              <a:rPr lang="en-US" altLang="en-US" sz="2400" b="1" dirty="0">
                <a:solidFill>
                  <a:srgbClr val="000000"/>
                </a:solidFill>
                <a:latin typeface="Arial (Body)"/>
                <a:ea typeface="ＭＳ Ｐゴシック"/>
              </a:rPr>
              <a:t>Terms</a:t>
            </a:r>
            <a:r>
              <a:rPr lang="en-US" altLang="en-US" sz="2400" dirty="0">
                <a:solidFill>
                  <a:srgbClr val="000000"/>
                </a:solidFill>
                <a:latin typeface="Arial (Body)"/>
                <a:ea typeface="ＭＳ Ｐゴシック"/>
              </a:rPr>
              <a:t>, text p. 1067.</a:t>
            </a:r>
          </a:p>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Purpose </a:t>
            </a:r>
            <a:r>
              <a:rPr lang="en-US" altLang="en-US" sz="2400" dirty="0">
                <a:solidFill>
                  <a:srgbClr val="000000"/>
                </a:solidFill>
                <a:latin typeface="Arial (Body)"/>
                <a:ea typeface="ＭＳ Ｐゴシック"/>
              </a:rPr>
              <a:t>of lecture presentation versus textbook reading assignments.</a:t>
            </a:r>
          </a:p>
        </p:txBody>
      </p:sp>
    </p:spTree>
    <p:extLst>
      <p:ext uri="{BB962C8B-B14F-4D97-AF65-F5344CB8AC3E}">
        <p14:creationId xmlns:p14="http://schemas.microsoft.com/office/powerpoint/2010/main" val="20671080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Anatomy and Physiology of the Obstetric Patient </a:t>
            </a:r>
            <a:r>
              <a:rPr lang="en-US" sz="2000" b="0" dirty="0" smtClean="0">
                <a:latin typeface="Times New Roman" panose="02020603050405020304" pitchFamily="18" charset="0"/>
                <a:ea typeface="ＭＳ Ｐゴシック"/>
                <a:cs typeface="ＭＳ Ｐゴシック" pitchFamily="-1" charset="-128"/>
              </a:rPr>
              <a:t>(13 of 15)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67000"/>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Physiologic Changes in Pregnancy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Gastrointestinal </a:t>
            </a:r>
            <a:r>
              <a:rPr lang="en-US" altLang="en-US" sz="2400" dirty="0">
                <a:solidFill>
                  <a:srgbClr val="000000"/>
                </a:solidFill>
                <a:latin typeface="Arial (Body)"/>
                <a:ea typeface="ＭＳ Ｐゴシック"/>
              </a:rPr>
              <a:t>System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Nausea and vomiting commonly occur during the first trimester.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Bloating and constipation may occur from a decrease in peristalsis.</a:t>
            </a:r>
          </a:p>
        </p:txBody>
      </p:sp>
    </p:spTree>
    <p:extLst>
      <p:ext uri="{BB962C8B-B14F-4D97-AF65-F5344CB8AC3E}">
        <p14:creationId xmlns:p14="http://schemas.microsoft.com/office/powerpoint/2010/main" val="26260863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Anatomy and Physiology of the Obstetric Patient </a:t>
            </a:r>
            <a:r>
              <a:rPr lang="en-US" sz="2000" b="0" dirty="0" smtClean="0">
                <a:latin typeface="Times New Roman" panose="02020603050405020304" pitchFamily="18" charset="0"/>
                <a:ea typeface="ＭＳ Ｐゴシック"/>
                <a:cs typeface="ＭＳ Ｐゴシック" pitchFamily="-1" charset="-128"/>
              </a:rPr>
              <a:t>(14 of 15)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1"/>
            <a:ext cx="8527143" cy="3421742"/>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Physiologic Changes in Pregnancy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Urinary </a:t>
            </a:r>
            <a:r>
              <a:rPr lang="en-US" altLang="en-US" sz="2400" dirty="0">
                <a:solidFill>
                  <a:srgbClr val="000000"/>
                </a:solidFill>
                <a:latin typeface="Arial (Body)"/>
                <a:ea typeface="ＭＳ Ｐゴシック"/>
              </a:rPr>
              <a:t>System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Renal blood flow increases.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Glomerular filtration increases.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Urinary bladder is displaced superiorly and anteriorly, increasing the risk of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Urinary frequency increases in the first and third trimesters.</a:t>
            </a:r>
          </a:p>
        </p:txBody>
      </p:sp>
    </p:spTree>
    <p:extLst>
      <p:ext uri="{BB962C8B-B14F-4D97-AF65-F5344CB8AC3E}">
        <p14:creationId xmlns:p14="http://schemas.microsoft.com/office/powerpoint/2010/main" val="14724210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Anatomy and Physiology of the Obstetric Patient </a:t>
            </a:r>
            <a:r>
              <a:rPr lang="en-US" sz="2000" b="0" dirty="0" smtClean="0">
                <a:latin typeface="Times New Roman" panose="02020603050405020304" pitchFamily="18" charset="0"/>
                <a:ea typeface="ＭＳ Ｐゴシック"/>
                <a:cs typeface="ＭＳ Ｐゴシック" pitchFamily="-1" charset="-128"/>
              </a:rPr>
              <a:t>(15 of 15)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454571" cy="2289629"/>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Physiologic Changes in Pregnancy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Musculoskeletal </a:t>
            </a:r>
            <a:r>
              <a:rPr lang="en-US" altLang="en-US" sz="2400" dirty="0">
                <a:solidFill>
                  <a:srgbClr val="000000"/>
                </a:solidFill>
                <a:latin typeface="Arial (Body)"/>
                <a:ea typeface="ＭＳ Ｐゴシック"/>
              </a:rPr>
              <a:t>System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Pelvic joints loosen as a result of hormone changes.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center of gravity changes caused by the heavy uterus; accompanied by lower back pain.</a:t>
            </a:r>
          </a:p>
        </p:txBody>
      </p:sp>
    </p:spTree>
    <p:extLst>
      <p:ext uri="{BB962C8B-B14F-4D97-AF65-F5344CB8AC3E}">
        <p14:creationId xmlns:p14="http://schemas.microsoft.com/office/powerpoint/2010/main" val="32141745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512629"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(1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Antepartum Condition—Hyperemesis Gravidarum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Extreme morning sickness is accompanied by severe nausea and vomiting.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Increased hormone levels may cause the severe nausea and vomiting</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54603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527143"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(2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83000"/>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Antepartum Condition—Hyperemesis Gravidarum</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Assessment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Severe nausea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Severe vomiting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Excessive salivation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Headaches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Syncope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Jaundice</a:t>
            </a:r>
          </a:p>
        </p:txBody>
      </p:sp>
    </p:spTree>
    <p:extLst>
      <p:ext uri="{BB962C8B-B14F-4D97-AF65-F5344CB8AC3E}">
        <p14:creationId xmlns:p14="http://schemas.microsoft.com/office/powerpoint/2010/main" val="9326727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570687"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(3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2231570"/>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defRPr/>
            </a:pPr>
            <a:r>
              <a:rPr lang="en-US" altLang="en-US" sz="2400" dirty="0">
                <a:solidFill>
                  <a:srgbClr val="000000"/>
                </a:solidFill>
                <a:latin typeface="Arial (Body)"/>
                <a:ea typeface="ＭＳ Ｐゴシック"/>
              </a:rPr>
              <a:t>Antepartum Condition—Hyperemesis Gravidarum</a:t>
            </a:r>
          </a:p>
          <a:p>
            <a:pPr marL="741553" lvl="1" indent="-284353" eaLnBrk="0" fontAlgn="base" hangingPunct="0">
              <a:spcAft>
                <a:spcPct val="0"/>
              </a:spcAft>
              <a:buSzPts val="2400"/>
              <a:defRPr/>
            </a:pPr>
            <a:r>
              <a:rPr lang="en-US" sz="2400" dirty="0" smtClean="0">
                <a:solidFill>
                  <a:srgbClr val="000000"/>
                </a:solidFill>
                <a:latin typeface="Arial (Body)"/>
                <a:ea typeface="ＭＳ Ｐゴシック"/>
              </a:rPr>
              <a:t>Emergency </a:t>
            </a:r>
            <a:r>
              <a:rPr lang="en-US" sz="2400" dirty="0">
                <a:solidFill>
                  <a:srgbClr val="000000"/>
                </a:solidFill>
                <a:latin typeface="Arial (Body)"/>
                <a:ea typeface="ＭＳ Ｐゴシック"/>
              </a:rPr>
              <a:t>Medical Care</a:t>
            </a:r>
          </a:p>
          <a:p>
            <a:pPr marL="1144778" lvl="2" indent="-230378" eaLnBrk="0" fontAlgn="base" hangingPunct="0">
              <a:spcAft>
                <a:spcPct val="0"/>
              </a:spcAft>
              <a:buSzPts val="2400"/>
              <a:defRPr/>
            </a:pPr>
            <a:r>
              <a:rPr lang="en-US" sz="2400" dirty="0">
                <a:solidFill>
                  <a:srgbClr val="000000"/>
                </a:solidFill>
                <a:latin typeface="Arial (Body)"/>
                <a:ea typeface="ＭＳ Ｐゴシック"/>
              </a:rPr>
              <a:t>Care is primarily supportive.</a:t>
            </a:r>
          </a:p>
          <a:p>
            <a:pPr marL="1144778" lvl="2" indent="-230378" eaLnBrk="0" fontAlgn="base" hangingPunct="0">
              <a:spcAft>
                <a:spcPct val="0"/>
              </a:spcAft>
              <a:buSzPts val="2400"/>
              <a:defRPr/>
            </a:pPr>
            <a:r>
              <a:rPr lang="en-US" sz="2400" dirty="0">
                <a:solidFill>
                  <a:srgbClr val="000000"/>
                </a:solidFill>
                <a:latin typeface="Arial (Body)"/>
                <a:ea typeface="ＭＳ Ｐゴシック"/>
              </a:rPr>
              <a:t>Ensure an adequate airway, ventilation, and oxygenation</a:t>
            </a:r>
            <a:r>
              <a:rPr lang="en-US" sz="2400" dirty="0" smtClean="0">
                <a:solidFill>
                  <a:srgbClr val="000000"/>
                </a:solidFill>
                <a:latin typeface="Arial (Body)"/>
                <a:ea typeface="ＭＳ Ｐゴシック"/>
              </a:rPr>
              <a:t>.</a:t>
            </a:r>
            <a:endParaRPr 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4205747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483601"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(4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Antepartum Conditions Causing Hemorrhaging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Uterine bleeding may or may not be associated with vaginal bleeding.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Hemorrhage may be life-threatening.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Causes include spontaneous abortion, placenta previa, abruptio placentae, ruptured uterus, and ectopic pregnancy.</a:t>
            </a:r>
          </a:p>
        </p:txBody>
      </p:sp>
    </p:spTree>
    <p:extLst>
      <p:ext uri="{BB962C8B-B14F-4D97-AF65-F5344CB8AC3E}">
        <p14:creationId xmlns:p14="http://schemas.microsoft.com/office/powerpoint/2010/main" val="9046118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98114"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(5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2318656"/>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Antepartum Conditions Causing Hemorrhaging</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Spontaneous </a:t>
            </a:r>
            <a:r>
              <a:rPr lang="en-US" altLang="en-US" sz="2400" dirty="0">
                <a:solidFill>
                  <a:srgbClr val="000000"/>
                </a:solidFill>
                <a:latin typeface="Arial (Body)"/>
                <a:ea typeface="ＭＳ Ｐゴシック"/>
              </a:rPr>
              <a:t>Abortion (Miscarriage)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Delivery of the fetus and placenta before the fetus is viable (before 20 weeks of gestation)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Most often occurs before 12 weeks of </a:t>
            </a:r>
            <a:r>
              <a:rPr lang="en-US" altLang="en-US" sz="2400" dirty="0" smtClean="0">
                <a:solidFill>
                  <a:srgbClr val="000000"/>
                </a:solidFill>
                <a:latin typeface="Arial (Body)"/>
                <a:ea typeface="ＭＳ Ｐゴシック"/>
              </a:rPr>
              <a:t>gestation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815876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527144"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(6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1"/>
            <a:ext cx="8294915" cy="3102428"/>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Antepartum Conditions Causing Hemorrhaging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Spontaneous Abortion (Miscarriage)</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Assessment</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Cramplike lower abdominal pain, similar to labor</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Moderate to severe vaginal bleeding, which may be bright or dark red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Passage of tissue or blood </a:t>
            </a:r>
            <a:r>
              <a:rPr lang="en-US" altLang="en-US" sz="2400" dirty="0" smtClean="0">
                <a:solidFill>
                  <a:srgbClr val="000000"/>
                </a:solidFill>
                <a:latin typeface="Arial (Body)"/>
                <a:ea typeface="ＭＳ Ｐゴシック"/>
              </a:rPr>
              <a:t>clots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461149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527143"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(7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36371"/>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Antepartum Conditions Causing Hemorrhaging</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Ectopic </a:t>
            </a:r>
            <a:r>
              <a:rPr lang="en-US" altLang="en-US" sz="2400" dirty="0">
                <a:solidFill>
                  <a:srgbClr val="000000"/>
                </a:solidFill>
                <a:latin typeface="Arial (Body)"/>
                <a:ea typeface="ＭＳ Ｐゴシック"/>
              </a:rPr>
              <a:t>Pregnancy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 fertilized ovum is implanted outside the uterus, usually in a fallopian tube.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tissue which surrounds the developing embryo ruptures.</a:t>
            </a:r>
          </a:p>
        </p:txBody>
      </p:sp>
    </p:spTree>
    <p:extLst>
      <p:ext uri="{BB962C8B-B14F-4D97-AF65-F5344CB8AC3E}">
        <p14:creationId xmlns:p14="http://schemas.microsoft.com/office/powerpoint/2010/main" val="23858512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cs typeface="ＭＳ Ｐゴシック" pitchFamily="-1" charset="-128"/>
              </a:rPr>
              <a:t>Setting the Stage</a:t>
            </a:r>
            <a:endParaRPr lang="en-US" dirty="0">
              <a:latin typeface="Times New Roman" panose="02020603050405020304" pitchFamily="18" charset="0"/>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Overview of Lesson Topics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Anatomy and Physiology of the Obstetric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Antepartum (Predelivery) Emergencies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Labor and Normal Delivery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Abnormal Delivery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Care of the Newborn</a:t>
            </a:r>
          </a:p>
        </p:txBody>
      </p:sp>
    </p:spTree>
    <p:extLst>
      <p:ext uri="{BB962C8B-B14F-4D97-AF65-F5344CB8AC3E}">
        <p14:creationId xmlns:p14="http://schemas.microsoft.com/office/powerpoint/2010/main" val="20076880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Ectopic Pregnancy</a:t>
            </a:r>
            <a:endParaRPr lang="en-US" altLang="en-US" dirty="0">
              <a:latin typeface="Times New Roman" panose="02020603050405020304" pitchFamily="18" charset="0"/>
              <a:ea typeface="ＭＳ Ｐゴシック"/>
            </a:endParaRPr>
          </a:p>
        </p:txBody>
      </p:sp>
      <p:pic>
        <p:nvPicPr>
          <p:cNvPr id="4" name="Picture 2" descr="Locations and some frequencies of ectopic pregnancy are as follows. Fallopian tube 90 percent, abdomen 6 percent, ovary, outside wall of uterus, cervix."/>
          <p:cNvPicPr>
            <a:picLocks noChangeAspect="1"/>
          </p:cNvPicPr>
          <p:nvPr/>
        </p:nvPicPr>
        <p:blipFill rotWithShape="1">
          <a:blip r:embed="rId3">
            <a:extLst>
              <a:ext uri="{28A0092B-C50C-407E-A947-70E740481C1C}">
                <a14:useLocalDpi xmlns:a14="http://schemas.microsoft.com/office/drawing/2010/main" val="0"/>
              </a:ext>
            </a:extLst>
          </a:blip>
          <a:srcRect l="2019" t="2519" r="4685" b="6418"/>
          <a:stretch/>
        </p:blipFill>
        <p:spPr bwMode="auto">
          <a:xfrm>
            <a:off x="1505278" y="1819073"/>
            <a:ext cx="5897471" cy="416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9916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498115"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(8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Antepartum Conditions Causing Hemorrhaging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Ectopic </a:t>
            </a:r>
            <a:r>
              <a:rPr lang="en-US" altLang="en-US" sz="2400" dirty="0" smtClean="0">
                <a:solidFill>
                  <a:srgbClr val="000000"/>
                </a:solidFill>
                <a:latin typeface="Arial (Body)"/>
                <a:ea typeface="ＭＳ Ｐゴシック"/>
              </a:rPr>
              <a:t>Pregnancy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Assessment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Dull, aching </a:t>
            </a:r>
            <a:r>
              <a:rPr lang="en-US" altLang="en-US" sz="2400" dirty="0" smtClean="0">
                <a:solidFill>
                  <a:srgbClr val="000000"/>
                </a:solidFill>
                <a:latin typeface="Arial (Body)"/>
                <a:ea typeface="ＭＳ Ｐゴシック"/>
              </a:rPr>
              <a:t>pain</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Shoulder </a:t>
            </a:r>
            <a:r>
              <a:rPr lang="en-US" altLang="en-US" sz="2400" dirty="0" smtClean="0">
                <a:solidFill>
                  <a:srgbClr val="000000"/>
                </a:solidFill>
                <a:latin typeface="Arial (Body)"/>
                <a:ea typeface="ＭＳ Ｐゴシック"/>
              </a:rPr>
              <a:t>pain</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Vaginal </a:t>
            </a:r>
            <a:r>
              <a:rPr lang="en-US" altLang="en-US" sz="2400" dirty="0" smtClean="0">
                <a:solidFill>
                  <a:srgbClr val="000000"/>
                </a:solidFill>
                <a:latin typeface="Arial (Body)"/>
                <a:ea typeface="ＭＳ Ｐゴシック"/>
              </a:rPr>
              <a:t>bleeding</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Tender, bloated abdomen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Palpable mass in the abdomen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Decreased blood </a:t>
            </a:r>
            <a:r>
              <a:rPr lang="en-US" altLang="en-US" sz="2400" dirty="0" smtClean="0">
                <a:solidFill>
                  <a:srgbClr val="000000"/>
                </a:solidFill>
                <a:latin typeface="Arial (Body)"/>
                <a:ea typeface="ＭＳ Ｐゴシック"/>
              </a:rPr>
              <a:t>pressure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8890142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483601"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(9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0414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Antepartum Conditions Causing Hemorrhaging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Ectopic Pregnancy</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Follow the general guidelines for emergency medical care of a predelivery emergency.</a:t>
            </a:r>
          </a:p>
        </p:txBody>
      </p:sp>
    </p:spTree>
    <p:extLst>
      <p:ext uri="{BB962C8B-B14F-4D97-AF65-F5344CB8AC3E}">
        <p14:creationId xmlns:p14="http://schemas.microsoft.com/office/powerpoint/2010/main" val="6628920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585201"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(10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411029" cy="389334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Placenta Previa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Antepartum Conditions Causing Hemorrhaging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Pathophysiology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Condition is caused by an abnormal implantation of the placenta near or over the cervix.</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Excessive bleeding can occur as the cervix begins to dilate; the bleeding is painless.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Hemorrhage may be total, partial, or marginal.</a:t>
            </a:r>
          </a:p>
        </p:txBody>
      </p:sp>
    </p:spTree>
    <p:extLst>
      <p:ext uri="{BB962C8B-B14F-4D97-AF65-F5344CB8AC3E}">
        <p14:creationId xmlns:p14="http://schemas.microsoft.com/office/powerpoint/2010/main" val="18946076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852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(11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199"/>
            <a:ext cx="8229600" cy="191225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Placenta Previa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Antepartum Conditions Causing Hemorrhaging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Pathophysiology</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Anticipate </a:t>
            </a:r>
            <a:r>
              <a:rPr lang="en-US" altLang="en-US" sz="2400" dirty="0">
                <a:solidFill>
                  <a:srgbClr val="000000"/>
                </a:solidFill>
                <a:latin typeface="Arial (Body)"/>
                <a:ea typeface="ＭＳ Ｐゴシック"/>
              </a:rPr>
              <a:t>and treat the patient for shock.</a:t>
            </a:r>
          </a:p>
        </p:txBody>
      </p:sp>
    </p:spTree>
    <p:extLst>
      <p:ext uri="{BB962C8B-B14F-4D97-AF65-F5344CB8AC3E}">
        <p14:creationId xmlns:p14="http://schemas.microsoft.com/office/powerpoint/2010/main" val="20129604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Placenta Previa</a:t>
            </a:r>
            <a:endParaRPr lang="en-US" altLang="en-US" dirty="0">
              <a:latin typeface="Times New Roman" panose="02020603050405020304" pitchFamily="18" charset="0"/>
              <a:ea typeface="ＭＳ Ｐゴシック"/>
            </a:endParaRPr>
          </a:p>
        </p:txBody>
      </p:sp>
      <p:pic>
        <p:nvPicPr>
          <p:cNvPr id="4" name="Picture 2" descr="In a placenta previa patient, the placenta is below the fetus between the fetus and the cervix, which can cause severe bleeding from the vagina. The placenta is connected to the fetus by the umbilical cord."/>
          <p:cNvPicPr>
            <a:picLocks noChangeAspect="1"/>
          </p:cNvPicPr>
          <p:nvPr/>
        </p:nvPicPr>
        <p:blipFill>
          <a:blip r:embed="rId3">
            <a:extLst>
              <a:ext uri="{28A0092B-C50C-407E-A947-70E740481C1C}">
                <a14:useLocalDpi xmlns:a14="http://schemas.microsoft.com/office/drawing/2010/main" val="0"/>
              </a:ext>
            </a:extLst>
          </a:blip>
          <a:srcRect t="4546"/>
          <a:stretch>
            <a:fillRect/>
          </a:stretch>
        </p:blipFill>
        <p:spPr bwMode="auto">
          <a:xfrm>
            <a:off x="2967182" y="1767609"/>
            <a:ext cx="3209636" cy="4364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8620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852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(12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8573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Antepartum Conditions Causing Hemorrhaging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Abruptio Placentae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Abnormal separation of the placenta from the uterine wall prior to delivery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Fetal — A reduction in fetal blood flow causes fetal hypoxia, inadequate nutrient delivery, and poor elimination of carbon dioxide and other waste products.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Maternal — Severe hemorrhage and hypovolemic shock.</a:t>
            </a:r>
          </a:p>
        </p:txBody>
      </p:sp>
    </p:spTree>
    <p:extLst>
      <p:ext uri="{BB962C8B-B14F-4D97-AF65-F5344CB8AC3E}">
        <p14:creationId xmlns:p14="http://schemas.microsoft.com/office/powerpoint/2010/main" val="31865121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Abruptio Placentae</a:t>
            </a:r>
            <a:endParaRPr lang="en-US" altLang="en-US" dirty="0">
              <a:latin typeface="Times New Roman" panose="02020603050405020304" pitchFamily="18" charset="0"/>
              <a:ea typeface="ＭＳ Ｐゴシック"/>
            </a:endParaRPr>
          </a:p>
        </p:txBody>
      </p:sp>
      <p:pic>
        <p:nvPicPr>
          <p:cNvPr id="4" name="Picture 1" descr="In an abruptio placentae patient, the placenta ruptures, causing bleeding inside the uterus. Bleeding from the vagina may be minima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9809" y="1676400"/>
            <a:ext cx="322118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12525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852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(13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mn-lt"/>
                <a:ea typeface="ＭＳ Ｐゴシック"/>
              </a:rPr>
              <a:t>Antepartum Conditions Causing Hemorrhaging</a:t>
            </a:r>
          </a:p>
          <a:p>
            <a:pPr marL="741553" lvl="1" indent="-284353" eaLnBrk="0" fontAlgn="base" hangingPunct="0">
              <a:spcAft>
                <a:spcPct val="0"/>
              </a:spcAft>
              <a:buSzPts val="2400"/>
            </a:pPr>
            <a:r>
              <a:rPr lang="en-US" altLang="en-US" sz="2400" dirty="0">
                <a:solidFill>
                  <a:srgbClr val="000000"/>
                </a:solidFill>
                <a:latin typeface="+mn-lt"/>
                <a:ea typeface="ＭＳ Ｐゴシック"/>
              </a:rPr>
              <a:t>Abruptio Placentae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Assessment</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Vaginal bleeding</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Abdominal pain</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Lower </a:t>
            </a:r>
            <a:r>
              <a:rPr lang="en-US" altLang="en-US" sz="2400" dirty="0" smtClean="0">
                <a:solidFill>
                  <a:srgbClr val="000000"/>
                </a:solidFill>
                <a:latin typeface="+mn-lt"/>
                <a:ea typeface="ＭＳ Ｐゴシック"/>
              </a:rPr>
              <a:t>back</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Uterine </a:t>
            </a:r>
            <a:r>
              <a:rPr lang="en-US" altLang="en-US" sz="2400" dirty="0" smtClean="0">
                <a:solidFill>
                  <a:srgbClr val="000000"/>
                </a:solidFill>
                <a:latin typeface="+mn-lt"/>
                <a:ea typeface="ＭＳ Ｐゴシック"/>
              </a:rPr>
              <a:t>contractions</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Symptoms of hypovolemic shock</a:t>
            </a:r>
          </a:p>
        </p:txBody>
      </p:sp>
    </p:spTree>
    <p:extLst>
      <p:ext uri="{BB962C8B-B14F-4D97-AF65-F5344CB8AC3E}">
        <p14:creationId xmlns:p14="http://schemas.microsoft.com/office/powerpoint/2010/main" val="26178917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6868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(14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7499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mn-lt"/>
                <a:ea typeface="ＭＳ Ｐゴシック"/>
              </a:rPr>
              <a:t>Antepartum Conditions Causing Hemorrhaging</a:t>
            </a:r>
          </a:p>
          <a:p>
            <a:pPr marL="741553" lvl="1" indent="-284353" eaLnBrk="0" fontAlgn="base" hangingPunct="0">
              <a:spcAft>
                <a:spcPct val="0"/>
              </a:spcAft>
              <a:buSzPts val="2400"/>
            </a:pPr>
            <a:r>
              <a:rPr lang="en-US" altLang="en-US" sz="2400" dirty="0">
                <a:solidFill>
                  <a:srgbClr val="000000"/>
                </a:solidFill>
                <a:latin typeface="+mn-lt"/>
                <a:ea typeface="ＭＳ Ｐゴシック"/>
              </a:rPr>
              <a:t>Abruptio Placentae</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Emergency Medical Care</a:t>
            </a:r>
          </a:p>
          <a:p>
            <a:pPr marL="1601978" lvl="3" indent="-230378" eaLnBrk="0" fontAlgn="base" hangingPunct="0">
              <a:spcAft>
                <a:spcPct val="0"/>
              </a:spcAft>
              <a:buSzPts val="2400"/>
            </a:pPr>
            <a:r>
              <a:rPr lang="en-US" altLang="en-US" sz="2400" dirty="0" smtClean="0">
                <a:solidFill>
                  <a:srgbClr val="000000"/>
                </a:solidFill>
                <a:latin typeface="+mn-lt"/>
                <a:ea typeface="ＭＳ Ｐゴシック"/>
              </a:rPr>
              <a:t>Administer </a:t>
            </a:r>
            <a:r>
              <a:rPr lang="en-US" altLang="en-US" sz="2400" dirty="0">
                <a:solidFill>
                  <a:srgbClr val="000000"/>
                </a:solidFill>
                <a:latin typeface="+mn-lt"/>
                <a:ea typeface="ＭＳ Ｐゴシック"/>
              </a:rPr>
              <a:t>the same care as for the placenta previa.</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Administer concentration oxygen.</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Treat for hypovolemic shock.</a:t>
            </a:r>
          </a:p>
        </p:txBody>
      </p:sp>
    </p:spTree>
    <p:extLst>
      <p:ext uri="{BB962C8B-B14F-4D97-AF65-F5344CB8AC3E}">
        <p14:creationId xmlns:p14="http://schemas.microsoft.com/office/powerpoint/2010/main" val="102292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cs typeface="ＭＳ Ｐゴシック" pitchFamily="-1" charset="-128"/>
              </a:rPr>
              <a:t>Case Study Introduction</a:t>
            </a:r>
            <a:endParaRPr lang="en-US" dirty="0">
              <a:latin typeface="Times New Roman" panose="02020603050405020304" pitchFamily="18" charset="0"/>
              <a:cs typeface="ＭＳ Ｐゴシック" pitchFamily="-1"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Lacy Schroeder and Alan Phillips arrive on the scene of a dispatch for an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B call </a:t>
            </a:r>
            <a:r>
              <a:rPr lang="en-US" altLang="en-US" sz="2400" dirty="0">
                <a:solidFill>
                  <a:srgbClr val="000000"/>
                </a:solidFill>
                <a:latin typeface="Arial (Body)"/>
                <a:ea typeface="ＭＳ Ｐゴシック"/>
              </a:rPr>
              <a:t>to find an obviously pregnant woman in her 30s who appears to be uncomfortable and anxious. </a:t>
            </a:r>
            <a:r>
              <a:rPr lang="en-US" altLang="en-US" sz="2400" dirty="0" smtClean="0">
                <a:solidFill>
                  <a:srgbClr val="000000"/>
                </a:solidFill>
                <a:latin typeface="Arial (Body)"/>
                <a:ea typeface="ＭＳ Ｐゴシック"/>
              </a:rPr>
              <a:t>“I’m </a:t>
            </a:r>
            <a:r>
              <a:rPr lang="en-US" altLang="en-US" sz="2400" dirty="0">
                <a:solidFill>
                  <a:srgbClr val="000000"/>
                </a:solidFill>
                <a:latin typeface="Arial (Body)"/>
                <a:ea typeface="ＭＳ Ｐゴシック"/>
              </a:rPr>
              <a:t>only 35 weeks</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she says. </a:t>
            </a:r>
            <a:r>
              <a:rPr lang="en-US" altLang="en-US" sz="2400" dirty="0" smtClean="0">
                <a:solidFill>
                  <a:srgbClr val="000000"/>
                </a:solidFill>
                <a:latin typeface="Arial (Body)"/>
                <a:ea typeface="ＭＳ Ｐゴシック"/>
              </a:rPr>
              <a:t>“The </a:t>
            </a:r>
            <a:r>
              <a:rPr lang="en-US" altLang="en-US" sz="2400" dirty="0">
                <a:solidFill>
                  <a:srgbClr val="000000"/>
                </a:solidFill>
                <a:latin typeface="Arial (Body)"/>
                <a:ea typeface="ＭＳ Ｐゴシック"/>
              </a:rPr>
              <a:t>baby </a:t>
            </a:r>
            <a:r>
              <a:rPr lang="en-US" altLang="en-US" sz="2400" dirty="0" smtClean="0">
                <a:solidFill>
                  <a:srgbClr val="000000"/>
                </a:solidFill>
                <a:latin typeface="Arial (Body)"/>
                <a:ea typeface="ＭＳ Ｐゴシック"/>
              </a:rPr>
              <a:t>shouldn’t </a:t>
            </a:r>
            <a:r>
              <a:rPr lang="en-US" altLang="en-US" sz="2400" dirty="0">
                <a:solidFill>
                  <a:srgbClr val="000000"/>
                </a:solidFill>
                <a:latin typeface="Arial (Body)"/>
                <a:ea typeface="ＭＳ Ｐゴシック"/>
              </a:rPr>
              <a:t>be here for another month, but I think </a:t>
            </a:r>
            <a:r>
              <a:rPr lang="en-US" altLang="en-US" sz="2400" dirty="0" smtClean="0">
                <a:solidFill>
                  <a:srgbClr val="000000"/>
                </a:solidFill>
                <a:latin typeface="Arial (Body)"/>
                <a:ea typeface="ＭＳ Ｐゴシック"/>
              </a:rPr>
              <a:t>they’re </a:t>
            </a:r>
            <a:r>
              <a:rPr lang="en-US" altLang="en-US" sz="2400" dirty="0">
                <a:solidFill>
                  <a:srgbClr val="000000"/>
                </a:solidFill>
                <a:latin typeface="Arial (Body)"/>
                <a:ea typeface="ＭＳ Ｐゴシック"/>
              </a:rPr>
              <a:t>coming now</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412102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6868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(15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3929742"/>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mn-lt"/>
                <a:ea typeface="ＭＳ Ｐゴシック"/>
              </a:rPr>
              <a:t>Antepartum Conditions Causing Hemorrhaging</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Ruptured </a:t>
            </a:r>
            <a:r>
              <a:rPr lang="en-US" altLang="en-US" sz="2400" dirty="0">
                <a:solidFill>
                  <a:srgbClr val="000000"/>
                </a:solidFill>
                <a:latin typeface="+mn-lt"/>
                <a:ea typeface="ＭＳ Ｐゴシック"/>
              </a:rPr>
              <a:t>Uterus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Pathophysiology</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Possibility of the uterine wall rupturing, releasing the fetus into the abdominal cavity</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High mortality rate</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Severe maternal hemorrhaging and severe fetal distress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Requires immediate surgery</a:t>
            </a:r>
          </a:p>
        </p:txBody>
      </p:sp>
    </p:spTree>
    <p:extLst>
      <p:ext uri="{BB962C8B-B14F-4D97-AF65-F5344CB8AC3E}">
        <p14:creationId xmlns:p14="http://schemas.microsoft.com/office/powerpoint/2010/main" val="14387562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Ruptured Uterus</a:t>
            </a:r>
            <a:endParaRPr lang="en-US" altLang="en-US" dirty="0">
              <a:latin typeface="Times New Roman" panose="02020603050405020304" pitchFamily="18" charset="0"/>
              <a:ea typeface="ＭＳ Ｐゴシック"/>
            </a:endParaRPr>
          </a:p>
        </p:txBody>
      </p:sp>
      <p:pic>
        <p:nvPicPr>
          <p:cNvPr id="4" name="Picture 2" descr="For a patient with a ruptured uterus, the fetus and placenta are exposed through a torn edge of the uterus inside the abdominal wall. There is vaginal bleeding."/>
          <p:cNvPicPr>
            <a:picLocks noChangeAspect="1"/>
          </p:cNvPicPr>
          <p:nvPr/>
        </p:nvPicPr>
        <p:blipFill>
          <a:blip r:embed="rId3">
            <a:extLst>
              <a:ext uri="{28A0092B-C50C-407E-A947-70E740481C1C}">
                <a14:useLocalDpi xmlns:a14="http://schemas.microsoft.com/office/drawing/2010/main" val="0"/>
              </a:ext>
            </a:extLst>
          </a:blip>
          <a:srcRect t="4546"/>
          <a:stretch>
            <a:fillRect/>
          </a:stretch>
        </p:blipFill>
        <p:spPr bwMode="auto">
          <a:xfrm>
            <a:off x="2461635" y="1713634"/>
            <a:ext cx="3766705" cy="4364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7671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852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(16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Antepartum Conditions Causing Hemorrhaging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Ruptured </a:t>
            </a:r>
            <a:r>
              <a:rPr lang="en-US" altLang="en-US" sz="2400" dirty="0" smtClean="0">
                <a:solidFill>
                  <a:srgbClr val="000000"/>
                </a:solidFill>
                <a:latin typeface="Arial (Body)"/>
                <a:ea typeface="ＭＳ Ｐゴシック"/>
              </a:rPr>
              <a:t>Uterus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Assessment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History of previous uterine rupture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History of abdominal trauma</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More than two previous births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Prolonged, difficult labor</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Constant, severe abdominal pain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Signs and symptoms of </a:t>
            </a:r>
            <a:r>
              <a:rPr lang="en-US" altLang="en-US" sz="2400" dirty="0" smtClean="0">
                <a:solidFill>
                  <a:srgbClr val="000000"/>
                </a:solidFill>
                <a:latin typeface="Arial (Body)"/>
                <a:ea typeface="ＭＳ Ｐゴシック"/>
              </a:rPr>
              <a:t>shock</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77235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852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(17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059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Antepartum Conditions Causing Hemorrhaging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Ruptured Uterus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Follow the general guidelines for emergency medical care of a predelivery emergency</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9846086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852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(18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Antepartum Seizures and Hypertensive Emergencies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Seizures During Pregnancy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Status epilepticus is especially dangerous.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Provide the same care as for any seizure patient.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Transport the patient on their left side or with their right hip elevated at least 15 degrees to the left if they are at greater than 20 weeks of gestation.</a:t>
            </a:r>
          </a:p>
        </p:txBody>
      </p:sp>
    </p:spTree>
    <p:extLst>
      <p:ext uri="{BB962C8B-B14F-4D97-AF65-F5344CB8AC3E}">
        <p14:creationId xmlns:p14="http://schemas.microsoft.com/office/powerpoint/2010/main" val="15494434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618706"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(19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idx="1"/>
          </p:nvPr>
        </p:nvSpPr>
        <p:spPr>
          <a:xfrm>
            <a:off x="457200" y="1600200"/>
            <a:ext cx="8229600" cy="498282"/>
          </a:xfrm>
        </p:spPr>
        <p:txBody>
          <a:bodyPr wrap="square" lIns="91425" tIns="91425" rIns="91425" bIns="91425">
            <a:noAutofit/>
          </a:bodyPr>
          <a:lstStyle/>
          <a:p>
            <a:pPr marL="255651" indent="-255651" eaLnBrk="0" fontAlgn="base" hangingPunct="0">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Antepartum Seizures and Hypertensive Emergencies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Pregnancy-Induced Hypertension</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Maternal </a:t>
            </a:r>
            <a:r>
              <a:rPr lang="en-US" altLang="en-US" sz="2400" dirty="0">
                <a:solidFill>
                  <a:srgbClr val="000000"/>
                </a:solidFill>
                <a:latin typeface="Arial (Body)"/>
                <a:ea typeface="ＭＳ Ｐゴシック"/>
              </a:rPr>
              <a:t>blood pressure greater </a:t>
            </a:r>
            <a:r>
              <a:rPr lang="en-US" altLang="en-US" sz="2400" dirty="0" smtClean="0">
                <a:solidFill>
                  <a:srgbClr val="000000"/>
                </a:solidFill>
                <a:latin typeface="Arial (Body)"/>
                <a:ea typeface="ＭＳ Ｐゴシック"/>
              </a:rPr>
              <a:t>than</a:t>
            </a:r>
            <a:endParaRPr lang="en-US" altLang="en-US" sz="2400" dirty="0">
              <a:solidFill>
                <a:srgbClr val="000000"/>
              </a:solidFill>
              <a:latin typeface="Arial (Body)"/>
              <a:ea typeface="ＭＳ Ｐゴシック"/>
            </a:endParaRPr>
          </a:p>
        </p:txBody>
      </p:sp>
      <p:graphicFrame>
        <p:nvGraphicFramePr>
          <p:cNvPr id="5" name="Object 4" descr="start fraction 140 over 90 end fraction."/>
          <p:cNvGraphicFramePr>
            <a:graphicFrameLocks noChangeAspect="1"/>
          </p:cNvGraphicFramePr>
          <p:nvPr>
            <p:extLst>
              <p:ext uri="{D42A27DB-BD31-4B8C-83A1-F6EECF244321}">
                <p14:modId xmlns:p14="http://schemas.microsoft.com/office/powerpoint/2010/main" val="2265921611"/>
              </p:ext>
            </p:extLst>
          </p:nvPr>
        </p:nvGraphicFramePr>
        <p:xfrm>
          <a:off x="6775774" y="2429570"/>
          <a:ext cx="518940" cy="644689"/>
        </p:xfrm>
        <a:graphic>
          <a:graphicData uri="http://schemas.openxmlformats.org/presentationml/2006/ole">
            <mc:AlternateContent xmlns:mc="http://schemas.openxmlformats.org/markup-compatibility/2006">
              <mc:Choice xmlns:v="urn:schemas-microsoft-com:vml" Requires="v">
                <p:oleObj spid="_x0000_s1236" name="Equation" r:id="rId4" imgW="317160" imgH="393480" progId="Equation.DSMT4">
                  <p:embed/>
                </p:oleObj>
              </mc:Choice>
              <mc:Fallback>
                <p:oleObj name="Equation" r:id="rId4" imgW="317160" imgH="393480" progId="Equation.DSMT4">
                  <p:embed/>
                  <p:pic>
                    <p:nvPicPr>
                      <p:cNvPr id="0" name=""/>
                      <p:cNvPicPr/>
                      <p:nvPr/>
                    </p:nvPicPr>
                    <p:blipFill>
                      <a:blip r:embed="rId5"/>
                      <a:stretch>
                        <a:fillRect/>
                      </a:stretch>
                    </p:blipFill>
                    <p:spPr>
                      <a:xfrm>
                        <a:off x="6775774" y="2429570"/>
                        <a:ext cx="518940" cy="644689"/>
                      </a:xfrm>
                      <a:prstGeom prst="rect">
                        <a:avLst/>
                      </a:prstGeom>
                    </p:spPr>
                  </p:pic>
                </p:oleObj>
              </mc:Fallback>
            </mc:AlternateContent>
          </a:graphicData>
        </a:graphic>
      </p:graphicFrame>
      <p:sp>
        <p:nvSpPr>
          <p:cNvPr id="4" name="Text Placeholder 3"/>
          <p:cNvSpPr>
            <a:spLocks noGrp="1"/>
          </p:cNvSpPr>
          <p:nvPr>
            <p:ph type="body" idx="4294967295"/>
          </p:nvPr>
        </p:nvSpPr>
        <p:spPr>
          <a:xfrm>
            <a:off x="457200" y="3034154"/>
            <a:ext cx="8229600" cy="371193"/>
          </a:xfrm>
        </p:spPr>
        <p:txBody>
          <a:bodyPr anchor="ctr"/>
          <a:lstStyle/>
          <a:p>
            <a:pPr marL="1168400" lvl="2" indent="0" eaLnBrk="0" fontAlgn="base" hangingPunct="0">
              <a:spcAft>
                <a:spcPct val="0"/>
              </a:spcAft>
              <a:buSzPts val="2400"/>
              <a:buNone/>
            </a:pPr>
            <a:r>
              <a:rPr lang="en-US" altLang="en-US" sz="2400" dirty="0">
                <a:solidFill>
                  <a:srgbClr val="000000"/>
                </a:solidFill>
                <a:latin typeface="Arial (Body)"/>
                <a:ea typeface="ＭＳ Ｐゴシック"/>
              </a:rPr>
              <a:t>mmHg on two or more occasions at 6 hours </a:t>
            </a:r>
            <a:r>
              <a:rPr lang="en-US" altLang="en-US" sz="2400" dirty="0" smtClean="0">
                <a:solidFill>
                  <a:srgbClr val="000000"/>
                </a:solidFill>
                <a:latin typeface="Arial (Body)"/>
                <a:ea typeface="ＭＳ Ｐゴシック"/>
              </a:rPr>
              <a:t>apart</a:t>
            </a:r>
            <a:endParaRPr lang="en-US" altLang="en-US" sz="2400" dirty="0">
              <a:solidFill>
                <a:srgbClr val="000000"/>
              </a:solidFill>
              <a:latin typeface="Arial (Body)"/>
              <a:ea typeface="ＭＳ Ｐゴシック"/>
            </a:endParaRPr>
          </a:p>
        </p:txBody>
      </p:sp>
      <p:sp>
        <p:nvSpPr>
          <p:cNvPr id="6" name="Content Placeholder 5"/>
          <p:cNvSpPr>
            <a:spLocks noGrp="1"/>
          </p:cNvSpPr>
          <p:nvPr>
            <p:ph idx="13"/>
          </p:nvPr>
        </p:nvSpPr>
        <p:spPr>
          <a:xfrm>
            <a:off x="473720" y="3498598"/>
            <a:ext cx="8229600" cy="382736"/>
          </a:xfrm>
        </p:spPr>
        <p:txBody>
          <a:bodyPr anchor="ctr"/>
          <a:lstStyle/>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Resolves upon delivery of the baby</a:t>
            </a:r>
          </a:p>
        </p:txBody>
      </p:sp>
    </p:spTree>
    <p:extLst>
      <p:ext uri="{BB962C8B-B14F-4D97-AF65-F5344CB8AC3E}">
        <p14:creationId xmlns:p14="http://schemas.microsoft.com/office/powerpoint/2010/main" val="32236494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852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(20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2942770"/>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Antepartum Seizures and Hypertensive Emergencies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Preeclampsia/Eclampsia</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Preeclampsia occurs most frequently in the last trimester and is most likely to affect women in their 20s who are pregnant for the first time.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Eclampsia is a more severe form </a:t>
            </a:r>
            <a:r>
              <a:rPr lang="en-US" altLang="en-US" sz="2400" dirty="0" smtClean="0">
                <a:solidFill>
                  <a:srgbClr val="000000"/>
                </a:solidFill>
                <a:latin typeface="Arial (Body)"/>
                <a:ea typeface="ＭＳ Ｐゴシック"/>
              </a:rPr>
              <a:t>of</a:t>
            </a:r>
            <a:r>
              <a:rPr lang="en-US" altLang="en-US" sz="2400" baseline="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preeclampsia </a:t>
            </a:r>
            <a:r>
              <a:rPr lang="en-US" altLang="en-US" sz="2400" dirty="0">
                <a:solidFill>
                  <a:srgbClr val="000000"/>
                </a:solidFill>
                <a:latin typeface="Arial (Body)"/>
                <a:ea typeface="ＭＳ Ｐゴシック"/>
              </a:rPr>
              <a:t>and includes coma or seizures.</a:t>
            </a:r>
          </a:p>
        </p:txBody>
      </p:sp>
    </p:spTree>
    <p:extLst>
      <p:ext uri="{BB962C8B-B14F-4D97-AF65-F5344CB8AC3E}">
        <p14:creationId xmlns:p14="http://schemas.microsoft.com/office/powerpoint/2010/main" val="18251676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852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(21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3915228"/>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Antepartum Seizures and Hypertensive Emergencies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Preeclampsia/Eclampsia</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Pathophysiology</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History of hypertension, diabetes, kidney (renal) disease, liver (hepatic) disease, or heart disease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No previous pregnancies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History of poor nutrition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Sudden weight gain</a:t>
            </a:r>
          </a:p>
        </p:txBody>
      </p:sp>
    </p:spTree>
    <p:extLst>
      <p:ext uri="{BB962C8B-B14F-4D97-AF65-F5344CB8AC3E}">
        <p14:creationId xmlns:p14="http://schemas.microsoft.com/office/powerpoint/2010/main" val="12967251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852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(22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95913"/>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Antepartum Seizures and Hypertensive Emergencies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Preeclampsia/Eclampsia</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Assessment</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Altered mental status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Abdominal pain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Blurred vision or spots before the eyes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Excessive swelling of the face, fingers, legs, or feet</a:t>
            </a:r>
          </a:p>
        </p:txBody>
      </p:sp>
    </p:spTree>
    <p:extLst>
      <p:ext uri="{BB962C8B-B14F-4D97-AF65-F5344CB8AC3E}">
        <p14:creationId xmlns:p14="http://schemas.microsoft.com/office/powerpoint/2010/main" val="15811483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852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(23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75113"/>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Antepartum Seizures and Hypertensive Emergencies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Supine </a:t>
            </a:r>
            <a:r>
              <a:rPr lang="en-US" altLang="en-US" sz="2400" dirty="0">
                <a:solidFill>
                  <a:srgbClr val="000000"/>
                </a:solidFill>
                <a:latin typeface="Arial (Body)"/>
                <a:ea typeface="ＭＳ Ｐゴシック"/>
              </a:rPr>
              <a:t>Hypotensive Syndrome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Complication occurs in the third-trimester.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weight of the fetus compresses the inferior vena cava when the patient is in a supine position.</a:t>
            </a:r>
          </a:p>
        </p:txBody>
      </p:sp>
    </p:spTree>
    <p:extLst>
      <p:ext uri="{BB962C8B-B14F-4D97-AF65-F5344CB8AC3E}">
        <p14:creationId xmlns:p14="http://schemas.microsoft.com/office/powerpoint/2010/main" val="491334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At 35 weeks of gestation, what is the risk of distress if the baby is born now?</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How should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prioritize </a:t>
            </a:r>
            <a:r>
              <a:rPr lang="en-US" altLang="en-US" sz="2400" dirty="0">
                <a:solidFill>
                  <a:srgbClr val="000000"/>
                </a:solidFill>
                <a:latin typeface="Arial (Body)"/>
                <a:ea typeface="ＭＳ Ｐゴシック"/>
              </a:rPr>
              <a:t>the order of the information they need?</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factors will determine whether there is time to transport the patient to the hospital?</a:t>
            </a:r>
          </a:p>
        </p:txBody>
      </p:sp>
    </p:spTree>
    <p:extLst>
      <p:ext uri="{BB962C8B-B14F-4D97-AF65-F5344CB8AC3E}">
        <p14:creationId xmlns:p14="http://schemas.microsoft.com/office/powerpoint/2010/main" val="1966765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852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(24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66885"/>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Antepartum Seizures and Hypertensive Emergencies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Supine Hypotensive Syndrome</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Assessment</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Dizziness or light-headedness when in a supine position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Tachycardia</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Cool, clammy skin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Decrease in blood pressure</a:t>
            </a:r>
          </a:p>
        </p:txBody>
      </p:sp>
    </p:spTree>
    <p:extLst>
      <p:ext uri="{BB962C8B-B14F-4D97-AF65-F5344CB8AC3E}">
        <p14:creationId xmlns:p14="http://schemas.microsoft.com/office/powerpoint/2010/main" val="31919615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852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(25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367486" cy="2275113"/>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Antepartum Seizures and Hypertensive Emergencies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Supine Hypotensive Syndrome</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Treatment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Place patient on either side or elevate their right hip 15 degrees.</a:t>
            </a:r>
          </a:p>
        </p:txBody>
      </p:sp>
    </p:spTree>
    <p:extLst>
      <p:ext uri="{BB962C8B-B14F-4D97-AF65-F5344CB8AC3E}">
        <p14:creationId xmlns:p14="http://schemas.microsoft.com/office/powerpoint/2010/main" val="7234526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852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(26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Scene Size-Up</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Consider the dispatch information.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Any female between 12 and 50 could potentially be experiencing an obstetric emergency.</a:t>
            </a:r>
          </a:p>
        </p:txBody>
      </p:sp>
    </p:spTree>
    <p:extLst>
      <p:ext uri="{BB962C8B-B14F-4D97-AF65-F5344CB8AC3E}">
        <p14:creationId xmlns:p14="http://schemas.microsoft.com/office/powerpoint/2010/main" val="10763975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852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(27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89400"/>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Primary </a:t>
            </a:r>
            <a:r>
              <a:rPr lang="en-US" altLang="en-US" sz="2400" dirty="0">
                <a:solidFill>
                  <a:srgbClr val="000000"/>
                </a:solidFill>
                <a:latin typeface="Arial (Body)"/>
                <a:ea typeface="ＭＳ Ｐゴシック"/>
              </a:rPr>
              <a:t>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Take Standard Precautions.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the mental status, airway, breathing, and circulation.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Gather a history.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Examine the abdominal region.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Obtain a set of baseline vital signs.</a:t>
            </a:r>
          </a:p>
        </p:txBody>
      </p:sp>
    </p:spTree>
    <p:extLst>
      <p:ext uri="{BB962C8B-B14F-4D97-AF65-F5344CB8AC3E}">
        <p14:creationId xmlns:p14="http://schemas.microsoft.com/office/powerpoint/2010/main" val="16115599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852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(28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71686"/>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Assessment-Based Approach</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Secondary Assessment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Include appropriate questions such as: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Have you ever been pregnant before?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If so, how many pregnancies? (gravida)</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How many pregnancies resulted in live births? (para)</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Have there been any previous complications?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When was your last normal menstrual period?</a:t>
            </a:r>
          </a:p>
        </p:txBody>
      </p:sp>
    </p:spTree>
    <p:extLst>
      <p:ext uri="{BB962C8B-B14F-4D97-AF65-F5344CB8AC3E}">
        <p14:creationId xmlns:p14="http://schemas.microsoft.com/office/powerpoint/2010/main" val="36875661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852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(29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199"/>
            <a:ext cx="8229600" cy="4437743"/>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Assessment-Based Approach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1144778" lvl="2" indent="-230378" eaLnBrk="0" fontAlgn="base" hangingPunct="0">
              <a:spcAft>
                <a:spcPct val="0"/>
              </a:spcAft>
              <a:buSzPts val="2400"/>
              <a:defRPr/>
            </a:pPr>
            <a:r>
              <a:rPr lang="en-US" altLang="en-US" sz="2400" dirty="0" smtClean="0">
                <a:solidFill>
                  <a:srgbClr val="000000"/>
                </a:solidFill>
                <a:latin typeface="Arial (Body)"/>
                <a:ea typeface="ＭＳ Ｐゴシック"/>
              </a:rPr>
              <a:t>Signs and Symptoms</a:t>
            </a:r>
          </a:p>
          <a:p>
            <a:pPr marL="1601978" lvl="3" indent="-230378" eaLnBrk="0" fontAlgn="base" hangingPunct="0">
              <a:spcAft>
                <a:spcPct val="0"/>
              </a:spcAft>
              <a:buSzPts val="2400"/>
              <a:defRPr/>
            </a:pPr>
            <a:r>
              <a:rPr lang="en-US" altLang="en-US" sz="2400" dirty="0" smtClean="0">
                <a:solidFill>
                  <a:srgbClr val="000000"/>
                </a:solidFill>
                <a:latin typeface="Arial (Body)"/>
                <a:ea typeface="ＭＳ Ｐゴシック"/>
              </a:rPr>
              <a:t>Abdominal </a:t>
            </a:r>
            <a:r>
              <a:rPr lang="en-US" altLang="en-US" sz="2400" dirty="0">
                <a:solidFill>
                  <a:srgbClr val="000000"/>
                </a:solidFill>
                <a:latin typeface="Arial (Body)"/>
                <a:ea typeface="ＭＳ Ｐゴシック"/>
              </a:rPr>
              <a:t>pain, nausea, vomiting</a:t>
            </a:r>
          </a:p>
          <a:p>
            <a:pPr marL="1601978" lvl="3" indent="-230378" eaLnBrk="0" fontAlgn="base" hangingPunct="0">
              <a:spcAft>
                <a:spcPct val="0"/>
              </a:spcAft>
              <a:buSzPts val="2400"/>
              <a:defRPr/>
            </a:pPr>
            <a:r>
              <a:rPr lang="en-US" altLang="en-US" sz="2400" dirty="0">
                <a:solidFill>
                  <a:srgbClr val="000000"/>
                </a:solidFill>
                <a:latin typeface="Arial (Body)"/>
                <a:ea typeface="ＭＳ Ｐゴシック"/>
              </a:rPr>
              <a:t>Vaginal bleeding, passage of tissue</a:t>
            </a:r>
          </a:p>
          <a:p>
            <a:pPr marL="1601978" lvl="3" indent="-230378" eaLnBrk="0" fontAlgn="base" hangingPunct="0">
              <a:spcAft>
                <a:spcPct val="0"/>
              </a:spcAft>
              <a:buSzPts val="2400"/>
              <a:defRPr/>
            </a:pPr>
            <a:r>
              <a:rPr lang="en-US" altLang="en-US" sz="2400" dirty="0">
                <a:solidFill>
                  <a:srgbClr val="000000"/>
                </a:solidFill>
                <a:latin typeface="Arial (Body)"/>
                <a:ea typeface="ＭＳ Ｐゴシック"/>
              </a:rPr>
              <a:t>Weakness, dizziness</a:t>
            </a:r>
          </a:p>
          <a:p>
            <a:pPr marL="1601978" lvl="3" indent="-230378" eaLnBrk="0" fontAlgn="base" hangingPunct="0">
              <a:spcAft>
                <a:spcPct val="0"/>
              </a:spcAft>
              <a:buSzPts val="2400"/>
              <a:defRPr/>
            </a:pPr>
            <a:r>
              <a:rPr lang="en-US" altLang="en-US" sz="2400" dirty="0">
                <a:solidFill>
                  <a:srgbClr val="000000"/>
                </a:solidFill>
                <a:latin typeface="Arial (Body)"/>
                <a:ea typeface="ＭＳ Ｐゴシック"/>
              </a:rPr>
              <a:t>Altered mental status</a:t>
            </a:r>
          </a:p>
          <a:p>
            <a:pPr marL="1601978" lvl="3" indent="-230378" eaLnBrk="0" fontAlgn="base" hangingPunct="0">
              <a:spcAft>
                <a:spcPct val="0"/>
              </a:spcAft>
              <a:buSzPts val="2400"/>
              <a:defRPr/>
            </a:pPr>
            <a:r>
              <a:rPr lang="en-US" altLang="en-US" sz="2400" dirty="0">
                <a:solidFill>
                  <a:srgbClr val="000000"/>
                </a:solidFill>
                <a:latin typeface="Arial (Body)"/>
                <a:ea typeface="ＭＳ Ｐゴシック"/>
              </a:rPr>
              <a:t>Seizures</a:t>
            </a:r>
          </a:p>
          <a:p>
            <a:pPr marL="1601978" lvl="3" indent="-230378" eaLnBrk="0" fontAlgn="base" hangingPunct="0">
              <a:spcAft>
                <a:spcPct val="0"/>
              </a:spcAft>
              <a:buSzPts val="2400"/>
              <a:defRPr/>
            </a:pPr>
            <a:r>
              <a:rPr lang="en-US" altLang="en-US" sz="2400" dirty="0">
                <a:solidFill>
                  <a:srgbClr val="000000"/>
                </a:solidFill>
                <a:latin typeface="Arial (Body)"/>
                <a:ea typeface="ＭＳ Ｐゴシック"/>
              </a:rPr>
              <a:t>Excessive swelling of face or extremities</a:t>
            </a:r>
          </a:p>
          <a:p>
            <a:pPr marL="1601978" lvl="3" indent="-230378" eaLnBrk="0" fontAlgn="base" hangingPunct="0">
              <a:spcAft>
                <a:spcPct val="0"/>
              </a:spcAft>
              <a:buSzPts val="2400"/>
              <a:defRPr/>
            </a:pPr>
            <a:r>
              <a:rPr lang="en-US" altLang="en-US" sz="2400" dirty="0" smtClean="0">
                <a:solidFill>
                  <a:srgbClr val="000000"/>
                </a:solidFill>
                <a:latin typeface="Arial (Body)"/>
                <a:ea typeface="ＭＳ Ｐゴシック"/>
              </a:rPr>
              <a:t>Hypertension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0246215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852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(30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3233056"/>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Assessment-Based Approach</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Provide the pregnant patient with the same emergency medical care you would provide to any patient with the same signs and symptoms.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If patient is at 20 weeks of gestation or more, position them to avoid supine hypotensive syndrome.</a:t>
            </a:r>
          </a:p>
        </p:txBody>
      </p:sp>
    </p:spTree>
    <p:extLst>
      <p:ext uri="{BB962C8B-B14F-4D97-AF65-F5344CB8AC3E}">
        <p14:creationId xmlns:p14="http://schemas.microsoft.com/office/powerpoint/2010/main" val="5513507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852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Antepartum (Predelivery) Emergencies </a:t>
            </a:r>
            <a:r>
              <a:rPr lang="en-US" sz="2000" b="0" dirty="0" smtClean="0">
                <a:latin typeface="Times New Roman" panose="02020603050405020304" pitchFamily="18" charset="0"/>
                <a:ea typeface="ＭＳ Ｐゴシック"/>
                <a:cs typeface="ＭＳ Ｐゴシック" pitchFamily="-1" charset="-128"/>
              </a:rPr>
              <a:t>(31 of 31)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79799"/>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Assessment-Based Approach</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Reassessment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If the patient is stable, repeat every 15 minutes; if unstable, every 5 minutes.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Maintaining the </a:t>
            </a:r>
            <a:r>
              <a:rPr lang="en-US" altLang="en-US" sz="2400" dirty="0" smtClean="0">
                <a:solidFill>
                  <a:srgbClr val="000000"/>
                </a:solidFill>
                <a:latin typeface="Arial (Body)"/>
                <a:ea typeface="ＭＳ Ｐゴシック"/>
              </a:rPr>
              <a:t>mother’s </a:t>
            </a:r>
            <a:r>
              <a:rPr lang="en-US" altLang="en-US" sz="2400" dirty="0">
                <a:solidFill>
                  <a:srgbClr val="000000"/>
                </a:solidFill>
                <a:latin typeface="Arial (Body)"/>
                <a:ea typeface="ＭＳ Ｐゴシック"/>
              </a:rPr>
              <a:t>circulation and oxygenation is critical to saving the fetus.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Performing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on </a:t>
            </a:r>
            <a:r>
              <a:rPr lang="en-US" altLang="en-US" sz="2400" dirty="0">
                <a:solidFill>
                  <a:srgbClr val="000000"/>
                </a:solidFill>
                <a:latin typeface="Arial (Body)"/>
                <a:ea typeface="ＭＳ Ｐゴシック"/>
              </a:rPr>
              <a:t>the mother may save the fetus.</a:t>
            </a:r>
          </a:p>
        </p:txBody>
      </p:sp>
    </p:spTree>
    <p:extLst>
      <p:ext uri="{BB962C8B-B14F-4D97-AF65-F5344CB8AC3E}">
        <p14:creationId xmlns:p14="http://schemas.microsoft.com/office/powerpoint/2010/main" val="37851905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Labor and Normal Delivery </a:t>
            </a:r>
            <a:r>
              <a:rPr lang="en-US" sz="2000" b="0" dirty="0" smtClean="0">
                <a:latin typeface="Times New Roman" panose="02020603050405020304" pitchFamily="18" charset="0"/>
                <a:ea typeface="ＭＳ Ｐゴシック"/>
                <a:cs typeface="ＭＳ Ｐゴシック" pitchFamily="-1" charset="-128"/>
              </a:rPr>
              <a:t>(1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Labor</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This process consists of contractions of the uterus, which expels the fetus and the placenta out of the uterus and vagina.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Normal labor is divided into three stages: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Dilation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Expulsion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Placental delivery</a:t>
            </a:r>
          </a:p>
        </p:txBody>
      </p:sp>
    </p:spTree>
    <p:extLst>
      <p:ext uri="{BB962C8B-B14F-4D97-AF65-F5344CB8AC3E}">
        <p14:creationId xmlns:p14="http://schemas.microsoft.com/office/powerpoint/2010/main" val="22833343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Stages of Labor</a:t>
            </a:r>
            <a:endParaRPr lang="en-US" altLang="en-US" dirty="0">
              <a:latin typeface="Times New Roman" panose="02020603050405020304" pitchFamily="18" charset="0"/>
              <a:ea typeface="ＭＳ Ｐゴシック"/>
            </a:endParaRPr>
          </a:p>
        </p:txBody>
      </p:sp>
      <p:pic>
        <p:nvPicPr>
          <p:cNvPr id="4" name="Picture 2" descr="Sagittal cross sections of 3 stages of labor. First stage: first uterine contraction to dilation of cervix. Fetus is head down at the base of the uterus at the top of the cervix. Second stage: birth of baby or expulsion. The baby’s head is leaving the widened cervix through the vaginal canal. Third stage: delivery of placenta. The placenta and umbilical cord leave the vaginal canal."/>
          <p:cNvPicPr>
            <a:picLocks noChangeAspect="1"/>
          </p:cNvPicPr>
          <p:nvPr/>
        </p:nvPicPr>
        <p:blipFill>
          <a:blip r:embed="rId3">
            <a:extLst>
              <a:ext uri="{28A0092B-C50C-407E-A947-70E740481C1C}">
                <a14:useLocalDpi xmlns:a14="http://schemas.microsoft.com/office/drawing/2010/main" val="0"/>
              </a:ext>
            </a:extLst>
          </a:blip>
          <a:srcRect t="3030"/>
          <a:stretch>
            <a:fillRect/>
          </a:stretch>
        </p:blipFill>
        <p:spPr bwMode="auto">
          <a:xfrm>
            <a:off x="2124542" y="1727143"/>
            <a:ext cx="4894915" cy="456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95641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Introduction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Childbirth is a natural process.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On occasion, E</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T</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 assist with out-of-hospital delivery.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Complications of pregnancy, labor, and delivery are not common, but E</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T</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 must be prepared to manage them when they occur.</a:t>
            </a:r>
          </a:p>
        </p:txBody>
      </p:sp>
    </p:spTree>
    <p:extLst>
      <p:ext uri="{BB962C8B-B14F-4D97-AF65-F5344CB8AC3E}">
        <p14:creationId xmlns:p14="http://schemas.microsoft.com/office/powerpoint/2010/main" val="39601929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Labor and Normal Delivery </a:t>
            </a:r>
            <a:r>
              <a:rPr lang="en-US" sz="2000" b="0" dirty="0" smtClean="0">
                <a:latin typeface="Times New Roman" panose="02020603050405020304" pitchFamily="18" charset="0"/>
                <a:ea typeface="ＭＳ Ｐゴシック"/>
                <a:cs typeface="ＭＳ Ｐゴシック" pitchFamily="-1" charset="-128"/>
              </a:rPr>
              <a:t>(2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Labor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First Stage—Dilation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Stage one, for a first-time mother, lasts 8–10 hours, and 5–7 hours in a woman who has had a child before.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At the end of stage one, contractions are at regular 3- to 4-minute intervals, last at least 60 seconds each, and feel very intense.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Braxton-Hicks contractions are not labor.</a:t>
            </a:r>
          </a:p>
        </p:txBody>
      </p:sp>
    </p:spTree>
    <p:extLst>
      <p:ext uri="{BB962C8B-B14F-4D97-AF65-F5344CB8AC3E}">
        <p14:creationId xmlns:p14="http://schemas.microsoft.com/office/powerpoint/2010/main" val="2635473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Labor and Normal Delivery </a:t>
            </a:r>
            <a:r>
              <a:rPr lang="en-US" sz="2000" b="0" dirty="0" smtClean="0">
                <a:latin typeface="Times New Roman" panose="02020603050405020304" pitchFamily="18" charset="0"/>
                <a:ea typeface="ＭＳ Ｐゴシック"/>
                <a:cs typeface="ＭＳ Ｐゴシック" pitchFamily="-1" charset="-128"/>
              </a:rPr>
              <a:t>(3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90071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Labor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First Stage—Dilation</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The </a:t>
            </a:r>
            <a:r>
              <a:rPr lang="en-US" altLang="en-US" sz="2400" dirty="0">
                <a:solidFill>
                  <a:srgbClr val="000000"/>
                </a:solidFill>
                <a:latin typeface="Arial (Body)"/>
                <a:ea typeface="ＭＳ Ｐゴシック"/>
              </a:rPr>
              <a:t>frequency or interval is the time between the start of contractions.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duration describes how long the contraction lasted.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intensity or strength of the contraction describes the amount of pain associated with the contractile force</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5144729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Labor and Normal Delivery </a:t>
            </a:r>
            <a:r>
              <a:rPr lang="en-US" sz="2000" b="0" dirty="0" smtClean="0">
                <a:latin typeface="Times New Roman" panose="02020603050405020304" pitchFamily="18" charset="0"/>
                <a:ea typeface="ＭＳ Ｐゴシック"/>
                <a:cs typeface="ＭＳ Ｐゴシック" pitchFamily="-1" charset="-128"/>
              </a:rPr>
              <a:t>(4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363685"/>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Labor</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Second </a:t>
            </a:r>
            <a:r>
              <a:rPr lang="en-US" altLang="en-US" sz="2400" dirty="0">
                <a:solidFill>
                  <a:srgbClr val="000000"/>
                </a:solidFill>
                <a:latin typeface="Arial (Body)"/>
                <a:ea typeface="ＭＳ Ｐゴシック"/>
              </a:rPr>
              <a:t>Stage—Expulsion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During the second stage, the infant moves through the vagina and is born.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Contractions are less than 2 minutes apart and last 60 to 90 seconds each.</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 the infant moves downward, the mother experiences considerable pressure in their rectum.</a:t>
            </a:r>
          </a:p>
        </p:txBody>
      </p:sp>
    </p:spTree>
    <p:extLst>
      <p:ext uri="{BB962C8B-B14F-4D97-AF65-F5344CB8AC3E}">
        <p14:creationId xmlns:p14="http://schemas.microsoft.com/office/powerpoint/2010/main" val="1505161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Labor and Normal Delivery </a:t>
            </a:r>
            <a:r>
              <a:rPr lang="en-US" sz="2000" b="0" dirty="0" smtClean="0">
                <a:latin typeface="Times New Roman" panose="02020603050405020304" pitchFamily="18" charset="0"/>
                <a:ea typeface="ＭＳ Ｐゴシック"/>
                <a:cs typeface="ＭＳ Ｐゴシック" pitchFamily="-1" charset="-128"/>
              </a:rPr>
              <a:t>(5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0600"/>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Labor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 Stage—Expulsion</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The </a:t>
            </a:r>
            <a:r>
              <a:rPr lang="en-US" altLang="en-US" sz="2400" dirty="0">
                <a:solidFill>
                  <a:srgbClr val="000000"/>
                </a:solidFill>
                <a:latin typeface="Arial (Body)"/>
                <a:ea typeface="ＭＳ Ｐゴシック"/>
              </a:rPr>
              <a:t>perineum bulges, indicating impending birth.</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infant crowns.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After the head delivers, the body follows.</a:t>
            </a:r>
          </a:p>
        </p:txBody>
      </p:sp>
    </p:spTree>
    <p:extLst>
      <p:ext uri="{BB962C8B-B14F-4D97-AF65-F5344CB8AC3E}">
        <p14:creationId xmlns:p14="http://schemas.microsoft.com/office/powerpoint/2010/main" val="16438148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Labor and Normal Delivery </a:t>
            </a:r>
            <a:r>
              <a:rPr lang="en-US" sz="2000" b="0" dirty="0" smtClean="0">
                <a:latin typeface="Times New Roman" panose="02020603050405020304" pitchFamily="18" charset="0"/>
                <a:ea typeface="ＭＳ Ｐゴシック"/>
                <a:cs typeface="ＭＳ Ｐゴシック" pitchFamily="-1" charset="-128"/>
              </a:rPr>
              <a:t>(6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2521856"/>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Labor</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Third </a:t>
            </a:r>
            <a:r>
              <a:rPr lang="en-US" altLang="en-US" sz="2400" dirty="0">
                <a:solidFill>
                  <a:srgbClr val="000000"/>
                </a:solidFill>
                <a:latin typeface="Arial (Body)"/>
                <a:ea typeface="ＭＳ Ｐゴシック"/>
              </a:rPr>
              <a:t>Stage—Placental Delivery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 the third stage, the placenta is delivered, usually within 5 to 20 minutes.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Do not pull on the umbilical cord to facilitate delivery of the placenta.</a:t>
            </a:r>
          </a:p>
        </p:txBody>
      </p:sp>
    </p:spTree>
    <p:extLst>
      <p:ext uri="{BB962C8B-B14F-4D97-AF65-F5344CB8AC3E}">
        <p14:creationId xmlns:p14="http://schemas.microsoft.com/office/powerpoint/2010/main" val="6080863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Labor and Normal Delivery </a:t>
            </a:r>
            <a:r>
              <a:rPr lang="en-US" sz="2000" b="0" dirty="0" smtClean="0">
                <a:latin typeface="Times New Roman" panose="02020603050405020304" pitchFamily="18" charset="0"/>
                <a:ea typeface="ＭＳ Ｐゴシック"/>
                <a:cs typeface="ＭＳ Ｐゴシック" pitchFamily="-1" charset="-128"/>
              </a:rPr>
              <a:t>(7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Scene Size-Up, Primary Assessment, and Secondary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Determine if delivery is imminent.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It is best to transport a mother in labor so that the delivery can occur at a hospital</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0978450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Labor and Normal Delivery </a:t>
            </a:r>
            <a:r>
              <a:rPr lang="en-US" sz="2000" b="0" dirty="0" smtClean="0">
                <a:latin typeface="Times New Roman" panose="02020603050405020304" pitchFamily="18" charset="0"/>
                <a:ea typeface="ＭＳ Ｐゴシック"/>
                <a:cs typeface="ＭＳ Ｐゴシック" pitchFamily="-1" charset="-128"/>
              </a:rPr>
              <a:t>(8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3523342"/>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Estimating </a:t>
            </a:r>
            <a:r>
              <a:rPr lang="en-US" altLang="en-US" sz="2400" dirty="0">
                <a:solidFill>
                  <a:srgbClr val="000000"/>
                </a:solidFill>
                <a:latin typeface="Arial (Body)"/>
                <a:ea typeface="ＭＳ Ｐゴシック"/>
              </a:rPr>
              <a:t>Gestational Age Based on Fundal Height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closer the top of the fundus is to the xiphoid process, the higher the number of weeks of </a:t>
            </a:r>
            <a:r>
              <a:rPr lang="en-US" altLang="en-US" sz="2400" dirty="0" smtClean="0">
                <a:solidFill>
                  <a:srgbClr val="000000"/>
                </a:solidFill>
                <a:latin typeface="Arial (Body)"/>
                <a:ea typeface="ＭＳ Ｐゴシック"/>
              </a:rPr>
              <a:t>gestation.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Gestational age by landmark:</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Fundus at the umbilicus – 20 weeks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Fundus at the xiphoid – 38 </a:t>
            </a:r>
            <a:r>
              <a:rPr lang="en-US" altLang="en-US" sz="2400" dirty="0" smtClean="0">
                <a:solidFill>
                  <a:srgbClr val="000000"/>
                </a:solidFill>
                <a:latin typeface="Arial (Body)"/>
                <a:ea typeface="ＭＳ Ｐゴシック"/>
              </a:rPr>
              <a:t>weeks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9147192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Labor and Normal Delivery </a:t>
            </a:r>
            <a:r>
              <a:rPr lang="en-US" sz="2000" b="0" dirty="0" smtClean="0">
                <a:latin typeface="Times New Roman" panose="02020603050405020304" pitchFamily="18" charset="0"/>
                <a:ea typeface="ＭＳ Ｐゴシック"/>
                <a:cs typeface="ＭＳ Ｐゴシック" pitchFamily="-1" charset="-128"/>
              </a:rPr>
              <a:t>(9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68599"/>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Assessment-Based Approach</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Prehospital </a:t>
            </a:r>
            <a:r>
              <a:rPr lang="en-US" altLang="en-US" sz="2400" dirty="0">
                <a:solidFill>
                  <a:srgbClr val="000000"/>
                </a:solidFill>
                <a:latin typeface="Arial (Body)"/>
                <a:ea typeface="ＭＳ Ｐゴシック"/>
              </a:rPr>
              <a:t>Delivery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There is no suitable transportation.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hospital or physician cannot be reached due to bad weather, a natural disaster, or catastrophe.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Delivery is imminent.</a:t>
            </a:r>
          </a:p>
        </p:txBody>
      </p:sp>
    </p:spTree>
    <p:extLst>
      <p:ext uri="{BB962C8B-B14F-4D97-AF65-F5344CB8AC3E}">
        <p14:creationId xmlns:p14="http://schemas.microsoft.com/office/powerpoint/2010/main" val="580229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Labor and Normal Delivery </a:t>
            </a:r>
            <a:r>
              <a:rPr lang="en-US" sz="2000" b="0" dirty="0" smtClean="0">
                <a:latin typeface="Times New Roman" panose="02020603050405020304" pitchFamily="18" charset="0"/>
                <a:ea typeface="ＭＳ Ｐゴシック"/>
                <a:cs typeface="ＭＳ Ｐゴシック" pitchFamily="-1" charset="-128"/>
              </a:rPr>
              <a:t>(10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199"/>
            <a:ext cx="8229600" cy="3818107"/>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Assessment-Based Approach</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Imminent </a:t>
            </a:r>
            <a:r>
              <a:rPr lang="en-US" altLang="en-US" sz="2400" dirty="0">
                <a:solidFill>
                  <a:srgbClr val="000000"/>
                </a:solidFill>
                <a:latin typeface="Arial (Body)"/>
                <a:ea typeface="ＭＳ Ｐゴシック"/>
              </a:rPr>
              <a:t>Delivery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Determine if delivery is imminent.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Has crowning occurred?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Are contractions less than 2 minutes apart?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Do they last 60-90 seconds?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Does the patient have the urge to defecate?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Does the patient has a strong urge to push?</a:t>
            </a:r>
          </a:p>
        </p:txBody>
      </p:sp>
    </p:spTree>
    <p:extLst>
      <p:ext uri="{BB962C8B-B14F-4D97-AF65-F5344CB8AC3E}">
        <p14:creationId xmlns:p14="http://schemas.microsoft.com/office/powerpoint/2010/main" val="15024858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Labor and Normal Delivery </a:t>
            </a:r>
            <a:r>
              <a:rPr lang="en-US" sz="2000" b="0" dirty="0" smtClean="0">
                <a:latin typeface="Times New Roman" panose="02020603050405020304" pitchFamily="18" charset="0"/>
                <a:ea typeface="ＭＳ Ｐゴシック"/>
                <a:cs typeface="ＭＳ Ｐゴシック" pitchFamily="-1" charset="-128"/>
              </a:rPr>
              <a:t>(11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199"/>
            <a:ext cx="8229600" cy="1825171"/>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Assessment-Based Approach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Imminent Delivery</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Determine </a:t>
            </a:r>
            <a:r>
              <a:rPr lang="en-US" altLang="en-US" sz="2400" dirty="0">
                <a:solidFill>
                  <a:srgbClr val="000000"/>
                </a:solidFill>
                <a:latin typeface="Arial (Body)"/>
                <a:ea typeface="ＭＳ Ｐゴシック"/>
              </a:rPr>
              <a:t>if delivery is imminent.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Is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abdomen is extremely hard?</a:t>
            </a:r>
          </a:p>
        </p:txBody>
      </p:sp>
    </p:spTree>
    <p:extLst>
      <p:ext uri="{BB962C8B-B14F-4D97-AF65-F5344CB8AC3E}">
        <p14:creationId xmlns:p14="http://schemas.microsoft.com/office/powerpoint/2010/main" val="19386587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Anatomy and Physiology of the Obstetric Patient </a:t>
            </a:r>
            <a:r>
              <a:rPr lang="en-US" sz="2000" b="0" dirty="0" smtClean="0">
                <a:latin typeface="Times New Roman" panose="02020603050405020304" pitchFamily="18" charset="0"/>
                <a:ea typeface="ＭＳ Ｐゴシック"/>
                <a:cs typeface="ＭＳ Ｐゴシック" pitchFamily="-1" charset="-128"/>
              </a:rPr>
              <a:t>(1 of 15)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Anatomy of Pregnancy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Ovaries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Produce hormones.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Release eggs (ova).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Fallopian Tubes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Fertilization of the ovum may occur.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Transport ovum to the uterus.</a:t>
            </a:r>
          </a:p>
        </p:txBody>
      </p:sp>
    </p:spTree>
    <p:extLst>
      <p:ext uri="{BB962C8B-B14F-4D97-AF65-F5344CB8AC3E}">
        <p14:creationId xmlns:p14="http://schemas.microsoft.com/office/powerpoint/2010/main" val="4624557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Labor and Normal Delivery </a:t>
            </a:r>
            <a:r>
              <a:rPr lang="en-US" sz="2000" b="0" dirty="0" smtClean="0">
                <a:latin typeface="Times New Roman" panose="02020603050405020304" pitchFamily="18" charset="0"/>
                <a:ea typeface="ＭＳ Ｐゴシック"/>
                <a:cs typeface="ＭＳ Ｐゴシック" pitchFamily="-1" charset="-128"/>
              </a:rPr>
              <a:t>(12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3624942"/>
          </a:xfrm>
        </p:spPr>
        <p:txBody>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mn-lt"/>
                <a:ea typeface="ＭＳ Ｐゴシック"/>
              </a:rPr>
              <a:t>Assessment-Based Approach</a:t>
            </a:r>
          </a:p>
          <a:p>
            <a:pPr marL="741553" lvl="1" indent="-284353" eaLnBrk="0" fontAlgn="base" hangingPunct="0">
              <a:spcAft>
                <a:spcPct val="0"/>
              </a:spcAft>
              <a:buSzPts val="2400"/>
            </a:pPr>
            <a:r>
              <a:rPr lang="en-US" altLang="en-US" sz="2400" dirty="0">
                <a:solidFill>
                  <a:srgbClr val="000000"/>
                </a:solidFill>
                <a:latin typeface="+mn-lt"/>
                <a:ea typeface="ＭＳ Ｐゴシック"/>
              </a:rPr>
              <a:t>Imminent Delivery</a:t>
            </a:r>
          </a:p>
          <a:p>
            <a:pPr lvl="2"/>
            <a:r>
              <a:rPr lang="en-US" altLang="en-US" sz="2400" dirty="0" smtClean="0">
                <a:latin typeface="+mn-lt"/>
              </a:rPr>
              <a:t>Take </a:t>
            </a:r>
            <a:r>
              <a:rPr lang="en-US" altLang="en-US" sz="2400" dirty="0">
                <a:latin typeface="+mn-lt"/>
              </a:rPr>
              <a:t>Standard Precautions.</a:t>
            </a:r>
          </a:p>
          <a:p>
            <a:pPr lvl="2"/>
            <a:r>
              <a:rPr lang="en-US" altLang="en-US" sz="2400" dirty="0">
                <a:latin typeface="+mn-lt"/>
              </a:rPr>
              <a:t>Do not touch the vaginal area except during delivery.</a:t>
            </a:r>
          </a:p>
          <a:p>
            <a:pPr lvl="2"/>
            <a:r>
              <a:rPr lang="en-US" altLang="en-US" sz="2400" dirty="0">
                <a:latin typeface="+mn-lt"/>
              </a:rPr>
              <a:t>Do not allow the patient to use the toilet.</a:t>
            </a:r>
          </a:p>
          <a:p>
            <a:pPr lvl="2"/>
            <a:r>
              <a:rPr lang="en-US" altLang="en-US" sz="2400" dirty="0">
                <a:latin typeface="+mn-lt"/>
              </a:rPr>
              <a:t>Do not hold the mother’s legs together.</a:t>
            </a:r>
          </a:p>
          <a:p>
            <a:pPr lvl="2"/>
            <a:r>
              <a:rPr lang="en-US" altLang="en-US" sz="2400" dirty="0">
                <a:latin typeface="+mn-lt"/>
              </a:rPr>
              <a:t>Use a sterile </a:t>
            </a:r>
            <a:r>
              <a:rPr lang="en-US" altLang="en-US" sz="2400" dirty="0" smtClean="0">
                <a:latin typeface="+mn-lt"/>
              </a:rPr>
              <a:t>O</a:t>
            </a:r>
            <a:r>
              <a:rPr lang="en-US" altLang="en-US" sz="100" dirty="0" smtClean="0">
                <a:latin typeface="+mn-lt"/>
              </a:rPr>
              <a:t> </a:t>
            </a:r>
            <a:r>
              <a:rPr lang="en-US" altLang="en-US" sz="2400" dirty="0" smtClean="0">
                <a:latin typeface="+mn-lt"/>
              </a:rPr>
              <a:t>B </a:t>
            </a:r>
            <a:r>
              <a:rPr lang="en-US" altLang="en-US" sz="2400" dirty="0">
                <a:latin typeface="+mn-lt"/>
              </a:rPr>
              <a:t>kit</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328169857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194089"/>
          </a:xfrm>
        </p:spPr>
        <p:txBody>
          <a:bodyPr tIns="91425" anchor="ctr">
            <a:noAutofit/>
          </a:bodyPr>
          <a:lstStyle/>
          <a:p>
            <a:pPr lvl="0" eaLnBrk="0" fontAlgn="base" hangingPunct="0">
              <a:spcBef>
                <a:spcPct val="0"/>
              </a:spcBef>
              <a:spcAft>
                <a:spcPct val="0"/>
              </a:spcAft>
              <a:buClrTx/>
              <a:defRPr/>
            </a:pPr>
            <a:r>
              <a:rPr lang="en-US" sz="2800" dirty="0" smtClean="0">
                <a:latin typeface="Times New Roman" panose="02020603050405020304" pitchFamily="18" charset="0"/>
                <a:ea typeface="ＭＳ Ｐゴシック"/>
                <a:cs typeface="ＭＳ Ｐゴシック" pitchFamily="-1" charset="-128"/>
              </a:rPr>
              <a:t>Click on the Finding that Should Prompt You to Anticipate the Need for Immediate, On-The-Scene Delivery</a:t>
            </a:r>
            <a:endParaRPr lang="en-US" sz="2800" dirty="0">
              <a:latin typeface="Times New Roman" panose="02020603050405020304" pitchFamily="18" charset="0"/>
              <a:ea typeface="ＭＳ Ｐゴシック"/>
              <a:cs typeface="ＭＳ Ｐゴシック" pitchFamily="-1" charset="-128"/>
            </a:endParaRPr>
          </a:p>
        </p:txBody>
      </p:sp>
      <p:sp>
        <p:nvSpPr>
          <p:cNvPr id="3" name="Content Placeholder 2"/>
          <p:cNvSpPr>
            <a:spLocks noGrp="1"/>
          </p:cNvSpPr>
          <p:nvPr>
            <p:ph idx="1"/>
          </p:nvPr>
        </p:nvSpPr>
        <p:spPr>
          <a:xfrm>
            <a:off x="457200" y="1600200"/>
            <a:ext cx="8229600" cy="406400"/>
          </a:xfrm>
        </p:spPr>
        <p:txBody>
          <a:bodyPr wrap="square" lIns="91425" tIns="91425" rIns="91425" bIns="91425">
            <a:noAutofit/>
          </a:bodyPr>
          <a:lstStyle/>
          <a:p>
            <a:pPr marL="0" lvl="0" indent="0" fontAlgn="base">
              <a:spcBef>
                <a:spcPts val="0"/>
              </a:spcBef>
              <a:spcAft>
                <a:spcPct val="0"/>
              </a:spcAft>
              <a:buSzPts val="2400"/>
              <a:buNone/>
            </a:pPr>
            <a:r>
              <a:rPr lang="en-US" altLang="en-US" sz="2400" kern="1200" dirty="0">
                <a:solidFill>
                  <a:schemeClr val="tx2"/>
                </a:solidFill>
                <a:latin typeface="Arial (Body)"/>
                <a:ea typeface="ＭＳ Ｐゴシック" pitchFamily="34" charset="-128"/>
              </a:rPr>
              <a:t>A.</a:t>
            </a:r>
            <a:r>
              <a:rPr lang="en-US" altLang="en-US" sz="2400" kern="1200" dirty="0">
                <a:solidFill>
                  <a:srgbClr val="000000"/>
                </a:solidFill>
                <a:latin typeface="Arial (Body)"/>
                <a:ea typeface="ＭＳ Ｐゴシック" pitchFamily="34" charset="-128"/>
              </a:rPr>
              <a:t> </a:t>
            </a:r>
            <a:r>
              <a:rPr lang="en-US" altLang="en-US" sz="2400" kern="1200" dirty="0">
                <a:solidFill>
                  <a:srgbClr val="000000"/>
                </a:solidFill>
                <a:latin typeface="Arial (Body)"/>
                <a:ea typeface="ＭＳ Ｐゴシック" pitchFamily="34" charset="-128"/>
                <a:hlinkClick r:id="rId2" action="ppaction://hlinksldjump"/>
              </a:rPr>
              <a:t>Contractions are five minutes apart.</a:t>
            </a:r>
            <a:endParaRPr lang="en-US" altLang="en-US" sz="2400" kern="1200" dirty="0">
              <a:solidFill>
                <a:srgbClr val="000000"/>
              </a:solidFill>
              <a:latin typeface="Arial (Body)"/>
              <a:ea typeface="ＭＳ Ｐゴシック" pitchFamily="34" charset="-128"/>
            </a:endParaRPr>
          </a:p>
        </p:txBody>
      </p:sp>
      <p:sp>
        <p:nvSpPr>
          <p:cNvPr id="4" name="Content Placeholder 3"/>
          <p:cNvSpPr>
            <a:spLocks noGrp="1"/>
          </p:cNvSpPr>
          <p:nvPr>
            <p:ph idx="13"/>
          </p:nvPr>
        </p:nvSpPr>
        <p:spPr>
          <a:xfrm>
            <a:off x="457200" y="2197340"/>
            <a:ext cx="8229600" cy="45712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itchFamily="34" charset="-128"/>
              </a:rPr>
              <a:t>B. </a:t>
            </a:r>
            <a:r>
              <a:rPr lang="en-US" altLang="en-US" sz="2400" kern="1200" dirty="0" smtClean="0">
                <a:solidFill>
                  <a:srgbClr val="000000"/>
                </a:solidFill>
                <a:latin typeface="Arial (Body)"/>
                <a:ea typeface="ＭＳ Ｐゴシック" pitchFamily="34" charset="-128"/>
                <a:hlinkClick r:id="rId3" action="ppaction://hlinksldjump"/>
              </a:rPr>
              <a:t>Contractions </a:t>
            </a:r>
            <a:r>
              <a:rPr lang="en-US" altLang="en-US" sz="2400" kern="1200" dirty="0">
                <a:solidFill>
                  <a:srgbClr val="000000"/>
                </a:solidFill>
                <a:latin typeface="Arial (Body)"/>
                <a:ea typeface="ＭＳ Ｐゴシック" pitchFamily="34" charset="-128"/>
                <a:hlinkClick r:id="rId3" action="ppaction://hlinksldjump"/>
              </a:rPr>
              <a:t>started five hours ago.</a:t>
            </a:r>
            <a:endParaRPr lang="en-US" altLang="en-US" sz="2400" kern="1200" dirty="0">
              <a:solidFill>
                <a:srgbClr val="000000"/>
              </a:solidFill>
              <a:latin typeface="Arial (Body)"/>
              <a:ea typeface="ＭＳ Ｐゴシック" pitchFamily="34" charset="-128"/>
            </a:endParaRPr>
          </a:p>
        </p:txBody>
      </p:sp>
      <p:sp>
        <p:nvSpPr>
          <p:cNvPr id="5" name="Content Placeholder 4"/>
          <p:cNvSpPr>
            <a:spLocks noGrp="1"/>
          </p:cNvSpPr>
          <p:nvPr>
            <p:ph idx="14"/>
          </p:nvPr>
        </p:nvSpPr>
        <p:spPr>
          <a:xfrm>
            <a:off x="457200" y="2845200"/>
            <a:ext cx="8229600" cy="39362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itchFamily="34" charset="-128"/>
              </a:rPr>
              <a:t>C. </a:t>
            </a:r>
            <a:r>
              <a:rPr lang="en-US" altLang="en-US" sz="2400" kern="1200" dirty="0">
                <a:solidFill>
                  <a:srgbClr val="000000"/>
                </a:solidFill>
                <a:latin typeface="Arial (Body)"/>
                <a:ea typeface="ＭＳ Ｐゴシック" pitchFamily="34" charset="-128"/>
                <a:hlinkClick r:id="rId4" action="ppaction://hlinksldjump"/>
              </a:rPr>
              <a:t>The mother has not had regular prenatal care.</a:t>
            </a:r>
            <a:endParaRPr lang="en-US" altLang="en-US" sz="2400" kern="1200" dirty="0">
              <a:solidFill>
                <a:srgbClr val="000000"/>
              </a:solidFill>
              <a:latin typeface="Arial (Body)"/>
              <a:ea typeface="ＭＳ Ｐゴシック" pitchFamily="34" charset="-128"/>
            </a:endParaRPr>
          </a:p>
        </p:txBody>
      </p:sp>
      <p:sp>
        <p:nvSpPr>
          <p:cNvPr id="6" name="Content Placeholder 5"/>
          <p:cNvSpPr>
            <a:spLocks noGrp="1"/>
          </p:cNvSpPr>
          <p:nvPr>
            <p:ph idx="15"/>
          </p:nvPr>
        </p:nvSpPr>
        <p:spPr>
          <a:xfrm>
            <a:off x="457200" y="3442500"/>
            <a:ext cx="8229600" cy="812000"/>
          </a:xfrm>
        </p:spPr>
        <p:txBody>
          <a:bodyPr wrap="square" lIns="91425" tIns="91425" rIns="91425" bIns="91425">
            <a:noAutofit/>
          </a:bodyPr>
          <a:lstStyle/>
          <a:p>
            <a:pPr marL="357188" lvl="0" indent="-357188" fontAlgn="base">
              <a:spcBef>
                <a:spcPct val="0"/>
              </a:spcBef>
              <a:spcAft>
                <a:spcPct val="0"/>
              </a:spcAft>
              <a:buSzPts val="2400"/>
              <a:buNone/>
            </a:pPr>
            <a:r>
              <a:rPr lang="en-US" altLang="en-US" sz="2400" kern="1200" dirty="0">
                <a:solidFill>
                  <a:schemeClr val="tx2"/>
                </a:solidFill>
                <a:latin typeface="Arial (Body)"/>
                <a:ea typeface="ＭＳ Ｐゴシック" pitchFamily="34" charset="-128"/>
              </a:rPr>
              <a:t>D. </a:t>
            </a:r>
            <a:r>
              <a:rPr lang="en-US" altLang="en-US" sz="2400" kern="1200" dirty="0">
                <a:solidFill>
                  <a:srgbClr val="000000"/>
                </a:solidFill>
                <a:latin typeface="Arial (Body)"/>
                <a:ea typeface="ＭＳ Ｐゴシック" pitchFamily="34" charset="-128"/>
                <a:hlinkClick r:id="rId5" action="ppaction://hlinksldjump"/>
              </a:rPr>
              <a:t>The mother states she feels like she needs to have a bowel movement.</a:t>
            </a:r>
            <a:endParaRPr lang="en-US" altLang="en-US" sz="2400" kern="1200" dirty="0">
              <a:solidFill>
                <a:srgbClr val="000000"/>
              </a:solidFill>
              <a:latin typeface="Arial (Body)"/>
              <a:ea typeface="ＭＳ Ｐゴシック" pitchFamily="34" charset="-128"/>
            </a:endParaRPr>
          </a:p>
        </p:txBody>
      </p:sp>
    </p:spTree>
    <p:extLst>
      <p:ext uri="{BB962C8B-B14F-4D97-AF65-F5344CB8AC3E}">
        <p14:creationId xmlns:p14="http://schemas.microsoft.com/office/powerpoint/2010/main" val="321478873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Labor and Normal Delivery </a:t>
            </a:r>
            <a:r>
              <a:rPr lang="en-US" sz="2000" b="0" dirty="0" smtClean="0">
                <a:latin typeface="Times New Roman" panose="02020603050405020304" pitchFamily="18" charset="0"/>
                <a:ea typeface="ＭＳ Ｐゴシック"/>
                <a:cs typeface="ＭＳ Ｐゴシック" pitchFamily="-1" charset="-128"/>
              </a:rPr>
              <a:t>(13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Delivery at the Scene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Take all appropriate Standard Precautions.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Position the patient.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Apply oxygen by nasal cannula at 2-4 </a:t>
            </a:r>
            <a:r>
              <a:rPr lang="en-US" altLang="en-US" sz="2400" dirty="0" smtClean="0">
                <a:solidFill>
                  <a:srgbClr val="000000"/>
                </a:solidFill>
                <a:latin typeface="Arial (Body)"/>
                <a:ea typeface="ＭＳ Ｐゴシック"/>
              </a:rPr>
              <a:t>l</a:t>
            </a:r>
            <a:r>
              <a:rPr lang="en-US" altLang="en-US" sz="100" dirty="0" smtClean="0">
                <a:solidFill>
                  <a:schemeClr val="bg1"/>
                </a:solidFill>
                <a:latin typeface="Arial (Body)"/>
                <a:ea typeface="ＭＳ Ｐゴシック"/>
              </a:rPr>
              <a:t>iters</a:t>
            </a:r>
            <a:r>
              <a:rPr lang="en-US" altLang="en-US" sz="2400" dirty="0" smtClean="0">
                <a:solidFill>
                  <a:srgbClr val="000000"/>
                </a:solidFill>
                <a:latin typeface="Arial (Body)"/>
                <a:ea typeface="ＭＳ Ｐゴシック"/>
              </a:rPr>
              <a:t>p</a:t>
            </a:r>
            <a:r>
              <a:rPr lang="en-US" altLang="en-US" sz="100" dirty="0" smtClean="0">
                <a:solidFill>
                  <a:schemeClr val="bg1"/>
                </a:solidFill>
                <a:latin typeface="Arial (Body)"/>
                <a:ea typeface="ＭＳ Ｐゴシック"/>
              </a:rPr>
              <a:t>er</a:t>
            </a:r>
            <a:r>
              <a:rPr lang="en-US" altLang="en-US" sz="2400" dirty="0" smtClean="0">
                <a:solidFill>
                  <a:srgbClr val="000000"/>
                </a:solidFill>
                <a:latin typeface="Arial (Body)"/>
                <a:ea typeface="ＭＳ Ｐゴシック"/>
              </a:rPr>
              <a:t>m</a:t>
            </a:r>
            <a:r>
              <a:rPr lang="en-US" altLang="en-US" sz="100" dirty="0" smtClean="0">
                <a:solidFill>
                  <a:schemeClr val="bg1"/>
                </a:solidFill>
                <a:latin typeface="Arial (Body)"/>
                <a:ea typeface="ＭＳ Ｐゴシック"/>
              </a:rPr>
              <a:t>inute</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Create a sterile field.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Anticipate vomiting.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for crowning.</a:t>
            </a:r>
          </a:p>
        </p:txBody>
      </p:sp>
    </p:spTree>
    <p:extLst>
      <p:ext uri="{BB962C8B-B14F-4D97-AF65-F5344CB8AC3E}">
        <p14:creationId xmlns:p14="http://schemas.microsoft.com/office/powerpoint/2010/main" val="41061286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Disposable Obstetrics (O</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B) Kit</a:t>
            </a:r>
            <a:endParaRPr lang="en-US" altLang="en-US" dirty="0">
              <a:latin typeface="Times New Roman" panose="02020603050405020304" pitchFamily="18" charset="0"/>
              <a:ea typeface="ＭＳ Ｐゴシック"/>
            </a:endParaRPr>
          </a:p>
        </p:txBody>
      </p:sp>
      <p:pic>
        <p:nvPicPr>
          <p:cNvPr id="4" name="Picture 2" descr="Packages of gauzes bulb syringe, towels and blanket, plastic bags, wipes, cords and pa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397" y="1762735"/>
            <a:ext cx="7471206" cy="432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2612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Labor and Normal Delivery </a:t>
            </a:r>
            <a:r>
              <a:rPr lang="en-US" sz="2000" b="0" dirty="0" smtClean="0">
                <a:latin typeface="Times New Roman" panose="02020603050405020304" pitchFamily="18" charset="0"/>
                <a:ea typeface="ＭＳ Ｐゴシック"/>
                <a:cs typeface="ＭＳ Ｐゴシック" pitchFamily="-1" charset="-128"/>
              </a:rPr>
              <a:t>(14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42926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Delivery at the Scene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Apply gentle pressure to the head to prevent an explosive delivery.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Tear the amniotic sac, if not ruptured.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for the possibility of nuchal cord.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Suction the airway only if needed.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Deliver anterior, then posterior shoulder.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Support the </a:t>
            </a:r>
            <a:r>
              <a:rPr lang="en-US" altLang="en-US" sz="2400" dirty="0" smtClean="0">
                <a:solidFill>
                  <a:srgbClr val="000000"/>
                </a:solidFill>
                <a:latin typeface="Arial (Body)"/>
                <a:ea typeface="ＭＳ Ｐゴシック"/>
              </a:rPr>
              <a:t>baby’s </a:t>
            </a:r>
            <a:r>
              <a:rPr lang="en-US" altLang="en-US" sz="2400" dirty="0">
                <a:solidFill>
                  <a:srgbClr val="000000"/>
                </a:solidFill>
                <a:latin typeface="Arial (Body)"/>
                <a:ea typeface="ＭＳ Ｐゴシック"/>
              </a:rPr>
              <a:t>body with both hands as it is delivered.</a:t>
            </a:r>
          </a:p>
        </p:txBody>
      </p:sp>
    </p:spTree>
    <p:extLst>
      <p:ext uri="{BB962C8B-B14F-4D97-AF65-F5344CB8AC3E}">
        <p14:creationId xmlns:p14="http://schemas.microsoft.com/office/powerpoint/2010/main" val="2670752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Labor and Normal Delivery </a:t>
            </a:r>
            <a:r>
              <a:rPr lang="en-US" sz="2000" b="0" dirty="0" smtClean="0">
                <a:latin typeface="Times New Roman" panose="02020603050405020304" pitchFamily="18" charset="0"/>
                <a:ea typeface="ＭＳ Ｐゴシック"/>
                <a:cs typeface="ＭＳ Ｐゴシック" pitchFamily="-1" charset="-128"/>
              </a:rPr>
              <a:t>(15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383970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Delivery at the Scene</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Secure </a:t>
            </a: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baby’s </a:t>
            </a:r>
            <a:r>
              <a:rPr lang="en-US" altLang="en-US" sz="2400" dirty="0">
                <a:solidFill>
                  <a:srgbClr val="000000"/>
                </a:solidFill>
                <a:latin typeface="Arial (Body)"/>
                <a:ea typeface="ＭＳ Ｐゴシック"/>
              </a:rPr>
              <a:t>head, neck, and body and grasp the feet to complete the delivery.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Dry the newborn with towels.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Clamp the cord and use sterile surgical scissors or a scalpel to cut it.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An Apgar score should be done 1 minute and 5 minutes after birth.</a:t>
            </a:r>
          </a:p>
        </p:txBody>
      </p:sp>
    </p:spTree>
    <p:extLst>
      <p:ext uri="{BB962C8B-B14F-4D97-AF65-F5344CB8AC3E}">
        <p14:creationId xmlns:p14="http://schemas.microsoft.com/office/powerpoint/2010/main" val="36687477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Labor and Normal Delivery </a:t>
            </a:r>
            <a:r>
              <a:rPr lang="en-US" sz="2000" b="0" dirty="0" smtClean="0">
                <a:latin typeface="Times New Roman" panose="02020603050405020304" pitchFamily="18" charset="0"/>
                <a:ea typeface="ＭＳ Ｐゴシック"/>
                <a:cs typeface="ＭＳ Ｐゴシック" pitchFamily="-1" charset="-128"/>
              </a:rPr>
              <a:t>(16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410020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Delivery at the Scene</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Keep </a:t>
            </a:r>
            <a:r>
              <a:rPr lang="en-US" altLang="en-US" sz="2400" dirty="0">
                <a:solidFill>
                  <a:srgbClr val="000000"/>
                </a:solidFill>
                <a:latin typeface="Arial (Body)"/>
                <a:ea typeface="ＭＳ Ｐゴシック"/>
              </a:rPr>
              <a:t>the newborn dry and warm.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Deliver the </a:t>
            </a:r>
            <a:r>
              <a:rPr lang="en-US" altLang="en-US" sz="2400" dirty="0" smtClean="0">
                <a:solidFill>
                  <a:srgbClr val="000000"/>
                </a:solidFill>
                <a:latin typeface="Arial (Body)"/>
                <a:ea typeface="ＭＳ Ｐゴシック"/>
              </a:rPr>
              <a:t>placenta.</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Place a sanitary pad or sterile dressings over the vaginal opening and perineum.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Control postpartum hemorrhaging.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Record the time of delivery; transport the mother, newborn, and placenta to the hospital.</a:t>
            </a:r>
          </a:p>
        </p:txBody>
      </p:sp>
    </p:spTree>
    <p:extLst>
      <p:ext uri="{BB962C8B-B14F-4D97-AF65-F5344CB8AC3E}">
        <p14:creationId xmlns:p14="http://schemas.microsoft.com/office/powerpoint/2010/main" val="23311573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Crowning. the Vertex of the Head is Showing in the Vaginal Opening</a:t>
            </a:r>
            <a:endParaRPr lang="en-US" altLang="en-US" dirty="0">
              <a:latin typeface="Times New Roman" panose="02020603050405020304" pitchFamily="18" charset="0"/>
              <a:ea typeface="ＭＳ Ｐゴシック"/>
            </a:endParaRPr>
          </a:p>
        </p:txBody>
      </p:sp>
      <p:pic>
        <p:nvPicPr>
          <p:cNvPr id="4" name="Picture 1" descr="An E M T grasps a crowning newborn’s head by the index finger and thumb on the sides of the head, and with the other hand presses a length of dressing to the perineum under the vaginal open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7227" y="1582094"/>
            <a:ext cx="686954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6588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chor="ctr">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Once the Head is Delivered, Check if the Umbilical Cord is around the Neck (Nuchal Cord). Deliver the Shoulders with the Next Contraction</a:t>
            </a:r>
            <a:endParaRPr lang="en-US" altLang="en-US" sz="2800" dirty="0">
              <a:latin typeface="Times New Roman" panose="02020603050405020304" pitchFamily="18" charset="0"/>
              <a:ea typeface="ＭＳ Ｐゴシック"/>
            </a:endParaRPr>
          </a:p>
        </p:txBody>
      </p:sp>
      <p:pic>
        <p:nvPicPr>
          <p:cNvPr id="4" name="Picture 1" descr="The E M T delivers the newborn’s head facing to the mother’s right side, holding the newborn’s head by the occipital bone with right hand and the newborn’s face with the left hand, left palm on the newborn’s forehead, left thumb on the newborn’s chee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7227" y="1651000"/>
            <a:ext cx="686954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86904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572500" cy="1066799"/>
          </a:xfrm>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Once the Shoulders are Delivered, the Entire Torso is Likely to be Delivered Quickly</a:t>
            </a:r>
            <a:endParaRPr lang="en-US" altLang="en-US" dirty="0">
              <a:latin typeface="Times New Roman" panose="02020603050405020304" pitchFamily="18" charset="0"/>
              <a:ea typeface="ＭＳ Ｐゴシック"/>
            </a:endParaRPr>
          </a:p>
        </p:txBody>
      </p:sp>
      <p:pic>
        <p:nvPicPr>
          <p:cNvPr id="4" name="Picture 1" descr="The E M T holds the newborn’s shoulders and occiput with 2 hands, thumbs on the newborn’s chest, delivering the body as amniotic fluid ejects from the birth canal.  The newborn’s mouth is op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7228" y="1639888"/>
            <a:ext cx="686954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33787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Anatomy and Physiology of the Obstetric Patient </a:t>
            </a:r>
            <a:r>
              <a:rPr lang="en-US" sz="2000" b="0" dirty="0" smtClean="0">
                <a:latin typeface="Times New Roman" panose="02020603050405020304" pitchFamily="18" charset="0"/>
                <a:ea typeface="ＭＳ Ｐゴシック"/>
                <a:cs typeface="ＭＳ Ｐゴシック" pitchFamily="-1" charset="-128"/>
              </a:rPr>
              <a:t>(2 of 15)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1"/>
            <a:ext cx="8425543" cy="3552370"/>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Anatomy of Pregnancy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Uterus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Three sections: fundus, body, cervix</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cervix dilates to allow delivery.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Three layers: endometrium, myometrium, perimetrium</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smooth muscle layer contracts during labor.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Allows development of fetus</a:t>
            </a:r>
          </a:p>
        </p:txBody>
      </p:sp>
    </p:spTree>
    <p:extLst>
      <p:ext uri="{BB962C8B-B14F-4D97-AF65-F5344CB8AC3E}">
        <p14:creationId xmlns:p14="http://schemas.microsoft.com/office/powerpoint/2010/main" val="939982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Maintain a Good Grasp of the Newborn and Keep the Baby Level with the Mother’s Body</a:t>
            </a:r>
            <a:endParaRPr lang="en-US" altLang="en-US" sz="3200" dirty="0">
              <a:latin typeface="Times New Roman" panose="02020603050405020304" pitchFamily="18" charset="0"/>
              <a:ea typeface="ＭＳ Ｐゴシック"/>
            </a:endParaRPr>
          </a:p>
        </p:txBody>
      </p:sp>
      <p:pic>
        <p:nvPicPr>
          <p:cNvPr id="4" name="Picture 1" descr="The E M T holds the completely delivered newborn by the occiput, neck, and upper back, near and level to the birth canal. The umbilical cord extends from the birth canal and is still attached to the newbor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8327" y="1704975"/>
            <a:ext cx="686954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5046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Provide Newborn Care, Keeping the Baby Dry and Warm</a:t>
            </a:r>
            <a:endParaRPr lang="en-US" altLang="en-US" dirty="0">
              <a:latin typeface="Times New Roman" panose="02020603050405020304" pitchFamily="18" charset="0"/>
              <a:ea typeface="ＭＳ Ｐゴシック"/>
            </a:endParaRPr>
          </a:p>
        </p:txBody>
      </p:sp>
      <p:pic>
        <p:nvPicPr>
          <p:cNvPr id="4" name="Picture 1" descr="An E M T wipes fluid from the baby, who has been placed on the mother’s abdomen. The first E M T holds a cord cla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7227" y="1651000"/>
            <a:ext cx="686954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55115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Clamp and Cut the Umbilical Cord</a:t>
            </a:r>
            <a:endParaRPr lang="en-US" altLang="en-US" dirty="0">
              <a:latin typeface="Times New Roman" panose="02020603050405020304" pitchFamily="18" charset="0"/>
              <a:ea typeface="ＭＳ Ｐゴシック"/>
            </a:endParaRPr>
          </a:p>
        </p:txBody>
      </p:sp>
      <p:pic>
        <p:nvPicPr>
          <p:cNvPr id="4" name="Picture 1" descr="While the first E M T holds the clamped umbilical cord, the second E M T cuts the cord, the baby still lying supine on the mother’s abdom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7228" y="1676400"/>
            <a:ext cx="686954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493410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Deliver the Placenta</a:t>
            </a:r>
            <a:endParaRPr lang="en-US" altLang="en-US" dirty="0">
              <a:latin typeface="Times New Roman" panose="02020603050405020304" pitchFamily="18" charset="0"/>
              <a:ea typeface="ＭＳ Ｐゴシック"/>
            </a:endParaRPr>
          </a:p>
        </p:txBody>
      </p:sp>
      <p:pic>
        <p:nvPicPr>
          <p:cNvPr id="4" name="Picture 1" descr="The E M T pulls the umbilical cord with one hand, also pulling the connected placenta from the birth canal, the other hand open beneath the emerging placenta to catch i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7227" y="1676400"/>
            <a:ext cx="686954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163753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Provide Blow-By Oxygen, Based on the Spo2 Reading</a:t>
            </a:r>
            <a:endParaRPr lang="en-US" altLang="en-US" dirty="0">
              <a:latin typeface="Times New Roman" panose="02020603050405020304" pitchFamily="18" charset="0"/>
              <a:ea typeface="ＭＳ Ｐゴシック"/>
            </a:endParaRPr>
          </a:p>
        </p:txBody>
      </p:sp>
      <p:pic>
        <p:nvPicPr>
          <p:cNvPr id="4" name="Picture 1" descr="An E M T places an infant sized mask with tubing to the face of a supine newborn with blue ski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7227" y="1701800"/>
            <a:ext cx="686954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13847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74493"/>
          </a:xfrm>
        </p:spPr>
        <p:txBody>
          <a:bodyPr wrap="square" lIns="91425" tIns="91425" rIns="91425" bIns="91425">
            <a:noAutofit/>
          </a:bodyPr>
          <a:lstStyle/>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Lacy reassures the patient and explains that she needs to check and see if the baby is about to be born. Lacy confirms that the delivery is imminent. Lacy pulls on a gown and eye protection as Alan prepares the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B kit</a:t>
            </a:r>
            <a:r>
              <a:rPr lang="en-US" altLang="en-US" sz="2400" dirty="0">
                <a:solidFill>
                  <a:srgbClr val="000000"/>
                </a:solidFill>
                <a:latin typeface="Arial (Body)"/>
                <a:ea typeface="ＭＳ Ｐゴシック"/>
              </a:rPr>
              <a:t>.</a:t>
            </a:r>
          </a:p>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Within 10 minutes, Lacy has assisted with the delivery of a baby girl.</a:t>
            </a:r>
          </a:p>
        </p:txBody>
      </p:sp>
    </p:spTree>
    <p:extLst>
      <p:ext uri="{BB962C8B-B14F-4D97-AF65-F5344CB8AC3E}">
        <p14:creationId xmlns:p14="http://schemas.microsoft.com/office/powerpoint/2010/main" val="386391314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steps are required in the immediate care and assessment of the newborn?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special considerations should be taken if a newborn is premature?</a:t>
            </a:r>
          </a:p>
        </p:txBody>
      </p:sp>
    </p:spTree>
    <p:extLst>
      <p:ext uri="{BB962C8B-B14F-4D97-AF65-F5344CB8AC3E}">
        <p14:creationId xmlns:p14="http://schemas.microsoft.com/office/powerpoint/2010/main" val="159308695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Abnormal Delivery </a:t>
            </a:r>
            <a:r>
              <a:rPr lang="en-US" sz="2000" b="0" dirty="0" smtClean="0">
                <a:latin typeface="Times New Roman" panose="02020603050405020304" pitchFamily="18" charset="0"/>
                <a:ea typeface="ＭＳ Ｐゴシック"/>
                <a:cs typeface="ＭＳ Ｐゴシック" pitchFamily="-1" charset="-128"/>
              </a:rPr>
              <a:t>(1 of 21)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Signs and Symptoms of Abnormal Delivery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Assessment-Based Approach—Active Labor with Abnormal Delivery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Scene Size-Up, Primary Assessment, and Secondary Assessment—Abnormal</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Any presentation besides normal crowning</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Umbilical cord protruding from the vagina</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Amniotic fluid with an abnormal color or smell</a:t>
            </a:r>
          </a:p>
        </p:txBody>
      </p:sp>
    </p:spTree>
    <p:extLst>
      <p:ext uri="{BB962C8B-B14F-4D97-AF65-F5344CB8AC3E}">
        <p14:creationId xmlns:p14="http://schemas.microsoft.com/office/powerpoint/2010/main" val="251677312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Abnormal Delivery </a:t>
            </a:r>
            <a:r>
              <a:rPr lang="en-US" sz="2000" b="0" dirty="0" smtClean="0">
                <a:latin typeface="Times New Roman" panose="02020603050405020304" pitchFamily="18" charset="0"/>
                <a:ea typeface="ＭＳ Ｐゴシック"/>
                <a:cs typeface="ＭＳ Ｐゴシック" pitchFamily="-1" charset="-128"/>
              </a:rPr>
              <a:t>(2 of 21)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551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Signs and Symptoms of Abnormal Delivery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Assessment-Based Approach—Active Labor with Abnormal Delivery</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 and Reassessment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Emphasis is 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Immediate transport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Administering oxygen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Continuously monitoring vital signs.</a:t>
            </a:r>
          </a:p>
        </p:txBody>
      </p:sp>
    </p:spTree>
    <p:extLst>
      <p:ext uri="{BB962C8B-B14F-4D97-AF65-F5344CB8AC3E}">
        <p14:creationId xmlns:p14="http://schemas.microsoft.com/office/powerpoint/2010/main" val="67498052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Abnormal Delivery </a:t>
            </a:r>
            <a:r>
              <a:rPr lang="en-US" sz="2000" b="0" dirty="0" smtClean="0">
                <a:latin typeface="Times New Roman" panose="02020603050405020304" pitchFamily="18" charset="0"/>
                <a:ea typeface="ＭＳ Ｐゴシック"/>
                <a:cs typeface="ＭＳ Ｐゴシック" pitchFamily="-1" charset="-128"/>
              </a:rPr>
              <a:t>(3 of 21)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Intrapartum Emergencies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Prolapsed Cord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umbilical cord is the presenting part.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cord may be compressed, cutting off oxygen to the infant.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Instruct the mother not to push.</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Administer high-concentration oxygen.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Put patient in a knee-chest position</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8642701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Anatomy and Physiology of the Obstetric Patient </a:t>
            </a:r>
            <a:r>
              <a:rPr lang="en-US" sz="2000" b="0" dirty="0" smtClean="0">
                <a:latin typeface="Times New Roman" panose="02020603050405020304" pitchFamily="18" charset="0"/>
                <a:ea typeface="ＭＳ Ｐゴシック"/>
                <a:cs typeface="ＭＳ Ｐゴシック" pitchFamily="-1" charset="-128"/>
              </a:rPr>
              <a:t>(3 of 15)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79799"/>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Anatomy of Pregnancy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Placenta</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Temporary organ of pregnancy, attached to inner uterine wall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Highly vascular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Provides for fetal nourishment and waste removal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Separates from the uterus after delivery and is expelled</a:t>
            </a:r>
          </a:p>
        </p:txBody>
      </p:sp>
    </p:spTree>
    <p:extLst>
      <p:ext uri="{BB962C8B-B14F-4D97-AF65-F5344CB8AC3E}">
        <p14:creationId xmlns:p14="http://schemas.microsoft.com/office/powerpoint/2010/main" val="227032212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Prolapsed Cord</a:t>
            </a:r>
            <a:endParaRPr lang="en-US" altLang="en-US" dirty="0">
              <a:latin typeface="Times New Roman" panose="02020603050405020304" pitchFamily="18" charset="0"/>
              <a:ea typeface="ＭＳ Ｐゴシック"/>
            </a:endParaRPr>
          </a:p>
        </p:txBody>
      </p:sp>
      <p:pic>
        <p:nvPicPr>
          <p:cNvPr id="4" name="Picture 2" descr="Procedure for a patient with a prolapsed cord, where the umbilical cord presents from the vaginal opening before the baby presents.  Elevate hips, administer oxygen, and keep mother warm. Keep baby’s head away from cord. Do not attempt to push cord back. Wrap cord in sterile moist towel. Transport mother to hospital, continuing pressure on baby’s head."/>
          <p:cNvPicPr>
            <a:picLocks noChangeAspect="1"/>
          </p:cNvPicPr>
          <p:nvPr/>
        </p:nvPicPr>
        <p:blipFill>
          <a:blip r:embed="rId3">
            <a:extLst>
              <a:ext uri="{28A0092B-C50C-407E-A947-70E740481C1C}">
                <a14:useLocalDpi xmlns:a14="http://schemas.microsoft.com/office/drawing/2010/main" val="0"/>
              </a:ext>
            </a:extLst>
          </a:blip>
          <a:srcRect t="6061"/>
          <a:stretch>
            <a:fillRect/>
          </a:stretch>
        </p:blipFill>
        <p:spPr bwMode="auto">
          <a:xfrm>
            <a:off x="1487487" y="1630150"/>
            <a:ext cx="61690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25664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Abnormal Delivery </a:t>
            </a:r>
            <a:r>
              <a:rPr lang="en-US" sz="2000" b="0" dirty="0" smtClean="0">
                <a:latin typeface="Times New Roman" panose="02020603050405020304" pitchFamily="18" charset="0"/>
                <a:ea typeface="ＭＳ Ｐゴシック"/>
                <a:cs typeface="ＭＳ Ｐゴシック" pitchFamily="-1" charset="-128"/>
              </a:rPr>
              <a:t>(4 of 21)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Intrapartum Emergencies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Breech Birth</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Buttocks/lower extremities are </a:t>
            </a:r>
            <a:r>
              <a:rPr lang="en-US" altLang="en-US" sz="2400" dirty="0" smtClean="0">
                <a:solidFill>
                  <a:srgbClr val="000000"/>
                </a:solidFill>
                <a:latin typeface="Arial (Body)"/>
                <a:ea typeface="ＭＳ Ｐゴシック"/>
              </a:rPr>
              <a:t>presenting.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This condition presents a high risk of fetal complications.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Transport in a supine, head-down position.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You should not attempt to deliver a </a:t>
            </a:r>
            <a:r>
              <a:rPr lang="en-US" altLang="en-US" sz="2400" dirty="0" smtClean="0">
                <a:solidFill>
                  <a:srgbClr val="000000"/>
                </a:solidFill>
                <a:latin typeface="Arial (Body)"/>
                <a:ea typeface="ＭＳ Ｐゴシック"/>
              </a:rPr>
              <a:t>breech </a:t>
            </a:r>
            <a:r>
              <a:rPr lang="en-US" altLang="en-US" sz="2400" dirty="0">
                <a:solidFill>
                  <a:srgbClr val="000000"/>
                </a:solidFill>
                <a:latin typeface="Arial (Body)"/>
                <a:ea typeface="ＭＳ Ｐゴシック"/>
              </a:rPr>
              <a:t>presentation in the field</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52383046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Breech Delivery</a:t>
            </a:r>
            <a:endParaRPr lang="en-US" altLang="en-US" dirty="0">
              <a:latin typeface="Times New Roman" panose="02020603050405020304" pitchFamily="18" charset="0"/>
              <a:ea typeface="ＭＳ Ｐゴシック"/>
            </a:endParaRPr>
          </a:p>
        </p:txBody>
      </p:sp>
      <p:pic>
        <p:nvPicPr>
          <p:cNvPr id="4" name="Picture 2" descr="Delivery of a breech baby, with both feet and extended legs being pulled from the birth canal with the umbilical cor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1030" y="1711877"/>
            <a:ext cx="5836541" cy="3971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989320"/>
            <a:ext cx="8229600" cy="352086"/>
          </a:xfrm>
        </p:spPr>
        <p:txBody>
          <a:bodyPr/>
          <a:lstStyle/>
          <a:p>
            <a:r>
              <a:rPr lang="en-US" altLang="en-US" sz="1800" dirty="0">
                <a:latin typeface="+mn-lt"/>
              </a:rPr>
              <a:t>(© Science Photo Library/Custom medical Stock Photo)</a:t>
            </a:r>
            <a:endParaRPr lang="en-US" sz="1800" dirty="0">
              <a:latin typeface="+mn-lt"/>
            </a:endParaRPr>
          </a:p>
        </p:txBody>
      </p:sp>
    </p:spTree>
    <p:extLst>
      <p:ext uri="{BB962C8B-B14F-4D97-AF65-F5344CB8AC3E}">
        <p14:creationId xmlns:p14="http://schemas.microsoft.com/office/powerpoint/2010/main" val="87655661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Abnormal Delivery </a:t>
            </a:r>
            <a:r>
              <a:rPr lang="en-US" sz="2000" b="0" dirty="0" smtClean="0">
                <a:latin typeface="Times New Roman" panose="02020603050405020304" pitchFamily="18" charset="0"/>
                <a:ea typeface="ＭＳ Ｐゴシック"/>
                <a:cs typeface="ＭＳ Ｐゴシック" pitchFamily="-1" charset="-128"/>
              </a:rPr>
              <a:t>(5 of 21)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Intrapartum Emergencies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Breech Birth</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If a prehospital breech delivery is unavoidable: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Contact medical direction for assistance.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Have the mother push hard during contractions.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As the infant delivers, support the legs.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Allow the legs and buttocks to deliver until the umbilicus is seen.</a:t>
            </a:r>
          </a:p>
        </p:txBody>
      </p:sp>
    </p:spTree>
    <p:extLst>
      <p:ext uri="{BB962C8B-B14F-4D97-AF65-F5344CB8AC3E}">
        <p14:creationId xmlns:p14="http://schemas.microsoft.com/office/powerpoint/2010/main" val="181357578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Abnormal Delivery </a:t>
            </a:r>
            <a:r>
              <a:rPr lang="en-US" sz="2000" b="0" dirty="0" smtClean="0">
                <a:latin typeface="Times New Roman" panose="02020603050405020304" pitchFamily="18" charset="0"/>
                <a:ea typeface="ＭＳ Ｐゴシック"/>
                <a:cs typeface="ＭＳ Ｐゴシック" pitchFamily="-1" charset="-128"/>
              </a:rPr>
              <a:t>(6 of 21)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466083" cy="344476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Intrapartum Emergencies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Breech Birth</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Breech </a:t>
            </a:r>
            <a:r>
              <a:rPr lang="en-US" altLang="en-US" sz="2400" dirty="0">
                <a:solidFill>
                  <a:srgbClr val="000000"/>
                </a:solidFill>
                <a:latin typeface="Arial (Body)"/>
                <a:ea typeface="ＭＳ Ｐゴシック"/>
              </a:rPr>
              <a:t>Delivery with Entrapped Head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Immediately begin emergency transport.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Administer high-flow oxygen.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Insert a gloved hand in to the vagina and attempt to manually push the cervix over the head of the entrapped fetus.</a:t>
            </a:r>
          </a:p>
        </p:txBody>
      </p:sp>
    </p:spTree>
    <p:extLst>
      <p:ext uri="{BB962C8B-B14F-4D97-AF65-F5344CB8AC3E}">
        <p14:creationId xmlns:p14="http://schemas.microsoft.com/office/powerpoint/2010/main" val="288764874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Mariceau Maneuver</a:t>
            </a:r>
            <a:endParaRPr lang="en-US" altLang="en-US" dirty="0">
              <a:latin typeface="Times New Roman" panose="02020603050405020304" pitchFamily="18" charset="0"/>
              <a:ea typeface="ＭＳ Ｐゴシック"/>
            </a:endParaRPr>
          </a:p>
        </p:txBody>
      </p:sp>
      <p:pic>
        <p:nvPicPr>
          <p:cNvPr id="5" name="Picture 4" descr="1 E M T presses on the pregnant patient’s lower abdomen and pubis as her baby’s head is still in the uterus with the baby’s body delivered into another E M T’s hands. The second E M T places their left hand on the upper back of the delivered body of the baby, their left index and middle finger pressing downward on the baby’s occipital. The second E M T holds the baby’s chest with their right hand, reaching into the vagina to press upward around the baby’s mouth. The second E M T’s motion moves baby’s head downwards toward the mother’s posterior, and baby’s body upward out of the vaginal canal, to completely deliver the baby’s hea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063" y="1773707"/>
            <a:ext cx="7161874" cy="4225182"/>
          </a:xfrm>
          <a:prstGeom prst="rect">
            <a:avLst/>
          </a:prstGeom>
        </p:spPr>
      </p:pic>
    </p:spTree>
    <p:extLst>
      <p:ext uri="{BB962C8B-B14F-4D97-AF65-F5344CB8AC3E}">
        <p14:creationId xmlns:p14="http://schemas.microsoft.com/office/powerpoint/2010/main" val="267495383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Abnormal Delivery </a:t>
            </a:r>
            <a:r>
              <a:rPr lang="en-US" sz="2000" b="0" dirty="0" smtClean="0">
                <a:latin typeface="Times New Roman" panose="02020603050405020304" pitchFamily="18" charset="0"/>
                <a:ea typeface="ＭＳ Ｐゴシック"/>
                <a:cs typeface="ＭＳ Ｐゴシック" pitchFamily="-1" charset="-128"/>
              </a:rPr>
              <a:t>(7 of 21)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Intrapartum Emergencies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Face, Chin, Brow, Limb, and Compound Presentations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An arm or leg is the presenting part.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Vaginal delivery is impossible.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Administer oxygen and transport the patient in knee-chest position.</a:t>
            </a:r>
          </a:p>
        </p:txBody>
      </p:sp>
    </p:spTree>
    <p:extLst>
      <p:ext uri="{BB962C8B-B14F-4D97-AF65-F5344CB8AC3E}">
        <p14:creationId xmlns:p14="http://schemas.microsoft.com/office/powerpoint/2010/main" val="125465234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Limb Presentations: (a) Arm, (b) Leg</a:t>
            </a:r>
            <a:endParaRPr lang="en-US" altLang="en-US" dirty="0">
              <a:latin typeface="Times New Roman" panose="02020603050405020304" pitchFamily="18" charset="0"/>
              <a:ea typeface="ＭＳ Ｐゴシック"/>
            </a:endParaRPr>
          </a:p>
        </p:txBody>
      </p:sp>
      <p:pic>
        <p:nvPicPr>
          <p:cNvPr id="4" name="Picture 2" descr="In an arm limb presentation, marked a, the fetus’ arm extends first out of the birth canal. In b, a leg limb presentation, a leg extended from the birth canal first."/>
          <p:cNvPicPr>
            <a:picLocks noChangeAspect="1"/>
          </p:cNvPicPr>
          <p:nvPr/>
        </p:nvPicPr>
        <p:blipFill>
          <a:blip r:embed="rId3">
            <a:extLst>
              <a:ext uri="{28A0092B-C50C-407E-A947-70E740481C1C}">
                <a14:useLocalDpi xmlns:a14="http://schemas.microsoft.com/office/drawing/2010/main" val="0"/>
              </a:ext>
            </a:extLst>
          </a:blip>
          <a:srcRect t="5200"/>
          <a:stretch>
            <a:fillRect/>
          </a:stretch>
        </p:blipFill>
        <p:spPr bwMode="auto">
          <a:xfrm>
            <a:off x="809048" y="1894321"/>
            <a:ext cx="7481455" cy="4104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51680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Abnormal Delivery </a:t>
            </a:r>
            <a:r>
              <a:rPr lang="en-US" sz="2000" b="0" dirty="0" smtClean="0">
                <a:latin typeface="Times New Roman" panose="02020603050405020304" pitchFamily="18" charset="0"/>
                <a:ea typeface="ＭＳ Ｐゴシック"/>
                <a:cs typeface="ＭＳ Ｐゴシック" pitchFamily="-1" charset="-128"/>
              </a:rPr>
              <a:t>(8 of 21)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Intrapartum Emergencies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Shoulder Dystocia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fetal shoulders are larger than the fetal head.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head delivers, but then retracts back into the vagina.</a:t>
            </a:r>
          </a:p>
        </p:txBody>
      </p:sp>
    </p:spTree>
    <p:extLst>
      <p:ext uri="{BB962C8B-B14F-4D97-AF65-F5344CB8AC3E}">
        <p14:creationId xmlns:p14="http://schemas.microsoft.com/office/powerpoint/2010/main" val="119431758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Shoulder Dystocia</a:t>
            </a:r>
            <a:endParaRPr lang="en-US" altLang="en-US" dirty="0">
              <a:latin typeface="Times New Roman" panose="02020603050405020304" pitchFamily="18" charset="0"/>
              <a:ea typeface="ＭＳ Ｐゴシック"/>
            </a:endParaRPr>
          </a:p>
        </p:txBody>
      </p:sp>
      <p:pic>
        <p:nvPicPr>
          <p:cNvPr id="4" name="Picture 2" descr="A normal delivery compared to a delivery with shoulder dystocia. In a normal delivery, the baby’s shoulders follow the head symmetrically during exit from the birth canal. In shoulder dystocia, the baby crowns facing the side, and the anterior shoulder is impacted behind pubic symphysis. Dangers include entrapment of cord, inability of child’s chest to expand properly, severe brain damage or death if child is not delivered within minut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0329" y="1676400"/>
            <a:ext cx="710334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786122"/>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9065</TotalTime>
  <Words>14209</Words>
  <Application>Microsoft Office PowerPoint</Application>
  <PresentationFormat>On-screen Show (4:3)</PresentationFormat>
  <Paragraphs>1380</Paragraphs>
  <Slides>140</Slides>
  <Notes>133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140</vt:i4>
      </vt:variant>
    </vt:vector>
  </HeadingPairs>
  <TitlesOfParts>
    <vt:vector size="150" baseType="lpstr">
      <vt:lpstr>ＭＳ Ｐゴシック</vt:lpstr>
      <vt:lpstr>Arial</vt:lpstr>
      <vt:lpstr>Arial (Body)</vt:lpstr>
      <vt:lpstr>Calibri</vt:lpstr>
      <vt:lpstr>Noto Sans Symbols</vt:lpstr>
      <vt:lpstr>Times New Roman</vt:lpstr>
      <vt:lpstr>Verdana</vt:lpstr>
      <vt:lpstr>508 Lecture</vt:lpstr>
      <vt:lpstr>1_508 Lecture</vt:lpstr>
      <vt:lpstr>Equation</vt:lpstr>
      <vt:lpstr>Prehospital: Emergency Care</vt:lpstr>
      <vt:lpstr>Learning Objectives</vt:lpstr>
      <vt:lpstr>Setting the Stage</vt:lpstr>
      <vt:lpstr>Case Study Introduction</vt:lpstr>
      <vt:lpstr>Case Study (1 of 3)</vt:lpstr>
      <vt:lpstr>Introduction</vt:lpstr>
      <vt:lpstr>Anatomy and Physiology of the Obstetric Patient (1 of 15)</vt:lpstr>
      <vt:lpstr>Anatomy and Physiology of the Obstetric Patient (2 of 15)</vt:lpstr>
      <vt:lpstr>Anatomy and Physiology of the Obstetric Patient (3 of 15)</vt:lpstr>
      <vt:lpstr>Anatomy and Physiology of the Obstetric Patient (4 of 15)</vt:lpstr>
      <vt:lpstr>Anatomy and Physiology of the Obstetric Patient (5 of 15)</vt:lpstr>
      <vt:lpstr>Anatomy and Physiology of the Obstetric Patient (6 of 15)</vt:lpstr>
      <vt:lpstr>Anatomy of Pregnancy</vt:lpstr>
      <vt:lpstr>Anatomy and Physiology of the Obstetric Patient (7 of 15)</vt:lpstr>
      <vt:lpstr>Anatomy and Physiology of the Obstetric Patient (8 of 15)</vt:lpstr>
      <vt:lpstr>Anatomy and Physiology of the Obstetric Patient (9 of 15)</vt:lpstr>
      <vt:lpstr>Anatomy and Physiology of the Obstetric Patient (10 of 15)</vt:lpstr>
      <vt:lpstr>Anatomy and Physiology of the Obstetric Patient (11 of 15)</vt:lpstr>
      <vt:lpstr>Anatomy and Physiology of the Obstetric Patient (12 of 15)</vt:lpstr>
      <vt:lpstr>Anatomy and Physiology of the Obstetric Patient (13 of 15)</vt:lpstr>
      <vt:lpstr>Anatomy and Physiology of the Obstetric Patient (14 of 15)</vt:lpstr>
      <vt:lpstr>Anatomy and Physiology of the Obstetric Patient (15 of 15)</vt:lpstr>
      <vt:lpstr>Antepartum (Predelivery) Emergencies (1 of 31)</vt:lpstr>
      <vt:lpstr>Antepartum (Predelivery) Emergencies (2 of 31)</vt:lpstr>
      <vt:lpstr>Antepartum (Predelivery) Emergencies (3 of 31)</vt:lpstr>
      <vt:lpstr>Antepartum (Predelivery) Emergencies (4 of 31)</vt:lpstr>
      <vt:lpstr>Antepartum (Predelivery) Emergencies (5 of 31)</vt:lpstr>
      <vt:lpstr>Antepartum (Predelivery) Emergencies (6 of 31)</vt:lpstr>
      <vt:lpstr>Antepartum (Predelivery) Emergencies (7 of 31)</vt:lpstr>
      <vt:lpstr>Ectopic Pregnancy</vt:lpstr>
      <vt:lpstr>Antepartum (Predelivery) Emergencies (8 of 31)</vt:lpstr>
      <vt:lpstr>Antepartum (Predelivery) Emergencies (9 of 31)</vt:lpstr>
      <vt:lpstr>Antepartum (Predelivery) Emergencies (10 of 31)</vt:lpstr>
      <vt:lpstr>Antepartum (Predelivery) Emergencies (11 of 31)</vt:lpstr>
      <vt:lpstr>Placenta Previa</vt:lpstr>
      <vt:lpstr>Antepartum (Predelivery) Emergencies (12 of 31)</vt:lpstr>
      <vt:lpstr>Abruptio Placentae</vt:lpstr>
      <vt:lpstr>Antepartum (Predelivery) Emergencies (13 of 31)</vt:lpstr>
      <vt:lpstr>Antepartum (Predelivery) Emergencies (14 of 31)</vt:lpstr>
      <vt:lpstr>Antepartum (Predelivery) Emergencies (15 of 31)</vt:lpstr>
      <vt:lpstr>Ruptured Uterus</vt:lpstr>
      <vt:lpstr>Antepartum (Predelivery) Emergencies (16 of 31)</vt:lpstr>
      <vt:lpstr>Antepartum (Predelivery) Emergencies (17 of 31)</vt:lpstr>
      <vt:lpstr>Antepartum (Predelivery) Emergencies (18 of 31)</vt:lpstr>
      <vt:lpstr>Antepartum (Predelivery) Emergencies (19 of 31)</vt:lpstr>
      <vt:lpstr>Antepartum (Predelivery) Emergencies (20 of 31)</vt:lpstr>
      <vt:lpstr>Antepartum (Predelivery) Emergencies (21 of 31)</vt:lpstr>
      <vt:lpstr>Antepartum (Predelivery) Emergencies (22 of 31)</vt:lpstr>
      <vt:lpstr>Antepartum (Predelivery) Emergencies (23 of 31)</vt:lpstr>
      <vt:lpstr>Antepartum (Predelivery) Emergencies (24 of 31)</vt:lpstr>
      <vt:lpstr>Antepartum (Predelivery) Emergencies (25 of 31)</vt:lpstr>
      <vt:lpstr>Antepartum (Predelivery) Emergencies (26 of 31)</vt:lpstr>
      <vt:lpstr>Antepartum (Predelivery) Emergencies (27 of 31)</vt:lpstr>
      <vt:lpstr>Antepartum (Predelivery) Emergencies (28 of 31)</vt:lpstr>
      <vt:lpstr>Antepartum (Predelivery) Emergencies (29 of 31)</vt:lpstr>
      <vt:lpstr>Antepartum (Predelivery) Emergencies (30 of 31)</vt:lpstr>
      <vt:lpstr>Antepartum (Predelivery) Emergencies (31 of 31)</vt:lpstr>
      <vt:lpstr>Labor and Normal Delivery (1 of 16)</vt:lpstr>
      <vt:lpstr>Stages of Labor</vt:lpstr>
      <vt:lpstr>Labor and Normal Delivery (2 of 16)</vt:lpstr>
      <vt:lpstr>Labor and Normal Delivery (3 of 16)</vt:lpstr>
      <vt:lpstr>Labor and Normal Delivery (4 of 16)</vt:lpstr>
      <vt:lpstr>Labor and Normal Delivery (5 of 16)</vt:lpstr>
      <vt:lpstr>Labor and Normal Delivery (6 of 16)</vt:lpstr>
      <vt:lpstr>Labor and Normal Delivery (7 of 16)</vt:lpstr>
      <vt:lpstr>Labor and Normal Delivery (8 of 16)</vt:lpstr>
      <vt:lpstr>Labor and Normal Delivery (9 of 16)</vt:lpstr>
      <vt:lpstr>Labor and Normal Delivery (10 of 16)</vt:lpstr>
      <vt:lpstr>Labor and Normal Delivery (11 of 16)</vt:lpstr>
      <vt:lpstr>Labor and Normal Delivery (12 of 16)</vt:lpstr>
      <vt:lpstr>Click on the Finding that Should Prompt You to Anticipate the Need for Immediate, On-The-Scene Delivery</vt:lpstr>
      <vt:lpstr>Labor and Normal Delivery (13 of 16)</vt:lpstr>
      <vt:lpstr>Disposable Obstetrics (O B) Kit</vt:lpstr>
      <vt:lpstr>Labor and Normal Delivery (14 of 16)</vt:lpstr>
      <vt:lpstr>Labor and Normal Delivery (15 of 16)</vt:lpstr>
      <vt:lpstr>Labor and Normal Delivery (16 of 16)</vt:lpstr>
      <vt:lpstr>Crowning. the Vertex of the Head is Showing in the Vaginal Opening</vt:lpstr>
      <vt:lpstr>Once the Head is Delivered, Check if the Umbilical Cord is around the Neck (Nuchal Cord). Deliver the Shoulders with the Next Contraction</vt:lpstr>
      <vt:lpstr>Once the Shoulders are Delivered, the Entire Torso is Likely to be Delivered Quickly</vt:lpstr>
      <vt:lpstr>Maintain a Good Grasp of the Newborn and Keep the Baby Level with the Mother’s Body</vt:lpstr>
      <vt:lpstr>Provide Newborn Care, Keeping the Baby Dry and Warm</vt:lpstr>
      <vt:lpstr>Clamp and Cut the Umbilical Cord</vt:lpstr>
      <vt:lpstr>Deliver the Placenta</vt:lpstr>
      <vt:lpstr>Provide Blow-By Oxygen, Based on the Spo2 Reading</vt:lpstr>
      <vt:lpstr>Case Study (2 of 3)</vt:lpstr>
      <vt:lpstr>Case Study (3 of 3)</vt:lpstr>
      <vt:lpstr>Abnormal Delivery (1 of 21)</vt:lpstr>
      <vt:lpstr>Abnormal Delivery (2 of 21)</vt:lpstr>
      <vt:lpstr>Abnormal Delivery (3 of 21)</vt:lpstr>
      <vt:lpstr>Prolapsed Cord</vt:lpstr>
      <vt:lpstr>Abnormal Delivery (4 of 21)</vt:lpstr>
      <vt:lpstr>Breech Delivery</vt:lpstr>
      <vt:lpstr>Abnormal Delivery (5 of 21)</vt:lpstr>
      <vt:lpstr>Abnormal Delivery (6 of 21)</vt:lpstr>
      <vt:lpstr>The Mariceau Maneuver</vt:lpstr>
      <vt:lpstr>Abnormal Delivery (7 of 21)</vt:lpstr>
      <vt:lpstr>Limb Presentations: (a) Arm, (b) Leg</vt:lpstr>
      <vt:lpstr>Abnormal Delivery (8 of 21)</vt:lpstr>
      <vt:lpstr>Shoulder Dystocia</vt:lpstr>
      <vt:lpstr>Abnormal Delivery (9 of 21)</vt:lpstr>
      <vt:lpstr>Abnormal Delivery (10 of 21)</vt:lpstr>
      <vt:lpstr>Abnormal Delivery (11 of 21)</vt:lpstr>
      <vt:lpstr>Abnormal Delivery (12 of 21)</vt:lpstr>
      <vt:lpstr>Abnormal Delivery (13 of 21)</vt:lpstr>
      <vt:lpstr>Abnormal Delivery (14 of 21)</vt:lpstr>
      <vt:lpstr>Abnormal Delivery (15 of 21)</vt:lpstr>
      <vt:lpstr>Abnormal Delivery (16 of 21)</vt:lpstr>
      <vt:lpstr>Abnormal Delivery (17 of 21)</vt:lpstr>
      <vt:lpstr>Abnormal Delivery (18 of 21)</vt:lpstr>
      <vt:lpstr>Abnormal Delivery (19 of 21)</vt:lpstr>
      <vt:lpstr>Abnormal Delivery (20 of 21)</vt:lpstr>
      <vt:lpstr>Abnormal Delivery (21 of 21)</vt:lpstr>
      <vt:lpstr>Care of the Newborn (1 of 12)</vt:lpstr>
      <vt:lpstr>Care of the Newborn (2 of 12)</vt:lpstr>
      <vt:lpstr>Care of the Newborn (3 of 12)</vt:lpstr>
      <vt:lpstr>Care of the Newborn (4 of 12)</vt:lpstr>
      <vt:lpstr>Emergency Care Algorithm: Obstetric Emergency—Active Labor and Delivery</vt:lpstr>
      <vt:lpstr>Care of the Newborn (5 of 12)</vt:lpstr>
      <vt:lpstr>Care of the Newborn (6 of 12)</vt:lpstr>
      <vt:lpstr>Table 37-1 Targeted Preductal S p O2 after Birth</vt:lpstr>
      <vt:lpstr>Care of the Newborn (7 of 12)</vt:lpstr>
      <vt:lpstr>Stimulate the Infant Who is not Breathing by Flicking the Soles of their Feet or by Rubbing their Back</vt:lpstr>
      <vt:lpstr>Care of the Newborn (8 of 12)</vt:lpstr>
      <vt:lpstr>Table 37-2 Assessment and Initial Management of the Newborn (1 of 2)</vt:lpstr>
      <vt:lpstr>Table 37-2 Assessment and Initial Management of the Newborn (2 of 2)</vt:lpstr>
      <vt:lpstr>Care of the Newborn (9 of 12)</vt:lpstr>
      <vt:lpstr>The Inverted Pyramid for Neonatal Resuscitation Shows that the Majority of Newborns Will Respond to Simple Routines of Care</vt:lpstr>
      <vt:lpstr>Care of the Newborn (10 of 12)</vt:lpstr>
      <vt:lpstr>To Provide Positive Pressure Ventilation, Use a Bag-Valve Mask. Maintain a Good Mask Seal</vt:lpstr>
      <vt:lpstr>Care of the Newborn (11 of 12)</vt:lpstr>
      <vt:lpstr>To Provide Chest Compressions, Circle the Torso with the Fingers and Place Both Thumbs on the Lower Third of the Infant’s Sternum</vt:lpstr>
      <vt:lpstr>Care of the Newborn (12 of 12)</vt:lpstr>
      <vt:lpstr>Case Study Conclusion</vt:lpstr>
      <vt:lpstr>Lesson Summary (1 of 2)</vt:lpstr>
      <vt:lpstr>Lesson Summary (2 of 2)</vt:lpstr>
      <vt:lpstr>Correct!</vt:lpstr>
      <vt:lpstr>Incorrect (1 of 3)</vt:lpstr>
      <vt:lpstr>Incorrect (2 of 3)</vt:lpstr>
      <vt:lpstr>Incorrect (3 of 3)</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Windows User</cp:lastModifiedBy>
  <cp:revision>970</cp:revision>
  <dcterms:modified xsi:type="dcterms:W3CDTF">2018-03-01T10:52:23Z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