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1"/>
  </p:notesMasterIdLst>
  <p:handoutMasterIdLst>
    <p:handoutMasterId r:id="rId62"/>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05"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9" autoAdjust="0"/>
    <p:restoredTop sz="93372" autoAdjust="0"/>
  </p:normalViewPr>
  <p:slideViewPr>
    <p:cSldViewPr snapToGrid="0" snapToObjects="1">
      <p:cViewPr varScale="1">
        <p:scale>
          <a:sx n="78" d="100"/>
          <a:sy n="78" d="100"/>
        </p:scale>
        <p:origin x="136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p>
          <a:p>
            <a:pP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p>
          <a:p>
            <a:pPr lvl="1">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Cellular oxygenation is impaired when a patient is bleeding profusely. The loss of hemoglobin reduces the capability of the blood to carry and deliver oxygen to the cells. This leads to cellular hypoxia and anaerobic metabolism.</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After treating immediate life threats, perform a rapid secondary assessment to identify any additional injures that could potentially be life-threatening.</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Multisystem trauma patients may be found standing, sitting, prone, or supine when you arrive on the scene. These patients may require spine motion restriction. Any musculoskeletal injuries should be splinted </a:t>
            </a:r>
            <a:r>
              <a:rPr lang="en-US" altLang="en-US" dirty="0" err="1">
                <a:solidFill>
                  <a:prstClr val="black"/>
                </a:solidFill>
                <a:latin typeface="Calibri"/>
                <a:ea typeface="ＭＳ Ｐゴシック" panose="020B0600070205080204" pitchFamily="34" charset="-128"/>
              </a:rPr>
              <a:t>en</a:t>
            </a:r>
            <a:r>
              <a:rPr lang="en-US" altLang="en-US" dirty="0">
                <a:solidFill>
                  <a:prstClr val="black"/>
                </a:solidFill>
                <a:latin typeface="Calibri"/>
                <a:ea typeface="ＭＳ Ｐゴシック" panose="020B0600070205080204" pitchFamily="34" charset="-128"/>
              </a:rPr>
              <a:t> route if the patient is unstable.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Rapid extrication and rapid transport of the critically injured multisystem trauma patients are essential. The on-scene time is critical and should not be prolonged. The on-scene time is considered part of the platinum 10 minutes and the golden period between injury and definitive care at the hospital, a time span that should not be exceeded and should be minimized if possible.</a:t>
            </a:r>
          </a:p>
          <a:p>
            <a:pPr marL="171450" lvl="0" indent="-171450" eaLnBrk="0" fontAlgn="base" hangingPunct="0">
              <a:spcBef>
                <a:spcPct val="30000"/>
              </a:spcBef>
              <a:spcAft>
                <a:spcPct val="0"/>
              </a:spcAft>
              <a:buFontTx/>
              <a:buChar char="•"/>
            </a:pPr>
            <a:endParaRPr lang="en-US" altLang="en-US"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Tx/>
              <a:buChar cha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251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Injury to a pregnant uterus can result in severe bleeding. These changes can make the injured pregnant patient more susceptible to shock. However, because of the increased plasma volume in pregnancy, the signs of shock may be masked and delayed.</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common causes of injury in pregnant patients?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 the anatomy and physiology of pregnancy affect the response to injuries?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531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pregnant </a:t>
            </a:r>
            <a:r>
              <a:rPr lang="en-US" altLang="en-US" dirty="0" smtClean="0">
                <a:solidFill>
                  <a:prstClr val="black"/>
                </a:solidFill>
                <a:latin typeface="Calibri"/>
                <a:ea typeface="ＭＳ Ｐゴシック" panose="020B0600070205080204" pitchFamily="34" charset="-128"/>
              </a:rPr>
              <a:t>woman’s </a:t>
            </a:r>
            <a:r>
              <a:rPr lang="en-US" altLang="en-US" dirty="0">
                <a:solidFill>
                  <a:prstClr val="black"/>
                </a:solidFill>
                <a:latin typeface="Calibri"/>
                <a:ea typeface="ＭＳ Ｐゴシック" panose="020B0600070205080204" pitchFamily="34" charset="-128"/>
              </a:rPr>
              <a:t>renal blood flow is also increased. Their pelvic joints are loosened and their center of gravity changes, both of which can make them prone to accidents and falls. Pregnancy has also been shown to be a time when domestic abuse is more likely to occur.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324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Trauma to a pregnant woman, whether severe or minor, can have significant effects on the health of the fetus.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541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there is any complaint of abdominal pain or contractions, you must assess for crowning and vaginal bleeding.</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rPr>
              <a:t>Abruptio placentae most commonly occurs with blunt trauma. There may be abdominal pain and vaginal bleeding. There is a high risk of fetal and maternal death.</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805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unbelted pregnant crash victim is twice as likely to have vaginal bleeding or to give birth, and fetal death is three to four times more likely.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218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Shock is a frequent cause of death to both the fetus and the mother. It is estimated that 41 percent of fetuses die when the mother suffers a life-threatening injury. A traumatic maternal cardiac arrest poses a significant risk to the fetus. Although the chance of the fetus surviving maternal cardiac arrest is poor, it is still possible, especially with high-quality CPR.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5139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You should anticipate vomiting and have suction readily available, especially in the supine patient. Assess if the patient is breathing adequately and if bilateral breath sounds are present. Assist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ventilations if the tidal volume or respiratory rate is inadequate. Administer a high concentration of oxygen by nonrebreather mask if the breathing is adequate or via the bag-valve mask in the patient with inadequate breathing.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2543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vasoconstriction response in hypovolemia or shock will reduce the blood flow to the uterus. The fetus is vulnerable to any reduction in oxygen and can become severely hypoxic before the pregnant patient shows signs of hypoxia.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667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Perform a visual exam at the vaginal opening to assess for crowning and/or bleeding. Remember that you have two patients. If labor occurs because of the trauma, you may need additional resources to help you manage both the mother and the newborn.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133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a:t>
            </a:r>
            <a:r>
              <a:rPr lang="en-US" altLang="en-US" dirty="0" smtClean="0">
                <a:solidFill>
                  <a:prstClr val="black"/>
                </a:solidFill>
                <a:latin typeface="Calibri"/>
                <a:ea typeface="ＭＳ Ｐゴシック" panose="020B0600070205080204" pitchFamily="34" charset="-128"/>
              </a:rPr>
              <a:t>It’s </a:t>
            </a:r>
            <a:r>
              <a:rPr lang="en-US" altLang="en-US" dirty="0">
                <a:solidFill>
                  <a:prstClr val="black"/>
                </a:solidFill>
                <a:latin typeface="Calibri"/>
                <a:ea typeface="ＭＳ Ｐゴシック" panose="020B0600070205080204" pitchFamily="34" charset="-128"/>
              </a:rPr>
              <a:t>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085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best method to care for the fetus is by anticipating injuries and shock and aggressively managing the mother.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194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Some findings that may prompt you to suspect abuse include: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Bruises or burns in unusual shapes and locations.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An injury that </a:t>
            </a:r>
            <a:r>
              <a:rPr lang="en-US" altLang="en-US" dirty="0" smtClean="0">
                <a:solidFill>
                  <a:prstClr val="black"/>
                </a:solidFill>
                <a:latin typeface="Calibri"/>
                <a:ea typeface="ＭＳ Ｐゴシック" panose="020B0600070205080204" pitchFamily="34" charset="-128"/>
              </a:rPr>
              <a:t>doesn’t </a:t>
            </a:r>
            <a:r>
              <a:rPr lang="en-US" altLang="en-US" dirty="0">
                <a:solidFill>
                  <a:prstClr val="black"/>
                </a:solidFill>
                <a:latin typeface="Calibri"/>
                <a:ea typeface="ＭＳ Ｐゴシック" panose="020B0600070205080204" pitchFamily="34" charset="-128"/>
              </a:rPr>
              <a:t>seem to correlate with the cause provided or the developmental stage of the patient.</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More injuries than usual for a child that same age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Multiple injuries in various healing stages.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Delay in seeking emergency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737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improperly placed lap belt across the abdomen can lead to a compression fracture of the thoracolumbar vertebrae in a rapid deceleration motor vehicle crash in pediatric patients. The high displacement of the ribcage and internal organ placement makes them more susceptible to injuries to the spleen and liver.</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Greater chest wall flexibility can allow for internal chest injuries with few external signs of trauma. </a:t>
            </a:r>
            <a:r>
              <a:rPr lang="en-US" altLang="en-US">
                <a:solidFill>
                  <a:prstClr val="black"/>
                </a:solidFill>
                <a:latin typeface="Calibri"/>
                <a:ea typeface="ＭＳ Ｐゴシック" panose="020B0600070205080204" pitchFamily="34" charset="-128"/>
              </a:rPr>
              <a:t>Children also have higher metabolic rates, which require a greater amount of oxygen and glucose to be constantly delivered to their cells.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differences in pediatric patients that account for their greater severity of injuries as compared with adults exposed to similar forces?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Arrange a tour of a pediatric emergency department or, if this is not possible, consider a tour of the area of the ED in which pediatric patients are treated.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703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Traumatic forces are more widely distributed in pediatric patients than in adults and this makes them more prone to suffering multisystem trauma.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349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Both the PAT and the PALS assessments collect the same information in the general impression of the pediatric patient: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appearance or consciousness component refers to assessing the </a:t>
            </a:r>
            <a:r>
              <a:rPr lang="en-US" dirty="0" smtClean="0">
                <a:solidFill>
                  <a:prstClr val="black"/>
                </a:solidFill>
                <a:latin typeface="Calibri"/>
                <a:ea typeface="ＭＳ Ｐゴシック" charset="-128"/>
              </a:rPr>
              <a:t>child’s </a:t>
            </a:r>
            <a:r>
              <a:rPr lang="en-US" dirty="0">
                <a:solidFill>
                  <a:prstClr val="black"/>
                </a:solidFill>
                <a:latin typeface="Calibri"/>
                <a:ea typeface="ＭＳ Ｐゴシック" charset="-128"/>
              </a:rPr>
              <a:t>overall mental status (unresponsive, irritable, alert), body position, and muscle tone.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breathing component relates to the work of breathing as determined by a visual assessment of the effort of breathing, absence of breathing, or decreased respiratory effort, plus any audible sounds associated with the </a:t>
            </a:r>
            <a:r>
              <a:rPr lang="en-US" dirty="0" smtClean="0">
                <a:solidFill>
                  <a:prstClr val="black"/>
                </a:solidFill>
                <a:latin typeface="Calibri"/>
                <a:ea typeface="ＭＳ Ｐゴシック" charset="-128"/>
              </a:rPr>
              <a:t>patient’s </a:t>
            </a:r>
            <a:r>
              <a:rPr lang="en-US" dirty="0">
                <a:solidFill>
                  <a:prstClr val="black"/>
                </a:solidFill>
                <a:latin typeface="Calibri"/>
                <a:ea typeface="ＭＳ Ｐゴシック" charset="-128"/>
              </a:rPr>
              <a:t>respiration.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circulation or color component is assessed by observing the </a:t>
            </a:r>
            <a:r>
              <a:rPr lang="en-US" dirty="0" smtClean="0">
                <a:solidFill>
                  <a:prstClr val="black"/>
                </a:solidFill>
                <a:latin typeface="Calibri"/>
                <a:ea typeface="ＭＳ Ｐゴシック" charset="-128"/>
              </a:rPr>
              <a:t>patient’s </a:t>
            </a:r>
            <a:r>
              <a:rPr lang="en-US" dirty="0">
                <a:solidFill>
                  <a:prstClr val="black"/>
                </a:solidFill>
                <a:latin typeface="Calibri"/>
                <a:ea typeface="ＭＳ Ｐゴシック" charset="-128"/>
              </a:rPr>
              <a:t>skin color (cyanosis, pallor, mottling).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012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brachial pulse should be assessed in an infant less than 1 year of age. Because the myocardium is immature, the pediatric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ability to increase cardiac output depends primarily on raising the heart rate. Therefore, tachycardia is the earliest and most sensitive sign of hemorrhagic shock in the pediatric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206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 the breathing rate and tidal volume. Keep in mind that what is considered a normal respiratory rate and tidal volume are age and weight dependent. Look at both the chest and the abdomen when doing so. Carefully provide ventilations if either the rate or the tidal volume is inadequate or if bradycardia is present. Pediatric trauma patients can fatigue quickly. Administer supplemental oxygen to maintain an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of 95% or greater.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0928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Most of the management for a pediatric trauma patient is the same as for adults.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4131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rPr>
              <a:t>The most common injury associated with falls is fractures.</a:t>
            </a:r>
          </a:p>
          <a:p>
            <a:pPr lvl="0" eaLnBrk="0" fontAlgn="base" hangingPunct="0">
              <a:spcBef>
                <a:spcPct val="30000"/>
              </a:spcBef>
              <a:spcAft>
                <a:spcPct val="0"/>
              </a:spcAft>
            </a:pPr>
            <a:endParaRPr lang="en-US" altLang="en-US" dirty="0">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Motor vehicle collisions are the second most common cause of trauma in the elderly. Older drivers are more likely to be killed or injured in these accidents than younger drivers</a:t>
            </a:r>
            <a:endParaRPr lang="en-US" altLang="en-US" dirty="0">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things that affect the elderly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ability to compensate for hemorrhage?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Arrange with an extended care facility to have students assess elderly patients under nursing supervision.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9288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Geriatric patients are more susceptible to injury than other adults, even in cases of minor trauma. Minor chest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trauma can cause lung injury. Decreased muscle size in the abdomen can mask abdominal trauma in the elderly. Thinner skin in the elderly results in more easily inflicted soft tissue injuries.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795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help the student navigate the lesson.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832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Chest wall injuries can quickly lead to respiratory failure in this population. You should monitor the elderly trauma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oxygenation, using pulse oximetry. Elderly patients who are hypertensive prior to an injury may have normal blood pressure readings when they are in shock.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4998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Prevent hypothermia and splint factures. Remember that traction splints are not used to treat hip fractures.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rapid transport to the closest appropriate facility.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098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guidelines to follow when dealing with the cognitively impaired trauma patient?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Students should be able to apply the information in this section to scenarios involving assessment and management of pregnant, pediatric, geriatric, and cognitively impaired patients.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5654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can be difficult to recognize patients with cognitive impairment when you begin your assessment. Some patients have no physical signs of their mental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7826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Some patients with dementia experience cardiovascular changes that make them prone to injury. Other patients have a loss in musculoskeletal strength due to aging or impairment that can lead to falls and other injuries. Memory loss from </a:t>
            </a:r>
            <a:r>
              <a:rPr lang="en-US" altLang="en-US" dirty="0" smtClean="0">
                <a:solidFill>
                  <a:prstClr val="black"/>
                </a:solidFill>
                <a:latin typeface="Calibri"/>
                <a:ea typeface="ＭＳ Ｐゴシック" panose="020B0600070205080204" pitchFamily="34" charset="-128"/>
              </a:rPr>
              <a:t>Alzheimer’s </a:t>
            </a:r>
            <a:r>
              <a:rPr lang="en-US" altLang="en-US" dirty="0">
                <a:solidFill>
                  <a:prstClr val="black"/>
                </a:solidFill>
                <a:latin typeface="Calibri"/>
                <a:ea typeface="ＭＳ Ｐゴシック" panose="020B0600070205080204" pitchFamily="34" charset="-128"/>
              </a:rPr>
              <a:t>disease or other cognitive impairments can alter the patient assessment.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6562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psychological implications of trauma can be different in this population. Many of these patients do not know what is happening even before the trauma. They may be confused or upset. The traumatic event can make it more difficult for them to communicate and cooperate with you.</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645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trauma assessment provides the most pertinent information about your patient. Because many of these patients are not able to tell you what is wrong, it is important that you constantly reevaluate them.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5735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Cognitively impaired trauma patients need special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443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Unresponsiveness or altered mental status, especially in trauma patients, should always suggest the possibility of head injury. Never assume that mental status changes in a trauma patient are due to drug or alcohol intoxication or previous medical conditions. However, caregivers can give insight into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baseline mental state.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4688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Assess your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mental status, using the AVPU mnemonic. Utilize tools such as the Glasgow Coma Scale and the pediatric assessment triangle to provide additional information about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mental status. This will provide a baseline when you reassess your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840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5262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Any pregnant patient in their twentieth week of gestation or greater who has any trauma, even minor, should receive a high concentration of oxygen regardless of the SpO</a:t>
            </a:r>
            <a:r>
              <a:rPr lang="en-US" altLang="en-US" baseline="-25000">
                <a:solidFill>
                  <a:prstClr val="black"/>
                </a:solidFill>
                <a:latin typeface="Calibri"/>
                <a:ea typeface="ＭＳ Ｐゴシック" panose="020B0600070205080204" pitchFamily="34" charset="-128"/>
              </a:rPr>
              <a:t>2</a:t>
            </a:r>
            <a:r>
              <a:rPr lang="en-US" altLang="en-US">
                <a:solidFill>
                  <a:prstClr val="black"/>
                </a:solidFill>
                <a:latin typeface="Calibri"/>
                <a:ea typeface="ＭＳ Ｐゴシック" panose="020B0600070205080204" pitchFamily="34" charset="-128"/>
              </a:rPr>
              <a:t> reading. Although the pregnant patient may not have any signs or symptoms of hypoxia, the reduction in blood flow to the uterus during compensated shock can cause the fetus to become severely hypoxic.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9318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 the psychosocial developmental stages of children of various ages affect their responses to trauma and treatment by health care providers?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8522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history can provide vital information about the MOI.</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0940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Patients, especially children, those with cognitive impairments, or those with an altered mental status, may not be able to provide you with the information you need.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Special trauma patients may not respond to injury the same way that another trauma patient would. Document signs and symptoms accurately.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0145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priorities of care for multisystem trauma patients?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is the management of pediatric trauma patients different from that of adults?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special considerations in management of geriatric trauma patients?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a series of scenarios, students should be able to assess and manage a variety of patients from special populations.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3033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Any patient who deteriorates must be transported immediately.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Remember, bradycardia in the pediatric patient requires ventilation.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4213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If major bleeding to an extremity is not stopped with direct pressure, apply a tourniquet.</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Notify the receiving facility specifically what type of trauma patient you are bringing to their facility.</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Consider the use of ALS intercept or air medical transport for these patients. Follow your local protocol.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9733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1263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8595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576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a:t>
            </a:r>
            <a:r>
              <a:rPr lang="en-US" altLang="en-US" dirty="0" smtClean="0">
                <a:solidFill>
                  <a:prstClr val="black"/>
                </a:solidFill>
                <a:latin typeface="Calibri"/>
                <a:ea typeface="ＭＳ Ｐゴシック" panose="020B0600070205080204" pitchFamily="34" charset="-128"/>
              </a:rPr>
              <a:t>students’ </a:t>
            </a:r>
            <a:r>
              <a:rPr lang="en-US" altLang="en-US" dirty="0">
                <a:solidFill>
                  <a:prstClr val="black"/>
                </a:solidFill>
                <a:latin typeface="Calibri"/>
                <a:ea typeface="ＭＳ Ｐゴシック" panose="020B0600070205080204" pitchFamily="34" charset="-128"/>
              </a:rPr>
              <a:t>responses as a guide of how well 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7437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4265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36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36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36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36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6398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959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During this lesson, students learn about special considerations an EMT should have when caring for specific trauma populations.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255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What is the relationship between multisystem trauma and shock?</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Under what circumstances should the EMT request ALS or air medical support when caring for a multisystem trauma patient?</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What are the priorities when managing a multisystem trauma patient?</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Why is it important to perform a secondary assessment and obtain a medical history from a multisystem trauma patient?</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52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Students should be able to apply the principles of managing multisystem trauma patients to a variety of lab scenarios.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Have groups of students prepare multisystem trauma scenarios to demonstrate their understanding of the effects of multisystem trauma. Review the scenarios for accuracy during a break and use the scenarios for lab practice.</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Allow ample opportunity for students to apply the principles in lab scenarios.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weather and resources allow, have students practice outdoors.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can you develop the level of skill and efficiency needed to care for critically injured multisystem trauma patients?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45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Your personal safety is most important and should be maintained when you arrive on the scene and throughout your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care.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After arriving on the scene, determine whether you need additional resources. Because multisystem trauma can result from various causes, the additional resources required may vary.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Knowing the mechanism of injury (MOI) can help the EMT anticipate what injuries the patient may have. Multisystem trauma can result from blunt trauma, penetrating trauma, motor vehicle collisions, blast injuries, deceleration injuries, or any other type or combination of mechanisms.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Airway, ventilation, and oxygenation are key to the successful management of a multisystem trauma patient. Each multisystem trauma patient should be assessed and that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specific emergency care needs identified.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Because multisystem trauma patients may have suffered a spinal injury, always consider spine motion restriction. Inspect for possible airway obstructions and apply suction if necessary. Open the airway using the jaw-thrust method.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Determine whether your patient is breathing adequately based on the rate and tidal volume. If the ventilation is inadequate, provide positive pressure ventilation. Administering high-concentration oxygen is necessary in the multisystem trauma patient to saturate the hemoglobin with as much oxygen as possible and to attempt to maintain delivery of oxygen to the cells.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469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8"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21.xml"/><Relationship Id="rId5" Type="http://schemas.openxmlformats.org/officeDocument/2006/relationships/slide" Target="slide57.xml"/><Relationship Id="rId4" Type="http://schemas.openxmlformats.org/officeDocument/2006/relationships/slide" Target="slide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36</a:t>
            </a:r>
            <a:endParaRPr lang="en-US" b="1" dirty="0">
              <a:latin typeface="+mn-lt"/>
            </a:endParaRPr>
          </a:p>
        </p:txBody>
      </p:sp>
      <p:sp>
        <p:nvSpPr>
          <p:cNvPr id="5" name="Text Placeholder 4"/>
          <p:cNvSpPr>
            <a:spLocks noGrp="1"/>
          </p:cNvSpPr>
          <p:nvPr>
            <p:ph type="body" idx="3"/>
          </p:nvPr>
        </p:nvSpPr>
        <p:spPr>
          <a:xfrm>
            <a:off x="4907280" y="3114461"/>
            <a:ext cx="3657600" cy="1235866"/>
          </a:xfrm>
        </p:spPr>
        <p:txBody>
          <a:bodyPr/>
          <a:lstStyle/>
          <a:p>
            <a:pPr algn="ctr">
              <a:spcBef>
                <a:spcPct val="0"/>
              </a:spcBef>
              <a:buClrTx/>
            </a:pPr>
            <a:r>
              <a:rPr lang="en-US" altLang="en-US" dirty="0">
                <a:solidFill>
                  <a:schemeClr val="tx1"/>
                </a:solidFill>
                <a:latin typeface="+mn-lt"/>
              </a:rPr>
              <a:t>Multisystem Trauma and Trauma in Special </a:t>
            </a:r>
            <a:r>
              <a:rPr lang="en-US" altLang="en-US" dirty="0" smtClean="0">
                <a:solidFill>
                  <a:schemeClr val="tx1"/>
                </a:solidFill>
                <a:latin typeface="+mn-lt"/>
              </a:rPr>
              <a:t>Patient Populations</a:t>
            </a:r>
            <a:endParaRPr lang="en-US" altLang="en-US" dirty="0">
              <a:solidFill>
                <a:schemeClr val="tx1"/>
              </a:solidFill>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362551" y="4564004"/>
            <a:ext cx="299087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Multisystem Trauma </a:t>
            </a:r>
            <a:r>
              <a:rPr lang="en-US" sz="2000" b="0" dirty="0" smtClean="0">
                <a:latin typeface="Times New Roman" panose="02020603050405020304" pitchFamily="18" charset="0"/>
                <a:ea typeface="ＭＳ Ｐゴシック"/>
                <a:cs typeface="ＭＳ Ｐゴシック" pitchFamily="-1" charset="-128"/>
              </a:rPr>
              <a:t>(4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Golden Principles of Prehospital Multisystem Trauma </a:t>
            </a:r>
            <a:r>
              <a:rPr lang="en-US" altLang="en-US" sz="2400" dirty="0" smtClean="0">
                <a:solidFill>
                  <a:srgbClr val="000000"/>
                </a:solidFill>
                <a:latin typeface="Arial (Body)"/>
                <a:ea typeface="ＭＳ Ｐゴシック"/>
              </a:rPr>
              <a:t>Care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Control </a:t>
            </a:r>
            <a:r>
              <a:rPr lang="en-US" altLang="en-US" sz="2400" dirty="0">
                <a:solidFill>
                  <a:srgbClr val="000000"/>
                </a:solidFill>
                <a:latin typeface="Arial (Body)"/>
                <a:ea typeface="ＭＳ Ｐゴシック"/>
              </a:rPr>
              <a:t>external hemorrhage and treat for shock.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Perform a secondary assessment and obtain a medical history.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Splint skeletal injuries and maintain spine motion restriction if needed.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Make transport decisions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1862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29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26267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mn-lt"/>
                <a:ea typeface="ＭＳ Ｐゴシック"/>
              </a:rPr>
              <a:t>Trauma in Pregnant Patients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Anatomic and Physiologic Considerations in the Pregnant Trauma </a:t>
            </a:r>
            <a:r>
              <a:rPr lang="en-US" altLang="en-US" sz="2400" dirty="0" smtClean="0">
                <a:solidFill>
                  <a:srgbClr val="000000"/>
                </a:solidFill>
                <a:latin typeface="+mn-lt"/>
                <a:ea typeface="ＭＳ Ｐゴシック"/>
              </a:rPr>
              <a:t>Patient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It is difficult to assess the fetus, so manage the mother aggressively.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blood volume is increased by 50percent in late pregnancy.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heart rate increases by 10 to 15 </a:t>
            </a:r>
            <a:r>
              <a:rPr lang="en-US" sz="2400" dirty="0" smtClean="0">
                <a:latin typeface="+mn-lt"/>
              </a:rPr>
              <a:t>b</a:t>
            </a:r>
            <a:r>
              <a:rPr lang="en-US" sz="100" dirty="0" smtClean="0">
                <a:solidFill>
                  <a:schemeClr val="bg1"/>
                </a:solidFill>
                <a:latin typeface="+mn-lt"/>
              </a:rPr>
              <a:t>eats</a:t>
            </a:r>
            <a:r>
              <a:rPr lang="en-US" sz="2400" dirty="0" smtClean="0">
                <a:latin typeface="+mn-lt"/>
              </a:rPr>
              <a:t>p</a:t>
            </a:r>
            <a:r>
              <a:rPr lang="en-US" sz="100" dirty="0" smtClean="0">
                <a:solidFill>
                  <a:schemeClr val="bg1"/>
                </a:solidFill>
                <a:latin typeface="+mn-lt"/>
              </a:rPr>
              <a:t>e</a:t>
            </a:r>
            <a:r>
              <a:rPr lang="en-US" sz="100" dirty="0" smtClean="0">
                <a:latin typeface="+mn-lt"/>
              </a:rPr>
              <a:t>r</a:t>
            </a:r>
            <a:r>
              <a:rPr lang="en-US" sz="2400" dirty="0" smtClean="0">
                <a:latin typeface="+mn-lt"/>
              </a:rPr>
              <a:t>m</a:t>
            </a:r>
            <a:r>
              <a:rPr lang="en-US" sz="100" dirty="0" smtClean="0">
                <a:solidFill>
                  <a:schemeClr val="bg1"/>
                </a:solidFill>
                <a:latin typeface="+mn-lt"/>
              </a:rPr>
              <a:t>inute</a:t>
            </a:r>
            <a:r>
              <a:rPr lang="en-US" sz="2400" dirty="0" smtClean="0">
                <a:latin typeface="+mn-lt"/>
              </a:rPr>
              <a:t> </a:t>
            </a:r>
            <a:r>
              <a:rPr lang="en-US" altLang="en-US" sz="2400" dirty="0" smtClean="0">
                <a:solidFill>
                  <a:srgbClr val="000000"/>
                </a:solidFill>
                <a:latin typeface="+mn-lt"/>
                <a:ea typeface="ＭＳ Ｐゴシック"/>
              </a:rPr>
              <a:t>by </a:t>
            </a:r>
            <a:r>
              <a:rPr lang="en-US" altLang="en-US" sz="2400" dirty="0">
                <a:solidFill>
                  <a:srgbClr val="000000"/>
                </a:solidFill>
                <a:latin typeface="+mn-lt"/>
                <a:ea typeface="ＭＳ Ｐゴシック"/>
              </a:rPr>
              <a:t>the third trimester.</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uterus becomes highly vascular</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3589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1248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Trauma in Pregnant Patients</a:t>
            </a:r>
          </a:p>
          <a:p>
            <a:pPr lvl="1"/>
            <a:r>
              <a:rPr lang="en-US" altLang="en-US" sz="2400" dirty="0">
                <a:latin typeface="+mn-lt"/>
              </a:rPr>
              <a:t>Anatomic and Physiologic Considerations in the Pregnant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The </a:t>
            </a:r>
            <a:r>
              <a:rPr lang="en-US" altLang="en-US" sz="2400" dirty="0">
                <a:solidFill>
                  <a:srgbClr val="000000"/>
                </a:solidFill>
                <a:latin typeface="+mn-lt"/>
                <a:ea typeface="ＭＳ Ｐゴシック"/>
              </a:rPr>
              <a:t>diaphragm is elevated.</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Pain perception in the abdomen is altered.</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Decreased gastric motility and increased risk of vomiting.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uterus and bladder are at greater risk of injury.</a:t>
            </a:r>
          </a:p>
        </p:txBody>
      </p:sp>
    </p:spTree>
    <p:extLst>
      <p:ext uri="{BB962C8B-B14F-4D97-AF65-F5344CB8AC3E}">
        <p14:creationId xmlns:p14="http://schemas.microsoft.com/office/powerpoint/2010/main" val="311015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820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(3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Pregnant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Assessment </a:t>
            </a:r>
            <a:r>
              <a:rPr lang="en-US" altLang="en-US" sz="2400" dirty="0">
                <a:solidFill>
                  <a:srgbClr val="000000"/>
                </a:solidFill>
                <a:latin typeface="+mn-lt"/>
                <a:ea typeface="ＭＳ Ｐゴシック"/>
              </a:rPr>
              <a:t>Considerations in the Pregnant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more severe the injury to the mother, the greater the chances of fetal injury.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Fetal death rates are nine times higher than maternal death rates following trauma.</a:t>
            </a:r>
          </a:p>
        </p:txBody>
      </p:sp>
    </p:spTree>
    <p:extLst>
      <p:ext uri="{BB962C8B-B14F-4D97-AF65-F5344CB8AC3E}">
        <p14:creationId xmlns:p14="http://schemas.microsoft.com/office/powerpoint/2010/main" val="311147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820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(4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r>
              <a:rPr lang="en-US" altLang="en-US" sz="2400" dirty="0">
                <a:latin typeface="+mn-lt"/>
              </a:rPr>
              <a:t>Trauma in Pregnant Patients</a:t>
            </a:r>
          </a:p>
          <a:p>
            <a:pPr lvl="1"/>
            <a:r>
              <a:rPr lang="en-US" altLang="en-US" sz="2400" dirty="0">
                <a:latin typeface="+mn-lt"/>
              </a:rPr>
              <a:t>Assessment Considerations in the Pregnant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The </a:t>
            </a:r>
            <a:r>
              <a:rPr lang="en-US" altLang="en-US" sz="2400" dirty="0">
                <a:solidFill>
                  <a:srgbClr val="000000"/>
                </a:solidFill>
                <a:latin typeface="+mn-lt"/>
                <a:ea typeface="ＭＳ Ｐゴシック"/>
              </a:rPr>
              <a:t>most common problem caused by maternal trauma is uterine contractions that may progress into labor.</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Abruptio placentae is premature separation of the placenta from the uterine wall</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18463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29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(5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r>
              <a:rPr lang="en-US" altLang="en-US" sz="2400" dirty="0">
                <a:latin typeface="+mn-lt"/>
              </a:rPr>
              <a:t>Trauma in Pregnant Patients</a:t>
            </a:r>
          </a:p>
          <a:p>
            <a:pPr lvl="1"/>
            <a:r>
              <a:rPr lang="en-US" altLang="en-US" sz="2400" dirty="0">
                <a:latin typeface="+mn-lt"/>
              </a:rPr>
              <a:t>Assessment Considerations in the Pregnant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Fetal </a:t>
            </a:r>
            <a:r>
              <a:rPr lang="en-US" altLang="en-US" sz="2400" dirty="0">
                <a:solidFill>
                  <a:srgbClr val="000000"/>
                </a:solidFill>
                <a:latin typeface="+mn-lt"/>
                <a:ea typeface="ＭＳ Ｐゴシック"/>
              </a:rPr>
              <a:t>and maternal outcomes from motor vehicle collisions are more favorable when the mother wears a seatbelt.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Uterine rupture may occur as a result of motor vehicle trauma.</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It can result in maternal and fetal death.</a:t>
            </a:r>
          </a:p>
        </p:txBody>
      </p:sp>
    </p:spTree>
    <p:extLst>
      <p:ext uri="{BB962C8B-B14F-4D97-AF65-F5344CB8AC3E}">
        <p14:creationId xmlns:p14="http://schemas.microsoft.com/office/powerpoint/2010/main" val="197689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9724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(6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r>
              <a:rPr lang="en-US" altLang="en-US" sz="2400" dirty="0">
                <a:latin typeface="+mn-lt"/>
              </a:rPr>
              <a:t>Trauma in Pregnant Patients</a:t>
            </a:r>
          </a:p>
          <a:p>
            <a:pPr lvl="1"/>
            <a:r>
              <a:rPr lang="en-US" altLang="en-US" sz="2400" dirty="0">
                <a:latin typeface="+mn-lt"/>
              </a:rPr>
              <a:t>Assessment Considerations in the Pregnant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Fetal </a:t>
            </a:r>
            <a:r>
              <a:rPr lang="en-US" altLang="en-US" sz="2400" dirty="0">
                <a:solidFill>
                  <a:srgbClr val="000000"/>
                </a:solidFill>
                <a:latin typeface="+mn-lt"/>
                <a:ea typeface="ＭＳ Ｐゴシック"/>
              </a:rPr>
              <a:t>distress can be caused by hypoxia or hypovolemia, but signs of shock can be delayed or masked in pregnant patients.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Attempt resuscitation of the pulseless pregnant trauma patient according to your protocol.</a:t>
            </a:r>
          </a:p>
        </p:txBody>
      </p:sp>
    </p:spTree>
    <p:extLst>
      <p:ext uri="{BB962C8B-B14F-4D97-AF65-F5344CB8AC3E}">
        <p14:creationId xmlns:p14="http://schemas.microsoft.com/office/powerpoint/2010/main" val="248762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667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(7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0878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Pregnant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Management </a:t>
            </a:r>
            <a:r>
              <a:rPr lang="en-US" altLang="en-US" sz="2400" dirty="0">
                <a:solidFill>
                  <a:srgbClr val="000000"/>
                </a:solidFill>
                <a:latin typeface="+mn-lt"/>
                <a:ea typeface="ＭＳ Ｐゴシック"/>
              </a:rPr>
              <a:t>Considerations for the Pregnant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When spine motion restriction is required, tilt the spine board to the left to prevent supine hypotensive syndrome.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Airway, ventilation, and oxygenation are critical to the pregnant trauma patient. </a:t>
            </a:r>
            <a:r>
              <a:rPr lang="en-US" altLang="en-US" sz="2400" dirty="0" smtClean="0">
                <a:solidFill>
                  <a:srgbClr val="000000"/>
                </a:solidFill>
                <a:latin typeface="+mn-lt"/>
                <a:ea typeface="ＭＳ Ｐゴシック"/>
              </a:rPr>
              <a:t>E</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M</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T</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 </a:t>
            </a:r>
            <a:r>
              <a:rPr lang="en-US" altLang="en-US" sz="2400" dirty="0">
                <a:solidFill>
                  <a:srgbClr val="000000"/>
                </a:solidFill>
                <a:latin typeface="+mn-lt"/>
                <a:ea typeface="ＭＳ Ｐゴシック"/>
              </a:rPr>
              <a:t>should anticipate vomiting and have suction readily available.</a:t>
            </a:r>
          </a:p>
        </p:txBody>
      </p:sp>
    </p:spTree>
    <p:extLst>
      <p:ext uri="{BB962C8B-B14F-4D97-AF65-F5344CB8AC3E}">
        <p14:creationId xmlns:p14="http://schemas.microsoft.com/office/powerpoint/2010/main" val="203662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34375"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(8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7858125" cy="4525963"/>
          </a:xfrm>
        </p:spPr>
        <p:txBody>
          <a:bodyPr wrap="square" lIns="91425" tIns="91425" rIns="91425" bIns="91425">
            <a:noAutofit/>
          </a:bodyPr>
          <a:lstStyle/>
          <a:p>
            <a:r>
              <a:rPr lang="en-US" altLang="en-US" sz="2400" dirty="0">
                <a:latin typeface="+mn-lt"/>
              </a:rPr>
              <a:t>Trauma in Pregnant Patients</a:t>
            </a:r>
          </a:p>
          <a:p>
            <a:pPr lvl="1"/>
            <a:r>
              <a:rPr lang="en-US" altLang="en-US" sz="2400" dirty="0">
                <a:latin typeface="+mn-lt"/>
              </a:rPr>
              <a:t>Management Considerations for the Pregnant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Airway </a:t>
            </a:r>
            <a:r>
              <a:rPr lang="en-US" altLang="en-US" sz="2400" dirty="0">
                <a:solidFill>
                  <a:srgbClr val="000000"/>
                </a:solidFill>
                <a:latin typeface="+mn-lt"/>
                <a:ea typeface="ＭＳ Ｐゴシック"/>
              </a:rPr>
              <a:t>and ventilation</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Assist inadequate </a:t>
            </a:r>
            <a:r>
              <a:rPr lang="en-US" altLang="en-US" sz="2400" dirty="0" smtClean="0">
                <a:solidFill>
                  <a:srgbClr val="000000"/>
                </a:solidFill>
                <a:latin typeface="+mn-lt"/>
                <a:ea typeface="ＭＳ Ｐゴシック"/>
              </a:rPr>
              <a:t>ventilations.</a:t>
            </a: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Administer </a:t>
            </a:r>
            <a:r>
              <a:rPr lang="en-US" altLang="en-US" sz="2400" dirty="0">
                <a:solidFill>
                  <a:srgbClr val="000000"/>
                </a:solidFill>
                <a:latin typeface="+mn-lt"/>
                <a:ea typeface="ＭＳ Ｐゴシック"/>
              </a:rPr>
              <a:t>oxygen and maintain as high an </a:t>
            </a:r>
            <a:r>
              <a:rPr lang="en-US" altLang="en-US" sz="2400" dirty="0" smtClean="0">
                <a:solidFill>
                  <a:srgbClr val="000000"/>
                </a:solidFill>
                <a:latin typeface="+mn-lt"/>
                <a:ea typeface="ＭＳ Ｐゴシック"/>
              </a:rPr>
              <a:t>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2400" baseline="-25000" dirty="0" smtClean="0">
                <a:solidFill>
                  <a:srgbClr val="000000"/>
                </a:solidFill>
                <a:latin typeface="+mn-lt"/>
                <a:ea typeface="ＭＳ Ｐゴシック"/>
              </a:rPr>
              <a:t>2</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as possible.</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The fetus can be severely hypoxic before the mother shows signs of hypoxia</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53453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667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(9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Trauma in Pregnant Patients</a:t>
            </a:r>
          </a:p>
          <a:p>
            <a:pPr marL="741600" lvl="1" indent="-284400"/>
            <a:r>
              <a:rPr lang="en-US" altLang="en-US" sz="2400" dirty="0">
                <a:latin typeface="+mn-lt"/>
              </a:rPr>
              <a:t>Management Considerations for the Pregnant Trauma Patient</a:t>
            </a:r>
          </a:p>
          <a:p>
            <a:pPr marL="741600" lvl="1" indent="-284400" eaLnBrk="0" fontAlgn="base" hangingPunct="0">
              <a:spcAft>
                <a:spcPct val="0"/>
              </a:spcAft>
              <a:buSzPts val="2400"/>
            </a:pPr>
            <a:r>
              <a:rPr lang="en-US" altLang="en-US" sz="2400" dirty="0" smtClean="0">
                <a:solidFill>
                  <a:srgbClr val="000000"/>
                </a:solidFill>
                <a:latin typeface="+mn-lt"/>
                <a:ea typeface="ＭＳ Ｐゴシック"/>
              </a:rPr>
              <a:t>Circulation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Check for major bleeding.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Absorb vaginal bleeding with a pad; do not pack the vagina.</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Anticipate and treat for shock.</a:t>
            </a:r>
          </a:p>
        </p:txBody>
      </p:sp>
    </p:spTree>
    <p:extLst>
      <p:ext uri="{BB962C8B-B14F-4D97-AF65-F5344CB8AC3E}">
        <p14:creationId xmlns:p14="http://schemas.microsoft.com/office/powerpoint/2010/main" val="204353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1053.</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1053.</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1053.</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3165749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8012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(10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r>
              <a:rPr lang="en-US" altLang="en-US" sz="2400" dirty="0">
                <a:latin typeface="+mn-lt"/>
              </a:rPr>
              <a:t>Trauma in Pregnant Patients</a:t>
            </a:r>
          </a:p>
          <a:p>
            <a:pPr lvl="1"/>
            <a:r>
              <a:rPr lang="en-US" altLang="en-US" sz="2400" dirty="0">
                <a:latin typeface="+mn-lt"/>
              </a:rPr>
              <a:t>Management Considerations for the Pregnant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Consider 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L</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 intercept </a:t>
            </a:r>
            <a:r>
              <a:rPr lang="en-US" altLang="en-US" sz="2400" dirty="0">
                <a:solidFill>
                  <a:srgbClr val="000000"/>
                </a:solidFill>
                <a:latin typeface="+mn-lt"/>
                <a:ea typeface="ＭＳ Ｐゴシック"/>
              </a:rPr>
              <a:t>or air medical transport for major traumas involving pregnant patients.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Anticipate the need for additional resources if delivery is imminent.</a:t>
            </a:r>
          </a:p>
        </p:txBody>
      </p:sp>
    </p:spTree>
    <p:extLst>
      <p:ext uri="{BB962C8B-B14F-4D97-AF65-F5344CB8AC3E}">
        <p14:creationId xmlns:p14="http://schemas.microsoft.com/office/powerpoint/2010/main" val="1420282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defRPr/>
            </a:pPr>
            <a:r>
              <a:rPr lang="en-US" sz="2800" dirty="0" smtClean="0">
                <a:latin typeface="Times New Roman" panose="02020603050405020304" pitchFamily="18" charset="0"/>
                <a:ea typeface="ＭＳ Ｐゴシック"/>
                <a:cs typeface="ＭＳ Ｐゴシック" pitchFamily="-1" charset="-128"/>
              </a:rPr>
              <a:t>Click on the Intervention That is Required to Prevent Supine Hypotensive Syndrome When Managing a Pregnant Trauma Patient</a:t>
            </a:r>
            <a:endParaRPr lang="en-US" sz="2800"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199"/>
            <a:ext cx="8229600" cy="809625"/>
          </a:xfrm>
        </p:spPr>
        <p:txBody>
          <a:bodyPr wrap="square" lIns="91425" tIns="91425" rIns="91425" bIns="91425">
            <a:noAutofit/>
          </a:bodyPr>
          <a:lstStyle/>
          <a:p>
            <a:pPr marL="361950" lvl="0" indent="-36195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Fill </a:t>
            </a:r>
            <a:r>
              <a:rPr lang="en-US" altLang="en-US" sz="2400" kern="1200" dirty="0">
                <a:solidFill>
                  <a:srgbClr val="000000"/>
                </a:solidFill>
                <a:latin typeface="Arial (Body)"/>
                <a:ea typeface="ＭＳ Ｐゴシック" panose="020B0600070205080204" pitchFamily="34" charset="-128"/>
                <a:hlinkClick r:id="rId2" action="ppaction://hlinksldjump"/>
              </a:rPr>
              <a:t>all voids beneath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patient’s </a:t>
            </a:r>
            <a:r>
              <a:rPr lang="en-US" altLang="en-US" sz="2400" kern="1200" dirty="0">
                <a:solidFill>
                  <a:srgbClr val="000000"/>
                </a:solidFill>
                <a:latin typeface="Arial (Body)"/>
                <a:ea typeface="ＭＳ Ｐゴシック" panose="020B0600070205080204" pitchFamily="34" charset="-128"/>
                <a:hlinkClick r:id="rId2" action="ppaction://hlinksldjump"/>
              </a:rPr>
              <a:t>back with padding when applying a long </a:t>
            </a:r>
            <a:r>
              <a:rPr lang="en-US" altLang="en-US" sz="2400" kern="1200" dirty="0" smtClean="0">
                <a:solidFill>
                  <a:srgbClr val="000000"/>
                </a:solidFill>
                <a:latin typeface="Arial (Body)"/>
                <a:ea typeface="ＭＳ Ｐゴシック" panose="020B0600070205080204" pitchFamily="34" charset="-128"/>
                <a:hlinkClick r:id="rId2" action="ppaction://hlinksldjump"/>
              </a:rPr>
              <a:t>backboard.</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73720" y="2641680"/>
            <a:ext cx="8229600" cy="825420"/>
          </a:xfrm>
        </p:spPr>
        <p:txBody>
          <a:bodyPr wrap="square" lIns="91425" tIns="91425" rIns="91425" bIns="91425">
            <a:noAutofit/>
          </a:bodyPr>
          <a:lstStyle/>
          <a:p>
            <a:pPr marL="361950" lvl="0" indent="-36195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Administer </a:t>
            </a:r>
            <a:r>
              <a:rPr lang="en-US" altLang="en-US" sz="2400" kern="1200" dirty="0">
                <a:solidFill>
                  <a:srgbClr val="000000"/>
                </a:solidFill>
                <a:latin typeface="Arial (Body)"/>
                <a:ea typeface="ＭＳ Ｐゴシック" panose="020B0600070205080204" pitchFamily="34" charset="-128"/>
                <a:hlinkClick r:id="rId3" action="ppaction://hlinksldjump"/>
              </a:rPr>
              <a:t>oxygen at 15 </a:t>
            </a:r>
            <a:r>
              <a:rPr lang="en-US" altLang="en-US" sz="2400" kern="1200" dirty="0" smtClean="0">
                <a:solidFill>
                  <a:srgbClr val="000000"/>
                </a:solidFill>
                <a:latin typeface="Arial (Body)"/>
                <a:ea typeface="ＭＳ Ｐゴシック" panose="020B0600070205080204" pitchFamily="34" charset="-128"/>
                <a:hlinkClick r:id="rId3" action="ppaction://hlinksldjump"/>
              </a:rPr>
              <a:t>l</a:t>
            </a:r>
            <a:r>
              <a:rPr lang="en-US" altLang="en-US" sz="100" kern="1200" dirty="0" smtClean="0">
                <a:solidFill>
                  <a:srgbClr val="000000"/>
                </a:solidFill>
                <a:latin typeface="Arial (Body)"/>
                <a:ea typeface="ＭＳ Ｐゴシック" panose="020B0600070205080204" pitchFamily="34" charset="-128"/>
                <a:hlinkClick r:id="rId3" action="ppaction://hlinksldjump"/>
              </a:rPr>
              <a:t> </a:t>
            </a:r>
            <a:r>
              <a:rPr lang="en-US" altLang="en-US" sz="2400" kern="1200" dirty="0" smtClean="0">
                <a:solidFill>
                  <a:srgbClr val="000000"/>
                </a:solidFill>
                <a:latin typeface="Arial (Body)"/>
                <a:ea typeface="ＭＳ Ｐゴシック" panose="020B0600070205080204" pitchFamily="34" charset="-128"/>
                <a:hlinkClick r:id="rId3" action="ppaction://hlinksldjump"/>
              </a:rPr>
              <a:t>p</a:t>
            </a:r>
            <a:r>
              <a:rPr lang="en-US" altLang="en-US" sz="100" kern="1200" dirty="0" smtClean="0">
                <a:solidFill>
                  <a:srgbClr val="000000"/>
                </a:solidFill>
                <a:latin typeface="Arial (Body)"/>
                <a:ea typeface="ＭＳ Ｐゴシック" panose="020B0600070205080204" pitchFamily="34" charset="-128"/>
                <a:hlinkClick r:id="rId3" action="ppaction://hlinksldjump"/>
              </a:rPr>
              <a:t> </a:t>
            </a:r>
            <a:r>
              <a:rPr lang="en-US" altLang="en-US" sz="2400" kern="1200" dirty="0" smtClean="0">
                <a:solidFill>
                  <a:srgbClr val="000000"/>
                </a:solidFill>
                <a:latin typeface="Arial (Body)"/>
                <a:ea typeface="ＭＳ Ｐゴシック" panose="020B0600070205080204" pitchFamily="34" charset="-128"/>
                <a:hlinkClick r:id="rId3" action="ppaction://hlinksldjump"/>
              </a:rPr>
              <a:t>m </a:t>
            </a:r>
            <a:r>
              <a:rPr lang="en-US" altLang="en-US" sz="2400" kern="1200" dirty="0">
                <a:solidFill>
                  <a:srgbClr val="000000"/>
                </a:solidFill>
                <a:latin typeface="Arial (Body)"/>
                <a:ea typeface="ＭＳ Ｐゴシック" panose="020B0600070205080204" pitchFamily="34" charset="-128"/>
                <a:hlinkClick r:id="rId3" action="ppaction://hlinksldjump"/>
              </a:rPr>
              <a:t>by nonrebreather mask to all pregnant trauma </a:t>
            </a:r>
            <a:r>
              <a:rPr lang="en-US" altLang="en-US" sz="2400" kern="1200" dirty="0" smtClean="0">
                <a:solidFill>
                  <a:srgbClr val="000000"/>
                </a:solidFill>
                <a:latin typeface="Arial (Body)"/>
                <a:ea typeface="ＭＳ Ｐゴシック" panose="020B0600070205080204" pitchFamily="34" charset="-128"/>
                <a:hlinkClick r:id="rId3" action="ppaction://hlinksldjump"/>
              </a:rPr>
              <a:t>patients.</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683160"/>
            <a:ext cx="8229600" cy="831690"/>
          </a:xfrm>
        </p:spPr>
        <p:txBody>
          <a:bodyPr wrap="square" lIns="91425" tIns="91425" rIns="91425" bIns="91425">
            <a:noAutofit/>
          </a:bodyPr>
          <a:lstStyle/>
          <a:p>
            <a:pPr marL="361950" lvl="0" indent="-36195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Tilt </a:t>
            </a:r>
            <a:r>
              <a:rPr lang="en-US" altLang="en-US" sz="2400" kern="1200" dirty="0">
                <a:solidFill>
                  <a:srgbClr val="000000"/>
                </a:solidFill>
                <a:latin typeface="Arial (Body)"/>
                <a:ea typeface="ＭＳ Ｐゴシック" panose="020B0600070205080204" pitchFamily="34" charset="-128"/>
                <a:hlinkClick r:id="rId4" action="ppaction://hlinksldjump"/>
              </a:rPr>
              <a:t>the long backboard to the </a:t>
            </a:r>
            <a:r>
              <a:rPr lang="en-US" altLang="en-US" sz="2400" kern="1200" dirty="0" smtClean="0">
                <a:solidFill>
                  <a:srgbClr val="000000"/>
                </a:solidFill>
                <a:latin typeface="Arial (Body)"/>
                <a:ea typeface="ＭＳ Ｐゴシック" panose="020B0600070205080204" pitchFamily="34" charset="-128"/>
                <a:hlinkClick r:id="rId4" action="ppaction://hlinksldjump"/>
              </a:rPr>
              <a:t>patient’s </a:t>
            </a:r>
            <a:r>
              <a:rPr lang="en-US" altLang="en-US" sz="2400" kern="1200" dirty="0">
                <a:solidFill>
                  <a:srgbClr val="000000"/>
                </a:solidFill>
                <a:latin typeface="Arial (Body)"/>
                <a:ea typeface="ＭＳ Ｐゴシック" panose="020B0600070205080204" pitchFamily="34" charset="-128"/>
                <a:hlinkClick r:id="rId4" action="ppaction://hlinksldjump"/>
              </a:rPr>
              <a:t>left once straps are applied.</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4724639"/>
            <a:ext cx="8229600" cy="809385"/>
          </a:xfrm>
        </p:spPr>
        <p:txBody>
          <a:bodyPr wrap="square" lIns="91425" tIns="91425" rIns="91425" bIns="91425">
            <a:noAutofit/>
          </a:bodyPr>
          <a:lstStyle/>
          <a:p>
            <a:pPr marL="361950" lvl="0" indent="-36195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Transport </a:t>
            </a:r>
            <a:r>
              <a:rPr lang="en-US" altLang="en-US" sz="2400" kern="1200" dirty="0">
                <a:solidFill>
                  <a:srgbClr val="000000"/>
                </a:solidFill>
                <a:latin typeface="Arial (Body)"/>
                <a:ea typeface="ＭＳ Ｐゴシック" panose="020B0600070205080204" pitchFamily="34" charset="-128"/>
                <a:hlinkClick r:id="rId5" action="ppaction://hlinksldjump"/>
              </a:rPr>
              <a:t>the patient in </a:t>
            </a:r>
            <a:r>
              <a:rPr lang="en-US" altLang="en-US" sz="2400" kern="1200" dirty="0" smtClean="0">
                <a:solidFill>
                  <a:srgbClr val="000000"/>
                </a:solidFill>
                <a:latin typeface="Arial (Body)"/>
                <a:ea typeface="ＭＳ Ｐゴシック" panose="020B0600070205080204" pitchFamily="34" charset="-128"/>
                <a:hlinkClick r:id="rId5" action="ppaction://hlinksldjump"/>
              </a:rPr>
              <a:t>semi-Fowler’s </a:t>
            </a:r>
            <a:r>
              <a:rPr lang="en-US" altLang="en-US" sz="2400" kern="1200" dirty="0">
                <a:solidFill>
                  <a:srgbClr val="000000"/>
                </a:solidFill>
                <a:latin typeface="Arial (Body)"/>
                <a:ea typeface="ＭＳ Ｐゴシック" panose="020B0600070205080204" pitchFamily="34" charset="-128"/>
                <a:hlinkClick r:id="rId5" action="ppaction://hlinksldjump"/>
              </a:rPr>
              <a:t>position with the knees and hips flexed.</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00491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582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(11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Trauma in Pediatric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Mechanisms include drowning, burns, falls, penetrating trauma, motor vehicle collisions, and pedestrian-vehicle collisions.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Children are at risk of being abused by adults.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Shaken baby syndrome is one of many causes of brain injury.</a:t>
            </a:r>
          </a:p>
        </p:txBody>
      </p:sp>
    </p:spTree>
    <p:extLst>
      <p:ext uri="{BB962C8B-B14F-4D97-AF65-F5344CB8AC3E}">
        <p14:creationId xmlns:p14="http://schemas.microsoft.com/office/powerpoint/2010/main" val="583185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8868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(12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Pediatric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Anatomic </a:t>
            </a:r>
            <a:r>
              <a:rPr lang="en-US" altLang="en-US" sz="2400" dirty="0">
                <a:solidFill>
                  <a:srgbClr val="000000"/>
                </a:solidFill>
                <a:latin typeface="+mn-lt"/>
                <a:ea typeface="ＭＳ Ｐゴシック"/>
              </a:rPr>
              <a:t>and Physiologic Considerations in the Pediatric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Traumatic forces are more widely distributed in pediatric patients.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Pediatric patients have heavy heads and weak neck muscles.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Infants and children have greater chest wall flexibility than adults.</a:t>
            </a:r>
          </a:p>
        </p:txBody>
      </p:sp>
    </p:spTree>
    <p:extLst>
      <p:ext uri="{BB962C8B-B14F-4D97-AF65-F5344CB8AC3E}">
        <p14:creationId xmlns:p14="http://schemas.microsoft.com/office/powerpoint/2010/main" val="2570858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Children are Frequently Victims of Major and Minor Trauma</a:t>
            </a:r>
            <a:endParaRPr lang="en-US" altLang="en-US" dirty="0">
              <a:latin typeface="Times New Roman" panose="02020603050405020304" pitchFamily="18" charset="0"/>
              <a:ea typeface="ＭＳ Ｐゴシック"/>
            </a:endParaRPr>
          </a:p>
        </p:txBody>
      </p:sp>
      <p:pic>
        <p:nvPicPr>
          <p:cNvPr id="4" name="Picture 2" descr="A child patient secured to a backboard, wearing a non-rebreather mask, head restricted by foam rollers at the sides of the head, being treated by an E M 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4115" y="1556911"/>
            <a:ext cx="2975770" cy="428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989320"/>
            <a:ext cx="8229600" cy="387136"/>
          </a:xfrm>
        </p:spPr>
        <p:txBody>
          <a:bodyPr/>
          <a:lstStyle/>
          <a:p>
            <a:r>
              <a:rPr lang="en-US" altLang="en-US" sz="2000" b="1" dirty="0" smtClean="0">
                <a:latin typeface="+mn-lt"/>
                <a:ea typeface="ＭＳ Ｐゴシック"/>
              </a:rPr>
              <a:t>(© Mark C. Ide)</a:t>
            </a:r>
            <a:endParaRPr lang="en-US" sz="2000" b="1" dirty="0">
              <a:latin typeface="+mn-lt"/>
            </a:endParaRPr>
          </a:p>
        </p:txBody>
      </p:sp>
    </p:spTree>
    <p:extLst>
      <p:ext uri="{BB962C8B-B14F-4D97-AF65-F5344CB8AC3E}">
        <p14:creationId xmlns:p14="http://schemas.microsoft.com/office/powerpoint/2010/main" val="4011259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7344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(13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Trauma in Pediatric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 Considerations in the Pediatric Trauma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Pediatric Assessment Triangle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a:t>
            </a:r>
            <a:r>
              <a:rPr lang="en-US" altLang="en-US" sz="2400" dirty="0">
                <a:solidFill>
                  <a:srgbClr val="000000"/>
                </a:solidFill>
                <a:latin typeface="Arial (Body)"/>
                <a:ea typeface="ＭＳ Ｐゴシック"/>
              </a:rPr>
              <a:t>helps with formation of a general impression.</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assesses </a:t>
            </a:r>
            <a:r>
              <a:rPr lang="en-US" altLang="en-US" sz="2400" dirty="0">
                <a:solidFill>
                  <a:srgbClr val="000000"/>
                </a:solidFill>
                <a:latin typeface="Arial (Body)"/>
                <a:ea typeface="ＭＳ Ｐゴシック"/>
              </a:rPr>
              <a:t>appearance, work of breathing, and circulation to the skin.</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assesses </a:t>
            </a:r>
            <a:r>
              <a:rPr lang="en-US" altLang="en-US" sz="2400" dirty="0">
                <a:solidFill>
                  <a:srgbClr val="000000"/>
                </a:solidFill>
                <a:latin typeface="Arial (Body)"/>
                <a:ea typeface="ＭＳ Ｐゴシック"/>
              </a:rPr>
              <a:t>consciousness, breathing, and color.</a:t>
            </a:r>
          </a:p>
        </p:txBody>
      </p:sp>
    </p:spTree>
    <p:extLst>
      <p:ext uri="{BB962C8B-B14F-4D97-AF65-F5344CB8AC3E}">
        <p14:creationId xmlns:p14="http://schemas.microsoft.com/office/powerpoint/2010/main" val="2385076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8868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(14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262675"/>
          </a:xfrm>
        </p:spPr>
        <p:txBody>
          <a:bodyPr wrap="square" lIns="91425" tIns="91425" rIns="91425" bIns="91425">
            <a:noAutofit/>
          </a:bodyPr>
          <a:lstStyle/>
          <a:p>
            <a:r>
              <a:rPr lang="en-US" altLang="en-US" sz="2400" dirty="0">
                <a:latin typeface="+mn-lt"/>
              </a:rPr>
              <a:t>Trauma in Pediatric Patients</a:t>
            </a:r>
          </a:p>
          <a:p>
            <a:pPr lvl="1"/>
            <a:r>
              <a:rPr lang="en-US" altLang="en-US" sz="2400" dirty="0">
                <a:latin typeface="+mn-lt"/>
              </a:rPr>
              <a:t>Assessment Considerations in the Pediatric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Subtle </a:t>
            </a:r>
            <a:r>
              <a:rPr lang="en-US" altLang="en-US" sz="2400" dirty="0">
                <a:solidFill>
                  <a:srgbClr val="000000"/>
                </a:solidFill>
                <a:latin typeface="+mn-lt"/>
                <a:ea typeface="ＭＳ Ｐゴシック"/>
              </a:rPr>
              <a:t>changes in heart rate, blood pressure, and skin perfusion may indicate cardiorespiratory failure.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 slow heart rate may indicate hypoxia.</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Assess the brachial pulse.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Blood pressure readings are difficult to obtain in children 3 years of age or younger.</a:t>
            </a:r>
          </a:p>
        </p:txBody>
      </p:sp>
    </p:spTree>
    <p:extLst>
      <p:ext uri="{BB962C8B-B14F-4D97-AF65-F5344CB8AC3E}">
        <p14:creationId xmlns:p14="http://schemas.microsoft.com/office/powerpoint/2010/main" val="1683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344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(15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7394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Pediatric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Management </a:t>
            </a:r>
            <a:r>
              <a:rPr lang="en-US" altLang="en-US" sz="2400" dirty="0">
                <a:solidFill>
                  <a:srgbClr val="000000"/>
                </a:solidFill>
                <a:latin typeface="+mn-lt"/>
                <a:ea typeface="ＭＳ Ｐゴシック"/>
              </a:rPr>
              <a:t>Considerations for the Pediatric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In spine motion restriction, pad beneath the child who is younger than 8 years of age from the shoulders to the hips to prevent neck flexion.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Open the airway and assess for any possible obstructions; gurgling or stridor indicate upper airway obstruction.</a:t>
            </a:r>
          </a:p>
        </p:txBody>
      </p:sp>
    </p:spTree>
    <p:extLst>
      <p:ext uri="{BB962C8B-B14F-4D97-AF65-F5344CB8AC3E}">
        <p14:creationId xmlns:p14="http://schemas.microsoft.com/office/powerpoint/2010/main" val="27347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582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(16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Trauma in Pediatric Patients</a:t>
            </a:r>
          </a:p>
          <a:p>
            <a:pPr lvl="1"/>
            <a:r>
              <a:rPr lang="en-US" altLang="en-US" sz="2400" dirty="0">
                <a:latin typeface="+mn-lt"/>
              </a:rPr>
              <a:t>Management Considerations for the Pediatric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Assess </a:t>
            </a:r>
            <a:r>
              <a:rPr lang="en-US" altLang="en-US" sz="2400" dirty="0">
                <a:solidFill>
                  <a:srgbClr val="000000"/>
                </a:solidFill>
                <a:latin typeface="+mn-lt"/>
                <a:ea typeface="ＭＳ Ｐゴシック"/>
              </a:rPr>
              <a:t>circulation and control direct bleeding.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Manage hypovolemia and shock.</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Prevent hypothermia.</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Transport to an appropriate facility.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Continually reassess.</a:t>
            </a:r>
          </a:p>
        </p:txBody>
      </p:sp>
    </p:spTree>
    <p:extLst>
      <p:ext uri="{BB962C8B-B14F-4D97-AF65-F5344CB8AC3E}">
        <p14:creationId xmlns:p14="http://schemas.microsoft.com/office/powerpoint/2010/main" val="211735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29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(17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Trauma in Geriatric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risk of death and significant injury is greater than for younger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 number of physiological changes predispose the elderly to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Falls are the most common cause of </a:t>
            </a:r>
            <a:r>
              <a:rPr lang="en-US" altLang="en-US" sz="2400" dirty="0" smtClean="0">
                <a:solidFill>
                  <a:srgbClr val="000000"/>
                </a:solidFill>
                <a:latin typeface="Arial (Body)"/>
                <a:ea typeface="ＭＳ Ｐゴシック"/>
              </a:rPr>
              <a:t>injury.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Many falls are the result of medical </a:t>
            </a:r>
            <a:r>
              <a:rPr lang="en-US" altLang="en-US" sz="2400" dirty="0" smtClean="0">
                <a:solidFill>
                  <a:srgbClr val="000000"/>
                </a:solidFill>
                <a:latin typeface="Arial (Body)"/>
                <a:ea typeface="ＭＳ Ｐゴシック"/>
              </a:rPr>
              <a:t>conditions.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17027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Multisystem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Trauma in Special Patient Populations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Assessment-Based Approach: Multisystem Trauma and Trauma in Special Patient Populations</a:t>
            </a:r>
          </a:p>
        </p:txBody>
      </p:sp>
    </p:spTree>
    <p:extLst>
      <p:ext uri="{BB962C8B-B14F-4D97-AF65-F5344CB8AC3E}">
        <p14:creationId xmlns:p14="http://schemas.microsoft.com/office/powerpoint/2010/main" val="1655704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8868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(18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7394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Geriatric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Anatomic </a:t>
            </a:r>
            <a:r>
              <a:rPr lang="en-US" altLang="en-US" sz="2400" dirty="0">
                <a:solidFill>
                  <a:srgbClr val="000000"/>
                </a:solidFill>
                <a:latin typeface="+mn-lt"/>
                <a:ea typeface="ＭＳ Ｐゴシック"/>
              </a:rPr>
              <a:t>and Physiologic Considerations in the Geriatric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Changes in the pulmonary, cardiovascular, neurological, and musculoskeletal systems occur with aging.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These changes make injury more likely and make it harder for the elderly patient to compensate when injury occurs.</a:t>
            </a:r>
          </a:p>
        </p:txBody>
      </p:sp>
    </p:spTree>
    <p:extLst>
      <p:ext uri="{BB962C8B-B14F-4D97-AF65-F5344CB8AC3E}">
        <p14:creationId xmlns:p14="http://schemas.microsoft.com/office/powerpoint/2010/main" val="78473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582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(19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Geriatric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Assessment </a:t>
            </a:r>
            <a:r>
              <a:rPr lang="en-US" altLang="en-US" sz="2400" dirty="0">
                <a:solidFill>
                  <a:srgbClr val="000000"/>
                </a:solidFill>
                <a:latin typeface="+mn-lt"/>
                <a:ea typeface="ＭＳ Ｐゴシック"/>
              </a:rPr>
              <a:t>Considerations in the Geriatric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Preexisting medical conditions and medications affect the </a:t>
            </a:r>
            <a:r>
              <a:rPr lang="en-US" altLang="en-US" sz="2400" dirty="0" smtClean="0">
                <a:solidFill>
                  <a:srgbClr val="000000"/>
                </a:solidFill>
                <a:latin typeface="+mn-lt"/>
                <a:ea typeface="ＭＳ Ｐゴシック"/>
              </a:rPr>
              <a:t>patient’s </a:t>
            </a:r>
            <a:r>
              <a:rPr lang="en-US" altLang="en-US" sz="2400" dirty="0">
                <a:solidFill>
                  <a:srgbClr val="000000"/>
                </a:solidFill>
                <a:latin typeface="+mn-lt"/>
                <a:ea typeface="ＭＳ Ｐゴシック"/>
              </a:rPr>
              <a:t>outcome.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Altered mental status is a significant sign.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Be alert to airway obstruction from dentures and impaired cough reflex.</a:t>
            </a:r>
          </a:p>
        </p:txBody>
      </p:sp>
    </p:spTree>
    <p:extLst>
      <p:ext uri="{BB962C8B-B14F-4D97-AF65-F5344CB8AC3E}">
        <p14:creationId xmlns:p14="http://schemas.microsoft.com/office/powerpoint/2010/main" val="73705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3915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(20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Geriatric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Management </a:t>
            </a:r>
            <a:r>
              <a:rPr lang="en-US" altLang="en-US" sz="2400" dirty="0">
                <a:solidFill>
                  <a:srgbClr val="000000"/>
                </a:solidFill>
                <a:latin typeface="+mn-lt"/>
                <a:ea typeface="ＭＳ Ｐゴシック"/>
              </a:rPr>
              <a:t>Considerations for the Geriatric Trauma Patient</a:t>
            </a:r>
          </a:p>
          <a:p>
            <a:pPr lvl="2" eaLnBrk="0" fontAlgn="base" hangingPunct="0">
              <a:spcAft>
                <a:spcPct val="0"/>
              </a:spcAft>
              <a:buSzPts val="2400"/>
            </a:pPr>
            <a:r>
              <a:rPr lang="en-US" altLang="en-US" sz="2400" dirty="0">
                <a:solidFill>
                  <a:srgbClr val="000000"/>
                </a:solidFill>
                <a:latin typeface="+mn-lt"/>
                <a:ea typeface="ＭＳ Ｐゴシック"/>
              </a:rPr>
              <a:t>Use padding when spine motion restriction is necessary.</a:t>
            </a:r>
          </a:p>
          <a:p>
            <a:pPr lvl="2" eaLnBrk="0" fontAlgn="base" hangingPunct="0">
              <a:spcAft>
                <a:spcPct val="0"/>
              </a:spcAft>
              <a:buSzPts val="2400"/>
            </a:pPr>
            <a:r>
              <a:rPr lang="en-US" altLang="en-US" sz="2400" dirty="0">
                <a:solidFill>
                  <a:srgbClr val="000000"/>
                </a:solidFill>
                <a:latin typeface="+mn-lt"/>
                <a:ea typeface="ＭＳ Ｐゴシック"/>
              </a:rPr>
              <a:t>Maintain a clear airway and be prepared to suction.</a:t>
            </a:r>
          </a:p>
          <a:p>
            <a:pPr lvl="2" eaLnBrk="0" fontAlgn="base" hangingPunct="0">
              <a:spcAft>
                <a:spcPct val="0"/>
              </a:spcAft>
              <a:buSzPts val="2400"/>
            </a:pPr>
            <a:r>
              <a:rPr lang="en-US" altLang="en-US" sz="2400" dirty="0">
                <a:solidFill>
                  <a:srgbClr val="000000"/>
                </a:solidFill>
                <a:latin typeface="+mn-lt"/>
                <a:ea typeface="ＭＳ Ｐゴシック"/>
              </a:rPr>
              <a:t>Support ventilation as needed to maintain </a:t>
            </a:r>
            <a:r>
              <a:rPr lang="en-US" altLang="en-US" sz="2400" dirty="0" smtClean="0">
                <a:solidFill>
                  <a:srgbClr val="000000"/>
                </a:solidFill>
                <a:latin typeface="+mn-lt"/>
                <a:ea typeface="ＭＳ Ｐゴシック"/>
              </a:rPr>
              <a:t>an 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100" dirty="0" smtClean="0">
                <a:solidFill>
                  <a:srgbClr val="000000"/>
                </a:solidFill>
                <a:latin typeface="+mn-lt"/>
                <a:ea typeface="ＭＳ Ｐゴシック"/>
              </a:rPr>
              <a:t> </a:t>
            </a:r>
            <a:r>
              <a:rPr lang="en-US" altLang="en-US" sz="2400" baseline="-25000" dirty="0" smtClean="0">
                <a:solidFill>
                  <a:srgbClr val="000000"/>
                </a:solidFill>
                <a:latin typeface="+mn-lt"/>
                <a:ea typeface="ＭＳ Ｐゴシック"/>
              </a:rPr>
              <a:t>2</a:t>
            </a:r>
          </a:p>
          <a:p>
            <a:pPr lvl="2" eaLnBrk="0" fontAlgn="base" hangingPunct="0">
              <a:spcAft>
                <a:spcPct val="0"/>
              </a:spcAft>
              <a:buSzPts val="2400"/>
            </a:pPr>
            <a:r>
              <a:rPr lang="en-US" altLang="en-US" sz="2400" dirty="0">
                <a:solidFill>
                  <a:srgbClr val="000000"/>
                </a:solidFill>
                <a:latin typeface="+mn-lt"/>
                <a:ea typeface="ＭＳ Ｐゴシック"/>
              </a:rPr>
              <a:t>greater than or equal to 95</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521025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29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(21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Trauma in Cognitively Impaired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Cognitively impaired patients are more prone to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Conditions include dementia, autism, brain injuries, stroke, </a:t>
            </a:r>
            <a:r>
              <a:rPr lang="en-US" altLang="en-US" sz="2400" dirty="0" smtClean="0">
                <a:solidFill>
                  <a:srgbClr val="000000"/>
                </a:solidFill>
                <a:latin typeface="Arial (Body)"/>
                <a:ea typeface="ＭＳ Ｐゴシック"/>
              </a:rPr>
              <a:t>Alzheimer’s </a:t>
            </a:r>
            <a:r>
              <a:rPr lang="en-US" altLang="en-US" sz="2400" dirty="0">
                <a:solidFill>
                  <a:srgbClr val="000000"/>
                </a:solidFill>
                <a:latin typeface="Arial (Body)"/>
                <a:ea typeface="ＭＳ Ｐゴシック"/>
              </a:rPr>
              <a:t>disease, and Down syndrome.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Cognitive impairments can affect assessment and management.</a:t>
            </a:r>
          </a:p>
        </p:txBody>
      </p:sp>
    </p:spTree>
    <p:extLst>
      <p:ext uri="{BB962C8B-B14F-4D97-AF65-F5344CB8AC3E}">
        <p14:creationId xmlns:p14="http://schemas.microsoft.com/office/powerpoint/2010/main" val="341102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200" dirty="0" smtClean="0">
                <a:latin typeface="Times New Roman" panose="02020603050405020304" pitchFamily="18" charset="0"/>
                <a:ea typeface="ＭＳ Ｐゴシック"/>
              </a:rPr>
              <a:t>A Down Syndrome Patient May Have a Mild-To-Moderate Developmental Impairment</a:t>
            </a:r>
            <a:endParaRPr lang="en-US" altLang="en-US" sz="3200" dirty="0">
              <a:latin typeface="Times New Roman" panose="02020603050405020304" pitchFamily="18" charset="0"/>
              <a:ea typeface="ＭＳ Ｐゴシック"/>
            </a:endParaRPr>
          </a:p>
        </p:txBody>
      </p:sp>
      <p:sp>
        <p:nvSpPr>
          <p:cNvPr id="5" name="Text Placeholder 4"/>
          <p:cNvSpPr>
            <a:spLocks noGrp="1"/>
          </p:cNvSpPr>
          <p:nvPr>
            <p:ph type="body" idx="1"/>
          </p:nvPr>
        </p:nvSpPr>
        <p:spPr>
          <a:xfrm>
            <a:off x="457200" y="1584961"/>
            <a:ext cx="8229600" cy="1130530"/>
          </a:xfrm>
        </p:spPr>
        <p:txBody>
          <a:bodyPr/>
          <a:lstStyle/>
          <a:p>
            <a:pPr marL="0" indent="0">
              <a:buNone/>
            </a:pPr>
            <a:r>
              <a:rPr lang="en-US" altLang="en-US" sz="2200" dirty="0">
                <a:latin typeface="+mn-lt"/>
              </a:rPr>
              <a:t>You may have to rely on a parent or other caregiver to help reassure the patient and to provide information about the </a:t>
            </a:r>
            <a:r>
              <a:rPr lang="en-US" altLang="en-US" sz="2200" dirty="0" smtClean="0">
                <a:latin typeface="+mn-lt"/>
              </a:rPr>
              <a:t>patient’</a:t>
            </a:r>
            <a:r>
              <a:rPr lang="en-US" altLang="ja-JP" sz="2200" dirty="0" smtClean="0">
                <a:latin typeface="+mn-lt"/>
              </a:rPr>
              <a:t>s </a:t>
            </a:r>
            <a:r>
              <a:rPr lang="en-US" altLang="ja-JP" sz="2200" dirty="0">
                <a:latin typeface="+mn-lt"/>
              </a:rPr>
              <a:t>history.</a:t>
            </a:r>
            <a:endParaRPr lang="en-US" sz="2200" dirty="0">
              <a:latin typeface="+mn-lt"/>
            </a:endParaRPr>
          </a:p>
        </p:txBody>
      </p:sp>
      <p:pic>
        <p:nvPicPr>
          <p:cNvPr id="4" name="Picture 2" descr="An EMT kneels beside a seated conscious Down syndrome patient and a seated family member holding the patient’s h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563" y="2865659"/>
            <a:ext cx="5416874" cy="344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7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0392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(22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Trauma in Cognitively Impaired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Anatomic and Physiologic Considerations in the Cognitively Impaired Trauma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Physiological changes can accompany some forms of cognitive impairment, depending on the underlying cause.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Many patients have sensory loss related to aging and disease.</a:t>
            </a:r>
          </a:p>
        </p:txBody>
      </p:sp>
    </p:spTree>
    <p:extLst>
      <p:ext uri="{BB962C8B-B14F-4D97-AF65-F5344CB8AC3E}">
        <p14:creationId xmlns:p14="http://schemas.microsoft.com/office/powerpoint/2010/main" val="4172275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29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(23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Cognitively Impaired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Assessment </a:t>
            </a:r>
            <a:r>
              <a:rPr lang="en-US" altLang="en-US" sz="2400" dirty="0">
                <a:solidFill>
                  <a:srgbClr val="000000"/>
                </a:solidFill>
                <a:latin typeface="+mn-lt"/>
                <a:ea typeface="ＭＳ Ｐゴシック"/>
              </a:rPr>
              <a:t>Considerations in the Cognitively Impaired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History and consent may be difficult to obtain.</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First attempt to get information from the patient.</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Rely on others for information, if needed.</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Patients may be confused, upset, and uncooperative.</a:t>
            </a:r>
          </a:p>
        </p:txBody>
      </p:sp>
    </p:spTree>
    <p:extLst>
      <p:ext uri="{BB962C8B-B14F-4D97-AF65-F5344CB8AC3E}">
        <p14:creationId xmlns:p14="http://schemas.microsoft.com/office/powerpoint/2010/main" val="2476243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296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(24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r>
              <a:rPr lang="en-US" altLang="en-US" sz="2400" dirty="0">
                <a:latin typeface="+mn-lt"/>
              </a:rPr>
              <a:t>Trauma in Cognitively Impaired Patients</a:t>
            </a:r>
          </a:p>
          <a:p>
            <a:pPr lvl="1"/>
            <a:r>
              <a:rPr lang="en-US" altLang="en-US" sz="2400" dirty="0">
                <a:latin typeface="+mn-lt"/>
              </a:rPr>
              <a:t>Assessment Considerations in the Cognitively Impaired Trauma Patient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Pain </a:t>
            </a:r>
            <a:r>
              <a:rPr lang="en-US" altLang="en-US" sz="2400" dirty="0">
                <a:solidFill>
                  <a:srgbClr val="000000"/>
                </a:solidFill>
                <a:latin typeface="+mn-lt"/>
                <a:ea typeface="ＭＳ Ｐゴシック"/>
              </a:rPr>
              <a:t>perception may be altered.</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Gain information through the trauma assessment; reassess frequently.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Maintain a high index of suspicion that impairment results from injury, rather than the preexisting condition.</a:t>
            </a:r>
          </a:p>
        </p:txBody>
      </p:sp>
    </p:spTree>
    <p:extLst>
      <p:ext uri="{BB962C8B-B14F-4D97-AF65-F5344CB8AC3E}">
        <p14:creationId xmlns:p14="http://schemas.microsoft.com/office/powerpoint/2010/main" val="31768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344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Trauma in Special Patient Populations </a:t>
            </a:r>
            <a:r>
              <a:rPr lang="en-US" sz="2000" b="0" dirty="0" smtClean="0">
                <a:latin typeface="Times New Roman" panose="02020603050405020304" pitchFamily="18" charset="0"/>
                <a:ea typeface="ＭＳ Ｐゴシック"/>
                <a:cs typeface="ＭＳ Ｐゴシック" pitchFamily="-1" charset="-128"/>
              </a:rPr>
              <a:t>(25 of 25)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Trauma in Cognitively Impaired Patients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Management </a:t>
            </a:r>
            <a:r>
              <a:rPr lang="en-US" altLang="en-US" sz="2400" dirty="0">
                <a:solidFill>
                  <a:srgbClr val="000000"/>
                </a:solidFill>
                <a:latin typeface="+mn-lt"/>
                <a:ea typeface="ＭＳ Ｐゴシック"/>
              </a:rPr>
              <a:t>Considerations for the Cognitively Impaired Trauma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Involve the caregivers to increase cooperation.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Err on the side of caution and treat as if the patient has a head injury.</a:t>
            </a:r>
          </a:p>
        </p:txBody>
      </p:sp>
    </p:spTree>
    <p:extLst>
      <p:ext uri="{BB962C8B-B14F-4D97-AF65-F5344CB8AC3E}">
        <p14:creationId xmlns:p14="http://schemas.microsoft.com/office/powerpoint/2010/main" val="2443256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1" algn="l" rtl="0" eaLnBrk="0" fontAlgn="base" hangingPunct="0">
              <a:spcBef>
                <a:spcPct val="0"/>
              </a:spcBef>
              <a:spcAft>
                <a:spcPct val="0"/>
              </a:spcAft>
              <a:defRPr/>
            </a:pPr>
            <a:r>
              <a:rPr lang="en-US" altLang="en-US" sz="2800" b="1" dirty="0" smtClean="0">
                <a:solidFill>
                  <a:srgbClr val="007FA3"/>
                </a:solidFill>
                <a:latin typeface="Times New Roman" panose="02020603050405020304" pitchFamily="18" charset="0"/>
                <a:ea typeface="ＭＳ Ｐゴシック" charset="-128"/>
              </a:rPr>
              <a:t>Assessment-Based Approach: Multisystem Trauma and Trauma in Special Patient Populations </a:t>
            </a:r>
            <a:r>
              <a:rPr lang="en-US" altLang="en-US" sz="2000" dirty="0" smtClean="0">
                <a:solidFill>
                  <a:srgbClr val="007FA3"/>
                </a:solidFill>
                <a:latin typeface="Times New Roman" panose="02020603050405020304" pitchFamily="18" charset="0"/>
                <a:ea typeface="ＭＳ Ｐゴシック" charset="-128"/>
              </a:rPr>
              <a:t>(1 of 9)</a:t>
            </a:r>
            <a:endParaRPr lang="en-US" altLang="en-US" sz="2000" dirty="0">
              <a:solidFill>
                <a:srgbClr val="007FA3"/>
              </a:solidFill>
              <a:latin typeface="Times New Roman" panose="02020603050405020304" pitchFamily="18" charset="0"/>
              <a:ea typeface="ＭＳ Ｐゴシック"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Scene Size-Up</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the mechanism of injury; suspect injury of more than one body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Identify whether the patient belongs to any special patient populations.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assume altered mental status is due to a preexisting condition.</a:t>
            </a:r>
          </a:p>
        </p:txBody>
      </p:sp>
    </p:spTree>
    <p:extLst>
      <p:ext uri="{BB962C8B-B14F-4D97-AF65-F5344CB8AC3E}">
        <p14:creationId xmlns:p14="http://schemas.microsoft.com/office/powerpoint/2010/main" val="275808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Excited to hear the approach of the ice cream truck in his neighborhood, 7-year-old Russ Moffat runs into the street to look for it. He fails to see the car approaching from the opposite direction until it is too late, turning toward it at the last second. The bumper strikes Russ in the torso, causing his head to impact the hood, before throwing him down to the ground as the driver screeches the car to a halt.</a:t>
            </a:r>
          </a:p>
        </p:txBody>
      </p:sp>
    </p:spTree>
    <p:extLst>
      <p:ext uri="{BB962C8B-B14F-4D97-AF65-F5344CB8AC3E}">
        <p14:creationId xmlns:p14="http://schemas.microsoft.com/office/powerpoint/2010/main" val="377429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dirty="0" smtClean="0">
                <a:latin typeface="Times New Roman" panose="02020603050405020304" pitchFamily="18" charset="0"/>
                <a:ea typeface="ＭＳ Ｐゴシック"/>
              </a:rPr>
              <a:t>Assessment-Based Approach: Multisystem Trauma and Trauma in Special Patient Populations </a:t>
            </a:r>
            <a:r>
              <a:rPr lang="en-US" altLang="en-US" sz="2000" b="0" dirty="0" smtClean="0">
                <a:latin typeface="Times New Roman" panose="02020603050405020304" pitchFamily="18" charset="0"/>
                <a:ea typeface="ＭＳ Ｐゴシック"/>
              </a:rPr>
              <a:t>(2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Primary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Suspect spinal injury, provide in-line stabilization.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the mental status.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Establish an airway using a jaw-thrust maneuver.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Anticipate vomiting, be prepared to suction.</a:t>
            </a:r>
          </a:p>
        </p:txBody>
      </p:sp>
    </p:spTree>
    <p:extLst>
      <p:ext uri="{BB962C8B-B14F-4D97-AF65-F5344CB8AC3E}">
        <p14:creationId xmlns:p14="http://schemas.microsoft.com/office/powerpoint/2010/main" val="2311520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smtClean="0">
                <a:latin typeface="Times New Roman" panose="02020603050405020304" pitchFamily="18" charset="0"/>
                <a:ea typeface="ＭＳ Ｐゴシック"/>
              </a:rPr>
              <a:t>Assessment-Based Approach: Multisystem Trauma and Trauma in Special Patient Populations </a:t>
            </a:r>
            <a:r>
              <a:rPr lang="en-US" altLang="en-US" sz="2000" b="0" smtClean="0">
                <a:latin typeface="Times New Roman" panose="02020603050405020304" pitchFamily="18" charset="0"/>
                <a:ea typeface="ＭＳ Ｐゴシック"/>
              </a:rPr>
              <a:t>(3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Primary Assessment</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Provide </a:t>
            </a:r>
            <a:r>
              <a:rPr lang="en-US" altLang="en-US" sz="2400" dirty="0">
                <a:solidFill>
                  <a:srgbClr val="000000"/>
                </a:solidFill>
                <a:latin typeface="+mn-lt"/>
                <a:ea typeface="ＭＳ Ｐゴシック"/>
              </a:rPr>
              <a:t>oxygen for adequately breathing patients.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Provide positive pressure ventilation if breathing is inadequate.</a:t>
            </a:r>
          </a:p>
          <a:p>
            <a:pPr marL="741553" lvl="1" indent="-284353" eaLnBrk="0" fontAlgn="base" hangingPunct="0">
              <a:spcAft>
                <a:spcPct val="0"/>
              </a:spcAft>
              <a:buSzPts val="2400"/>
            </a:pPr>
            <a:r>
              <a:rPr lang="en-US" altLang="en-US" sz="2400" dirty="0">
                <a:solidFill>
                  <a:srgbClr val="000000"/>
                </a:solidFill>
                <a:latin typeface="+mn-lt"/>
                <a:ea typeface="ＭＳ Ｐゴシック"/>
              </a:rPr>
              <a:t>For bradycardic pediatric patients, assist ventilations.</a:t>
            </a:r>
          </a:p>
        </p:txBody>
      </p:sp>
    </p:spTree>
    <p:extLst>
      <p:ext uri="{BB962C8B-B14F-4D97-AF65-F5344CB8AC3E}">
        <p14:creationId xmlns:p14="http://schemas.microsoft.com/office/powerpoint/2010/main" val="1476055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smtClean="0">
                <a:latin typeface="Times New Roman" panose="02020603050405020304" pitchFamily="18" charset="0"/>
                <a:ea typeface="ＭＳ Ｐゴシック"/>
              </a:rPr>
              <a:t>Assessment-Based Approach: Multisystem Trauma and Trauma in Special Patient Populations </a:t>
            </a:r>
            <a:r>
              <a:rPr lang="en-US" altLang="en-US" sz="2000" b="0" smtClean="0">
                <a:latin typeface="Times New Roman" panose="02020603050405020304" pitchFamily="18" charset="0"/>
                <a:ea typeface="ＭＳ Ｐゴシック"/>
              </a:rPr>
              <a:t>(4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Secondary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Physical exam — Perform a rapid secondary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Anticipate altered reactions to pain among special patient populations.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Vital Signs — Obtain vital </a:t>
            </a:r>
            <a:r>
              <a:rPr lang="en-US" altLang="en-US" sz="2400" dirty="0" smtClean="0">
                <a:solidFill>
                  <a:srgbClr val="000000"/>
                </a:solidFill>
                <a:latin typeface="Arial (Body)"/>
                <a:ea typeface="ＭＳ Ｐゴシック"/>
              </a:rPr>
              <a:t>signs.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Normal vital signs are based on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age.</a:t>
            </a:r>
          </a:p>
        </p:txBody>
      </p:sp>
    </p:spTree>
    <p:extLst>
      <p:ext uri="{BB962C8B-B14F-4D97-AF65-F5344CB8AC3E}">
        <p14:creationId xmlns:p14="http://schemas.microsoft.com/office/powerpoint/2010/main" val="197954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smtClean="0">
                <a:latin typeface="Times New Roman" panose="02020603050405020304" pitchFamily="18" charset="0"/>
                <a:ea typeface="ＭＳ Ｐゴシック"/>
              </a:rPr>
              <a:t>Assessment-Based Approach: Multisystem Trauma and Trauma in Special Patient Populations </a:t>
            </a:r>
            <a:r>
              <a:rPr lang="en-US" altLang="en-US" sz="2000" b="0" smtClean="0">
                <a:latin typeface="Times New Roman" panose="02020603050405020304" pitchFamily="18" charset="0"/>
                <a:ea typeface="ＭＳ Ｐゴシック"/>
              </a:rPr>
              <a:t>(5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Secondary Assessment</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History</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When and how did the incident occur?</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What is the chief complaint?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Are there any signs or symptoms associated with the trauma?</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Is the patient pregnant? If so, how far along is she? Is there any vaginal bleeding or crowning?</a:t>
            </a:r>
          </a:p>
        </p:txBody>
      </p:sp>
    </p:spTree>
    <p:extLst>
      <p:ext uri="{BB962C8B-B14F-4D97-AF65-F5344CB8AC3E}">
        <p14:creationId xmlns:p14="http://schemas.microsoft.com/office/powerpoint/2010/main" val="61205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dirty="0" smtClean="0">
                <a:latin typeface="Times New Roman" panose="02020603050405020304" pitchFamily="18" charset="0"/>
                <a:ea typeface="ＭＳ Ｐゴシック"/>
              </a:rPr>
              <a:t>Assessment-Based Approach: Multisystem Trauma and Trauma in Special Patient Populations </a:t>
            </a:r>
            <a:r>
              <a:rPr lang="en-US" altLang="en-US" sz="2000" b="0" dirty="0" smtClean="0">
                <a:latin typeface="Times New Roman" panose="02020603050405020304" pitchFamily="18" charset="0"/>
                <a:ea typeface="ＭＳ Ｐゴシック"/>
              </a:rPr>
              <a:t>(6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Secondary Assessment</a:t>
            </a:r>
          </a:p>
          <a:p>
            <a:pPr lvl="1"/>
            <a:r>
              <a:rPr lang="en-US" altLang="en-US" sz="2400" dirty="0">
                <a:latin typeface="+mn-lt"/>
              </a:rPr>
              <a:t>History</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How </a:t>
            </a:r>
            <a:r>
              <a:rPr lang="en-US" altLang="en-US" sz="2400" dirty="0">
                <a:solidFill>
                  <a:srgbClr val="000000"/>
                </a:solidFill>
                <a:latin typeface="+mn-lt"/>
                <a:ea typeface="ＭＳ Ｐゴシック"/>
              </a:rPr>
              <a:t>old is the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Does the patient take any medications?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Is the patient allergic to anything?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What is the </a:t>
            </a:r>
            <a:r>
              <a:rPr lang="en-US" altLang="en-US" sz="2400" dirty="0" smtClean="0">
                <a:solidFill>
                  <a:srgbClr val="000000"/>
                </a:solidFill>
                <a:latin typeface="+mn-lt"/>
                <a:ea typeface="ＭＳ Ｐゴシック"/>
              </a:rPr>
              <a:t>patient’s </a:t>
            </a:r>
            <a:r>
              <a:rPr lang="en-US" altLang="en-US" sz="2400" dirty="0">
                <a:solidFill>
                  <a:srgbClr val="000000"/>
                </a:solidFill>
                <a:latin typeface="+mn-lt"/>
                <a:ea typeface="ＭＳ Ｐゴシック"/>
              </a:rPr>
              <a:t>medical history? Is there a history of previous trauma or a cognitive impairment?</a:t>
            </a:r>
          </a:p>
        </p:txBody>
      </p:sp>
    </p:spTree>
    <p:extLst>
      <p:ext uri="{BB962C8B-B14F-4D97-AF65-F5344CB8AC3E}">
        <p14:creationId xmlns:p14="http://schemas.microsoft.com/office/powerpoint/2010/main" val="812590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dirty="0" smtClean="0">
                <a:latin typeface="Times New Roman" panose="02020603050405020304" pitchFamily="18" charset="0"/>
                <a:ea typeface="ＭＳ Ｐゴシック"/>
              </a:rPr>
              <a:t>Assessment-Based Approach: Multisystem Trauma and Trauma in Special Patient Populations </a:t>
            </a:r>
            <a:r>
              <a:rPr lang="en-US" altLang="en-US" sz="2000" b="0" dirty="0" smtClean="0">
                <a:latin typeface="Times New Roman" panose="02020603050405020304" pitchFamily="18" charset="0"/>
                <a:ea typeface="ＭＳ Ｐゴシック"/>
              </a:rPr>
              <a:t>(7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Medical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 Standard Precautions.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Establish and maintain in-line spinal stabilization.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For third-trimester pregnancy, tilt the backboard to the left.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For children younger than 8 years old, pad from the shoulders to the hips.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For the elderly, pad voids beneath the back.</a:t>
            </a:r>
          </a:p>
        </p:txBody>
      </p:sp>
    </p:spTree>
    <p:extLst>
      <p:ext uri="{BB962C8B-B14F-4D97-AF65-F5344CB8AC3E}">
        <p14:creationId xmlns:p14="http://schemas.microsoft.com/office/powerpoint/2010/main" val="25436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smtClean="0">
                <a:latin typeface="Times New Roman" panose="02020603050405020304" pitchFamily="18" charset="0"/>
                <a:ea typeface="ＭＳ Ｐゴシック"/>
              </a:rPr>
              <a:t>Assessment-Based Approach: Multisystem Trauma and Trauma in Special Patient Populations </a:t>
            </a:r>
            <a:r>
              <a:rPr lang="en-US" altLang="en-US" sz="2000" b="0" smtClean="0">
                <a:latin typeface="Times New Roman" panose="02020603050405020304" pitchFamily="18" charset="0"/>
                <a:ea typeface="ＭＳ Ｐゴシック"/>
              </a:rPr>
              <a:t>(8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Emergency Medical Care</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Maintain </a:t>
            </a:r>
            <a:r>
              <a:rPr lang="en-US" altLang="en-US" sz="2400" dirty="0">
                <a:solidFill>
                  <a:srgbClr val="000000"/>
                </a:solidFill>
                <a:latin typeface="+mn-lt"/>
                <a:ea typeface="ＭＳ Ｐゴシック"/>
              </a:rPr>
              <a:t>a patient airway and adequate breathing and oxygenation.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Use a jaw-thrust maneuver.</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Be prepared to suction.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Administer oxygen.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Monitor the airway, breathing, pulse, and mental status for deterioration</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010119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altLang="en-US" sz="2800" dirty="0" smtClean="0">
                <a:latin typeface="Times New Roman" panose="02020603050405020304" pitchFamily="18" charset="0"/>
                <a:ea typeface="ＭＳ Ｐゴシック"/>
              </a:rPr>
              <a:t>Assessment-Based Approach: Multisystem Trauma and Trauma in Special Patient Populations </a:t>
            </a:r>
            <a:r>
              <a:rPr lang="en-US" altLang="en-US" sz="2000" b="0" dirty="0" smtClean="0">
                <a:latin typeface="Times New Roman" panose="02020603050405020304" pitchFamily="18" charset="0"/>
                <a:ea typeface="ＭＳ Ｐゴシック"/>
              </a:rPr>
              <a:t>(9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Emergency Medical Care</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Control </a:t>
            </a:r>
            <a:r>
              <a:rPr lang="en-US" altLang="en-US" sz="2400" dirty="0">
                <a:solidFill>
                  <a:srgbClr val="000000"/>
                </a:solidFill>
                <a:latin typeface="+mn-lt"/>
                <a:ea typeface="ＭＳ Ｐゴシック"/>
              </a:rPr>
              <a:t>bleeding.</a:t>
            </a:r>
          </a:p>
          <a:p>
            <a:pPr marL="741553" lvl="1" indent="-284353" eaLnBrk="0" fontAlgn="base" hangingPunct="0">
              <a:spcAft>
                <a:spcPct val="0"/>
              </a:spcAft>
              <a:buSzPts val="2400"/>
            </a:pPr>
            <a:r>
              <a:rPr lang="en-US" altLang="en-US" sz="2400" dirty="0">
                <a:solidFill>
                  <a:srgbClr val="000000"/>
                </a:solidFill>
                <a:latin typeface="+mn-lt"/>
                <a:ea typeface="ＭＳ Ｐゴシック"/>
              </a:rPr>
              <a:t>Treat for shock.</a:t>
            </a:r>
          </a:p>
          <a:p>
            <a:pPr marL="741553" lvl="1" indent="-284353" eaLnBrk="0" fontAlgn="base" hangingPunct="0">
              <a:spcAft>
                <a:spcPct val="0"/>
              </a:spcAft>
              <a:buSzPts val="2400"/>
            </a:pPr>
            <a:r>
              <a:rPr lang="en-US" altLang="en-US" sz="2400" dirty="0">
                <a:solidFill>
                  <a:srgbClr val="000000"/>
                </a:solidFill>
                <a:latin typeface="+mn-lt"/>
                <a:ea typeface="ＭＳ Ｐゴシック"/>
              </a:rPr>
              <a:t>Identify and treat other injuries.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Transport immediately.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Notify the receiving facility.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Consider requesting </a:t>
            </a:r>
            <a:r>
              <a:rPr lang="en-US" altLang="en-US" sz="2400" dirty="0" smtClean="0">
                <a:solidFill>
                  <a:srgbClr val="000000"/>
                </a:solidFill>
                <a:latin typeface="+mn-lt"/>
                <a:ea typeface="ＭＳ Ｐゴシック"/>
              </a:rPr>
              <a:t>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L</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Reassess vital signs every 5 minutes</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412686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(1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661963"/>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arrive and, as they approach to apply in-line stabilization to the spine and open the airway, they note a pale patient who appears unresponsive and who has labored </a:t>
            </a:r>
            <a:r>
              <a:rPr lang="en-US" altLang="en-US" sz="2400" dirty="0" smtClean="0">
                <a:solidFill>
                  <a:srgbClr val="000000"/>
                </a:solidFill>
                <a:latin typeface="Arial (Body)"/>
                <a:ea typeface="ＭＳ Ｐゴシック"/>
              </a:rPr>
              <a:t>breathing.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80104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(2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74493"/>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One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uses </a:t>
            </a:r>
            <a:r>
              <a:rPr lang="en-US" altLang="en-US" sz="2400" dirty="0">
                <a:solidFill>
                  <a:srgbClr val="000000"/>
                </a:solidFill>
                <a:latin typeface="Arial (Body)"/>
                <a:ea typeface="ＭＳ Ｐゴシック"/>
              </a:rPr>
              <a:t>a jaw-thrust maneuver to open the airway, as another completes the primary assessment.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insert an oropharyngeal airway and begin assisting ventilations and administering supplemental oxygen.</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Russ has several superficial abrasions and minor lacerations, but no major external bleeding.</a:t>
            </a:r>
          </a:p>
        </p:txBody>
      </p:sp>
    </p:spTree>
    <p:extLst>
      <p:ext uri="{BB962C8B-B14F-4D97-AF65-F5344CB8AC3E}">
        <p14:creationId xmlns:p14="http://schemas.microsoft.com/office/powerpoint/2010/main" val="70642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will </a:t>
            </a:r>
            <a:r>
              <a:rPr lang="en-US" altLang="en-US" sz="2400" dirty="0" smtClean="0">
                <a:solidFill>
                  <a:srgbClr val="000000"/>
                </a:solidFill>
                <a:latin typeface="Arial (Body)"/>
                <a:ea typeface="ＭＳ Ｐゴシック"/>
              </a:rPr>
              <a:t>Russ’s </a:t>
            </a:r>
            <a:r>
              <a:rPr lang="en-US" altLang="en-US" sz="2400" dirty="0">
                <a:solidFill>
                  <a:srgbClr val="000000"/>
                </a:solidFill>
                <a:latin typeface="Arial (Body)"/>
                <a:ea typeface="ＭＳ Ｐゴシック"/>
              </a:rPr>
              <a:t>age affect the type and distribution of his injuries?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might </a:t>
            </a:r>
            <a:r>
              <a:rPr lang="en-US" altLang="en-US" sz="2400" dirty="0" smtClean="0">
                <a:solidFill>
                  <a:srgbClr val="000000"/>
                </a:solidFill>
                <a:latin typeface="Arial (Body)"/>
                <a:ea typeface="ＭＳ Ｐゴシック"/>
              </a:rPr>
              <a:t>Russ’s </a:t>
            </a:r>
            <a:r>
              <a:rPr lang="en-US" altLang="en-US" sz="2400" dirty="0">
                <a:solidFill>
                  <a:srgbClr val="000000"/>
                </a:solidFill>
                <a:latin typeface="Arial (Body)"/>
                <a:ea typeface="ＭＳ Ｐゴシック"/>
              </a:rPr>
              <a:t>injuries present differently from the same injuries in an adult patient?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differences are required in the assessment and management of this patient, as compared to an adult?</a:t>
            </a:r>
          </a:p>
        </p:txBody>
      </p:sp>
    </p:spTree>
    <p:extLst>
      <p:ext uri="{BB962C8B-B14F-4D97-AF65-F5344CB8AC3E}">
        <p14:creationId xmlns:p14="http://schemas.microsoft.com/office/powerpoint/2010/main" val="4117158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(3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74493"/>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perform a rapid secondary assessment, and provide spine motion restriction, padding from the shoulders to the hips to maintain the neck in neutral </a:t>
            </a:r>
            <a:r>
              <a:rPr lang="en-US" altLang="en-US" sz="2400" dirty="0" smtClean="0">
                <a:solidFill>
                  <a:srgbClr val="000000"/>
                </a:solidFill>
                <a:latin typeface="Arial (Body)"/>
                <a:ea typeface="ＭＳ Ｐゴシック"/>
              </a:rPr>
              <a:t>alignment.</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are transporting within 6 minutes of arriving, and immediately notify the receiving facility.</a:t>
            </a:r>
          </a:p>
        </p:txBody>
      </p:sp>
    </p:spTree>
    <p:extLst>
      <p:ext uri="{BB962C8B-B14F-4D97-AF65-F5344CB8AC3E}">
        <p14:creationId xmlns:p14="http://schemas.microsoft.com/office/powerpoint/2010/main" val="2389116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(4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13157"/>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En route, they continue management of the airway and breathing, and keep Russ warm, as well as obtaining baseline vital signs.</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Russ is stabilized at a Level </a:t>
            </a:r>
            <a:r>
              <a:rPr lang="en-US" altLang="en-US" sz="2400" dirty="0" smtClean="0">
                <a:solidFill>
                  <a:srgbClr val="000000"/>
                </a:solidFill>
                <a:latin typeface="Arial (Body)"/>
                <a:ea typeface="ＭＳ Ｐゴシック"/>
              </a:rPr>
              <a:t>III trauma </a:t>
            </a:r>
            <a:r>
              <a:rPr lang="en-US" altLang="en-US" sz="2400" dirty="0">
                <a:solidFill>
                  <a:srgbClr val="000000"/>
                </a:solidFill>
                <a:latin typeface="Arial (Body)"/>
                <a:ea typeface="ＭＳ Ｐゴシック"/>
              </a:rPr>
              <a:t>center and then flown to a </a:t>
            </a:r>
            <a:r>
              <a:rPr lang="en-US" altLang="en-US" sz="2400" dirty="0" smtClean="0">
                <a:solidFill>
                  <a:srgbClr val="000000"/>
                </a:solidFill>
                <a:latin typeface="Arial (Body)"/>
                <a:ea typeface="ＭＳ Ｐゴシック"/>
              </a:rPr>
              <a:t>children’s </a:t>
            </a:r>
            <a:r>
              <a:rPr lang="en-US" altLang="en-US" sz="2400" dirty="0">
                <a:solidFill>
                  <a:srgbClr val="000000"/>
                </a:solidFill>
                <a:latin typeface="Arial (Body)"/>
                <a:ea typeface="ＭＳ Ｐゴシック"/>
              </a:rPr>
              <a:t>hospital for further management. Although he faces months of rehabilitation, the quick action of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provided him with the best opportunity for a full </a:t>
            </a:r>
            <a:r>
              <a:rPr lang="en-US" altLang="en-US" sz="2400" dirty="0" smtClean="0">
                <a:solidFill>
                  <a:srgbClr val="000000"/>
                </a:solidFill>
                <a:latin typeface="Arial (Body)"/>
                <a:ea typeface="ＭＳ Ｐゴシック"/>
              </a:rPr>
              <a:t>recovery.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94653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Suspect multisystem trauma in any patient who has been subjected to a significant external force.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Use the golden principles of trauma care to manage patients with multisystem trauma.</a:t>
            </a:r>
          </a:p>
        </p:txBody>
      </p:sp>
    </p:spTree>
    <p:extLst>
      <p:ext uri="{BB962C8B-B14F-4D97-AF65-F5344CB8AC3E}">
        <p14:creationId xmlns:p14="http://schemas.microsoft.com/office/powerpoint/2010/main" val="3069388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Special populations of patients require additional assessment and management </a:t>
            </a:r>
            <a:r>
              <a:rPr lang="en-US" altLang="en-US" sz="2400" dirty="0" smtClean="0">
                <a:solidFill>
                  <a:srgbClr val="000000"/>
                </a:solidFill>
                <a:latin typeface="Arial (Body)"/>
                <a:ea typeface="ＭＳ Ｐゴシック"/>
              </a:rPr>
              <a:t>considerations.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must </a:t>
            </a:r>
            <a:r>
              <a:rPr lang="en-US" altLang="en-US" sz="2400" dirty="0">
                <a:solidFill>
                  <a:srgbClr val="000000"/>
                </a:solidFill>
                <a:latin typeface="Arial (Body)"/>
                <a:ea typeface="ＭＳ Ｐゴシック"/>
              </a:rPr>
              <a:t>incorporate knowledge of the special needs of these patients into the care provided.</a:t>
            </a:r>
          </a:p>
        </p:txBody>
      </p:sp>
    </p:spTree>
    <p:extLst>
      <p:ext uri="{BB962C8B-B14F-4D97-AF65-F5344CB8AC3E}">
        <p14:creationId xmlns:p14="http://schemas.microsoft.com/office/powerpoint/2010/main" val="2225030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48840"/>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Supine hypotensive syndrome occurs when the pregnant uterus compresses the vena cava, reducing blood return to the heart. Tilting the long backboard to the left takes the weight of the uterus off the vena cava.</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52679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79320"/>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Filling the voids on a backboard is important for motion restriction and patient comfort, but does not prevent supine hypotensive syndrome, which is caused by the weight of the uterus on the vena cava.</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4891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indent="0" fontAlgn="base">
              <a:spcAft>
                <a:spcPct val="0"/>
              </a:spcAft>
              <a:buSzPts val="2400"/>
              <a:buNone/>
            </a:pPr>
            <a:r>
              <a:rPr lang="en-US" altLang="en-US" sz="2400" kern="1200" dirty="0">
                <a:solidFill>
                  <a:srgbClr val="000000"/>
                </a:solidFill>
                <a:latin typeface="Arial (Body)"/>
                <a:ea typeface="ＭＳ Ｐゴシック" panose="020B0600070205080204" pitchFamily="34" charset="-128"/>
              </a:rPr>
              <a:t>Administering oxygen to a pregnant trauma patient to maintain an </a:t>
            </a:r>
            <a:r>
              <a:rPr lang="en-US" altLang="en-US" sz="2400" kern="1200" dirty="0" smtClean="0">
                <a:solidFill>
                  <a:srgbClr val="000000"/>
                </a:solidFill>
                <a:latin typeface="Arial (Body)"/>
                <a:ea typeface="ＭＳ Ｐゴシック" panose="020B0600070205080204" pitchFamily="34" charset="-128"/>
              </a:rPr>
              <a:t>S</a:t>
            </a:r>
            <a:r>
              <a:rPr lang="en-US" altLang="en-US" sz="1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rPr>
              <a:t>p</a:t>
            </a:r>
            <a:r>
              <a:rPr lang="en-US" altLang="en-US" sz="1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rPr>
              <a:t>O</a:t>
            </a:r>
            <a:r>
              <a:rPr lang="en-US" altLang="en-US" sz="2400" kern="1200" baseline="-25000" dirty="0" smtClean="0">
                <a:solidFill>
                  <a:srgbClr val="000000"/>
                </a:solidFill>
                <a:latin typeface="Arial (Body)"/>
                <a:ea typeface="ＭＳ Ｐゴシック" panose="020B0600070205080204" pitchFamily="34" charset="-128"/>
              </a:rPr>
              <a:t>2</a:t>
            </a:r>
            <a:r>
              <a:rPr lang="en-US" altLang="en-US" sz="2400" kern="1200" dirty="0" smtClean="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as close to 100% as possible is an important part of management, but does not prevent supine hypotensive syndrome, which is caused by the weight of the uterus on the vena cava</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968998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3560"/>
          </a:xfrm>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While </a:t>
            </a:r>
            <a:r>
              <a:rPr lang="en-US" altLang="en-US" sz="2400" kern="1200" dirty="0" smtClean="0">
                <a:solidFill>
                  <a:srgbClr val="000000"/>
                </a:solidFill>
                <a:latin typeface="Arial (Body)"/>
                <a:ea typeface="ＭＳ Ｐゴシック" panose="020B0600070205080204" pitchFamily="34" charset="-128"/>
              </a:rPr>
              <a:t>semi-Fowler’s </a:t>
            </a:r>
            <a:r>
              <a:rPr lang="en-US" altLang="en-US" sz="2400" kern="1200" dirty="0">
                <a:solidFill>
                  <a:srgbClr val="000000"/>
                </a:solidFill>
                <a:latin typeface="Arial (Body)"/>
                <a:ea typeface="ＭＳ Ｐゴシック" panose="020B0600070205080204" pitchFamily="34" charset="-128"/>
              </a:rPr>
              <a:t>position can be helpful in a pregnant medical patient in preventing supine hypotensive syndrome, it is contraindicated in a trauma patient.</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998454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929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involvement of multiple body systems in trauma makes management of the trauma patient more challenging.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There are special considerations in assessment and management of pediatric, geriatric, pregnant, and cognitively impaired trauma patients.</a:t>
            </a:r>
          </a:p>
        </p:txBody>
      </p:sp>
    </p:spTree>
    <p:extLst>
      <p:ext uri="{BB962C8B-B14F-4D97-AF65-F5344CB8AC3E}">
        <p14:creationId xmlns:p14="http://schemas.microsoft.com/office/powerpoint/2010/main" val="37040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Multisystem Trauma </a:t>
            </a:r>
            <a:r>
              <a:rPr lang="en-US" sz="2000" b="0" dirty="0" smtClean="0">
                <a:latin typeface="Times New Roman" panose="02020603050405020304" pitchFamily="18" charset="0"/>
                <a:ea typeface="ＭＳ Ｐゴシック"/>
                <a:cs typeface="ＭＳ Ｐゴシック" pitchFamily="-1" charset="-128"/>
              </a:rPr>
              <a:t>(1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7163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patient is considered to have multisystem trauma when more than one major system is involved.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Significant forces increase the risk for injuries to multiple systems.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Morbidity and mortality are higher in patients with multisystem trauma.</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risk of developing shock is higher with multisystem trauma.</a:t>
            </a:r>
          </a:p>
        </p:txBody>
      </p:sp>
    </p:spTree>
    <p:extLst>
      <p:ext uri="{BB962C8B-B14F-4D97-AF65-F5344CB8AC3E}">
        <p14:creationId xmlns:p14="http://schemas.microsoft.com/office/powerpoint/2010/main" val="70828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Multisystem Trauma </a:t>
            </a:r>
            <a:r>
              <a:rPr lang="en-US" sz="2000" b="0" dirty="0" smtClean="0">
                <a:latin typeface="Times New Roman" panose="02020603050405020304" pitchFamily="18" charset="0"/>
                <a:ea typeface="ＭＳ Ｐゴシック"/>
                <a:cs typeface="ＭＳ Ｐゴシック" pitchFamily="-1" charset="-128"/>
              </a:rPr>
              <a:t>(2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care for multisystem trauma patients depends on the systems involved.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definitive care is often surgery.</a:t>
            </a:r>
          </a:p>
        </p:txBody>
      </p:sp>
    </p:spTree>
    <p:extLst>
      <p:ext uri="{BB962C8B-B14F-4D97-AF65-F5344CB8AC3E}">
        <p14:creationId xmlns:p14="http://schemas.microsoft.com/office/powerpoint/2010/main" val="68492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Multisystem Trauma </a:t>
            </a:r>
            <a:r>
              <a:rPr lang="en-US" sz="2000" b="0" dirty="0" smtClean="0">
                <a:latin typeface="Times New Roman" panose="02020603050405020304" pitchFamily="18" charset="0"/>
                <a:ea typeface="ＭＳ Ｐゴシック"/>
                <a:cs typeface="ＭＳ Ｐゴシック" pitchFamily="-1" charset="-128"/>
              </a:rPr>
              <a:t>(3 of 4)</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Golden Principles of Prehospital Multisystem Trauma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Ensure safety of personnel and patient.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Determine additional resources needed.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Understand kinematics.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Identify and manage life threats.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Manage the airway while maintaining cervical spine stabilization.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Support ventilation and oxygenation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04553439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8544</TotalTime>
  <Words>5854</Words>
  <Application>Microsoft Office PowerPoint</Application>
  <PresentationFormat>On-screen Show (4:3)</PresentationFormat>
  <Paragraphs>505</Paragraphs>
  <Slides>58</Slides>
  <Notes>52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vt:lpstr>
      <vt:lpstr>Introduction</vt:lpstr>
      <vt:lpstr>Multisystem Trauma (1 of 4)</vt:lpstr>
      <vt:lpstr>Multisystem Trauma (2 of 4)</vt:lpstr>
      <vt:lpstr>Multisystem Trauma (3 of 4)</vt:lpstr>
      <vt:lpstr>Multisystem Trauma (4 of 4)</vt:lpstr>
      <vt:lpstr>Trauma in Special Patient Populations (1 of 25)</vt:lpstr>
      <vt:lpstr>Trauma in Special Patient Populations (2 of 25)</vt:lpstr>
      <vt:lpstr>Trauma in Special Patient Populations (3 of 25)</vt:lpstr>
      <vt:lpstr>Trauma in Special Patient Populations (4 of 25)</vt:lpstr>
      <vt:lpstr>Trauma in Special Patient Populations (5 of 25)</vt:lpstr>
      <vt:lpstr>Trauma in Special Patient Populations (6 of 25)</vt:lpstr>
      <vt:lpstr>Trauma in Special Patient Populations (7 of 25)</vt:lpstr>
      <vt:lpstr>Trauma in Special Patient Populations (8 of 25)</vt:lpstr>
      <vt:lpstr>Trauma in Special Patient Populations (9 of 25)</vt:lpstr>
      <vt:lpstr>Trauma in Special Patient Populations (10 of 25)</vt:lpstr>
      <vt:lpstr>Click on the Intervention That is Required to Prevent Supine Hypotensive Syndrome When Managing a Pregnant Trauma Patient</vt:lpstr>
      <vt:lpstr>Trauma in Special Patient Populations (11 of 25)</vt:lpstr>
      <vt:lpstr>Trauma in Special Patient Populations (12 of 25)</vt:lpstr>
      <vt:lpstr>Children are Frequently Victims of Major and Minor Trauma</vt:lpstr>
      <vt:lpstr>Trauma in Special Patient Populations (13 of 25)</vt:lpstr>
      <vt:lpstr>Trauma in Special Patient Populations (14 of 25)</vt:lpstr>
      <vt:lpstr>Trauma in Special Patient Populations (15 of 25)</vt:lpstr>
      <vt:lpstr>Trauma in Special Patient Populations (16 of 25)</vt:lpstr>
      <vt:lpstr>Trauma in Special Patient Populations (17 of 25)</vt:lpstr>
      <vt:lpstr>Trauma in Special Patient Populations (18 of 25)</vt:lpstr>
      <vt:lpstr>Trauma in Special Patient Populations (19 of 25)</vt:lpstr>
      <vt:lpstr>Trauma in Special Patient Populations (20 of 25)</vt:lpstr>
      <vt:lpstr>Trauma in Special Patient Populations (21 of 25)</vt:lpstr>
      <vt:lpstr>A Down Syndrome Patient May Have a Mild-To-Moderate Developmental Impairment</vt:lpstr>
      <vt:lpstr>Trauma in Special Patient Populations (22 of 25)</vt:lpstr>
      <vt:lpstr>Trauma in Special Patient Populations (23 of 25)</vt:lpstr>
      <vt:lpstr>Trauma in Special Patient Populations (24 of 25)</vt:lpstr>
      <vt:lpstr>Trauma in Special Patient Populations (25 of 25)</vt:lpstr>
      <vt:lpstr>Assessment-Based Approach: Multisystem Trauma and Trauma in Special Patient Populations (1 of 9)</vt:lpstr>
      <vt:lpstr>Assessment-Based Approach: Multisystem Trauma and Trauma in Special Patient Populations (2 of 9)</vt:lpstr>
      <vt:lpstr>Assessment-Based Approach: Multisystem Trauma and Trauma in Special Patient Populations (3 of 9)</vt:lpstr>
      <vt:lpstr>Assessment-Based Approach: Multisystem Trauma and Trauma in Special Patient Populations (4 of 9)</vt:lpstr>
      <vt:lpstr>Assessment-Based Approach: Multisystem Trauma and Trauma in Special Patient Populations (5 of 9)</vt:lpstr>
      <vt:lpstr>Assessment-Based Approach: Multisystem Trauma and Trauma in Special Patient Populations (6 of 9)</vt:lpstr>
      <vt:lpstr>Assessment-Based Approach: Multisystem Trauma and Trauma in Special Patient Populations (7 of 9)</vt:lpstr>
      <vt:lpstr>Assessment-Based Approach: Multisystem Trauma and Trauma in Special Patient Populations (8 of 9)</vt:lpstr>
      <vt:lpstr>Assessment-Based Approach: Multisystem Trauma and Trauma in Special Patient Populations (9 of 9)</vt:lpstr>
      <vt:lpstr>Case Study Conclusion (1 of 4)</vt:lpstr>
      <vt:lpstr>Case Study Conclusion (2 of 4)</vt:lpstr>
      <vt:lpstr>Case Study Conclusion (3 of 4)</vt:lpstr>
      <vt:lpstr>Case Study Conclusion (4 of 4)</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865</cp:revision>
  <dcterms:modified xsi:type="dcterms:W3CDTF">2018-03-01T10:46:59Z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