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48"/>
  </p:notesMasterIdLst>
  <p:handoutMasterIdLst>
    <p:handoutMasterId r:id="rId49"/>
  </p:handoutMasterIdLst>
  <p:sldIdLst>
    <p:sldId id="301"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05" r:id="rId4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0" autoAdjust="0"/>
    <p:restoredTop sz="90418" autoAdjust="0"/>
  </p:normalViewPr>
  <p:slideViewPr>
    <p:cSldViewPr snapToGrid="0" snapToObjects="1">
      <p:cViewPr varScale="1">
        <p:scale>
          <a:sx n="76" d="100"/>
          <a:sy n="76" d="100"/>
        </p:scale>
        <p:origin x="1416" y="53"/>
      </p:cViewPr>
      <p:guideLst>
        <p:guide orient="horz" pos="2160"/>
        <p:guide pos="2880"/>
      </p:guideLst>
    </p:cSldViewPr>
  </p:slideViewPr>
  <p:outlineViewPr>
    <p:cViewPr>
      <p:scale>
        <a:sx n="33" d="100"/>
        <a:sy n="33" d="100"/>
      </p:scale>
      <p:origin x="0" y="-2539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p>
          <a:p>
            <a:r>
              <a:rPr lang="en-US" sz="1200" b="0" i="0" u="none" strike="noStrike" kern="1200" cap="none" dirty="0" smtClean="0">
                <a:solidFill>
                  <a:schemeClr val="dk1"/>
                </a:solidFill>
                <a:latin typeface="Arial"/>
                <a:ea typeface="Arial"/>
                <a:cs typeface="Arial"/>
                <a:sym typeface="Arial"/>
              </a:rPr>
              <a:t>	</a:t>
            </a:r>
          </a:p>
          <a:p>
            <a:pPr>
              <a:defRPr/>
            </a:pPr>
            <a:r>
              <a:rPr lang="en-US" altLang="en-US" b="1" dirty="0" smtClean="0">
                <a:ea typeface="ＭＳ Ｐゴシック" panose="020B0600070205080204" pitchFamily="34" charset="-128"/>
              </a:rPr>
              <a:t>Advance Preparation</a:t>
            </a:r>
            <a:endParaRPr lang="en-US" altLang="en-US" sz="14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Student Readiness</a:t>
            </a:r>
          </a:p>
          <a:p>
            <a:pPr>
              <a:defRPr/>
            </a:pPr>
            <a:r>
              <a:rPr lang="en-US" altLang="en-US" dirty="0" smtClean="0">
                <a:ea typeface="ＭＳ Ｐゴシック" panose="020B0600070205080204" pitchFamily="34" charset="-128"/>
              </a:rPr>
              <a:t>Assign the associated section of MyBRADYLab and review student scores. Review the chapter material in the Instructor Resources, which includes Student Handouts, PowerPoint slides, and the </a:t>
            </a:r>
            <a:r>
              <a:rPr lang="en-US" altLang="en-US" dirty="0" err="1" smtClean="0">
                <a:ea typeface="ＭＳ Ｐゴシック" panose="020B0600070205080204" pitchFamily="34" charset="-128"/>
              </a:rPr>
              <a:t>MyTest</a:t>
            </a:r>
            <a:r>
              <a:rPr lang="en-US" altLang="en-US" dirty="0" smtClean="0">
                <a:ea typeface="ＭＳ Ｐゴシック" panose="020B0600070205080204" pitchFamily="34" charset="-128"/>
              </a:rPr>
              <a:t> Program.</a:t>
            </a:r>
          </a:p>
          <a:p>
            <a:pPr>
              <a:defRPr/>
            </a:pPr>
            <a:endParaRPr lang="en-US" altLang="en-US" sz="20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Prepare</a:t>
            </a:r>
            <a:endParaRPr lang="en-US" altLang="en-US" sz="2000" dirty="0" smtClean="0">
              <a:ea typeface="ＭＳ Ｐゴシック" panose="020B0600070205080204" pitchFamily="34" charset="-128"/>
            </a:endParaRPr>
          </a:p>
          <a:p>
            <a:pPr marL="171450" indent="-171450">
              <a:buFont typeface="Arial" panose="020B0604020202020204" pitchFamily="34" charset="0"/>
              <a:buChar char="•"/>
              <a:defRPr/>
            </a:pPr>
            <a:r>
              <a:rPr lang="en-US" altLang="en-US" dirty="0" smtClean="0">
                <a:ea typeface="ＭＳ Ｐゴシック" panose="020B0600070205080204" pitchFamily="34" charset="-128"/>
              </a:rPr>
              <a:t>Make copies of course policies and procedures, the syllabus, handouts from the Instructor Resources and other materials for distribution or post them in your learning management system.</a:t>
            </a:r>
            <a:endParaRPr lang="en-US" altLang="en-US" sz="2000" dirty="0" smtClean="0">
              <a:ea typeface="ＭＳ Ｐゴシック" panose="020B0600070205080204" pitchFamily="34" charset="-128"/>
            </a:endParaRPr>
          </a:p>
          <a:p>
            <a:pPr marL="171450" indent="-171450">
              <a:buFont typeface="Arial" panose="020B0604020202020204" pitchFamily="34" charset="0"/>
              <a:buChar char="•"/>
              <a:defRPr/>
            </a:pPr>
            <a:r>
              <a:rPr lang="en-US" altLang="en-US" dirty="0" smtClean="0">
                <a:ea typeface="ＭＳ Ｐゴシック" panose="020B0600070205080204" pitchFamily="34" charset="-128"/>
              </a:rPr>
              <a:t>Preview the media resources and Master Teaching Notes in this lesson.</a:t>
            </a:r>
            <a:endParaRPr lang="en-US" altLang="en-US" sz="2000" dirty="0" smtClean="0">
              <a:ea typeface="ＭＳ Ｐゴシック" panose="020B0600070205080204" pitchFamily="34" charset="-128"/>
            </a:endParaRPr>
          </a:p>
          <a:p>
            <a:pPr marL="171450" indent="-171450">
              <a:buFont typeface="Arial" panose="020B0604020202020204" pitchFamily="34" charset="0"/>
              <a:buChar char="•"/>
              <a:defRPr/>
            </a:pPr>
            <a:r>
              <a:rPr lang="en-US" altLang="en-US" dirty="0" smtClean="0">
                <a:ea typeface="ＭＳ Ｐゴシック" panose="020B0600070205080204" pitchFamily="34" charset="-128"/>
              </a:rPr>
              <a:t>Preview the case study presented in the PowerPoint slides.</a:t>
            </a:r>
          </a:p>
          <a:p>
            <a:pPr marL="171450" indent="-171450">
              <a:buFont typeface="Arial" panose="020B0604020202020204" pitchFamily="34" charset="0"/>
              <a:buChar char="•"/>
              <a:defRPr/>
            </a:pPr>
            <a:endParaRPr lang="en-US" altLang="en-US" sz="20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The total teaching time recommended is only a guideline. Take into consideration factors such as the pace at which students learn, the size of the class, breaks, and classroom activities. The actual time devoted to teaching objectives is the responsibility of the instructor. </a:t>
            </a:r>
          </a:p>
          <a:p>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dirty="0">
                <a:solidFill>
                  <a:prstClr val="black"/>
                </a:solidFill>
                <a:latin typeface="Verdana" panose="020B0604030504040204" pitchFamily="34" charset="0"/>
                <a:ea typeface="ＭＳ Ｐゴシック" charset="-128"/>
              </a:rPr>
              <a:t>Blood may irritate the diaphragm and cause referred pain to the shoulder. This referred pain to the shoulder is called </a:t>
            </a:r>
            <a:r>
              <a:rPr lang="en-US" altLang="en-US" dirty="0" err="1" smtClean="0">
                <a:solidFill>
                  <a:prstClr val="black"/>
                </a:solidFill>
                <a:latin typeface="Verdana" panose="020B0604030504040204" pitchFamily="34" charset="0"/>
                <a:ea typeface="ＭＳ Ｐゴシック" charset="-128"/>
              </a:rPr>
              <a:t>Kehr’s</a:t>
            </a:r>
            <a:r>
              <a:rPr lang="en-US" altLang="en-US" dirty="0" smtClean="0">
                <a:solidFill>
                  <a:prstClr val="black"/>
                </a:solidFill>
                <a:latin typeface="Verdana" panose="020B0604030504040204" pitchFamily="34" charset="0"/>
                <a:ea typeface="ＭＳ Ｐゴシック" charset="-128"/>
              </a:rPr>
              <a:t> </a:t>
            </a:r>
            <a:r>
              <a:rPr lang="en-US" altLang="en-US" dirty="0">
                <a:solidFill>
                  <a:prstClr val="black"/>
                </a:solidFill>
                <a:latin typeface="Verdana" panose="020B0604030504040204" pitchFamily="34" charset="0"/>
                <a:ea typeface="ＭＳ Ｐゴシック" charset="-128"/>
              </a:rPr>
              <a:t>sign.</a:t>
            </a:r>
          </a:p>
          <a:p>
            <a:pPr lvl="0" eaLnBrk="0" fontAlgn="base" hangingPunct="0">
              <a:spcBef>
                <a:spcPct val="30000"/>
              </a:spcBef>
              <a:spcAft>
                <a:spcPct val="0"/>
              </a:spcAft>
              <a:defRPr/>
            </a:pPr>
            <a:endParaRPr lang="en-US" altLang="en-US" dirty="0">
              <a:solidFill>
                <a:prstClr val="black"/>
              </a:solidFill>
              <a:latin typeface="Verdana" panose="020B0604030504040204" pitchFamily="34" charset="0"/>
              <a:ea typeface="ＭＳ Ｐゴシック" charset="-128"/>
            </a:endParaRPr>
          </a:p>
          <a:p>
            <a:pPr lvl="0" eaLnBrk="0" fontAlgn="base" hangingPunct="0">
              <a:spcBef>
                <a:spcPct val="30000"/>
              </a:spcBef>
              <a:spcAft>
                <a:spcPct val="0"/>
              </a:spcAft>
              <a:defRPr/>
            </a:pPr>
            <a:r>
              <a:rPr lang="en-US" altLang="en-US" dirty="0">
                <a:solidFill>
                  <a:prstClr val="black"/>
                </a:solidFill>
                <a:latin typeface="Verdana" panose="020B0604030504040204" pitchFamily="34" charset="0"/>
                <a:ea typeface="ＭＳ Ｐゴシック" charset="-128"/>
              </a:rPr>
              <a:t>Solid organs include:</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Liver</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Spleen</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Pancreas</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Kidneys</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49150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Many large arteries and veins supply the abdominal organs. All of these vascular structures are primarily stationary, very large, and carry large amounts of blood. If lacerated, ruptured, or torn, the aorta or vena cava will bleed massively and rapidly that can lead to severe hemorrhagic shock and death.</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78582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diaphragm, which separates the thoracic and abdominal cavities, is located approximately at the level of the nipple line during exhalation, lower during inhalation. Injuries below the nipple line can produce abdominal or thoracic injuries, depending on the phase of respiration when the injury occurred.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71382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 abdominal evisceration occurs when an open wound through the abdominal wall allows abdominal contents, usually the small intestine, to protrude and be exposed.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0570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You must look at the mechanism of injury and physical assessment findings, as well as maintain a high index of suspicion that a closed abdominal injury exists.</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Questions</a:t>
            </a:r>
            <a:endParaRPr lang="en-US" altLang="en-US" sz="14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types of injuries should you suspect when faced with a gunshot wound to the abdomen?</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From what abdominal organ injuries would you expect significant hemorrhage?</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 </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Critical Thinking Discussion</a:t>
            </a:r>
            <a:endParaRPr lang="en-US" altLang="en-US" sz="14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Why can the early indications of blunt abdominal trauma be subtle?</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endParaRPr lang="en-US" altLang="en-US" sz="180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24397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Attempt to determine the following when a motor vehicle collision is involved:</a:t>
            </a:r>
          </a:p>
          <a:p>
            <a:pPr marL="171450" lvl="0" indent="-171450" eaLnBrk="0" fontAlgn="base" hangingPunct="0">
              <a:spcBef>
                <a:spcPct val="30000"/>
              </a:spcBef>
              <a:spcAft>
                <a:spcPct val="0"/>
              </a:spcAft>
              <a:buFont typeface="Arial" panose="020B0604020202020204" pitchFamily="34" charset="0"/>
              <a:buChar char="•"/>
              <a:defRPr/>
            </a:pPr>
            <a:r>
              <a:rPr lang="en-US" altLang="en-US" sz="1100" dirty="0">
                <a:solidFill>
                  <a:prstClr val="black"/>
                </a:solidFill>
                <a:latin typeface="Calibri"/>
                <a:ea typeface="ＭＳ Ｐゴシック" panose="020B0600070205080204" pitchFamily="34" charset="-128"/>
              </a:rPr>
              <a:t>Type of vehicle</a:t>
            </a:r>
          </a:p>
          <a:p>
            <a:pPr marL="171450" lvl="0" indent="-171450" eaLnBrk="0" fontAlgn="base" hangingPunct="0">
              <a:spcBef>
                <a:spcPct val="30000"/>
              </a:spcBef>
              <a:spcAft>
                <a:spcPct val="0"/>
              </a:spcAft>
              <a:buFont typeface="Arial" panose="020B0604020202020204" pitchFamily="34" charset="0"/>
              <a:buChar char="•"/>
              <a:defRPr/>
            </a:pPr>
            <a:r>
              <a:rPr lang="en-US" altLang="en-US" sz="1100" dirty="0">
                <a:solidFill>
                  <a:prstClr val="black"/>
                </a:solidFill>
                <a:latin typeface="Calibri"/>
                <a:ea typeface="ＭＳ Ｐゴシック" panose="020B0600070205080204" pitchFamily="34" charset="-128"/>
              </a:rPr>
              <a:t>Approximate speed the vehicle was traveling (fast, slow, stationary)</a:t>
            </a:r>
          </a:p>
          <a:p>
            <a:pPr marL="171450" lvl="0" indent="-171450" eaLnBrk="0" fontAlgn="base" hangingPunct="0">
              <a:spcBef>
                <a:spcPct val="30000"/>
              </a:spcBef>
              <a:spcAft>
                <a:spcPct val="0"/>
              </a:spcAft>
              <a:buFont typeface="Arial" panose="020B0604020202020204" pitchFamily="34" charset="0"/>
              <a:buChar char="•"/>
              <a:defRPr/>
            </a:pPr>
            <a:r>
              <a:rPr lang="en-US" altLang="en-US" sz="1100" dirty="0">
                <a:solidFill>
                  <a:prstClr val="black"/>
                </a:solidFill>
                <a:latin typeface="Calibri"/>
                <a:ea typeface="ＭＳ Ｐゴシック" panose="020B0600070205080204" pitchFamily="34" charset="-128"/>
              </a:rPr>
              <a:t>Type of collision and point(s) of impact</a:t>
            </a:r>
          </a:p>
          <a:p>
            <a:pPr marL="171450" lvl="0" indent="-171450" eaLnBrk="0" fontAlgn="base" hangingPunct="0">
              <a:spcBef>
                <a:spcPct val="30000"/>
              </a:spcBef>
              <a:spcAft>
                <a:spcPct val="0"/>
              </a:spcAft>
              <a:buFont typeface="Arial" panose="020B0604020202020204" pitchFamily="34" charset="0"/>
              <a:buChar char="•"/>
              <a:defRPr/>
            </a:pPr>
            <a:r>
              <a:rPr lang="en-US" altLang="en-US" sz="1100" dirty="0">
                <a:solidFill>
                  <a:prstClr val="black"/>
                </a:solidFill>
                <a:latin typeface="Calibri"/>
                <a:ea typeface="ＭＳ Ｐゴシック" panose="020B0600070205080204" pitchFamily="34" charset="-128"/>
              </a:rPr>
              <a:t>Whether the patient was the driver, a passenger, or a pedestrian</a:t>
            </a:r>
          </a:p>
          <a:p>
            <a:pPr marL="171450" lvl="0" indent="-171450" eaLnBrk="0" fontAlgn="base" hangingPunct="0">
              <a:spcBef>
                <a:spcPct val="30000"/>
              </a:spcBef>
              <a:spcAft>
                <a:spcPct val="0"/>
              </a:spcAft>
              <a:buFont typeface="Arial" panose="020B0604020202020204" pitchFamily="34" charset="0"/>
              <a:buChar char="•"/>
              <a:defRPr/>
            </a:pPr>
            <a:r>
              <a:rPr lang="en-US" altLang="en-US" sz="1100" dirty="0">
                <a:solidFill>
                  <a:prstClr val="black"/>
                </a:solidFill>
                <a:latin typeface="Calibri"/>
                <a:ea typeface="ＭＳ Ｐゴシック" panose="020B0600070205080204" pitchFamily="34" charset="-128"/>
              </a:rPr>
              <a:t>Where the patient is found and their position</a:t>
            </a:r>
          </a:p>
          <a:p>
            <a:pPr marL="171450" lvl="0" indent="-171450" eaLnBrk="0" fontAlgn="base" hangingPunct="0">
              <a:spcBef>
                <a:spcPct val="30000"/>
              </a:spcBef>
              <a:spcAft>
                <a:spcPct val="0"/>
              </a:spcAft>
              <a:buFont typeface="Arial" panose="020B0604020202020204" pitchFamily="34" charset="0"/>
              <a:buChar char="•"/>
              <a:defRPr/>
            </a:pPr>
            <a:r>
              <a:rPr lang="en-US" altLang="en-US" sz="1100" dirty="0">
                <a:solidFill>
                  <a:prstClr val="black"/>
                </a:solidFill>
                <a:latin typeface="Calibri"/>
                <a:ea typeface="ＭＳ Ｐゴシック" panose="020B0600070205080204" pitchFamily="34" charset="-128"/>
              </a:rPr>
              <a:t>Whether the patient was thrown from the vehicle</a:t>
            </a:r>
          </a:p>
          <a:p>
            <a:pPr marL="171450" lvl="0" indent="-171450" eaLnBrk="0" fontAlgn="base" hangingPunct="0">
              <a:spcBef>
                <a:spcPct val="30000"/>
              </a:spcBef>
              <a:spcAft>
                <a:spcPct val="0"/>
              </a:spcAft>
              <a:buFont typeface="Arial" panose="020B0604020202020204" pitchFamily="34" charset="0"/>
              <a:buChar char="•"/>
              <a:defRPr/>
            </a:pPr>
            <a:r>
              <a:rPr lang="en-US" altLang="en-US" sz="1100" dirty="0">
                <a:solidFill>
                  <a:prstClr val="black"/>
                </a:solidFill>
                <a:latin typeface="Calibri"/>
                <a:ea typeface="ＭＳ Ｐゴシック" panose="020B0600070205080204" pitchFamily="34" charset="-128"/>
              </a:rPr>
              <a:t>Impact marks to the windshield, steering wheel, and dashboard</a:t>
            </a:r>
          </a:p>
          <a:p>
            <a:pPr marL="171450" lvl="0" indent="-171450" eaLnBrk="0" fontAlgn="base" hangingPunct="0">
              <a:spcBef>
                <a:spcPct val="30000"/>
              </a:spcBef>
              <a:spcAft>
                <a:spcPct val="0"/>
              </a:spcAft>
              <a:buFont typeface="Arial" panose="020B0604020202020204" pitchFamily="34" charset="0"/>
              <a:buChar char="•"/>
              <a:defRPr/>
            </a:pPr>
            <a:r>
              <a:rPr lang="en-US" altLang="en-US" sz="1100" dirty="0">
                <a:solidFill>
                  <a:prstClr val="black"/>
                </a:solidFill>
                <a:latin typeface="Calibri"/>
                <a:ea typeface="ＭＳ Ｐゴシック" panose="020B0600070205080204" pitchFamily="34" charset="-128"/>
              </a:rPr>
              <a:t>Whether a seat belt was used.</a:t>
            </a:r>
          </a:p>
          <a:p>
            <a:pPr lvl="0" eaLnBrk="0" fontAlgn="base" hangingPunct="0">
              <a:spcBef>
                <a:spcPct val="30000"/>
              </a:spcBef>
              <a:spcAft>
                <a:spcPct val="0"/>
              </a:spcAft>
              <a:defRPr/>
            </a:pPr>
            <a:endParaRPr lang="en-US" altLang="en-US" sz="1100"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Discussion Questions</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What information about a weapon used to stab a patient would be helpful to hospital personnel?</a:t>
            </a: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What are the management priorities for patients with suspected abdominal trauma? What is </a:t>
            </a:r>
            <a:r>
              <a:rPr lang="en-US" altLang="en-US" sz="1100" dirty="0" err="1" smtClean="0">
                <a:solidFill>
                  <a:prstClr val="black"/>
                </a:solidFill>
                <a:latin typeface="Calibri"/>
                <a:ea typeface="ＭＳ Ｐゴシック" panose="020B0600070205080204" pitchFamily="34" charset="-128"/>
              </a:rPr>
              <a:t>Kehr’s</a:t>
            </a:r>
            <a:r>
              <a:rPr lang="en-US" altLang="en-US" sz="1100" dirty="0" smtClean="0">
                <a:solidFill>
                  <a:prstClr val="black"/>
                </a:solidFill>
                <a:latin typeface="Calibri"/>
                <a:ea typeface="ＭＳ Ｐゴシック" panose="020B0600070205080204" pitchFamily="34" charset="-128"/>
              </a:rPr>
              <a:t> </a:t>
            </a:r>
            <a:r>
              <a:rPr lang="en-US" altLang="en-US" sz="1100" dirty="0">
                <a:solidFill>
                  <a:prstClr val="black"/>
                </a:solidFill>
                <a:latin typeface="Calibri"/>
                <a:ea typeface="ＭＳ Ｐゴシック" panose="020B0600070205080204" pitchFamily="34" charset="-128"/>
              </a:rPr>
              <a:t>sign?</a:t>
            </a: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 </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Knowledge Application</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Students should be able to identify patients with mechanisms of injury and assessment findings consistent with abdominal trauma.</a:t>
            </a:r>
          </a:p>
          <a:p>
            <a:pPr lvl="0" eaLnBrk="0" fontAlgn="base" hangingPunct="0">
              <a:spcBef>
                <a:spcPct val="30000"/>
              </a:spcBef>
              <a:spcAft>
                <a:spcPct val="0"/>
              </a:spcAft>
              <a:defRPr/>
            </a:pP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Critical Thinking Discussion</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How might technology allow EMTs to play a more specific role in the </a:t>
            </a:r>
            <a:r>
              <a:rPr lang="en-US" sz="1100" dirty="0">
                <a:solidFill>
                  <a:prstClr val="black"/>
                </a:solidFill>
                <a:latin typeface="Calibri"/>
                <a:ea typeface="ＭＳ Ｐゴシック" charset="-128"/>
              </a:rPr>
              <a:t>diagnosis of abdominal injuries in the future</a:t>
            </a:r>
            <a:r>
              <a:rPr lang="en-US" altLang="en-US" sz="1100" dirty="0">
                <a:solidFill>
                  <a:prstClr val="black"/>
                </a:solidFill>
                <a:latin typeface="Calibri"/>
                <a:ea typeface="ＭＳ Ｐゴシック" panose="020B0600070205080204" pitchFamily="34" charset="-128"/>
              </a:rPr>
              <a:t>?</a:t>
            </a:r>
          </a:p>
          <a:p>
            <a:pPr lvl="0" eaLnBrk="0" fontAlgn="base" hangingPunct="0">
              <a:spcBef>
                <a:spcPct val="30000"/>
              </a:spcBef>
              <a:spcAft>
                <a:spcPct val="0"/>
              </a:spcAft>
              <a:defRPr/>
            </a:pP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sz="1100"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73823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Assessment of the patient with a suspected abdominal injury is geared toward identifying that a potential injury exists and not toward identifying the particular organ that has been injured.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55857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you suspect spinal injury, take spine motion restriction precautions.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56799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This is done to decrease the tension on the abdominal muscles and reduce the abdominal pain. The patient may be moan and complain of severe pain.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49980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radial pulse may be weak or absent as a result of associated bleeding. The heart rate is typically increased beyond the normal limit. The skin might be pale, moist, and cool. These are all signs of shock.</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Verdana" panose="020B0604030504040204" pitchFamily="34" charset="0"/>
                <a:ea typeface="ＭＳ Ｐゴシック" panose="020B0600070205080204" pitchFamily="34" charset="-128"/>
              </a:rPr>
              <a:t>If signs of shock are present, the patient is a high priority for immediate transport.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05146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Explain to students what the National EMS Education Standards are. The National EMS Education Standards communicate the expectations of entry-level EMS providers. As EMTs, students will be expected to be competent in these areas. Acknowledge that the standards are broad, general statements. Although this lesson addresses the listed competencies, the competencies are often complex and require completion of more than one lesson to accomplish. The student is also expected to review the chapter objectives to foreshadow what will be in the chapter. By mastering the key terms the EMT student will better understand the learning and be able to communicate more clearly.</a:t>
            </a:r>
          </a:p>
          <a:p>
            <a:pPr lvl="0" fontAlgn="base">
              <a:spcBef>
                <a:spcPct val="0"/>
              </a:spcBef>
              <a:spcAft>
                <a:spcPct val="0"/>
              </a:spcAft>
            </a:pPr>
            <a:endParaRPr lang="en-US" altLang="en-US" dirty="0">
              <a:solidFill>
                <a:prstClr val="black"/>
              </a:solidFill>
              <a:latin typeface="Calibri"/>
              <a:ea typeface="ＭＳ Ｐゴシック" panose="020B0600070205080204" pitchFamily="34" charset="-128"/>
            </a:endParaRPr>
          </a:p>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Additionally, explain to the students that the purpose of using these slides is to help keep the instructor focused on highlighting important portions of the material, explain interrelationships of topics, and discuss how to apply this information. </a:t>
            </a:r>
            <a:r>
              <a:rPr lang="en-US" altLang="en-US" dirty="0" smtClean="0">
                <a:solidFill>
                  <a:prstClr val="black"/>
                </a:solidFill>
                <a:latin typeface="Calibri"/>
                <a:ea typeface="ＭＳ Ｐゴシック" panose="020B0600070205080204" pitchFamily="34" charset="-128"/>
              </a:rPr>
              <a:t>It’s </a:t>
            </a:r>
            <a:r>
              <a:rPr lang="en-US" altLang="en-US" dirty="0">
                <a:solidFill>
                  <a:prstClr val="black"/>
                </a:solidFill>
                <a:latin typeface="Calibri"/>
                <a:ea typeface="ＭＳ Ｐゴシック" panose="020B0600070205080204" pitchFamily="34" charset="-128"/>
              </a:rPr>
              <a:t>not the intent of the presentation (or slides alone) to include every component in the chapter. This presentation still requires the student to thoroughly read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17299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the patient has been shot in the abdomen, examine the chest for a possible exit wound or another gunshot wound.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68451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It takes 1 to 2 liters of blood to expand the abdominal girth by 1 inch.) Inspect around the umbilicus (navel) and the flank areas for discoloration and bruising, which also indicate bleeding is occurring inside the abdomen.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12510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abdomen may be rigid from contraction of the abdominal muscles. The patient may be voluntarily contracting the muscles to guard against pain during your assessment, or the muscles may be involuntarily contracted as a result of a reflex.</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90535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Logroll the patient and inspect the entire back and lumbar region for any signs of trauma. The patient can be logrolled back into a supine position onto a backboard if it will be used as a device to transport the patient to the stretcher only or if it is part of your spine motion restriction protocol.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06560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Patients with abdominal injury may exhibit the following signs and symptoms: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Contusions, abrasions, lacerations, punctures, or other signs of blunt or penetrating trauma</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Pain that may initially be mild, then worsen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Tenderness on palpation to areas other than the site of injury</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Rigid abdominal muscles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Lying with legs drawn up to the chest to reduce the pain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Distended abdomen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Discoloration around the umbilicus or to the flank (late finding)</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Rapid, shallow breathing</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Signs of hemorrhagic shock (decreasing blood pressure, narrowing pulse pressure, increasing heart rate, increasing respiratory rate, and pale, cool, and clammy skin)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Nausea and vomiting (can contain blood)</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Abdominal cramping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Pain that radiates to either shoulder from irritation of the diaphragm (</a:t>
            </a:r>
            <a:r>
              <a:rPr lang="en-US" dirty="0" err="1" smtClean="0">
                <a:solidFill>
                  <a:prstClr val="black"/>
                </a:solidFill>
                <a:latin typeface="Calibri"/>
                <a:ea typeface="ＭＳ Ｐゴシック" charset="-128"/>
              </a:rPr>
              <a:t>Kehr’s</a:t>
            </a:r>
            <a:r>
              <a:rPr lang="en-US" dirty="0" smtClean="0">
                <a:solidFill>
                  <a:prstClr val="black"/>
                </a:solidFill>
                <a:latin typeface="Calibri"/>
                <a:ea typeface="ＭＳ Ｐゴシック" charset="-128"/>
              </a:rPr>
              <a:t> </a:t>
            </a:r>
            <a:r>
              <a:rPr lang="en-US" dirty="0">
                <a:solidFill>
                  <a:prstClr val="black"/>
                </a:solidFill>
                <a:latin typeface="Calibri"/>
                <a:ea typeface="ＭＳ Ｐゴシック" charset="-128"/>
              </a:rPr>
              <a:t>sign)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Weakness.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83441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Reassess the airway continuously. The patient can suddenly vomit, which can easily occlude the airway. Suction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any vomitus, blood, or other secretions from the mouth.</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2859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Place the patient in a supine position with legs flexed at the knees if injury to the lower extremities, hips, pelvis, or spine is not suspected.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7699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Patients with abdominal injuries are not allowed to eat or drink any fluid in case they may need to have emergency surgery. The food or drink could cause them to vomit after receiving the anesthesia, risking aspiration.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54093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solidFill>
                  <a:prstClr val="black"/>
                </a:solidFill>
                <a:latin typeface="Calibri"/>
                <a:ea typeface="ＭＳ Ｐゴシック" charset="-128"/>
              </a:rPr>
              <a:t>Dress the evisceration in the following way:</a:t>
            </a:r>
          </a:p>
          <a:p>
            <a:pPr marL="228600" lvl="0" indent="-228600" eaLnBrk="0" fontAlgn="base" hangingPunct="0">
              <a:spcBef>
                <a:spcPct val="30000"/>
              </a:spcBef>
              <a:spcAft>
                <a:spcPct val="0"/>
              </a:spcAft>
              <a:buFontTx/>
              <a:buAutoNum type="arabicPeriod"/>
              <a:defRPr/>
            </a:pPr>
            <a:r>
              <a:rPr lang="en-US">
                <a:solidFill>
                  <a:prstClr val="black"/>
                </a:solidFill>
                <a:latin typeface="Calibri"/>
                <a:ea typeface="ＭＳ Ｐゴシック" charset="-128"/>
              </a:rPr>
              <a:t>Expose the wound. Cut away clothing, if necessary. Do not touch or attempt to replace any of the organs.</a:t>
            </a:r>
          </a:p>
          <a:p>
            <a:pPr marL="228600" lvl="0" indent="-228600" eaLnBrk="0" fontAlgn="base" hangingPunct="0">
              <a:spcBef>
                <a:spcPct val="30000"/>
              </a:spcBef>
              <a:spcAft>
                <a:spcPct val="0"/>
              </a:spcAft>
              <a:buFontTx/>
              <a:buAutoNum type="arabicPeriod"/>
              <a:defRPr/>
            </a:pPr>
            <a:r>
              <a:rPr lang="en-US">
                <a:solidFill>
                  <a:prstClr val="black"/>
                </a:solidFill>
                <a:latin typeface="Calibri"/>
                <a:ea typeface="ＭＳ Ｐゴシック" charset="-128"/>
              </a:rPr>
              <a:t>Position the patient on their back and flex the legs up toward the chest if spinal injury is not suspected.</a:t>
            </a:r>
          </a:p>
          <a:p>
            <a:pPr marL="228600" lvl="0" indent="-228600" eaLnBrk="0" fontAlgn="base" hangingPunct="0">
              <a:spcBef>
                <a:spcPct val="30000"/>
              </a:spcBef>
              <a:spcAft>
                <a:spcPct val="0"/>
              </a:spcAft>
              <a:buFontTx/>
              <a:buAutoNum type="arabicPeriod"/>
              <a:defRPr/>
            </a:pPr>
            <a:r>
              <a:rPr lang="en-US">
                <a:solidFill>
                  <a:prstClr val="black"/>
                </a:solidFill>
                <a:latin typeface="Calibri"/>
                <a:ea typeface="ＭＳ Ｐゴシック" charset="-128"/>
              </a:rPr>
              <a:t>Prepare a clean, sterile dressing by soaking it with saline or sterile water. Apply the dressing over the protruding organs. Do not use absorbent cotton or any other material that might cling to the organs when wet, such as paper towels or toilet tissue.</a:t>
            </a:r>
          </a:p>
          <a:p>
            <a:pPr marL="228600" lvl="0" indent="-228600" eaLnBrk="0" fontAlgn="base" hangingPunct="0">
              <a:spcBef>
                <a:spcPct val="30000"/>
              </a:spcBef>
              <a:spcAft>
                <a:spcPct val="0"/>
              </a:spcAft>
              <a:buFontTx/>
              <a:buAutoNum type="arabicPeriod"/>
              <a:defRPr/>
            </a:pPr>
            <a:r>
              <a:rPr lang="en-US">
                <a:solidFill>
                  <a:prstClr val="black"/>
                </a:solidFill>
                <a:latin typeface="Calibri"/>
                <a:ea typeface="ＭＳ Ｐゴシック" charset="-128"/>
              </a:rPr>
              <a:t>Cover the moist dressing with an occlusive dressing to retain moisture and warmth. Plastic wrap will do. Avoid the use of aluminum foil, if possible, because it may lacerate the protruding organs. Secure the dressing in place with tape, cravats, or a bandage.</a:t>
            </a:r>
          </a:p>
          <a:p>
            <a:pPr marL="228600" lvl="0" indent="-228600" eaLnBrk="0" fontAlgn="base" hangingPunct="0">
              <a:spcBef>
                <a:spcPct val="30000"/>
              </a:spcBef>
              <a:spcAft>
                <a:spcPct val="0"/>
              </a:spcAft>
              <a:buFontTx/>
              <a:buAutoNum type="arabicPeriod"/>
              <a:defRPr/>
            </a:pPr>
            <a:r>
              <a:rPr lang="en-US">
                <a:solidFill>
                  <a:prstClr val="black"/>
                </a:solidFill>
                <a:latin typeface="Calibri"/>
                <a:ea typeface="ＭＳ Ｐゴシック" charset="-128"/>
              </a:rPr>
              <a:t>Administer a high concentration of oxygen by nonrebreather. Be prepared to treat for shock.</a:t>
            </a: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0000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Administer a high concentration of oxygen by nonrebreather. Be prepared to treat for shock. Position the patient on their back and flex the legs up toward the chest if spinal injury is not suspected. Cut away clothing, if necessary. Do not touch or attempt to replace any of the organs.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6591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These bulleted points are the major headings from the chapter, in order. The help the student navigate the lesson.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5779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Prepare a clean, sterile dressing by soaking it with saline or sterile water. Apply the dressing over the protruding organs. Do not use absorbent cotton or any other material that might cling to the organs when wet, such as paper towels or toilet tissue.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80118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Cover the moist dressing with an occlusive dressing to retain moisture and warmth. Plastic wrap will do. Avoid the use of aluminum foil, if possible, because it may lacerate the protruding organs. Secure the dressing in place with tape, cravats, or a bandage.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15751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Observe for indications of the presence or worsening of blood loss and shock: deteriorating mental status, falling blood pressure, tachycardia, or pale, cool, moist skin.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15940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Knowledge Application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Given several scenarios, students should be able to identify and manage patients with injuries to the genitalia.</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 </a:t>
            </a: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59321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Injuries to the male genitalia include lacerations, abrasions, avulsions, penetrations, amputations, and contusions. They usually produce excruciating pain and cause great concern to the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18037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Injuries to the female genitalia can occur from straddle injuries, sexual assault, blunt trauma, abortion attempts, lacerations following childbirth, and foreign bodies inserted into the vagina. Because many nerves are located in this area, injuries usually produce excruciating pain and cause great concern to the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86137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case conclusion and emphasize the application of knowledge learned from this presentation.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25206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Follow-Up</a:t>
            </a:r>
            <a:endParaRPr lang="en-US" altLang="en-US" sz="14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Answer student questions. </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Follow-Up Assignments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Review Chapter 35 Summary.</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Complete Chapter 35 In Review questions. </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Complete Chapter 35 Critical Thinking questions.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Assessments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Handouts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Chapter 35 quiz.</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20115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Class Activity</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 an alternative to assigning the follow-up exercises in the lesson plan as homework, assign each question to a small group of students for in-class discussion.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Answers to In Review questions are in the appendix of the text. Advise students to review the questions again as they study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12324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Case Study</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Present the Case Study Introduction provided in the PowerPoint slide set. </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Lead a discussion using the case study questions provided on the subsequent slide(s).</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Case Study with discussion questions continues throughout the PowerPoint presentation. </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Case Study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Use the case study content and questions to foreshadow the upcoming lesson content.</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427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Use the case study content and questions to foreshadow the upcoming lesson content. Gauge the </a:t>
            </a:r>
            <a:r>
              <a:rPr lang="en-US" altLang="en-US" dirty="0" smtClean="0">
                <a:solidFill>
                  <a:prstClr val="black"/>
                </a:solidFill>
                <a:latin typeface="Calibri"/>
                <a:ea typeface="ＭＳ Ｐゴシック" panose="020B0600070205080204" pitchFamily="34" charset="-128"/>
              </a:rPr>
              <a:t>students’ </a:t>
            </a:r>
            <a:r>
              <a:rPr lang="en-US" altLang="en-US" dirty="0">
                <a:solidFill>
                  <a:prstClr val="black"/>
                </a:solidFill>
                <a:latin typeface="Calibri"/>
                <a:ea typeface="ＭＳ Ｐゴシック" panose="020B0600070205080204" pitchFamily="34" charset="-128"/>
              </a:rPr>
              <a:t>responses as a guide of how well versed they are in this topic.</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90838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a:solidFill>
                  <a:prstClr val="black"/>
                </a:solidFill>
                <a:latin typeface="Calibri"/>
                <a:ea typeface="ＭＳ Ｐゴシック" panose="020B0600070205080204" pitchFamily="34" charset="-128"/>
              </a:rPr>
              <a:t>During this lesson, students learn about assessment and emergency medical care for patients with abdominal and genitourinary injuries.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30823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Draw a grid representing the abdominal quadrants or regions on the white board. Call on students to identify the organs in each quadrant or region to fill in the grid.</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90175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Some organs in the posterior abdominal cavity lie partially or completely behind the peritoneum. They are said to be retroperitoneal, or located in the retroperitoneal cavity. Organs contained within the retroperitoneal space are the duodenum, pancreas, inferior vena cava, aorta, kidneys, and ureters.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27832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a:solidFill>
                  <a:prstClr val="black"/>
                </a:solidFill>
                <a:latin typeface="Verdana" panose="020B0604030504040204" pitchFamily="34" charset="0"/>
                <a:ea typeface="ＭＳ Ｐゴシック" charset="-128"/>
              </a:rPr>
              <a:t>Hollow organs include:</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Stomach</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Gallbladder</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Urinary Bladder</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Ureters</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Internal Urethra</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Fallopian Tubes</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Small Intestine</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Large Intestine</a:t>
            </a: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92475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17"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smtClean="0">
                <a:solidFill>
                  <a:schemeClr val="tx1"/>
                </a:solidFill>
                <a:latin typeface="Verdana"/>
                <a:ea typeface="Verdana" panose="020B0604030504040204" pitchFamily="34" charset="0"/>
                <a:cs typeface="Verdana" panose="020B0604030504040204" pitchFamily="34" charset="0"/>
              </a:rPr>
              <a:t> 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41.xml"/><Relationship Id="rId1" Type="http://schemas.openxmlformats.org/officeDocument/2006/relationships/slideLayout" Target="../slideLayouts/slideLayout21.xml"/><Relationship Id="rId5" Type="http://schemas.openxmlformats.org/officeDocument/2006/relationships/slide" Target="slide44.xml"/><Relationship Id="rId4" Type="http://schemas.openxmlformats.org/officeDocument/2006/relationships/slide" Target="slide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423"/>
            <a:ext cx="8363663" cy="682285"/>
          </a:xfrm>
        </p:spPr>
        <p:txBody>
          <a:bodyPr/>
          <a:lstStyle/>
          <a:p>
            <a:pPr>
              <a:lnSpc>
                <a:spcPct val="90000"/>
              </a:lnSpc>
              <a:spcAft>
                <a:spcPts val="125"/>
              </a:spcAft>
              <a:defRPr/>
            </a:pPr>
            <a:r>
              <a:rPr lang="en-US" altLang="en-US" dirty="0" smtClean="0">
                <a:solidFill>
                  <a:schemeClr val="tx2"/>
                </a:solidFill>
                <a:latin typeface="Times New Roman" panose="02020603050405020304" pitchFamily="18" charset="0"/>
                <a:cs typeface="Times New Roman" panose="02020603050405020304" pitchFamily="18" charset="0"/>
              </a:rPr>
              <a:t>Prehospital: Emergency Care</a:t>
            </a:r>
            <a:endParaRPr lang="en-US" altLang="en-US" i="1"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035614"/>
            <a:ext cx="8302702" cy="352678"/>
          </a:xfrm>
        </p:spPr>
        <p:txBody>
          <a:bodyPr anchor="ctr"/>
          <a:lstStyle/>
          <a:p>
            <a:pPr eaLnBrk="1" hangingPunct="1">
              <a:defRPr/>
            </a:pPr>
            <a:r>
              <a:rPr lang="en-US" altLang="en-US" dirty="0" smtClean="0">
                <a:solidFill>
                  <a:schemeClr val="tx2"/>
                </a:solidFill>
                <a:latin typeface="+mn-lt"/>
              </a:rPr>
              <a:t>Eleventh Edition</a:t>
            </a:r>
            <a:endParaRPr lang="en-US" altLang="en-US" dirty="0">
              <a:solidFill>
                <a:schemeClr val="tx2"/>
              </a:solidFill>
              <a:latin typeface="+mn-lt"/>
            </a:endParaRPr>
          </a:p>
        </p:txBody>
      </p:sp>
      <p:sp>
        <p:nvSpPr>
          <p:cNvPr id="4" name="Text Placeholder 3"/>
          <p:cNvSpPr>
            <a:spLocks noGrp="1"/>
          </p:cNvSpPr>
          <p:nvPr>
            <p:ph type="body" idx="2"/>
          </p:nvPr>
        </p:nvSpPr>
        <p:spPr>
          <a:xfrm>
            <a:off x="4907280" y="2285999"/>
            <a:ext cx="3657600" cy="739083"/>
          </a:xfrm>
        </p:spPr>
        <p:txBody>
          <a:bodyPr/>
          <a:lstStyle/>
          <a:p>
            <a:pPr lvl="0" algn="ctr"/>
            <a:r>
              <a:rPr lang="en-US" b="1" dirty="0" smtClean="0">
                <a:latin typeface="+mn-lt"/>
              </a:rPr>
              <a:t>Chapter 35</a:t>
            </a:r>
            <a:endParaRPr lang="en-US" b="1" dirty="0">
              <a:latin typeface="+mn-lt"/>
            </a:endParaRPr>
          </a:p>
        </p:txBody>
      </p:sp>
      <p:sp>
        <p:nvSpPr>
          <p:cNvPr id="5" name="Text Placeholder 4"/>
          <p:cNvSpPr>
            <a:spLocks noGrp="1"/>
          </p:cNvSpPr>
          <p:nvPr>
            <p:ph type="body" idx="3"/>
          </p:nvPr>
        </p:nvSpPr>
        <p:spPr>
          <a:xfrm>
            <a:off x="4907280" y="3114461"/>
            <a:ext cx="3657600" cy="808328"/>
          </a:xfrm>
        </p:spPr>
        <p:txBody>
          <a:bodyPr/>
          <a:lstStyle/>
          <a:p>
            <a:pPr algn="ctr">
              <a:spcBef>
                <a:spcPct val="0"/>
              </a:spcBef>
              <a:buClrTx/>
            </a:pPr>
            <a:r>
              <a:rPr lang="en-US" altLang="en-US" dirty="0">
                <a:latin typeface="+mn-lt"/>
              </a:rPr>
              <a:t>Abdominal and Genitourinary Trauma</a:t>
            </a:r>
          </a:p>
        </p:txBody>
      </p:sp>
      <p:pic>
        <p:nvPicPr>
          <p:cNvPr id="8" name="Picture 7" descr="Front Cover: Prehospital: Emergency Care Eleventh Edition by Mistovich and Karr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07" y="1627565"/>
            <a:ext cx="4098743" cy="4661148"/>
          </a:xfrm>
          <a:prstGeom prst="rect">
            <a:avLst/>
          </a:prstGeom>
          <a:ln w="9525">
            <a:solidFill>
              <a:schemeClr val="tx1"/>
            </a:solidFill>
          </a:ln>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7" name="TextBox 6"/>
          <p:cNvSpPr txBox="1"/>
          <p:nvPr/>
        </p:nvSpPr>
        <p:spPr>
          <a:xfrm>
            <a:off x="5301048" y="4397642"/>
            <a:ext cx="3039762" cy="646331"/>
          </a:xfrm>
          <a:prstGeom prst="rect">
            <a:avLst/>
          </a:prstGeom>
          <a:noFill/>
        </p:spPr>
        <p:txBody>
          <a:bodyPr wrap="square" rtlCol="0">
            <a:spAutoFit/>
          </a:bodyPr>
          <a:lstStyle/>
          <a:p>
            <a:pPr algn="ctr"/>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The Abdomen </a:t>
            </a:r>
            <a:r>
              <a:rPr lang="en-US" sz="2000" b="0" dirty="0" smtClean="0">
                <a:latin typeface="Times New Roman" panose="02020603050405020304" pitchFamily="18" charset="0"/>
                <a:ea typeface="ＭＳ Ｐゴシック"/>
              </a:rPr>
              <a:t>(4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Anatomy of the Abdominal Cavity</a:t>
            </a:r>
          </a:p>
          <a:p>
            <a:pPr lvl="1"/>
            <a:r>
              <a:rPr lang="en-US" altLang="en-US" sz="2400" dirty="0">
                <a:latin typeface="+mn-lt"/>
              </a:rPr>
              <a:t>Types of Abdominal Organs and Structures</a:t>
            </a:r>
          </a:p>
          <a:p>
            <a:pPr lvl="2"/>
            <a:r>
              <a:rPr lang="en-US" altLang="en-US" sz="2400" dirty="0">
                <a:latin typeface="+mn-lt"/>
              </a:rPr>
              <a:t>Solid organs are vascular and can bleed profusely when injured.</a:t>
            </a:r>
          </a:p>
          <a:p>
            <a:pPr lvl="2"/>
            <a:r>
              <a:rPr lang="en-US" altLang="en-US" sz="2400" dirty="0">
                <a:latin typeface="+mn-lt"/>
              </a:rPr>
              <a:t>Bleeding may not produce severe abdominal pain.</a:t>
            </a:r>
          </a:p>
          <a:p>
            <a:pPr lvl="2"/>
            <a:r>
              <a:rPr lang="en-US" altLang="en-US" sz="2400" dirty="0">
                <a:latin typeface="+mn-lt"/>
              </a:rPr>
              <a:t>Be alert to signs of shock</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3598660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The Abdomen </a:t>
            </a:r>
            <a:r>
              <a:rPr lang="en-US" sz="2000" b="0" dirty="0" smtClean="0">
                <a:latin typeface="Times New Roman" panose="02020603050405020304" pitchFamily="18" charset="0"/>
                <a:ea typeface="ＭＳ Ｐゴシック"/>
              </a:rPr>
              <a:t>(5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Anatomy of the Abdominal Cavity</a:t>
            </a:r>
          </a:p>
          <a:p>
            <a:pPr lvl="1"/>
            <a:r>
              <a:rPr lang="en-US" altLang="en-US" sz="2400" dirty="0">
                <a:latin typeface="+mn-lt"/>
              </a:rPr>
              <a:t>Types of Abdominal Organs and Structures</a:t>
            </a:r>
          </a:p>
          <a:p>
            <a:pPr lvl="2"/>
            <a:r>
              <a:rPr lang="en-US" altLang="en-US" sz="2400" dirty="0">
                <a:latin typeface="+mn-lt"/>
              </a:rPr>
              <a:t>Vascular Structures</a:t>
            </a:r>
          </a:p>
          <a:p>
            <a:pPr lvl="3" indent="-230400"/>
            <a:r>
              <a:rPr lang="en-US" altLang="en-US" sz="2400" dirty="0">
                <a:latin typeface="+mn-lt"/>
              </a:rPr>
              <a:t>Abdominal aorta</a:t>
            </a:r>
          </a:p>
          <a:p>
            <a:pPr lvl="3" indent="-230400"/>
            <a:r>
              <a:rPr lang="en-US" altLang="en-US" sz="2400" dirty="0">
                <a:latin typeface="+mn-lt"/>
              </a:rPr>
              <a:t>Inferior vena cava</a:t>
            </a:r>
          </a:p>
          <a:p>
            <a:pPr lvl="3" indent="-230400"/>
            <a:r>
              <a:rPr lang="en-US" altLang="en-US" sz="2400" dirty="0">
                <a:latin typeface="+mn-lt"/>
              </a:rPr>
              <a:t>Supplies blood to abdominal organs</a:t>
            </a:r>
          </a:p>
        </p:txBody>
      </p:sp>
    </p:spTree>
    <p:extLst>
      <p:ext uri="{BB962C8B-B14F-4D97-AF65-F5344CB8AC3E}">
        <p14:creationId xmlns:p14="http://schemas.microsoft.com/office/powerpoint/2010/main" val="2466648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The Abdomen </a:t>
            </a:r>
            <a:r>
              <a:rPr lang="en-US" sz="2000" b="0" dirty="0" smtClean="0">
                <a:latin typeface="Times New Roman" panose="02020603050405020304" pitchFamily="18" charset="0"/>
                <a:ea typeface="ＭＳ Ｐゴシック"/>
              </a:rPr>
              <a:t>(6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Anatomy of the Abdominal Cavity</a:t>
            </a:r>
          </a:p>
          <a:p>
            <a:pPr lvl="1"/>
            <a:r>
              <a:rPr lang="en-US" altLang="en-US" sz="2400" dirty="0">
                <a:latin typeface="+mn-lt"/>
              </a:rPr>
              <a:t>Additional Structures</a:t>
            </a:r>
          </a:p>
          <a:p>
            <a:pPr lvl="2"/>
            <a:r>
              <a:rPr lang="en-US" altLang="en-US" sz="2400" dirty="0">
                <a:latin typeface="+mn-lt"/>
              </a:rPr>
              <a:t>Diaphragm</a:t>
            </a:r>
          </a:p>
          <a:p>
            <a:pPr lvl="3" indent="-230400"/>
            <a:r>
              <a:rPr lang="en-US" altLang="en-US" sz="2400" dirty="0">
                <a:latin typeface="+mn-lt"/>
              </a:rPr>
              <a:t>Muscle of respiration that separates the thoracic and abdominal cavities.</a:t>
            </a:r>
          </a:p>
          <a:p>
            <a:pPr lvl="3" indent="-230400"/>
            <a:r>
              <a:rPr lang="en-US" altLang="en-US" sz="2400" dirty="0">
                <a:latin typeface="+mn-lt"/>
              </a:rPr>
              <a:t>If injured by penetrating or blunt trauma, breathing can be impaired and abdominal organs can enter the thoracic cavity.</a:t>
            </a:r>
          </a:p>
          <a:p>
            <a:pPr lvl="3" indent="-230400"/>
            <a:r>
              <a:rPr lang="en-US" altLang="en-US" sz="2400" dirty="0">
                <a:latin typeface="+mn-lt"/>
              </a:rPr>
              <a:t>It can be injured from a penetrating injury or from severe blunt force</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3956638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The Abdomen </a:t>
            </a:r>
            <a:r>
              <a:rPr lang="en-US" sz="2000" b="0" dirty="0" smtClean="0">
                <a:latin typeface="Times New Roman" panose="02020603050405020304" pitchFamily="18" charset="0"/>
                <a:ea typeface="ＭＳ Ｐゴシック"/>
              </a:rPr>
              <a:t>(7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Anatomy of the Abdominal Cavity</a:t>
            </a:r>
          </a:p>
          <a:p>
            <a:pPr lvl="1"/>
            <a:r>
              <a:rPr lang="en-US" altLang="en-US" sz="2400" dirty="0">
                <a:latin typeface="+mn-lt"/>
              </a:rPr>
              <a:t>Additional Structures</a:t>
            </a:r>
          </a:p>
          <a:p>
            <a:pPr lvl="2"/>
            <a:r>
              <a:rPr lang="en-US" altLang="en-US" sz="2400" dirty="0">
                <a:latin typeface="+mn-lt"/>
              </a:rPr>
              <a:t>Abdominal Wall</a:t>
            </a:r>
          </a:p>
          <a:p>
            <a:pPr lvl="3" indent="-230400"/>
            <a:r>
              <a:rPr lang="en-US" altLang="en-US" sz="2400" dirty="0">
                <a:latin typeface="+mn-lt"/>
              </a:rPr>
              <a:t>An open wound in the abdominal wall can allow evisceration of the abdominal contents.</a:t>
            </a:r>
          </a:p>
          <a:p>
            <a:pPr lvl="3" indent="-230400"/>
            <a:r>
              <a:rPr lang="en-US" altLang="en-US" sz="2400" dirty="0">
                <a:latin typeface="+mn-lt"/>
              </a:rPr>
              <a:t>Protect the exposed organs from further injury or contamination.</a:t>
            </a:r>
          </a:p>
          <a:p>
            <a:pPr lvl="3" indent="-230400"/>
            <a:r>
              <a:rPr lang="en-US" altLang="en-US" sz="2400" dirty="0">
                <a:latin typeface="+mn-lt"/>
              </a:rPr>
              <a:t>Do not attempt to replace the organs</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3566978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231885"/>
          </a:xfrm>
        </p:spPr>
        <p:txBody>
          <a:bodyPr tIns="91425" anchor="ctr">
            <a:noAutofit/>
          </a:bodyPr>
          <a:lstStyle/>
          <a:p>
            <a:pPr lvl="0" eaLnBrk="0" fontAlgn="base" hangingPunct="0">
              <a:spcBef>
                <a:spcPct val="0"/>
              </a:spcBef>
              <a:spcAft>
                <a:spcPct val="0"/>
              </a:spcAft>
              <a:buClrTx/>
              <a:defRPr/>
            </a:pPr>
            <a:r>
              <a:rPr lang="en-US" sz="2800" dirty="0" smtClean="0">
                <a:latin typeface="Times New Roman" panose="02020603050405020304" pitchFamily="18" charset="0"/>
                <a:ea typeface="ＭＳ Ｐゴシック"/>
              </a:rPr>
              <a:t>Click on the Problem of Most Immediate Concern for a Patient with Abdominal Injury Who has a Ruptured Diaphragm</a:t>
            </a:r>
            <a:endParaRPr lang="en-US" sz="2800" dirty="0">
              <a:latin typeface="Times New Roman" panose="02020603050405020304" pitchFamily="18" charset="0"/>
              <a:ea typeface="ＭＳ Ｐゴシック"/>
            </a:endParaRPr>
          </a:p>
        </p:txBody>
      </p:sp>
      <p:sp>
        <p:nvSpPr>
          <p:cNvPr id="3" name="Content Placeholder 2"/>
          <p:cNvSpPr>
            <a:spLocks noGrp="1"/>
          </p:cNvSpPr>
          <p:nvPr>
            <p:ph idx="1"/>
          </p:nvPr>
        </p:nvSpPr>
        <p:spPr>
          <a:xfrm>
            <a:off x="457200" y="1600200"/>
            <a:ext cx="8229600" cy="463062"/>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a.</a:t>
            </a:r>
            <a:r>
              <a:rPr lang="en-US" altLang="en-US" sz="2400" kern="1200" dirty="0" smtClean="0">
                <a:solidFill>
                  <a:srgbClr val="000000"/>
                </a:solidFill>
                <a:latin typeface="Arial (Body)"/>
                <a:ea typeface="ＭＳ Ｐゴシック" panose="020B0600070205080204" pitchFamily="34" charset="-128"/>
              </a:rPr>
              <a:t> </a:t>
            </a:r>
            <a:r>
              <a:rPr lang="en-US" altLang="en-US" sz="2400" kern="1200" dirty="0" smtClean="0">
                <a:solidFill>
                  <a:srgbClr val="000000"/>
                </a:solidFill>
                <a:latin typeface="Arial (Body)"/>
                <a:ea typeface="ＭＳ Ｐゴシック" panose="020B0600070205080204" pitchFamily="34" charset="-128"/>
                <a:hlinkClick r:id="rId2" action="ppaction://hlinksldjump"/>
              </a:rPr>
              <a:t>Impaired respiration</a:t>
            </a:r>
            <a:endParaRPr lang="en-US" altLang="en-US" sz="2400" kern="1200" dirty="0">
              <a:solidFill>
                <a:srgbClr val="000000"/>
              </a:solidFill>
              <a:latin typeface="Arial (Body)"/>
              <a:ea typeface="ＭＳ Ｐゴシック" panose="020B0600070205080204" pitchFamily="34" charset="-128"/>
            </a:endParaRPr>
          </a:p>
        </p:txBody>
      </p:sp>
      <p:sp>
        <p:nvSpPr>
          <p:cNvPr id="4" name="Content Placeholder 3"/>
          <p:cNvSpPr>
            <a:spLocks noGrp="1"/>
          </p:cNvSpPr>
          <p:nvPr>
            <p:ph idx="13"/>
          </p:nvPr>
        </p:nvSpPr>
        <p:spPr>
          <a:xfrm>
            <a:off x="457200" y="2190406"/>
            <a:ext cx="8229600" cy="453212"/>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b.</a:t>
            </a:r>
            <a:r>
              <a:rPr lang="en-US" altLang="en-US" sz="2400" kern="1200" dirty="0" smtClean="0">
                <a:solidFill>
                  <a:srgbClr val="000000"/>
                </a:solidFill>
                <a:latin typeface="Arial (Body)"/>
                <a:ea typeface="ＭＳ Ｐゴシック" panose="020B0600070205080204" pitchFamily="34" charset="-128"/>
              </a:rPr>
              <a:t> </a:t>
            </a:r>
            <a:r>
              <a:rPr lang="en-US" altLang="en-US" sz="2400" kern="1200" dirty="0" smtClean="0">
                <a:solidFill>
                  <a:srgbClr val="000000"/>
                </a:solidFill>
                <a:latin typeface="Arial (Body)"/>
                <a:ea typeface="ＭＳ Ｐゴシック" panose="020B0600070205080204" pitchFamily="34" charset="-128"/>
                <a:hlinkClick r:id="rId3" action="ppaction://hlinksldjump"/>
              </a:rPr>
              <a:t>Hemorrhage</a:t>
            </a:r>
            <a:endParaRPr lang="en-US" altLang="en-US" sz="2400" kern="1200" dirty="0">
              <a:solidFill>
                <a:srgbClr val="000000"/>
              </a:solidFill>
              <a:latin typeface="Arial (Body)"/>
              <a:ea typeface="ＭＳ Ｐゴシック" panose="020B0600070205080204" pitchFamily="34" charset="-128"/>
            </a:endParaRPr>
          </a:p>
        </p:txBody>
      </p:sp>
      <p:sp>
        <p:nvSpPr>
          <p:cNvPr id="5" name="Content Placeholder 4"/>
          <p:cNvSpPr>
            <a:spLocks noGrp="1"/>
          </p:cNvSpPr>
          <p:nvPr>
            <p:ph idx="14"/>
          </p:nvPr>
        </p:nvSpPr>
        <p:spPr>
          <a:xfrm>
            <a:off x="457200" y="2772876"/>
            <a:ext cx="8229600" cy="396471"/>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c. </a:t>
            </a:r>
            <a:r>
              <a:rPr lang="en-US" altLang="en-US" sz="2400" kern="1200" dirty="0" smtClean="0">
                <a:solidFill>
                  <a:srgbClr val="000000"/>
                </a:solidFill>
                <a:latin typeface="Arial (Body)"/>
                <a:ea typeface="ＭＳ Ｐゴシック" panose="020B0600070205080204" pitchFamily="34" charset="-128"/>
                <a:hlinkClick r:id="rId4" action="ppaction://hlinksldjump"/>
              </a:rPr>
              <a:t>Abdominal distention</a:t>
            </a:r>
            <a:endParaRPr lang="en-US" altLang="en-US" sz="2400" kern="1200" dirty="0">
              <a:solidFill>
                <a:srgbClr val="000000"/>
              </a:solidFill>
              <a:latin typeface="Arial (Body)"/>
              <a:ea typeface="ＭＳ Ｐゴシック" panose="020B0600070205080204" pitchFamily="34" charset="-128"/>
            </a:endParaRPr>
          </a:p>
        </p:txBody>
      </p:sp>
      <p:sp>
        <p:nvSpPr>
          <p:cNvPr id="6" name="Content Placeholder 5"/>
          <p:cNvSpPr>
            <a:spLocks noGrp="1"/>
          </p:cNvSpPr>
          <p:nvPr>
            <p:ph idx="15"/>
          </p:nvPr>
        </p:nvSpPr>
        <p:spPr>
          <a:xfrm>
            <a:off x="457200" y="3322291"/>
            <a:ext cx="8229600" cy="433514"/>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d. </a:t>
            </a:r>
            <a:r>
              <a:rPr lang="en-US" altLang="en-US" sz="2400" kern="1200" dirty="0" smtClean="0">
                <a:solidFill>
                  <a:srgbClr val="000000"/>
                </a:solidFill>
                <a:latin typeface="Arial (Body)"/>
                <a:ea typeface="ＭＳ Ｐゴシック" panose="020B0600070205080204" pitchFamily="34" charset="-128"/>
                <a:hlinkClick r:id="rId5" action="ppaction://hlinksldjump"/>
              </a:rPr>
              <a:t>Peritonitis</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084914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The Abdomen </a:t>
            </a:r>
            <a:r>
              <a:rPr lang="en-US" sz="2000" b="0" dirty="0" smtClean="0">
                <a:latin typeface="Times New Roman" panose="02020603050405020304" pitchFamily="18" charset="0"/>
                <a:ea typeface="ＭＳ Ｐゴシック"/>
              </a:rPr>
              <a:t>(8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Abdominal Injuries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Mechanisms of injury can be blunt or penetrating.</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Injuries may be open or closed.</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Open wounds to the abdomen are much more dramatic and easier to find upon assessment than closed wounds.</a:t>
            </a:r>
          </a:p>
        </p:txBody>
      </p:sp>
    </p:spTree>
    <p:extLst>
      <p:ext uri="{BB962C8B-B14F-4D97-AF65-F5344CB8AC3E}">
        <p14:creationId xmlns:p14="http://schemas.microsoft.com/office/powerpoint/2010/main" val="884325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The Abdomen </a:t>
            </a:r>
            <a:r>
              <a:rPr lang="en-US" sz="2000" b="0" dirty="0" smtClean="0">
                <a:latin typeface="Times New Roman" panose="02020603050405020304" pitchFamily="18" charset="0"/>
                <a:ea typeface="ＭＳ Ｐゴシック"/>
              </a:rPr>
              <a:t>(9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Abdominal Trauma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Scene Size-Up</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Ensure scene safety.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Assess the mechanism of injury; determine the characteristics of weapons.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With penetrating trauma, anticipate multiple wounds.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Blunt trauma may be more subtle.</a:t>
            </a:r>
          </a:p>
        </p:txBody>
      </p:sp>
    </p:spTree>
    <p:extLst>
      <p:ext uri="{BB962C8B-B14F-4D97-AF65-F5344CB8AC3E}">
        <p14:creationId xmlns:p14="http://schemas.microsoft.com/office/powerpoint/2010/main" val="66790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solidFill>
                  <a:schemeClr val="tx2"/>
                </a:solidFill>
                <a:latin typeface="Times New Roman" panose="02020603050405020304" pitchFamily="18" charset="0"/>
                <a:ea typeface="ＭＳ Ｐゴシック"/>
              </a:rPr>
              <a:t>Abdominal Injury from a Knife Wound</a:t>
            </a:r>
            <a:endParaRPr lang="en-US" altLang="en-US" dirty="0">
              <a:solidFill>
                <a:schemeClr val="tx2"/>
              </a:solidFill>
              <a:latin typeface="Times New Roman" panose="02020603050405020304" pitchFamily="18" charset="0"/>
              <a:ea typeface="ＭＳ Ｐゴシック"/>
            </a:endParaRPr>
          </a:p>
        </p:txBody>
      </p:sp>
      <p:pic>
        <p:nvPicPr>
          <p:cNvPr id="4" name="Picture 1" descr="A supine patient’s shirtless abdomen, bloody with organs escaping from a w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968" y="1636873"/>
            <a:ext cx="5990064" cy="396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5873262"/>
            <a:ext cx="8229600" cy="411754"/>
          </a:xfrm>
        </p:spPr>
        <p:txBody>
          <a:bodyPr/>
          <a:lstStyle/>
          <a:p>
            <a:r>
              <a:rPr lang="en-US" altLang="en-US" sz="1800" b="1" dirty="0">
                <a:latin typeface="+mn-lt"/>
              </a:rPr>
              <a:t>(© Edward T. Dickinson, </a:t>
            </a:r>
            <a:r>
              <a:rPr lang="en-US" altLang="en-US" sz="1800" b="1" dirty="0" smtClean="0">
                <a:latin typeface="+mn-lt"/>
              </a:rPr>
              <a:t>M</a:t>
            </a:r>
            <a:r>
              <a:rPr lang="en-US" altLang="en-US" sz="100" b="1" dirty="0" smtClean="0">
                <a:latin typeface="+mn-lt"/>
              </a:rPr>
              <a:t> </a:t>
            </a:r>
            <a:r>
              <a:rPr lang="en-US" altLang="en-US" sz="1800" b="1" dirty="0" smtClean="0">
                <a:latin typeface="+mn-lt"/>
              </a:rPr>
              <a:t>D</a:t>
            </a:r>
            <a:r>
              <a:rPr lang="en-US" altLang="en-US" sz="1800" b="1" dirty="0">
                <a:latin typeface="+mn-lt"/>
              </a:rPr>
              <a:t>)</a:t>
            </a:r>
            <a:endParaRPr lang="en-US" sz="1800" b="1" dirty="0">
              <a:latin typeface="+mn-lt"/>
            </a:endParaRPr>
          </a:p>
        </p:txBody>
      </p:sp>
    </p:spTree>
    <p:extLst>
      <p:ext uri="{BB962C8B-B14F-4D97-AF65-F5344CB8AC3E}">
        <p14:creationId xmlns:p14="http://schemas.microsoft.com/office/powerpoint/2010/main" val="1706179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The Abdomen </a:t>
            </a:r>
            <a:r>
              <a:rPr lang="en-US" sz="2000" b="0" dirty="0" smtClean="0">
                <a:latin typeface="Times New Roman" panose="02020603050405020304" pitchFamily="18" charset="0"/>
                <a:ea typeface="ＭＳ Ｐゴシック"/>
              </a:rPr>
              <a:t>(10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Abdominal Trauma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Primary Assessment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In the general impression, note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position.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Patients with abdominal injuries may have their legs drawn up.</a:t>
            </a:r>
          </a:p>
        </p:txBody>
      </p:sp>
    </p:spTree>
    <p:extLst>
      <p:ext uri="{BB962C8B-B14F-4D97-AF65-F5344CB8AC3E}">
        <p14:creationId xmlns:p14="http://schemas.microsoft.com/office/powerpoint/2010/main" val="2939437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Patients with Abdominal Injuries Often Lie with Legs Drawn up in the Fetal Position</a:t>
            </a:r>
            <a:endParaRPr lang="en-US" altLang="en-US" dirty="0">
              <a:latin typeface="Times New Roman" panose="02020603050405020304" pitchFamily="18" charset="0"/>
              <a:ea typeface="ＭＳ Ｐゴシック"/>
            </a:endParaRPr>
          </a:p>
        </p:txBody>
      </p:sp>
      <p:pic>
        <p:nvPicPr>
          <p:cNvPr id="4" name="Picture 4" descr="2 E M T’s kneel to examine and treat a recumbent patient clutching his abdomen, his shirt bloody. His knees are pulled in towards his tors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825" y="1845685"/>
            <a:ext cx="7118349" cy="419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81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solidFill>
                  <a:srgbClr val="007FA3"/>
                </a:solidFill>
                <a:latin typeface="Times New Roman" panose="02020603050405020304" pitchFamily="18" charset="0"/>
                <a:ea typeface="ＭＳ Ｐゴシック"/>
              </a:rPr>
              <a:t>Learning Readiness</a:t>
            </a:r>
            <a:endParaRPr lang="en-US" dirty="0">
              <a:solidFill>
                <a:srgbClr val="007FA3"/>
              </a:solidFill>
              <a:latin typeface="Times New Roman" panose="02020603050405020304" pitchFamily="18" charset="0"/>
              <a:ea typeface="ＭＳ Ｐゴシック"/>
            </a:endParaRPr>
          </a:p>
        </p:txBody>
      </p:sp>
      <p:sp>
        <p:nvSpPr>
          <p:cNvPr id="3" name="Content Placeholder 2"/>
          <p:cNvSpPr>
            <a:spLocks noGrp="1"/>
          </p:cNvSpPr>
          <p:nvPr>
            <p:ph idx="1"/>
          </p:nvPr>
        </p:nvSpPr>
        <p:spPr>
          <a:xfrm>
            <a:off x="457200" y="1600200"/>
            <a:ext cx="8229600" cy="2608376"/>
          </a:xfrm>
        </p:spPr>
        <p:txBody>
          <a:bodyPr wrap="square" lIns="91425" tIns="91425" rIns="91425" bIns="91425">
            <a:noAutofit/>
          </a:bodyPr>
          <a:lstStyle/>
          <a:p>
            <a:pPr marL="255651" lvl="0" indent="-255651" eaLnBrk="0" fontAlgn="base" hangingPunct="0">
              <a:spcAft>
                <a:spcPct val="0"/>
              </a:spcAft>
              <a:buSzPts val="2400"/>
              <a:defRPr/>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Education </a:t>
            </a:r>
            <a:r>
              <a:rPr lang="en-US" altLang="en-US" sz="2400" dirty="0">
                <a:solidFill>
                  <a:srgbClr val="000000"/>
                </a:solidFill>
                <a:latin typeface="Arial (Body)"/>
                <a:ea typeface="ＭＳ Ｐゴシック"/>
              </a:rPr>
              <a:t>Standards, text p. 1041.</a:t>
            </a:r>
          </a:p>
          <a:p>
            <a:pPr marL="255651" lvl="0" indent="-255651" eaLnBrk="0" fontAlgn="base" hangingPunct="0">
              <a:spcAft>
                <a:spcPct val="0"/>
              </a:spcAft>
              <a:buSzPts val="2400"/>
              <a:defRPr/>
            </a:pPr>
            <a:r>
              <a:rPr lang="en-US" altLang="en-US" sz="2400" b="1" dirty="0" smtClean="0">
                <a:solidFill>
                  <a:srgbClr val="000000"/>
                </a:solidFill>
                <a:latin typeface="Arial (Body)"/>
                <a:ea typeface="ＭＳ Ｐゴシック"/>
              </a:rPr>
              <a:t>Chapter </a:t>
            </a:r>
            <a:r>
              <a:rPr lang="en-US" altLang="en-US" sz="2400" b="1" dirty="0">
                <a:solidFill>
                  <a:srgbClr val="000000"/>
                </a:solidFill>
                <a:latin typeface="Arial (Body)"/>
                <a:ea typeface="ＭＳ Ｐゴシック"/>
              </a:rPr>
              <a:t>Objectives</a:t>
            </a:r>
            <a:r>
              <a:rPr lang="en-US" altLang="en-US" sz="2400" dirty="0">
                <a:solidFill>
                  <a:srgbClr val="000000"/>
                </a:solidFill>
                <a:latin typeface="Arial (Body)"/>
                <a:ea typeface="ＭＳ Ｐゴシック"/>
              </a:rPr>
              <a:t>, text p. 1041.</a:t>
            </a:r>
          </a:p>
          <a:p>
            <a:pPr marL="255651" lvl="0" indent="-255651" eaLnBrk="0" fontAlgn="base" hangingPunct="0">
              <a:spcAft>
                <a:spcPct val="0"/>
              </a:spcAft>
              <a:buSzPts val="2400"/>
              <a:defRPr/>
            </a:pPr>
            <a:r>
              <a:rPr lang="en-US" altLang="en-US" sz="2400" b="1" dirty="0" smtClean="0">
                <a:solidFill>
                  <a:srgbClr val="000000"/>
                </a:solidFill>
                <a:latin typeface="Arial (Body)"/>
                <a:ea typeface="ＭＳ Ｐゴシック"/>
              </a:rPr>
              <a:t>Key </a:t>
            </a:r>
            <a:r>
              <a:rPr lang="en-US" altLang="en-US" sz="2400" b="1" dirty="0">
                <a:solidFill>
                  <a:srgbClr val="000000"/>
                </a:solidFill>
                <a:latin typeface="Arial (Body)"/>
                <a:ea typeface="ＭＳ Ｐゴシック"/>
              </a:rPr>
              <a:t>Terms</a:t>
            </a:r>
            <a:r>
              <a:rPr lang="en-US" altLang="en-US" sz="2400" dirty="0">
                <a:solidFill>
                  <a:srgbClr val="000000"/>
                </a:solidFill>
                <a:latin typeface="Arial (Body)"/>
                <a:ea typeface="ＭＳ Ｐゴシック"/>
              </a:rPr>
              <a:t>, text p. 1041.</a:t>
            </a:r>
          </a:p>
          <a:p>
            <a:pPr marL="255651" lvl="0" indent="-255651" eaLnBrk="0" fontAlgn="base" hangingPunct="0">
              <a:spcAft>
                <a:spcPct val="0"/>
              </a:spcAft>
              <a:buSzPts val="2400"/>
              <a:defRPr/>
            </a:pPr>
            <a:r>
              <a:rPr lang="en-US" altLang="en-US" sz="2400" dirty="0" smtClean="0">
                <a:solidFill>
                  <a:srgbClr val="000000"/>
                </a:solidFill>
                <a:latin typeface="Arial (Body)"/>
                <a:ea typeface="ＭＳ Ｐゴシック"/>
              </a:rPr>
              <a:t>Purpose </a:t>
            </a:r>
            <a:r>
              <a:rPr lang="en-US" altLang="en-US" sz="2400" dirty="0">
                <a:solidFill>
                  <a:srgbClr val="000000"/>
                </a:solidFill>
                <a:latin typeface="Arial (Body)"/>
                <a:ea typeface="ＭＳ Ｐゴシック"/>
              </a:rPr>
              <a:t>of lecture presentation versus textbook reading assignments.</a:t>
            </a:r>
          </a:p>
        </p:txBody>
      </p:sp>
    </p:spTree>
    <p:extLst>
      <p:ext uri="{BB962C8B-B14F-4D97-AF65-F5344CB8AC3E}">
        <p14:creationId xmlns:p14="http://schemas.microsoft.com/office/powerpoint/2010/main" val="1674057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The Abdomen </a:t>
            </a:r>
            <a:r>
              <a:rPr lang="en-US" sz="2000" b="0" dirty="0" smtClean="0">
                <a:latin typeface="Times New Roman" panose="02020603050405020304" pitchFamily="18" charset="0"/>
                <a:ea typeface="ＭＳ Ｐゴシック"/>
              </a:rPr>
              <a:t>(11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81639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Abdominal Trauma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Primary Assessment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If spinal injury is suspected, use in-line stabilization.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Establish and maintain a patent airway; suction as needed.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Maintain an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100" dirty="0" smtClean="0">
                <a:solidFill>
                  <a:srgbClr val="000000"/>
                </a:solidFill>
                <a:latin typeface="Arial (Body)"/>
                <a:ea typeface="ＭＳ Ｐゴシック"/>
              </a:rPr>
              <a:t> </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greater than or equal to 94% and use positive pressure ventilation if breathing is inadequate.</a:t>
            </a:r>
          </a:p>
        </p:txBody>
      </p:sp>
    </p:spTree>
    <p:extLst>
      <p:ext uri="{BB962C8B-B14F-4D97-AF65-F5344CB8AC3E}">
        <p14:creationId xmlns:p14="http://schemas.microsoft.com/office/powerpoint/2010/main" val="1218258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The Abdomen </a:t>
            </a:r>
            <a:r>
              <a:rPr lang="en-US" sz="2000" b="0" dirty="0" smtClean="0">
                <a:latin typeface="Times New Roman" panose="02020603050405020304" pitchFamily="18" charset="0"/>
                <a:ea typeface="ＭＳ Ｐゴシック"/>
              </a:rPr>
              <a:t>(12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Assessment-Based Approach: Abdominal Trauma</a:t>
            </a:r>
          </a:p>
          <a:p>
            <a:pPr lvl="1"/>
            <a:r>
              <a:rPr lang="en-US" altLang="en-US" sz="2400" dirty="0">
                <a:latin typeface="+mn-lt"/>
              </a:rPr>
              <a:t>Secondary Assessment</a:t>
            </a:r>
          </a:p>
          <a:p>
            <a:pPr lvl="2"/>
            <a:r>
              <a:rPr lang="en-US" altLang="en-US" sz="2400" dirty="0">
                <a:latin typeface="+mn-lt"/>
              </a:rPr>
              <a:t>Consider the </a:t>
            </a:r>
            <a:r>
              <a:rPr lang="en-US" altLang="en-US" sz="2400" dirty="0" smtClean="0">
                <a:latin typeface="+mn-lt"/>
              </a:rPr>
              <a:t>patient’s </a:t>
            </a:r>
            <a:r>
              <a:rPr lang="en-US" altLang="en-US" sz="2400" dirty="0">
                <a:latin typeface="+mn-lt"/>
              </a:rPr>
              <a:t>complaints and mechanism of injury.</a:t>
            </a:r>
          </a:p>
          <a:p>
            <a:pPr lvl="2"/>
            <a:r>
              <a:rPr lang="en-US" altLang="en-US" sz="2400" dirty="0">
                <a:latin typeface="+mn-lt"/>
              </a:rPr>
              <a:t>Perform a rapid secondary assessment.</a:t>
            </a:r>
          </a:p>
          <a:p>
            <a:pPr lvl="2"/>
            <a:r>
              <a:rPr lang="en-US" altLang="en-US" sz="2400" dirty="0">
                <a:latin typeface="+mn-lt"/>
              </a:rPr>
              <a:t>Provide spine motion restriction if spinal injury is suspected</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3548418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The Abdomen </a:t>
            </a:r>
            <a:r>
              <a:rPr lang="en-US" sz="2000" b="0" dirty="0" smtClean="0">
                <a:latin typeface="Times New Roman" panose="02020603050405020304" pitchFamily="18" charset="0"/>
                <a:ea typeface="ＭＳ Ｐゴシック"/>
              </a:rPr>
              <a:t>(13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Assessment-Based Approach: Abdominal Trauma</a:t>
            </a:r>
          </a:p>
          <a:p>
            <a:pPr lvl="1"/>
            <a:r>
              <a:rPr lang="en-US" altLang="en-US" sz="2400" dirty="0">
                <a:latin typeface="+mn-lt"/>
              </a:rPr>
              <a:t>Secondary Assessment</a:t>
            </a:r>
          </a:p>
          <a:p>
            <a:pPr lvl="2"/>
            <a:r>
              <a:rPr lang="en-US" altLang="en-US" sz="2400" dirty="0">
                <a:latin typeface="+mn-lt"/>
              </a:rPr>
              <a:t>Inspect the abdomen.</a:t>
            </a:r>
          </a:p>
          <a:p>
            <a:pPr lvl="3" indent="-230400"/>
            <a:r>
              <a:rPr lang="en-US" altLang="en-US" sz="2400" dirty="0">
                <a:latin typeface="+mn-lt"/>
              </a:rPr>
              <a:t>Look for contusions, lacerations, abrasions, and punctures.</a:t>
            </a:r>
          </a:p>
          <a:p>
            <a:pPr lvl="3" indent="-230400"/>
            <a:r>
              <a:rPr lang="en-US" altLang="en-US" sz="2400" dirty="0">
                <a:latin typeface="+mn-lt"/>
              </a:rPr>
              <a:t>Look for distention.</a:t>
            </a:r>
          </a:p>
          <a:p>
            <a:pPr lvl="3" indent="-230400"/>
            <a:r>
              <a:rPr lang="en-US" altLang="en-US" sz="2400" dirty="0">
                <a:latin typeface="+mn-lt"/>
              </a:rPr>
              <a:t>Look for discoloration around the umbilicus and flanks</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4183889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The Abdomen </a:t>
            </a:r>
            <a:r>
              <a:rPr lang="en-US" sz="2000" b="0" dirty="0" smtClean="0">
                <a:latin typeface="Times New Roman" panose="02020603050405020304" pitchFamily="18" charset="0"/>
                <a:ea typeface="ＭＳ Ｐゴシック"/>
              </a:rPr>
              <a:t>(14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Assessment-Based Approach: Abdominal Trauma</a:t>
            </a:r>
          </a:p>
          <a:p>
            <a:pPr lvl="1"/>
            <a:r>
              <a:rPr lang="en-US" altLang="en-US" sz="2400" dirty="0">
                <a:latin typeface="+mn-lt"/>
              </a:rPr>
              <a:t>Secondary Assessment</a:t>
            </a:r>
          </a:p>
          <a:p>
            <a:pPr lvl="2"/>
            <a:r>
              <a:rPr lang="en-US" altLang="en-US" sz="2400" dirty="0">
                <a:latin typeface="+mn-lt"/>
              </a:rPr>
              <a:t>Palpate the abdomen.</a:t>
            </a:r>
          </a:p>
          <a:p>
            <a:pPr lvl="3" indent="-230400"/>
            <a:r>
              <a:rPr lang="en-US" altLang="en-US" sz="2400" dirty="0">
                <a:latin typeface="+mn-lt"/>
              </a:rPr>
              <a:t>Start at the point farthest away from the point of pain.</a:t>
            </a:r>
          </a:p>
          <a:p>
            <a:pPr lvl="3" indent="-230400"/>
            <a:r>
              <a:rPr lang="en-US" altLang="en-US" sz="2400" dirty="0">
                <a:latin typeface="+mn-lt"/>
              </a:rPr>
              <a:t>Note any masses or tenderness.</a:t>
            </a:r>
          </a:p>
          <a:p>
            <a:pPr lvl="3" indent="-230400"/>
            <a:r>
              <a:rPr lang="en-US" altLang="en-US" sz="2400" dirty="0">
                <a:latin typeface="+mn-lt"/>
              </a:rPr>
              <a:t>Note any rigidity.</a:t>
            </a:r>
          </a:p>
        </p:txBody>
      </p:sp>
    </p:spTree>
    <p:extLst>
      <p:ext uri="{BB962C8B-B14F-4D97-AF65-F5344CB8AC3E}">
        <p14:creationId xmlns:p14="http://schemas.microsoft.com/office/powerpoint/2010/main" val="470512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The Abdomen </a:t>
            </a:r>
            <a:r>
              <a:rPr lang="en-US" sz="2000" b="0" dirty="0" smtClean="0">
                <a:latin typeface="Times New Roman" panose="02020603050405020304" pitchFamily="18" charset="0"/>
                <a:ea typeface="ＭＳ Ｐゴシック"/>
              </a:rPr>
              <a:t>(15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Assessment-Based Approach: Abdominal Trauma</a:t>
            </a:r>
          </a:p>
          <a:p>
            <a:pPr lvl="1"/>
            <a:r>
              <a:rPr lang="en-US" altLang="en-US" sz="2400" dirty="0">
                <a:latin typeface="+mn-lt"/>
              </a:rPr>
              <a:t>Secondary Assessment</a:t>
            </a:r>
          </a:p>
          <a:p>
            <a:pPr lvl="2"/>
            <a:r>
              <a:rPr lang="en-US" altLang="en-US" sz="2400" dirty="0">
                <a:latin typeface="+mn-lt"/>
              </a:rPr>
              <a:t>Assess the extremities, including pulses and sensory and motor function.</a:t>
            </a:r>
          </a:p>
          <a:p>
            <a:pPr lvl="2"/>
            <a:r>
              <a:rPr lang="en-US" altLang="en-US" sz="2400" dirty="0">
                <a:latin typeface="+mn-lt"/>
              </a:rPr>
              <a:t>Inspect the posterior body.</a:t>
            </a:r>
          </a:p>
          <a:p>
            <a:pPr lvl="2"/>
            <a:r>
              <a:rPr lang="en-US" altLang="en-US" sz="2400" dirty="0">
                <a:latin typeface="+mn-lt"/>
              </a:rPr>
              <a:t>Obtain baseline vital signs.</a:t>
            </a:r>
          </a:p>
        </p:txBody>
      </p:sp>
    </p:spTree>
    <p:extLst>
      <p:ext uri="{BB962C8B-B14F-4D97-AF65-F5344CB8AC3E}">
        <p14:creationId xmlns:p14="http://schemas.microsoft.com/office/powerpoint/2010/main" val="1335188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The Abdomen </a:t>
            </a:r>
            <a:r>
              <a:rPr lang="en-US" sz="2000" b="0" dirty="0" smtClean="0">
                <a:latin typeface="Times New Roman" panose="02020603050405020304" pitchFamily="18" charset="0"/>
                <a:ea typeface="ＭＳ Ｐゴシック"/>
              </a:rPr>
              <a:t>(16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Assessment-Based Approach: Abdominal Trauma</a:t>
            </a:r>
          </a:p>
          <a:p>
            <a:pPr lvl="1"/>
            <a:r>
              <a:rPr lang="en-US" altLang="en-US" sz="2400" dirty="0">
                <a:latin typeface="+mn-lt"/>
              </a:rPr>
              <a:t>Secondary Assessment</a:t>
            </a:r>
          </a:p>
          <a:p>
            <a:pPr lvl="2"/>
            <a:r>
              <a:rPr lang="en-US" altLang="en-US" sz="2400" dirty="0">
                <a:latin typeface="+mn-lt"/>
              </a:rPr>
              <a:t>Assess vital signs.</a:t>
            </a:r>
          </a:p>
          <a:p>
            <a:pPr lvl="2"/>
            <a:r>
              <a:rPr lang="en-US" altLang="en-US" sz="2400" dirty="0">
                <a:latin typeface="+mn-lt"/>
              </a:rPr>
              <a:t>Obtain a history.</a:t>
            </a:r>
          </a:p>
          <a:p>
            <a:pPr lvl="2"/>
            <a:r>
              <a:rPr lang="en-US" altLang="en-US" sz="2400" dirty="0" smtClean="0">
                <a:latin typeface="+mn-lt"/>
              </a:rPr>
              <a:t>O</a:t>
            </a:r>
            <a:r>
              <a:rPr lang="en-US" altLang="en-US" sz="100" dirty="0" smtClean="0">
                <a:latin typeface="+mn-lt"/>
              </a:rPr>
              <a:t> </a:t>
            </a:r>
            <a:r>
              <a:rPr lang="en-US" altLang="en-US" sz="2400" dirty="0" smtClean="0">
                <a:latin typeface="+mn-lt"/>
              </a:rPr>
              <a:t>P</a:t>
            </a:r>
            <a:r>
              <a:rPr lang="en-US" altLang="en-US" sz="100" dirty="0" smtClean="0">
                <a:latin typeface="+mn-lt"/>
              </a:rPr>
              <a:t> </a:t>
            </a:r>
            <a:r>
              <a:rPr lang="en-US" altLang="en-US" sz="2400" dirty="0" smtClean="0">
                <a:latin typeface="+mn-lt"/>
              </a:rPr>
              <a:t>Q</a:t>
            </a:r>
            <a:r>
              <a:rPr lang="en-US" altLang="en-US" sz="100" dirty="0" smtClean="0">
                <a:latin typeface="+mn-lt"/>
              </a:rPr>
              <a:t> </a:t>
            </a:r>
            <a:r>
              <a:rPr lang="en-US" altLang="en-US" sz="2400" dirty="0" smtClean="0">
                <a:latin typeface="+mn-lt"/>
              </a:rPr>
              <a:t>R</a:t>
            </a:r>
            <a:r>
              <a:rPr lang="en-US" altLang="en-US" sz="100" dirty="0" smtClean="0">
                <a:latin typeface="+mn-lt"/>
              </a:rPr>
              <a:t> </a:t>
            </a:r>
            <a:r>
              <a:rPr lang="en-US" altLang="en-US" sz="2400" dirty="0" smtClean="0">
                <a:latin typeface="+mn-lt"/>
              </a:rPr>
              <a:t>S</a:t>
            </a:r>
            <a:r>
              <a:rPr lang="en-US" altLang="en-US" sz="100" dirty="0" smtClean="0">
                <a:latin typeface="+mn-lt"/>
              </a:rPr>
              <a:t> </a:t>
            </a:r>
            <a:r>
              <a:rPr lang="en-US" altLang="en-US" sz="2400" dirty="0" smtClean="0">
                <a:latin typeface="+mn-lt"/>
              </a:rPr>
              <a:t>T </a:t>
            </a:r>
            <a:r>
              <a:rPr lang="en-US" altLang="en-US" sz="2400" dirty="0">
                <a:latin typeface="+mn-lt"/>
              </a:rPr>
              <a:t>can be used to assess symptoms.</a:t>
            </a:r>
          </a:p>
          <a:p>
            <a:pPr lvl="2"/>
            <a:r>
              <a:rPr lang="en-US" altLang="en-US" sz="2400" dirty="0">
                <a:latin typeface="+mn-lt"/>
              </a:rPr>
              <a:t>Signs and symptoms.</a:t>
            </a:r>
          </a:p>
        </p:txBody>
      </p:sp>
    </p:spTree>
    <p:extLst>
      <p:ext uri="{BB962C8B-B14F-4D97-AF65-F5344CB8AC3E}">
        <p14:creationId xmlns:p14="http://schemas.microsoft.com/office/powerpoint/2010/main" val="3781514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The Abdomen </a:t>
            </a:r>
            <a:r>
              <a:rPr lang="en-US" sz="2000" b="0" dirty="0" smtClean="0">
                <a:latin typeface="Times New Roman" panose="02020603050405020304" pitchFamily="18" charset="0"/>
                <a:ea typeface="ＭＳ Ｐゴシック"/>
              </a:rPr>
              <a:t>(17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Assessment-Based Approach: Abdominal Trauma</a:t>
            </a:r>
          </a:p>
          <a:p>
            <a:pPr lvl="1"/>
            <a:r>
              <a:rPr lang="en-US" altLang="en-US" sz="2400" dirty="0">
                <a:latin typeface="+mn-lt"/>
              </a:rPr>
              <a:t>General Emergency Medical Care — Abdominal Trauma</a:t>
            </a:r>
          </a:p>
          <a:p>
            <a:pPr lvl="2"/>
            <a:r>
              <a:rPr lang="en-US" altLang="en-US" sz="2400" dirty="0">
                <a:latin typeface="+mn-lt"/>
              </a:rPr>
              <a:t>Establish and maintain an open airway.</a:t>
            </a:r>
          </a:p>
          <a:p>
            <a:pPr lvl="3" indent="-230400"/>
            <a:r>
              <a:rPr lang="en-US" altLang="en-US" sz="2400" dirty="0">
                <a:latin typeface="+mn-lt"/>
              </a:rPr>
              <a:t>Maintain spine motion restriction and adequate oxygenation.</a:t>
            </a:r>
          </a:p>
          <a:p>
            <a:pPr lvl="3" indent="-230400"/>
            <a:r>
              <a:rPr lang="en-US" altLang="en-US" sz="2400" dirty="0">
                <a:latin typeface="+mn-lt"/>
              </a:rPr>
              <a:t>Reassess breathing; provide positive pressure ventilation for inadequate breathing.</a:t>
            </a:r>
          </a:p>
        </p:txBody>
      </p:sp>
    </p:spTree>
    <p:extLst>
      <p:ext uri="{BB962C8B-B14F-4D97-AF65-F5344CB8AC3E}">
        <p14:creationId xmlns:p14="http://schemas.microsoft.com/office/powerpoint/2010/main" val="1459679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The Abdomen </a:t>
            </a:r>
            <a:r>
              <a:rPr lang="en-US" sz="2000" b="0" dirty="0" smtClean="0">
                <a:latin typeface="Times New Roman" panose="02020603050405020304" pitchFamily="18" charset="0"/>
                <a:ea typeface="ＭＳ Ｐゴシック"/>
              </a:rPr>
              <a:t>(18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Assessment-Based Approach: Abdominal Trauma</a:t>
            </a:r>
          </a:p>
          <a:p>
            <a:pPr lvl="1"/>
            <a:r>
              <a:rPr lang="en-US" altLang="en-US" sz="2400" dirty="0">
                <a:latin typeface="+mn-lt"/>
              </a:rPr>
              <a:t>General Emergency Medical Care — Abdominal Trauma</a:t>
            </a:r>
          </a:p>
          <a:p>
            <a:pPr lvl="2"/>
            <a:r>
              <a:rPr lang="en-US" altLang="en-US" sz="2400" dirty="0">
                <a:latin typeface="+mn-lt"/>
              </a:rPr>
              <a:t>Treat for hemorrhagic shock.</a:t>
            </a:r>
          </a:p>
          <a:p>
            <a:pPr lvl="2"/>
            <a:r>
              <a:rPr lang="en-US" altLang="en-US" sz="2400" dirty="0">
                <a:latin typeface="+mn-lt"/>
              </a:rPr>
              <a:t>Control external bleeding; treat evisceration.</a:t>
            </a:r>
          </a:p>
          <a:p>
            <a:pPr lvl="2"/>
            <a:r>
              <a:rPr lang="en-US" altLang="en-US" sz="2400" dirty="0">
                <a:latin typeface="+mn-lt"/>
              </a:rPr>
              <a:t>Position the patient with legs flexed, if possible.</a:t>
            </a:r>
          </a:p>
        </p:txBody>
      </p:sp>
    </p:spTree>
    <p:extLst>
      <p:ext uri="{BB962C8B-B14F-4D97-AF65-F5344CB8AC3E}">
        <p14:creationId xmlns:p14="http://schemas.microsoft.com/office/powerpoint/2010/main" val="275892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The Abdomen </a:t>
            </a:r>
            <a:r>
              <a:rPr lang="en-US" sz="2000" b="0" dirty="0" smtClean="0">
                <a:latin typeface="Times New Roman" panose="02020603050405020304" pitchFamily="18" charset="0"/>
                <a:ea typeface="ＭＳ Ｐゴシック"/>
              </a:rPr>
              <a:t>(19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Assessment-Based Approach: Abdominal Trauma</a:t>
            </a:r>
          </a:p>
          <a:p>
            <a:pPr lvl="1"/>
            <a:r>
              <a:rPr lang="en-US" altLang="en-US" sz="2400" dirty="0">
                <a:latin typeface="+mn-lt"/>
              </a:rPr>
              <a:t>General Emergency Medical Care — Abdominal Trauma</a:t>
            </a:r>
          </a:p>
          <a:p>
            <a:pPr lvl="2"/>
            <a:r>
              <a:rPr lang="en-US" altLang="en-US" sz="2400" dirty="0">
                <a:latin typeface="+mn-lt"/>
              </a:rPr>
              <a:t>Stabilize an impaled object.</a:t>
            </a:r>
          </a:p>
          <a:p>
            <a:pPr lvl="2"/>
            <a:r>
              <a:rPr lang="en-US" altLang="en-US" sz="2400" dirty="0">
                <a:latin typeface="+mn-lt"/>
              </a:rPr>
              <a:t>Transport as quickly as possible.</a:t>
            </a:r>
          </a:p>
        </p:txBody>
      </p:sp>
    </p:spTree>
    <p:extLst>
      <p:ext uri="{BB962C8B-B14F-4D97-AF65-F5344CB8AC3E}">
        <p14:creationId xmlns:p14="http://schemas.microsoft.com/office/powerpoint/2010/main" val="1256989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The Abdomen </a:t>
            </a:r>
            <a:r>
              <a:rPr lang="en-US" sz="2000" b="0" dirty="0" smtClean="0">
                <a:latin typeface="Times New Roman" panose="02020603050405020304" pitchFamily="18" charset="0"/>
                <a:ea typeface="ＭＳ Ｐゴシック"/>
              </a:rPr>
              <a:t>(20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Assessment-Based Approach: Abdominal Trauma</a:t>
            </a:r>
          </a:p>
          <a:p>
            <a:pPr lvl="1"/>
            <a:r>
              <a:rPr lang="en-US" altLang="en-US" sz="2400" dirty="0">
                <a:latin typeface="+mn-lt"/>
              </a:rPr>
              <a:t>General Emergency Medical Care — Abdominal Evisceration</a:t>
            </a:r>
          </a:p>
          <a:p>
            <a:pPr lvl="2"/>
            <a:r>
              <a:rPr lang="en-US" altLang="en-US" sz="2400" dirty="0">
                <a:latin typeface="+mn-lt"/>
              </a:rPr>
              <a:t>Do not touch or attempt to replace the organs.</a:t>
            </a:r>
          </a:p>
          <a:p>
            <a:pPr lvl="2"/>
            <a:r>
              <a:rPr lang="en-US" altLang="en-US" sz="2400" dirty="0">
                <a:latin typeface="+mn-lt"/>
              </a:rPr>
              <a:t>If you note deterioration, reevaluate the priority status of the patient and expedite transport.</a:t>
            </a:r>
          </a:p>
        </p:txBody>
      </p:sp>
    </p:spTree>
    <p:extLst>
      <p:ext uri="{BB962C8B-B14F-4D97-AF65-F5344CB8AC3E}">
        <p14:creationId xmlns:p14="http://schemas.microsoft.com/office/powerpoint/2010/main" val="2144509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Setting the Stage</a:t>
            </a:r>
            <a:endParaRPr 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446520"/>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Overview of Lesson Topics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Abdomen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Genital Trauma</a:t>
            </a:r>
          </a:p>
        </p:txBody>
      </p:sp>
    </p:spTree>
    <p:extLst>
      <p:ext uri="{BB962C8B-B14F-4D97-AF65-F5344CB8AC3E}">
        <p14:creationId xmlns:p14="http://schemas.microsoft.com/office/powerpoint/2010/main" val="1777078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eaLnBrk="0" fontAlgn="base" hangingPunct="0">
              <a:spcBef>
                <a:spcPct val="0"/>
              </a:spcBef>
              <a:spcAft>
                <a:spcPct val="0"/>
              </a:spcAft>
              <a:buClrTx/>
            </a:pPr>
            <a:r>
              <a:rPr lang="en-US" altLang="en-US" sz="3400" dirty="0" smtClean="0">
                <a:latin typeface="Times New Roman" panose="02020603050405020304" pitchFamily="18" charset="0"/>
                <a:ea typeface="ＭＳ Ｐゴシック"/>
              </a:rPr>
              <a:t>E</a:t>
            </a:r>
            <a:r>
              <a:rPr lang="en-US" altLang="en-US" sz="100" dirty="0" smtClean="0">
                <a:latin typeface="Times New Roman" panose="02020603050405020304" pitchFamily="18" charset="0"/>
                <a:ea typeface="ＭＳ Ｐゴシック"/>
              </a:rPr>
              <a:t> </a:t>
            </a:r>
            <a:r>
              <a:rPr lang="en-US" altLang="en-US" sz="3400" dirty="0" smtClean="0">
                <a:latin typeface="Times New Roman" panose="02020603050405020304" pitchFamily="18" charset="0"/>
                <a:ea typeface="ＭＳ Ｐゴシック"/>
              </a:rPr>
              <a:t>M</a:t>
            </a:r>
            <a:r>
              <a:rPr lang="en-US" altLang="en-US" sz="100" dirty="0" smtClean="0">
                <a:latin typeface="Times New Roman" panose="02020603050405020304" pitchFamily="18" charset="0"/>
                <a:ea typeface="ＭＳ Ｐゴシック"/>
              </a:rPr>
              <a:t> </a:t>
            </a:r>
            <a:r>
              <a:rPr lang="en-US" altLang="en-US" sz="3400" dirty="0" smtClean="0">
                <a:latin typeface="Times New Roman" panose="02020603050405020304" pitchFamily="18" charset="0"/>
                <a:ea typeface="ＭＳ Ｐゴシック"/>
              </a:rPr>
              <a:t>T Skills 35-1</a:t>
            </a:r>
            <a:endParaRPr lang="en-US" altLang="en-US" sz="3400" dirty="0">
              <a:latin typeface="Times New Roman" panose="02020603050405020304" pitchFamily="18" charset="0"/>
              <a:ea typeface="ＭＳ Ｐゴシック"/>
            </a:endParaRPr>
          </a:p>
        </p:txBody>
      </p:sp>
      <p:sp>
        <p:nvSpPr>
          <p:cNvPr id="3" name="Text Placeholder 2"/>
          <p:cNvSpPr>
            <a:spLocks noGrp="1"/>
          </p:cNvSpPr>
          <p:nvPr>
            <p:ph type="subTitle" idx="1"/>
          </p:nvPr>
        </p:nvSpPr>
        <p:spPr>
          <a:xfrm>
            <a:off x="674687" y="3962400"/>
            <a:ext cx="7794625" cy="480646"/>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Dressing an Abdominal Evisceration</a:t>
            </a:r>
          </a:p>
        </p:txBody>
      </p:sp>
    </p:spTree>
    <p:extLst>
      <p:ext uri="{BB962C8B-B14F-4D97-AF65-F5344CB8AC3E}">
        <p14:creationId xmlns:p14="http://schemas.microsoft.com/office/powerpoint/2010/main" val="2729469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Cut Away Clothing from the Wound and Support the Knees in a Flexed Position</a:t>
            </a:r>
            <a:endParaRPr lang="en-US" altLang="en-US" dirty="0">
              <a:latin typeface="Times New Roman" panose="02020603050405020304" pitchFamily="18" charset="0"/>
              <a:ea typeface="ＭＳ Ｐゴシック"/>
            </a:endParaRPr>
          </a:p>
        </p:txBody>
      </p:sp>
      <p:pic>
        <p:nvPicPr>
          <p:cNvPr id="4" name="Picture 1" descr="1 E M T cuts the shirt from a supine unconscious patient’s bloody torso, his intestines escaping from an abdominal wound. A second E M T holds the patient’s knees bent. The patient is wearing a non-rebreather mas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0522" y="1670538"/>
            <a:ext cx="678295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25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sz="2800" dirty="0" smtClean="0">
                <a:latin typeface="Times New Roman" panose="02020603050405020304" pitchFamily="18" charset="0"/>
                <a:ea typeface="ＭＳ Ｐゴシック"/>
              </a:rPr>
              <a:t>Place a Premoistened Dressing over the Wound (Follow Local Protocol) and Gently Tape it in Place</a:t>
            </a:r>
            <a:endParaRPr lang="en-US" altLang="en-US" sz="2800" dirty="0">
              <a:latin typeface="Times New Roman" panose="02020603050405020304" pitchFamily="18" charset="0"/>
              <a:ea typeface="ＭＳ Ｐゴシック"/>
            </a:endParaRPr>
          </a:p>
        </p:txBody>
      </p:sp>
      <p:sp>
        <p:nvSpPr>
          <p:cNvPr id="5" name="Text Placeholder 4"/>
          <p:cNvSpPr>
            <a:spLocks noGrp="1"/>
          </p:cNvSpPr>
          <p:nvPr>
            <p:ph type="body" idx="1"/>
          </p:nvPr>
        </p:nvSpPr>
        <p:spPr>
          <a:xfrm>
            <a:off x="457200" y="1600200"/>
            <a:ext cx="8229600" cy="820271"/>
          </a:xfrm>
        </p:spPr>
        <p:txBody>
          <a:bodyPr/>
          <a:lstStyle/>
          <a:p>
            <a:pPr marL="0" indent="0">
              <a:buNone/>
            </a:pPr>
            <a:r>
              <a:rPr lang="en-US" altLang="en-US" sz="2400" dirty="0">
                <a:latin typeface="+mn-lt"/>
              </a:rPr>
              <a:t>Do not attempt to replace intestines within the abdomen. Place a premoistened dressing over the wound.</a:t>
            </a:r>
            <a:endParaRPr lang="en-US" sz="2400" dirty="0">
              <a:latin typeface="+mn-lt"/>
            </a:endParaRPr>
          </a:p>
        </p:txBody>
      </p:sp>
      <p:pic>
        <p:nvPicPr>
          <p:cNvPr id="4" name="Picture 1" descr="The first E M T applies pressure and squares of gauze over the wound as the second E M T prepares tap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1558" y="2608845"/>
            <a:ext cx="5440884" cy="366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0760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8600"/>
            <a:ext cx="8370277" cy="1066799"/>
          </a:xfrm>
        </p:spPr>
        <p:txBody>
          <a:bodyPr tIns="91425" anchor="b">
            <a:noAutofit/>
          </a:bodyPr>
          <a:lstStyle/>
          <a:p>
            <a:pPr lvl="0" eaLnBrk="0" fontAlgn="base" hangingPunct="0">
              <a:spcBef>
                <a:spcPct val="0"/>
              </a:spcBef>
              <a:spcAft>
                <a:spcPct val="0"/>
              </a:spcAft>
              <a:buClrTx/>
            </a:pPr>
            <a:r>
              <a:rPr lang="en-US" altLang="en-US" sz="2800" dirty="0" smtClean="0">
                <a:latin typeface="Times New Roman" panose="02020603050405020304" pitchFamily="18" charset="0"/>
                <a:ea typeface="ＭＳ Ｐゴシック"/>
              </a:rPr>
              <a:t>Apply an Occlusive Covering (Follow Local Protocol). Tape it Loosely to Keep the Dressing Moist</a:t>
            </a:r>
            <a:endParaRPr lang="en-US" altLang="en-US" sz="2800" dirty="0">
              <a:latin typeface="Times New Roman" panose="02020603050405020304" pitchFamily="18" charset="0"/>
              <a:ea typeface="ＭＳ Ｐゴシック"/>
            </a:endParaRPr>
          </a:p>
        </p:txBody>
      </p:sp>
      <p:pic>
        <p:nvPicPr>
          <p:cNvPr id="4" name="Picture 1" descr="As the first E M T continues to apply pressure to the dressing, the second E M T applies tape around the gauze and a clear dressing over the bloody wou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0522" y="1623645"/>
            <a:ext cx="678295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8240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The Abdomen </a:t>
            </a:r>
            <a:r>
              <a:rPr lang="en-US" sz="2000" b="0" dirty="0" smtClean="0">
                <a:latin typeface="Times New Roman" panose="02020603050405020304" pitchFamily="18" charset="0"/>
                <a:ea typeface="ＭＳ Ｐゴシック"/>
              </a:rPr>
              <a:t>(21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Abdominal Trauma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Reassessment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Repeat the primary and secondary assessments.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Repeat vital signs.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Observe for indications of deterioration.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Check the effectiveness of interventions.</a:t>
            </a:r>
          </a:p>
        </p:txBody>
      </p:sp>
    </p:spTree>
    <p:extLst>
      <p:ext uri="{BB962C8B-B14F-4D97-AF65-F5344CB8AC3E}">
        <p14:creationId xmlns:p14="http://schemas.microsoft.com/office/powerpoint/2010/main" val="26583747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pt-BR" dirty="0" smtClean="0">
                <a:latin typeface="Times New Roman" panose="02020603050405020304" pitchFamily="18" charset="0"/>
                <a:ea typeface="ＭＳ Ｐゴシック"/>
              </a:rPr>
              <a:t>Genital Trauma </a:t>
            </a:r>
            <a:r>
              <a:rPr lang="pt-BR" sz="2000" b="0" dirty="0" smtClean="0">
                <a:latin typeface="Times New Roman" panose="02020603050405020304" pitchFamily="18" charset="0"/>
                <a:ea typeface="ＭＳ Ｐゴシック"/>
              </a:rPr>
              <a:t>(1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29263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While injuries to the genitalia are rarely life threatening, they are typically extremely painful and can be quite embarrassing for the patient</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3277619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pt-BR" dirty="0" smtClean="0">
                <a:latin typeface="Times New Roman" panose="02020603050405020304" pitchFamily="18" charset="0"/>
                <a:ea typeface="ＭＳ Ｐゴシック"/>
              </a:rPr>
              <a:t>Genital Trauma </a:t>
            </a:r>
            <a:r>
              <a:rPr lang="pt-BR" sz="2000" b="0" dirty="0" smtClean="0">
                <a:latin typeface="Times New Roman" panose="02020603050405020304" pitchFamily="18" charset="0"/>
                <a:ea typeface="ＭＳ Ｐゴシック"/>
              </a:rPr>
              <a:t>(2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Injuries to the Male Genitalia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Control bleeding with direct pressure.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Apply cold if the scrotum is injured.</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If the penis is avulsed or amputated, wrap the part in a sterile, saline-moistened dressing and keep it cool.</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Assess for and manage shock.</a:t>
            </a:r>
          </a:p>
        </p:txBody>
      </p:sp>
    </p:spTree>
    <p:extLst>
      <p:ext uri="{BB962C8B-B14F-4D97-AF65-F5344CB8AC3E}">
        <p14:creationId xmlns:p14="http://schemas.microsoft.com/office/powerpoint/2010/main" val="6789660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pt-BR" dirty="0" smtClean="0">
                <a:latin typeface="Times New Roman" panose="02020603050405020304" pitchFamily="18" charset="0"/>
                <a:ea typeface="ＭＳ Ｐゴシック"/>
              </a:rPr>
              <a:t>Genital Trauma </a:t>
            </a:r>
            <a:r>
              <a:rPr lang="pt-BR" sz="2000" b="0" dirty="0" smtClean="0">
                <a:latin typeface="Times New Roman" panose="02020603050405020304" pitchFamily="18" charset="0"/>
                <a:ea typeface="ＭＳ Ｐゴシック"/>
              </a:rPr>
              <a:t>(3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89279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Injuries to the Female Genitalia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Control external bleeding with direct pressure.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Do not pack or place dressings in the vagina.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Assess for and manage shock.</a:t>
            </a:r>
          </a:p>
        </p:txBody>
      </p:sp>
    </p:spTree>
    <p:extLst>
      <p:ext uri="{BB962C8B-B14F-4D97-AF65-F5344CB8AC3E}">
        <p14:creationId xmlns:p14="http://schemas.microsoft.com/office/powerpoint/2010/main" val="6135899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Case Study Conclusion</a:t>
            </a:r>
            <a:endParaRPr 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348318"/>
          </a:xfrm>
        </p:spPr>
        <p:txBody>
          <a:bodyPr wrap="square" lIns="91425" tIns="91425" rIns="91425" bIns="91425">
            <a:noAutofit/>
          </a:bodyPr>
          <a:lstStyle/>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recognize the potential for injury to the spleen and the associated risk of bleeding. They provide spine motion restriction and begin transport, obtaining a baseline set of vital signs and carefully monitor the patient for signs of </a:t>
            </a:r>
            <a:r>
              <a:rPr lang="en-US" altLang="en-US" sz="2400" dirty="0" smtClean="0">
                <a:solidFill>
                  <a:srgbClr val="000000"/>
                </a:solidFill>
                <a:latin typeface="Arial (Body)"/>
                <a:ea typeface="ＭＳ Ｐゴシック"/>
              </a:rPr>
              <a:t>shock.</a:t>
            </a:r>
            <a:endParaRPr lang="en-US" altLang="en-US" sz="2400" dirty="0">
              <a:solidFill>
                <a:srgbClr val="000000"/>
              </a:solidFill>
              <a:latin typeface="Arial (Body)"/>
              <a:ea typeface="ＭＳ Ｐゴシック"/>
            </a:endParaRPr>
          </a:p>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An abdominal ultrasound in the emergency department reveals blood in the capsule around the spleen, and the patient undergoes a </a:t>
            </a:r>
            <a:r>
              <a:rPr lang="en-US" altLang="en-US" sz="2400" dirty="0" smtClean="0">
                <a:solidFill>
                  <a:srgbClr val="000000"/>
                </a:solidFill>
                <a:latin typeface="Arial (Body)"/>
                <a:ea typeface="ＭＳ Ｐゴシック"/>
              </a:rPr>
              <a:t>splenectomy.</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1202542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Lesson Summary </a:t>
            </a:r>
            <a:r>
              <a:rPr lang="en-US" sz="2000" b="0" dirty="0" smtClean="0">
                <a:latin typeface="Times New Roman" panose="02020603050405020304" pitchFamily="18" charset="0"/>
                <a:ea typeface="ＭＳ Ｐゴシック"/>
              </a:rPr>
              <a:t>(1 of 2)</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Abdominal injuries may present subtly, but can result in peritonitis and life-threatening hemorrhage.</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Eviscerations are treated with a moist, sterile dressing covered by an occlusive dressing.</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patient with abdominal injuries may be most comfortable with the legs drawn up.</a:t>
            </a:r>
          </a:p>
        </p:txBody>
      </p:sp>
    </p:spTree>
    <p:extLst>
      <p:ext uri="{BB962C8B-B14F-4D97-AF65-F5344CB8AC3E}">
        <p14:creationId xmlns:p14="http://schemas.microsoft.com/office/powerpoint/2010/main" val="2958311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Case Study Introduction</a:t>
            </a:r>
            <a:endParaRPr 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769959"/>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Vanessa Judy, a 35-year-old woman, is the driver of a vehicle hit on the </a:t>
            </a:r>
            <a:r>
              <a:rPr lang="en-US" altLang="en-US" sz="2400" dirty="0" smtClean="0">
                <a:solidFill>
                  <a:srgbClr val="000000"/>
                </a:solidFill>
                <a:latin typeface="Arial (Body)"/>
                <a:ea typeface="ＭＳ Ｐゴシック"/>
              </a:rPr>
              <a:t>driver’s </a:t>
            </a:r>
            <a:r>
              <a:rPr lang="en-US" altLang="en-US" sz="2400" dirty="0">
                <a:solidFill>
                  <a:srgbClr val="000000"/>
                </a:solidFill>
                <a:latin typeface="Arial (Body)"/>
                <a:ea typeface="ＭＳ Ｐゴシック"/>
              </a:rPr>
              <a:t>side door. There is about 12 inches of intrusion into the </a:t>
            </a:r>
            <a:r>
              <a:rPr lang="en-US" altLang="en-US" sz="2400" dirty="0" smtClean="0">
                <a:solidFill>
                  <a:srgbClr val="000000"/>
                </a:solidFill>
                <a:latin typeface="Arial (Body)"/>
                <a:ea typeface="ＭＳ Ｐゴシック"/>
              </a:rPr>
              <a:t>driver’s </a:t>
            </a:r>
            <a:r>
              <a:rPr lang="en-US" altLang="en-US" sz="2400" dirty="0">
                <a:solidFill>
                  <a:srgbClr val="000000"/>
                </a:solidFill>
                <a:latin typeface="Arial (Body)"/>
                <a:ea typeface="ＭＳ Ｐゴシック"/>
              </a:rPr>
              <a:t>compartment at the site of impact. She is awake and alert, complaining of left shoulder pain. Her skin is warm and dry.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examination reveals tenderness to palpation of the left upper quadrant, along with bruising of the left lower </a:t>
            </a:r>
            <a:r>
              <a:rPr lang="en-US" altLang="en-US" sz="2400" dirty="0" smtClean="0">
                <a:solidFill>
                  <a:srgbClr val="000000"/>
                </a:solidFill>
                <a:latin typeface="Arial (Body)"/>
                <a:ea typeface="ＭＳ Ｐゴシック"/>
              </a:rPr>
              <a:t>ribs.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410317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Lesson Summary </a:t>
            </a:r>
            <a:r>
              <a:rPr lang="en-US" sz="2000" b="0" dirty="0" smtClean="0">
                <a:latin typeface="Times New Roman" panose="02020603050405020304" pitchFamily="18" charset="0"/>
                <a:ea typeface="ＭＳ Ｐゴシック"/>
              </a:rPr>
              <a:t>(2 of 2)</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115660"/>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Genital trauma can be painful and bleed profusely.</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Manage external genital bleeding with direct pressure.</a:t>
            </a:r>
          </a:p>
        </p:txBody>
      </p:sp>
    </p:spTree>
    <p:extLst>
      <p:ext uri="{BB962C8B-B14F-4D97-AF65-F5344CB8AC3E}">
        <p14:creationId xmlns:p14="http://schemas.microsoft.com/office/powerpoint/2010/main" val="38316752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Correct!</a:t>
            </a:r>
            <a:endParaRPr 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502877"/>
          </a:xfrm>
        </p:spPr>
        <p:txBody>
          <a:bodyPr wrap="square" lIns="91425" tIns="91425" rIns="91425" bIns="91425">
            <a:noAutofit/>
          </a:bodyPr>
          <a:lstStyle/>
          <a:p>
            <a:pPr marL="0" lv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The diaphragm is the primary muscle of respiration. If it is torn or ruptured, it interferes with generating the negative intrathoracic pressure needed for ventilation. Abdominal organs may migrate through the opening, further impairing </a:t>
            </a:r>
            <a:r>
              <a:rPr lang="en-US" altLang="en-US" sz="2400" kern="1200" dirty="0" smtClean="0">
                <a:solidFill>
                  <a:srgbClr val="000000"/>
                </a:solidFill>
                <a:latin typeface="Arial (Body)"/>
                <a:ea typeface="ＭＳ Ｐゴシック" panose="020B0600070205080204" pitchFamily="34" charset="-128"/>
              </a:rPr>
              <a:t>ventilation.</a:t>
            </a:r>
            <a:endParaRPr lang="en-US" altLang="en-US" sz="2400" kern="1200" dirty="0">
              <a:solidFill>
                <a:srgbClr val="000000"/>
              </a:solidFill>
              <a:latin typeface="Arial (Body)"/>
              <a:ea typeface="ＭＳ Ｐゴシック" panose="020B0600070205080204" pitchFamily="34" charset="-128"/>
            </a:endParaRP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a:t>
            </a:r>
            <a:r>
              <a:rPr lang="en-US" altLang="en-US" sz="2400" kern="1200" dirty="0" smtClean="0">
                <a:solidFill>
                  <a:srgbClr val="000000"/>
                </a:solidFill>
                <a:latin typeface="Arial (Body)"/>
                <a:ea typeface="ＭＳ Ｐゴシック" panose="020B0600070205080204" pitchFamily="34" charset="-128"/>
                <a:hlinkClick r:id="rId2" action="ppaction://hlinksldjump"/>
              </a:rPr>
              <a:t>Program.</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863418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Incorrect </a:t>
            </a:r>
            <a:r>
              <a:rPr lang="en-US" sz="2000" b="0" dirty="0" smtClean="0">
                <a:latin typeface="Times New Roman" panose="02020603050405020304" pitchFamily="18" charset="0"/>
                <a:ea typeface="ＭＳ Ｐゴシック"/>
              </a:rPr>
              <a:t>(1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400908"/>
          </a:xfrm>
        </p:spPr>
        <p:txBody>
          <a:bodyPr wrap="square" lIns="91425" tIns="91425" rIns="91425" bIns="91425">
            <a:noAutofit/>
          </a:bodyPr>
          <a:lstStyle/>
          <a:p>
            <a:pPr marL="0" lv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Significant hemorrhage is primarily a concern with damage to solid organs, such as the liver, spleen, and kidney.</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7851578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Incorrect </a:t>
            </a:r>
            <a:r>
              <a:rPr lang="en-US" sz="2000" b="0" dirty="0" smtClean="0">
                <a:latin typeface="Times New Roman" panose="02020603050405020304" pitchFamily="18" charset="0"/>
                <a:ea typeface="ＭＳ Ｐゴシック"/>
              </a:rPr>
              <a:t>(2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377462"/>
          </a:xfrm>
        </p:spPr>
        <p:txBody>
          <a:bodyPr wrap="square" lIns="91425" tIns="91425" rIns="91425" bIns="91425">
            <a:noAutofit/>
          </a:bodyPr>
          <a:lstStyle/>
          <a:p>
            <a:pPr marL="0" lv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Abdominal distention occurs in trauma when there is significant accumulation of blood in the abdominal cavity.</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0690714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Incorrect </a:t>
            </a:r>
            <a:r>
              <a:rPr lang="en-US" sz="2000" b="0" dirty="0" smtClean="0">
                <a:latin typeface="Times New Roman" panose="02020603050405020304" pitchFamily="18" charset="0"/>
                <a:ea typeface="ＭＳ Ｐゴシック"/>
              </a:rPr>
              <a:t>(3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752600"/>
          </a:xfrm>
        </p:spPr>
        <p:txBody>
          <a:bodyPr wrap="square" lIns="91425" tIns="91425" rIns="91425" bIns="91425">
            <a:noAutofit/>
          </a:bodyPr>
          <a:lstStyle/>
          <a:p>
            <a:pPr marL="0" lv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Peritonitis, inflammation of the peritoneum, occurs early with perforation of hollow organs, and later with bleeding into the abdominal cavity.</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662694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smtClean="0">
                <a:latin typeface="Times New Roman" panose="02020603050405020304" pitchFamily="18" charset="0"/>
              </a:rPr>
              <a:t>Copyright</a:t>
            </a:r>
            <a:endParaRPr lang="en-US"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Case Study</a:t>
            </a:r>
            <a:endParaRPr 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organ do you suspect may have been injured with this mechanism of injury?</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are the consequences of injury to this organ?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are the treatment and transport considerations for this patient?</a:t>
            </a:r>
          </a:p>
        </p:txBody>
      </p:sp>
    </p:spTree>
    <p:extLst>
      <p:ext uri="{BB962C8B-B14F-4D97-AF65-F5344CB8AC3E}">
        <p14:creationId xmlns:p14="http://schemas.microsoft.com/office/powerpoint/2010/main" val="45252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Introduction</a:t>
            </a:r>
            <a:endParaRPr 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Abdominal trauma has the potential to cause severe bleeding and hemorrhagic shock.</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It is important to recognize mechanisms of injury and signs and symptoms of abdominal trauma.</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Trauma to the external genitalia also can produce severe blood loss.</a:t>
            </a:r>
          </a:p>
        </p:txBody>
      </p:sp>
    </p:spTree>
    <p:extLst>
      <p:ext uri="{BB962C8B-B14F-4D97-AF65-F5344CB8AC3E}">
        <p14:creationId xmlns:p14="http://schemas.microsoft.com/office/powerpoint/2010/main" val="3446760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The Abdomen </a:t>
            </a:r>
            <a:r>
              <a:rPr lang="en-US" sz="2000" b="0" dirty="0" smtClean="0">
                <a:latin typeface="Times New Roman" panose="02020603050405020304" pitchFamily="18" charset="0"/>
                <a:ea typeface="ＭＳ Ｐゴシック"/>
              </a:rPr>
              <a:t>(1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37012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Anatomy of the Abdominal Cavity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abdominal cavity is bounded by the </a:t>
            </a:r>
            <a:r>
              <a:rPr lang="en-US" altLang="en-US" sz="2400" dirty="0" smtClean="0">
                <a:solidFill>
                  <a:srgbClr val="000000"/>
                </a:solidFill>
                <a:latin typeface="Arial (Body)"/>
                <a:ea typeface="ＭＳ Ｐゴシック"/>
              </a:rPr>
              <a:t>diaphragm, abdominal </a:t>
            </a:r>
            <a:r>
              <a:rPr lang="en-US" altLang="en-US" sz="2400" dirty="0">
                <a:solidFill>
                  <a:srgbClr val="000000"/>
                </a:solidFill>
                <a:latin typeface="Arial (Body)"/>
                <a:ea typeface="ＭＳ Ｐゴシック"/>
              </a:rPr>
              <a:t>and back muscles, the spine, and pelvis.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abdomen contains organs of the digestive, urinary, and endocrine systems.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visceral peritoneum supports the </a:t>
            </a:r>
            <a:r>
              <a:rPr lang="en-US" altLang="en-US" sz="2400" dirty="0" smtClean="0">
                <a:solidFill>
                  <a:srgbClr val="000000"/>
                </a:solidFill>
                <a:latin typeface="Arial (Body)"/>
                <a:ea typeface="ＭＳ Ｐゴシック"/>
              </a:rPr>
              <a:t>organs. The </a:t>
            </a:r>
            <a:r>
              <a:rPr lang="en-US" altLang="en-US" sz="2400" dirty="0">
                <a:solidFill>
                  <a:srgbClr val="000000"/>
                </a:solidFill>
                <a:latin typeface="Arial (Body)"/>
                <a:ea typeface="ＭＳ Ｐゴシック"/>
              </a:rPr>
              <a:t>parietal peritoneum adheres to the walls of the abdominal cavity.</a:t>
            </a:r>
          </a:p>
        </p:txBody>
      </p:sp>
    </p:spTree>
    <p:extLst>
      <p:ext uri="{BB962C8B-B14F-4D97-AF65-F5344CB8AC3E}">
        <p14:creationId xmlns:p14="http://schemas.microsoft.com/office/powerpoint/2010/main" val="3695785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The Abdomen </a:t>
            </a:r>
            <a:r>
              <a:rPr lang="en-US" sz="2000" b="0" dirty="0" smtClean="0">
                <a:latin typeface="Times New Roman" panose="02020603050405020304" pitchFamily="18" charset="0"/>
                <a:ea typeface="ＭＳ Ｐゴシック"/>
              </a:rPr>
              <a:t>(2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Anatomy of the Abdominal Cavity</a:t>
            </a:r>
          </a:p>
          <a:p>
            <a:pPr lvl="1"/>
            <a:r>
              <a:rPr lang="en-US" altLang="en-US" sz="2400" dirty="0">
                <a:latin typeface="+mn-lt"/>
              </a:rPr>
              <a:t>Space between the visceral and parietal peritonea is called the peritoneal space.</a:t>
            </a:r>
          </a:p>
          <a:p>
            <a:pPr lvl="1"/>
            <a:r>
              <a:rPr lang="en-US" altLang="en-US" sz="2400" dirty="0">
                <a:latin typeface="+mn-lt"/>
              </a:rPr>
              <a:t>The peritoneal lining has sensitive nerves that produce severe, constant pain when irritated by substances leaking into the abdominal cavity</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2134155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The Abdomen </a:t>
            </a:r>
            <a:r>
              <a:rPr lang="en-US" sz="2000" b="0" dirty="0" smtClean="0">
                <a:latin typeface="Times New Roman" panose="02020603050405020304" pitchFamily="18" charset="0"/>
                <a:ea typeface="ＭＳ Ｐゴシック"/>
              </a:rPr>
              <a:t>(3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Anatomy of the Abdominal Cavity</a:t>
            </a:r>
          </a:p>
          <a:p>
            <a:pPr lvl="1"/>
            <a:r>
              <a:rPr lang="en-US" altLang="en-US" sz="2400" dirty="0">
                <a:latin typeface="+mn-lt"/>
              </a:rPr>
              <a:t>Types of Abdominal Organs and Structures</a:t>
            </a:r>
          </a:p>
          <a:p>
            <a:pPr lvl="2"/>
            <a:r>
              <a:rPr lang="en-US" altLang="en-US" sz="2400" dirty="0">
                <a:latin typeface="+mn-lt"/>
              </a:rPr>
              <a:t>Hollow abdominal organs are not as vascular, but if their contents are leaked into the abdominal cavity, peritonitis results.</a:t>
            </a:r>
          </a:p>
          <a:p>
            <a:pPr lvl="2"/>
            <a:r>
              <a:rPr lang="en-US" altLang="en-US" sz="2400" dirty="0">
                <a:latin typeface="+mn-lt"/>
              </a:rPr>
              <a:t>Peritonitis can be life-threatening, but signs and symptoms may be delayed by hours.</a:t>
            </a:r>
          </a:p>
        </p:txBody>
      </p:sp>
    </p:spTree>
    <p:extLst>
      <p:ext uri="{BB962C8B-B14F-4D97-AF65-F5344CB8AC3E}">
        <p14:creationId xmlns:p14="http://schemas.microsoft.com/office/powerpoint/2010/main" val="250869156"/>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8453</TotalTime>
  <Words>3646</Words>
  <Application>Microsoft Office PowerPoint</Application>
  <PresentationFormat>On-screen Show (4:3)</PresentationFormat>
  <Paragraphs>375</Paragraphs>
  <Slides>45</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ＭＳ Ｐゴシック</vt:lpstr>
      <vt:lpstr>Arial</vt:lpstr>
      <vt:lpstr>Arial (Body)</vt:lpstr>
      <vt:lpstr>Calibri</vt:lpstr>
      <vt:lpstr>Noto Sans Symbols</vt:lpstr>
      <vt:lpstr>Times New Roman</vt:lpstr>
      <vt:lpstr>Verdana</vt:lpstr>
      <vt:lpstr>508 Lecture</vt:lpstr>
      <vt:lpstr>1_508 Lecture</vt:lpstr>
      <vt:lpstr>Prehospital: Emergency Care</vt:lpstr>
      <vt:lpstr>Learning Readiness</vt:lpstr>
      <vt:lpstr>Setting the Stage</vt:lpstr>
      <vt:lpstr>Case Study Introduction</vt:lpstr>
      <vt:lpstr>Case Study</vt:lpstr>
      <vt:lpstr>Introduction</vt:lpstr>
      <vt:lpstr>The Abdomen (1 of 21)</vt:lpstr>
      <vt:lpstr>The Abdomen (2 of 21)</vt:lpstr>
      <vt:lpstr>The Abdomen (3 of 21)</vt:lpstr>
      <vt:lpstr>The Abdomen (4 of 21)</vt:lpstr>
      <vt:lpstr>The Abdomen (5 of 21)</vt:lpstr>
      <vt:lpstr>The Abdomen (6 of 21)</vt:lpstr>
      <vt:lpstr>The Abdomen (7 of 21)</vt:lpstr>
      <vt:lpstr>Click on the Problem of Most Immediate Concern for a Patient with Abdominal Injury Who has a Ruptured Diaphragm</vt:lpstr>
      <vt:lpstr>The Abdomen (8 of 21)</vt:lpstr>
      <vt:lpstr>The Abdomen (9 of 21)</vt:lpstr>
      <vt:lpstr>Abdominal Injury from a Knife Wound</vt:lpstr>
      <vt:lpstr>The Abdomen (10 of 21)</vt:lpstr>
      <vt:lpstr>Patients with Abdominal Injuries Often Lie with Legs Drawn up in the Fetal Position</vt:lpstr>
      <vt:lpstr>The Abdomen (11 of 21)</vt:lpstr>
      <vt:lpstr>The Abdomen (12 of 21)</vt:lpstr>
      <vt:lpstr>The Abdomen (13 of 21)</vt:lpstr>
      <vt:lpstr>The Abdomen (14 of 21)</vt:lpstr>
      <vt:lpstr>The Abdomen (15 of 21)</vt:lpstr>
      <vt:lpstr>The Abdomen (16 of 21)</vt:lpstr>
      <vt:lpstr>The Abdomen (17 of 21)</vt:lpstr>
      <vt:lpstr>The Abdomen (18 of 21)</vt:lpstr>
      <vt:lpstr>The Abdomen (19 of 21)</vt:lpstr>
      <vt:lpstr>The Abdomen (20 of 21)</vt:lpstr>
      <vt:lpstr>E M T Skills 35-1</vt:lpstr>
      <vt:lpstr>Cut Away Clothing from the Wound and Support the Knees in a Flexed Position</vt:lpstr>
      <vt:lpstr>Place a Premoistened Dressing over the Wound (Follow Local Protocol) and Gently Tape it in Place</vt:lpstr>
      <vt:lpstr>Apply an Occlusive Covering (Follow Local Protocol). Tape it Loosely to Keep the Dressing Moist</vt:lpstr>
      <vt:lpstr>The Abdomen (21 of 21)</vt:lpstr>
      <vt:lpstr>Genital Trauma (1 of 3)</vt:lpstr>
      <vt:lpstr>Genital Trauma (2 of 3)</vt:lpstr>
      <vt:lpstr>Genital Trauma (3 of 3)</vt:lpstr>
      <vt:lpstr>Case Study Conclusion</vt:lpstr>
      <vt:lpstr>Lesson Summary (1 of 2)</vt:lpstr>
      <vt:lpstr>Lesson Summary (2 of 2)</vt:lpstr>
      <vt:lpstr>Correct!</vt:lpstr>
      <vt:lpstr>Incorrect (1 of 3)</vt:lpstr>
      <vt:lpstr>Incorrect (2 of 3)</vt:lpstr>
      <vt:lpstr>Incorrect (3 of 3)</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Prehospital: Emergency Care, 11e</dc:title>
  <dc:subject>Health Science and Careers</dc:subject>
  <dc:creator>Mistovich/Karren</dc:creator>
  <cp:keywords>Prehospital</cp:keywords>
  <cp:lastModifiedBy>Windows User</cp:lastModifiedBy>
  <cp:revision>807</cp:revision>
  <dcterms:modified xsi:type="dcterms:W3CDTF">2018-03-01T10:06:34Z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