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69"/>
  </p:notesMasterIdLst>
  <p:handoutMasterIdLst>
    <p:handoutMasterId r:id="rId70"/>
  </p:handoutMasterIdLst>
  <p:sldIdLst>
    <p:sldId id="301"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 id="368" r:id="rId65"/>
    <p:sldId id="369" r:id="rId66"/>
    <p:sldId id="370" r:id="rId67"/>
    <p:sldId id="305" r:id="rId6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9" autoAdjust="0"/>
    <p:restoredTop sz="92907" autoAdjust="0"/>
  </p:normalViewPr>
  <p:slideViewPr>
    <p:cSldViewPr snapToGrid="0" snapToObjects="1">
      <p:cViewPr varScale="1">
        <p:scale>
          <a:sx n="78" d="100"/>
          <a:sy n="78" d="100"/>
        </p:scale>
        <p:origin x="965"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p>
          <a:p>
            <a:endParaRPr lang="en-US" sz="1200" b="0" i="0" u="none" strike="noStrike" kern="1200" cap="none" dirty="0" smtClean="0">
              <a:solidFill>
                <a:schemeClr val="dk1"/>
              </a:solidFill>
              <a:latin typeface="Arial"/>
              <a:cs typeface="Arial"/>
              <a:sym typeface="Arial"/>
            </a:endParaRPr>
          </a:p>
          <a:p>
            <a:pPr>
              <a:defRPr/>
            </a:pPr>
            <a:r>
              <a:rPr lang="en-US" altLang="en-US" b="1" dirty="0" smtClean="0">
                <a:ea typeface="ＭＳ Ｐゴシック" panose="020B0600070205080204" pitchFamily="34" charset="-128"/>
              </a:rPr>
              <a:t>Advance Preparation</a:t>
            </a:r>
            <a:endParaRPr lang="en-US" altLang="en-US" sz="14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Student Readiness</a:t>
            </a:r>
          </a:p>
          <a:p>
            <a:pPr>
              <a:defRPr/>
            </a:pPr>
            <a:r>
              <a:rPr lang="en-US" altLang="en-US" dirty="0" smtClean="0">
                <a:ea typeface="ＭＳ Ｐゴシック" panose="020B0600070205080204" pitchFamily="34" charset="-128"/>
              </a:rPr>
              <a:t>Assign the associated section of </a:t>
            </a:r>
            <a:r>
              <a:rPr lang="en-US" altLang="en-US" dirty="0" err="1" smtClean="0">
                <a:ea typeface="ＭＳ Ｐゴシック" panose="020B0600070205080204" pitchFamily="34" charset="-128"/>
              </a:rPr>
              <a:t>MyBRADYLab</a:t>
            </a:r>
            <a:r>
              <a:rPr lang="en-US" altLang="en-US" dirty="0" smtClean="0">
                <a:ea typeface="ＭＳ Ｐゴシック" panose="020B0600070205080204" pitchFamily="34" charset="-128"/>
              </a:rPr>
              <a:t> and review student scores. Review the chapter material in the Instructor Resources, which includes Student Handouts, PowerPoint slides, and the </a:t>
            </a:r>
            <a:r>
              <a:rPr lang="en-US" altLang="en-US" dirty="0" err="1" smtClean="0">
                <a:ea typeface="ＭＳ Ｐゴシック" panose="020B0600070205080204" pitchFamily="34" charset="-128"/>
              </a:rPr>
              <a:t>MyTest</a:t>
            </a:r>
            <a:r>
              <a:rPr lang="en-US" altLang="en-US" dirty="0" smtClean="0">
                <a:ea typeface="ＭＳ Ｐゴシック" panose="020B0600070205080204" pitchFamily="34" charset="-128"/>
              </a:rPr>
              <a:t> Program.</a:t>
            </a:r>
          </a:p>
          <a:p>
            <a:pPr>
              <a:defRPr/>
            </a:pPr>
            <a:endParaRPr lang="en-US" altLang="en-US" sz="20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Prepare</a:t>
            </a:r>
            <a:endParaRPr lang="en-US" altLang="en-US" sz="2000" dirty="0" smtClean="0">
              <a:ea typeface="ＭＳ Ｐゴシック" panose="020B0600070205080204" pitchFamily="34" charset="-128"/>
            </a:endParaRPr>
          </a:p>
          <a:p>
            <a:pPr marL="171450" indent="-171450">
              <a:buFont typeface="Arial" panose="020B0604020202020204" pitchFamily="34" charset="0"/>
              <a:buChar char="•"/>
              <a:defRPr/>
            </a:pPr>
            <a:r>
              <a:rPr lang="en-US" altLang="en-US" dirty="0" smtClean="0">
                <a:ea typeface="ＭＳ Ｐゴシック" panose="020B0600070205080204" pitchFamily="34" charset="-128"/>
              </a:rPr>
              <a:t>Make copies of course policies and procedures, the syllabus, handouts from the Instructor Resources, and other materials for distribution or post them in your learning management system.</a:t>
            </a:r>
            <a:endParaRPr lang="en-US" altLang="en-US" sz="2000" dirty="0" smtClean="0">
              <a:ea typeface="ＭＳ Ｐゴシック" panose="020B0600070205080204" pitchFamily="34" charset="-128"/>
            </a:endParaRPr>
          </a:p>
          <a:p>
            <a:pPr marL="171450" indent="-171450">
              <a:buFont typeface="Arial" panose="020B0604020202020204" pitchFamily="34" charset="0"/>
              <a:buChar char="•"/>
              <a:defRPr/>
            </a:pPr>
            <a:r>
              <a:rPr lang="en-US" altLang="en-US" dirty="0" smtClean="0">
                <a:ea typeface="ＭＳ Ｐゴシック" panose="020B0600070205080204" pitchFamily="34" charset="-128"/>
              </a:rPr>
              <a:t>Preview the media resources and Master Teaching Notes in this lesson.</a:t>
            </a:r>
            <a:endParaRPr lang="en-US" altLang="en-US" sz="2000" dirty="0" smtClean="0">
              <a:ea typeface="ＭＳ Ｐゴシック" panose="020B0600070205080204" pitchFamily="34" charset="-128"/>
            </a:endParaRPr>
          </a:p>
          <a:p>
            <a:pPr marL="171450" indent="-171450">
              <a:buFont typeface="Arial" panose="020B0604020202020204" pitchFamily="34" charset="0"/>
              <a:buChar char="•"/>
              <a:defRPr/>
            </a:pPr>
            <a:r>
              <a:rPr lang="en-US" altLang="en-US" dirty="0" smtClean="0">
                <a:ea typeface="ＭＳ Ｐゴシック" panose="020B0600070205080204" pitchFamily="34" charset="-128"/>
              </a:rPr>
              <a:t>Preview the case study presented in the PowerPoint slides.</a:t>
            </a:r>
            <a:endParaRPr lang="en-US" altLang="en-US" sz="2000" dirty="0" smtClean="0">
              <a:ea typeface="ＭＳ Ｐゴシック" panose="020B0600070205080204" pitchFamily="34" charset="-128"/>
            </a:endParaRP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The total teaching time recommended is only a guideline. Take into consideration factors such as the pace at which students learn, the size of the class, breaks, and classroom activities. The actual time devoted to teaching objectives is the responsibility of the instructor.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 open chest injury is the result of a penetrating chest wound caused by a knife, gunshot, or a wide variety of other objects such as ice picks, screwdrivers, letter openers, broken glass, nails, and car keys.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 open chest wound can pull air into the thoracic cavity, sometimes with a noticeable sucking sound. This is referred to as a sucking chest wound. There are two problems in managing an open or sucking chest wound. One is preventing additional air from sucking into the chest cavity, and the other is avoiding trapping the air already in the chest cavity.</a:t>
            </a:r>
          </a:p>
          <a:p>
            <a:pPr lvl="1"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Cover a sucking chest wound with your gloved hand on first identifying it, then apply a nonporous dressing and tape it on three sides.</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Draw a grid on the white board with types of chest injuries at the top and rows for signs, symptoms, pathophysiology, and treatment at the left. Give students time to review the chapter material and notes. Then, have students come to the board and fill in the grid. When the grid is complete, review it with the class by comparing and contrasting the various injuries.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72079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Cover a sucking chest wound with your gloved hand on first identifying it, then apply a nonporous dressing and tape it on three sides. This prevents both pulling in additional air and trapping air that is already in the cavity.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4311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 large, unstable flail segment is life threatening because it interferes with proper expansion of the chest cavity, limiting intrathoracic pressure changes, and leading to severe respiratory distress or inadequate respiration and rapid patient deterioration.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904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During inhalation and exhalation, the flail segment may display paradoxical movement; that is, the flail segment moves in a direction opposite to the movement of the rest of the chest wall.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71473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there is splinting, the flail segment may not exhibit paradoxical chest wall movement.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94774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Inhalation takes place when the chest expands, making pressure inside the chest less than the pressure outside the chest, which causes air to draw in from outside the lungs. The pressure that draws air into the expanded chest also moves the flail segment inward. Exhalation takes place when the pressure inside the chest becomes greater than the pressure outside the chest, pushing air out of the lungs, and decreasing the size of the chest.</a:t>
            </a: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Questions</a:t>
            </a:r>
            <a:endParaRPr lang="en-US" altLang="en-US" sz="14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How does a flail segment interfere with ventilation?</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How does pulmonary contusion interfere with gas exchange?</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the signs and symptoms of a pneumothorax?</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Critical Thinking Discussion</a:t>
            </a:r>
            <a:endParaRPr lang="en-US" altLang="en-US" sz="14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could the sudden compression of the chest do to the heart valves? What signs and symptoms might you find in association with these consequences?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endParaRPr lang="en-US" altLang="en-US" sz="140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62203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pressure that drives air out of the contracting chest also pushes the flail segment outward.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32483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flail segment requires immediate recognition and management, but the underlying contusion to the lung is a more serious injury, resulting from the blunt force applied to the chest. The flail segment prevents the chest from generating the normal negative pressure necessary for inhalation.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Stabilization of the segment can reduce the paradoxical movement; however, it can also compromise other chest wall motion and lead to the collapse of more lung tissue and alveoli.</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09052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Because lung contusion and lung collapse are associated with a flail segment, continuous positive airway pressure (CPAP) or positive pressure ventilation using a bag-valve-mask device with supplemental oxygen is the ideal treatment.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72900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amount of respiratory distress depends on the amount of damaged lung tissue. Other signs and symptoms include dyspnea, cyanosis, and signs of blunt trauma to the chest.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205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a:solidFill>
                  <a:prstClr val="black"/>
                </a:solidFill>
                <a:latin typeface="Calibri"/>
                <a:ea typeface="ＭＳ Ｐゴシック" panose="020B0600070205080204" pitchFamily="34" charset="-128"/>
              </a:rPr>
              <a:t>Explain to students what the National EMS Education Standards are. The National EMS Education Standards communicate the expectations of entry-level EMS providers. As EMTs, students will be expected to be competent in these areas. Acknowledge that the standards are broad, general statements. Although this lesson addresses the listed competencies, the competencies are often complex and require completion of more than one lesson to accomplish. The student is also expected to review the chapter objectives to foreshadow what will be in the chapter. By mastering the key terms the EMT student will better understand the learning and be able to communicate more clearly.</a:t>
            </a:r>
          </a:p>
          <a:p>
            <a:pPr lvl="0" fontAlgn="base">
              <a:spcBef>
                <a:spcPct val="0"/>
              </a:spcBef>
              <a:spcAft>
                <a:spcPct val="0"/>
              </a:spcAft>
            </a:pPr>
            <a:endParaRPr lang="en-US" altLang="en-US">
              <a:solidFill>
                <a:prstClr val="black"/>
              </a:solidFill>
              <a:latin typeface="Calibri"/>
              <a:ea typeface="ＭＳ Ｐゴシック" panose="020B0600070205080204" pitchFamily="34" charset="-128"/>
            </a:endParaRPr>
          </a:p>
          <a:p>
            <a:pPr lvl="0" fontAlgn="base">
              <a:spcBef>
                <a:spcPct val="0"/>
              </a:spcBef>
              <a:spcAft>
                <a:spcPct val="0"/>
              </a:spcAft>
            </a:pPr>
            <a:r>
              <a:rPr lang="en-US" altLang="en-US">
                <a:solidFill>
                  <a:prstClr val="black"/>
                </a:solidFill>
                <a:latin typeface="Calibri"/>
                <a:ea typeface="ＭＳ Ｐゴシック" panose="020B0600070205080204" pitchFamily="34" charset="-128"/>
              </a:rPr>
              <a:t>Additionally, explain to the students that the purpose of using these slides is to help keep the instructor focused on highlighting important portions of the material, explain interrelationships of topics, and discuss how to apply this information. It’s not the intent of the presentation (or slides alone) to include every component in the chapter. This presentation still requires the student to thoroughly read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21650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Emergency care is directed toward support of ventilation and maximizing oxygenation by delivery of a high concentration of oxygen by a nonrebreather mask. If supplemental oxygen alone cannot improve or maintain adequate oxygenation in the alert and spontaneously breathing patient who is in respiratory distress, using continuous positive airway pressure (CPAP) may improve oxygenation.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63884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Signs and symptoms of a pneumothorax include chest pain that worsens with deep inspiration, dyspnea (shortness of breath), tachypnea (faster than normal rate of breathing), and decreased or absent breath sounds on the affected side.</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 pneumothorax is primarily identified by decreased or absent breath sounds from the side of the chest where the lung is partially or totally collapsed. If the patient with a pneumothorax is in a seated position, gravity can cause the air in the pleural space to move upward and decreased breath sounds are heard in the apex (top) of the lung first.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510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Symptoms of an open pneumothorax are the same as for a closed pneumothorax, except for an open wound to the chest.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87271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 open pneumothorax is referred to as a “sucking chest wound.”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37579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Rapid deterioration, severe respiratory distress, signs of shock, and absent breath sounds on one side of the chest should alert the EMT to a possible tension pneumothorax. Other signs and symptoms include cyanosis, unequal movement of the chest, distended neck veins, diminished breath sounds on the side opposite to the injury, and deviation of the trachea on the uninjured side.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25040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This condition might develop following the application of an occlusive dressing to an open chest wound. Alleviate the pressure by lifting the dressing and allowing air to escape during expiration, even if it is taped on only three sides.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86393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Bleeding in and around the lung commonly produces a pink or red frothy sputum when the patient coughs. Care is the same as for pneumothorax and shock.</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56723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bleeding usually originates from lacerated blood vessels in the chest wall or chest cavity caused by penetrating objects or fractured ribs.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12485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solidFill>
                  <a:prstClr val="black"/>
                </a:solidFill>
                <a:latin typeface="Calibri"/>
                <a:ea typeface="ＭＳ Ｐゴシック" charset="-128"/>
              </a:rPr>
              <a:t>Signs and symptoms</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Bluish or purple discoloration of the face, head, neck, and shoulders</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Jugular vein distention</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Bloodshot eyes that protrude from the socket</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Cyanotic and swollen tongue and lips</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Bleeding of the conjunctiva </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66690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Provide emergency care for any wounds to the chest and for shock.</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0751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These bulleted points are major headings from the chapter, in order. The purpose is to help the student navigate the lesson.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6596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Signs and symptoms of cardiac contusion can include chest pain or chest discomfort; signs of blunt trauma to the chest, including bruises, swelling, crepitation (grating sensation), and deformity; tachycardia (faster than normal heart rate); and an irregular pulse.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99636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patient can present sudden cardiac arrest. The most common presenting rhythm is ventricular fibrillation; therefore, the applied AED will likely recommend defibrillation. A bruise may be noted to the center of the anterior chest wall.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055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Pericardial tamponade develops in 60 to 80 percent of stab wounds to the heart.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60345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Emergency care focuses on early recognition and rapid transport while maintaining an adequate airway and ventilation and maximizing oxygenation by delivering a high concentration of oxygen via a nonrebreather mask.</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11739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intercostal artery or vein can be lacerated because of the fracture and cause bleeding into the chest cavity.</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a simple rib fracture is suspected, the patient usually presents in the guarded position, holding their arm over the injured site. The EMT can use the arm to splint the injury by placing it over the injury site and applying a sling and swathe to hold it in place.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77790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 patient who has a chest injury may appear relatively well at first but can deteriorate suddenly and rapidly. The patient may not complain about a chest injury. In fact, in this scenario the patient’s chief complaint related to the chest is only shortness of breath. It is your responsibility to suspect a potential chest injury based on the MOI and a high index of suspicion, to adequately assess the patient and provide necessary emergency medical care.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02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Do not enter the scene of a shooting or stabbing until the police secure it and tell you it is safe to enter.</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Knowledge Application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Given a variety of chest injury scenarios, students should be able to identify patients’ injuries and provide both general supportive and injury-specific management.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36385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While the scene is cleared of safety hazards, concentrate on the MOI. Ask bystanders to tell you what happened.</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Scan the scene.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113849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solidFill>
                  <a:prstClr val="black"/>
                </a:solidFill>
                <a:latin typeface="Calibri"/>
                <a:ea typeface="ＭＳ Ｐゴシック" charset="-128"/>
              </a:rPr>
              <a:t>As soon as you determine that the scene is safe, proceed with the primary assessment. If a spine injury is suspected, take the necessary spine-motion restriction precautions. Form a general impression of the patient: </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Is the patient severely cyanotic? </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Do they appear to be in extreme respiratory distress? </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Are they breathing shallowly and rapidly? </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Are they holding their arms tightly against their chest to splint the movement?</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Do they appear to be in extreme pain? </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Are there any open wounds to the chest? </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Is the chest moving unevenly when they breathe?</a:t>
            </a: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711513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Do they appear to be in extreme respiratory distress? </a:t>
            </a:r>
          </a:p>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Are they breathing shallowly and rapidly? </a:t>
            </a:r>
          </a:p>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Are they holding their arms tightly against their chest to splint the movement? </a:t>
            </a:r>
          </a:p>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Do they appear to be in extreme pain? </a:t>
            </a:r>
          </a:p>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Are there any open wounds to the chest? </a:t>
            </a:r>
          </a:p>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Is the chest moving unevenly when they breathe?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0589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Present the Case Study Introduction provided in the PowerPoint slide set. </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Lead a discussion using the case study questions provided on the subsequent slide(s).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Case Study with discussion questions continues throughout the PowerPoint presentation. </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case study content and questions to foreshadow the upcoming lesson content.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11631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Clothing can disguise a life-threatening sucking wound or flail segment. If the MOI indicates possible chest injury or the patient shows any signs of respiratory distress, quickly expose the chest and examine it.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809725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Continue with the primary assessment and determine the patient’s mental status. An altered mental status or unresponsiveness might be an indication of severe hypoxia (oxygen deficiency) resulting from a significant chest injury. Visually inspect the airway in the patient with an altered mental status.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630536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When assessing for tracheal deviation, palpate the trachea immediately above the suprasternal notch (indentation immediately above the sternum). Inspection of the trachea rarely reveals the deviation; however, palpation might allow you to feel the abnormal shift prior to seeing it.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44071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buildup of pressure in a tension pneumothorax can also cause the heart and large vessels to compress, causing decreased blood flow to the heart and ineffective pumping, which produce signs and symptoms of shock (hypoperfusion). Jugular vein distention and tracheal deviation are late signs of a tension pneumothorax.</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762500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Paradoxical movement of the chest indicates a flail segment. One of the major complications associated with a flail segment is the inability of the patient to generate pressure changes in the chest necessary to adequately move air into the chest cavity. If the patient exhibits signs and symptoms of a flail segment with evidence of inadequate breathing, the ideal treatment is to provide positive pressure ventilation.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859327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Certain signs and symptoms may occur in major open or closed chest trauma, many simultaneously.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846691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Not all these signs need to be present to suspect serious chest injury. Sometimes, only subtle signs of pain or symptoms of slight breathing difficulty are present.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664921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 sudden drop in the systolic blood pressure by greater than 10 mmHg during inhalation can be another sign of a tension pneumothorax or pericardial tamponade. The drop in systolic blood pressure during inhalation is referred to as pulsus paradoxus.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749632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at any time signs of inadequate breathing appears, immediately begin positive pressure ventilation with supplemental oxygen. Ventilation should be administered at a maximum of 10 to 12 ventilations per minute in an adult and 12 to 20 ventilations per minute in an infant and child.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601063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Keep in mind that providing positive pressure ventilation can worsen a pneumothorax by forcing air out of the lung through the visceral pleura and into the pleural space. This increases the air in the pleural space and causes the lung to collapse further.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373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Case Study content and questions to foreshadow the upcoming lesson content. Gauge the students’ responses as a guide of how well versed they are in this topic.</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397234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a:solidFill>
                  <a:prstClr val="black"/>
                </a:solidFill>
                <a:latin typeface="Calibri"/>
                <a:ea typeface="ＭＳ Ｐゴシック" charset="-128"/>
              </a:rPr>
              <a:t>If an impaled object is found, do not remove it. Stabilize the object with bulky gauze and bandages to prevent excessive movement. The exceptions in which removal is necessary are: </a:t>
            </a:r>
          </a:p>
          <a:p>
            <a:pPr marL="228600" lvl="0" indent="-228600" eaLnBrk="0" fontAlgn="base" hangingPunct="0">
              <a:spcBef>
                <a:spcPct val="30000"/>
              </a:spcBef>
              <a:spcAft>
                <a:spcPct val="0"/>
              </a:spcAft>
              <a:buFont typeface="+mj-lt"/>
              <a:buAutoNum type="arabicPeriod"/>
              <a:defRPr/>
            </a:pPr>
            <a:r>
              <a:rPr lang="en-US" altLang="en-US">
                <a:solidFill>
                  <a:prstClr val="black"/>
                </a:solidFill>
                <a:latin typeface="Calibri"/>
                <a:ea typeface="ＭＳ Ｐゴシック" charset="-128"/>
              </a:rPr>
              <a:t>If the impaled object impedes your ability to perform chest compressions in a pulseless patient and </a:t>
            </a:r>
          </a:p>
          <a:p>
            <a:pPr marL="228600" lvl="0" indent="-228600" eaLnBrk="0" fontAlgn="base" hangingPunct="0">
              <a:spcBef>
                <a:spcPct val="30000"/>
              </a:spcBef>
              <a:spcAft>
                <a:spcPct val="0"/>
              </a:spcAft>
              <a:buFont typeface="+mj-lt"/>
              <a:buAutoNum type="arabicPeriod"/>
              <a:defRPr/>
            </a:pPr>
            <a:r>
              <a:rPr lang="en-US" altLang="en-US">
                <a:solidFill>
                  <a:prstClr val="black"/>
                </a:solidFill>
                <a:latin typeface="Calibri"/>
                <a:ea typeface="ＭＳ Ｐゴシック" charset="-128"/>
              </a:rPr>
              <a:t>The impaled object impedes your ability to establish or maintain an open airway.</a:t>
            </a:r>
            <a:endParaRPr lang="en-US" alt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116694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Verdana" panose="020B0604030504040204" pitchFamily="34" charset="0"/>
                <a:ea typeface="ＭＳ Ｐゴシック" panose="020B0600070205080204" pitchFamily="34" charset="-128"/>
              </a:rPr>
              <a:t>Increased respiratory distress, tachypnea, and severely decreased or absent breath sounds on the injured side are indicators of a tension pneumothorax.</a:t>
            </a:r>
          </a:p>
          <a:p>
            <a:pPr lvl="0" eaLnBrk="0" fontAlgn="base" hangingPunct="0">
              <a:spcBef>
                <a:spcPct val="30000"/>
              </a:spcBef>
              <a:spcAft>
                <a:spcPct val="0"/>
              </a:spcAft>
            </a:pPr>
            <a:endParaRPr lang="en-US" altLang="en-US">
              <a:solidFill>
                <a:prstClr val="black"/>
              </a:solidFill>
              <a:latin typeface="Verdana" panose="020B0604030504040204" pitchFamily="34" charset="0"/>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Verdana" panose="020B0604030504040204" pitchFamily="34" charset="0"/>
                <a:ea typeface="ＭＳ Ｐゴシック" panose="020B0600070205080204" pitchFamily="34" charset="-128"/>
              </a:rPr>
              <a:t>If an occlusive dressing has been applied and there are signs of developing tension pneumothorax, lift the dressing on exhalation.</a:t>
            </a:r>
          </a:p>
          <a:p>
            <a:pPr lvl="0" eaLnBrk="0" fontAlgn="base" hangingPunct="0">
              <a:spcBef>
                <a:spcPct val="30000"/>
              </a:spcBef>
              <a:spcAft>
                <a:spcPct val="0"/>
              </a:spcAft>
            </a:pPr>
            <a:endParaRPr lang="en-US" altLang="en-US">
              <a:solidFill>
                <a:prstClr val="black"/>
              </a:solidFill>
              <a:latin typeface="Verdana" panose="020B0604030504040204" pitchFamily="34" charset="0"/>
              <a:ea typeface="ＭＳ Ｐゴシック" panose="020B0600070205080204" pitchFamily="34" charset="-128"/>
            </a:endParaRP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527366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respiratory distress and adequate oxygenation can’t be maintained with supplemental oxygen, apply CPAP to improve oxygenation if the patient meets the application criteria and no contraindications exist.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007586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It was previously recommended patients be placed on the injured side or the chest wall be splinted to prevent outward movement. These emergency care procedures are no longer recommended because they can potentially impede chest wall movement and increase the amount of alveolar collapse, worsening hypoxia.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651234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 decreasing blood pressure, increasing heart rate, increasing respiratory rate, and cyanotic, cool, moist skin may indicate a worsening chest injury or shock from blood loss.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115205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case conclusion and emphasize the application of knowledge learned from this presentation.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413280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case conclusion and emphasize the application of knowledge learned from this presentation.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322269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case conclusion and emphasize the application of knowledge learned from this presentation.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068777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Follow-Up</a:t>
            </a:r>
            <a:endParaRPr lang="en-US" altLang="en-US" sz="14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Answer student questions. </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Follow-Up Assignments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Review Chapter 34 Summary.</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Complete Chapter 34 In Review questions. </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Complete Chapter 34 Critical Thinking questions.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Assessments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Handouts.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Chapter 34 quiz.</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417445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Class Activity</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 an alternative to assigning the follow-up exercises in the lesson plan as homework, assign each question to a small group of students for in-class discussion.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Answers to In Review questions are in the appendix of the text. Advise students to review the questions again as they study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56774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a:solidFill>
                  <a:prstClr val="black"/>
                </a:solidFill>
                <a:latin typeface="Calibri"/>
                <a:ea typeface="ＭＳ Ｐゴシック" panose="020B0600070205080204" pitchFamily="34" charset="-128"/>
              </a:rPr>
              <a:t>During this lesson, students learn about assessment and emergency medical care for a patient with chest trauma.</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34532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 hollow area, the mediastinum, is in the middle of the thoracic cavity between the right and left lungs. The mediastinum houses the trachea, the venae cavae, the aorta, the esophagus, and the heart.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visceral pleura is the innermost layer and is in contact with the lung. The parietal pleura is the outermost layer and is in contact with the thoracic wall. The two pleural layers are separated by serous fluid that provides lubrication to reduce friction between them. </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anatomical models to review the structures of the chest.</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 </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structures are in the mediastinum?</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How is the contact between the pleural layers important to lung expansion and inhalation?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45071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rectangular portion of the anterior chest framed by the clavicles superiorly, midclavicular lines laterally, and costal margin inferiorly is referred to as the “cardiac box.” Any penetrating or blunt injury to this area dramatically increases the likelihood of a cardiac or great vessel injury.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39737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a puncture to the visceral pleura, the parietal pleura, or both pleurae occurs, the seal is broken and air is sucked into the pleural space each time the chest wall expands. As the pleural space expands, it creates pressure on the lung, and the lung collapses, leading to a pneumothorax.</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88903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slide" Target="slide64.xml"/><Relationship Id="rId1" Type="http://schemas.openxmlformats.org/officeDocument/2006/relationships/slideLayout" Target="../slideLayouts/slideLayout4.xml"/><Relationship Id="rId4" Type="http://schemas.openxmlformats.org/officeDocument/2006/relationships/slide" Target="slide6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423"/>
            <a:ext cx="8363663" cy="682285"/>
          </a:xfrm>
        </p:spPr>
        <p:txBody>
          <a:bodyPr/>
          <a:lstStyle/>
          <a:p>
            <a:pPr>
              <a:lnSpc>
                <a:spcPct val="90000"/>
              </a:lnSpc>
              <a:spcAft>
                <a:spcPts val="125"/>
              </a:spcAft>
              <a:defRPr/>
            </a:pPr>
            <a:r>
              <a:rPr lang="en-US" altLang="en-US" dirty="0" smtClean="0">
                <a:solidFill>
                  <a:schemeClr val="tx2"/>
                </a:solidFill>
                <a:latin typeface="Times New Roman" panose="02020603050405020304" pitchFamily="18" charset="0"/>
                <a:cs typeface="Times New Roman" panose="02020603050405020304" pitchFamily="18" charset="0"/>
              </a:rPr>
              <a:t>Prehospital: Emergency Care</a:t>
            </a:r>
            <a:endParaRPr lang="en-US" altLang="en-US" i="1"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035614"/>
            <a:ext cx="8302702" cy="352678"/>
          </a:xfrm>
        </p:spPr>
        <p:txBody>
          <a:bodyPr anchor="ctr"/>
          <a:lstStyle/>
          <a:p>
            <a:pPr eaLnBrk="1" hangingPunct="1">
              <a:defRPr/>
            </a:pPr>
            <a:r>
              <a:rPr lang="en-US" altLang="en-US" dirty="0" smtClean="0">
                <a:solidFill>
                  <a:schemeClr val="tx2"/>
                </a:solidFill>
                <a:latin typeface="+mn-lt"/>
              </a:rPr>
              <a:t>Eleventh Edition</a:t>
            </a:r>
            <a:endParaRPr lang="en-US" altLang="en-US" dirty="0">
              <a:solidFill>
                <a:schemeClr val="tx2"/>
              </a:solidFill>
              <a:latin typeface="+mn-lt"/>
            </a:endParaRPr>
          </a:p>
        </p:txBody>
      </p:sp>
      <p:sp>
        <p:nvSpPr>
          <p:cNvPr id="4" name="Text Placeholder 3"/>
          <p:cNvSpPr>
            <a:spLocks noGrp="1"/>
          </p:cNvSpPr>
          <p:nvPr>
            <p:ph type="body" idx="2"/>
          </p:nvPr>
        </p:nvSpPr>
        <p:spPr>
          <a:xfrm>
            <a:off x="4907280" y="2285999"/>
            <a:ext cx="3657600" cy="739083"/>
          </a:xfrm>
        </p:spPr>
        <p:txBody>
          <a:bodyPr/>
          <a:lstStyle/>
          <a:p>
            <a:pPr lvl="0" algn="ctr"/>
            <a:r>
              <a:rPr lang="en-US" b="1" dirty="0" smtClean="0">
                <a:latin typeface="+mn-lt"/>
              </a:rPr>
              <a:t>Chapter 34</a:t>
            </a:r>
            <a:endParaRPr lang="en-US" b="1" dirty="0">
              <a:latin typeface="+mn-lt"/>
            </a:endParaRPr>
          </a:p>
        </p:txBody>
      </p:sp>
      <p:sp>
        <p:nvSpPr>
          <p:cNvPr id="5" name="Text Placeholder 4"/>
          <p:cNvSpPr>
            <a:spLocks noGrp="1"/>
          </p:cNvSpPr>
          <p:nvPr>
            <p:ph type="body" idx="3"/>
          </p:nvPr>
        </p:nvSpPr>
        <p:spPr>
          <a:xfrm>
            <a:off x="4907280" y="3114461"/>
            <a:ext cx="3657600" cy="627115"/>
          </a:xfrm>
        </p:spPr>
        <p:txBody>
          <a:bodyPr/>
          <a:lstStyle/>
          <a:p>
            <a:pPr algn="ctr">
              <a:spcBef>
                <a:spcPct val="0"/>
              </a:spcBef>
              <a:buClrTx/>
            </a:pPr>
            <a:r>
              <a:rPr lang="en-US" altLang="en-US" dirty="0">
                <a:solidFill>
                  <a:schemeClr val="tx1"/>
                </a:solidFill>
                <a:latin typeface="+mn-lt"/>
              </a:rPr>
              <a:t>Chest Trauma</a:t>
            </a:r>
          </a:p>
        </p:txBody>
      </p:sp>
      <p:pic>
        <p:nvPicPr>
          <p:cNvPr id="8" name="Picture 7" descr="Front Cover: Prehospital: Emergency Care Eleventh Edition by Mistovich and Karr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07" y="1627565"/>
            <a:ext cx="4098743" cy="4661148"/>
          </a:xfrm>
          <a:prstGeom prst="rect">
            <a:avLst/>
          </a:prstGeom>
          <a:ln w="9525">
            <a:solidFill>
              <a:schemeClr val="tx1"/>
            </a:solidFill>
          </a:ln>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9" name="TextBox 8"/>
          <p:cNvSpPr txBox="1"/>
          <p:nvPr/>
        </p:nvSpPr>
        <p:spPr>
          <a:xfrm>
            <a:off x="5365102" y="4564004"/>
            <a:ext cx="2976465" cy="646331"/>
          </a:xfrm>
          <a:prstGeom prst="rect">
            <a:avLst/>
          </a:prstGeom>
          <a:noFill/>
        </p:spPr>
        <p:txBody>
          <a:bodyPr wrap="square" rtlCol="0">
            <a:spAutoFit/>
          </a:bodyPr>
          <a:lstStyle/>
          <a:p>
            <a:pPr algn="ctr"/>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Chest </a:t>
            </a:r>
            <a:r>
              <a:rPr lang="en-US" sz="2000" b="0" dirty="0" smtClean="0">
                <a:latin typeface="Times New Roman" panose="02020603050405020304" pitchFamily="18" charset="0"/>
                <a:ea typeface="ＭＳ Ｐゴシック"/>
                <a:cs typeface="ＭＳ Ｐゴシック" pitchFamily="-1" charset="-128"/>
              </a:rPr>
              <a:t>(2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General Categories of Chest Injuries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Open Chest Injury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Is caused by a penetration injury.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Cavitation occurs with gunshot wounds.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If one of the great vessels in the chest is injured, it can result in immediate death.</a:t>
            </a:r>
          </a:p>
        </p:txBody>
      </p:sp>
    </p:spTree>
    <p:extLst>
      <p:ext uri="{BB962C8B-B14F-4D97-AF65-F5344CB8AC3E}">
        <p14:creationId xmlns:p14="http://schemas.microsoft.com/office/powerpoint/2010/main" val="3321589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A Pellet Fired from an Air Gun Creates an Extremely Small Entrance Wound</a:t>
            </a:r>
            <a:endParaRPr lang="en-US" altLang="en-US" dirty="0">
              <a:latin typeface="Times New Roman" panose="02020603050405020304" pitchFamily="18" charset="0"/>
              <a:ea typeface="ＭＳ Ｐゴシック"/>
            </a:endParaRPr>
          </a:p>
        </p:txBody>
      </p:sp>
      <p:sp>
        <p:nvSpPr>
          <p:cNvPr id="6" name="Text Placeholder 5"/>
          <p:cNvSpPr>
            <a:spLocks noGrp="1"/>
          </p:cNvSpPr>
          <p:nvPr>
            <p:ph type="body" idx="1"/>
          </p:nvPr>
        </p:nvSpPr>
        <p:spPr>
          <a:xfrm>
            <a:off x="457200" y="1508761"/>
            <a:ext cx="8229600" cy="1346406"/>
          </a:xfrm>
        </p:spPr>
        <p:txBody>
          <a:bodyPr/>
          <a:lstStyle/>
          <a:p>
            <a:pPr marL="0" indent="0">
              <a:buNone/>
            </a:pPr>
            <a:r>
              <a:rPr lang="en-US" altLang="en-US" sz="2000" dirty="0">
                <a:latin typeface="+mn-lt"/>
              </a:rPr>
              <a:t>Although a pellet wound may be very small, a pellet can penetrate the thoracic cavity, ricochet around, and potentially cause lethal injuries. When you suspect trauma, you must expose and closely inspect the chest to avoid missing potentially lethal injuries.</a:t>
            </a:r>
            <a:endParaRPr lang="en-US" sz="2000" dirty="0">
              <a:latin typeface="+mn-lt"/>
            </a:endParaRPr>
          </a:p>
        </p:txBody>
      </p:sp>
      <p:pic>
        <p:nvPicPr>
          <p:cNvPr id="4" name="Picture 2" descr="Two images. The first is a photograph of a chest with a small red entrance wound. The second is an X ray where the pellet wound is visible within the center of the ches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052" y="3039085"/>
            <a:ext cx="7675896" cy="281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idx="2"/>
          </p:nvPr>
        </p:nvSpPr>
        <p:spPr>
          <a:xfrm>
            <a:off x="457200" y="5996164"/>
            <a:ext cx="8229600" cy="350203"/>
          </a:xfrm>
        </p:spPr>
        <p:txBody>
          <a:bodyPr/>
          <a:lstStyle/>
          <a:p>
            <a:pPr marL="0" indent="0">
              <a:buNone/>
            </a:pPr>
            <a:r>
              <a:rPr lang="en-US" altLang="en-US" sz="1800" b="1" dirty="0" smtClean="0">
                <a:latin typeface="+mn-lt"/>
                <a:ea typeface="ＭＳ Ｐゴシック"/>
              </a:rPr>
              <a:t>(© </a:t>
            </a:r>
            <a:r>
              <a:rPr lang="en-US" altLang="en-US" sz="1800" b="1" dirty="0">
                <a:latin typeface="+mn-lt"/>
                <a:ea typeface="ＭＳ Ｐゴシック"/>
              </a:rPr>
              <a:t>Charles Stewart, </a:t>
            </a:r>
            <a:r>
              <a:rPr lang="en-US" altLang="en-US" sz="1800" b="1" dirty="0" smtClean="0">
                <a:latin typeface="+mn-lt"/>
                <a:ea typeface="ＭＳ Ｐゴシック"/>
              </a:rPr>
              <a:t>M</a:t>
            </a:r>
            <a:r>
              <a:rPr lang="en-US" altLang="en-US" sz="100" b="1" dirty="0" smtClean="0">
                <a:latin typeface="+mn-lt"/>
                <a:ea typeface="ＭＳ Ｐゴシック"/>
              </a:rPr>
              <a:t> </a:t>
            </a:r>
            <a:r>
              <a:rPr lang="en-US" altLang="en-US" sz="1800" b="1" dirty="0" smtClean="0">
                <a:latin typeface="+mn-lt"/>
                <a:ea typeface="ＭＳ Ｐゴシック"/>
              </a:rPr>
              <a:t>D, F</a:t>
            </a:r>
            <a:r>
              <a:rPr lang="en-US" altLang="en-US" sz="100" b="1" dirty="0" smtClean="0">
                <a:latin typeface="+mn-lt"/>
                <a:ea typeface="ＭＳ Ｐゴシック"/>
              </a:rPr>
              <a:t> </a:t>
            </a:r>
            <a:r>
              <a:rPr lang="en-US" altLang="en-US" sz="1800" b="1" dirty="0" smtClean="0">
                <a:latin typeface="+mn-lt"/>
                <a:ea typeface="ＭＳ Ｐゴシック"/>
              </a:rPr>
              <a:t>A</a:t>
            </a:r>
            <a:r>
              <a:rPr lang="en-US" altLang="en-US" sz="100" b="1" dirty="0" smtClean="0">
                <a:latin typeface="+mn-lt"/>
                <a:ea typeface="ＭＳ Ｐゴシック"/>
              </a:rPr>
              <a:t> </a:t>
            </a:r>
            <a:r>
              <a:rPr lang="en-US" altLang="en-US" sz="1800" b="1" dirty="0" smtClean="0">
                <a:latin typeface="+mn-lt"/>
                <a:ea typeface="ＭＳ Ｐゴシック"/>
              </a:rPr>
              <a:t>C</a:t>
            </a:r>
            <a:r>
              <a:rPr lang="en-US" altLang="en-US" sz="100" b="1" dirty="0" smtClean="0">
                <a:latin typeface="+mn-lt"/>
                <a:ea typeface="ＭＳ Ｐゴシック"/>
              </a:rPr>
              <a:t> </a:t>
            </a:r>
            <a:r>
              <a:rPr lang="en-US" altLang="en-US" sz="1800" b="1" dirty="0" smtClean="0">
                <a:latin typeface="+mn-lt"/>
                <a:ea typeface="ＭＳ Ｐゴシック"/>
              </a:rPr>
              <a:t>E</a:t>
            </a:r>
            <a:r>
              <a:rPr lang="en-US" altLang="en-US" sz="100" b="1" dirty="0" smtClean="0">
                <a:latin typeface="+mn-lt"/>
                <a:ea typeface="ＭＳ Ｐゴシック"/>
              </a:rPr>
              <a:t> </a:t>
            </a:r>
            <a:r>
              <a:rPr lang="en-US" altLang="en-US" sz="1800" b="1" dirty="0" smtClean="0">
                <a:latin typeface="+mn-lt"/>
                <a:ea typeface="ＭＳ Ｐゴシック"/>
              </a:rPr>
              <a:t>P)</a:t>
            </a:r>
            <a:endParaRPr lang="en-US" sz="1800" b="1" dirty="0">
              <a:latin typeface="+mn-lt"/>
            </a:endParaRPr>
          </a:p>
        </p:txBody>
      </p:sp>
    </p:spTree>
    <p:extLst>
      <p:ext uri="{BB962C8B-B14F-4D97-AF65-F5344CB8AC3E}">
        <p14:creationId xmlns:p14="http://schemas.microsoft.com/office/powerpoint/2010/main" val="564424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Chest </a:t>
            </a:r>
            <a:r>
              <a:rPr lang="en-US" sz="2000" b="0" dirty="0" smtClean="0">
                <a:latin typeface="Times New Roman" panose="02020603050405020304" pitchFamily="18" charset="0"/>
                <a:ea typeface="ＭＳ Ｐゴシック"/>
                <a:cs typeface="ＭＳ Ｐゴシック" pitchFamily="-1" charset="-128"/>
              </a:rPr>
              <a:t>(3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General Categories of Chest Injuries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Open Chest Injury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May involve injury of the heart, major blood vessels.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May include Pneumothorax.</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Penetrating trauma can interfere with the negative pressure needed for inhalation by allowing air to enter through the wound.</a:t>
            </a:r>
          </a:p>
        </p:txBody>
      </p:sp>
    </p:spTree>
    <p:extLst>
      <p:ext uri="{BB962C8B-B14F-4D97-AF65-F5344CB8AC3E}">
        <p14:creationId xmlns:p14="http://schemas.microsoft.com/office/powerpoint/2010/main" val="519901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Chest </a:t>
            </a:r>
            <a:r>
              <a:rPr lang="en-US" sz="2000" b="0" dirty="0" smtClean="0">
                <a:latin typeface="Times New Roman" panose="02020603050405020304" pitchFamily="18" charset="0"/>
                <a:ea typeface="ＭＳ Ｐゴシック"/>
                <a:cs typeface="ＭＳ Ｐゴシック" pitchFamily="-1" charset="-128"/>
              </a:rPr>
              <a:t>(4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r>
              <a:rPr lang="en-US" altLang="en-US" sz="2400" dirty="0">
                <a:latin typeface="+mn-lt"/>
              </a:rPr>
              <a:t>General Categories of Chest Injuries</a:t>
            </a:r>
          </a:p>
          <a:p>
            <a:pPr lvl="1"/>
            <a:r>
              <a:rPr lang="en-US" altLang="en-US" sz="2400" dirty="0">
                <a:latin typeface="+mn-lt"/>
              </a:rPr>
              <a:t>Closed Chest Injury</a:t>
            </a:r>
          </a:p>
          <a:p>
            <a:pPr lvl="2"/>
            <a:r>
              <a:rPr lang="en-US" altLang="en-US" sz="2400" dirty="0">
                <a:latin typeface="+mn-lt"/>
              </a:rPr>
              <a:t>Results from blunt trauma.</a:t>
            </a:r>
          </a:p>
          <a:p>
            <a:pPr lvl="2"/>
            <a:r>
              <a:rPr lang="en-US" altLang="en-US" sz="2400" dirty="0">
                <a:latin typeface="+mn-lt"/>
              </a:rPr>
              <a:t>Can injure the heart, lung, great vessels, and other structures.</a:t>
            </a:r>
          </a:p>
          <a:p>
            <a:pPr lvl="2"/>
            <a:r>
              <a:rPr lang="en-US" altLang="en-US" sz="2400" dirty="0">
                <a:latin typeface="+mn-lt"/>
              </a:rPr>
              <a:t>Flail chest results when two or more adjacent ribs are each fractured in two or more places</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478558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Chest </a:t>
            </a:r>
            <a:r>
              <a:rPr lang="en-US" sz="2000" b="0" dirty="0" smtClean="0">
                <a:latin typeface="Times New Roman" panose="02020603050405020304" pitchFamily="18" charset="0"/>
                <a:ea typeface="ＭＳ Ｐゴシック"/>
                <a:cs typeface="ＭＳ Ｐゴシック" pitchFamily="-1" charset="-128"/>
              </a:rPr>
              <a:t>(5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37012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Specific Chest Injuries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Flail Segment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Flail chest results when two or more adjacent ribs are each fractured in two or more places, creating a segment of the rib cage that is not attached to the rest of the rib cage.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flail segment interferes with chest expansion and changes in intrathoracic pressure.</a:t>
            </a:r>
          </a:p>
        </p:txBody>
      </p:sp>
    </p:spTree>
    <p:extLst>
      <p:ext uri="{BB962C8B-B14F-4D97-AF65-F5344CB8AC3E}">
        <p14:creationId xmlns:p14="http://schemas.microsoft.com/office/powerpoint/2010/main" val="704927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229600" cy="1404257"/>
          </a:xfrm>
        </p:spPr>
        <p:txBody>
          <a:bodyPr tIns="91425" anchor="b">
            <a:noAutofit/>
          </a:bodyPr>
          <a:lstStyle/>
          <a:p>
            <a:pPr lvl="0" eaLnBrk="0" fontAlgn="base" hangingPunct="0">
              <a:spcBef>
                <a:spcPct val="0"/>
              </a:spcBef>
              <a:spcAft>
                <a:spcPct val="0"/>
              </a:spcAft>
              <a:buClrTx/>
            </a:pPr>
            <a:r>
              <a:rPr lang="en-US" altLang="en-US" sz="3000" dirty="0" smtClean="0">
                <a:latin typeface="Times New Roman" panose="02020603050405020304" pitchFamily="18" charset="0"/>
                <a:ea typeface="ＭＳ Ｐゴシック"/>
              </a:rPr>
              <a:t>Flail Segment Occurs When Blunt Trauma Causes Fracture of Two or More Ribs, Each in Two or More Places</a:t>
            </a:r>
            <a:endParaRPr lang="en-US" altLang="en-US" sz="3000" dirty="0">
              <a:latin typeface="Times New Roman" panose="02020603050405020304" pitchFamily="18" charset="0"/>
              <a:ea typeface="ＭＳ Ｐゴシック"/>
            </a:endParaRPr>
          </a:p>
        </p:txBody>
      </p:sp>
      <p:pic>
        <p:nvPicPr>
          <p:cNvPr id="4" name="Picture 2" descr="A flail segment vertically down a series of ribs, with each rib broken in 2 places so that each rib has lost a piece in between each brea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453" y="1857836"/>
            <a:ext cx="4063095" cy="437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482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Chest </a:t>
            </a:r>
            <a:r>
              <a:rPr lang="en-US" sz="2000" b="0" dirty="0" smtClean="0">
                <a:latin typeface="Times New Roman" panose="02020603050405020304" pitchFamily="18" charset="0"/>
                <a:ea typeface="ＭＳ Ｐゴシック"/>
                <a:cs typeface="ＭＳ Ｐゴシック" pitchFamily="-1" charset="-128"/>
              </a:rPr>
              <a:t>(6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Specific Chest Injuries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Flail Segment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effects of pressure during inhalation and exhalation explain why paradoxical movement happens.</a:t>
            </a:r>
          </a:p>
        </p:txBody>
      </p:sp>
    </p:spTree>
    <p:extLst>
      <p:ext uri="{BB962C8B-B14F-4D97-AF65-F5344CB8AC3E}">
        <p14:creationId xmlns:p14="http://schemas.microsoft.com/office/powerpoint/2010/main" val="222485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Paradoxical Movement</a:t>
            </a:r>
            <a:endParaRPr lang="en-US" altLang="en-US" dirty="0">
              <a:latin typeface="Times New Roman" panose="02020603050405020304" pitchFamily="18" charset="0"/>
              <a:ea typeface="ＭＳ Ｐゴシック"/>
            </a:endParaRPr>
          </a:p>
        </p:txBody>
      </p:sp>
      <p:pic>
        <p:nvPicPr>
          <p:cNvPr id="4" name="Picture 2" descr="In paradoxical movement, the flail segment moves opposite of the ribs. For inhalation, the segments move towards the spine; for exhalation, the segments move away from the spin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6616" y="1783692"/>
            <a:ext cx="6990769" cy="43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954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Normal Versus Paradoxical Movement Caused by Flail Segment</a:t>
            </a:r>
            <a:endParaRPr lang="en-US" alt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1"/>
            <a:ext cx="8229600" cy="1003040"/>
          </a:xfrm>
        </p:spPr>
        <p:txBody>
          <a:bodyPr/>
          <a:lstStyle/>
          <a:p>
            <a:pPr marL="0" indent="0">
              <a:buNone/>
            </a:pPr>
            <a:r>
              <a:rPr lang="en-US" sz="2000" b="1" dirty="0">
                <a:latin typeface="+mn-lt"/>
              </a:rPr>
              <a:t>(a) </a:t>
            </a:r>
            <a:r>
              <a:rPr lang="en-US" sz="2000" dirty="0">
                <a:latin typeface="+mn-lt"/>
              </a:rPr>
              <a:t>Normal inhalation. </a:t>
            </a:r>
            <a:r>
              <a:rPr lang="en-US" sz="2000" b="1" dirty="0">
                <a:latin typeface="+mn-lt"/>
              </a:rPr>
              <a:t>(b) </a:t>
            </a:r>
            <a:r>
              <a:rPr lang="en-US" sz="2000" dirty="0">
                <a:latin typeface="+mn-lt"/>
              </a:rPr>
              <a:t>Normal exhalation. </a:t>
            </a:r>
            <a:r>
              <a:rPr lang="en-US" sz="2000" b="1" dirty="0">
                <a:latin typeface="+mn-lt"/>
              </a:rPr>
              <a:t>(c) </a:t>
            </a:r>
            <a:r>
              <a:rPr lang="en-US" sz="2000" dirty="0">
                <a:latin typeface="+mn-lt"/>
              </a:rPr>
              <a:t>Flail </a:t>
            </a:r>
            <a:r>
              <a:rPr lang="en-US" sz="2000" dirty="0" smtClean="0">
                <a:latin typeface="+mn-lt"/>
              </a:rPr>
              <a:t>segment drawn </a:t>
            </a:r>
            <a:r>
              <a:rPr lang="en-US" sz="2000" dirty="0">
                <a:latin typeface="+mn-lt"/>
              </a:rPr>
              <a:t>inward as the rest of the lung expands with inhalation. </a:t>
            </a:r>
            <a:r>
              <a:rPr lang="en-US" sz="2000" b="1" dirty="0">
                <a:latin typeface="+mn-lt"/>
              </a:rPr>
              <a:t>(d) </a:t>
            </a:r>
            <a:r>
              <a:rPr lang="en-US" sz="2000" dirty="0">
                <a:latin typeface="+mn-lt"/>
              </a:rPr>
              <a:t>Flail segment pushed outward as the rest of the lung contracts with </a:t>
            </a:r>
            <a:r>
              <a:rPr lang="en-US" sz="2000" dirty="0" smtClean="0">
                <a:latin typeface="+mn-lt"/>
              </a:rPr>
              <a:t>exhalation.</a:t>
            </a:r>
            <a:endParaRPr lang="en-US" sz="2000" dirty="0">
              <a:latin typeface="+mn-lt"/>
            </a:endParaRPr>
          </a:p>
        </p:txBody>
      </p:sp>
      <p:pic>
        <p:nvPicPr>
          <p:cNvPr id="4" name="Picture 2" descr="Normal versus paradoxical movement in parts labeled a through d. A: normal inhalation, with air pushing the lungs out against the ribs. B: normal exhalation, with the air movement out contracting the lungs with the ribs. C: flail segment on the rib pushes in towards the lung, displacing it inward as other lung areas expand to inhale. D: flail segment on the rib pushes outward, the lung extending outward, displacing the rest of the lung contracting with exhala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2432" y="2748943"/>
            <a:ext cx="3239136" cy="35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7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Chest </a:t>
            </a:r>
            <a:r>
              <a:rPr lang="en-US" sz="2000" b="0" dirty="0" smtClean="0">
                <a:latin typeface="Times New Roman" panose="02020603050405020304" pitchFamily="18" charset="0"/>
                <a:ea typeface="ＭＳ Ｐゴシック"/>
                <a:cs typeface="ＭＳ Ｐゴシック" pitchFamily="-1" charset="-128"/>
              </a:rPr>
              <a:t>(7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Specific Chest Injuries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Flail Segment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To avoid further compromise of chest movement:</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Do not place the patient on the injured side.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Do not stabilize the chest wall with objects that restrict chest wall motion.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Consider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 if </a:t>
            </a:r>
            <a:r>
              <a:rPr lang="en-US" altLang="en-US" sz="2400" dirty="0">
                <a:solidFill>
                  <a:srgbClr val="000000"/>
                </a:solidFill>
                <a:latin typeface="Arial (Body)"/>
                <a:ea typeface="ＭＳ Ｐゴシック"/>
              </a:rPr>
              <a:t>patient demonstrates signs of respiratory distress.</a:t>
            </a:r>
          </a:p>
        </p:txBody>
      </p:sp>
    </p:spTree>
    <p:extLst>
      <p:ext uri="{BB962C8B-B14F-4D97-AF65-F5344CB8AC3E}">
        <p14:creationId xmlns:p14="http://schemas.microsoft.com/office/powerpoint/2010/main" val="3806886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solidFill>
                  <a:srgbClr val="007FA3"/>
                </a:solidFill>
                <a:latin typeface="Times New Roman" panose="02020603050405020304" pitchFamily="18" charset="0"/>
                <a:ea typeface="ＭＳ Ｐゴシック"/>
                <a:cs typeface="ＭＳ Ｐゴシック" pitchFamily="-1" charset="-128"/>
              </a:rPr>
              <a:t>Learning Readlines</a:t>
            </a:r>
            <a:endParaRPr lang="en-US" dirty="0">
              <a:solidFill>
                <a:srgbClr val="007FA3"/>
              </a:solidFill>
              <a:latin typeface="Times New Roman" panose="02020603050405020304" pitchFamily="18" charset="0"/>
              <a:ea typeface="ＭＳ Ｐゴシック"/>
              <a:cs typeface="ＭＳ Ｐゴシック" pitchFamily="-1" charset="-128"/>
            </a:endParaRPr>
          </a:p>
        </p:txBody>
      </p:sp>
      <p:sp>
        <p:nvSpPr>
          <p:cNvPr id="3" name="Conten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Education </a:t>
            </a:r>
            <a:r>
              <a:rPr lang="en-US" altLang="en-US" sz="2400" dirty="0">
                <a:solidFill>
                  <a:srgbClr val="000000"/>
                </a:solidFill>
                <a:latin typeface="Arial (Body)"/>
                <a:ea typeface="ＭＳ Ｐゴシック"/>
              </a:rPr>
              <a:t>Standards, text p. 1020.</a:t>
            </a:r>
          </a:p>
          <a:p>
            <a:pPr marL="255651" lvl="0" indent="-255651" eaLnBrk="0" fontAlgn="base" hangingPunct="0">
              <a:spcAft>
                <a:spcPct val="0"/>
              </a:spcAft>
              <a:buSzPts val="2400"/>
            </a:pPr>
            <a:r>
              <a:rPr lang="en-US" altLang="en-US" sz="2400" b="1" dirty="0" smtClean="0">
                <a:solidFill>
                  <a:srgbClr val="000000"/>
                </a:solidFill>
                <a:latin typeface="Arial (Body)"/>
                <a:ea typeface="ＭＳ Ｐゴシック"/>
              </a:rPr>
              <a:t>Chapter </a:t>
            </a:r>
            <a:r>
              <a:rPr lang="en-US" altLang="en-US" sz="2400" b="1" dirty="0">
                <a:solidFill>
                  <a:srgbClr val="000000"/>
                </a:solidFill>
                <a:latin typeface="Arial (Body)"/>
                <a:ea typeface="ＭＳ Ｐゴシック"/>
              </a:rPr>
              <a:t>Objectives</a:t>
            </a:r>
            <a:r>
              <a:rPr lang="en-US" altLang="en-US" sz="2400" dirty="0">
                <a:solidFill>
                  <a:srgbClr val="000000"/>
                </a:solidFill>
                <a:latin typeface="Arial (Body)"/>
                <a:ea typeface="ＭＳ Ｐゴシック"/>
              </a:rPr>
              <a:t>, text p. 1020.</a:t>
            </a:r>
          </a:p>
          <a:p>
            <a:pPr marL="255651" lvl="0" indent="-255651" eaLnBrk="0" fontAlgn="base" hangingPunct="0">
              <a:spcAft>
                <a:spcPct val="0"/>
              </a:spcAft>
              <a:buSzPts val="2400"/>
            </a:pPr>
            <a:r>
              <a:rPr lang="en-US" altLang="en-US" sz="2400" b="1" dirty="0" smtClean="0">
                <a:solidFill>
                  <a:srgbClr val="000000"/>
                </a:solidFill>
                <a:latin typeface="Arial (Body)"/>
                <a:ea typeface="ＭＳ Ｐゴシック"/>
              </a:rPr>
              <a:t>Key </a:t>
            </a:r>
            <a:r>
              <a:rPr lang="en-US" altLang="en-US" sz="2400" b="1" dirty="0">
                <a:solidFill>
                  <a:srgbClr val="000000"/>
                </a:solidFill>
                <a:latin typeface="Arial (Body)"/>
                <a:ea typeface="ＭＳ Ｐゴシック"/>
              </a:rPr>
              <a:t>Terms</a:t>
            </a:r>
            <a:r>
              <a:rPr lang="en-US" altLang="en-US" sz="2400" dirty="0">
                <a:solidFill>
                  <a:srgbClr val="000000"/>
                </a:solidFill>
                <a:latin typeface="Arial (Body)"/>
                <a:ea typeface="ＭＳ Ｐゴシック"/>
              </a:rPr>
              <a:t>, text p. 1020.</a:t>
            </a:r>
          </a:p>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Purpose </a:t>
            </a:r>
            <a:r>
              <a:rPr lang="en-US" altLang="en-US" sz="2400" dirty="0">
                <a:solidFill>
                  <a:srgbClr val="000000"/>
                </a:solidFill>
                <a:latin typeface="Arial (Body)"/>
                <a:ea typeface="ＭＳ Ｐゴシック"/>
              </a:rPr>
              <a:t>of lecture presentation versus textbook reading assignments.</a:t>
            </a:r>
          </a:p>
        </p:txBody>
      </p:sp>
    </p:spTree>
    <p:extLst>
      <p:ext uri="{BB962C8B-B14F-4D97-AF65-F5344CB8AC3E}">
        <p14:creationId xmlns:p14="http://schemas.microsoft.com/office/powerpoint/2010/main" val="3189247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Chest </a:t>
            </a:r>
            <a:r>
              <a:rPr lang="en-US" sz="2000" b="0" dirty="0" smtClean="0">
                <a:latin typeface="Times New Roman" panose="02020603050405020304" pitchFamily="18" charset="0"/>
                <a:ea typeface="ＭＳ Ｐゴシック"/>
                <a:cs typeface="ＭＳ Ｐゴシック" pitchFamily="-1" charset="-128"/>
              </a:rPr>
              <a:t>(8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816399"/>
          </a:xfrm>
        </p:spPr>
        <p:txBody>
          <a:bodyPr wrap="square" lIns="91425" tIns="91425" rIns="91425" bIns="91425">
            <a:noAutofit/>
          </a:bodyPr>
          <a:lstStyle/>
          <a:p>
            <a:r>
              <a:rPr lang="en-US" altLang="en-US" sz="2400" dirty="0">
                <a:latin typeface="+mn-lt"/>
              </a:rPr>
              <a:t>Specific Chest Injuries</a:t>
            </a:r>
          </a:p>
          <a:p>
            <a:pPr lvl="1"/>
            <a:r>
              <a:rPr lang="en-US" altLang="en-US" sz="2400" dirty="0">
                <a:latin typeface="+mn-lt"/>
              </a:rPr>
              <a:t>Pulmonary Contusion</a:t>
            </a:r>
          </a:p>
          <a:p>
            <a:pPr lvl="2"/>
            <a:r>
              <a:rPr lang="en-US" altLang="en-US" sz="2400" dirty="0">
                <a:latin typeface="+mn-lt"/>
              </a:rPr>
              <a:t>Bleeding occurs in the lung tissue in and around the alveoli and in the interstitial space.</a:t>
            </a:r>
          </a:p>
          <a:p>
            <a:pPr lvl="2"/>
            <a:r>
              <a:rPr lang="en-US" altLang="en-US" sz="2400" dirty="0">
                <a:latin typeface="+mn-lt"/>
              </a:rPr>
              <a:t>Gas exchange is severely impaired leading to severe hypoxia.</a:t>
            </a:r>
          </a:p>
          <a:p>
            <a:pPr lvl="2"/>
            <a:r>
              <a:rPr lang="en-US" altLang="en-US" sz="2400" dirty="0">
                <a:latin typeface="+mn-lt"/>
              </a:rPr>
              <a:t>A patient who has suffered a direct blow or any other blunt trauma to the chest may have a pulmonary contusion</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719271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When the Lung is Bruised (Pulmonary Contusion)</a:t>
            </a:r>
            <a:endParaRPr lang="en-US" alt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1"/>
            <a:ext cx="8229600" cy="1040362"/>
          </a:xfrm>
        </p:spPr>
        <p:txBody>
          <a:bodyPr/>
          <a:lstStyle/>
          <a:p>
            <a:pPr marL="0" indent="0">
              <a:buNone/>
            </a:pPr>
            <a:r>
              <a:rPr lang="en-US" altLang="en-US" sz="2000" dirty="0" smtClean="0">
                <a:latin typeface="+mn-lt"/>
              </a:rPr>
              <a:t>There </a:t>
            </a:r>
            <a:r>
              <a:rPr lang="en-US" altLang="en-US" sz="2000" dirty="0">
                <a:latin typeface="+mn-lt"/>
              </a:rPr>
              <a:t>is bleeding into and around the alveoli and the space between the alveoli and the capillaries, greatly reducing the exchange of oxygen and carbon dioxide in the affected area.</a:t>
            </a:r>
            <a:endParaRPr lang="en-US" sz="2000" dirty="0">
              <a:latin typeface="+mn-lt"/>
            </a:endParaRPr>
          </a:p>
        </p:txBody>
      </p:sp>
      <p:pic>
        <p:nvPicPr>
          <p:cNvPr id="4" name="Picture 2" descr="A contusion to the lung releases blood from capillaries in and around the alveoli and between alveoli and capillari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3723" y="2805874"/>
            <a:ext cx="2656554" cy="35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64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The Chest </a:t>
            </a:r>
            <a:r>
              <a:rPr lang="en-US" sz="2000" b="0" smtClean="0">
                <a:latin typeface="Times New Roman" panose="02020603050405020304" pitchFamily="18" charset="0"/>
                <a:ea typeface="ＭＳ Ｐゴシック"/>
                <a:cs typeface="ＭＳ Ｐゴシック" pitchFamily="-1" charset="-128"/>
              </a:rPr>
              <a:t>(9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97028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Specific Chest Injuries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Pneumothorax</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Is an accumulation of air in the pleural space resulting in collapse of a portion of the lung.</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Causes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 </a:t>
            </a:r>
            <a:r>
              <a:rPr lang="en-US" altLang="en-US" sz="2400" dirty="0" smtClean="0">
                <a:solidFill>
                  <a:srgbClr val="000000"/>
                </a:solidFill>
                <a:latin typeface="Arial (Body)"/>
                <a:ea typeface="ＭＳ Ｐゴシック"/>
              </a:rPr>
              <a:t>“paper bag” </a:t>
            </a:r>
            <a:r>
              <a:rPr lang="en-US" altLang="en-US" sz="2400" dirty="0">
                <a:solidFill>
                  <a:srgbClr val="000000"/>
                </a:solidFill>
                <a:latin typeface="Arial (Body)"/>
                <a:ea typeface="ＭＳ Ｐゴシック"/>
              </a:rPr>
              <a:t>effect may occur upon sudden compression of the chest.</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Penetrating trauma.</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Spontaneous pneumothorax.</a:t>
            </a:r>
          </a:p>
        </p:txBody>
      </p:sp>
    </p:spTree>
    <p:extLst>
      <p:ext uri="{BB962C8B-B14F-4D97-AF65-F5344CB8AC3E}">
        <p14:creationId xmlns:p14="http://schemas.microsoft.com/office/powerpoint/2010/main" val="499644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The Chest </a:t>
            </a:r>
            <a:r>
              <a:rPr lang="en-US" sz="2000" b="0" smtClean="0">
                <a:latin typeface="Times New Roman" panose="02020603050405020304" pitchFamily="18" charset="0"/>
                <a:ea typeface="ＭＳ Ｐゴシック"/>
                <a:cs typeface="ＭＳ Ｐゴシック" pitchFamily="-1" charset="-128"/>
              </a:rPr>
              <a:t>(10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r>
              <a:rPr lang="en-US" altLang="en-US" sz="2400" dirty="0">
                <a:latin typeface="+mn-lt"/>
              </a:rPr>
              <a:t>Specific Chest Injuries</a:t>
            </a:r>
          </a:p>
          <a:p>
            <a:pPr lvl="1"/>
            <a:r>
              <a:rPr lang="en-US" altLang="en-US" sz="2400" dirty="0">
                <a:latin typeface="+mn-lt"/>
              </a:rPr>
              <a:t>Open Pneumothorax</a:t>
            </a:r>
          </a:p>
          <a:p>
            <a:pPr lvl="2"/>
            <a:r>
              <a:rPr lang="en-US" altLang="en-US" sz="2400" dirty="0">
                <a:latin typeface="+mn-lt"/>
              </a:rPr>
              <a:t>Is caused by an open chest wound that allows air to enter the pleural space with inspiration.</a:t>
            </a:r>
          </a:p>
          <a:p>
            <a:pPr lvl="2"/>
            <a:r>
              <a:rPr lang="en-US" altLang="en-US" sz="2400" dirty="0">
                <a:latin typeface="+mn-lt"/>
              </a:rPr>
              <a:t>The open wound must immediately be occluded, first by your gloved hand, and then by an occlusive dressing.</a:t>
            </a:r>
          </a:p>
        </p:txBody>
      </p:sp>
    </p:spTree>
    <p:extLst>
      <p:ext uri="{BB962C8B-B14F-4D97-AF65-F5344CB8AC3E}">
        <p14:creationId xmlns:p14="http://schemas.microsoft.com/office/powerpoint/2010/main" val="2361809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Open Pneumothorax is a Possible Complication of Chest Injury</a:t>
            </a:r>
            <a:endParaRPr lang="en-US" altLang="en-US" dirty="0">
              <a:latin typeface="Times New Roman" panose="02020603050405020304" pitchFamily="18" charset="0"/>
              <a:ea typeface="ＭＳ Ｐゴシック"/>
            </a:endParaRPr>
          </a:p>
        </p:txBody>
      </p:sp>
      <p:pic>
        <p:nvPicPr>
          <p:cNvPr id="4" name="Picture 2" descr="With an open pneumothorax, air enters the chest cavity through an open chest wound or leaks from a lacerated lung. The lung then cannot expa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6852" y="1599754"/>
            <a:ext cx="5170296" cy="459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368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Chest </a:t>
            </a:r>
            <a:r>
              <a:rPr lang="en-US" sz="2000" b="0" dirty="0" smtClean="0">
                <a:latin typeface="Times New Roman" panose="02020603050405020304" pitchFamily="18" charset="0"/>
                <a:ea typeface="ＭＳ Ｐゴシック"/>
                <a:cs typeface="ＭＳ Ｐゴシック" pitchFamily="-1" charset="-128"/>
              </a:rPr>
              <a:t>(11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18573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Specific Chest Injuries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Tension Pneumothorax</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Is immediately life-threatening.</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Air accumulates in the pleural space with no route of escape, increasing pressure in the thoracic cavity.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lungs, heart, and large veins are compressed, leading to poor cardiac output and hypotension, poor ventilation and oxygenation, and severe hypoxia.</a:t>
            </a:r>
          </a:p>
        </p:txBody>
      </p:sp>
    </p:spTree>
    <p:extLst>
      <p:ext uri="{BB962C8B-B14F-4D97-AF65-F5344CB8AC3E}">
        <p14:creationId xmlns:p14="http://schemas.microsoft.com/office/powerpoint/2010/main" val="2101363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Tension Pneumothorax is a Possible Complication of Chest Injury</a:t>
            </a:r>
            <a:endParaRPr lang="en-US" altLang="en-US" dirty="0">
              <a:latin typeface="Times New Roman" panose="02020603050405020304" pitchFamily="18" charset="0"/>
              <a:ea typeface="ＭＳ Ｐゴシック"/>
            </a:endParaRPr>
          </a:p>
        </p:txBody>
      </p:sp>
      <p:pic>
        <p:nvPicPr>
          <p:cNvPr id="4" name="Picture 2" descr="With tension pneumothorax, air continuously fills the pleural space, the lung collapses, pressure rises, and the trapped air compress the heart and other lu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6582" y="1656420"/>
            <a:ext cx="4690836" cy="455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380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Chest </a:t>
            </a:r>
            <a:r>
              <a:rPr lang="en-US" sz="2000" b="0" dirty="0" smtClean="0">
                <a:latin typeface="Times New Roman" panose="02020603050405020304" pitchFamily="18" charset="0"/>
                <a:ea typeface="ＭＳ Ｐゴシック"/>
                <a:cs typeface="ＭＳ Ｐゴシック" pitchFamily="-1" charset="-128"/>
              </a:rPr>
              <a:t>(12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Specific Chest Injuries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Hemothorax</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Blood in the pleural space compresses the lung.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May occur in open and closed injuries.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The blood loss can result in shock.</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Signs and symptoms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Severe respiratory distress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Signs of shock</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Absent breath sounds on one side</a:t>
            </a:r>
          </a:p>
        </p:txBody>
      </p:sp>
    </p:spTree>
    <p:extLst>
      <p:ext uri="{BB962C8B-B14F-4D97-AF65-F5344CB8AC3E}">
        <p14:creationId xmlns:p14="http://schemas.microsoft.com/office/powerpoint/2010/main" val="564161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Hemothorax is a Possible Complication of Chest Injury</a:t>
            </a:r>
            <a:endParaRPr lang="en-US" altLang="en-US" dirty="0">
              <a:latin typeface="Times New Roman" panose="02020603050405020304" pitchFamily="18" charset="0"/>
              <a:ea typeface="ＭＳ Ｐゴシック"/>
            </a:endParaRPr>
          </a:p>
        </p:txBody>
      </p:sp>
      <p:pic>
        <p:nvPicPr>
          <p:cNvPr id="4" name="Picture 2" descr="With hemothorax, blood leaks into the chest cavity from lacerated vessels or the lung itself, and the lung compress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1939" y="1663720"/>
            <a:ext cx="5000121" cy="450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049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Chest </a:t>
            </a:r>
            <a:r>
              <a:rPr lang="en-US" sz="2000" b="0" dirty="0" smtClean="0">
                <a:latin typeface="Times New Roman" panose="02020603050405020304" pitchFamily="18" charset="0"/>
                <a:ea typeface="ＭＳ Ｐゴシック"/>
                <a:cs typeface="ＭＳ Ｐゴシック" pitchFamily="-1" charset="-128"/>
              </a:rPr>
              <a:t>(13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Specific Chest Injuries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Traumatic Asphyxia</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Sudden, severe compression of the thorax causes a rapid increase in intrathoracic pressure.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There is a backflow of blood out of the right ventricle into the upper body</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568084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Setting the Stage</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Overview of Lesson Topics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Chest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Anatomy of the Chest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General Categories of Chest Injuries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Specific Chest Injuries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Assessment–Based Approach: Chest Trauma</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Summary: Assessment and Care — Chest Trauma</a:t>
            </a:r>
          </a:p>
        </p:txBody>
      </p:sp>
    </p:spTree>
    <p:extLst>
      <p:ext uri="{BB962C8B-B14F-4D97-AF65-F5344CB8AC3E}">
        <p14:creationId xmlns:p14="http://schemas.microsoft.com/office/powerpoint/2010/main" val="3712781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Traumatic Asphyxia is a Possible Complication of Chest Injury</a:t>
            </a:r>
            <a:endParaRPr lang="en-US" altLang="en-US" dirty="0">
              <a:latin typeface="Times New Roman" panose="02020603050405020304" pitchFamily="18" charset="0"/>
              <a:ea typeface="ＭＳ Ｐゴシック"/>
            </a:endParaRPr>
          </a:p>
        </p:txBody>
      </p:sp>
      <p:pic>
        <p:nvPicPr>
          <p:cNvPr id="4" name="Picture 2" descr="With traumatic asphyxia, severe chest compression puts pressure on the heart and forces blood back into the vein of the neck. It may cause severe lung da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3413" y="1624072"/>
            <a:ext cx="3837172" cy="455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872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Chest </a:t>
            </a:r>
            <a:r>
              <a:rPr lang="en-US" sz="2000" b="0" dirty="0" smtClean="0">
                <a:latin typeface="Times New Roman" panose="02020603050405020304" pitchFamily="18" charset="0"/>
                <a:ea typeface="ＭＳ Ｐゴシック"/>
                <a:cs typeface="ＭＳ Ｐゴシック" pitchFamily="-1" charset="-128"/>
              </a:rPr>
              <a:t>(14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Specific Chest Injuries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Cardiac Contusion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Is associated with blunt trauma from violent compression of the chest.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 bruise to the heart wall may form, or the heart may ruptured; disruption in electrical conduction may occur.</a:t>
            </a:r>
          </a:p>
        </p:txBody>
      </p:sp>
    </p:spTree>
    <p:extLst>
      <p:ext uri="{BB962C8B-B14F-4D97-AF65-F5344CB8AC3E}">
        <p14:creationId xmlns:p14="http://schemas.microsoft.com/office/powerpoint/2010/main" val="1827519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Chest </a:t>
            </a:r>
            <a:r>
              <a:rPr lang="en-US" sz="2000" b="0" dirty="0" smtClean="0">
                <a:latin typeface="Times New Roman" panose="02020603050405020304" pitchFamily="18" charset="0"/>
                <a:ea typeface="ＭＳ Ｐゴシック"/>
                <a:cs typeface="ＭＳ Ｐゴシック" pitchFamily="-1" charset="-128"/>
              </a:rPr>
              <a:t>(15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r>
              <a:rPr lang="en-US" altLang="en-US" sz="2400" dirty="0">
                <a:latin typeface="+mn-lt"/>
              </a:rPr>
              <a:t>Specific Chest Injuries</a:t>
            </a:r>
          </a:p>
          <a:p>
            <a:pPr lvl="1"/>
            <a:r>
              <a:rPr lang="en-US" altLang="en-US" sz="2400" dirty="0">
                <a:latin typeface="+mn-lt"/>
              </a:rPr>
              <a:t>Commotio Cordis</a:t>
            </a:r>
          </a:p>
          <a:p>
            <a:pPr lvl="2"/>
            <a:r>
              <a:rPr lang="en-US" altLang="en-US" sz="2400" dirty="0">
                <a:latin typeface="+mn-lt"/>
              </a:rPr>
              <a:t>Is sudden cardiac arrest from blunt force to the precordial area.</a:t>
            </a:r>
          </a:p>
          <a:p>
            <a:pPr lvl="2"/>
            <a:r>
              <a:rPr lang="en-US" altLang="en-US" sz="2400" dirty="0">
                <a:latin typeface="+mn-lt"/>
              </a:rPr>
              <a:t>A blow to the chest during a vulnerable period of the cardiac cycle can lead to a lethal dysrhythmia.</a:t>
            </a:r>
          </a:p>
          <a:p>
            <a:pPr lvl="2"/>
            <a:r>
              <a:rPr lang="en-US" altLang="en-US" sz="2400" dirty="0">
                <a:latin typeface="+mn-lt"/>
              </a:rPr>
              <a:t>Start </a:t>
            </a:r>
            <a:r>
              <a:rPr lang="en-US" altLang="en-US" sz="2400" dirty="0" smtClean="0">
                <a:latin typeface="+mn-lt"/>
              </a:rPr>
              <a:t>C</a:t>
            </a:r>
            <a:r>
              <a:rPr lang="en-US" altLang="en-US" sz="100" dirty="0" smtClean="0">
                <a:latin typeface="+mn-lt"/>
              </a:rPr>
              <a:t> </a:t>
            </a:r>
            <a:r>
              <a:rPr lang="en-US" altLang="en-US" sz="2400" dirty="0" smtClean="0">
                <a:latin typeface="+mn-lt"/>
              </a:rPr>
              <a:t>P</a:t>
            </a:r>
            <a:r>
              <a:rPr lang="en-US" altLang="en-US" sz="100" dirty="0" smtClean="0">
                <a:latin typeface="+mn-lt"/>
              </a:rPr>
              <a:t> </a:t>
            </a:r>
            <a:r>
              <a:rPr lang="en-US" altLang="en-US" sz="2400" dirty="0" smtClean="0">
                <a:latin typeface="+mn-lt"/>
              </a:rPr>
              <a:t>R </a:t>
            </a:r>
            <a:r>
              <a:rPr lang="en-US" altLang="en-US" sz="2400" dirty="0">
                <a:latin typeface="+mn-lt"/>
              </a:rPr>
              <a:t>and apply the </a:t>
            </a:r>
            <a:r>
              <a:rPr lang="en-US" altLang="en-US" sz="2400" dirty="0" smtClean="0">
                <a:latin typeface="+mn-lt"/>
              </a:rPr>
              <a:t>A</a:t>
            </a:r>
            <a:r>
              <a:rPr lang="en-US" altLang="en-US" sz="100" dirty="0" smtClean="0">
                <a:latin typeface="+mn-lt"/>
              </a:rPr>
              <a:t> </a:t>
            </a:r>
            <a:r>
              <a:rPr lang="en-US" altLang="en-US" sz="2400" dirty="0" smtClean="0">
                <a:latin typeface="+mn-lt"/>
              </a:rPr>
              <a:t>E</a:t>
            </a:r>
            <a:r>
              <a:rPr lang="en-US" altLang="en-US" sz="100" dirty="0" smtClean="0">
                <a:latin typeface="+mn-lt"/>
              </a:rPr>
              <a:t> </a:t>
            </a:r>
            <a:r>
              <a:rPr lang="en-US" altLang="en-US" sz="2400" dirty="0" smtClean="0">
                <a:latin typeface="+mn-lt"/>
              </a:rPr>
              <a:t>D.</a:t>
            </a:r>
            <a:endParaRPr lang="en-US" altLang="en-US" sz="2400" dirty="0">
              <a:latin typeface="+mn-lt"/>
            </a:endParaRPr>
          </a:p>
        </p:txBody>
      </p:sp>
    </p:spTree>
    <p:extLst>
      <p:ext uri="{BB962C8B-B14F-4D97-AF65-F5344CB8AC3E}">
        <p14:creationId xmlns:p14="http://schemas.microsoft.com/office/powerpoint/2010/main" val="819193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The Chest </a:t>
            </a:r>
            <a:r>
              <a:rPr lang="en-US" sz="2000" b="0" smtClean="0">
                <a:latin typeface="Times New Roman" panose="02020603050405020304" pitchFamily="18" charset="0"/>
                <a:ea typeface="ＭＳ Ｐゴシック"/>
                <a:cs typeface="ＭＳ Ｐゴシック" pitchFamily="-1" charset="-128"/>
              </a:rPr>
              <a:t>(16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r>
              <a:rPr lang="en-US" altLang="en-US" sz="2400" dirty="0">
                <a:latin typeface="+mn-lt"/>
              </a:rPr>
              <a:t>Specific Chest Injuries</a:t>
            </a:r>
          </a:p>
          <a:p>
            <a:pPr lvl="1"/>
            <a:r>
              <a:rPr lang="en-US" altLang="en-US" sz="2400" dirty="0">
                <a:latin typeface="+mn-lt"/>
              </a:rPr>
              <a:t>Pericardial Tamponade</a:t>
            </a:r>
          </a:p>
          <a:p>
            <a:pPr lvl="2"/>
            <a:r>
              <a:rPr lang="en-US" altLang="en-US" sz="2400" dirty="0">
                <a:latin typeface="+mn-lt"/>
              </a:rPr>
              <a:t>It’s bleeding into the fibrous sac around the heart from blunt or penetrating trauma.</a:t>
            </a:r>
          </a:p>
          <a:p>
            <a:pPr lvl="2"/>
            <a:r>
              <a:rPr lang="en-US" altLang="en-US" sz="2400" dirty="0">
                <a:latin typeface="+mn-lt"/>
              </a:rPr>
              <a:t>Compression of the ventricles results in inadequate ventricular filling and reduced cardiac output</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25475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The Chest </a:t>
            </a:r>
            <a:r>
              <a:rPr lang="en-US" sz="2000" b="0" smtClean="0">
                <a:latin typeface="Times New Roman" panose="02020603050405020304" pitchFamily="18" charset="0"/>
                <a:ea typeface="ＭＳ Ｐゴシック"/>
                <a:cs typeface="ＭＳ Ｐゴシック" pitchFamily="-1" charset="-128"/>
              </a:rPr>
              <a:t>(17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r>
              <a:rPr lang="en-US" altLang="en-US" sz="2400" dirty="0">
                <a:latin typeface="+mn-lt"/>
              </a:rPr>
              <a:t>Specific Chest Injuries</a:t>
            </a:r>
          </a:p>
          <a:p>
            <a:pPr lvl="1"/>
            <a:r>
              <a:rPr lang="en-US" altLang="en-US" sz="2400" dirty="0">
                <a:latin typeface="+mn-lt"/>
              </a:rPr>
              <a:t>Pericardial Tamponade</a:t>
            </a:r>
          </a:p>
          <a:p>
            <a:pPr lvl="2"/>
            <a:r>
              <a:rPr lang="en-US" altLang="en-US" sz="2400" dirty="0">
                <a:latin typeface="+mn-lt"/>
              </a:rPr>
              <a:t>Signs and Symptoms</a:t>
            </a:r>
          </a:p>
          <a:p>
            <a:pPr lvl="3" indent="-230400"/>
            <a:r>
              <a:rPr lang="en-US" altLang="en-US" sz="2400" dirty="0">
                <a:latin typeface="+mn-lt"/>
              </a:rPr>
              <a:t>Jugular vein distention</a:t>
            </a:r>
          </a:p>
          <a:p>
            <a:pPr lvl="3" indent="-230400"/>
            <a:r>
              <a:rPr lang="en-US" altLang="en-US" sz="2400" dirty="0">
                <a:latin typeface="+mn-lt"/>
              </a:rPr>
              <a:t>Signs of shock</a:t>
            </a:r>
          </a:p>
          <a:p>
            <a:pPr lvl="3" indent="-230400"/>
            <a:r>
              <a:rPr lang="en-US" altLang="en-US" sz="2400" dirty="0">
                <a:latin typeface="+mn-lt"/>
              </a:rPr>
              <a:t>Tachycardia and decreased blood pressure</a:t>
            </a:r>
          </a:p>
          <a:p>
            <a:pPr lvl="3" indent="-230400"/>
            <a:r>
              <a:rPr lang="en-US" altLang="en-US" sz="2400" dirty="0">
                <a:latin typeface="+mn-lt"/>
              </a:rPr>
              <a:t>Narrow pulse pressure and weak pulses</a:t>
            </a:r>
          </a:p>
          <a:p>
            <a:pPr lvl="3" indent="-230400"/>
            <a:r>
              <a:rPr lang="en-US" altLang="en-US" sz="2400" dirty="0">
                <a:latin typeface="+mn-lt"/>
              </a:rPr>
              <a:t>Radial pulse diminishes on </a:t>
            </a:r>
            <a:r>
              <a:rPr lang="en-US" altLang="en-US" sz="2400" dirty="0" smtClean="0">
                <a:latin typeface="+mn-lt"/>
              </a:rPr>
              <a:t>inhalation</a:t>
            </a:r>
            <a:endParaRPr lang="en-US" altLang="en-US" sz="2400" dirty="0">
              <a:latin typeface="+mn-lt"/>
            </a:endParaRPr>
          </a:p>
        </p:txBody>
      </p:sp>
    </p:spTree>
    <p:extLst>
      <p:ext uri="{BB962C8B-B14F-4D97-AF65-F5344CB8AC3E}">
        <p14:creationId xmlns:p14="http://schemas.microsoft.com/office/powerpoint/2010/main" val="2679566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Chest </a:t>
            </a:r>
            <a:r>
              <a:rPr lang="en-US" sz="2000" b="0" dirty="0" smtClean="0">
                <a:latin typeface="Times New Roman" panose="02020603050405020304" pitchFamily="18" charset="0"/>
                <a:ea typeface="ＭＳ Ｐゴシック"/>
                <a:cs typeface="ＭＳ Ｐゴシック" pitchFamily="-1" charset="-128"/>
              </a:rPr>
              <a:t>(18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816399"/>
          </a:xfrm>
        </p:spPr>
        <p:txBody>
          <a:bodyPr wrap="square" lIns="91425" tIns="91425" rIns="91425" bIns="91425">
            <a:noAutofit/>
          </a:bodyPr>
          <a:lstStyle/>
          <a:p>
            <a:r>
              <a:rPr lang="en-US" altLang="en-US" sz="2400" dirty="0" smtClean="0">
                <a:latin typeface="+mn-lt"/>
              </a:rPr>
              <a:t>Specific Chest Injuries</a:t>
            </a:r>
          </a:p>
          <a:p>
            <a:pPr lvl="1"/>
            <a:r>
              <a:rPr lang="en-US" altLang="en-US" sz="2400" dirty="0" smtClean="0">
                <a:latin typeface="+mn-lt"/>
              </a:rPr>
              <a:t>Rib Injury</a:t>
            </a:r>
          </a:p>
          <a:p>
            <a:pPr lvl="2"/>
            <a:r>
              <a:rPr lang="en-US" altLang="en-US" sz="2400" dirty="0" smtClean="0">
                <a:latin typeface="+mn-lt"/>
              </a:rPr>
              <a:t>The fractured rib may cause damage to the lung or intercostal vessels.</a:t>
            </a:r>
          </a:p>
          <a:p>
            <a:pPr lvl="2"/>
            <a:r>
              <a:rPr lang="en-US" altLang="en-US" sz="2400" dirty="0" smtClean="0">
                <a:latin typeface="+mn-lt"/>
              </a:rPr>
              <a:t>Rib fracture is less common in children.</a:t>
            </a:r>
          </a:p>
          <a:p>
            <a:pPr lvl="2"/>
            <a:r>
              <a:rPr lang="en-US" altLang="en-US" sz="2400" dirty="0" smtClean="0">
                <a:latin typeface="+mn-lt"/>
              </a:rPr>
              <a:t>S&amp;S of rib injury include pain with movement and breathing, crepitation, tenderness upon palpation chest wall deformity, inability to breathe deeply, coughing, and tachypnea.</a:t>
            </a:r>
            <a:endParaRPr lang="en-US" altLang="en-US" sz="2400" dirty="0">
              <a:latin typeface="+mn-lt"/>
            </a:endParaRPr>
          </a:p>
        </p:txBody>
      </p:sp>
    </p:spTree>
    <p:extLst>
      <p:ext uri="{BB962C8B-B14F-4D97-AF65-F5344CB8AC3E}">
        <p14:creationId xmlns:p14="http://schemas.microsoft.com/office/powerpoint/2010/main" val="1957617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Rib Injury</a:t>
            </a:r>
            <a:endParaRPr lang="en-US" altLang="en-US" dirty="0">
              <a:latin typeface="Times New Roman" panose="02020603050405020304" pitchFamily="18" charset="0"/>
              <a:ea typeface="ＭＳ Ｐゴシック"/>
            </a:endParaRPr>
          </a:p>
        </p:txBody>
      </p:sp>
      <p:pic>
        <p:nvPicPr>
          <p:cNvPr id="4" name="Picture 2" descr="Rib injury signs include pain on breathing or movement, coughing, tenderness over the fracture, deformity of the chest wall, inability to breathe deeply because of pain. If a lung has been punctured, the patient may cough up frothy blood and feel a cracking sensation under the fingertips as you feel the area of the fracture, subcutaneous emphysem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631" y="1637759"/>
            <a:ext cx="4578738" cy="455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26948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2212870"/>
          </a:xfrm>
        </p:spPr>
        <p:txBody>
          <a:bodyPr tIns="91425">
            <a:noAutofit/>
          </a:bodyPr>
          <a:lstStyle/>
          <a:p>
            <a:pPr lvl="0" eaLnBrk="0" fontAlgn="base" hangingPunct="0">
              <a:spcBef>
                <a:spcPct val="0"/>
              </a:spcBef>
              <a:spcAft>
                <a:spcPct val="0"/>
              </a:spcAft>
              <a:buClrTx/>
              <a:defRPr/>
            </a:pPr>
            <a:r>
              <a:rPr lang="en-US" sz="2800" dirty="0" smtClean="0">
                <a:latin typeface="Times New Roman" panose="02020603050405020304" pitchFamily="18" charset="0"/>
                <a:ea typeface="ＭＳ Ｐゴシック"/>
                <a:cs typeface="ＭＳ Ｐゴシック" pitchFamily="-1" charset="-128"/>
              </a:rPr>
              <a:t>Click on the Injury that is Characterized by Air Trapped in the Pleural Space under Pressure, Resulting in Compression of the Structures of the Affected Side, Mediastinum, and Opposite Side of the Chest</a:t>
            </a:r>
            <a:endParaRPr lang="en-US" sz="2800" dirty="0">
              <a:latin typeface="Times New Roman" panose="02020603050405020304" pitchFamily="18" charset="0"/>
              <a:ea typeface="ＭＳ Ｐゴシック"/>
              <a:cs typeface="ＭＳ Ｐゴシック" pitchFamily="-1" charset="-128"/>
            </a:endParaRPr>
          </a:p>
        </p:txBody>
      </p:sp>
      <p:sp>
        <p:nvSpPr>
          <p:cNvPr id="3" name="Content Placeholder 2"/>
          <p:cNvSpPr>
            <a:spLocks noGrp="1"/>
          </p:cNvSpPr>
          <p:nvPr>
            <p:ph type="body" idx="1"/>
          </p:nvPr>
        </p:nvSpPr>
        <p:spPr>
          <a:xfrm>
            <a:off x="457200" y="2648826"/>
            <a:ext cx="8229600" cy="533400"/>
          </a:xfrm>
        </p:spPr>
        <p:txBody>
          <a:bodyPr wrap="square" lIns="91425" tIns="91425" rIns="91425" bIns="91425">
            <a:noAutofit/>
          </a:bodyPr>
          <a:lstStyle/>
          <a:p>
            <a:pPr marL="0" lvl="0" indent="0" fontAlgn="base">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a. </a:t>
            </a:r>
            <a:r>
              <a:rPr lang="en-US" altLang="en-US" sz="2400" kern="1200" dirty="0" smtClean="0">
                <a:solidFill>
                  <a:srgbClr val="000000"/>
                </a:solidFill>
                <a:latin typeface="Arial (Body)"/>
                <a:ea typeface="ＭＳ Ｐゴシック" panose="020B0600070205080204" pitchFamily="34" charset="-128"/>
                <a:hlinkClick r:id="rId2" action="ppaction://hlinksldjump"/>
              </a:rPr>
              <a:t>Hemothorax</a:t>
            </a:r>
            <a:endParaRPr lang="en-US" altLang="en-US" sz="2400" kern="1200" dirty="0">
              <a:solidFill>
                <a:srgbClr val="000000"/>
              </a:solidFill>
              <a:latin typeface="Arial (Body)"/>
              <a:ea typeface="ＭＳ Ｐゴシック" panose="020B0600070205080204" pitchFamily="34" charset="-128"/>
            </a:endParaRPr>
          </a:p>
        </p:txBody>
      </p:sp>
      <p:sp>
        <p:nvSpPr>
          <p:cNvPr id="4" name="Content Placeholder 3"/>
          <p:cNvSpPr>
            <a:spLocks noGrp="1"/>
          </p:cNvSpPr>
          <p:nvPr>
            <p:ph sz="quarter" idx="13"/>
          </p:nvPr>
        </p:nvSpPr>
        <p:spPr>
          <a:xfrm>
            <a:off x="457200" y="3326688"/>
            <a:ext cx="8229600" cy="558800"/>
          </a:xfrm>
        </p:spPr>
        <p:txBody>
          <a:bodyPr wrap="square" lIns="91425" tIns="91425" rIns="91425" bIns="91425">
            <a:noAutofit/>
          </a:bodyPr>
          <a:lstStyle/>
          <a:p>
            <a:pPr marL="0" lvl="0" indent="0" fontAlgn="base">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b. </a:t>
            </a:r>
            <a:r>
              <a:rPr lang="en-US" altLang="en-US" sz="2400" kern="1200" dirty="0" smtClean="0">
                <a:solidFill>
                  <a:srgbClr val="000000"/>
                </a:solidFill>
                <a:latin typeface="Arial (Body)"/>
                <a:ea typeface="ＭＳ Ｐゴシック" panose="020B0600070205080204" pitchFamily="34" charset="-128"/>
                <a:hlinkClick r:id="rId3" action="ppaction://hlinksldjump"/>
              </a:rPr>
              <a:t>Tension </a:t>
            </a:r>
            <a:r>
              <a:rPr lang="en-US" altLang="en-US" sz="2400" kern="1200" dirty="0">
                <a:solidFill>
                  <a:srgbClr val="000000"/>
                </a:solidFill>
                <a:latin typeface="Arial (Body)"/>
                <a:ea typeface="ＭＳ Ｐゴシック" panose="020B0600070205080204" pitchFamily="34" charset="-128"/>
                <a:hlinkClick r:id="rId3" action="ppaction://hlinksldjump"/>
              </a:rPr>
              <a:t>pneumothorax</a:t>
            </a:r>
            <a:endParaRPr lang="en-US" altLang="en-US" sz="2400" kern="1200" dirty="0">
              <a:solidFill>
                <a:srgbClr val="000000"/>
              </a:solidFill>
              <a:latin typeface="Arial (Body)"/>
              <a:ea typeface="ＭＳ Ｐゴシック" panose="020B0600070205080204" pitchFamily="34" charset="-128"/>
            </a:endParaRPr>
          </a:p>
        </p:txBody>
      </p:sp>
      <p:sp>
        <p:nvSpPr>
          <p:cNvPr id="5" name="Content Placeholder 4"/>
          <p:cNvSpPr>
            <a:spLocks noGrp="1"/>
          </p:cNvSpPr>
          <p:nvPr>
            <p:ph sz="quarter" idx="14"/>
          </p:nvPr>
        </p:nvSpPr>
        <p:spPr>
          <a:xfrm>
            <a:off x="457200" y="4002963"/>
            <a:ext cx="8232775" cy="609600"/>
          </a:xfrm>
        </p:spPr>
        <p:txBody>
          <a:bodyPr wrap="square" lIns="91425" tIns="91425" rIns="91425" bIns="91425">
            <a:noAutofit/>
          </a:bodyPr>
          <a:lstStyle/>
          <a:p>
            <a:pPr marL="0" lvl="0" indent="0" fontAlgn="base">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c. </a:t>
            </a:r>
            <a:r>
              <a:rPr lang="en-US" altLang="en-US" sz="2400" kern="1200" dirty="0" smtClean="0">
                <a:solidFill>
                  <a:srgbClr val="000000"/>
                </a:solidFill>
                <a:latin typeface="Arial (Body)"/>
                <a:ea typeface="ＭＳ Ｐゴシック" panose="020B0600070205080204" pitchFamily="34" charset="-128"/>
                <a:hlinkClick r:id="rId2" action="ppaction://hlinksldjump"/>
              </a:rPr>
              <a:t>Pericardial </a:t>
            </a:r>
            <a:r>
              <a:rPr lang="en-US" altLang="en-US" sz="2400" kern="1200" dirty="0">
                <a:solidFill>
                  <a:srgbClr val="000000"/>
                </a:solidFill>
                <a:latin typeface="Arial (Body)"/>
                <a:ea typeface="ＭＳ Ｐゴシック" panose="020B0600070205080204" pitchFamily="34" charset="-128"/>
                <a:hlinkClick r:id="rId2" action="ppaction://hlinksldjump"/>
              </a:rPr>
              <a:t>tamponade</a:t>
            </a:r>
            <a:endParaRPr lang="en-US" altLang="en-US" sz="2400" kern="1200" dirty="0">
              <a:solidFill>
                <a:srgbClr val="000000"/>
              </a:solidFill>
              <a:latin typeface="Arial (Body)"/>
              <a:ea typeface="ＭＳ Ｐゴシック" panose="020B0600070205080204" pitchFamily="34" charset="-128"/>
            </a:endParaRPr>
          </a:p>
        </p:txBody>
      </p:sp>
      <p:sp>
        <p:nvSpPr>
          <p:cNvPr id="6" name="Content Placeholder 5"/>
          <p:cNvSpPr>
            <a:spLocks noGrp="1"/>
          </p:cNvSpPr>
          <p:nvPr>
            <p:ph sz="quarter" idx="15"/>
          </p:nvPr>
        </p:nvSpPr>
        <p:spPr>
          <a:xfrm>
            <a:off x="457200" y="4782425"/>
            <a:ext cx="8229600" cy="550863"/>
          </a:xfrm>
        </p:spPr>
        <p:txBody>
          <a:bodyPr wrap="square" lIns="91425" tIns="91425" rIns="91425" bIns="91425">
            <a:noAutofit/>
          </a:bodyPr>
          <a:lstStyle/>
          <a:p>
            <a:pPr marL="0" lvl="0" indent="0" fontAlgn="base">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d. </a:t>
            </a:r>
            <a:r>
              <a:rPr lang="en-US" altLang="en-US" sz="2400" kern="1200" dirty="0" smtClean="0">
                <a:solidFill>
                  <a:srgbClr val="000000"/>
                </a:solidFill>
                <a:latin typeface="Arial (Body)"/>
                <a:ea typeface="ＭＳ Ｐゴシック" panose="020B0600070205080204" pitchFamily="34" charset="-128"/>
                <a:hlinkClick r:id="rId4" action="ppaction://hlinksldjump"/>
              </a:rPr>
              <a:t>Sucking </a:t>
            </a:r>
            <a:r>
              <a:rPr lang="en-US" altLang="en-US" sz="2400" kern="1200" dirty="0">
                <a:solidFill>
                  <a:srgbClr val="000000"/>
                </a:solidFill>
                <a:latin typeface="Arial (Body)"/>
                <a:ea typeface="ＭＳ Ｐゴシック" panose="020B0600070205080204" pitchFamily="34" charset="-128"/>
                <a:hlinkClick r:id="rId4" action="ppaction://hlinksldjump"/>
              </a:rPr>
              <a:t>chest wound</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9789104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The Chest </a:t>
            </a:r>
            <a:r>
              <a:rPr lang="en-US" sz="2000" b="0" smtClean="0">
                <a:latin typeface="Times New Roman" panose="02020603050405020304" pitchFamily="18" charset="0"/>
                <a:ea typeface="ＭＳ Ｐゴシック"/>
                <a:cs typeface="ＭＳ Ｐゴシック" pitchFamily="-1" charset="-128"/>
              </a:rPr>
              <a:t>(19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Chest Trauma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Scene Size-Up</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If violence was involved, be especially careful with the scene size-up.</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Do not enter a scene that is not safe to enter.</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Use Standard Precautions.</a:t>
            </a:r>
          </a:p>
        </p:txBody>
      </p:sp>
    </p:spTree>
    <p:extLst>
      <p:ext uri="{BB962C8B-B14F-4D97-AF65-F5344CB8AC3E}">
        <p14:creationId xmlns:p14="http://schemas.microsoft.com/office/powerpoint/2010/main" val="20322495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Chest </a:t>
            </a:r>
            <a:r>
              <a:rPr lang="en-US" sz="2000" b="0" dirty="0" smtClean="0">
                <a:latin typeface="Times New Roman" panose="02020603050405020304" pitchFamily="18" charset="0"/>
                <a:ea typeface="ＭＳ Ｐゴシック"/>
                <a:cs typeface="ＭＳ Ｐゴシック" pitchFamily="-1" charset="-128"/>
              </a:rPr>
              <a:t>(20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124176"/>
          </a:xfrm>
        </p:spPr>
        <p:txBody>
          <a:bodyPr wrap="square" lIns="91425" tIns="91425" rIns="91425" bIns="91425">
            <a:noAutofit/>
          </a:bodyPr>
          <a:lstStyle/>
          <a:p>
            <a:r>
              <a:rPr lang="en-US" altLang="en-US" sz="2400" dirty="0">
                <a:latin typeface="+mn-lt"/>
              </a:rPr>
              <a:t>Assessment-Based Approach: Chest Trauma</a:t>
            </a:r>
          </a:p>
          <a:p>
            <a:pPr lvl="1"/>
            <a:r>
              <a:rPr lang="en-US" altLang="en-US" sz="2400" dirty="0">
                <a:latin typeface="+mn-lt"/>
              </a:rPr>
              <a:t>Scene Size-Up</a:t>
            </a:r>
          </a:p>
          <a:p>
            <a:pPr lvl="2"/>
            <a:r>
              <a:rPr lang="en-US" altLang="en-US" sz="2400" dirty="0">
                <a:latin typeface="+mn-lt"/>
              </a:rPr>
              <a:t>Mechanisms of Injury</a:t>
            </a:r>
          </a:p>
          <a:p>
            <a:pPr lvl="3" indent="-230400"/>
            <a:r>
              <a:rPr lang="en-US" altLang="en-US" sz="2400" dirty="0">
                <a:latin typeface="+mn-lt"/>
              </a:rPr>
              <a:t>Sports accidents</a:t>
            </a:r>
          </a:p>
          <a:p>
            <a:pPr lvl="3" indent="-230400"/>
            <a:r>
              <a:rPr lang="en-US" altLang="en-US" sz="2400" dirty="0">
                <a:latin typeface="+mn-lt"/>
              </a:rPr>
              <a:t>Falls, fights</a:t>
            </a:r>
          </a:p>
          <a:p>
            <a:pPr lvl="3" indent="-230400"/>
            <a:r>
              <a:rPr lang="en-US" altLang="en-US" sz="2400" dirty="0">
                <a:latin typeface="+mn-lt"/>
              </a:rPr>
              <a:t>Gunshot</a:t>
            </a:r>
          </a:p>
          <a:p>
            <a:pPr lvl="3" indent="-230400"/>
            <a:r>
              <a:rPr lang="en-US" altLang="en-US" sz="2400" dirty="0">
                <a:latin typeface="+mn-lt"/>
              </a:rPr>
              <a:t>Vehicle collision</a:t>
            </a:r>
          </a:p>
          <a:p>
            <a:pPr lvl="3" indent="-230400"/>
            <a:r>
              <a:rPr lang="en-US" altLang="en-US" sz="2400" dirty="0">
                <a:latin typeface="+mn-lt"/>
              </a:rPr>
              <a:t>Crushing injury</a:t>
            </a:r>
          </a:p>
          <a:p>
            <a:pPr lvl="3" indent="-230400"/>
            <a:r>
              <a:rPr lang="en-US" altLang="en-US" sz="2400" dirty="0">
                <a:latin typeface="+mn-lt"/>
              </a:rPr>
              <a:t>Explosion</a:t>
            </a:r>
          </a:p>
        </p:txBody>
      </p:sp>
    </p:spTree>
    <p:extLst>
      <p:ext uri="{BB962C8B-B14F-4D97-AF65-F5344CB8AC3E}">
        <p14:creationId xmlns:p14="http://schemas.microsoft.com/office/powerpoint/2010/main" val="969274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Introduction</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82489"/>
          </a:xfrm>
        </p:spPr>
        <p:txBody>
          <a:bodyPr wrap="square" lIns="91425" tIns="91425" rIns="91425" bIns="91425">
            <a:noAutofit/>
          </a:bodyPr>
          <a:lstStyle/>
          <a:p>
            <a:pPr marL="0" lvl="0" indent="0" eaLnBrk="0" fontAlgn="base" hangingPunct="0">
              <a:spcAft>
                <a:spcPct val="0"/>
              </a:spcAft>
              <a:buSzPts val="2400"/>
              <a:buNone/>
              <a:tabLst/>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Roxanne Freidman and Laura Cahill are on the scene of a patient who was ejected from the </a:t>
            </a:r>
            <a:r>
              <a:rPr lang="en-US" altLang="en-US" sz="2400" dirty="0" smtClean="0">
                <a:solidFill>
                  <a:srgbClr val="000000"/>
                </a:solidFill>
                <a:latin typeface="Arial (Body)"/>
                <a:ea typeface="ＭＳ Ｐゴシック"/>
              </a:rPr>
              <a:t>driver’s </a:t>
            </a:r>
            <a:r>
              <a:rPr lang="en-US" altLang="en-US" sz="2400" dirty="0">
                <a:solidFill>
                  <a:srgbClr val="000000"/>
                </a:solidFill>
                <a:latin typeface="Arial (Body)"/>
                <a:ea typeface="ＭＳ Ｐゴシック"/>
              </a:rPr>
              <a:t>seat of a vehicle that rolled multiple times after leaving the roadway at a high speed. As Roxanne maintains in-line stabilization of the spine while opening the airway with a jaw-thrust maneuver, Laura quickly exposes the chest and listens for breath sounds.</a:t>
            </a:r>
          </a:p>
          <a:p>
            <a:pPr marL="0" lvl="0" indent="0" eaLnBrk="0" fontAlgn="base" hangingPunct="0">
              <a:spcAft>
                <a:spcPct val="0"/>
              </a:spcAft>
              <a:buSzPts val="2400"/>
              <a:buNone/>
              <a:tabLst/>
            </a:pPr>
            <a:r>
              <a:rPr lang="en-US" altLang="en-US" sz="2400" dirty="0" smtClean="0">
                <a:solidFill>
                  <a:srgbClr val="000000"/>
                </a:solidFill>
                <a:latin typeface="Arial (Body)"/>
                <a:ea typeface="ＭＳ Ｐゴシック"/>
              </a:rPr>
              <a:t>“No </a:t>
            </a:r>
            <a:r>
              <a:rPr lang="en-US" altLang="en-US" sz="2400" dirty="0">
                <a:solidFill>
                  <a:srgbClr val="000000"/>
                </a:solidFill>
                <a:latin typeface="Arial (Body)"/>
                <a:ea typeface="ＭＳ Ｐゴシック"/>
              </a:rPr>
              <a:t>breath sounds on the right. There is jugular vein distention</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says Laura.</a:t>
            </a:r>
          </a:p>
        </p:txBody>
      </p:sp>
    </p:spTree>
    <p:extLst>
      <p:ext uri="{BB962C8B-B14F-4D97-AF65-F5344CB8AC3E}">
        <p14:creationId xmlns:p14="http://schemas.microsoft.com/office/powerpoint/2010/main" val="3885173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Chest </a:t>
            </a:r>
            <a:r>
              <a:rPr lang="en-US" sz="2000" b="0" dirty="0" smtClean="0">
                <a:latin typeface="Times New Roman" panose="02020603050405020304" pitchFamily="18" charset="0"/>
                <a:ea typeface="ＭＳ Ｐゴシック"/>
                <a:cs typeface="ＭＳ Ｐゴシック" pitchFamily="-1" charset="-128"/>
              </a:rPr>
              <a:t>(21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r>
              <a:rPr lang="en-US" altLang="en-US" sz="2400" dirty="0">
                <a:latin typeface="+mn-lt"/>
              </a:rPr>
              <a:t>Assessment-Based Approach: Chest Trauma</a:t>
            </a:r>
          </a:p>
          <a:p>
            <a:pPr lvl="1"/>
            <a:r>
              <a:rPr lang="en-US" altLang="en-US" sz="2400" dirty="0">
                <a:latin typeface="+mn-lt"/>
              </a:rPr>
              <a:t>Primary Assessment</a:t>
            </a:r>
          </a:p>
          <a:p>
            <a:pPr lvl="2"/>
            <a:r>
              <a:rPr lang="en-US" altLang="en-US" sz="2400" dirty="0">
                <a:latin typeface="+mn-lt"/>
              </a:rPr>
              <a:t>Use spinal stabilization, if indicated.</a:t>
            </a:r>
          </a:p>
          <a:p>
            <a:pPr lvl="2"/>
            <a:r>
              <a:rPr lang="en-US" altLang="en-US" sz="2400" dirty="0">
                <a:latin typeface="+mn-lt"/>
              </a:rPr>
              <a:t>Form a general impression.</a:t>
            </a:r>
          </a:p>
          <a:p>
            <a:pPr lvl="2"/>
            <a:r>
              <a:rPr lang="en-US" altLang="en-US" sz="2400" dirty="0">
                <a:latin typeface="+mn-lt"/>
              </a:rPr>
              <a:t>Expose and examine the chest.</a:t>
            </a:r>
          </a:p>
          <a:p>
            <a:pPr lvl="2"/>
            <a:r>
              <a:rPr lang="en-US" altLang="en-US" sz="2400" dirty="0">
                <a:latin typeface="+mn-lt"/>
              </a:rPr>
              <a:t>Assess the mental status.</a:t>
            </a:r>
          </a:p>
          <a:p>
            <a:pPr lvl="2"/>
            <a:r>
              <a:rPr lang="en-US" altLang="en-US" sz="2400" dirty="0">
                <a:latin typeface="+mn-lt"/>
              </a:rPr>
              <a:t>Assess the airway.</a:t>
            </a:r>
          </a:p>
          <a:p>
            <a:pPr lvl="2"/>
            <a:r>
              <a:rPr lang="en-US" altLang="en-US" sz="2400" dirty="0">
                <a:latin typeface="+mn-lt"/>
              </a:rPr>
              <a:t>Look for signs of respiratory distress</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40907806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Chest </a:t>
            </a:r>
            <a:r>
              <a:rPr lang="en-US" sz="2000" b="0" dirty="0" smtClean="0">
                <a:latin typeface="Times New Roman" panose="02020603050405020304" pitchFamily="18" charset="0"/>
                <a:ea typeface="ＭＳ Ｐゴシック"/>
                <a:cs typeface="ＭＳ Ｐゴシック" pitchFamily="-1" charset="-128"/>
              </a:rPr>
              <a:t>(22 of 35)</a:t>
            </a:r>
            <a:endParaRPr lang="en-US" sz="2000" b="0" dirty="0">
              <a:latin typeface="Times New Roman" panose="02020603050405020304" pitchFamily="18" charset="0"/>
              <a:ea typeface="ＭＳ Ｐゴシック"/>
              <a:cs typeface="ＭＳ Ｐゴシック" pitchFamily="-1" charset="-128"/>
            </a:endParaRPr>
          </a:p>
        </p:txBody>
      </p:sp>
      <p:sp>
        <p:nvSpPr>
          <p:cNvPr id="6" name="Text Placeholder 5"/>
          <p:cNvSpPr>
            <a:spLocks noGrp="1"/>
          </p:cNvSpPr>
          <p:nvPr>
            <p:ph type="body" idx="1"/>
          </p:nvPr>
        </p:nvSpPr>
        <p:spPr>
          <a:xfrm>
            <a:off x="457200" y="1600201"/>
            <a:ext cx="8229600" cy="3037114"/>
          </a:xfrm>
        </p:spPr>
        <p:txBody>
          <a:bodyPr/>
          <a:lstStyle/>
          <a:p>
            <a:r>
              <a:rPr lang="en-US" altLang="en-US" sz="2400" dirty="0" smtClean="0">
                <a:latin typeface="+mn-lt"/>
              </a:rPr>
              <a:t>Assessment-Based Approach: Chest Trauma</a:t>
            </a:r>
          </a:p>
          <a:p>
            <a:pPr lvl="1"/>
            <a:r>
              <a:rPr lang="en-US" altLang="en-US" sz="2400" dirty="0" smtClean="0">
                <a:latin typeface="+mn-lt"/>
              </a:rPr>
              <a:t>Primary Assessment</a:t>
            </a:r>
          </a:p>
          <a:p>
            <a:pPr lvl="2"/>
            <a:r>
              <a:rPr lang="en-US" altLang="en-US" sz="2400" dirty="0" smtClean="0">
                <a:latin typeface="+mn-lt"/>
              </a:rPr>
              <a:t>If breathing is adequate, apply oxygen as needed, to maintain an S</a:t>
            </a:r>
            <a:r>
              <a:rPr lang="en-US" altLang="en-US" sz="100" dirty="0" smtClean="0">
                <a:latin typeface="+mn-lt"/>
              </a:rPr>
              <a:t> </a:t>
            </a:r>
            <a:r>
              <a:rPr lang="en-US" altLang="en-US" sz="2400" dirty="0" smtClean="0">
                <a:latin typeface="+mn-lt"/>
              </a:rPr>
              <a:t>p</a:t>
            </a:r>
            <a:r>
              <a:rPr lang="en-US" altLang="en-US" sz="100" dirty="0" smtClean="0">
                <a:latin typeface="+mn-lt"/>
              </a:rPr>
              <a:t> </a:t>
            </a:r>
            <a:r>
              <a:rPr lang="en-US" altLang="en-US" sz="2400" dirty="0" smtClean="0">
                <a:latin typeface="+mn-lt"/>
              </a:rPr>
              <a:t>O</a:t>
            </a:r>
            <a:r>
              <a:rPr lang="en-US" altLang="en-US" sz="100" dirty="0" smtClean="0">
                <a:latin typeface="+mn-lt"/>
              </a:rPr>
              <a:t> </a:t>
            </a:r>
            <a:r>
              <a:rPr lang="en-US" altLang="en-US" sz="2400" baseline="-25000" dirty="0" smtClean="0">
                <a:latin typeface="+mn-lt"/>
              </a:rPr>
              <a:t>2</a:t>
            </a:r>
            <a:r>
              <a:rPr lang="en-US" altLang="en-US" sz="2400" dirty="0" smtClean="0">
                <a:latin typeface="+mn-lt"/>
              </a:rPr>
              <a:t> greater than or equal to 94%.</a:t>
            </a:r>
          </a:p>
          <a:p>
            <a:pPr lvl="2"/>
            <a:r>
              <a:rPr lang="en-US" altLang="en-US" sz="2400" dirty="0" smtClean="0">
                <a:latin typeface="+mn-lt"/>
              </a:rPr>
              <a:t>Consider C</a:t>
            </a:r>
            <a:r>
              <a:rPr lang="en-US" altLang="en-US" sz="100" dirty="0" smtClean="0">
                <a:latin typeface="+mn-lt"/>
              </a:rPr>
              <a:t> </a:t>
            </a:r>
            <a:r>
              <a:rPr lang="en-US" altLang="en-US" sz="2400" dirty="0" smtClean="0">
                <a:latin typeface="+mn-lt"/>
              </a:rPr>
              <a:t>P</a:t>
            </a:r>
            <a:r>
              <a:rPr lang="en-US" altLang="en-US" sz="100" dirty="0" smtClean="0">
                <a:latin typeface="+mn-lt"/>
              </a:rPr>
              <a:t> </a:t>
            </a:r>
            <a:r>
              <a:rPr lang="en-US" altLang="en-US" sz="2400" dirty="0" smtClean="0">
                <a:latin typeface="+mn-lt"/>
              </a:rPr>
              <a:t>A</a:t>
            </a:r>
            <a:r>
              <a:rPr lang="en-US" altLang="en-US" sz="100" dirty="0" smtClean="0">
                <a:latin typeface="+mn-lt"/>
              </a:rPr>
              <a:t> </a:t>
            </a:r>
            <a:r>
              <a:rPr lang="en-US" altLang="en-US" sz="2400" dirty="0" smtClean="0">
                <a:latin typeface="+mn-lt"/>
              </a:rPr>
              <a:t>P for flail segment or pulmonary contusion.</a:t>
            </a:r>
          </a:p>
          <a:p>
            <a:pPr lvl="2"/>
            <a:r>
              <a:rPr lang="en-US" altLang="en-US" sz="2400" dirty="0" smtClean="0">
                <a:latin typeface="+mn-lt"/>
              </a:rPr>
              <a:t>Do not use C</a:t>
            </a:r>
            <a:r>
              <a:rPr lang="en-US" altLang="en-US" sz="100" dirty="0" smtClean="0">
                <a:latin typeface="+mn-lt"/>
              </a:rPr>
              <a:t> </a:t>
            </a:r>
            <a:r>
              <a:rPr lang="en-US" altLang="en-US" sz="2400" dirty="0" smtClean="0">
                <a:latin typeface="+mn-lt"/>
              </a:rPr>
              <a:t>P</a:t>
            </a:r>
            <a:r>
              <a:rPr lang="en-US" altLang="en-US" sz="100" dirty="0" smtClean="0">
                <a:latin typeface="+mn-lt"/>
              </a:rPr>
              <a:t> </a:t>
            </a:r>
            <a:r>
              <a:rPr lang="en-US" altLang="en-US" sz="2400" dirty="0" smtClean="0">
                <a:latin typeface="+mn-lt"/>
              </a:rPr>
              <a:t>A</a:t>
            </a:r>
            <a:r>
              <a:rPr lang="en-US" altLang="en-US" sz="100" dirty="0" smtClean="0">
                <a:latin typeface="+mn-lt"/>
              </a:rPr>
              <a:t> </a:t>
            </a:r>
            <a:r>
              <a:rPr lang="en-US" altLang="en-US" sz="2400" dirty="0" smtClean="0">
                <a:latin typeface="+mn-lt"/>
              </a:rPr>
              <a:t>P if pneumothorax is suspected.</a:t>
            </a:r>
            <a:endParaRPr lang="en-US" altLang="en-US" sz="2400" dirty="0">
              <a:latin typeface="+mn-lt"/>
            </a:endParaRPr>
          </a:p>
        </p:txBody>
      </p:sp>
    </p:spTree>
    <p:extLst>
      <p:ext uri="{BB962C8B-B14F-4D97-AF65-F5344CB8AC3E}">
        <p14:creationId xmlns:p14="http://schemas.microsoft.com/office/powerpoint/2010/main" val="3560439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Chest </a:t>
            </a:r>
            <a:r>
              <a:rPr lang="en-US" sz="2000" b="0" dirty="0" smtClean="0">
                <a:latin typeface="Times New Roman" panose="02020603050405020304" pitchFamily="18" charset="0"/>
                <a:ea typeface="ＭＳ Ｐゴシック"/>
                <a:cs typeface="ＭＳ Ｐゴシック" pitchFamily="-1" charset="-128"/>
              </a:rPr>
              <a:t>(23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r>
              <a:rPr lang="en-US" altLang="en-US" sz="2400" dirty="0">
                <a:latin typeface="+mn-lt"/>
              </a:rPr>
              <a:t>Assessment-Based Approach: Chest Trauma</a:t>
            </a:r>
          </a:p>
          <a:p>
            <a:pPr lvl="1"/>
            <a:r>
              <a:rPr lang="en-US" altLang="en-US" sz="2400" dirty="0">
                <a:latin typeface="+mn-lt"/>
              </a:rPr>
              <a:t>Primary Assessment</a:t>
            </a:r>
          </a:p>
          <a:p>
            <a:pPr lvl="2"/>
            <a:r>
              <a:rPr lang="en-US" altLang="en-US" sz="2400" dirty="0">
                <a:latin typeface="+mn-lt"/>
              </a:rPr>
              <a:t>If breathing is inadequate, provide positive-pressure ventilation.</a:t>
            </a:r>
          </a:p>
          <a:p>
            <a:pPr lvl="2"/>
            <a:r>
              <a:rPr lang="en-US" altLang="en-US" sz="2400" dirty="0">
                <a:latin typeface="+mn-lt"/>
              </a:rPr>
              <a:t>Tension pneumothorax results in increasing difficulty in ventilating the patient.</a:t>
            </a:r>
          </a:p>
          <a:p>
            <a:pPr lvl="2"/>
            <a:r>
              <a:rPr lang="en-US" altLang="en-US" sz="2400" dirty="0">
                <a:latin typeface="+mn-lt"/>
              </a:rPr>
              <a:t>Cyanosis is an indicator of poor oxygenation and ventilation</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2555877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The Chest </a:t>
            </a:r>
            <a:r>
              <a:rPr lang="en-US" sz="2000" b="0" smtClean="0">
                <a:latin typeface="Times New Roman" panose="02020603050405020304" pitchFamily="18" charset="0"/>
                <a:ea typeface="ＭＳ Ｐゴシック"/>
                <a:cs typeface="ＭＳ Ｐゴシック" pitchFamily="-1" charset="-128"/>
              </a:rPr>
              <a:t>(24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r>
              <a:rPr lang="en-US" altLang="en-US" sz="2400" dirty="0">
                <a:latin typeface="+mn-lt"/>
              </a:rPr>
              <a:t>Assessment-Based Approach: Chest Trauma</a:t>
            </a:r>
          </a:p>
          <a:p>
            <a:pPr lvl="1"/>
            <a:r>
              <a:rPr lang="en-US" altLang="en-US" sz="2400" dirty="0">
                <a:latin typeface="+mn-lt"/>
              </a:rPr>
              <a:t>Primary Assessment</a:t>
            </a:r>
          </a:p>
          <a:p>
            <a:pPr lvl="2"/>
            <a:r>
              <a:rPr lang="en-US" altLang="en-US" sz="2400" dirty="0">
                <a:latin typeface="+mn-lt"/>
              </a:rPr>
              <a:t>Pallor can indicate early hypoxia, poor pumping function of the heart, or blood loss.</a:t>
            </a:r>
          </a:p>
          <a:p>
            <a:pPr lvl="2"/>
            <a:r>
              <a:rPr lang="en-US" altLang="en-US" sz="2400" dirty="0">
                <a:latin typeface="+mn-lt"/>
              </a:rPr>
              <a:t>A weak, rapid pulse can indicate bleeding or compression of the heart.</a:t>
            </a:r>
          </a:p>
          <a:p>
            <a:pPr lvl="2"/>
            <a:r>
              <a:rPr lang="en-US" altLang="en-US" sz="2400" dirty="0">
                <a:latin typeface="+mn-lt"/>
              </a:rPr>
              <a:t>Chest injury patients are a high priority for transport</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2146629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The Chest </a:t>
            </a:r>
            <a:r>
              <a:rPr lang="en-US" sz="2000" b="0" smtClean="0">
                <a:latin typeface="Times New Roman" panose="02020603050405020304" pitchFamily="18" charset="0"/>
                <a:ea typeface="ＭＳ Ｐゴシック"/>
                <a:cs typeface="ＭＳ Ｐゴシック" pitchFamily="-1" charset="-128"/>
              </a:rPr>
              <a:t>(25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r>
              <a:rPr lang="en-US" altLang="en-US" sz="2400" dirty="0">
                <a:latin typeface="+mn-lt"/>
              </a:rPr>
              <a:t>Assessment-Based Approach: Chest Trauma</a:t>
            </a:r>
          </a:p>
          <a:p>
            <a:pPr lvl="1"/>
            <a:r>
              <a:rPr lang="en-US" altLang="en-US" sz="2400" dirty="0">
                <a:latin typeface="+mn-lt"/>
              </a:rPr>
              <a:t>Secondary Assessment</a:t>
            </a:r>
          </a:p>
          <a:p>
            <a:pPr lvl="2"/>
            <a:r>
              <a:rPr lang="en-US" altLang="en-US" sz="2400" dirty="0">
                <a:latin typeface="+mn-lt"/>
              </a:rPr>
              <a:t>Perform a rapid secondary assessment.</a:t>
            </a:r>
          </a:p>
          <a:p>
            <a:pPr lvl="2"/>
            <a:r>
              <a:rPr lang="en-US" altLang="en-US" sz="2400" dirty="0">
                <a:latin typeface="+mn-lt"/>
              </a:rPr>
              <a:t>Assess the neck for subcutaneous emphysema, jugular vein distention, and tracheal deviation.</a:t>
            </a:r>
          </a:p>
          <a:p>
            <a:pPr lvl="2"/>
            <a:r>
              <a:rPr lang="en-US" altLang="en-US" sz="2400" dirty="0">
                <a:latin typeface="+mn-lt"/>
              </a:rPr>
              <a:t>If indicated, apply a cervical collar after examination of the neck</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1899474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The Chest </a:t>
            </a:r>
            <a:r>
              <a:rPr lang="en-US" sz="2000" b="0" smtClean="0">
                <a:latin typeface="Times New Roman" panose="02020603050405020304" pitchFamily="18" charset="0"/>
                <a:ea typeface="ＭＳ Ｐゴシック"/>
                <a:cs typeface="ＭＳ Ｐゴシック" pitchFamily="-1" charset="-128"/>
              </a:rPr>
              <a:t>(26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r>
              <a:rPr lang="en-US" altLang="en-US" sz="2400" dirty="0">
                <a:latin typeface="+mn-lt"/>
              </a:rPr>
              <a:t>Assessment-Based Approach: Chest Trauma</a:t>
            </a:r>
          </a:p>
          <a:p>
            <a:pPr lvl="1"/>
            <a:r>
              <a:rPr lang="en-US" altLang="en-US" sz="2400" dirty="0">
                <a:latin typeface="+mn-lt"/>
              </a:rPr>
              <a:t>Secondary Assessment</a:t>
            </a:r>
          </a:p>
          <a:p>
            <a:pPr lvl="2"/>
            <a:r>
              <a:rPr lang="en-US" altLang="en-US" sz="2400" dirty="0">
                <a:latin typeface="+mn-lt"/>
              </a:rPr>
              <a:t>Expose the chest, if not already done.</a:t>
            </a:r>
          </a:p>
          <a:p>
            <a:pPr lvl="2"/>
            <a:r>
              <a:rPr lang="en-US" altLang="en-US" sz="2400" dirty="0">
                <a:latin typeface="+mn-lt"/>
              </a:rPr>
              <a:t>Examine the lateral and posterior chest.</a:t>
            </a:r>
          </a:p>
          <a:p>
            <a:pPr lvl="2"/>
            <a:r>
              <a:rPr lang="en-US" altLang="en-US" sz="2400" dirty="0">
                <a:latin typeface="+mn-lt"/>
              </a:rPr>
              <a:t>Immediately seal open chest wounds. </a:t>
            </a:r>
          </a:p>
          <a:p>
            <a:pPr lvl="2"/>
            <a:r>
              <a:rPr lang="en-US" altLang="en-US" sz="2400" dirty="0">
                <a:latin typeface="+mn-lt"/>
              </a:rPr>
              <a:t>For signs of flail segment with inadequate breathing, use positive-pressure ventilation.</a:t>
            </a:r>
          </a:p>
        </p:txBody>
      </p:sp>
    </p:spTree>
    <p:extLst>
      <p:ext uri="{BB962C8B-B14F-4D97-AF65-F5344CB8AC3E}">
        <p14:creationId xmlns:p14="http://schemas.microsoft.com/office/powerpoint/2010/main" val="1317456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The Chest </a:t>
            </a:r>
            <a:r>
              <a:rPr lang="en-US" sz="2000" b="0" smtClean="0">
                <a:latin typeface="Times New Roman" panose="02020603050405020304" pitchFamily="18" charset="0"/>
                <a:ea typeface="ＭＳ Ｐゴシック"/>
                <a:cs typeface="ＭＳ Ｐゴシック" pitchFamily="-1" charset="-128"/>
              </a:rPr>
              <a:t>(27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r>
              <a:rPr lang="en-US" altLang="en-US" sz="2400" dirty="0">
                <a:latin typeface="+mn-lt"/>
              </a:rPr>
              <a:t>Assessment-Based Approach: Chest Trauma</a:t>
            </a:r>
          </a:p>
          <a:p>
            <a:pPr lvl="1"/>
            <a:r>
              <a:rPr lang="en-US" altLang="en-US" sz="2400" dirty="0">
                <a:latin typeface="+mn-lt"/>
              </a:rPr>
              <a:t>Secondary Assessment</a:t>
            </a:r>
          </a:p>
          <a:p>
            <a:pPr lvl="2"/>
            <a:r>
              <a:rPr lang="en-US" altLang="en-US" sz="2400" dirty="0">
                <a:latin typeface="+mn-lt"/>
              </a:rPr>
              <a:t>Look for chest symmetry, paradoxical movement, swelling, deformities, crepitation, and guarding of injured ribs.</a:t>
            </a:r>
          </a:p>
          <a:p>
            <a:pPr lvl="2"/>
            <a:r>
              <a:rPr lang="en-US" altLang="en-US" sz="2400" dirty="0">
                <a:latin typeface="+mn-lt"/>
              </a:rPr>
              <a:t>Auscultate the lung sounds.</a:t>
            </a:r>
          </a:p>
          <a:p>
            <a:pPr lvl="2"/>
            <a:r>
              <a:rPr lang="en-US" altLang="en-US" sz="2400" dirty="0">
                <a:latin typeface="+mn-lt"/>
              </a:rPr>
              <a:t>Assess baseline vital signs.</a:t>
            </a:r>
          </a:p>
          <a:p>
            <a:pPr lvl="2"/>
            <a:r>
              <a:rPr lang="en-US" altLang="en-US" sz="2400" dirty="0">
                <a:latin typeface="+mn-lt"/>
              </a:rPr>
              <a:t>Obtain a history.</a:t>
            </a:r>
          </a:p>
        </p:txBody>
      </p:sp>
    </p:spTree>
    <p:extLst>
      <p:ext uri="{BB962C8B-B14F-4D97-AF65-F5344CB8AC3E}">
        <p14:creationId xmlns:p14="http://schemas.microsoft.com/office/powerpoint/2010/main" val="1517951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The Chest </a:t>
            </a:r>
            <a:r>
              <a:rPr lang="en-US" sz="2000" b="0" smtClean="0">
                <a:latin typeface="Times New Roman" panose="02020603050405020304" pitchFamily="18" charset="0"/>
                <a:ea typeface="ＭＳ Ｐゴシック"/>
                <a:cs typeface="ＭＳ Ｐゴシック" pitchFamily="-1" charset="-128"/>
              </a:rPr>
              <a:t>(28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r>
              <a:rPr lang="en-US" altLang="en-US" sz="2400" dirty="0">
                <a:latin typeface="+mn-lt"/>
              </a:rPr>
              <a:t>Assessment-Based Approach: Chest Trauma</a:t>
            </a:r>
          </a:p>
          <a:p>
            <a:pPr lvl="1"/>
            <a:r>
              <a:rPr lang="en-US" altLang="en-US" sz="2400" dirty="0">
                <a:latin typeface="+mn-lt"/>
              </a:rPr>
              <a:t>Secondary Assessment: Signs/Symptoms</a:t>
            </a:r>
          </a:p>
          <a:p>
            <a:pPr lvl="2"/>
            <a:r>
              <a:rPr lang="en-US" altLang="en-US" sz="2400" dirty="0">
                <a:latin typeface="+mn-lt"/>
              </a:rPr>
              <a:t>Cyanosis</a:t>
            </a:r>
          </a:p>
          <a:p>
            <a:pPr lvl="2"/>
            <a:r>
              <a:rPr lang="en-US" altLang="en-US" sz="2400" dirty="0">
                <a:latin typeface="+mn-lt"/>
              </a:rPr>
              <a:t>Dyspnea, tachypnea, or bradypnea</a:t>
            </a:r>
          </a:p>
          <a:p>
            <a:pPr lvl="2"/>
            <a:r>
              <a:rPr lang="en-US" altLang="en-US" sz="2400" dirty="0">
                <a:latin typeface="+mn-lt"/>
              </a:rPr>
              <a:t>Obvious signs of injury</a:t>
            </a:r>
          </a:p>
          <a:p>
            <a:pPr lvl="2"/>
            <a:r>
              <a:rPr lang="en-US" altLang="en-US" sz="2400" dirty="0">
                <a:latin typeface="+mn-lt"/>
              </a:rPr>
              <a:t>Hemoptysis</a:t>
            </a:r>
          </a:p>
          <a:p>
            <a:pPr lvl="2"/>
            <a:r>
              <a:rPr lang="en-US" altLang="en-US" sz="2400" dirty="0">
                <a:latin typeface="+mn-lt"/>
              </a:rPr>
              <a:t>Signs of shock</a:t>
            </a:r>
          </a:p>
          <a:p>
            <a:pPr lvl="2"/>
            <a:r>
              <a:rPr lang="en-US" altLang="en-US" sz="2400" dirty="0">
                <a:latin typeface="+mn-lt"/>
              </a:rPr>
              <a:t>Tracheal deviation</a:t>
            </a:r>
          </a:p>
        </p:txBody>
      </p:sp>
    </p:spTree>
    <p:extLst>
      <p:ext uri="{BB962C8B-B14F-4D97-AF65-F5344CB8AC3E}">
        <p14:creationId xmlns:p14="http://schemas.microsoft.com/office/powerpoint/2010/main" val="1089745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Chest </a:t>
            </a:r>
            <a:r>
              <a:rPr lang="en-US" sz="2000" b="0" dirty="0" smtClean="0">
                <a:latin typeface="Times New Roman" panose="02020603050405020304" pitchFamily="18" charset="0"/>
                <a:ea typeface="ＭＳ Ｐゴシック"/>
                <a:cs typeface="ＭＳ Ｐゴシック" pitchFamily="-1" charset="-128"/>
              </a:rPr>
              <a:t>(29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r>
              <a:rPr lang="en-US" altLang="en-US" sz="2400" dirty="0">
                <a:latin typeface="+mn-lt"/>
              </a:rPr>
              <a:t>Assessment-Based Approach: Chest Trauma</a:t>
            </a:r>
          </a:p>
          <a:p>
            <a:pPr lvl="1"/>
            <a:r>
              <a:rPr lang="en-US" altLang="en-US" sz="2400" dirty="0">
                <a:latin typeface="+mn-lt"/>
              </a:rPr>
              <a:t>Secondary Assessment: Signs/Symptoms</a:t>
            </a:r>
          </a:p>
          <a:p>
            <a:pPr lvl="2"/>
            <a:r>
              <a:rPr lang="en-US" altLang="en-US" sz="2400" dirty="0">
                <a:latin typeface="+mn-lt"/>
              </a:rPr>
              <a:t>Paradoxical movement</a:t>
            </a:r>
          </a:p>
          <a:p>
            <a:pPr lvl="2"/>
            <a:r>
              <a:rPr lang="en-US" altLang="en-US" sz="2400" dirty="0">
                <a:latin typeface="+mn-lt"/>
              </a:rPr>
              <a:t>Open wounds</a:t>
            </a:r>
          </a:p>
          <a:p>
            <a:pPr lvl="2"/>
            <a:r>
              <a:rPr lang="en-US" altLang="en-US" sz="2400" dirty="0">
                <a:latin typeface="+mn-lt"/>
              </a:rPr>
              <a:t>Subcutaneous emphysema</a:t>
            </a:r>
          </a:p>
          <a:p>
            <a:pPr lvl="2"/>
            <a:r>
              <a:rPr lang="en-US" altLang="en-US" sz="2400" dirty="0">
                <a:latin typeface="+mn-lt"/>
              </a:rPr>
              <a:t>Jugular vein distention</a:t>
            </a:r>
          </a:p>
          <a:p>
            <a:pPr lvl="2"/>
            <a:r>
              <a:rPr lang="en-US" altLang="en-US" sz="2400" dirty="0">
                <a:latin typeface="+mn-lt"/>
              </a:rPr>
              <a:t>Absent or decreased breath </a:t>
            </a:r>
            <a:r>
              <a:rPr lang="en-US" altLang="en-US" sz="2400" dirty="0" smtClean="0">
                <a:latin typeface="+mn-lt"/>
              </a:rPr>
              <a:t>sounds</a:t>
            </a:r>
            <a:endParaRPr lang="en-US" altLang="en-US" sz="2400" dirty="0">
              <a:latin typeface="+mn-lt"/>
            </a:endParaRPr>
          </a:p>
        </p:txBody>
      </p:sp>
    </p:spTree>
    <p:extLst>
      <p:ext uri="{BB962C8B-B14F-4D97-AF65-F5344CB8AC3E}">
        <p14:creationId xmlns:p14="http://schemas.microsoft.com/office/powerpoint/2010/main" val="1216399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Chest </a:t>
            </a:r>
            <a:r>
              <a:rPr lang="en-US" sz="2000" b="0" dirty="0" smtClean="0">
                <a:latin typeface="Times New Roman" panose="02020603050405020304" pitchFamily="18" charset="0"/>
                <a:ea typeface="ＭＳ Ｐゴシック"/>
                <a:cs typeface="ＭＳ Ｐゴシック" pitchFamily="-1" charset="-128"/>
              </a:rPr>
              <a:t>(30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idx="1"/>
          </p:nvPr>
        </p:nvSpPr>
        <p:spPr>
          <a:xfrm>
            <a:off x="457200" y="1600200"/>
            <a:ext cx="8229600" cy="1805473"/>
          </a:xfrm>
        </p:spPr>
        <p:txBody>
          <a:bodyPr wrap="square" lIns="91425" tIns="91425" rIns="91425" bIns="91425">
            <a:noAutofit/>
          </a:bodyPr>
          <a:lstStyle/>
          <a:p>
            <a:pPr indent="-255600"/>
            <a:r>
              <a:rPr lang="en-US" altLang="en-US" sz="2400" dirty="0">
                <a:latin typeface="+mn-lt"/>
              </a:rPr>
              <a:t>Assessment-Based Approach: Chest Trauma</a:t>
            </a:r>
          </a:p>
          <a:p>
            <a:pPr lvl="1" indent="-284400"/>
            <a:r>
              <a:rPr lang="en-US" altLang="en-US" sz="2400" dirty="0">
                <a:latin typeface="+mn-lt"/>
              </a:rPr>
              <a:t>Secondary Assessment: Signs/Symptoms</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Pain </a:t>
            </a:r>
            <a:r>
              <a:rPr lang="en-US" altLang="en-US" sz="2400" dirty="0">
                <a:solidFill>
                  <a:srgbClr val="000000"/>
                </a:solidFill>
                <a:latin typeface="+mn-lt"/>
                <a:ea typeface="ＭＳ Ｐゴシック"/>
              </a:rPr>
              <a:t>at the site of injury, especially with inhalation</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Failure of the chest to expand normally</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Weak or absent peripheral </a:t>
            </a:r>
            <a:r>
              <a:rPr lang="en-US" altLang="en-US" sz="2400" dirty="0" smtClean="0">
                <a:solidFill>
                  <a:srgbClr val="000000"/>
                </a:solidFill>
                <a:latin typeface="+mn-lt"/>
                <a:ea typeface="ＭＳ Ｐゴシック"/>
              </a:rPr>
              <a:t>pulses</a:t>
            </a:r>
            <a:endParaRPr lang="en-US" altLang="en-US" sz="2400" dirty="0">
              <a:solidFill>
                <a:srgbClr val="000000"/>
              </a:solidFill>
              <a:latin typeface="+mn-lt"/>
              <a:ea typeface="ＭＳ Ｐゴシック"/>
            </a:endParaRPr>
          </a:p>
        </p:txBody>
      </p:sp>
      <p:sp>
        <p:nvSpPr>
          <p:cNvPr id="5" name="Content Placeholder 4"/>
          <p:cNvSpPr>
            <a:spLocks noGrp="1"/>
          </p:cNvSpPr>
          <p:nvPr>
            <p:ph idx="13"/>
          </p:nvPr>
        </p:nvSpPr>
        <p:spPr>
          <a:xfrm>
            <a:off x="457200" y="3847621"/>
            <a:ext cx="4237892" cy="483221"/>
          </a:xfrm>
        </p:spPr>
        <p:txBody>
          <a:bodyPr/>
          <a:lstStyle/>
          <a:p>
            <a:pPr marL="1144800" indent="-230400">
              <a:spcBef>
                <a:spcPts val="600"/>
              </a:spcBef>
              <a:buFont typeface="Arial" panose="020B0604020202020204" pitchFamily="34" charset="0"/>
              <a:buChar char="▪"/>
            </a:pPr>
            <a:r>
              <a:rPr lang="en-US" altLang="en-US" sz="2400" dirty="0">
                <a:solidFill>
                  <a:srgbClr val="000000"/>
                </a:solidFill>
                <a:latin typeface="Arial (Body)"/>
                <a:ea typeface="ＭＳ Ｐゴシック"/>
              </a:rPr>
              <a:t>Drop in systolic B</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P </a:t>
            </a:r>
            <a:r>
              <a:rPr lang="en-US" altLang="en-US" sz="2400" dirty="0" smtClean="0">
                <a:solidFill>
                  <a:srgbClr val="000000"/>
                </a:solidFill>
                <a:latin typeface="Arial (Body)"/>
                <a:ea typeface="ＭＳ Ｐゴシック"/>
              </a:rPr>
              <a:t>of</a:t>
            </a:r>
            <a:endParaRPr lang="en-US" altLang="en-US" sz="2400" dirty="0">
              <a:solidFill>
                <a:srgbClr val="000000"/>
              </a:solidFill>
              <a:latin typeface="Arial (Body)"/>
              <a:ea typeface="ＭＳ Ｐゴシック"/>
            </a:endParaRPr>
          </a:p>
        </p:txBody>
      </p:sp>
      <p:graphicFrame>
        <p:nvGraphicFramePr>
          <p:cNvPr id="7" name="Object 6" descr="greater than or equal to 10"/>
          <p:cNvGraphicFramePr>
            <a:graphicFrameLocks noChangeAspect="1"/>
          </p:cNvGraphicFramePr>
          <p:nvPr>
            <p:extLst>
              <p:ext uri="{D42A27DB-BD31-4B8C-83A1-F6EECF244321}">
                <p14:modId xmlns:p14="http://schemas.microsoft.com/office/powerpoint/2010/main" val="819090298"/>
              </p:ext>
            </p:extLst>
          </p:nvPr>
        </p:nvGraphicFramePr>
        <p:xfrm>
          <a:off x="4733775" y="3968151"/>
          <a:ext cx="611663" cy="407778"/>
        </p:xfrm>
        <a:graphic>
          <a:graphicData uri="http://schemas.openxmlformats.org/presentationml/2006/ole">
            <mc:AlternateContent xmlns:mc="http://schemas.openxmlformats.org/markup-compatibility/2006">
              <mc:Choice xmlns:v="urn:schemas-microsoft-com:vml" Requires="v">
                <p:oleObj spid="_x0000_s1044" name="Equation" r:id="rId4" imgW="304560" imgH="203040" progId="Equation.DSMT4">
                  <p:embed/>
                </p:oleObj>
              </mc:Choice>
              <mc:Fallback>
                <p:oleObj name="Equation" r:id="rId4" imgW="304560" imgH="203040" progId="Equation.DSMT4">
                  <p:embed/>
                  <p:pic>
                    <p:nvPicPr>
                      <p:cNvPr id="0" name=""/>
                      <p:cNvPicPr/>
                      <p:nvPr/>
                    </p:nvPicPr>
                    <p:blipFill>
                      <a:blip r:embed="rId5"/>
                      <a:stretch>
                        <a:fillRect/>
                      </a:stretch>
                    </p:blipFill>
                    <p:spPr>
                      <a:xfrm>
                        <a:off x="4733775" y="3968151"/>
                        <a:ext cx="611663" cy="407778"/>
                      </a:xfrm>
                      <a:prstGeom prst="rect">
                        <a:avLst/>
                      </a:prstGeom>
                    </p:spPr>
                  </p:pic>
                </p:oleObj>
              </mc:Fallback>
            </mc:AlternateContent>
          </a:graphicData>
        </a:graphic>
      </p:graphicFrame>
      <p:sp>
        <p:nvSpPr>
          <p:cNvPr id="4" name="Text Placeholder 3"/>
          <p:cNvSpPr>
            <a:spLocks noGrp="1"/>
          </p:cNvSpPr>
          <p:nvPr>
            <p:ph type="body" idx="4294967295"/>
          </p:nvPr>
        </p:nvSpPr>
        <p:spPr>
          <a:xfrm>
            <a:off x="5389197" y="3858392"/>
            <a:ext cx="2901950" cy="524850"/>
          </a:xfrm>
        </p:spPr>
        <p:txBody>
          <a:bodyPr/>
          <a:lstStyle/>
          <a:p>
            <a:pPr marL="0" indent="0">
              <a:buNone/>
            </a:pPr>
            <a:r>
              <a:rPr lang="en-US" altLang="en-US" sz="2400" dirty="0" smtClean="0">
                <a:solidFill>
                  <a:srgbClr val="000000"/>
                </a:solidFill>
                <a:latin typeface="Arial (Body)"/>
                <a:ea typeface="ＭＳ Ｐゴシック"/>
              </a:rPr>
              <a:t>mmHg </a:t>
            </a:r>
            <a:r>
              <a:rPr lang="en-US" altLang="en-US" sz="2400" dirty="0">
                <a:solidFill>
                  <a:srgbClr val="000000"/>
                </a:solidFill>
                <a:latin typeface="Arial (Body)"/>
                <a:ea typeface="ＭＳ Ｐゴシック"/>
              </a:rPr>
              <a:t>on </a:t>
            </a:r>
            <a:r>
              <a:rPr lang="en-US" altLang="en-US" sz="2400" dirty="0" smtClean="0">
                <a:solidFill>
                  <a:srgbClr val="000000"/>
                </a:solidFill>
                <a:latin typeface="Arial (Body)"/>
                <a:ea typeface="ＭＳ Ｐゴシック"/>
              </a:rPr>
              <a:t>inhalation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629247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Case Study</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48499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injuries are suggested by the mechanism of injury and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findings so far?</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immediate interventions are required?</a:t>
            </a:r>
          </a:p>
        </p:txBody>
      </p:sp>
    </p:spTree>
    <p:extLst>
      <p:ext uri="{BB962C8B-B14F-4D97-AF65-F5344CB8AC3E}">
        <p14:creationId xmlns:p14="http://schemas.microsoft.com/office/powerpoint/2010/main" val="171618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The Chest </a:t>
            </a:r>
            <a:r>
              <a:rPr lang="en-US" sz="2000" b="0" smtClean="0">
                <a:latin typeface="Times New Roman" panose="02020603050405020304" pitchFamily="18" charset="0"/>
                <a:ea typeface="ＭＳ Ｐゴシック"/>
                <a:cs typeface="ＭＳ Ｐゴシック" pitchFamily="-1" charset="-128"/>
              </a:rPr>
              <a:t>(31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r>
              <a:rPr lang="en-US" altLang="en-US" sz="2400" dirty="0">
                <a:latin typeface="+mn-lt"/>
              </a:rPr>
              <a:t>Assessment-Based Approach: Chest Trauma</a:t>
            </a:r>
          </a:p>
          <a:p>
            <a:pPr lvl="1"/>
            <a:r>
              <a:rPr lang="en-US" altLang="en-US" sz="2400" dirty="0">
                <a:latin typeface="+mn-lt"/>
              </a:rPr>
              <a:t>General Emergency Medical Care —Chest Trauma</a:t>
            </a:r>
          </a:p>
          <a:p>
            <a:pPr lvl="2"/>
            <a:r>
              <a:rPr lang="en-US" altLang="en-US" sz="2400" dirty="0">
                <a:latin typeface="+mn-lt"/>
              </a:rPr>
              <a:t>Maintain an open airway, use in-line spinal stabilization if indicated.</a:t>
            </a:r>
          </a:p>
          <a:p>
            <a:pPr lvl="2"/>
            <a:r>
              <a:rPr lang="en-US" altLang="en-US" sz="2400" dirty="0">
                <a:latin typeface="+mn-lt"/>
              </a:rPr>
              <a:t>Maintain adequate oxygenation.</a:t>
            </a:r>
          </a:p>
          <a:p>
            <a:pPr lvl="2"/>
            <a:r>
              <a:rPr lang="en-US" altLang="en-US" sz="2400" dirty="0">
                <a:latin typeface="+mn-lt"/>
              </a:rPr>
              <a:t>Re-evaluate breathing status, avoid forceful ventilation</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3109194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sz="3000" dirty="0" smtClean="0">
                <a:latin typeface="Times New Roman" panose="02020603050405020304" pitchFamily="18" charset="0"/>
                <a:ea typeface="ＭＳ Ｐゴシック"/>
              </a:rPr>
              <a:t>Provide Positive-Pressure Ventilation with Supplemental Oxygen if Breathing is Inadequate</a:t>
            </a:r>
            <a:endParaRPr lang="en-US" altLang="en-US" sz="3000" dirty="0">
              <a:latin typeface="Times New Roman" panose="02020603050405020304" pitchFamily="18" charset="0"/>
              <a:ea typeface="ＭＳ Ｐゴシック"/>
            </a:endParaRPr>
          </a:p>
        </p:txBody>
      </p:sp>
      <p:pic>
        <p:nvPicPr>
          <p:cNvPr id="4" name="Picture 2" descr="2 E M T's apply a B V M to a supine shirtless patient with bruising on the outer tors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645" y="1503049"/>
            <a:ext cx="6960710" cy="464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035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The Chest </a:t>
            </a:r>
            <a:r>
              <a:rPr lang="en-US" sz="2000" b="0" smtClean="0">
                <a:latin typeface="Times New Roman" panose="02020603050405020304" pitchFamily="18" charset="0"/>
                <a:ea typeface="ＭＳ Ｐゴシック"/>
                <a:cs typeface="ＭＳ Ｐゴシック" pitchFamily="-1" charset="-128"/>
              </a:rPr>
              <a:t>(32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Chest Trauma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General Emergency Medical Care —Chest Trauma</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Stabilize an impaled object in place.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Provide spine-motion restriction if spinal injury is suspected.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Treat for shock.</a:t>
            </a:r>
          </a:p>
        </p:txBody>
      </p:sp>
    </p:spTree>
    <p:extLst>
      <p:ext uri="{BB962C8B-B14F-4D97-AF65-F5344CB8AC3E}">
        <p14:creationId xmlns:p14="http://schemas.microsoft.com/office/powerpoint/2010/main" val="2515444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Chest </a:t>
            </a:r>
            <a:r>
              <a:rPr lang="en-US" sz="2000" b="0" dirty="0" smtClean="0">
                <a:latin typeface="Times New Roman" panose="02020603050405020304" pitchFamily="18" charset="0"/>
                <a:ea typeface="ＭＳ Ｐゴシック"/>
                <a:cs typeface="ＭＳ Ｐゴシック" pitchFamily="-1" charset="-128"/>
              </a:rPr>
              <a:t>(33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r>
              <a:rPr lang="en-US" altLang="en-US" sz="2400" dirty="0">
                <a:latin typeface="+mn-lt"/>
              </a:rPr>
              <a:t>Assessment-Based Approach: Chest Trauma</a:t>
            </a:r>
          </a:p>
          <a:p>
            <a:pPr lvl="1"/>
            <a:r>
              <a:rPr lang="en-US" altLang="en-US" sz="2400" dirty="0">
                <a:latin typeface="+mn-lt"/>
              </a:rPr>
              <a:t>Emergency Medical Care — Open Chest Wound</a:t>
            </a:r>
          </a:p>
          <a:p>
            <a:pPr lvl="2"/>
            <a:r>
              <a:rPr lang="en-US" altLang="en-US" sz="2400" dirty="0">
                <a:latin typeface="+mn-lt"/>
              </a:rPr>
              <a:t>Immediately seal the wound with a gloved hand.</a:t>
            </a:r>
          </a:p>
          <a:p>
            <a:pPr lvl="2"/>
            <a:r>
              <a:rPr lang="en-US" altLang="en-US" sz="2400" dirty="0">
                <a:latin typeface="+mn-lt"/>
              </a:rPr>
              <a:t>Apply an occlusive dressing.</a:t>
            </a:r>
          </a:p>
          <a:p>
            <a:pPr lvl="2"/>
            <a:r>
              <a:rPr lang="en-US" altLang="en-US" sz="2400" dirty="0">
                <a:latin typeface="+mn-lt"/>
              </a:rPr>
              <a:t>Continuously assess the respiratory status; be alert to signs of developing tension pneumothorax.</a:t>
            </a:r>
          </a:p>
        </p:txBody>
      </p:sp>
    </p:spTree>
    <p:extLst>
      <p:ext uri="{BB962C8B-B14F-4D97-AF65-F5344CB8AC3E}">
        <p14:creationId xmlns:p14="http://schemas.microsoft.com/office/powerpoint/2010/main" val="2190980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The Chest </a:t>
            </a:r>
            <a:r>
              <a:rPr lang="en-US" sz="2000" b="0" smtClean="0">
                <a:latin typeface="Times New Roman" panose="02020603050405020304" pitchFamily="18" charset="0"/>
                <a:ea typeface="ＭＳ Ｐゴシック"/>
                <a:cs typeface="ＭＳ Ｐゴシック" pitchFamily="-1" charset="-128"/>
              </a:rPr>
              <a:t>(34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r>
              <a:rPr lang="en-US" altLang="en-US" sz="2400" dirty="0">
                <a:latin typeface="+mn-lt"/>
              </a:rPr>
              <a:t>Assessment-Based Approach: Chest Trauma</a:t>
            </a:r>
          </a:p>
          <a:p>
            <a:pPr lvl="1"/>
            <a:r>
              <a:rPr lang="en-US" altLang="en-US" sz="2400" dirty="0">
                <a:latin typeface="+mn-lt"/>
              </a:rPr>
              <a:t>Emergency Medical Care — Flail Segment </a:t>
            </a:r>
          </a:p>
          <a:p>
            <a:pPr lvl="2"/>
            <a:r>
              <a:rPr lang="en-US" altLang="en-US" sz="2400" dirty="0">
                <a:latin typeface="+mn-lt"/>
              </a:rPr>
              <a:t>Do not splint the chest wall in any way that interferes with chest movement.</a:t>
            </a:r>
          </a:p>
          <a:p>
            <a:pPr lvl="2"/>
            <a:r>
              <a:rPr lang="en-US" altLang="en-US" sz="2400" dirty="0">
                <a:latin typeface="+mn-lt"/>
              </a:rPr>
              <a:t>Maintain oxygenation.</a:t>
            </a:r>
          </a:p>
          <a:p>
            <a:pPr lvl="2"/>
            <a:r>
              <a:rPr lang="en-US" altLang="en-US" sz="2400" dirty="0">
                <a:latin typeface="+mn-lt"/>
              </a:rPr>
              <a:t>Consider </a:t>
            </a:r>
            <a:r>
              <a:rPr lang="en-US" altLang="en-US" sz="2400" dirty="0" smtClean="0">
                <a:latin typeface="+mn-lt"/>
              </a:rPr>
              <a:t>C</a:t>
            </a:r>
            <a:r>
              <a:rPr lang="en-US" altLang="en-US" sz="100" dirty="0" smtClean="0">
                <a:latin typeface="+mn-lt"/>
              </a:rPr>
              <a:t> </a:t>
            </a:r>
            <a:r>
              <a:rPr lang="en-US" altLang="en-US" sz="2400" dirty="0" smtClean="0">
                <a:latin typeface="+mn-lt"/>
              </a:rPr>
              <a:t>P</a:t>
            </a:r>
            <a:r>
              <a:rPr lang="en-US" altLang="en-US" sz="100" dirty="0" smtClean="0">
                <a:latin typeface="+mn-lt"/>
              </a:rPr>
              <a:t> </a:t>
            </a:r>
            <a:r>
              <a:rPr lang="en-US" altLang="en-US" sz="2400" dirty="0" smtClean="0">
                <a:latin typeface="+mn-lt"/>
              </a:rPr>
              <a:t>A</a:t>
            </a:r>
            <a:r>
              <a:rPr lang="en-US" altLang="en-US" sz="100" dirty="0" smtClean="0">
                <a:latin typeface="+mn-lt"/>
              </a:rPr>
              <a:t> </a:t>
            </a:r>
            <a:r>
              <a:rPr lang="en-US" altLang="en-US" sz="2400" dirty="0" smtClean="0">
                <a:latin typeface="+mn-lt"/>
              </a:rPr>
              <a:t>P</a:t>
            </a:r>
            <a:r>
              <a:rPr lang="en-US" altLang="en-US" sz="2400" dirty="0">
                <a:latin typeface="+mn-lt"/>
              </a:rPr>
              <a:t>.</a:t>
            </a:r>
          </a:p>
          <a:p>
            <a:pPr lvl="2"/>
            <a:r>
              <a:rPr lang="en-US" altLang="en-US" sz="2400" dirty="0">
                <a:latin typeface="+mn-lt"/>
              </a:rPr>
              <a:t>Positive-pressure ventilation if breathing is inadequate.</a:t>
            </a:r>
          </a:p>
        </p:txBody>
      </p:sp>
    </p:spTree>
    <p:extLst>
      <p:ext uri="{BB962C8B-B14F-4D97-AF65-F5344CB8AC3E}">
        <p14:creationId xmlns:p14="http://schemas.microsoft.com/office/powerpoint/2010/main" val="3198556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Apply a Sling and Swathe to Stabilize the Area of Rib Injury</a:t>
            </a:r>
            <a:endParaRPr lang="en-US" altLang="en-US" dirty="0">
              <a:latin typeface="Times New Roman" panose="02020603050405020304" pitchFamily="18" charset="0"/>
              <a:ea typeface="ＭＳ Ｐゴシック"/>
            </a:endParaRPr>
          </a:p>
        </p:txBody>
      </p:sp>
      <p:pic>
        <p:nvPicPr>
          <p:cNvPr id="4" name="Picture 2" descr="A child patient with right arm wrapped in a sling, and swathed around her chest at the right should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139" y="1527246"/>
            <a:ext cx="7511723" cy="471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6625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Chest </a:t>
            </a:r>
            <a:r>
              <a:rPr lang="en-US" sz="2000" b="0" dirty="0" smtClean="0">
                <a:latin typeface="Times New Roman" panose="02020603050405020304" pitchFamily="18" charset="0"/>
                <a:ea typeface="ＭＳ Ｐゴシック"/>
                <a:cs typeface="ＭＳ Ｐゴシック" pitchFamily="-1" charset="-128"/>
              </a:rPr>
              <a:t>(35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37012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Chest Trauma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Reassessment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Be alert for signs of deterioration such as increased difficulty breathing, decreasing mental status, decreased breath sounds, worsening cyanosis, and shock.</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Reassess for missed injuries, interventions, and vital </a:t>
            </a:r>
            <a:r>
              <a:rPr lang="en-US" altLang="en-US" sz="2400" dirty="0" smtClean="0">
                <a:solidFill>
                  <a:srgbClr val="000000"/>
                </a:solidFill>
                <a:latin typeface="Arial (Body)"/>
                <a:ea typeface="ＭＳ Ｐゴシック"/>
              </a:rPr>
              <a:t>signs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9332556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Case Study Conclusion </a:t>
            </a:r>
            <a:r>
              <a:rPr lang="en-US" sz="2000" b="0" smtClean="0">
                <a:latin typeface="Times New Roman" panose="02020603050405020304" pitchFamily="18" charset="0"/>
                <a:ea typeface="ＭＳ Ｐゴシック"/>
                <a:cs typeface="ＭＳ Ｐゴシック" pitchFamily="-1" charset="-128"/>
              </a:rPr>
              <a:t>(1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213157"/>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In the primary assessment,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find the patient responsive to pain, with rapid, shallow respirations, and a weak, rapid pulse that disappears on inspiration.</a:t>
            </a:r>
          </a:p>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Roxanne begins positive-pressure ventilation as Laura requests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L</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backup</a:t>
            </a:r>
            <a:r>
              <a:rPr lang="en-US" altLang="en-US" sz="2400" dirty="0">
                <a:solidFill>
                  <a:srgbClr val="000000"/>
                </a:solidFill>
                <a:latin typeface="Arial (Body)"/>
                <a:ea typeface="ＭＳ Ｐゴシック"/>
              </a:rPr>
              <a:t>. With the assistance of other responders on the scene,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perform a rapid secondary assessment and package the patient for </a:t>
            </a:r>
            <a:r>
              <a:rPr lang="en-US" altLang="en-US" sz="2400" dirty="0" smtClean="0">
                <a:solidFill>
                  <a:srgbClr val="000000"/>
                </a:solidFill>
                <a:latin typeface="Arial (Body)"/>
                <a:ea typeface="ＭＳ Ｐゴシック"/>
              </a:rPr>
              <a:t>transport.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0963962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Case Study Conclusion </a:t>
            </a:r>
            <a:r>
              <a:rPr lang="en-US" sz="2000" b="0" smtClean="0">
                <a:latin typeface="Times New Roman" panose="02020603050405020304" pitchFamily="18" charset="0"/>
                <a:ea typeface="ＭＳ Ｐゴシック"/>
                <a:cs typeface="ＭＳ Ｐゴシック" pitchFamily="-1" charset="-128"/>
              </a:rPr>
              <a:t>(2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031295"/>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meet the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L</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unit </a:t>
            </a:r>
            <a:r>
              <a:rPr lang="en-US" altLang="en-US" sz="2400" dirty="0">
                <a:solidFill>
                  <a:srgbClr val="000000"/>
                </a:solidFill>
                <a:latin typeface="Arial (Body)"/>
                <a:ea typeface="ＭＳ Ｐゴシック"/>
              </a:rPr>
              <a:t>at the agreed-upon point. Roxanne reports that ventilations are very difficult. After a quick assessment, the paramedic performs a needle-chest decompression, which immediately improves the patient's ventilatory status and circulation.</a:t>
            </a:r>
          </a:p>
        </p:txBody>
      </p:sp>
    </p:spTree>
    <p:extLst>
      <p:ext uri="{BB962C8B-B14F-4D97-AF65-F5344CB8AC3E}">
        <p14:creationId xmlns:p14="http://schemas.microsoft.com/office/powerpoint/2010/main" val="6253331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Conclusion </a:t>
            </a:r>
            <a:r>
              <a:rPr lang="en-US" sz="2000" b="0" dirty="0" smtClean="0">
                <a:latin typeface="Times New Roman" panose="02020603050405020304" pitchFamily="18" charset="0"/>
                <a:ea typeface="ＭＳ Ｐゴシック"/>
                <a:cs typeface="ＭＳ Ｐゴシック" pitchFamily="-1" charset="-128"/>
              </a:rPr>
              <a:t>(3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292631"/>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The crew transports the patient to a trauma center, where she undergoes surgery for chest and abdominal injuries, as well as for multiple </a:t>
            </a:r>
            <a:r>
              <a:rPr lang="en-US" altLang="en-US" sz="2400" dirty="0" smtClean="0">
                <a:solidFill>
                  <a:srgbClr val="000000"/>
                </a:solidFill>
                <a:latin typeface="Arial (Body)"/>
                <a:ea typeface="ＭＳ Ｐゴシック"/>
              </a:rPr>
              <a:t>fractures.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659588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Introduction</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Chest injuries may not have a dramatic appearance and can be overlooked.</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Chest injuries can be lethal.</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Maintain a high index of suspicion based on mechanism of injury.</a:t>
            </a:r>
          </a:p>
        </p:txBody>
      </p:sp>
    </p:spTree>
    <p:extLst>
      <p:ext uri="{BB962C8B-B14F-4D97-AF65-F5344CB8AC3E}">
        <p14:creationId xmlns:p14="http://schemas.microsoft.com/office/powerpoint/2010/main" val="143966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Lesson Summary </a:t>
            </a:r>
            <a:r>
              <a:rPr lang="en-US" sz="2000" b="0" smtClean="0">
                <a:latin typeface="Times New Roman" panose="02020603050405020304" pitchFamily="18" charset="0"/>
                <a:ea typeface="ＭＳ Ｐゴシック"/>
                <a:cs typeface="ＭＳ Ｐゴシック" pitchFamily="-1" charset="-128"/>
              </a:rPr>
              <a:t>(1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Chest injuries can lead to respiratory compromise, poor ventilation, and poor oxygenation.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An open wound to the chest can allow air into the pleural space.</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 flail chest interferes with ventilation and oxygenation.</a:t>
            </a:r>
          </a:p>
        </p:txBody>
      </p:sp>
    </p:spTree>
    <p:extLst>
      <p:ext uri="{BB962C8B-B14F-4D97-AF65-F5344CB8AC3E}">
        <p14:creationId xmlns:p14="http://schemas.microsoft.com/office/powerpoint/2010/main" val="37742577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Lesson Summary </a:t>
            </a:r>
            <a:r>
              <a:rPr lang="en-US" sz="2000" b="0" dirty="0" smtClean="0">
                <a:latin typeface="Times New Roman" panose="02020603050405020304" pitchFamily="18" charset="0"/>
                <a:ea typeface="ＭＳ Ｐゴシック"/>
                <a:cs typeface="ＭＳ Ｐゴシック" pitchFamily="-1" charset="-128"/>
              </a:rPr>
              <a:t>(2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Immediately cover an open chest wound with a gloved hand, followed by an occlusive dressing.</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Patients with flail chest or pulmonary contusion may require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 or </a:t>
            </a:r>
            <a:r>
              <a:rPr lang="en-US" altLang="en-US" sz="2400" dirty="0">
                <a:solidFill>
                  <a:srgbClr val="000000"/>
                </a:solidFill>
                <a:latin typeface="Arial (Body)"/>
                <a:ea typeface="ＭＳ Ｐゴシック"/>
              </a:rPr>
              <a:t>positive-pressure ventilation.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Do not use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 for </a:t>
            </a:r>
            <a:r>
              <a:rPr lang="en-US" altLang="en-US" sz="2400" dirty="0">
                <a:solidFill>
                  <a:srgbClr val="000000"/>
                </a:solidFill>
                <a:latin typeface="Arial (Body)"/>
                <a:ea typeface="ＭＳ Ｐゴシック"/>
              </a:rPr>
              <a:t>patients with pneumothorax.</a:t>
            </a:r>
          </a:p>
        </p:txBody>
      </p:sp>
    </p:spTree>
    <p:extLst>
      <p:ext uri="{BB962C8B-B14F-4D97-AF65-F5344CB8AC3E}">
        <p14:creationId xmlns:p14="http://schemas.microsoft.com/office/powerpoint/2010/main" val="28435990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Correct!</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09800"/>
          </a:xfrm>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A tension pneumothorax occurs with either an open or closed chest injury in which air accumulates in the pleural space, and cannot escape. Pressure in the chest increases, compressing the structures within the chest.</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a:t>
            </a:r>
            <a:r>
              <a:rPr lang="en-US" altLang="en-US" sz="2400" kern="1200" dirty="0" smtClean="0">
                <a:solidFill>
                  <a:srgbClr val="000000"/>
                </a:solidFill>
                <a:latin typeface="Arial (Body)"/>
                <a:ea typeface="ＭＳ Ｐゴシック" panose="020B0600070205080204" pitchFamily="34" charset="-128"/>
                <a:hlinkClick r:id="rId2" action="ppaction://hlinksldjump"/>
              </a:rPr>
              <a:t>Program.</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5829292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Incorrect </a:t>
            </a:r>
            <a:r>
              <a:rPr lang="en-US" sz="2000" b="0" smtClean="0">
                <a:latin typeface="Times New Roman" panose="02020603050405020304" pitchFamily="18" charset="0"/>
                <a:ea typeface="ＭＳ Ｐゴシック"/>
                <a:cs typeface="ＭＳ Ｐゴシック" pitchFamily="-1" charset="-128"/>
              </a:rPr>
              <a:t>(1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767840"/>
          </a:xfrm>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A hemothorax occurs when an injury within the chest results in bleeding into the pleural space, which compresses the lung on the affected side.</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0099405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Incorrect </a:t>
            </a:r>
            <a:r>
              <a:rPr lang="en-US" sz="2000" b="0" smtClean="0">
                <a:latin typeface="Times New Roman" panose="02020603050405020304" pitchFamily="18" charset="0"/>
                <a:ea typeface="ＭＳ Ｐゴシック"/>
                <a:cs typeface="ＭＳ Ｐゴシック" pitchFamily="-1" charset="-128"/>
              </a:rPr>
              <a:t>(2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09800"/>
          </a:xfrm>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A pericardial tamponade is a collection of blood in the fibrous sac around the heart, which compresses the ventricles, preventing them from filling adequately with blood.</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1900304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1" charset="-128"/>
              </a:rPr>
              <a:t>Incorrect </a:t>
            </a:r>
            <a:r>
              <a:rPr lang="en-US" sz="2000" b="0" smtClean="0">
                <a:latin typeface="Times New Roman" panose="02020603050405020304" pitchFamily="18" charset="0"/>
                <a:ea typeface="ＭＳ Ｐゴシック"/>
                <a:cs typeface="ＭＳ Ｐゴシック" pitchFamily="-1" charset="-128"/>
              </a:rPr>
              <a:t>(3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783080"/>
          </a:xfrm>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A sucking chest wound is an open wound in the chest wall that allows air to be sucked into the pleural space on inhalation.</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5385971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dirty="0" smtClean="0">
                <a:latin typeface="Times New Roman" panose="02020603050405020304" pitchFamily="18" charset="0"/>
              </a:rPr>
              <a:t>Copyright</a:t>
            </a:r>
            <a:endParaRPr lang="en-US"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860425"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Chest </a:t>
            </a:r>
            <a:r>
              <a:rPr lang="en-US" sz="2000" b="0" dirty="0" smtClean="0">
                <a:latin typeface="Times New Roman" panose="02020603050405020304" pitchFamily="18" charset="0"/>
                <a:ea typeface="ＭＳ Ｐゴシック"/>
                <a:cs typeface="ＭＳ Ｐゴシック" pitchFamily="-1" charset="-128"/>
              </a:rPr>
              <a:t>(1 of 35)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84690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Anatomy of the Chest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Is also known as the thoracic cavity.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Is bordered inferiorly by the diaphragm</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Contains vital </a:t>
            </a:r>
            <a:r>
              <a:rPr lang="en-US" altLang="en-US" sz="2400" dirty="0" smtClean="0">
                <a:solidFill>
                  <a:srgbClr val="000000"/>
                </a:solidFill>
                <a:latin typeface="Arial (Body)"/>
                <a:ea typeface="ＭＳ Ｐゴシック"/>
              </a:rPr>
              <a:t>organs.</a:t>
            </a:r>
            <a:r>
              <a:rPr lang="en-US" altLang="en-US" sz="2800" dirty="0">
                <a:solidFill>
                  <a:srgbClr val="000000"/>
                </a:solidFill>
                <a:latin typeface="Verdana" panose="020B0604030504040204" pitchFamily="34" charset="0"/>
                <a:ea typeface="ＭＳ Ｐゴシック"/>
              </a:rPr>
              <a:t>	</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Vital organs in the chest are protected by the </a:t>
            </a:r>
            <a:r>
              <a:rPr lang="en-US" altLang="en-US" sz="2400" dirty="0" smtClean="0">
                <a:solidFill>
                  <a:srgbClr val="000000"/>
                </a:solidFill>
                <a:latin typeface="Arial (Body)"/>
                <a:ea typeface="ＭＳ Ｐゴシック"/>
              </a:rPr>
              <a:t>ribs.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thoracic cavity is lined by two layers of pleura.</a:t>
            </a:r>
          </a:p>
        </p:txBody>
      </p:sp>
    </p:spTree>
    <p:extLst>
      <p:ext uri="{BB962C8B-B14F-4D97-AF65-F5344CB8AC3E}">
        <p14:creationId xmlns:p14="http://schemas.microsoft.com/office/powerpoint/2010/main" val="3777126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The Chest Cavity</a:t>
            </a:r>
            <a:endParaRPr lang="en-US" altLang="en-US" dirty="0">
              <a:latin typeface="Times New Roman" panose="02020603050405020304" pitchFamily="18" charset="0"/>
              <a:ea typeface="ＭＳ Ｐゴシック"/>
            </a:endParaRPr>
          </a:p>
        </p:txBody>
      </p:sp>
      <p:pic>
        <p:nvPicPr>
          <p:cNvPr id="4" name="Picture 2" descr="Chest cavity anatomy. The anatomical parts of the chest cavity are as follows, from top to bottom. Esophagus, trachea, clavicle, sternum, heart and major blood vessels, ribs, intercostal muscles, lungs, diaphragm, stomach."/>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4401" y="1556521"/>
            <a:ext cx="4215198" cy="459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921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163"/>
            <a:ext cx="8229600" cy="1384829"/>
          </a:xfrm>
        </p:spPr>
        <p:txBody>
          <a:bodyPr tIns="91425" anchor="ctr">
            <a:noAutofit/>
          </a:bodyPr>
          <a:lstStyle/>
          <a:p>
            <a:pPr lvl="0" eaLnBrk="0" fontAlgn="base" hangingPunct="0">
              <a:spcBef>
                <a:spcPct val="0"/>
              </a:spcBef>
              <a:spcAft>
                <a:spcPct val="0"/>
              </a:spcAft>
              <a:buClrTx/>
            </a:pPr>
            <a:r>
              <a:rPr lang="en-US" altLang="en-US" sz="2600" dirty="0" smtClean="0">
                <a:latin typeface="Times New Roman" panose="02020603050405020304" pitchFamily="18" charset="0"/>
                <a:ea typeface="ＭＳ Ｐゴシック"/>
              </a:rPr>
              <a:t>Normally, Negative Pressure Acts Like a Vacuum, Holding the Visceral Pleura that Covers the Lung to the Parietal Pleura that Lines the Chest Wall and Keeping the Lung Expanded</a:t>
            </a:r>
            <a:endParaRPr lang="en-US" altLang="en-US" sz="2600" dirty="0">
              <a:latin typeface="Times New Roman" panose="02020603050405020304" pitchFamily="18" charset="0"/>
              <a:ea typeface="ＭＳ Ｐゴシック"/>
            </a:endParaRPr>
          </a:p>
        </p:txBody>
      </p:sp>
      <p:sp>
        <p:nvSpPr>
          <p:cNvPr id="5" name="Text Placeholder 4"/>
          <p:cNvSpPr>
            <a:spLocks noGrp="1"/>
          </p:cNvSpPr>
          <p:nvPr>
            <p:ph type="body" idx="1"/>
          </p:nvPr>
        </p:nvSpPr>
        <p:spPr>
          <a:xfrm>
            <a:off x="457200" y="1863969"/>
            <a:ext cx="8229600" cy="1306956"/>
          </a:xfrm>
        </p:spPr>
        <p:txBody>
          <a:bodyPr/>
          <a:lstStyle/>
          <a:p>
            <a:pPr marL="0" indent="0">
              <a:buNone/>
            </a:pPr>
            <a:r>
              <a:rPr lang="en-US" sz="2000" dirty="0">
                <a:latin typeface="+mn-lt"/>
              </a:rPr>
              <a:t>When either the lung and its visceral pleura are punctured or the chest wall and its </a:t>
            </a:r>
            <a:r>
              <a:rPr lang="en-US" sz="2000" dirty="0" smtClean="0">
                <a:latin typeface="+mn-lt"/>
              </a:rPr>
              <a:t>parietal pleura </a:t>
            </a:r>
            <a:r>
              <a:rPr lang="en-US" sz="2000" dirty="0">
                <a:latin typeface="+mn-lt"/>
              </a:rPr>
              <a:t>are punctured, air enters the space between the pleura, creating positive pressure on the lung and causing it to collapse.</a:t>
            </a:r>
          </a:p>
        </p:txBody>
      </p:sp>
      <p:pic>
        <p:nvPicPr>
          <p:cNvPr id="4" name="Picture 2" descr="Pneumothorax anatomy for a normal and collapsed lung. The pneumothorax anatomy from outside in, top to bottom, is as follows. Normal lung: chest wall, parietal pleura, pleural space, visceral pleura, normal lung, diaphragm. Mediastinum between the lungs. Collapsed lung: outside air enters due to disruption of chest wall and parietal pleura, visceral pleura around the shrunken lung, lung air enters due to disruption of visceral pleur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54" y="3342579"/>
            <a:ext cx="4063893" cy="302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786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8629</TotalTime>
  <Words>5840</Words>
  <Application>Microsoft Office PowerPoint</Application>
  <PresentationFormat>On-screen Show (4:3)</PresentationFormat>
  <Paragraphs>518</Paragraphs>
  <Slides>66</Slides>
  <Notes>59</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66</vt:i4>
      </vt:variant>
    </vt:vector>
  </HeadingPairs>
  <TitlesOfParts>
    <vt:vector size="76" baseType="lpstr">
      <vt:lpstr>ＭＳ Ｐゴシック</vt:lpstr>
      <vt:lpstr>Arial</vt:lpstr>
      <vt:lpstr>Arial (Body)</vt:lpstr>
      <vt:lpstr>Calibri</vt:lpstr>
      <vt:lpstr>Noto Sans Symbols</vt:lpstr>
      <vt:lpstr>Times New Roman</vt:lpstr>
      <vt:lpstr>Verdana</vt:lpstr>
      <vt:lpstr>508 Lecture</vt:lpstr>
      <vt:lpstr>1_508 Lecture</vt:lpstr>
      <vt:lpstr>Equation</vt:lpstr>
      <vt:lpstr>Prehospital: Emergency Care</vt:lpstr>
      <vt:lpstr>Learning Readlines</vt:lpstr>
      <vt:lpstr>Setting the Stage</vt:lpstr>
      <vt:lpstr>Case Study Introduction</vt:lpstr>
      <vt:lpstr>Case Study</vt:lpstr>
      <vt:lpstr>Introduction</vt:lpstr>
      <vt:lpstr>The Chest (1 of 35)</vt:lpstr>
      <vt:lpstr>The Chest Cavity</vt:lpstr>
      <vt:lpstr>Normally, Negative Pressure Acts Like a Vacuum, Holding the Visceral Pleura that Covers the Lung to the Parietal Pleura that Lines the Chest Wall and Keeping the Lung Expanded</vt:lpstr>
      <vt:lpstr>The Chest (2 of 35)</vt:lpstr>
      <vt:lpstr>A Pellet Fired from an Air Gun Creates an Extremely Small Entrance Wound</vt:lpstr>
      <vt:lpstr>The Chest (3 of 35)</vt:lpstr>
      <vt:lpstr>The Chest (4 of 35)</vt:lpstr>
      <vt:lpstr>The Chest (5 of 35)</vt:lpstr>
      <vt:lpstr>Flail Segment Occurs When Blunt Trauma Causes Fracture of Two or More Ribs, Each in Two or More Places</vt:lpstr>
      <vt:lpstr>The Chest (6 of 35)</vt:lpstr>
      <vt:lpstr>Paradoxical Movement</vt:lpstr>
      <vt:lpstr>Normal Versus Paradoxical Movement Caused by Flail Segment</vt:lpstr>
      <vt:lpstr>The Chest (7 of 35)</vt:lpstr>
      <vt:lpstr>The Chest (8 of 35)</vt:lpstr>
      <vt:lpstr>When the Lung is Bruised (Pulmonary Contusion)</vt:lpstr>
      <vt:lpstr>The Chest (9 of 35)</vt:lpstr>
      <vt:lpstr>The Chest (10 of 35)</vt:lpstr>
      <vt:lpstr>Open Pneumothorax is a Possible Complication of Chest Injury</vt:lpstr>
      <vt:lpstr>The Chest (11 of 35)</vt:lpstr>
      <vt:lpstr>Tension Pneumothorax is a Possible Complication of Chest Injury</vt:lpstr>
      <vt:lpstr>The Chest (12 of 35)</vt:lpstr>
      <vt:lpstr>Hemothorax is a Possible Complication of Chest Injury</vt:lpstr>
      <vt:lpstr>The Chest (13 of 35)</vt:lpstr>
      <vt:lpstr>Traumatic Asphyxia is a Possible Complication of Chest Injury</vt:lpstr>
      <vt:lpstr>The Chest (14 of 35)</vt:lpstr>
      <vt:lpstr>The Chest (15 of 35)</vt:lpstr>
      <vt:lpstr>The Chest (16 of 35)</vt:lpstr>
      <vt:lpstr>The Chest (17 of 35)</vt:lpstr>
      <vt:lpstr>The Chest (18 of 35)</vt:lpstr>
      <vt:lpstr>Rib Injury</vt:lpstr>
      <vt:lpstr>Click on the Injury that is Characterized by Air Trapped in the Pleural Space under Pressure, Resulting in Compression of the Structures of the Affected Side, Mediastinum, and Opposite Side of the Chest</vt:lpstr>
      <vt:lpstr>The Chest (19 of 35)</vt:lpstr>
      <vt:lpstr>The Chest (20 of 35)</vt:lpstr>
      <vt:lpstr>The Chest (21 of 35)</vt:lpstr>
      <vt:lpstr>The Chest (22 of 35)</vt:lpstr>
      <vt:lpstr>The Chest (23 of 35)</vt:lpstr>
      <vt:lpstr>The Chest (24 of 35)</vt:lpstr>
      <vt:lpstr>The Chest (25 of 35)</vt:lpstr>
      <vt:lpstr>The Chest (26 of 35)</vt:lpstr>
      <vt:lpstr>The Chest (27 of 35)</vt:lpstr>
      <vt:lpstr>The Chest (28 of 35)</vt:lpstr>
      <vt:lpstr>The Chest (29 of 35)</vt:lpstr>
      <vt:lpstr>The Chest (30 of 35)</vt:lpstr>
      <vt:lpstr>The Chest (31 of 35)</vt:lpstr>
      <vt:lpstr>Provide Positive-Pressure Ventilation with Supplemental Oxygen if Breathing is Inadequate</vt:lpstr>
      <vt:lpstr>The Chest (32 of 35)</vt:lpstr>
      <vt:lpstr>The Chest (33 of 35)</vt:lpstr>
      <vt:lpstr>The Chest (34 of 35)</vt:lpstr>
      <vt:lpstr>Apply a Sling and Swathe to Stabilize the Area of Rib Injury</vt:lpstr>
      <vt:lpstr>The Chest (35 of 35)</vt:lpstr>
      <vt:lpstr>Case Study Conclusion (1 of 3)</vt:lpstr>
      <vt:lpstr>Case Study Conclusion (2 of 3)</vt:lpstr>
      <vt:lpstr>Case Study Conclusion (3 of 3)</vt:lpstr>
      <vt:lpstr>Lesson Summary (1 of 2)</vt:lpstr>
      <vt:lpstr>Lesson Summary (2 of 2)</vt:lpstr>
      <vt:lpstr>Correct!</vt:lpstr>
      <vt:lpstr>Incorrect (1 of 3)</vt:lpstr>
      <vt:lpstr>Incorrect (2 of 3)</vt:lpstr>
      <vt:lpstr>Incorrect (3 of 3)</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Prehospital: Emergency Care, 11e</dc:title>
  <dc:subject>Health Science and Careers</dc:subject>
  <dc:creator>Mistovich/Karren</dc:creator>
  <cp:keywords>Prehospital</cp:keywords>
  <cp:lastModifiedBy>Windows User</cp:lastModifiedBy>
  <cp:revision>872</cp:revision>
  <dcterms:modified xsi:type="dcterms:W3CDTF">2018-03-01T09:57:04Z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