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42"/>
  </p:notesMasterIdLst>
  <p:handoutMasterIdLst>
    <p:handoutMasterId r:id="rId143"/>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305" r:id="rId1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9" autoAdjust="0"/>
    <p:restoredTop sz="91977" autoAdjust="0"/>
  </p:normalViewPr>
  <p:slideViewPr>
    <p:cSldViewPr snapToGrid="0" snapToObjects="1">
      <p:cViewPr varScale="1">
        <p:scale>
          <a:sx n="77" d="100"/>
          <a:sy n="77" d="100"/>
        </p:scale>
        <p:origin x="1392" y="67"/>
      </p:cViewPr>
      <p:guideLst>
        <p:guide orient="horz" pos="2160"/>
        <p:guide pos="2880"/>
      </p:guideLst>
    </p:cSldViewPr>
  </p:slideViewPr>
  <p:outlineViewPr>
    <p:cViewPr>
      <p:scale>
        <a:sx n="33" d="100"/>
        <a:sy n="33" d="100"/>
      </p:scale>
      <p:origin x="0" y="-8764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MyBRADYLab and review student scores. Review the chapter material in the Instructor Resources, which includes Student Handouts, PowerPoint slides, and the MyTest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628650" lvl="1"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spinal column is divided into five parts: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Cervical spine. The first seven vertebrae that form the neck. The cervical vertebrae are the most mobile and delicate; injury to the cervical spine is the most common cause of spinal cord injury.</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Thoracic spine. The 12 vertebrae directly below the cervical vertebrae that compose the upper back.</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Lumbar spine. The next five vertebrae that form the lower back.</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Sacral spine (sacrum). The next five vertebrae that are fused together and form the rigid posterior portion of the pelvis.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Coccyx (tailbone). The four fused vertebrae that form the lower end of the spine.</a:t>
            </a: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Describe the structure of the spinal column.</a:t>
            </a: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use of graphics will enhance students' understanding of the anatomy and physiology of the spinal tracts.</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69951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time, resources, and patient condition permit, removing the roof can enable better access to the patient and easier removal using the rapid extrication technique.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72846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Thorough assessment of a patient is difficult under any circumstances, and the presence of a helmet makes the task even more difficult. But the removal of a helmet should not be an automatic step because such removal could risk aggravating a spinal injury, if one exists.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49625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Thorough assessment of a patient is difficult under any circumstances, and the presence of a helmet makes the task even more difficult. But the removal of a helmet should not be an automatic step because such removal could risk aggravating a spinal injury, if one exists.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98353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removal of a helmet should not be an automatic step because such removal could risk aggravating a spinal injury, if one exists.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74820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Techniques for the removal of motorcycle and sports helmets follow this slide.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70763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Take the patient’s eyeglasses off before you attempt to remove the helmet. One rescuer should stabilize the helmet by placing hands on each side of the helmet with fingers on the mandible (lower jaw) to prevent movement.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38866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second rescuer should loosen the chin strap and place one hand anteriorly on the mandible at the angle of the jaw and the other hand at the back of the head.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40568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rescuer holding the helmet should pull the sides of the helmet apart, gently slip the helmet halfway off the patient’s head, and then stop.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43590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rescuer who maintains stabilization of the neck should reposition, sliding their hand under the patient’s head to keep the head from falling back after the helmet is completely removed.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5848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first rescuer should remove the helmet completely.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786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spinal column, or vertebral column</a:t>
            </a:r>
            <a:r>
              <a:rPr lang="en-US" altLang="en-US" i="1" dirty="0">
                <a:solidFill>
                  <a:prstClr val="black"/>
                </a:solidFill>
                <a:latin typeface="Calibri"/>
                <a:ea typeface="ＭＳ Ｐゴシック" panose="020B0600070205080204" pitchFamily="34" charset="-128"/>
              </a:rPr>
              <a:t>, </a:t>
            </a:r>
            <a:r>
              <a:rPr lang="en-US" altLang="en-US" dirty="0">
                <a:solidFill>
                  <a:prstClr val="black"/>
                </a:solidFill>
                <a:latin typeface="Calibri"/>
                <a:ea typeface="ＭＳ Ｐゴシック" panose="020B0600070205080204" pitchFamily="34" charset="-128"/>
              </a:rPr>
              <a:t>is the principal support system of the body. Ribs originate from it to form the thoracic cavity, and the rest of the skeleton is directly or indirectly attached to the spine.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96454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patient should then receive spinal motion restriction.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0549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Recommendations now state that, when appropriate, helmets and shoulder pads should be removed before transport of an athlete with a suspected cervical spinal injury. This rationale for equipment removal is due to advances in sporting equipment technology, and removing this equipment expedites the athlete’s care. Another reason why this equipment should be removed before transport is that the AT and EMT often have more experience with equipment removal than other medical team members or hospital and emergency department staff.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7384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all equipment has been removed, a cervical collar should be applied. Following the application of the cervical collar, the athlete should be lifted onto a long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56119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Car seats involved in crashes might have lost the integrity of the structure and might not provide protection for the child if another crash were to occur. Transfer the child to a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912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children less than 8 years of age, if any MOI suggests possible spinal injury, it is prudent to provide spinal motion restriction appropriate for the young child.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89637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Make sure the cervical collar fits properly before applying it to an infant or child.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32482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you don’t have a collar that fits, stabilize the neck with a rolled towel. Tape the towel to the backboard, and manually support the patient’s head in a neutral in-line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12557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Transfer the child to a backboard or other spinal motion restriction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53263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treating infants or children, use a rigid board or device appropriate for the child’s size.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57876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padding behind the shoulders and upper back to eliminate flexion and maintain neutral alignment of the head, neck, and spine.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8539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Because light touch and pain are carried by different tracts, the patient might not feel light touch but can feel the pain of a pinch. This finding can be present if the spinal cord is partially injured.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41160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pediatric patient’s torso and lower extremities need to be padded adequately to elevate them to the level of the head to achieve a neutral in-line position of the neck.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47042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Stabilize the neck with a rolled towel, tape the towel to the backboard, or hold it in place with the head stabilization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96425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Study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0667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Case Study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11754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Follow-Up</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Answer student questions. </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Follow-Up Assignments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Review Chapter 32 Summary.</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Complete Chapter 32 In Review questions. </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Complete Chapter 32 Critical Thinking questions.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Assessments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Handouts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Chapter 32 quiz</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10940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232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Verdana" panose="020B0604030504040204" pitchFamily="34" charset="0"/>
                <a:ea typeface="ＭＳ Ｐゴシック" charset="-128"/>
              </a:rPr>
              <a:t>A patient may have spinal cord injury without spinal column injury.</a:t>
            </a:r>
          </a:p>
          <a:p>
            <a:pPr lvl="0" eaLnBrk="0" fontAlgn="base" hangingPunct="0">
              <a:spcBef>
                <a:spcPct val="30000"/>
              </a:spcBef>
              <a:spcAft>
                <a:spcPct val="0"/>
              </a:spcAft>
              <a:defRPr/>
            </a:pPr>
            <a:endParaRPr lang="en-US" altLang="en-US"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dirty="0">
                <a:solidFill>
                  <a:prstClr val="black"/>
                </a:solidFill>
                <a:latin typeface="Verdana" panose="020B0604030504040204" pitchFamily="34" charset="0"/>
                <a:ea typeface="ＭＳ Ｐゴシック" charset="-128"/>
              </a:rPr>
              <a:t>The spine is particularly susceptible to injury from:</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Verdana" panose="020B0604030504040204" pitchFamily="34" charset="0"/>
                <a:ea typeface="ＭＳ Ｐゴシック" charset="-128"/>
              </a:rPr>
              <a:t>Compression. The weight of the body is driven against the head. This is common in falls, diving accidents, motor vehicle crashes, or other accidents in which a person impacts an object headfirst.</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Verdana" panose="020B0604030504040204" pitchFamily="34" charset="0"/>
                <a:ea typeface="ＭＳ Ｐゴシック" charset="-128"/>
              </a:rPr>
              <a:t>Flexion. There is severe forward movement of the head in which the chin meets the chest, or the torso is excessively curled forward.</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Verdana" panose="020B0604030504040204" pitchFamily="34" charset="0"/>
                <a:ea typeface="ＭＳ Ｐゴシック" charset="-128"/>
              </a:rPr>
              <a:t>Extension. There is severe backward movement of the head in which the neck is stretched, or the torso is severely arched backward.</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Rotation. There is lateral movement of the head or spine beyond its normal rotation.</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Lateral bending. When the body or neck is bent severely from the side.</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Distraction. The vertebrae and spinal cord are stretched and pulled apart. This is common in hangings.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Penetration. There is injury from gunshots, stabbings, or other types of penetrating trauma that involve the cranium or spinal column.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838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must suspect spinal injury in any case that might involve one or more of these mechanisms, even if the patient appears to move normally. Injured vertebrae that are still aligned but unstable can become unstable at any moment and damage or sever the spinal cord.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657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Although a patient complaining of pain to the spinal column likely has a vertebral (spinal column) fracture or injury, they could have a vertebral injury without a spinal cord injury. Conversely, a loss of motor or sensory function indicates a spinal cord injury; however, it does not imply a vertebral fracture or injury.</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Students should be able to apply knowledge of spinal column and cord anatomy and physiology to the assessment of patients with suspected spinal injury.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5233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patient in spinal shock can present with complete paralysis that might resolve within 24 hours to several days after the injury.</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047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male patient might have an involuntary erection of the penis called priapism.</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Treatment for spinal shock is much the same as for any other shock. Spinal motion restriction must be applied, and the patient must be kept warm because of the increased heat loss from the peripheral vasodilation.</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is spinal shock? How is it related to neurogenic hypotension?</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Explain how and why the patient with spinal neurologic hypotension presents differently from the patient with hemorrhagic shock.</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090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central cord syndrome, the patient presents with a loss of motor function or weakness and loss of pain sensation to the upper extremities while motor and sensory functions remain normal in the lower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0017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anterior cord syndrome, the patient loses the ability to feel pain and crude touch below the site of injury and likely experiences the loss of motor function below the injury site. However, the patient retains the ability to feel light touch above and below the site of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113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914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Brown-Séquard syndrome, the patient loses motor function and light touch sensation on one side of the body while retaining pain sensation on that same side. On the opposite side of the body, the patient retains motor function and light touch sensation while losing pain sensation.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3763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800" dirty="0">
                <a:solidFill>
                  <a:prstClr val="black"/>
                </a:solidFill>
                <a:latin typeface="Calibri"/>
                <a:ea typeface="ＭＳ Ｐゴシック" charset="-128"/>
              </a:rPr>
              <a:t>Mechanisms that can result in spinal injury:</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Motorcycle crashes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Motor vehicle crashes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Pedestrian–vehicle collisions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Falls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Blunt trauma</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Penetrating trauma to the head, neck, or torso</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Sporting injuries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Hangings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Diving or other water-related accidents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Gunshot wounds to the head, neck, chest, abdomen, back, or pelvis</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Unresponsive trauma</a:t>
            </a:r>
          </a:p>
          <a:p>
            <a:pPr marL="171450" lvl="0" indent="-171450" eaLnBrk="0" fontAlgn="base" hangingPunct="0">
              <a:spcBef>
                <a:spcPct val="30000"/>
              </a:spcBef>
              <a:spcAft>
                <a:spcPct val="0"/>
              </a:spcAft>
              <a:buFont typeface="Arial" panose="020B0604020202020204" pitchFamily="34" charset="0"/>
              <a:buChar char="•"/>
              <a:defRPr/>
            </a:pPr>
            <a:r>
              <a:rPr lang="en-US" sz="800" dirty="0">
                <a:solidFill>
                  <a:prstClr val="black"/>
                </a:solidFill>
                <a:latin typeface="Calibri"/>
                <a:ea typeface="ＭＳ Ｐゴシック" charset="-128"/>
              </a:rPr>
              <a:t>Electrical injuries</a:t>
            </a:r>
            <a:endParaRPr lang="en-US" altLang="en-US" sz="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8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Discussion Questions</a:t>
            </a:r>
            <a:endParaRPr lang="en-US" altLang="en-US" sz="1000"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Calibri"/>
                <a:ea typeface="ＭＳ Ｐゴシック" panose="020B0600070205080204" pitchFamily="34" charset="-128"/>
              </a:rPr>
              <a:t>On what type of calls should you suspect spinal injury?</a:t>
            </a:r>
            <a:endParaRPr lang="en-US" altLang="en-US" sz="1300"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Calibri"/>
                <a:ea typeface="ＭＳ Ｐゴシック" panose="020B0600070205080204" pitchFamily="34" charset="-128"/>
              </a:rPr>
              <a:t>At what point in your approach to a patient with a potential spinal injury do you apply manual in-line stabilization of the cervical spine?</a:t>
            </a:r>
            <a:endParaRPr lang="en-US" altLang="en-US" sz="1300"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Calibri"/>
                <a:ea typeface="ＭＳ Ｐゴシック" panose="020B0600070205080204" pitchFamily="34" charset="-128"/>
              </a:rPr>
              <a:t>What patient factors may interfere with satisfactory assessment for indications of spinal injury?</a:t>
            </a:r>
            <a:endParaRPr lang="en-US" altLang="en-US" sz="1300"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800" dirty="0">
                <a:solidFill>
                  <a:prstClr val="black"/>
                </a:solidFill>
                <a:latin typeface="Calibri"/>
                <a:ea typeface="ＭＳ Ｐゴシック" panose="020B0600070205080204" pitchFamily="34" charset="-128"/>
              </a:rPr>
              <a:t>Explain the steps in the assessment of the upper and lower extremities for pulse and motor and sensory functions. </a:t>
            </a: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Teaching Tips</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dirty="0">
                <a:solidFill>
                  <a:prstClr val="black"/>
                </a:solidFill>
                <a:latin typeface="Calibri"/>
                <a:ea typeface="ＭＳ Ｐゴシック" panose="020B0600070205080204" pitchFamily="34" charset="-128"/>
              </a:rPr>
              <a:t>Discuss applicable local protocols related to spinal motion restriction.</a:t>
            </a:r>
            <a:endParaRPr lang="en-US" altLang="en-US" sz="13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 </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Critical Thinking Discussion </a:t>
            </a:r>
            <a:endParaRPr lang="en-US" altLang="en-US" sz="10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dirty="0">
                <a:solidFill>
                  <a:prstClr val="black"/>
                </a:solidFill>
                <a:latin typeface="Calibri"/>
                <a:ea typeface="ＭＳ Ｐゴシック" panose="020B0600070205080204" pitchFamily="34" charset="-128"/>
              </a:rPr>
              <a:t>If you must rely on bystanders to help you move a patient with a spinal injury, which tasks should you delegate and which should you perform yourself?</a:t>
            </a:r>
            <a:endParaRPr lang="en-US" altLang="en-US" sz="13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800" b="1" dirty="0">
                <a:solidFill>
                  <a:prstClr val="black"/>
                </a:solidFill>
                <a:latin typeface="Calibri"/>
                <a:ea typeface="ＭＳ Ｐゴシック" panose="020B0600070205080204" pitchFamily="34" charset="-128"/>
              </a:rPr>
              <a:t> </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1942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might arrive at a collision scene and find the patient walking around or sitting in the back of a police car. This does not rule out the possibility of spinal injury, especially an incomplete spinal cord injury or a vertebral injury. Often, a patient with a stable spinal injury does not exhibit signs and symptoms consistent with injury to the spine. However, improper movement by either the patient or the EMT can potentially cause the stable injury to become unstable, resulting in permanent neurologic damage or even death.</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Given several scenarios, students should be able to identify and manage patients with possible spinal injuries.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pairs of students practice neurological examination on patients with suspected spinal injury.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priorities of care in managing a patient with a suspected spinal injury?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0711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This evidence should create a high index of suspicion that the patient was propelled forward in the crash and struck his head on the windshield. This would likely have caused the head and neck to bend (flex) forward during the forward movement and bend backward (hyperextend) during the rearward movement. Both motions are significant mechanisms of injury that might not be suspected if the damage to the vehicle were not observed.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3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 injury to the cervical spine in the third (C3) to fifth (C5) cervical vertebrae might injure the phrenic nerve that controls the function of the diaphragm. Because the diaphragm provides more than 60 percent of the effort to breathe, the patient can develop respiratory failure and require ventilation.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0170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Spinal cord damage from a cervical spinal injury can block nerve impulses traveling from the brain to the diaphragm and intercostal muscles, which are necessary for adequate respiration.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0682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mental status of a patient with a spinal injury can range from completely alert and oriented to unresponsive.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2343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Based on the assessment findings, categorize the patient as either high or low priority for emergency care or transport. If the patient is unresponsive, responsive but cannot obey your commands, or displays an abnormal respiratory pattern or obvious signs of spinal injury such as numbness or paralysis, you must consider the patient a high priority for emergency care and prompt transportation to the highest-level trauma center, based on your destination proposals.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8023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Some protocols allow you to instruct the patient to perform self-restriction, which is to ask the patient to restrict or prevent his movements to keep his head, neck, and spine in proper alignment.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5877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Say to the patient, “bend your arms at the elbows and place them across your chest.” This flexion tests motor function at C6.</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187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4895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Say to the patient, “Straighten your arms, then bring them to either side of your body”. This extension tests motor function at C7.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66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Say to the patient, “Spread your fingers out on both hands and don’t let me squeeze them together.” This abduction tests motor function at T1.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4687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Support the patient’s hand under the wrist and say to the patient, “Hold out both arms and don’t let me push your hand down.” This test assesses motor function at C7.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432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Place your hands on the top of the patient's feet and say to the patient, “Pull up against my hands with your feet.” This plantar flexion tests motor function at the level of L5.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9229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Place your hands under the patient's feet and say to the patient, “Push down against my hands with your feet.” This dorsiflexion tests motor function at S1 and S2.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3306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cotton swab with a wooden stick can be used for checking both pain and light touch. Break the stick in half and use the jagged broken end to test for pain. Have the patient close his eyes. With the sharp end of the swab’s wooden stick, poke one of his hands. When the patient grimaces, moans, or responds in some other way, ask, “Where does it hurt?” Repeat the test on the other hand and on each foot.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9367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the patient close his eyes. With the sharp end of the swab’s wooden stick, poke one of his feet.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the patient grimaces, moans, or responds in some other way, ask, “Where does it hurt?” Repeat the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test on the other foot.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907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Have the patient again close his eyes. Lightly touch the patient’s fingers on one hand, then the other. As you perform this test for light touch to the fingers, ask:</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you feel me touching your finger?”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you tell me which hand and which finger I’m touching?”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7428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Repeat the test on one of the toes on each foot. As you test for light touch on the toes, ask:</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you feel me touching your toe?”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you tell me which foot and what toe I’m touching?”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0643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Evidence of deformity, tenderness, contusions, lacerations, punctures, or swelling to the spine or around the spine should heighten your suspicion that a spinal column injury exists.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113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Present the Case Study Introduction provided in the PowerPoint slide set. </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Lead a discussion using the Case Study questions provided on the subsequent slide(s).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6073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Hypovolemia and spinal cord injury can both be present in the same patient; therefore, be cautious in your assessment because a spinal cord injury might prevent the typical signs of hypovolemic shock from occurring.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8510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Questions that might be asked in cases of suspected spinal injury include the following: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Does your neck or back hurt?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Where does it hurt?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you move your hands and feet?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 you have any pain or muscle spasms along your back or on the back of your neck?</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 you have any numbness or tingling sensations in either of your arms or legs?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Was the onset of pain associated with a fall or other injury?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Did you move or did someone move you before our arrival?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Were you up walking around before our arrival?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0184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Spinal motion restriction should be based on physical assessment findings and not solely on MOI.</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7669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is imperative to recognize that a patient’s lack of pain in the spinal column or his ability to walk, move his extremities, and sensations does not rule out the possibility of spinal column (vertebral) or incomplete spinal cord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23556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After a thorough assessment of a patient with blunt and penetrating trauma, these indicators show that the patient should be transported using with spinal motion.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6637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any of these indications are found during the assessment, you must provide spinal motion restriction throughout the remainder of the assessment, treatment, and transport of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168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Incomplete spinal cord injury can cause loss of motor and sensory functions in different areas of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2640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Always look for other reasons for hypotension.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98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the patient complains of severe pain to the neck or cervical spine, or the head does not easily move, maintain the head in the position found.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4061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Ensure that the head is in a neutral, in-line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350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6483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Insert an oropharyngeal or nasopharyngeal airway, if necessary.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8397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 improperly sized collar can cause more harm to the patient, compromise the airway, and further aggravate a potential spinal injury. Information about sizing and applying the cervical collar.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442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is safer to err on the side of caution and provide spinal motion restriction if spinal injury is suspected. Spinal motion restriction devices can always be removed at the emergency department after the physician or radiographic studies determine that no spinal injury exists.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2092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Because a spinal injury is rarely an isolated injury, look for signs of hypovolemic shock: The skin becomes pale, cool, and moist; the blood pressure falls; the heart rate increases; and the patient’s mental status decreases. Remember that a decreasing level of responsiveness is an early sign of head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3594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8464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3776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is estimated that up to 5 million patients a year with no evidence of spinal injury received spinal immobilization. The backboard also became a popular and convenient device to move patient’s regardless of suspected spinal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13553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dirty="0">
                <a:solidFill>
                  <a:prstClr val="black"/>
                </a:solidFill>
                <a:latin typeface="Calibri"/>
                <a:ea typeface="ＭＳ Ｐゴシック" charset="-128"/>
              </a:rPr>
              <a:t>It is impossible to achieve complete spinal immobilization. ACEP recommends spinal motion restriction over immobilization attempts. Spinal motion restriction aims to maintain anatomic alignment of the spine and to keep gross movement to a minimum. Specific adjuncts are not mandated for spinal motion restriction.</a:t>
            </a:r>
          </a:p>
          <a:p>
            <a:pPr lvl="0" eaLnBrk="0" fontAlgn="base" hangingPunct="0">
              <a:spcBef>
                <a:spcPct val="30000"/>
              </a:spcBef>
              <a:spcAft>
                <a:spcPct val="0"/>
              </a:spcAft>
              <a:defRPr/>
            </a:pPr>
            <a:endParaRPr lang="en-US" altLang="en-US" sz="1000" dirty="0">
              <a:solidFill>
                <a:prstClr val="black"/>
              </a:solidFill>
              <a:latin typeface="Calibri"/>
              <a:ea typeface="ＭＳ Ｐゴシック" charset="-128"/>
            </a:endParaRPr>
          </a:p>
          <a:p>
            <a:pPr lvl="0" eaLnBrk="0" fontAlgn="base" hangingPunct="0">
              <a:spcBef>
                <a:spcPct val="30000"/>
              </a:spcBef>
              <a:spcAft>
                <a:spcPct val="0"/>
              </a:spcAft>
              <a:defRPr/>
            </a:pPr>
            <a:r>
              <a:rPr lang="en-US" sz="1000" dirty="0">
                <a:solidFill>
                  <a:prstClr val="black"/>
                </a:solidFill>
                <a:latin typeface="Calibri"/>
                <a:ea typeface="ＭＳ Ｐゴシック" charset="-128"/>
              </a:rPr>
              <a:t>The following spinal motion restriction teaching points summarize the new approach to emergency care of patients with suspected spinal injury in the prehospital setting:</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Do not use mechanism of injury as the sole criteria for spinal motion restriction. Assessment findings should guide SMR.</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Differentiate between stable and unstable cervical column injuries.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Differentiate the multisystem, multitrauma victim from the patient with moderate, low kinetic energy trauma, who likely does not require SMR.</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Emphasize the complete assessment of the patient before deciding on SMR.</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Omit SMR altogether for those patients who meet the “clearance” criteria.</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Victims of penetrating trauma should not be provided spinal motion restriction unless neurologic deficits are present.</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There is a lack of evidence and potential harm in using an unpadded backboard; therefore, avoid its use.</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Stable spinal injuries need little in terms of field stabilization;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application of a cervical collar and securing the patient to the stretcher mattress is usually all that is necessary.</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The use of a vacuum mattress alternative method of SMR.</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The SMR method should conform to the patient. You should not make the patient conform to the SMR device.</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Calibri"/>
                <a:ea typeface="ＭＳ Ｐゴシック" panose="020B0600070205080204" pitchFamily="34" charset="-128"/>
              </a:rPr>
              <a:t>When performing SMR, allow patients to be comfortably secured in a variety of positions such as sitting, reclining, or on their sides.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41918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indications for which patients should receive spinal motion restriction are based on a variety of sources. It is important to follow your local protocol, which might include many of those described in this section.</a:t>
            </a: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A reliable patient is one who:</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Has a Glasgow Coma Scale score of 15 (the maximum score)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Does not have a head injury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Is not intoxicated or under the influence of drugs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Does not have a distracting injury (long bone fracture, large laceration, or other injury that causes more pain than the vertebral column, if injured)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Can communicate effectively to understand your questions and provide appropriate responses (does not have communication barriers such as hearing loss, deafness, or a language barrier).</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8139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Other SMR criteria might be required by your local protocol. Some protocols can include motor vehicle crashes with high-energy collision, rollovers, ejection, and pedestrian-vehicle collision.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796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During this lesson, students will learn special considerations of assessment and emergency care for a patient suffering from a possible spinal injury.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578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Patients with penetrating injuries to the head, neck, or torso who do not have any neurologic deficits or indication of spinal injury should not receive spinal motion restriction utilizing a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8458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SMR techniques vary widely; they might include any of the following: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soft cervical collar and the patient secured to the ambulance mattress.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rigid cervical collar and the patient secured to the ambulance stretcher.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cervical collar and the patient secured in a vacuum mattress and then placed on the stretcher.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cervical collar and the patient lifted and moved to the stretcher using a scoop stretcher. After the patient is moved to the stretcher, the scoop stretcher is removed.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cervical collar and the patient lifted and moved to the stretcher using a backboard. After the patient is moved to the stretcher, they are </a:t>
            </a:r>
            <a:r>
              <a:rPr lang="en-US" dirty="0" smtClean="0">
                <a:solidFill>
                  <a:prstClr val="black"/>
                </a:solidFill>
                <a:latin typeface="Calibri"/>
                <a:ea typeface="ＭＳ Ｐゴシック" charset="-128"/>
              </a:rPr>
              <a:t>removed </a:t>
            </a:r>
            <a:r>
              <a:rPr lang="en-US" dirty="0">
                <a:solidFill>
                  <a:prstClr val="black"/>
                </a:solidFill>
                <a:latin typeface="Calibri"/>
                <a:ea typeface="ＭＳ Ｐゴシック" charset="-128"/>
              </a:rPr>
              <a:t>from the backboard and placed directly on the stretcher mattress.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cervical collar and vest-type device applied to the patient for extrication. The patient is secured to the backboard with the vest-type device in place. The backboard, holding the patient, is placed on the stretcher.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Application of a cervical collar and the patient placed on and strapped to a long backboard, the head secured by a head-stabilization device. The backboard, holding the patient, is placed on the stretcher.</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5402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Demonstrate a variety of devices and techniques so that students will be able to adapt their approach to the situation.</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Given a series of scenarios, students should be able to choose the best method of spinal motion restriction and perform it efficiently.</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Questions</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What is the purpose of a cervical collar?</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What are the considerations in determining placement of backboard straps?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0278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not fitted properly, the placement of a cervical collar might lead to greater movement of the head and neck.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9097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Sizing the rigid collar for the patient is based on the design of the device. Be sure to use a collar of the proper size for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0284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Keep in mind that in the current SMR protocols, the real purpose of the cervical collar is simply to remind the patient not to move his head and neck.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8065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Because of the many hazards listed for rigid cervical collars, the soft cervical collar is a viable alternative.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4298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correct application of a cervical collar can create an unnatural separation of the spine by as much as 11.3 mm. This is enough to cause a secondary spinal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63124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not fitted properly, placement of a cervical collar might lead to greater movement of the head and neck.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4240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cervical collar can cause separation of C1 and C2 while stretching the spinal cord.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710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functions of the autonomic nervous system?</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7176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cervical collar itself can produce pain and discomfort.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2646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cervical collar can increase intracranial pressure. Intracranial pressure is increased even more when the patient is placed supine and backboard is applied. This could be detrimental for a patient with a head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2069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Historically, the standard device used to restrict movement of the entire spinal column was the long, rigid backboard. Although backboards can have many harmful effects, some EMS systems continue to allow their use as part of the SMR protocol.</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Hazards and harmful effects of securing and transporting a patient on a rigid long backboard: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Patients in a supine position who receive spine motion restriction on a backboard, cannot control their own airway and are prone to aspiration of gastric contents if they vomit.</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The straps that are tightened across the patient’s chest have a restrictive effect on breathing by interfering with its mechanics.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The rigid board can cause pain in patients who had no pain before being secured to the backboard.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Existing pain can be worsened when the patient is placed on a rigid backboard.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Backboards are commonly stored in outside ambulance compartments. For EMS systems that operate in cold or cool environments, the backboard is often the same temperature as the ambient air outside or in the station bay. Even if it is the temperature of the station bay, it is commonly only 68 to 70 degrees. Placing an exposed trauma patient on a 68- or 70- degree or colder backboard can allow the patient’s body to lose heat through the board. This can cause a reduction in the patient’s body core temperature. In the trauma patient who is bleeding.</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Pressure sores (decubitus ulcers) can occur from being secured to the rigid backboard. One study found pressure sore development begins soon after the patient is placed on the board and before their arrival at the hospital.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Patients who are placed supine in the back of the ambulance are more likely to experience motion sickness in a moving ambulance, which increases their risk of aspiration if secured to a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7806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Current research has shown that more manipulation can occur when applying and using these devices as compared to having patients simply extricate themselves from the vehicle while maintaining their own self-restriction of their head and neck. The EMS crew can instead remove the patient using a rapid extrication (rollout) technique.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Straps or cravats are placed to keep the patient from sliding up and down or laterally on the board. Deceleration straps are another important adjunct to securing the patient. These straps are fastened across the patient’s shoulders.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1418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defRPr/>
            </a:pPr>
            <a:r>
              <a:rPr lang="en-US" altLang="en-US" sz="1100" dirty="0">
                <a:solidFill>
                  <a:prstClr val="black"/>
                </a:solidFill>
                <a:latin typeface="Calibri"/>
                <a:ea typeface="ＭＳ Ｐゴシック" panose="020B0600070205080204" pitchFamily="34" charset="-128"/>
              </a:rPr>
              <a:t>Instruct the patient to hold his head and neck in a neutral in-line position and not to move it. When approaching the patient, do so from directly in front of them so that they remain focused forward and don’t move their head and neck to the side to look at you. Immediately instruct the patient as you approach them to bring their head and neck in an in-line position by lining up their nose with their umbilicus and not to bend, rotate, extend, or flex their head or neck; they should bring their feet and toes together and in line with their umbilicus and nose. </a:t>
            </a:r>
          </a:p>
          <a:p>
            <a:pPr marL="228600" lvl="0" indent="-228600" eaLnBrk="0" fontAlgn="base" hangingPunct="0">
              <a:spcBef>
                <a:spcPct val="30000"/>
              </a:spcBef>
              <a:spcAft>
                <a:spcPct val="0"/>
              </a:spcAft>
              <a:buFontTx/>
              <a:buAutoNum type="arabicPeriod"/>
              <a:defRPr/>
            </a:pPr>
            <a:r>
              <a:rPr lang="en-US" altLang="en-US" sz="1100" dirty="0">
                <a:solidFill>
                  <a:prstClr val="black"/>
                </a:solidFill>
                <a:latin typeface="Calibri"/>
                <a:ea typeface="ＭＳ Ｐゴシック" panose="020B0600070205080204" pitchFamily="34" charset="-128"/>
              </a:rPr>
              <a:t>Assess the patient for pain or tenderness. Ask them if they have any pain anywhere, especially in their neck or along their vertebral column. Palpate the posterior vertebral column gently. Determine if the patient has any tenderness or if you feel any abnormality to the bony structure.</a:t>
            </a:r>
          </a:p>
          <a:p>
            <a:pPr marL="228600" lvl="0" indent="-228600" eaLnBrk="0" fontAlgn="base" hangingPunct="0">
              <a:spcBef>
                <a:spcPct val="30000"/>
              </a:spcBef>
              <a:spcAft>
                <a:spcPct val="0"/>
              </a:spcAft>
              <a:buFontTx/>
              <a:buAutoNum type="arabicPeriod"/>
              <a:defRPr/>
            </a:pPr>
            <a:r>
              <a:rPr lang="en-US" altLang="en-US" sz="1100" dirty="0">
                <a:solidFill>
                  <a:prstClr val="black"/>
                </a:solidFill>
                <a:latin typeface="Calibri"/>
                <a:ea typeface="ＭＳ Ｐゴシック" panose="020B0600070205080204" pitchFamily="34" charset="-128"/>
              </a:rPr>
              <a:t>Assess motor and sensory function in the upper extremities. Have the patient maintain self-restriction, and continue to look forward with their arms at their sides. Test motor and sensory function in both upper extremities following the neurologic assessment steps previously covered in the Physical Exam section. Ask the patient if they have any abnormal sensations such as tingling or numbness in the extremities or upper body.</a:t>
            </a:r>
          </a:p>
          <a:p>
            <a:pPr marL="228600" lvl="0" indent="-228600" eaLnBrk="0" fontAlgn="base" hangingPunct="0">
              <a:spcBef>
                <a:spcPct val="30000"/>
              </a:spcBef>
              <a:spcAft>
                <a:spcPct val="0"/>
              </a:spcAft>
              <a:buFontTx/>
              <a:buAutoNum type="arabicPeriod"/>
              <a:defRPr/>
            </a:pPr>
            <a:r>
              <a:rPr lang="en-US" altLang="en-US" sz="1100" dirty="0">
                <a:solidFill>
                  <a:prstClr val="black"/>
                </a:solidFill>
                <a:latin typeface="Calibri"/>
                <a:ea typeface="ＭＳ Ｐゴシック" panose="020B0600070205080204" pitchFamily="34" charset="-128"/>
              </a:rPr>
              <a:t>Assess motor and sensory function in the lower extremities. Test motor and sensory function in both lower extremities, following the neurologic assessment steps. Ask the patient if they have any abnormal sensations such as tingling or numbness in the lower extremities or lower body.</a:t>
            </a:r>
          </a:p>
          <a:p>
            <a:pPr marL="228600" lvl="0" indent="-228600" eaLnBrk="0" fontAlgn="base" hangingPunct="0">
              <a:spcBef>
                <a:spcPct val="30000"/>
              </a:spcBef>
              <a:spcAft>
                <a:spcPct val="0"/>
              </a:spcAft>
              <a:buFontTx/>
              <a:buAutoNum type="arabicPeriod"/>
              <a:defRPr/>
            </a:pPr>
            <a:r>
              <a:rPr lang="en-US" altLang="en-US" sz="1100" dirty="0">
                <a:solidFill>
                  <a:prstClr val="black"/>
                </a:solidFill>
                <a:latin typeface="Calibri"/>
                <a:ea typeface="ＭＳ Ｐゴシック" panose="020B0600070205080204" pitchFamily="34" charset="-128"/>
              </a:rPr>
              <a:t>The patient should be instructed to relax and allowed to freely move if they meet the following criteria; patient is reliable (GCS 15, no distracting injury, can communicate, not intoxicated or under influence of drugs); the patient has no pain, tenderness, or abnormality in the vertebral column; and the patient has no motor or sensory deficits or abnormal sensations; the spine has been “cleared”; and there is no need for any further spine motion restriction procedures. If the patient is to be transported, they could be placed directly on the stretcher mattress in a comfortable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1625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Instruct the patient to remain in a supine position and to constantly maintain self-restriction until instructed otherwise at the medical facility.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4451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you encounter a supine or prone patient with a suspected spinal injury, first ensure that all life-threatening situations have been managed.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26570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This move is ideally performed by at least four rescuers. One rescuer at the patient’s head directs the movement and maintains in-line stabilization of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5604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One to three other rescuers move the patient onto the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4903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Position the long backboard under the patient by sliding the board under the patient during the logroll. Then place the patient on the board at the command of the rescuer maintaining in-line stabilization.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365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structural divisions of the nervous system are the central nervous system (CNS), which consists of the brain and the spinal cord, and the peripheral nervous system, which consists of nerves located outside of the brain and spinal cord.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9824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a slide, proper lift, logroll, or scoop stretcher to position the patient on the backboard so that movement is as limited as possible.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0459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Place padding in the spaces between the patient and the board. In an adult, pad under the head and torso, taking care to avoid extra movement. In an infant or child up to approximately 8 years of age, pad under the shoulders.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78226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Secure the patient’s torso and head to the board with straps. The strap across the chest should be tight enough to prevent shifting of the torso but not so tight that it inhibits movement of the chest muscles and impairs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8723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patient might be able to self-restrict if they are alert and can obey commands.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Secure the patient to the stretcher mattress.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63851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Instruct the patient to maintain constant self-restriction and rotate 180 degrees until his back faces the stretcher. Have the second EMT, who should now be positioned on the opposite side of the stretcher as the patient, prevent the stretcher from moving and guide the patient back onto the stretcher mattress.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54905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Instruct the patient to maintain self-restriction and rotate 180 degrees until his back faces the stretcher. Have the second EMT, who should now be positioned on the opposite side of the stretcher as the patient, prevent the stretcher from moving and guide the patient back onto the stretcher mattress.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9548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Assess pulses and motor and sensory functions before and after applying the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78922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manual in-line spinal stabilization and apply a cervical collar. Assess pulses and motor and sensory functions in all four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74939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Position the short spinal device behind the patient. Examine the back carefully. Be careful that the EMT who is holding in-line spinal stabilization does not move excessively or move the patient as the device is positioned.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53449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should slide the board behind the patient and as far into the seat as you can. The top of the board should be level with the top of the patient’s head, and the bottom of the board should not extend past the coccyx. The body flaps should fit snugly under the patient’s armpits.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5705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autonomic system is partly independent of the rest of the nervous system. The sympathetic nervous system and parasympathetic nervous system are included in the autonomic nervous system.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616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Secure the device to the patient’s torso. Make sure the straps are tight enough to prevent movement of the device, laterally and vertically.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28156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the device has straps that circle the legs, apply and tighten these after the chest straps are applied.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53621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Pad behind the patient’s head to ensure neutral alignment of the head and neck with the rest of the spine.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Secure the patient’s head to the device. Maintain manual in-line spinal stabilization, even though the head is secured to the device. Securing the head is the last step in the application of the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85158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Tie the hands together and pivot the patient onto the backboard while maintaining manual in-line spinal stabilization.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89554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Position a long backboard under or next to the patient’s buttocks and rotate them until their back is in line with the backboard. If it is not possible to get a long backboard next to the patient, lift the patient under their arms and legs and lower them onto the long board.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Release manual in-line spinal stabilization only when the patient is completely secured to the backboard. Assess pulses and motor and sensory function and record your findings on the prehospital care report.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06849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rapid extrication, the patient is brought into alignment with manual in-line spinal stabilization and a cervical collar is applied.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9263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long backboard is positioned next to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10699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rapid extrication technique requires EMTs to improvise at the scene.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6142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patient is quickly transferred to a long backboard while manual in-line spinal stabilization is maintained.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37922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rapid extrication technique requires EMTs to improvise at the scene based on the type of car and location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of the roof support posts.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756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slide" Target="slide136.xml"/><Relationship Id="rId1" Type="http://schemas.openxmlformats.org/officeDocument/2006/relationships/slideLayout" Target="../slideLayouts/slideLayout3.xml"/><Relationship Id="rId5" Type="http://schemas.openxmlformats.org/officeDocument/2006/relationships/slide" Target="slide138.xml"/><Relationship Id="rId4" Type="http://schemas.openxmlformats.org/officeDocument/2006/relationships/slide" Target="slide1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32</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r>
              <a:rPr lang="en-US" altLang="en-US" dirty="0">
                <a:solidFill>
                  <a:schemeClr val="tx1"/>
                </a:solidFill>
                <a:latin typeface="+mn-lt"/>
              </a:rPr>
              <a:t>Spinal Injury and Spine Motion </a:t>
            </a:r>
            <a:r>
              <a:rPr lang="en-US" altLang="en-US" dirty="0" smtClean="0">
                <a:solidFill>
                  <a:schemeClr val="tx1"/>
                </a:solidFill>
                <a:latin typeface="+mn-lt"/>
              </a:rPr>
              <a:t>Restriction</a:t>
            </a:r>
            <a:endParaRPr lang="en-US" altLang="en-US" dirty="0">
              <a:solidFill>
                <a:schemeClr val="tx1"/>
              </a:solidFill>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527497" y="4322557"/>
            <a:ext cx="2907586"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40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Skull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Cranium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Column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33 vertebrae in five divisions.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Vertebrae bound together by ligaments.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Vertebrae are separated by disks.</a:t>
            </a:r>
          </a:p>
        </p:txBody>
      </p:sp>
    </p:spTree>
    <p:extLst>
      <p:ext uri="{BB962C8B-B14F-4D97-AF65-F5344CB8AC3E}">
        <p14:creationId xmlns:p14="http://schemas.microsoft.com/office/powerpoint/2010/main" val="3251831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Secure the Patient’s Head with the Velcro Head Straps</a:t>
            </a:r>
            <a:endParaRPr lang="en-US" altLang="en-US" dirty="0">
              <a:latin typeface="Times New Roman" panose="02020603050405020304" pitchFamily="18" charset="0"/>
              <a:ea typeface="ＭＳ Ｐゴシック"/>
            </a:endParaRPr>
          </a:p>
        </p:txBody>
      </p:sp>
      <p:pic>
        <p:nvPicPr>
          <p:cNvPr id="4" name="Picture 1" descr="The first E M T still holds the patient’s neck. The second E M T secures the solid top of the C collar behind the patient’s head, wrapping Velcro straps around the patient’s fore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346" y="1630684"/>
            <a:ext cx="6503308"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1189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Tie the Hands Together</a:t>
            </a:r>
            <a:endParaRPr lang="en-US" altLang="en-US" dirty="0">
              <a:latin typeface="Times New Roman" panose="02020603050405020304" pitchFamily="18" charset="0"/>
              <a:ea typeface="ＭＳ Ｐゴシック"/>
            </a:endParaRPr>
          </a:p>
        </p:txBody>
      </p:sp>
      <p:pic>
        <p:nvPicPr>
          <p:cNvPr id="4" name="Picture 1" descr="The second E M T uses fabric strips to tie the patient’s hands together at the wrists, resting them in the patient’s l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41" y="1628276"/>
            <a:ext cx="6438919"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3170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Pivot the Patient Onto the Backboard While Maintaining In-Line Stabilization</a:t>
            </a:r>
            <a:endParaRPr lang="en-US" altLang="en-US" dirty="0">
              <a:latin typeface="Times New Roman" panose="02020603050405020304" pitchFamily="18" charset="0"/>
              <a:ea typeface="ＭＳ Ｐゴシック"/>
            </a:endParaRPr>
          </a:p>
        </p:txBody>
      </p:sp>
      <p:pic>
        <p:nvPicPr>
          <p:cNvPr id="4" name="Picture 1" descr="Turning the patient to face the driver’s seat, the second E M T lowers the patient to a backboard perpendicular to the car and touching the passenger seat. The first E M T still holds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5924" y="1787824"/>
            <a:ext cx="6152152" cy="439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1895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Seated in a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Rapid Extrication (Rapid Rollout)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Three situations in which such movement is permissible: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scene is not safe.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patient’s condition is so unstable that you need to move and transport them immediately.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patient blocks your access to a second, more seriously injured patient.</a:t>
            </a:r>
          </a:p>
        </p:txBody>
      </p:sp>
    </p:spTree>
    <p:extLst>
      <p:ext uri="{BB962C8B-B14F-4D97-AF65-F5344CB8AC3E}">
        <p14:creationId xmlns:p14="http://schemas.microsoft.com/office/powerpoint/2010/main" val="32754814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01000" cy="1097279"/>
          </a:xfrm>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Bring the Patient’s Head into a Neutral In-Line Position</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199" y="1485900"/>
            <a:ext cx="8547315" cy="1019175"/>
          </a:xfrm>
        </p:spPr>
        <p:txBody>
          <a:bodyPr anchor="ctr"/>
          <a:lstStyle/>
          <a:p>
            <a:pPr marL="0" indent="0">
              <a:buNone/>
            </a:pPr>
            <a:r>
              <a:rPr lang="en-US" sz="2400" dirty="0">
                <a:latin typeface="+mn-lt"/>
              </a:rPr>
              <a:t>This is </a:t>
            </a:r>
            <a:r>
              <a:rPr lang="en-US" sz="2400" dirty="0" smtClean="0">
                <a:latin typeface="+mn-lt"/>
              </a:rPr>
              <a:t>best achieved </a:t>
            </a:r>
            <a:r>
              <a:rPr lang="en-US" sz="2400" dirty="0">
                <a:latin typeface="+mn-lt"/>
              </a:rPr>
              <a:t>from behind or to the side of the patient. Perform a </a:t>
            </a:r>
            <a:r>
              <a:rPr lang="en-US" sz="2400" dirty="0" smtClean="0">
                <a:latin typeface="+mn-lt"/>
              </a:rPr>
              <a:t>primary assessment </a:t>
            </a:r>
            <a:r>
              <a:rPr lang="en-US" sz="2400" dirty="0">
                <a:latin typeface="+mn-lt"/>
              </a:rPr>
              <a:t>and a rapid physical exam. Then, apply a cervical collar.</a:t>
            </a:r>
          </a:p>
        </p:txBody>
      </p:sp>
      <p:pic>
        <p:nvPicPr>
          <p:cNvPr id="4" name="Picture 1" descr="1 firefighter kneels in front of a patient in the passenger seat of a car, securing a C collar to her neck, as a second firefighter in the back seat holds her head facing forward. The patient is bleeding from the fore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527" y="2760107"/>
            <a:ext cx="5364947" cy="358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0422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19225"/>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Support the Patient’s Thorax. Rotate the Patient until Her Back is Facing the Open Car Door. Bring the Patient’s Legs and Feet up Onto the Car Seat</a:t>
            </a:r>
            <a:endParaRPr lang="en-US" altLang="en-US" sz="2800" dirty="0">
              <a:latin typeface="Times New Roman" panose="02020603050405020304" pitchFamily="18" charset="0"/>
              <a:ea typeface="ＭＳ Ｐゴシック"/>
            </a:endParaRPr>
          </a:p>
        </p:txBody>
      </p:sp>
      <p:pic>
        <p:nvPicPr>
          <p:cNvPr id="4" name="Picture 1" descr="The second firefighter has moved from the back seat to the side of the patient, still holding her neck and head. The first firefighter pulls the patient, facing the driver’s seat, from the car. Her feet are across the console of the c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095" y="2134703"/>
            <a:ext cx="6105810" cy="408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8577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Bring the Board in Line with the Patient and against the Buttocks. Stabilize the Cot under the Board. Begin to Lower the Patient Onto the Board</a:t>
            </a:r>
            <a:endParaRPr lang="en-US" altLang="en-US" sz="2800" dirty="0">
              <a:latin typeface="Times New Roman" panose="02020603050405020304" pitchFamily="18" charset="0"/>
              <a:ea typeface="ＭＳ Ｐゴシック"/>
            </a:endParaRPr>
          </a:p>
        </p:txBody>
      </p:sp>
      <p:pic>
        <p:nvPicPr>
          <p:cNvPr id="4" name="Picture 1" descr="A backboard is behind the patient, perpendicular to the car. The firefighters continue to extract the patient, the first firefighter still holding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142" y="1821626"/>
            <a:ext cx="6611717"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977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Lower the Patient Onto the Board</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152544" cy="988888"/>
          </a:xfrm>
        </p:spPr>
        <p:txBody>
          <a:bodyPr anchor="ctr"/>
          <a:lstStyle/>
          <a:p>
            <a:pPr marL="0" indent="0">
              <a:buNone/>
            </a:pPr>
            <a:r>
              <a:rPr lang="en-US" altLang="en-US" sz="2200" dirty="0">
                <a:latin typeface="+mn-lt"/>
              </a:rPr>
              <a:t>Depending on the structure of the car,</a:t>
            </a:r>
            <a:r>
              <a:rPr lang="en-US" altLang="en-US" sz="2200" b="1" dirty="0">
                <a:latin typeface="+mn-lt"/>
              </a:rPr>
              <a:t> </a:t>
            </a:r>
            <a:r>
              <a:rPr lang="en-US" altLang="en-US" sz="2200" dirty="0" smtClean="0">
                <a:latin typeface="+mn-lt"/>
              </a:rPr>
              <a:t>It </a:t>
            </a:r>
            <a:r>
              <a:rPr lang="en-US" altLang="en-US" sz="2200" dirty="0">
                <a:latin typeface="+mn-lt"/>
              </a:rPr>
              <a:t>may be necessary to change positions to maintain in-line stabilization while lowering the patient onto the board.</a:t>
            </a:r>
            <a:endParaRPr lang="en-US" sz="2200" dirty="0">
              <a:latin typeface="+mn-lt"/>
            </a:endParaRPr>
          </a:p>
        </p:txBody>
      </p:sp>
      <p:pic>
        <p:nvPicPr>
          <p:cNvPr id="4" name="Picture 1" descr="The first firefighter still holds the patient’s head. The second firefighter holds the patient’s chest under the armpits, both firefighters lower the patient onto the back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8225" y="2824193"/>
            <a:ext cx="5147551" cy="34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4852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64587"/>
          </a:xfrm>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If the Structural Features of the Vehicle, Time, Resources, and the Patient’s Condition Permit, It May </a:t>
            </a:r>
            <a:r>
              <a:rPr lang="en-US" altLang="en-US" sz="2800" dirty="0" smtClean="0">
                <a:latin typeface="Times New Roman" panose="02020603050405020304" pitchFamily="18" charset="0"/>
                <a:cs typeface="Times New Roman" panose="02020603050405020304" pitchFamily="18" charset="0"/>
              </a:rPr>
              <a:t>be </a:t>
            </a:r>
            <a:r>
              <a:rPr lang="en-US" altLang="en-US" sz="2800" dirty="0">
                <a:latin typeface="Times New Roman" panose="02020603050405020304" pitchFamily="18" charset="0"/>
                <a:cs typeface="Times New Roman" panose="02020603050405020304" pitchFamily="18" charset="0"/>
              </a:rPr>
              <a:t>Worthwhile to Remove the Roof Before Performing a Rapid Extrication</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1 firefighter holds the rear passenger door of the vehicle open, as the other firefighter cuts horizontally below the roof of the car with the jaws of lif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6431" y="2295983"/>
            <a:ext cx="5951139" cy="397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0888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44038"/>
          </a:xfrm>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Depending on Variables Such as the Vehicle’s Structure and the Patient’s Condition, a Rapid Extrication May be Performed More Easily and Safely If the Roof Has Been Removed</a:t>
            </a:r>
            <a:endParaRPr lang="en-US" altLang="en-US" sz="2800" dirty="0">
              <a:latin typeface="Times New Roman" panose="02020603050405020304" pitchFamily="18" charset="0"/>
              <a:ea typeface="ＭＳ Ｐゴシック"/>
            </a:endParaRPr>
          </a:p>
        </p:txBody>
      </p:sp>
      <p:pic>
        <p:nvPicPr>
          <p:cNvPr id="4" name="Picture 1" descr="The 2 firefighters hold the patient upright, seated on the backboard, as an E M T enters the car from the top, the roof having been cut awa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322" y="2223168"/>
            <a:ext cx="6045356" cy="404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606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Spinal (Vertebral) Column</a:t>
            </a:r>
            <a:endParaRPr lang="en-US" altLang="en-US" dirty="0">
              <a:latin typeface="Times New Roman" panose="02020603050405020304" pitchFamily="18" charset="0"/>
              <a:ea typeface="ＭＳ Ｐゴシック"/>
            </a:endParaRPr>
          </a:p>
        </p:txBody>
      </p:sp>
      <p:pic>
        <p:nvPicPr>
          <p:cNvPr id="4" name="Picture 2" descr="The spinal column is made up of spinal curves sections, each with numbered vertebrae. The curves and vertebrae from top to bottom are as follows. Cervical 1 through 7 from the base of the skull to the base of the neck; thoracic 1 through 12 from the top of the back to the lower back; lumbar 1 through 5 through the lower back; sacral and coccygeal through the pelvi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9831" y="1626267"/>
            <a:ext cx="2364338" cy="466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1080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First, assess the patient wearing the helmet.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patient’s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patient’s airway and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fit of the helmet and the likelihood of movement.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Determine your ability to gain access to the patient’s airway.</a:t>
            </a:r>
          </a:p>
        </p:txBody>
      </p:sp>
    </p:spTree>
    <p:extLst>
      <p:ext uri="{BB962C8B-B14F-4D97-AF65-F5344CB8AC3E}">
        <p14:creationId xmlns:p14="http://schemas.microsoft.com/office/powerpoint/2010/main" val="32809126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Leave </a:t>
            </a:r>
            <a:r>
              <a:rPr lang="en-US" altLang="en-US" sz="2400" dirty="0">
                <a:solidFill>
                  <a:srgbClr val="000000"/>
                </a:solidFill>
                <a:latin typeface="Arial (Body)"/>
                <a:ea typeface="ＭＳ Ｐゴシック"/>
              </a:rPr>
              <a:t>the helmet in place if:</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helmet fits well, and there is little or no movement.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No impending airway problems.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Helmet removal would cause further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can provide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with </a:t>
            </a:r>
            <a:r>
              <a:rPr lang="en-US" altLang="en-US" sz="2400" dirty="0">
                <a:solidFill>
                  <a:srgbClr val="000000"/>
                </a:solidFill>
                <a:latin typeface="Arial (Body)"/>
                <a:ea typeface="ＭＳ Ｐゴシック"/>
              </a:rPr>
              <a:t>the helmet 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doesn’t interfere with your ability to reassess airway and breathing.</a:t>
            </a:r>
          </a:p>
        </p:txBody>
      </p:sp>
    </p:spTree>
    <p:extLst>
      <p:ext uri="{BB962C8B-B14F-4D97-AF65-F5344CB8AC3E}">
        <p14:creationId xmlns:p14="http://schemas.microsoft.com/office/powerpoint/2010/main" val="25751603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Remove </a:t>
            </a:r>
            <a:r>
              <a:rPr lang="en-US" altLang="en-US" sz="2400" dirty="0">
                <a:solidFill>
                  <a:srgbClr val="000000"/>
                </a:solidFill>
                <a:latin typeface="Arial (Body)"/>
                <a:ea typeface="ＭＳ Ｐゴシック"/>
              </a:rPr>
              <a:t>the helmet if it: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Interferes with your ability to assess or reassess airway and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Interferes with your ability to adequately manage the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Does not fit well.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Interferes with spine motion restriction.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is in cardiac arrest.</a:t>
            </a:r>
          </a:p>
        </p:txBody>
      </p:sp>
    </p:spTree>
    <p:extLst>
      <p:ext uri="{BB962C8B-B14F-4D97-AF65-F5344CB8AC3E}">
        <p14:creationId xmlns:p14="http://schemas.microsoft.com/office/powerpoint/2010/main" val="10713142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Helmet </a:t>
            </a:r>
            <a:r>
              <a:rPr lang="en-US" altLang="en-US" sz="2400" dirty="0">
                <a:solidFill>
                  <a:srgbClr val="000000"/>
                </a:solidFill>
                <a:latin typeface="Arial (Body)"/>
                <a:ea typeface="ＭＳ Ｐゴシック"/>
              </a:rPr>
              <a:t>Removal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Two basic types of helmets: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Sports helmets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Motorcycle helmets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Face masks on football helmets can be removed by cutting the plastic clips.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Motorcycle helmets generally cover the full face and prevent access to the airway.</a:t>
            </a:r>
          </a:p>
        </p:txBody>
      </p:sp>
    </p:spTree>
    <p:extLst>
      <p:ext uri="{BB962C8B-B14F-4D97-AF65-F5344CB8AC3E}">
        <p14:creationId xmlns:p14="http://schemas.microsoft.com/office/powerpoint/2010/main" val="227902335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85322" cy="1220056"/>
          </a:xfrm>
        </p:spPr>
        <p:txBody>
          <a:bodyPr tIns="91425" anchor="ctr">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One Rescuer Applies Stabilization by Placing Hands on Each Side of the Helmet with Fingers on the Patient’s Mandible to Prevent Movement</a:t>
            </a:r>
            <a:endParaRPr lang="en-US" altLang="en-US" sz="3000" dirty="0">
              <a:latin typeface="Times New Roman" panose="02020603050405020304" pitchFamily="18" charset="0"/>
              <a:ea typeface="ＭＳ Ｐゴシック"/>
            </a:endParaRPr>
          </a:p>
        </p:txBody>
      </p:sp>
      <p:pic>
        <p:nvPicPr>
          <p:cNvPr id="4" name="Picture 1" descr="An E M T kneels over the head of a supine unconscious patient, places both hands on the front bottom of the patient’s open motorcycle helm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170" y="1872651"/>
            <a:ext cx="6480073"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9480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Second Rescuer Places One Hand on the Mandible at the Angle of the Jaw</a:t>
            </a:r>
            <a:endParaRPr lang="en-US" altLang="en-US" dirty="0">
              <a:latin typeface="Times New Roman" panose="02020603050405020304" pitchFamily="18" charset="0"/>
              <a:ea typeface="ＭＳ Ｐゴシック"/>
            </a:endParaRPr>
          </a:p>
        </p:txBody>
      </p:sp>
      <p:pic>
        <p:nvPicPr>
          <p:cNvPr id="4" name="Picture 1" descr="The first E M T continues to hold the helmet’s bottom front facing forward, as another E M T places his right hand on the patient’s left jaw, removing the helmet’s bottom str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083" y="1781621"/>
            <a:ext cx="6677834"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4251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40604"/>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With the Other Hand, the Second Rescuer Holds the Occipital Region. This Maneuver Transfers the Stabilization Responsibility to the Second Rescuer</a:t>
            </a:r>
            <a:endParaRPr lang="en-US" altLang="en-US" sz="2800" dirty="0">
              <a:latin typeface="Times New Roman" panose="02020603050405020304" pitchFamily="18" charset="0"/>
              <a:ea typeface="ＭＳ Ｐゴシック"/>
            </a:endParaRPr>
          </a:p>
        </p:txBody>
      </p:sp>
      <p:pic>
        <p:nvPicPr>
          <p:cNvPr id="4" name="Picture 1" descr="The first E M T moves his hands to the sides of the helmet’s bottom front, as the second E M T brings his other hand to the base of the patient’s sku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8873" y="1860517"/>
            <a:ext cx="6546254"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57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Rescuer at the Top Begins to Remove the Helmet</a:t>
            </a:r>
            <a:endParaRPr lang="en-US" altLang="en-US" dirty="0">
              <a:latin typeface="Times New Roman" panose="02020603050405020304" pitchFamily="18" charset="0"/>
              <a:ea typeface="ＭＳ Ｐゴシック"/>
            </a:endParaRPr>
          </a:p>
        </p:txBody>
      </p:sp>
      <p:sp>
        <p:nvSpPr>
          <p:cNvPr id="7" name="Text Placeholder 6"/>
          <p:cNvSpPr>
            <a:spLocks noGrp="1"/>
          </p:cNvSpPr>
          <p:nvPr>
            <p:ph type="body" idx="1"/>
          </p:nvPr>
        </p:nvSpPr>
        <p:spPr>
          <a:xfrm>
            <a:off x="457200" y="1600201"/>
            <a:ext cx="8229600" cy="1028700"/>
          </a:xfrm>
        </p:spPr>
        <p:txBody>
          <a:bodyPr/>
          <a:lstStyle/>
          <a:p>
            <a:pPr marL="0" indent="0">
              <a:buNone/>
            </a:pPr>
            <a:r>
              <a:rPr lang="en-US" altLang="en-US" sz="2000" dirty="0" smtClean="0">
                <a:latin typeface="+mn-lt"/>
              </a:rPr>
              <a:t>Pulling </a:t>
            </a:r>
            <a:r>
              <a:rPr lang="en-US" altLang="en-US" sz="2000" dirty="0">
                <a:latin typeface="+mn-lt"/>
              </a:rPr>
              <a:t>the sides apart to clear the ears and allowing the second rescuer to readjust his hand position around the mandible and under the occipital region.</a:t>
            </a:r>
            <a:endParaRPr lang="en-US" sz="2000" dirty="0">
              <a:latin typeface="+mn-lt"/>
            </a:endParaRPr>
          </a:p>
        </p:txBody>
      </p:sp>
      <p:pic>
        <p:nvPicPr>
          <p:cNvPr id="4" name="Picture 1" descr="The first E M T lifts the helmet to the top of the patient’s head still holding it at the bottom, as the second E M T holds the patient’s head with one hand under the patient’s chin and other hand at the base of the patient’s sku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9719" y="2936022"/>
            <a:ext cx="5104563" cy="341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9697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7300"/>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Throughout the Removal Process, the Second Rescuer Maintains In-Line Stabilization from Below to Prevent Head Tilt</a:t>
            </a:r>
            <a:endParaRPr lang="en-US" altLang="en-US" sz="2800" dirty="0">
              <a:latin typeface="Times New Roman" panose="02020603050405020304" pitchFamily="18" charset="0"/>
              <a:ea typeface="ＭＳ Ｐゴシック"/>
            </a:endParaRPr>
          </a:p>
        </p:txBody>
      </p:sp>
      <p:pic>
        <p:nvPicPr>
          <p:cNvPr id="4" name="Picture 1" descr="The first E M T has now lifted the helmet enough to reveal the patient’s face, the second E M T still holds the patient’s neck at front and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142" y="1876741"/>
            <a:ext cx="6611717"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0468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503"/>
            <a:ext cx="8471044" cy="1692667"/>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After the Helmet Has Been Removed, the Rescuer at the Top Replaces His Hands on Either Side of the Patient’s Head with Palms over the Ears, Taking over Stabilization</a:t>
            </a:r>
            <a:endParaRPr lang="en-US" altLang="en-US" sz="2800" dirty="0">
              <a:latin typeface="Times New Roman" panose="02020603050405020304" pitchFamily="18" charset="0"/>
              <a:ea typeface="ＭＳ Ｐゴシック"/>
            </a:endParaRPr>
          </a:p>
        </p:txBody>
      </p:sp>
      <p:pic>
        <p:nvPicPr>
          <p:cNvPr id="4" name="Picture 1" descr="The helmet is now removed. The first E M T holds the back of the patient’s head in his palms, the second E M T holding the patient’s neck at front and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881" y="2191536"/>
            <a:ext cx="5926239" cy="39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021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40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column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spinal cord consists of nerve tissue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Spinal cord tracts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Motor tracts carry impulses to the same side of the body.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Pain tracts carry impulses from the opposite side of the body.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Light touch tracts carry impulses from the same side of the body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610546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61336"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Equipment-Intensive </a:t>
            </a:r>
            <a:r>
              <a:rPr lang="en-US" altLang="en-US" sz="2400" dirty="0">
                <a:solidFill>
                  <a:srgbClr val="000000"/>
                </a:solidFill>
                <a:latin typeface="Arial (Body)"/>
                <a:ea typeface="ＭＳ Ｐゴシック"/>
              </a:rPr>
              <a:t>Sports (Football, Hockey, and Lacrosse)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is important that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and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are </a:t>
            </a:r>
            <a:r>
              <a:rPr lang="en-US" altLang="en-US" sz="2400" dirty="0">
                <a:solidFill>
                  <a:srgbClr val="000000"/>
                </a:solidFill>
                <a:latin typeface="Arial (Body)"/>
                <a:ea typeface="ＭＳ Ｐゴシック"/>
              </a:rPr>
              <a:t>prepared to work together.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When appropriate, helmets and shoulder pads should be removed before transport.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Removal should be performed by a minimum of three trained rescuers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89557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Helmets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Equipment-Intensive Sports (Football, Hockey, and Lacrosse) Injuries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Several </a:t>
            </a:r>
            <a:r>
              <a:rPr lang="en-US" altLang="en-US" sz="2400" dirty="0">
                <a:solidFill>
                  <a:srgbClr val="000000"/>
                </a:solidFill>
                <a:latin typeface="Arial (Body)"/>
                <a:ea typeface="ＭＳ Ｐゴシック"/>
              </a:rPr>
              <a:t>tools can be used to remove the face mask.</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the Player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Remove face mask and helmet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Pad beneath head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Remove shoulder pads and pad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Apply cervical </a:t>
            </a:r>
            <a:r>
              <a:rPr lang="en-US" altLang="en-US" sz="2400" dirty="0" smtClean="0">
                <a:solidFill>
                  <a:srgbClr val="000000"/>
                </a:solidFill>
                <a:latin typeface="Arial (Body)"/>
                <a:ea typeface="ＭＳ Ｐゴシック"/>
              </a:rPr>
              <a:t>collar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6017589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Special Considerations </a:t>
            </a:r>
            <a:r>
              <a:rPr lang="en-IN"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500820" cy="38163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in </a:t>
            </a:r>
            <a:r>
              <a:rPr lang="en-US" altLang="en-US" sz="2400" dirty="0">
                <a:solidFill>
                  <a:srgbClr val="000000"/>
                </a:solidFill>
                <a:latin typeface="Arial (Body)"/>
                <a:ea typeface="ＭＳ Ｐゴシック"/>
              </a:rPr>
              <a:t>Infants and Children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Pad from the shoulders to the heels of an infant or child, if necessary, to maintain neutral in-line stabilization.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Make sure the cervical collar fits before applying it to an infant or child.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Extrication from a Car Seat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 seats involved in crashes may have lost integrity.</a:t>
            </a:r>
          </a:p>
        </p:txBody>
      </p:sp>
    </p:spTree>
    <p:extLst>
      <p:ext uri="{BB962C8B-B14F-4D97-AF65-F5344CB8AC3E}">
        <p14:creationId xmlns:p14="http://schemas.microsoft.com/office/powerpoint/2010/main" val="333315745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91046"/>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Stabilizes the Car Seat in an Upright Position and Applies Manual Stabilization to the Child’s Head and Neck</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762125"/>
            <a:ext cx="8500820" cy="733425"/>
          </a:xfrm>
        </p:spPr>
        <p:txBody>
          <a:bodyPr anchor="ctr"/>
          <a:lstStyle/>
          <a:p>
            <a:pPr marL="0" indent="0">
              <a:buNone/>
            </a:pPr>
            <a:r>
              <a:rPr lang="en-US" sz="2400" dirty="0" smtClean="0">
                <a:latin typeface="+mn-lt"/>
              </a:rPr>
              <a:t>E</a:t>
            </a:r>
            <a:r>
              <a:rPr lang="en-US" sz="100" dirty="0" smtClean="0">
                <a:latin typeface="+mn-lt"/>
              </a:rPr>
              <a:t> </a:t>
            </a:r>
            <a:r>
              <a:rPr lang="en-US" sz="2400" dirty="0" smtClean="0">
                <a:latin typeface="+mn-lt"/>
              </a:rPr>
              <a:t>M</a:t>
            </a:r>
            <a:r>
              <a:rPr lang="en-US" sz="100" dirty="0" smtClean="0">
                <a:latin typeface="+mn-lt"/>
              </a:rPr>
              <a:t> </a:t>
            </a:r>
            <a:r>
              <a:rPr lang="en-US" sz="2400" dirty="0" smtClean="0">
                <a:latin typeface="+mn-lt"/>
              </a:rPr>
              <a:t>T </a:t>
            </a:r>
            <a:r>
              <a:rPr lang="en-US" sz="2400" dirty="0">
                <a:latin typeface="+mn-lt"/>
              </a:rPr>
              <a:t>#</a:t>
            </a:r>
            <a:r>
              <a:rPr lang="en-US" sz="2400" dirty="0" smtClean="0">
                <a:latin typeface="+mn-lt"/>
              </a:rPr>
              <a:t>2 prepares </a:t>
            </a:r>
            <a:r>
              <a:rPr lang="en-US" sz="2400" dirty="0">
                <a:latin typeface="+mn-lt"/>
              </a:rPr>
              <a:t>equipment, </a:t>
            </a:r>
            <a:r>
              <a:rPr lang="en-US" sz="2400" dirty="0" smtClean="0">
                <a:latin typeface="+mn-lt"/>
              </a:rPr>
              <a:t>then </a:t>
            </a:r>
            <a:r>
              <a:rPr lang="en-US" sz="2400" dirty="0">
                <a:latin typeface="+mn-lt"/>
              </a:rPr>
              <a:t>loosens or cuts the seat straps </a:t>
            </a:r>
            <a:r>
              <a:rPr lang="en-US" sz="2400" dirty="0" smtClean="0">
                <a:latin typeface="+mn-lt"/>
              </a:rPr>
              <a:t>and raises </a:t>
            </a:r>
            <a:r>
              <a:rPr lang="en-US" sz="2400" dirty="0">
                <a:latin typeface="+mn-lt"/>
              </a:rPr>
              <a:t>the front guard.</a:t>
            </a:r>
          </a:p>
        </p:txBody>
      </p:sp>
      <p:pic>
        <p:nvPicPr>
          <p:cNvPr id="4" name="Picture 1" descr="1 E M T stands behind a conscious child patient in a car seat, holding the patient’s head on the sides, covering the patient’s ears. A second E M T lifts the front straps and plate of the seat over the child’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078" y="2822359"/>
            <a:ext cx="3163845" cy="348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8188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3346"/>
          </a:xfrm>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 Cervical Collar is Applied to the Child as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of the Head and Neck</a:t>
            </a:r>
            <a:endParaRPr lang="en-US" altLang="en-US" sz="2800" dirty="0">
              <a:latin typeface="Times New Roman" panose="02020603050405020304" pitchFamily="18" charset="0"/>
              <a:ea typeface="ＭＳ Ｐゴシック"/>
            </a:endParaRPr>
          </a:p>
        </p:txBody>
      </p:sp>
      <p:pic>
        <p:nvPicPr>
          <p:cNvPr id="4" name="Picture 1" descr="The first E M T continues to hold the head of the patient, who now wears a C coll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6033" y="1887988"/>
            <a:ext cx="3931935" cy="43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8049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60641"/>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As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EMT #2 Places the Child Safety Seat on the Center of a Backboard and Slowly Tilts it into Supine Position</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766512"/>
            <a:ext cx="8229600" cy="1400175"/>
          </a:xfrm>
        </p:spPr>
        <p:txBody>
          <a:bodyPr/>
          <a:lstStyle/>
          <a:p>
            <a:pPr marL="0" indent="0">
              <a:buNone/>
            </a:pPr>
            <a:r>
              <a:rPr lang="en-US" altLang="en-US" sz="2000" dirty="0">
                <a:latin typeface="+mn-lt"/>
              </a:rPr>
              <a:t>The </a:t>
            </a:r>
            <a:r>
              <a:rPr lang="en-US" altLang="en-US" sz="2000" dirty="0" smtClean="0">
                <a:latin typeface="+mn-lt"/>
              </a:rPr>
              <a:t>E</a:t>
            </a:r>
            <a:r>
              <a:rPr lang="en-US" altLang="en-US" sz="100" dirty="0" smtClean="0">
                <a:latin typeface="+mn-lt"/>
              </a:rPr>
              <a:t> </a:t>
            </a:r>
            <a:r>
              <a:rPr lang="en-US" altLang="en-US" sz="2000" dirty="0" smtClean="0">
                <a:latin typeface="+mn-lt"/>
              </a:rPr>
              <a:t>M</a:t>
            </a:r>
            <a:r>
              <a:rPr lang="en-US" altLang="en-US" sz="100" dirty="0" smtClean="0">
                <a:latin typeface="+mn-lt"/>
              </a:rPr>
              <a:t> </a:t>
            </a:r>
            <a:r>
              <a:rPr lang="en-US" altLang="en-US" sz="2000" dirty="0" smtClean="0">
                <a:latin typeface="+mn-lt"/>
              </a:rPr>
              <a:t>T</a:t>
            </a:r>
            <a:r>
              <a:rPr lang="en-US" altLang="en-US" sz="100" dirty="0" smtClean="0">
                <a:latin typeface="+mn-lt"/>
              </a:rPr>
              <a:t> </a:t>
            </a:r>
            <a:r>
              <a:rPr lang="en-US" altLang="en-US" sz="2000" dirty="0" smtClean="0">
                <a:latin typeface="+mn-lt"/>
              </a:rPr>
              <a:t>s </a:t>
            </a:r>
            <a:r>
              <a:rPr lang="en-US" altLang="en-US" sz="2000" dirty="0">
                <a:latin typeface="+mn-lt"/>
              </a:rPr>
              <a:t>are careful not to let the child slide out of the safety seat. For a child with a large head, place a towel under the area where the shoulders will eventually be placed on the board to prevent the </a:t>
            </a:r>
            <a:r>
              <a:rPr lang="en-US" altLang="en-US" sz="2000" dirty="0" smtClean="0">
                <a:latin typeface="+mn-lt"/>
              </a:rPr>
              <a:t>child’s </a:t>
            </a:r>
            <a:r>
              <a:rPr lang="en-US" altLang="en-US" sz="2000" dirty="0">
                <a:latin typeface="+mn-lt"/>
              </a:rPr>
              <a:t>head from tilting </a:t>
            </a:r>
            <a:r>
              <a:rPr lang="en-US" altLang="en-US" sz="2000" dirty="0" smtClean="0">
                <a:latin typeface="+mn-lt"/>
              </a:rPr>
              <a:t>forward.</a:t>
            </a:r>
            <a:endParaRPr lang="en-US" sz="2000" dirty="0">
              <a:latin typeface="+mn-lt"/>
            </a:endParaRPr>
          </a:p>
        </p:txBody>
      </p:sp>
      <p:pic>
        <p:nvPicPr>
          <p:cNvPr id="4" name="Picture 1" descr="The first E MT continues to hold the patient’s head. The patient, still in the car seat, is now lying supine on a backboard as the second E M T holds the patient in the car seat by placing a hand on the patient’s ch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1310" y="3302146"/>
            <a:ext cx="4821380" cy="301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0880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09700"/>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and Calls for a Coordinated Long Axis Move Onto the Backboard</a:t>
            </a:r>
            <a:endParaRPr lang="en-US" altLang="en-US" sz="2800" dirty="0">
              <a:latin typeface="Times New Roman" panose="02020603050405020304" pitchFamily="18" charset="0"/>
              <a:ea typeface="ＭＳ Ｐゴシック"/>
            </a:endParaRPr>
          </a:p>
        </p:txBody>
      </p:sp>
      <p:pic>
        <p:nvPicPr>
          <p:cNvPr id="4" name="Picture 1" descr="The first E M T holds the patient’s neck just to the side of the C collar. The second E M T slides the car seat down the backboard away from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737" y="2228751"/>
            <a:ext cx="6237576" cy="389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36305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70529"/>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as the Move Onto the Board is Completed with the Child’s Shoulders over the Folded Towel</a:t>
            </a:r>
            <a:endParaRPr lang="en-US" altLang="en-US" sz="2800" dirty="0">
              <a:latin typeface="Times New Roman" panose="02020603050405020304" pitchFamily="18" charset="0"/>
              <a:ea typeface="ＭＳ Ｐゴシック"/>
            </a:endParaRPr>
          </a:p>
        </p:txBody>
      </p:sp>
      <p:pic>
        <p:nvPicPr>
          <p:cNvPr id="4" name="Picture 1" descr="The first E M T continues to hold the patient’s head. The second E M T holds the patient’s hips, the patient now lying on a folded towel on the back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957" y="1957376"/>
            <a:ext cx="6880087" cy="412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6589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321"/>
            <a:ext cx="8356600" cy="1347173"/>
          </a:xfrm>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as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#2 Places Rolled Towels or Blankets on Both Sides of the Child</a:t>
            </a:r>
            <a:endParaRPr lang="en-US" altLang="en-US" sz="2800" dirty="0">
              <a:latin typeface="Times New Roman" panose="02020603050405020304" pitchFamily="18" charset="0"/>
              <a:ea typeface="ＭＳ Ｐゴシック"/>
            </a:endParaRPr>
          </a:p>
        </p:txBody>
      </p:sp>
      <p:pic>
        <p:nvPicPr>
          <p:cNvPr id="4" name="Picture 1" descr="The second E M T holds rolled blankets to the sides of the patient, as the first E M T continues to hold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53" y="1861986"/>
            <a:ext cx="7231041" cy="43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9115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71782"/>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as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#2 Straps or Tapes the Child to the Board at the Level of the Upper Chest, Pelvis, and Lower Legs </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934635"/>
            <a:ext cx="8064500" cy="503766"/>
          </a:xfrm>
        </p:spPr>
        <p:txBody>
          <a:bodyPr/>
          <a:lstStyle/>
          <a:p>
            <a:pPr marL="0" indent="0">
              <a:buNone/>
            </a:pPr>
            <a:r>
              <a:rPr lang="en-US" altLang="en-US" sz="2400" b="1" dirty="0" smtClean="0">
                <a:latin typeface="+mn-lt"/>
              </a:rPr>
              <a:t>Do Not Strap Across The Abdomen.</a:t>
            </a:r>
            <a:endParaRPr lang="en-US" sz="2400" b="1" dirty="0">
              <a:latin typeface="+mn-lt"/>
            </a:endParaRPr>
          </a:p>
        </p:txBody>
      </p:sp>
      <p:pic>
        <p:nvPicPr>
          <p:cNvPr id="4" name="Picture 1" descr="The first E M T still holds the patient’s head. The second E M T secures fabric straps horizontally at the patient’s chest, hips, and thighs. Vertical straps attach across the patient’s shoulders to the chest str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3755" y="3050984"/>
            <a:ext cx="5356490" cy="32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93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79102"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69824"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Common Mechanisms of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Vehicle collisions most common cause.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85percent of patients with a spinal fracture or dislocation do not present a neurologic deficit.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Improper handling of a spinal column injury may result in neurological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spine is susceptible to injury from several mechanisms.</a:t>
            </a:r>
          </a:p>
        </p:txBody>
      </p:sp>
    </p:spTree>
    <p:extLst>
      <p:ext uri="{BB962C8B-B14F-4D97-AF65-F5344CB8AC3E}">
        <p14:creationId xmlns:p14="http://schemas.microsoft.com/office/powerpoint/2010/main" val="18934879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#1 Maintains Manual Stabilization as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#2 Places Rolled Towels on Both Sides of the Head</a:t>
            </a:r>
            <a:endParaRPr lang="en-US" altLang="en-US" sz="2800"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723900"/>
          </a:xfrm>
        </p:spPr>
        <p:txBody>
          <a:bodyPr/>
          <a:lstStyle/>
          <a:p>
            <a:pPr marL="0" indent="0">
              <a:buNone/>
            </a:pPr>
            <a:r>
              <a:rPr lang="en-US" sz="2000" dirty="0" smtClean="0">
                <a:latin typeface="+mn-lt"/>
              </a:rPr>
              <a:t>Then </a:t>
            </a:r>
            <a:r>
              <a:rPr lang="en-US" sz="2000" dirty="0">
                <a:latin typeface="+mn-lt"/>
              </a:rPr>
              <a:t>tapes the </a:t>
            </a:r>
            <a:r>
              <a:rPr lang="en-US" sz="2000" dirty="0" smtClean="0">
                <a:latin typeface="+mn-lt"/>
              </a:rPr>
              <a:t>head securely </a:t>
            </a:r>
            <a:r>
              <a:rPr lang="en-US" sz="2000" dirty="0">
                <a:latin typeface="+mn-lt"/>
              </a:rPr>
              <a:t>in place across the forehead and cervical collar. </a:t>
            </a:r>
            <a:r>
              <a:rPr lang="en-US" sz="2000" b="1" dirty="0">
                <a:latin typeface="+mn-lt"/>
              </a:rPr>
              <a:t>Do not </a:t>
            </a:r>
            <a:r>
              <a:rPr lang="en-US" sz="2000" b="1" dirty="0" smtClean="0">
                <a:latin typeface="+mn-lt"/>
              </a:rPr>
              <a:t>tape across </a:t>
            </a:r>
            <a:r>
              <a:rPr lang="en-US" sz="2000" b="1" dirty="0">
                <a:latin typeface="+mn-lt"/>
              </a:rPr>
              <a:t>the chin to avoid pressure on the neck.</a:t>
            </a:r>
          </a:p>
        </p:txBody>
      </p:sp>
      <p:pic>
        <p:nvPicPr>
          <p:cNvPr id="4" name="Picture 1" descr="The first E M T holds the patient’s head, now secured by the second E M T with straps at the forehead and sides of the head, around the lip of the front of the C collar. The patient’s chin is expos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178" y="2458188"/>
            <a:ext cx="6353645" cy="38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2419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17692"/>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Angela applies a cervical collar after assessing the neck, as Sarah continues manual stabilization of the </a:t>
            </a:r>
            <a:r>
              <a:rPr lang="en-US" altLang="en-US" sz="2400" dirty="0" smtClean="0">
                <a:solidFill>
                  <a:srgbClr val="000000"/>
                </a:solidFill>
                <a:latin typeface="Arial (Body)"/>
                <a:ea typeface="ＭＳ Ｐゴシック"/>
              </a:rPr>
              <a:t>spine.</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Since the patient is stable,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quickly splint both ankles to prevent further pain and damage upon moving </a:t>
            </a:r>
            <a:r>
              <a:rPr lang="en-US" altLang="en-US" sz="2400" dirty="0" smtClean="0">
                <a:solidFill>
                  <a:srgbClr val="000000"/>
                </a:solidFill>
                <a:latin typeface="Arial (Body)"/>
                <a:ea typeface="ＭＳ Ｐゴシック"/>
              </a:rPr>
              <a:t>her.</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Sarah and Angela apply a long backboard for spine motion restriction and begin transport.</a:t>
            </a:r>
          </a:p>
        </p:txBody>
      </p:sp>
    </p:spTree>
    <p:extLst>
      <p:ext uri="{BB962C8B-B14F-4D97-AF65-F5344CB8AC3E}">
        <p14:creationId xmlns:p14="http://schemas.microsoft.com/office/powerpoint/2010/main" val="10161128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At the hospital, the patient is found to have compression fractures of L3 and L4. She requires surgery for both the ankle fractures and spinal injury.</a:t>
            </a:r>
          </a:p>
        </p:txBody>
      </p:sp>
    </p:spTree>
    <p:extLst>
      <p:ext uri="{BB962C8B-B14F-4D97-AF65-F5344CB8AC3E}">
        <p14:creationId xmlns:p14="http://schemas.microsoft.com/office/powerpoint/2010/main" val="34893643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Lesson Summary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4668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Spine injuries can lead to permanent disability.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Proper management to avoid movement of the spine is imperative.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Spinal cord injuries can be partial or complete.</a:t>
            </a:r>
          </a:p>
        </p:txBody>
      </p:sp>
    </p:spTree>
    <p:extLst>
      <p:ext uri="{BB962C8B-B14F-4D97-AF65-F5344CB8AC3E}">
        <p14:creationId xmlns:p14="http://schemas.microsoft.com/office/powerpoint/2010/main" val="13831256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Lesson Summary </a:t>
            </a:r>
            <a:r>
              <a:rPr lang="en-IN"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Spinal cord injuries can cause loss of motor and sensory function.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Complications of spinal cord injury include respiratory failure and neurogenic shock.</a:t>
            </a:r>
          </a:p>
        </p:txBody>
      </p:sp>
    </p:spTree>
    <p:extLst>
      <p:ext uri="{BB962C8B-B14F-4D97-AF65-F5344CB8AC3E}">
        <p14:creationId xmlns:p14="http://schemas.microsoft.com/office/powerpoint/2010/main" val="38573343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If the central portion of the spinal cord is injured, the patient may present with weakness or paralysis and loss of pain sensation in the upper extremities while the lower extremities have good function.</a:t>
            </a: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1414383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Loss of movement and light touch sensation below the site of injury on one side, and loss of pain sensation on the opposite side is characteristic of Brown-Séquard syndrome.</a:t>
            </a: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83270553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Loss of all motor and sensory function on both sides below the site of injury is characteristic of complete cord injury.</a:t>
            </a: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4577151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Loss of motor function and sensation of pain on both sides below the site of injury, but retention of light touch sensation is characteristic of anterior cord </a:t>
            </a:r>
            <a:r>
              <a:rPr lang="en-US" altLang="en-US" sz="2400" kern="1200" dirty="0" smtClean="0">
                <a:solidFill>
                  <a:srgbClr val="000000"/>
                </a:solidFill>
                <a:latin typeface="Arial (Body)"/>
                <a:ea typeface="ＭＳ Ｐゴシック" panose="020B0600070205080204" pitchFamily="34" charset="-128"/>
              </a:rPr>
              <a:t>syndrome.</a:t>
            </a:r>
            <a:endParaRPr lang="en-US" altLang="en-US" sz="2400" kern="1200" dirty="0">
              <a:solidFill>
                <a:srgbClr val="000000"/>
              </a:solidFill>
              <a:latin typeface="Arial (Body)"/>
              <a:ea typeface="ＭＳ Ｐゴシック" panose="020B0600070205080204" pitchFamily="34" charset="-128"/>
            </a:endParaRP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0809524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Mechanisms of Spine Injury</a:t>
            </a:r>
            <a:endParaRPr lang="en-US" altLang="en-US" dirty="0">
              <a:latin typeface="Times New Roman" panose="02020603050405020304" pitchFamily="18" charset="0"/>
              <a:ea typeface="ＭＳ Ｐゴシック"/>
            </a:endParaRPr>
          </a:p>
        </p:txBody>
      </p:sp>
      <p:pic>
        <p:nvPicPr>
          <p:cNvPr id="4" name="Picture 2" descr="Mechanisms and examples of spinal injuries. Flexion injury: the tissues of the spine have been torn, but the vertebrae are intact. Example, falling backwards down the stairs, impact hitting the neck and sacrum. Compression injury: a vertebra is shattered. Example, diving into a pool and hitting the bottom head first, bending at the neck. Hyperextension injury: the spine is bent to the posterior, breaking a spinal process. Example, a driver flailing back against the seat during a car accident.  Distraction injury: two vertebrae are pulled apart along the spine, stretching the discs and tearing the spinal cord. Example, committing suicide by hanging by the neck on a noose. Flexion rotation injury: a partial tear of the spinal cord as vertebrae rotate unevenly along the sagittal plane. Example, a supine patient twisting at the hip with flexed arms jutting away from the body. Penetration injury:  a vertebra is splintered by a sharp object penetrating the skin. Example, stabbing from a knif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9061" y="1732972"/>
            <a:ext cx="3166427" cy="452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135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46521"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Spinal Column Injury Versus Spinal Cord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column injury: injury to the vertebrae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Fractures and dislocations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Results in pain or tenderness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cord 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Damage </a:t>
            </a:r>
            <a:r>
              <a:rPr lang="en-US" altLang="en-US" sz="2400" dirty="0">
                <a:solidFill>
                  <a:srgbClr val="000000"/>
                </a:solidFill>
                <a:latin typeface="Arial (Body)"/>
                <a:ea typeface="ＭＳ Ｐゴシック"/>
              </a:rPr>
              <a:t>to the nervous tissue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Disruption in movement or sensation</a:t>
            </a:r>
          </a:p>
        </p:txBody>
      </p:sp>
    </p:spTree>
    <p:extLst>
      <p:ext uri="{BB962C8B-B14F-4D97-AF65-F5344CB8AC3E}">
        <p14:creationId xmlns:p14="http://schemas.microsoft.com/office/powerpoint/2010/main" val="1544191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90262"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Spinal Column Injury Versus Spinal Cord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Complete </a:t>
            </a:r>
            <a:r>
              <a:rPr lang="en-US" altLang="en-US" sz="2400" dirty="0">
                <a:solidFill>
                  <a:srgbClr val="000000"/>
                </a:solidFill>
                <a:latin typeface="Arial (Body)"/>
                <a:ea typeface="ＭＳ Ｐゴシック"/>
              </a:rPr>
              <a:t>spinal cord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Transection of the cord; loss of motor, sensory, and autonomic function below the site of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Shock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Spinal shock also can result in initial presentation with complete loss of function.</a:t>
            </a:r>
          </a:p>
        </p:txBody>
      </p:sp>
    </p:spTree>
    <p:extLst>
      <p:ext uri="{BB962C8B-B14F-4D97-AF65-F5344CB8AC3E}">
        <p14:creationId xmlns:p14="http://schemas.microsoft.com/office/powerpoint/2010/main" val="1460988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38902"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Spinal Column Injury Versus Spinal Cord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Spinal </a:t>
            </a:r>
            <a:r>
              <a:rPr lang="en-US" altLang="en-US" sz="2400" dirty="0">
                <a:solidFill>
                  <a:srgbClr val="000000"/>
                </a:solidFill>
                <a:latin typeface="Arial (Body)"/>
                <a:ea typeface="ＭＳ Ｐゴシック"/>
              </a:rPr>
              <a:t>Shock, loss of sympathetic control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Neurogenic hypotension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Vasodilation of arterioles.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Diminished release of epinephrine and norepinephrine.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skin is warm and dry, and the pulse rate is normal.</a:t>
            </a:r>
          </a:p>
        </p:txBody>
      </p:sp>
    </p:spTree>
    <p:extLst>
      <p:ext uri="{BB962C8B-B14F-4D97-AF65-F5344CB8AC3E}">
        <p14:creationId xmlns:p14="http://schemas.microsoft.com/office/powerpoint/2010/main" val="1237026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973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85322" cy="307773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Spinal Column Injury Versus Spinal Cord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Incomplete </a:t>
            </a:r>
            <a:r>
              <a:rPr lang="en-US" altLang="en-US" sz="2400" dirty="0">
                <a:solidFill>
                  <a:srgbClr val="000000"/>
                </a:solidFill>
                <a:latin typeface="Arial (Body)"/>
                <a:ea typeface="ＭＳ Ｐゴシック"/>
              </a:rPr>
              <a:t>spinal cord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Injury does not involve all three tracts.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Some, but not all, signs of spinal injury are present.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pattern of lost functions is reflected in different syndromes.</a:t>
            </a:r>
          </a:p>
        </p:txBody>
      </p:sp>
    </p:spTree>
    <p:extLst>
      <p:ext uri="{BB962C8B-B14F-4D97-AF65-F5344CB8AC3E}">
        <p14:creationId xmlns:p14="http://schemas.microsoft.com/office/powerpoint/2010/main" val="3381497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10755" cy="1305204"/>
          </a:xfrm>
        </p:spPr>
        <p:txBody>
          <a:bodyPr tIns="91425" anchor="t">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Cross Sections of the Spinal Cord Showing the </a:t>
            </a:r>
            <a:r>
              <a:rPr lang="pt-BR" altLang="en-US" sz="2800" dirty="0" smtClean="0">
                <a:latin typeface="Times New Roman" panose="02020603050405020304" pitchFamily="18" charset="0"/>
                <a:ea typeface="ＭＳ Ｐゴシック"/>
              </a:rPr>
              <a:t>H-Shaped </a:t>
            </a:r>
            <a:r>
              <a:rPr lang="en-IN" altLang="en-US" sz="2800" dirty="0" smtClean="0">
                <a:latin typeface="Times New Roman" panose="02020603050405020304" pitchFamily="18" charset="0"/>
                <a:ea typeface="ＭＳ Ｐゴシック"/>
              </a:rPr>
              <a:t>Gray Matter Surrounded by White Matter</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199" y="1600201"/>
            <a:ext cx="8368301" cy="2283430"/>
          </a:xfrm>
        </p:spPr>
        <p:txBody>
          <a:bodyPr/>
          <a:lstStyle/>
          <a:p>
            <a:pPr marL="0" indent="0">
              <a:buNone/>
            </a:pPr>
            <a:r>
              <a:rPr lang="en-US" sz="2000" dirty="0">
                <a:latin typeface="+mn-lt"/>
              </a:rPr>
              <a:t>Illustrated here are the </a:t>
            </a:r>
            <a:r>
              <a:rPr lang="en-US" sz="2000" dirty="0" smtClean="0">
                <a:latin typeface="+mn-lt"/>
              </a:rPr>
              <a:t>three most </a:t>
            </a:r>
            <a:r>
              <a:rPr lang="en-US" sz="2000" dirty="0">
                <a:latin typeface="+mn-lt"/>
              </a:rPr>
              <a:t>common types of incomplete spinal cord injury. (The areas of injury are highlighted in red.) Each results in a distinctive syndrome, </a:t>
            </a:r>
            <a:r>
              <a:rPr lang="en-US" sz="2000" dirty="0" smtClean="0">
                <a:latin typeface="+mn-lt"/>
              </a:rPr>
              <a:t>or pattern </a:t>
            </a:r>
            <a:r>
              <a:rPr lang="en-US" sz="2000" dirty="0">
                <a:latin typeface="+mn-lt"/>
              </a:rPr>
              <a:t>of sensory and motor deficits. (a) Central cord syndrome results from injury to the central cord. (b) Anterior cord syndrome results </a:t>
            </a:r>
            <a:r>
              <a:rPr lang="en-US" sz="2000" dirty="0" smtClean="0">
                <a:latin typeface="+mn-lt"/>
              </a:rPr>
              <a:t>from injury </a:t>
            </a:r>
            <a:r>
              <a:rPr lang="en-US" sz="2000" dirty="0">
                <a:latin typeface="+mn-lt"/>
              </a:rPr>
              <a:t>to the anterior cord. (c) Brown-Séquard syndrome results from injury to the right or left half of the cord.</a:t>
            </a:r>
          </a:p>
        </p:txBody>
      </p:sp>
      <p:pic>
        <p:nvPicPr>
          <p:cNvPr id="4" name="Picture 2" descr="Transverse cross sections of the spinal cord, with an H shaped central area, and different portions highlighted in parts labeled a, b, c. A: central cord syndrome, the outer circle of the spine is shaded white, the inner circle shaded red. B: anterior cord syndrome, the anterior of the spinal cord is shaded red and the posterior shaded white. C: brown sequard syndrome, the left half of the spinal cord is shaded white, the right half is shaded r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812" y="4136376"/>
            <a:ext cx="7018377" cy="213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04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947.</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947.</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947.</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4157412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973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Spinal Column Injury Versus Spinal Cord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Incomplete spinal cord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Central cord syndrome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medial portion of the motor and pain tracts control the upper extremities.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lateral portions of the tracts control the lower extremities.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 central cord syndrome, the medial portion of the spinal cord is injured.</a:t>
            </a:r>
          </a:p>
        </p:txBody>
      </p:sp>
    </p:spTree>
    <p:extLst>
      <p:ext uri="{BB962C8B-B14F-4D97-AF65-F5344CB8AC3E}">
        <p14:creationId xmlns:p14="http://schemas.microsoft.com/office/powerpoint/2010/main" val="1344108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212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Spinal Column Injury Versus Spinal Cord Injury</a:t>
            </a:r>
          </a:p>
          <a:p>
            <a:pPr lvl="1" eaLnBrk="0" fontAlgn="base" hangingPunct="0">
              <a:spcAft>
                <a:spcPct val="0"/>
              </a:spcAft>
              <a:buSzPts val="2400"/>
            </a:pPr>
            <a:r>
              <a:rPr lang="en-US" altLang="en-US" sz="2400" dirty="0">
                <a:solidFill>
                  <a:srgbClr val="000000"/>
                </a:solidFill>
                <a:latin typeface="Arial (Body)"/>
                <a:ea typeface="ＭＳ Ｐゴシック"/>
              </a:rPr>
              <a:t>Incomplete spinal cord 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Anterior </a:t>
            </a:r>
            <a:r>
              <a:rPr lang="en-US" altLang="en-US" sz="2400" dirty="0">
                <a:solidFill>
                  <a:srgbClr val="000000"/>
                </a:solidFill>
                <a:latin typeface="Arial (Body)"/>
                <a:ea typeface="ＭＳ Ｐゴシック"/>
              </a:rPr>
              <a:t>cord syndrome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Loss of function in motor and pain tracts, but not in light touch tracts.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patient experiences paralysis and inability to feel pain below the level of injury, but can detect light touch.</a:t>
            </a:r>
          </a:p>
        </p:txBody>
      </p:sp>
    </p:spTree>
    <p:extLst>
      <p:ext uri="{BB962C8B-B14F-4D97-AF65-F5344CB8AC3E}">
        <p14:creationId xmlns:p14="http://schemas.microsoft.com/office/powerpoint/2010/main" val="3657154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22524"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Spinal Column Injury Versus Spinal Cord Injury</a:t>
            </a:r>
          </a:p>
          <a:p>
            <a:pPr lvl="1" eaLnBrk="0" fontAlgn="base" hangingPunct="0">
              <a:spcAft>
                <a:spcPct val="0"/>
              </a:spcAft>
              <a:buSzPts val="2400"/>
            </a:pPr>
            <a:r>
              <a:rPr lang="en-US" altLang="en-US" sz="2400" dirty="0">
                <a:solidFill>
                  <a:srgbClr val="000000"/>
                </a:solidFill>
                <a:latin typeface="Arial (Body)"/>
                <a:ea typeface="ＭＳ Ｐゴシック"/>
              </a:rPr>
              <a:t>Incomplete spinal cord 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Brown-Séquard </a:t>
            </a:r>
            <a:r>
              <a:rPr lang="en-US" altLang="en-US" sz="2400" dirty="0">
                <a:solidFill>
                  <a:srgbClr val="000000"/>
                </a:solidFill>
                <a:latin typeface="Arial (Body)"/>
                <a:ea typeface="ＭＳ Ｐゴシック"/>
              </a:rPr>
              <a:t>syndrome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injury affects only one side of the cord.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Loss of motor and light touch sensation on the affected side.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Loss of pain sensation on the side opposite the injury.</a:t>
            </a:r>
          </a:p>
        </p:txBody>
      </p:sp>
    </p:spTree>
    <p:extLst>
      <p:ext uri="{BB962C8B-B14F-4D97-AF65-F5344CB8AC3E}">
        <p14:creationId xmlns:p14="http://schemas.microsoft.com/office/powerpoint/2010/main" val="694695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Click on the Findings that Would </a:t>
            </a:r>
            <a:r>
              <a:rPr lang="en-IN" dirty="0" err="1" smtClean="0">
                <a:latin typeface="Times New Roman" panose="02020603050405020304" pitchFamily="18" charset="0"/>
                <a:ea typeface="ＭＳ Ｐゴシック"/>
                <a:cs typeface="ＭＳ Ｐゴシック" pitchFamily="-1" charset="-128"/>
              </a:rPr>
              <a:t>te</a:t>
            </a:r>
            <a:r>
              <a:rPr lang="en-IN" dirty="0" smtClean="0">
                <a:latin typeface="Times New Roman" panose="02020603050405020304" pitchFamily="18" charset="0"/>
                <a:ea typeface="ＭＳ Ｐゴシック"/>
                <a:cs typeface="ＭＳ Ｐゴシック" pitchFamily="-1" charset="-128"/>
              </a:rPr>
              <a:t> Most Consistent with Central Cord Syndrome</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a:xfrm>
            <a:off x="457200" y="1600200"/>
            <a:ext cx="8229600" cy="1276351"/>
          </a:xfrm>
        </p:spPr>
        <p:txBody>
          <a:bodyPr wrap="square" lIns="91425" tIns="91425" rIns="91425" bIns="91425">
            <a:noAutofit/>
          </a:bodyPr>
          <a:lstStyle/>
          <a:p>
            <a:pPr marL="361950" lvl="0" indent="-361950" fontAlgn="base">
              <a:spcBef>
                <a:spcPct val="0"/>
              </a:spcBef>
              <a:spcAft>
                <a:spcPct val="0"/>
              </a:spcAft>
              <a:buSzPts val="2400"/>
              <a:buNone/>
              <a:tabLst>
                <a:tab pos="266700" algn="l"/>
              </a:tabLst>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Loss </a:t>
            </a:r>
            <a:r>
              <a:rPr lang="en-US" altLang="en-US" sz="2400" kern="1200" dirty="0">
                <a:solidFill>
                  <a:srgbClr val="000000"/>
                </a:solidFill>
                <a:latin typeface="Arial (Body)"/>
                <a:ea typeface="ＭＳ Ｐゴシック" panose="020B0600070205080204" pitchFamily="34" charset="-128"/>
                <a:hlinkClick r:id="rId2" action="ppaction://hlinksldjump"/>
              </a:rPr>
              <a:t>of movement and light touch sensation below the site of injury on one side, and loss of pain sensation on the opposite </a:t>
            </a:r>
            <a:r>
              <a:rPr lang="en-US" altLang="en-US" sz="2400" kern="1200" dirty="0" smtClean="0">
                <a:solidFill>
                  <a:srgbClr val="000000"/>
                </a:solidFill>
                <a:latin typeface="Arial (Body)"/>
                <a:ea typeface="ＭＳ Ｐゴシック" panose="020B0600070205080204" pitchFamily="34" charset="-128"/>
                <a:hlinkClick r:id="rId2" action="ppaction://hlinksldjump"/>
              </a:rPr>
              <a:t>side</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4294967295"/>
          </p:nvPr>
        </p:nvSpPr>
        <p:spPr>
          <a:xfrm>
            <a:off x="457200" y="3008313"/>
            <a:ext cx="8229600" cy="923925"/>
          </a:xfrm>
        </p:spPr>
        <p:txBody>
          <a:bodyPr wrap="square" lIns="91425" tIns="91425" rIns="91425" bIns="91425">
            <a:noAutofit/>
          </a:bodyPr>
          <a:lstStyle/>
          <a:p>
            <a:pPr marL="361950" lvl="0" indent="-36195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Loss </a:t>
            </a:r>
            <a:r>
              <a:rPr lang="en-US" altLang="en-US" sz="2400" kern="1200" dirty="0">
                <a:solidFill>
                  <a:srgbClr val="000000"/>
                </a:solidFill>
                <a:latin typeface="Arial (Body)"/>
                <a:ea typeface="ＭＳ Ｐゴシック" panose="020B0600070205080204" pitchFamily="34" charset="-128"/>
                <a:hlinkClick r:id="rId3" action="ppaction://hlinksldjump"/>
              </a:rPr>
              <a:t>of all motor and sensory function on both sides below the site of injury</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4294967295"/>
          </p:nvPr>
        </p:nvSpPr>
        <p:spPr>
          <a:xfrm>
            <a:off x="457200" y="4008438"/>
            <a:ext cx="8229600" cy="923925"/>
          </a:xfrm>
        </p:spPr>
        <p:txBody>
          <a:bodyPr wrap="square" lIns="91425" tIns="91425" rIns="91425" bIns="91425">
            <a:noAutofit/>
          </a:bodyPr>
          <a:lstStyle/>
          <a:p>
            <a:pPr marL="361950" lvl="0" indent="-36195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Weakness </a:t>
            </a:r>
            <a:r>
              <a:rPr lang="en-US" altLang="en-US" sz="2400" kern="1200" dirty="0">
                <a:solidFill>
                  <a:srgbClr val="000000"/>
                </a:solidFill>
                <a:latin typeface="Arial (Body)"/>
                <a:ea typeface="ＭＳ Ｐゴシック" panose="020B0600070205080204" pitchFamily="34" charset="-128"/>
                <a:hlinkClick r:id="rId4" action="ppaction://hlinksldjump"/>
              </a:rPr>
              <a:t>and loss of pain sensation of the upper extremities, with no weakness of the lower extremities</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4294967295"/>
          </p:nvPr>
        </p:nvSpPr>
        <p:spPr>
          <a:xfrm>
            <a:off x="457200" y="5064125"/>
            <a:ext cx="8229600" cy="862013"/>
          </a:xfrm>
        </p:spPr>
        <p:txBody>
          <a:bodyPr wrap="square" lIns="91425" tIns="91425" rIns="91425" bIns="91425">
            <a:noAutofit/>
          </a:bodyPr>
          <a:lstStyle/>
          <a:p>
            <a:pPr marL="361950" lvl="0" indent="-361950" fontAlgn="base">
              <a:spcAft>
                <a:spcPct val="0"/>
              </a:spcAft>
              <a:buNone/>
            </a:pPr>
            <a:r>
              <a:rPr lang="en-US" altLang="en-US" sz="2200" kern="1200" dirty="0" smtClean="0">
                <a:solidFill>
                  <a:schemeClr val="tx2"/>
                </a:solidFill>
                <a:latin typeface="Arial (Body)"/>
                <a:ea typeface="ＭＳ Ｐゴシック" panose="020B0600070205080204" pitchFamily="34" charset="-128"/>
              </a:rPr>
              <a:t>D. </a:t>
            </a:r>
            <a:r>
              <a:rPr lang="en-US" altLang="en-US" sz="2200" kern="1200" dirty="0" smtClean="0">
                <a:solidFill>
                  <a:srgbClr val="000000"/>
                </a:solidFill>
                <a:latin typeface="Arial (Body)"/>
                <a:ea typeface="ＭＳ Ｐゴシック" panose="020B0600070205080204" pitchFamily="34" charset="-128"/>
                <a:hlinkClick r:id="rId5" action="ppaction://hlinksldjump"/>
              </a:rPr>
              <a:t>Loss </a:t>
            </a:r>
            <a:r>
              <a:rPr lang="en-US" altLang="en-US" sz="2200" kern="1200" dirty="0">
                <a:solidFill>
                  <a:srgbClr val="000000"/>
                </a:solidFill>
                <a:latin typeface="Arial (Body)"/>
                <a:ea typeface="ＭＳ Ｐゴシック" panose="020B0600070205080204" pitchFamily="34" charset="-128"/>
                <a:hlinkClick r:id="rId5" action="ppaction://hlinksldjump"/>
              </a:rPr>
              <a:t>of motor function and sensation of pain on both sides below the site of injury, but retention of light touch </a:t>
            </a:r>
            <a:r>
              <a:rPr lang="en-US" altLang="en-US" sz="2200" kern="1200" dirty="0" smtClean="0">
                <a:solidFill>
                  <a:srgbClr val="000000"/>
                </a:solidFill>
                <a:latin typeface="Arial (Body)"/>
                <a:ea typeface="ＭＳ Ｐゴシック" panose="020B0600070205080204" pitchFamily="34" charset="-128"/>
                <a:hlinkClick r:id="rId5" action="ppaction://hlinksldjump"/>
              </a:rPr>
              <a:t>sensation</a:t>
            </a:r>
            <a:endParaRPr lang="en-US" altLang="en-US" sz="22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86659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lvl="1" eaLnBrk="0" fontAlgn="base" hangingPunct="0">
              <a:spcAft>
                <a:spcPct val="0"/>
              </a:spcAft>
              <a:buSzPts val="2400"/>
            </a:pPr>
            <a:r>
              <a:rPr lang="en-US" altLang="en-US" sz="2400" dirty="0">
                <a:solidFill>
                  <a:srgbClr val="000000"/>
                </a:solidFill>
                <a:latin typeface="Arial (Body)"/>
                <a:ea typeface="ＭＳ Ｐゴシック"/>
              </a:rPr>
              <a:t>Scene Size Up: Mechanisms of Injury</a:t>
            </a:r>
          </a:p>
          <a:p>
            <a:pPr lvl="2" eaLnBrk="0" fontAlgn="base" hangingPunct="0">
              <a:spcAft>
                <a:spcPct val="0"/>
              </a:spcAft>
              <a:buSzPts val="2400"/>
              <a:buFont typeface="MS Reference Sans Serif" panose="020B0604030504040204" pitchFamily="34" charset="0"/>
              <a:buChar char="▪"/>
            </a:pPr>
            <a:r>
              <a:rPr lang="en-US" altLang="en-US" sz="2400" dirty="0" smtClean="0">
                <a:solidFill>
                  <a:srgbClr val="000000"/>
                </a:solidFill>
                <a:latin typeface="Arial (Body)"/>
                <a:ea typeface="ＭＳ Ｐゴシック"/>
              </a:rPr>
              <a:t>Crashes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Falls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Blunt or penetrating trauma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Sporting or recreation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Gunshot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Electrical</a:t>
            </a:r>
          </a:p>
        </p:txBody>
      </p:sp>
    </p:spTree>
    <p:extLst>
      <p:ext uri="{BB962C8B-B14F-4D97-AF65-F5344CB8AC3E}">
        <p14:creationId xmlns:p14="http://schemas.microsoft.com/office/powerpoint/2010/main" val="3798656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Assessment-Based Approach: Spinal Injury</a:t>
            </a:r>
          </a:p>
          <a:p>
            <a:pPr lvl="1" eaLnBrk="0" fontAlgn="base" hangingPunct="0">
              <a:spcAft>
                <a:spcPct val="0"/>
              </a:spcAft>
              <a:buSzPts val="2400"/>
            </a:pPr>
            <a:r>
              <a:rPr lang="en-US" altLang="en-US" sz="2400" dirty="0" smtClean="0">
                <a:solidFill>
                  <a:srgbClr val="000000"/>
                </a:solidFill>
                <a:latin typeface="Arial (Body)"/>
                <a:ea typeface="ＭＳ Ｐゴシック"/>
              </a:rPr>
              <a:t>Scene </a:t>
            </a:r>
            <a:r>
              <a:rPr lang="en-US" altLang="en-US" sz="2400" dirty="0">
                <a:solidFill>
                  <a:srgbClr val="000000"/>
                </a:solidFill>
                <a:latin typeface="Arial (Body)"/>
                <a:ea typeface="ＭＳ Ｐゴシック"/>
              </a:rPr>
              <a:t>Size Up: Mechanisms of 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An 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heightens </a:t>
            </a:r>
            <a:r>
              <a:rPr lang="en-US" altLang="en-US" sz="2400" dirty="0">
                <a:solidFill>
                  <a:srgbClr val="000000"/>
                </a:solidFill>
                <a:latin typeface="Arial (Body)"/>
                <a:ea typeface="ＭＳ Ｐゴシック"/>
              </a:rPr>
              <a:t>your suspicion that a potential injury might have occurred; it does not provide any evidence that an injury did occur.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Deduce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from </a:t>
            </a:r>
            <a:r>
              <a:rPr lang="en-US" altLang="en-US" sz="2400" dirty="0">
                <a:solidFill>
                  <a:srgbClr val="000000"/>
                </a:solidFill>
                <a:latin typeface="Arial (Body)"/>
                <a:ea typeface="ＭＳ Ｐゴシック"/>
              </a:rPr>
              <a:t>evidence at the scene; determine if such a mechanism could have injured the spine.</a:t>
            </a:r>
          </a:p>
        </p:txBody>
      </p:sp>
    </p:spTree>
    <p:extLst>
      <p:ext uri="{BB962C8B-B14F-4D97-AF65-F5344CB8AC3E}">
        <p14:creationId xmlns:p14="http://schemas.microsoft.com/office/powerpoint/2010/main" val="186940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17567"/>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Front-End Damage and a Driver’s Side Windshield Fracture Indicate </a:t>
            </a:r>
            <a:r>
              <a:rPr lang="en-IN" altLang="en-US" sz="2800" dirty="0">
                <a:latin typeface="Times New Roman" panose="02020603050405020304" pitchFamily="18" charset="0"/>
                <a:ea typeface="ＭＳ Ｐゴシック"/>
              </a:rPr>
              <a:t>t</a:t>
            </a:r>
            <a:r>
              <a:rPr lang="en-IN" altLang="en-US" sz="2800" dirty="0" smtClean="0">
                <a:latin typeface="Times New Roman" panose="02020603050405020304" pitchFamily="18" charset="0"/>
                <a:ea typeface="ＭＳ Ｐゴシック"/>
              </a:rPr>
              <a:t>hat the Driver was Probably Thrown Head First into the Windshield</a:t>
            </a:r>
            <a:endParaRPr lang="en-US" altLang="en-US" sz="2800" dirty="0">
              <a:latin typeface="Times New Roman" panose="02020603050405020304" pitchFamily="18" charset="0"/>
              <a:ea typeface="ＭＳ Ｐゴシック"/>
            </a:endParaRPr>
          </a:p>
        </p:txBody>
      </p:sp>
      <p:pic>
        <p:nvPicPr>
          <p:cNvPr id="5" name="Picture 4" descr="E M T’s rescue a patient from vehicle after a head on collision. The car has a crushed front bumper and hood, and the windshield as a starburst series of cracks on the driver’s s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065" y="2000924"/>
            <a:ext cx="6343870" cy="4233245"/>
          </a:xfrm>
          <a:prstGeom prst="rect">
            <a:avLst/>
          </a:prstGeom>
        </p:spPr>
      </p:pic>
    </p:spTree>
    <p:extLst>
      <p:ext uri="{BB962C8B-B14F-4D97-AF65-F5344CB8AC3E}">
        <p14:creationId xmlns:p14="http://schemas.microsoft.com/office/powerpoint/2010/main" val="2505205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4770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(3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t>
            </a: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With mechanism of injury consistent with potential for spine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Immediately provide in-line manual stabilization of the spine.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jaw-thrust maneuver to open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Follow local protocols for spine motion restriction.</a:t>
            </a:r>
          </a:p>
        </p:txBody>
      </p:sp>
    </p:spTree>
    <p:extLst>
      <p:ext uri="{BB962C8B-B14F-4D97-AF65-F5344CB8AC3E}">
        <p14:creationId xmlns:p14="http://schemas.microsoft.com/office/powerpoint/2010/main" val="3016730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068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(4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Assessment-Based Approach: Spinal Injury</a:t>
            </a:r>
          </a:p>
          <a:p>
            <a:pPr lvl="1"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Perform </a:t>
            </a:r>
            <a:r>
              <a:rPr lang="en-US" altLang="en-US" sz="2400" dirty="0">
                <a:solidFill>
                  <a:srgbClr val="000000"/>
                </a:solidFill>
                <a:latin typeface="Arial (Body)"/>
                <a:ea typeface="ＭＳ Ｐゴシック"/>
              </a:rPr>
              <a:t>manual stabilization of the spine based on mechanism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manual stabilization until a thorough assessment does not reveal indications for motion restriction, </a:t>
            </a:r>
            <a:r>
              <a:rPr lang="en-US" altLang="en-US" sz="2400" dirty="0" smtClean="0">
                <a:solidFill>
                  <a:srgbClr val="000000"/>
                </a:solidFill>
                <a:latin typeface="Arial (Body)"/>
                <a:ea typeface="ＭＳ Ｐゴシック"/>
              </a:rPr>
              <a:t>OR spine </a:t>
            </a:r>
            <a:r>
              <a:rPr lang="en-US" altLang="en-US" sz="2400" dirty="0">
                <a:solidFill>
                  <a:srgbClr val="000000"/>
                </a:solidFill>
                <a:latin typeface="Arial (Body)"/>
                <a:ea typeface="ＭＳ Ｐゴシック"/>
              </a:rPr>
              <a:t>motion restriction has been accomplished.</a:t>
            </a:r>
          </a:p>
        </p:txBody>
      </p:sp>
    </p:spTree>
    <p:extLst>
      <p:ext uri="{BB962C8B-B14F-4D97-AF65-F5344CB8AC3E}">
        <p14:creationId xmlns:p14="http://schemas.microsoft.com/office/powerpoint/2010/main" val="1758865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9001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(5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Assessment-Based Approach: Spinal Injury</a:t>
            </a:r>
          </a:p>
          <a:p>
            <a:pPr lvl="1"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Provide </a:t>
            </a:r>
            <a:r>
              <a:rPr lang="en-US" altLang="en-US" sz="2400" dirty="0">
                <a:solidFill>
                  <a:srgbClr val="000000"/>
                </a:solidFill>
                <a:latin typeface="Arial (Body)"/>
                <a:ea typeface="ＭＳ Ｐゴシック"/>
              </a:rPr>
              <a:t>spine motion restriction on patients with positive mechanism of injury who:</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an 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painful distracting injuries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Cannot effectively communicate with you</a:t>
            </a:r>
          </a:p>
        </p:txBody>
      </p:sp>
    </p:spTree>
    <p:extLst>
      <p:ext uri="{BB962C8B-B14F-4D97-AF65-F5344CB8AC3E}">
        <p14:creationId xmlns:p14="http://schemas.microsoft.com/office/powerpoint/2010/main" val="4135867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Anatomy and Physiology of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Care for Suspected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Guidelines for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Spine Motion Restriction Techniques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Special Considerations</a:t>
            </a:r>
          </a:p>
        </p:txBody>
      </p:sp>
    </p:spTree>
    <p:extLst>
      <p:ext uri="{BB962C8B-B14F-4D97-AF65-F5344CB8AC3E}">
        <p14:creationId xmlns:p14="http://schemas.microsoft.com/office/powerpoint/2010/main" val="2346710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6433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(6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eaLnBrk="0" fontAlgn="base" hangingPunct="0">
              <a:spcAft>
                <a:spcPct val="0"/>
              </a:spcAft>
              <a:buSzPts val="2400"/>
            </a:pPr>
            <a:r>
              <a:rPr lang="en-US" altLang="en-US" sz="2400" dirty="0">
                <a:solidFill>
                  <a:srgbClr val="000000"/>
                </a:solidFill>
                <a:latin typeface="Arial (Body)"/>
                <a:ea typeface="ＭＳ Ｐゴシック"/>
              </a:rPr>
              <a:t>Assessment-Based Approach: Spinal Injury</a:t>
            </a:r>
          </a:p>
          <a:p>
            <a:pPr lvl="1"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High-priority patients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Unresponsive</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Responsive but unable to obey commands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Abnormal respiratory pattern</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Obvious signs of spine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35052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31084"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(7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tabLst>
                <a:tab pos="176213" algn="l"/>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in-line spinal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Conduct a 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After assessing the neck, apply a cervical collar.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pulses and motor and sensory function.</a:t>
            </a:r>
          </a:p>
        </p:txBody>
      </p:sp>
    </p:spTree>
    <p:extLst>
      <p:ext uri="{BB962C8B-B14F-4D97-AF65-F5344CB8AC3E}">
        <p14:creationId xmlns:p14="http://schemas.microsoft.com/office/powerpoint/2010/main" val="2636696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Flexion</a:t>
            </a:r>
            <a:endParaRPr lang="en-US" altLang="en-US" dirty="0">
              <a:latin typeface="Times New Roman" panose="02020603050405020304" pitchFamily="18" charset="0"/>
              <a:ea typeface="ＭＳ Ｐゴシック"/>
            </a:endParaRPr>
          </a:p>
        </p:txBody>
      </p:sp>
      <p:pic>
        <p:nvPicPr>
          <p:cNvPr id="4" name="Picture 1" descr="An E M T holds the left arm of a supine patient, one hand holds the patient’s elbow and one hand holds the patient’s hand, flexing the arm at the elbow towards the patient’s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5243" y="1746155"/>
            <a:ext cx="6833515"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08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Extension</a:t>
            </a:r>
            <a:endParaRPr lang="en-US" altLang="en-US" dirty="0">
              <a:latin typeface="Times New Roman" panose="02020603050405020304" pitchFamily="18" charset="0"/>
              <a:ea typeface="ＭＳ Ｐゴシック"/>
            </a:endParaRPr>
          </a:p>
        </p:txBody>
      </p:sp>
      <p:pic>
        <p:nvPicPr>
          <p:cNvPr id="4" name="Picture 1" descr="The E M T continues to hold the patient’s arm at the elbow and hand, extending the arm at the elbow away from the patient’s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566" y="1733916"/>
            <a:ext cx="697086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319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Finger Abduction</a:t>
            </a:r>
            <a:endParaRPr lang="en-US" altLang="en-US" dirty="0">
              <a:latin typeface="Times New Roman" panose="02020603050405020304" pitchFamily="18" charset="0"/>
              <a:ea typeface="ＭＳ Ｐゴシック"/>
            </a:endParaRPr>
          </a:p>
        </p:txBody>
      </p:sp>
      <p:pic>
        <p:nvPicPr>
          <p:cNvPr id="4" name="Picture 1" descr="The E M T holds the patient’s hand at the wrist and spreads the patient’s fingers as they point u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794" y="1931648"/>
            <a:ext cx="6660412" cy="426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13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Finger Adduction</a:t>
            </a:r>
            <a:endParaRPr lang="en-US" altLang="en-US" dirty="0">
              <a:latin typeface="Times New Roman" panose="02020603050405020304" pitchFamily="18" charset="0"/>
              <a:ea typeface="ＭＳ Ｐゴシック"/>
            </a:endParaRPr>
          </a:p>
        </p:txBody>
      </p:sp>
      <p:pic>
        <p:nvPicPr>
          <p:cNvPr id="4" name="Picture 1" descr="The E M T holds the patient’s hand at the wrist, with the patient’s fingers pressed together pointing u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443" y="1753974"/>
            <a:ext cx="6833515"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544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the Wrist and Hand</a:t>
            </a:r>
            <a:endParaRPr lang="en-US" altLang="en-US" dirty="0">
              <a:latin typeface="Times New Roman" panose="02020603050405020304" pitchFamily="18" charset="0"/>
              <a:ea typeface="ＭＳ Ｐゴシック"/>
            </a:endParaRPr>
          </a:p>
        </p:txBody>
      </p:sp>
      <p:pic>
        <p:nvPicPr>
          <p:cNvPr id="4" name="Picture 1" descr="The E M T holds the arm of the patient below the wrist, pressing the top of the patient’s hand dow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566" y="1772583"/>
            <a:ext cx="697086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604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Plantar Flexion</a:t>
            </a:r>
            <a:endParaRPr lang="en-US" altLang="en-US" dirty="0">
              <a:latin typeface="Times New Roman" panose="02020603050405020304" pitchFamily="18" charset="0"/>
              <a:ea typeface="ＭＳ Ｐゴシック"/>
            </a:endParaRPr>
          </a:p>
        </p:txBody>
      </p:sp>
      <p:pic>
        <p:nvPicPr>
          <p:cNvPr id="4" name="Picture 1" descr="The E M T presses the bottom of the patient’s foot at the heel, and presses the top of the patient’s foot underneath the to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5243" y="1828909"/>
            <a:ext cx="6833515"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222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Dorsiflexion</a:t>
            </a:r>
            <a:endParaRPr lang="en-US" altLang="en-US" dirty="0">
              <a:latin typeface="Times New Roman" panose="02020603050405020304" pitchFamily="18" charset="0"/>
              <a:ea typeface="ＭＳ Ｐゴシック"/>
            </a:endParaRPr>
          </a:p>
        </p:txBody>
      </p:sp>
      <p:pic>
        <p:nvPicPr>
          <p:cNvPr id="4" name="Picture 1" descr="The E M T holds the patient’s shin proximal to the ankle, using their other hand to cup the ball of the patient’s extended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1075" y="1779081"/>
            <a:ext cx="6901850"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7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Pain Response in the Hand</a:t>
            </a:r>
            <a:endParaRPr lang="en-US" altLang="en-US" dirty="0">
              <a:latin typeface="Times New Roman" panose="02020603050405020304" pitchFamily="18" charset="0"/>
              <a:ea typeface="ＭＳ Ｐゴシック"/>
            </a:endParaRPr>
          </a:p>
        </p:txBody>
      </p:sp>
      <p:pic>
        <p:nvPicPr>
          <p:cNvPr id="4" name="Picture 1" descr="The E M T presses the sharpened wooden stick end of a cotton swab into the back of the patient's left hand, without piercing the skin, cradling the patient’s hand at the pal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1711" y="1762503"/>
            <a:ext cx="7040578"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20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Sarah Smithson and Angela Ruiz arrive on the scene of a person who made a hard landing while skydiving. Sarah approaches the patient, instructing her not to move, and immediately provides in-line stabilization of the head and </a:t>
            </a:r>
            <a:r>
              <a:rPr lang="en-US" altLang="en-US" sz="2400" dirty="0" smtClean="0">
                <a:solidFill>
                  <a:srgbClr val="000000"/>
                </a:solidFill>
                <a:latin typeface="Arial (Body)"/>
                <a:ea typeface="ＭＳ Ｐゴシック"/>
              </a:rPr>
              <a:t>neck.</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a 25-year-old female, landed on both feet and is complaining in pain in both ankles and her lower </a:t>
            </a:r>
            <a:r>
              <a:rPr lang="en-US" altLang="en-US" sz="2400" dirty="0" smtClean="0">
                <a:solidFill>
                  <a:srgbClr val="000000"/>
                </a:solidFill>
                <a:latin typeface="Arial (Body)"/>
                <a:ea typeface="ＭＳ Ｐゴシック"/>
              </a:rPr>
              <a:t>back.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06348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Pain Response in the Foot</a:t>
            </a:r>
            <a:endParaRPr lang="en-US" altLang="en-US" dirty="0">
              <a:latin typeface="Times New Roman" panose="02020603050405020304" pitchFamily="18" charset="0"/>
              <a:ea typeface="ＭＳ Ｐゴシック"/>
            </a:endParaRPr>
          </a:p>
        </p:txBody>
      </p:sp>
      <p:pic>
        <p:nvPicPr>
          <p:cNvPr id="4" name="Picture 1" descr="The E M T presses the stick end of the swab onto the top of the patient’s foot, while he cradles the patient’s left foot at the ball of the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566" y="1770037"/>
            <a:ext cx="697086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081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Light Touch Response in the Hand</a:t>
            </a:r>
            <a:endParaRPr lang="en-US" altLang="en-US" dirty="0">
              <a:latin typeface="Times New Roman" panose="02020603050405020304" pitchFamily="18" charset="0"/>
              <a:ea typeface="ＭＳ Ｐゴシック"/>
            </a:endParaRPr>
          </a:p>
        </p:txBody>
      </p:sp>
      <p:pic>
        <p:nvPicPr>
          <p:cNvPr id="4" name="Picture 1" descr="The E M T brushes the cotton end of the swab across the back of the patient’s left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566" y="1733917"/>
            <a:ext cx="6970868"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083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Light Touch Response in the Foot</a:t>
            </a:r>
            <a:endParaRPr lang="en-US" altLang="en-US" dirty="0">
              <a:latin typeface="Times New Roman" panose="02020603050405020304" pitchFamily="18" charset="0"/>
              <a:ea typeface="ＭＳ Ｐゴシック"/>
            </a:endParaRPr>
          </a:p>
        </p:txBody>
      </p:sp>
      <p:pic>
        <p:nvPicPr>
          <p:cNvPr id="4" name="Picture 1" descr="The E M T brushes the cotton end across the top of the patient’s left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566" y="1745684"/>
            <a:ext cx="6970868"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6448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40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(8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Posterior exam - Log roll the patient with spine motion restriction maintained to assess the posterior body. Palpate the area of the spine gently.</a:t>
            </a:r>
          </a:p>
        </p:txBody>
      </p:sp>
    </p:spTree>
    <p:extLst>
      <p:ext uri="{BB962C8B-B14F-4D97-AF65-F5344CB8AC3E}">
        <p14:creationId xmlns:p14="http://schemas.microsoft.com/office/powerpoint/2010/main" val="3358652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4770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(9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Baseline </a:t>
            </a:r>
            <a:r>
              <a:rPr lang="en-US" altLang="en-US" sz="2400" dirty="0">
                <a:solidFill>
                  <a:srgbClr val="000000"/>
                </a:solidFill>
                <a:latin typeface="Arial (Body)"/>
                <a:ea typeface="ＭＳ Ｐゴシック"/>
              </a:rPr>
              <a:t>Vital Signs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the brain or spinal cord is damaged, vital signs might reflect neurogenic hypotension.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the hypotension is severe and the patient has tachycardia, suspect bleeding as the cause of shock.</a:t>
            </a:r>
          </a:p>
        </p:txBody>
      </p:sp>
    </p:spTree>
    <p:extLst>
      <p:ext uri="{BB962C8B-B14F-4D97-AF65-F5344CB8AC3E}">
        <p14:creationId xmlns:p14="http://schemas.microsoft.com/office/powerpoint/2010/main" val="1930104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40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(10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history from the responsive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allergies, medications, past medical history, and last food or drink.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Events prior to the onset of signs or symptoms.</a:t>
            </a:r>
          </a:p>
        </p:txBody>
      </p:sp>
    </p:spTree>
    <p:extLst>
      <p:ext uri="{BB962C8B-B14F-4D97-AF65-F5344CB8AC3E}">
        <p14:creationId xmlns:p14="http://schemas.microsoft.com/office/powerpoint/2010/main" val="40340206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3058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and Symptoms: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Tenderness along the spine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Pain associated with movement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Pain independent of palpation or movement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Deformity of the spine on palpation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Soft tissue injuries</a:t>
            </a:r>
          </a:p>
        </p:txBody>
      </p:sp>
    </p:spTree>
    <p:extLst>
      <p:ext uri="{BB962C8B-B14F-4D97-AF65-F5344CB8AC3E}">
        <p14:creationId xmlns:p14="http://schemas.microsoft.com/office/powerpoint/2010/main" val="2718939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8071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92332" cy="3600955"/>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Numbness</a:t>
            </a:r>
            <a:r>
              <a:rPr lang="en-US" altLang="en-US" sz="2400" dirty="0">
                <a:solidFill>
                  <a:srgbClr val="000000"/>
                </a:solidFill>
                <a:latin typeface="Arial (Body)"/>
                <a:ea typeface="ＭＳ Ｐゴシック"/>
              </a:rPr>
              <a:t>, tingling, weakness; loss of sensation or motor function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Loss of bladder or bowel control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Priapism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Impaired breathing</a:t>
            </a:r>
          </a:p>
        </p:txBody>
      </p:sp>
    </p:spTree>
    <p:extLst>
      <p:ext uri="{BB962C8B-B14F-4D97-AF65-F5344CB8AC3E}">
        <p14:creationId xmlns:p14="http://schemas.microsoft.com/office/powerpoint/2010/main" val="1354935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721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(13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Assessment </a:t>
            </a:r>
            <a:r>
              <a:rPr lang="en-US" altLang="en-US" sz="2400" dirty="0">
                <a:solidFill>
                  <a:srgbClr val="000000"/>
                </a:solidFill>
                <a:latin typeface="Arial (Body)"/>
                <a:ea typeface="ＭＳ Ｐゴシック"/>
              </a:rPr>
              <a:t>findings that are indications for spine motion restriction</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G</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&lt;15</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Suspected traumatic brain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Pain or tenderness of spinal column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Paralysis, weakness, numbness, tingling</a:t>
            </a:r>
          </a:p>
        </p:txBody>
      </p:sp>
    </p:spTree>
    <p:extLst>
      <p:ext uri="{BB962C8B-B14F-4D97-AF65-F5344CB8AC3E}">
        <p14:creationId xmlns:p14="http://schemas.microsoft.com/office/powerpoint/2010/main" val="1902809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5651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(14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Assessment findings that are indications for spine motion restriction</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Deformity </a:t>
            </a:r>
            <a:r>
              <a:rPr lang="en-US" altLang="en-US" sz="2400" dirty="0">
                <a:solidFill>
                  <a:srgbClr val="000000"/>
                </a:solidFill>
                <a:latin typeface="Arial (Body)"/>
                <a:ea typeface="ＭＳ Ｐゴシック"/>
              </a:rPr>
              <a:t>of the vertebral column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Under the influence of drugs or alcohol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Cannot communicate effectively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Has a painful, distracting </a:t>
            </a:r>
            <a:r>
              <a:rPr lang="en-US" altLang="en-US" sz="2400" dirty="0" smtClean="0">
                <a:solidFill>
                  <a:srgbClr val="000000"/>
                </a:solidFill>
                <a:latin typeface="Arial (Body)"/>
                <a:ea typeface="ＭＳ Ｐゴシック"/>
              </a:rPr>
              <a:t>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45526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485322" cy="452596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could this mechanism of injury lead to injury of the spine?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signs and symptoms of spinal injury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assess for?</a:t>
            </a:r>
          </a:p>
        </p:txBody>
      </p:sp>
    </p:spTree>
    <p:extLst>
      <p:ext uri="{BB962C8B-B14F-4D97-AF65-F5344CB8AC3E}">
        <p14:creationId xmlns:p14="http://schemas.microsoft.com/office/powerpoint/2010/main" val="685104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14211"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(15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Complications </a:t>
            </a:r>
            <a:r>
              <a:rPr lang="en-US" altLang="en-US" sz="2400" dirty="0">
                <a:solidFill>
                  <a:srgbClr val="000000"/>
                </a:solidFill>
                <a:latin typeface="Arial (Body)"/>
                <a:ea typeface="ＭＳ Ｐゴシック"/>
              </a:rPr>
              <a:t>of spine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Inadequate breathing effort.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Paralysis of the respiratory muscles can lead to respiratory failure.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Respirations may be shallow with little movement or the chest or abdomen.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Provide positive pressure ventilation.</a:t>
            </a:r>
          </a:p>
        </p:txBody>
      </p:sp>
    </p:spTree>
    <p:extLst>
      <p:ext uri="{BB962C8B-B14F-4D97-AF65-F5344CB8AC3E}">
        <p14:creationId xmlns:p14="http://schemas.microsoft.com/office/powerpoint/2010/main" val="980659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401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(16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Complications of spine injury</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Paralysis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Paraplegia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Quadriplegia (tetraplegia)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Hemiplegia- more common in head injuries and stroke</a:t>
            </a:r>
          </a:p>
        </p:txBody>
      </p:sp>
    </p:spTree>
    <p:extLst>
      <p:ext uri="{BB962C8B-B14F-4D97-AF65-F5344CB8AC3E}">
        <p14:creationId xmlns:p14="http://schemas.microsoft.com/office/powerpoint/2010/main" val="1060557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8927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(17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Complications of spine injury</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Inadequate </a:t>
            </a:r>
            <a:r>
              <a:rPr lang="en-US" altLang="en-US" sz="2400" dirty="0">
                <a:solidFill>
                  <a:srgbClr val="000000"/>
                </a:solidFill>
                <a:latin typeface="Arial (Body)"/>
                <a:ea typeface="ＭＳ Ｐゴシック"/>
              </a:rPr>
              <a:t>circulation.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Vasodilation leads to hypotension and poor tissue perfusion.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skin may be warm and dry, and the heart rate is normal to slightly decreased.</a:t>
            </a:r>
          </a:p>
        </p:txBody>
      </p:sp>
    </p:spTree>
    <p:extLst>
      <p:ext uri="{BB962C8B-B14F-4D97-AF65-F5344CB8AC3E}">
        <p14:creationId xmlns:p14="http://schemas.microsoft.com/office/powerpoint/2010/main" val="2905447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(18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Standard Precautions.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in-line spinal stabilization.</a:t>
            </a:r>
          </a:p>
        </p:txBody>
      </p:sp>
    </p:spTree>
    <p:extLst>
      <p:ext uri="{BB962C8B-B14F-4D97-AF65-F5344CB8AC3E}">
        <p14:creationId xmlns:p14="http://schemas.microsoft.com/office/powerpoint/2010/main" val="2171762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Keep the Head in a Neutral Position and the Nose in Line with the Patient’s Navel</a:t>
            </a:r>
            <a:endParaRPr lang="en-US" altLang="en-US" dirty="0">
              <a:latin typeface="Times New Roman" panose="02020603050405020304" pitchFamily="18" charset="0"/>
              <a:ea typeface="ＭＳ Ｐゴシック"/>
            </a:endParaRPr>
          </a:p>
        </p:txBody>
      </p:sp>
      <p:pic>
        <p:nvPicPr>
          <p:cNvPr id="4" name="Picture 1" descr="The E M T holds the patient’s head so it is oriented evenly between the shoulders and rests completely flat against the 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957" y="1919331"/>
            <a:ext cx="6880087" cy="397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574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3058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(19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Airway and breathing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a jaw-thrust maneuver, if necessary.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Provide positive pressure ventilation for inadequate breathing; maintain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greater than or equal to 94%.</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Suction secretions without turning the patient’s head.</a:t>
            </a:r>
          </a:p>
        </p:txBody>
      </p:sp>
    </p:spTree>
    <p:extLst>
      <p:ext uri="{BB962C8B-B14F-4D97-AF65-F5344CB8AC3E}">
        <p14:creationId xmlns:p14="http://schemas.microsoft.com/office/powerpoint/2010/main" val="553663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2227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(20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 </a:t>
            </a:r>
            <a:r>
              <a:rPr lang="en-US" altLang="en-US" sz="2400" dirty="0">
                <a:solidFill>
                  <a:srgbClr val="000000"/>
                </a:solidFill>
                <a:latin typeface="Arial (Body)"/>
                <a:ea typeface="ＭＳ Ｐゴシック"/>
              </a:rPr>
              <a:t>the pulse, motor function, and sensation in all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neck before applying a cervical collar.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a cervical collar.</a:t>
            </a:r>
          </a:p>
        </p:txBody>
      </p:sp>
    </p:spTree>
    <p:extLst>
      <p:ext uri="{BB962C8B-B14F-4D97-AF65-F5344CB8AC3E}">
        <p14:creationId xmlns:p14="http://schemas.microsoft.com/office/powerpoint/2010/main" val="990994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(21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Provide </a:t>
            </a:r>
            <a:r>
              <a:rPr lang="en-US" altLang="en-US" sz="2400" dirty="0">
                <a:solidFill>
                  <a:srgbClr val="000000"/>
                </a:solidFill>
                <a:latin typeface="Arial (Body)"/>
                <a:ea typeface="ＭＳ Ｐゴシック"/>
              </a:rPr>
              <a:t>spine motion restriction of the patient on a long backboard.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After placement on the backboard, reassess pulse, motor, and sensory function.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Transport.</a:t>
            </a:r>
          </a:p>
        </p:txBody>
      </p:sp>
    </p:spTree>
    <p:extLst>
      <p:ext uri="{BB962C8B-B14F-4D97-AF65-F5344CB8AC3E}">
        <p14:creationId xmlns:p14="http://schemas.microsoft.com/office/powerpoint/2010/main" val="3086005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557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Emergency Care for Suspected Spinal Injury </a:t>
            </a:r>
            <a:r>
              <a:rPr lang="en-IN" sz="2000" b="0" dirty="0" smtClean="0">
                <a:latin typeface="Times New Roman" panose="02020603050405020304" pitchFamily="18" charset="0"/>
                <a:ea typeface="ＭＳ Ｐゴシック"/>
                <a:cs typeface="ＭＳ Ｐゴシック" pitchFamily="-1" charset="-128"/>
              </a:rPr>
              <a:t>(22 of 22)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Spinal 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Airway and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Complaints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Interventions</a:t>
            </a:r>
          </a:p>
        </p:txBody>
      </p:sp>
    </p:spTree>
    <p:extLst>
      <p:ext uri="{BB962C8B-B14F-4D97-AF65-F5344CB8AC3E}">
        <p14:creationId xmlns:p14="http://schemas.microsoft.com/office/powerpoint/2010/main" val="1118233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92332" cy="284382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alert and oriented, with a patent airway and adequate breathing. She has a strong radial pulse of 88 per minute.</a:t>
            </a: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She has movement and sensation to pain and light touch in her upper extremities. She has sensation to pain and light touch in her lower extremities, but bilateral ankle injuries make assessment of motor function </a:t>
            </a:r>
            <a:r>
              <a:rPr lang="en-US" altLang="en-US" sz="2400" dirty="0" smtClean="0">
                <a:solidFill>
                  <a:srgbClr val="000000"/>
                </a:solidFill>
                <a:latin typeface="Arial (Body)"/>
                <a:ea typeface="ＭＳ Ｐゴシック"/>
              </a:rPr>
              <a:t>difficult.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6348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 falls, and recreational activities pose a risk of spine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Spine include injuries to the spinal column and to the nervous system.</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with spinal injury must be handled in such a way as to avoid movement of the spine.</a:t>
            </a:r>
          </a:p>
        </p:txBody>
      </p:sp>
    </p:spTree>
    <p:extLst>
      <p:ext uri="{BB962C8B-B14F-4D97-AF65-F5344CB8AC3E}">
        <p14:creationId xmlns:p14="http://schemas.microsoft.com/office/powerpoint/2010/main" val="3201725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equipment will Sarah and Angela need to provide spine motion restriction for the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Describe the procedures Sarah and Angela should use to provide spine motion restriction for the patient.</a:t>
            </a:r>
          </a:p>
        </p:txBody>
      </p:sp>
    </p:spTree>
    <p:extLst>
      <p:ext uri="{BB962C8B-B14F-4D97-AF65-F5344CB8AC3E}">
        <p14:creationId xmlns:p14="http://schemas.microsoft.com/office/powerpoint/2010/main" val="23772634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1544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Spinal Immobilization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Until 2013, immobilization was the standard of care for any patient found to have an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which </a:t>
            </a:r>
            <a:r>
              <a:rPr lang="en-US" altLang="en-US" sz="2400" dirty="0">
                <a:solidFill>
                  <a:srgbClr val="000000"/>
                </a:solidFill>
                <a:latin typeface="Arial (Body)"/>
                <a:ea typeface="ＭＳ Ｐゴシック"/>
              </a:rPr>
              <a:t>may result in spinal injury.</a:t>
            </a:r>
          </a:p>
        </p:txBody>
      </p:sp>
    </p:spTree>
    <p:extLst>
      <p:ext uri="{BB962C8B-B14F-4D97-AF65-F5344CB8AC3E}">
        <p14:creationId xmlns:p14="http://schemas.microsoft.com/office/powerpoint/2010/main" val="38244908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2582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indent="-255651" eaLnBrk="0" fontAlgn="base" hangingPunct="0">
              <a:spcAft>
                <a:spcPct val="0"/>
              </a:spcAft>
              <a:buSzPts val="2400"/>
              <a:tabLst/>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Spine </a:t>
            </a:r>
            <a:r>
              <a:rPr lang="en-US" altLang="en-US" sz="2400" dirty="0">
                <a:solidFill>
                  <a:srgbClr val="000000"/>
                </a:solidFill>
                <a:latin typeface="Arial (Body)"/>
                <a:ea typeface="ＭＳ Ｐゴシック"/>
              </a:rPr>
              <a:t>Motion Restriction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stated </a:t>
            </a:r>
            <a:r>
              <a:rPr lang="en-US" altLang="en-US" sz="2400" dirty="0">
                <a:solidFill>
                  <a:srgbClr val="000000"/>
                </a:solidFill>
                <a:latin typeface="Arial (Body)"/>
                <a:ea typeface="ＭＳ Ｐゴシック"/>
              </a:rPr>
              <a:t>its belief that efficacy of current practices in out-of-hospital care of patients who may have spinal injuries are not supported by evidence.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recommends </a:t>
            </a:r>
            <a:r>
              <a:rPr lang="en-US" altLang="en-US" sz="2400" dirty="0">
                <a:solidFill>
                  <a:srgbClr val="000000"/>
                </a:solidFill>
                <a:latin typeface="Arial (Body)"/>
                <a:ea typeface="ＭＳ Ｐゴシック"/>
              </a:rPr>
              <a:t>spine motion restriction over immobilization attempts.</a:t>
            </a:r>
          </a:p>
        </p:txBody>
      </p:sp>
    </p:spTree>
    <p:extLst>
      <p:ext uri="{BB962C8B-B14F-4D97-AF65-F5344CB8AC3E}">
        <p14:creationId xmlns:p14="http://schemas.microsoft.com/office/powerpoint/2010/main" val="21366073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6482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Indications </a:t>
            </a:r>
            <a:r>
              <a:rPr lang="en-US" altLang="en-US" sz="2400" dirty="0">
                <a:solidFill>
                  <a:srgbClr val="000000"/>
                </a:solidFill>
                <a:latin typeface="Arial (Body)"/>
                <a:ea typeface="ＭＳ Ｐゴシック"/>
              </a:rPr>
              <a:t>for Spine Motion Restriction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Follow local protocol.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criteria to “clear the spine”.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Must be a reliable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Unreliable patients with a qualifying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must </a:t>
            </a:r>
            <a:r>
              <a:rPr lang="en-US" altLang="en-US" sz="2400" dirty="0">
                <a:solidFill>
                  <a:srgbClr val="000000"/>
                </a:solidFill>
                <a:latin typeface="Arial (Body)"/>
                <a:ea typeface="ＭＳ Ｐゴシック"/>
              </a:rPr>
              <a:t>be provided with spine motion restriction.</a:t>
            </a:r>
          </a:p>
        </p:txBody>
      </p:sp>
    </p:spTree>
    <p:extLst>
      <p:ext uri="{BB962C8B-B14F-4D97-AF65-F5344CB8AC3E}">
        <p14:creationId xmlns:p14="http://schemas.microsoft.com/office/powerpoint/2010/main" val="239368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9001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Indications for Spine Motion Restriction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is </a:t>
            </a:r>
            <a:r>
              <a:rPr lang="en-US" altLang="en-US" sz="2400" dirty="0">
                <a:solidFill>
                  <a:srgbClr val="000000"/>
                </a:solidFill>
                <a:latin typeface="Arial (Body)"/>
                <a:ea typeface="ＭＳ Ｐゴシック"/>
              </a:rPr>
              <a:t>necessary for: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An unreliable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Patient with a neurologic deficit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Pain or tenderness near vertebral column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Distracting </a:t>
            </a:r>
            <a:r>
              <a:rPr lang="en-US" altLang="en-US" sz="2400" dirty="0" smtClean="0">
                <a:solidFill>
                  <a:srgbClr val="000000"/>
                </a:solidFill>
                <a:latin typeface="Arial (Body)"/>
                <a:ea typeface="ＭＳ Ｐゴシック"/>
              </a:rPr>
              <a:t>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246088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65076"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Indications for Spine Motion Restriction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not </a:t>
            </a:r>
            <a:r>
              <a:rPr lang="en-US" altLang="en-US" sz="2400" dirty="0">
                <a:solidFill>
                  <a:srgbClr val="000000"/>
                </a:solidFill>
                <a:latin typeface="Arial (Body)"/>
                <a:ea typeface="ＭＳ Ｐゴシック"/>
              </a:rPr>
              <a:t>necessary for: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Reliable patient who communicates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 spinal pain or tenderness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 abnormal neurologic findings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 distracting injury or </a:t>
            </a:r>
            <a:r>
              <a:rPr lang="en-US" altLang="en-US" sz="2400" dirty="0" smtClean="0">
                <a:solidFill>
                  <a:srgbClr val="000000"/>
                </a:solidFill>
                <a:latin typeface="Arial (Body)"/>
                <a:ea typeface="ＭＳ Ｐゴシック"/>
              </a:rPr>
              <a:t>intoxication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904996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06887"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fr-FR" altLang="en-US" sz="2400" dirty="0">
                <a:solidFill>
                  <a:srgbClr val="000000"/>
                </a:solidFill>
                <a:latin typeface="Arial (Body)"/>
                <a:ea typeface="ＭＳ Ｐゴシック"/>
              </a:rPr>
              <a:t>Historical Perspective: Spinal Immobilization Versus Spine Motion Restriction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Spine </a:t>
            </a:r>
            <a:r>
              <a:rPr lang="en-US" altLang="en-US" sz="2400" dirty="0">
                <a:solidFill>
                  <a:srgbClr val="000000"/>
                </a:solidFill>
                <a:latin typeface="Arial (Body)"/>
                <a:ea typeface="ＭＳ Ｐゴシック"/>
              </a:rPr>
              <a:t>Motion Restriction Protocols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Protocols vary widely.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Old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protocols </a:t>
            </a:r>
            <a:r>
              <a:rPr lang="en-US" altLang="en-US" sz="2400" dirty="0">
                <a:solidFill>
                  <a:srgbClr val="000000"/>
                </a:solidFill>
                <a:latin typeface="Arial (Body)"/>
                <a:ea typeface="ＭＳ Ｐゴシック"/>
              </a:rPr>
              <a:t>have fallen out of favor due to poor outcomes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804681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1495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Tools for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Cervical Collars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Cervical collar can increase intracranial pressure.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Cervical collar can cause pressure sores.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 in difficulty in managing the airway with a cervical collar.</a:t>
            </a:r>
          </a:p>
        </p:txBody>
      </p:sp>
    </p:spTree>
    <p:extLst>
      <p:ext uri="{BB962C8B-B14F-4D97-AF65-F5344CB8AC3E}">
        <p14:creationId xmlns:p14="http://schemas.microsoft.com/office/powerpoint/2010/main" val="38139339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62814" cy="1407946"/>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To Size a Cervical Collar, First Draw an Imaginary Line across the Top of the Shoulders and the Bottom of the Chin</a:t>
            </a:r>
            <a:endParaRPr lang="en-US" altLang="en-US" sz="30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774858"/>
            <a:ext cx="8229600" cy="797861"/>
          </a:xfrm>
        </p:spPr>
        <p:txBody>
          <a:bodyPr anchor="ctr"/>
          <a:lstStyle/>
          <a:p>
            <a:pPr marL="0" indent="0">
              <a:buNone/>
            </a:pPr>
            <a:r>
              <a:rPr lang="en-US" altLang="en-US" sz="2400" dirty="0">
                <a:latin typeface="+mn-lt"/>
              </a:rPr>
              <a:t>Use your fingers to measure the distance from the shoulder to the chin.</a:t>
            </a:r>
            <a:endParaRPr lang="en-US" sz="2400" dirty="0">
              <a:latin typeface="+mn-lt"/>
            </a:endParaRPr>
          </a:p>
        </p:txBody>
      </p:sp>
      <p:pic>
        <p:nvPicPr>
          <p:cNvPr id="4" name="Picture 1" descr="1 E M T holds the head of a seated conscious patient from behind with 2 hands above the patient’s ears, while a second E M T uses his horizontal fingers to measure the vertical length from the patient’s chin to shoul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237" y="2752884"/>
            <a:ext cx="5303527" cy="35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3332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Check the Collar You Select</a:t>
            </a:r>
            <a:endParaRPr lang="en-US" altLang="en-US"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1548828"/>
          </a:xfrm>
        </p:spPr>
        <p:txBody>
          <a:bodyPr anchor="t"/>
          <a:lstStyle/>
          <a:p>
            <a:pPr marL="0" indent="0">
              <a:buNone/>
            </a:pPr>
            <a:r>
              <a:rPr lang="en-US" sz="2400" dirty="0">
                <a:latin typeface="+mn-lt"/>
              </a:rPr>
              <a:t>The distance between the </a:t>
            </a:r>
            <a:r>
              <a:rPr lang="en-US" sz="2400" dirty="0" smtClean="0">
                <a:latin typeface="+mn-lt"/>
              </a:rPr>
              <a:t>sizing post </a:t>
            </a:r>
            <a:r>
              <a:rPr lang="en-US" sz="2400" dirty="0">
                <a:latin typeface="+mn-lt"/>
              </a:rPr>
              <a:t>(black fastener) and lower edge of the rigid plastic </a:t>
            </a:r>
            <a:r>
              <a:rPr lang="en-US" sz="2400" dirty="0" smtClean="0">
                <a:latin typeface="+mn-lt"/>
              </a:rPr>
              <a:t>should match </a:t>
            </a:r>
            <a:r>
              <a:rPr lang="en-US" sz="2400" dirty="0">
                <a:latin typeface="+mn-lt"/>
              </a:rPr>
              <a:t>that of the number of stacked fingers previously </a:t>
            </a:r>
            <a:r>
              <a:rPr lang="en-US" sz="2400" dirty="0" smtClean="0">
                <a:latin typeface="+mn-lt"/>
              </a:rPr>
              <a:t>measured against </a:t>
            </a:r>
            <a:r>
              <a:rPr lang="en-US" sz="2400" dirty="0">
                <a:latin typeface="+mn-lt"/>
              </a:rPr>
              <a:t>the patient’s neck.</a:t>
            </a:r>
          </a:p>
        </p:txBody>
      </p:sp>
      <p:pic>
        <p:nvPicPr>
          <p:cNvPr id="4" name="Picture 1" descr="The E M T places the finger measurement against the side of a C collar, checking the measurement to the distance between the side strap and the trachea ho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9982" y="3333961"/>
            <a:ext cx="4504035" cy="30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700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3914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880888" cy="452596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Nervous </a:t>
            </a:r>
            <a:r>
              <a:rPr lang="en-US" altLang="en-US" sz="2400" dirty="0" smtClean="0">
                <a:solidFill>
                  <a:srgbClr val="000000"/>
                </a:solidFill>
                <a:latin typeface="Arial (Body)"/>
                <a:ea typeface="ＭＳ Ｐゴシック"/>
              </a:rPr>
              <a:t>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Parts of the Nervous 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Two major functions: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Communication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Enables awareness of and reaction to the environment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Coordinates body </a:t>
            </a:r>
            <a:r>
              <a:rPr lang="en-US" altLang="en-US" sz="2400" dirty="0" smtClean="0">
                <a:solidFill>
                  <a:srgbClr val="000000"/>
                </a:solidFill>
                <a:latin typeface="Arial (Body)"/>
                <a:ea typeface="ＭＳ Ｐゴシック"/>
              </a:rPr>
              <a:t>responses </a:t>
            </a:r>
            <a:r>
              <a:rPr lang="en-US" altLang="en-US" sz="2400" dirty="0">
                <a:solidFill>
                  <a:srgbClr val="000000"/>
                </a:solidFill>
                <a:latin typeface="Arial (Body)"/>
                <a:ea typeface="ＭＳ Ｐゴシック"/>
              </a:rPr>
              <a:t>to changes in the environment</a:t>
            </a:r>
          </a:p>
        </p:txBody>
      </p:sp>
    </p:spTree>
    <p:extLst>
      <p:ext uri="{BB962C8B-B14F-4D97-AF65-F5344CB8AC3E}">
        <p14:creationId xmlns:p14="http://schemas.microsoft.com/office/powerpoint/2010/main" val="3194370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Assemble and Preform the Collar</a:t>
            </a:r>
            <a:endParaRPr lang="en-US" altLang="en-US" dirty="0">
              <a:latin typeface="Times New Roman" panose="02020603050405020304" pitchFamily="18" charset="0"/>
              <a:ea typeface="ＭＳ Ｐゴシック"/>
            </a:endParaRPr>
          </a:p>
        </p:txBody>
      </p:sp>
      <p:pic>
        <p:nvPicPr>
          <p:cNvPr id="4" name="Picture 1" descr="The E M T wraps the straps and attaches the front and back portions of the coll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8873" y="1769224"/>
            <a:ext cx="6546254"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7108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4636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Applying a cervical collar to a seated patient</a:t>
            </a:r>
          </a:p>
        </p:txBody>
      </p:sp>
    </p:spTree>
    <p:extLst>
      <p:ext uri="{BB962C8B-B14F-4D97-AF65-F5344CB8AC3E}">
        <p14:creationId xmlns:p14="http://schemas.microsoft.com/office/powerpoint/2010/main" val="8515508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85322" cy="1387398"/>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After Selecting the Proper Size, Slide the Cervical Collar up the Chest Wall. the Chin Must Cover the Central Fastener in the Chin Piece</a:t>
            </a:r>
            <a:endParaRPr lang="en-US" altLang="en-US" sz="3000" dirty="0">
              <a:latin typeface="Times New Roman" panose="02020603050405020304" pitchFamily="18" charset="0"/>
              <a:ea typeface="ＭＳ Ｐゴシック"/>
            </a:endParaRPr>
          </a:p>
        </p:txBody>
      </p:sp>
      <p:pic>
        <p:nvPicPr>
          <p:cNvPr id="4" name="Picture 1" descr="The first E M T, still holding the patient’s head, the second E M T presses the front of the collar to the front of the patient’s neck, holding the collar flat against his right pal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7745" y="1963319"/>
            <a:ext cx="6444232" cy="430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3957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Bring the Collar around the Neck and Secure the Velcro</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199" y="1600201"/>
            <a:ext cx="8229601" cy="1104900"/>
          </a:xfrm>
        </p:spPr>
        <p:txBody>
          <a:bodyPr anchor="ctr"/>
          <a:lstStyle/>
          <a:p>
            <a:pPr marL="0" indent="0">
              <a:buNone/>
            </a:pPr>
            <a:r>
              <a:rPr lang="en-US" sz="2400" dirty="0" smtClean="0">
                <a:latin typeface="+mn-lt"/>
              </a:rPr>
              <a:t>Recheck the </a:t>
            </a:r>
            <a:r>
              <a:rPr lang="en-US" sz="2400" dirty="0">
                <a:latin typeface="+mn-lt"/>
              </a:rPr>
              <a:t>position of the patient’s head and collar for proper alignment. </a:t>
            </a:r>
            <a:r>
              <a:rPr lang="en-US" sz="2400" dirty="0" smtClean="0">
                <a:latin typeface="+mn-lt"/>
              </a:rPr>
              <a:t>Make sure </a:t>
            </a:r>
            <a:r>
              <a:rPr lang="en-US" sz="2400" dirty="0">
                <a:latin typeface="+mn-lt"/>
              </a:rPr>
              <a:t>the patient’s chin covers the central fastener of the chin piece.</a:t>
            </a:r>
          </a:p>
        </p:txBody>
      </p:sp>
      <p:pic>
        <p:nvPicPr>
          <p:cNvPr id="4" name="Picture 1" descr="Now holding the collar against his left palm, the second E M T wraps the back of the collar around the back of the patient’s neck, pulling the strap on the side to secure the collar. The first E M T is still holding the patient’s head neutr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4371" y="2942780"/>
            <a:ext cx="4975256" cy="332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8741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84656"/>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If the Chin is not Covering the Fastener of the Chin Piece, Readjust the Collar by Tightening the Velcro until a Proper Sizing is Obtained</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45049"/>
          </a:xfrm>
        </p:spPr>
        <p:txBody>
          <a:bodyPr anchor="t"/>
          <a:lstStyle/>
          <a:p>
            <a:pPr marL="0" indent="0">
              <a:buNone/>
            </a:pPr>
            <a:r>
              <a:rPr lang="en-US" sz="2400" dirty="0">
                <a:latin typeface="+mn-lt"/>
              </a:rPr>
              <a:t>If further tightening will cause hyperextension of </a:t>
            </a:r>
            <a:r>
              <a:rPr lang="en-US" sz="2400" dirty="0" smtClean="0">
                <a:latin typeface="+mn-lt"/>
              </a:rPr>
              <a:t>the patient’s </a:t>
            </a:r>
            <a:r>
              <a:rPr lang="en-US" sz="2400" dirty="0">
                <a:latin typeface="+mn-lt"/>
              </a:rPr>
              <a:t>head, select the next smaller size.</a:t>
            </a:r>
          </a:p>
        </p:txBody>
      </p:sp>
      <p:pic>
        <p:nvPicPr>
          <p:cNvPr id="4" name="Picture 1" descr="The first E M T still holding the patient’s head, the second E M T moves the front of the collar to reposition the lip under the patient’s chin, pulling the strap at the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224" y="2726328"/>
            <a:ext cx="5177272" cy="3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0660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199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Applying a cervical collar to a supine patient</a:t>
            </a:r>
          </a:p>
        </p:txBody>
      </p:sp>
    </p:spTree>
    <p:extLst>
      <p:ext uri="{BB962C8B-B14F-4D97-AF65-F5344CB8AC3E}">
        <p14:creationId xmlns:p14="http://schemas.microsoft.com/office/powerpoint/2010/main" val="4144443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07831" cy="1253833"/>
          </a:xfrm>
        </p:spPr>
        <p:txBody>
          <a:bodyPr tIns="91425" anchor="ctr">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Slide the Back Portion of the Cervical Collar behind the Patient’s Neck. Fold the Loop Velcro Inward on the Foam Padding</a:t>
            </a:r>
            <a:endParaRPr lang="en-US" altLang="en-US" sz="3000" dirty="0">
              <a:latin typeface="Times New Roman" panose="02020603050405020304" pitchFamily="18" charset="0"/>
              <a:ea typeface="ＭＳ Ｐゴシック"/>
            </a:endParaRPr>
          </a:p>
        </p:txBody>
      </p:sp>
      <p:pic>
        <p:nvPicPr>
          <p:cNvPr id="4" name="Picture 1" descr="1 E M T holds the head of an unconscious supine patient as a second E M T glides the back of an open C collar under the patient’s neck, from the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6589" y="2025251"/>
            <a:ext cx="6290822"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4438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48604"/>
          </a:xfrm>
        </p:spPr>
        <p:txBody>
          <a:bodyPr tIns="91425">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Position the Collar So That the Chin Fits Properly. Secure the Collar by Attaching the Velcro</a:t>
            </a:r>
            <a:endParaRPr lang="en-US" altLang="en-US" sz="3000" dirty="0">
              <a:latin typeface="Times New Roman" panose="02020603050405020304" pitchFamily="18" charset="0"/>
              <a:ea typeface="ＭＳ Ｐゴシック"/>
            </a:endParaRPr>
          </a:p>
        </p:txBody>
      </p:sp>
      <p:pic>
        <p:nvPicPr>
          <p:cNvPr id="4" name="Picture 1" descr="The first E M T still holding the patient’s head neutral, the second E M T presses the front of the collar against the front of the neck and chin of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3367" y="1995016"/>
            <a:ext cx="6417267"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6652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234"/>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Hold the Collar in Place by Grasping the Trachea Hole. Attach the Loop Velcro So it Mates with (and is Parallel to) the Hook Velcro</a:t>
            </a:r>
            <a:endParaRPr lang="en-US" altLang="en-US" sz="2800" dirty="0">
              <a:latin typeface="Times New Roman" panose="02020603050405020304" pitchFamily="18" charset="0"/>
              <a:ea typeface="ＭＳ Ｐゴシック"/>
            </a:endParaRPr>
          </a:p>
        </p:txBody>
      </p:sp>
      <p:pic>
        <p:nvPicPr>
          <p:cNvPr id="4" name="Picture 1" descr="The second E M T holds the front of the collar over the trachea hole with their left hand, securing the Velcro straps on the left side of the collar. The first E M T still holds the patient’s head neutr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095" y="2058503"/>
            <a:ext cx="6105810" cy="408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257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3902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Placing a supine patient on a long backboard</a:t>
            </a:r>
          </a:p>
        </p:txBody>
      </p:sp>
    </p:spTree>
    <p:extLst>
      <p:ext uri="{BB962C8B-B14F-4D97-AF65-F5344CB8AC3E}">
        <p14:creationId xmlns:p14="http://schemas.microsoft.com/office/powerpoint/2010/main" val="1199022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Components of the Central and Peripheral Nervous Systems</a:t>
            </a:r>
            <a:endParaRPr lang="en-US" altLang="en-US" dirty="0">
              <a:latin typeface="Times New Roman" panose="02020603050405020304" pitchFamily="18" charset="0"/>
              <a:ea typeface="ＭＳ Ｐゴシック"/>
            </a:endParaRPr>
          </a:p>
        </p:txBody>
      </p:sp>
      <p:pic>
        <p:nvPicPr>
          <p:cNvPr id="4" name="Picture 2" descr="The central nervous system is comprised from top to bottom of the brain and spinal cord. The peripheral nervous system is comprised of the cranial nerves in the brain and the spinal serves in the sp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4990" y="1776077"/>
            <a:ext cx="2074020" cy="44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1857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961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Tools for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Full Body Spinal Restriction Devices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Long Rigid Backboards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are many hazards and harmful effects associated with placing a patient on a long rigid backboard.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Alternative Long Devices for Spine Motion Restriction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Vacuum mattress &amp; scoop stretcher</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317000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533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Guidelines for Spine Motion Restriction </a:t>
            </a:r>
            <a:r>
              <a:rPr lang="en-IN"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454325" cy="3970287"/>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Tools for SMR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Short </a:t>
            </a:r>
            <a:r>
              <a:rPr lang="en-US" altLang="en-US" sz="2400" dirty="0">
                <a:solidFill>
                  <a:srgbClr val="000000"/>
                </a:solidFill>
                <a:latin typeface="Arial (Body)"/>
                <a:ea typeface="ＭＳ Ｐゴシック"/>
              </a:rPr>
              <a:t>Spine Motion Restriction Devices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K.E.D. is most common.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These devices are rarely used.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Some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systems might make it part of their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protocol, so you need to be familiar with the proper use of this device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Equipment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Head </a:t>
            </a:r>
            <a:r>
              <a:rPr lang="en-US" altLang="en-US" sz="2400" dirty="0">
                <a:solidFill>
                  <a:srgbClr val="000000"/>
                </a:solidFill>
                <a:latin typeface="Arial (Body)"/>
                <a:ea typeface="ＭＳ Ｐゴシック"/>
              </a:rPr>
              <a:t>stabilization device and straps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949491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92332" cy="3816399"/>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Tools for SMR</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Ambulatory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Self-Restriction and Assessing an Ambulatory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 reliable patient with no indications of spinal injury or reason for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does </a:t>
            </a:r>
            <a:r>
              <a:rPr lang="en-US" altLang="en-US" sz="2400" dirty="0">
                <a:solidFill>
                  <a:srgbClr val="000000"/>
                </a:solidFill>
                <a:latin typeface="Arial (Body)"/>
                <a:ea typeface="ＭＳ Ｐゴシック"/>
              </a:rPr>
              <a:t>not require it.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Instruct the patient to hold his head and neck in a neutral, in-line position during your evaluation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273883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1" indent="-255651"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Tools for SMR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Ambulatory Patient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Performing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an Ambulatory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Apply cervical collar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Sit back on stretcher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patient lift their legs onto the stretcher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Have patient lie back on stretcher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Secure the patient to the </a:t>
            </a:r>
            <a:r>
              <a:rPr lang="en-US" altLang="en-US" sz="2400" dirty="0" smtClean="0">
                <a:solidFill>
                  <a:srgbClr val="000000"/>
                </a:solidFill>
                <a:latin typeface="Arial (Body)"/>
                <a:ea typeface="ＭＳ Ｐゴシック"/>
              </a:rPr>
              <a:t>stretcher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998016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Found Supine or Prone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a Supine or Prone Patient to Be Secured to a Long Backboard</a:t>
            </a:r>
          </a:p>
          <a:p>
            <a:pPr marL="1144800" lvl="2" indent="-230400" eaLnBrk="0" fontAlgn="base" hangingPunct="0">
              <a:spcAft>
                <a:spcPct val="0"/>
              </a:spcAft>
              <a:buSzPts val="2400"/>
              <a:buFont typeface="MS Reference Sans Serif" panose="020B0604030504040204" pitchFamily="34" charset="0"/>
              <a:buChar char="▪"/>
            </a:pPr>
            <a:r>
              <a:rPr lang="en-US" altLang="en-US" sz="2400" dirty="0">
                <a:solidFill>
                  <a:srgbClr val="000000"/>
                </a:solidFill>
                <a:latin typeface="Arial (Body)"/>
                <a:ea typeface="ＭＳ Ｐゴシック"/>
              </a:rPr>
              <a:t>Apply cervical collar</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Log roll patient</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Position board</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Position patient on board</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Secure the torso</a:t>
            </a:r>
          </a:p>
          <a:p>
            <a:pPr marL="1144800" lvl="2" indent="-230400" eaLnBrk="0" fontAlgn="base" hangingPunct="0">
              <a:spcAft>
                <a:spcPct val="0"/>
              </a:spcAft>
              <a:buSzPts val="2400"/>
            </a:pPr>
            <a:r>
              <a:rPr lang="en-US" altLang="en-US" sz="2400" dirty="0">
                <a:solidFill>
                  <a:srgbClr val="000000"/>
                </a:solidFill>
                <a:latin typeface="Arial (Body)"/>
                <a:ea typeface="ＭＳ Ｐゴシック"/>
              </a:rPr>
              <a:t>Secure the head and </a:t>
            </a:r>
            <a:r>
              <a:rPr lang="en-US" altLang="en-US" sz="2400" dirty="0" smtClean="0">
                <a:solidFill>
                  <a:srgbClr val="000000"/>
                </a:solidFill>
                <a:latin typeface="Arial (Body)"/>
                <a:ea typeface="ＭＳ Ｐゴシック"/>
              </a:rPr>
              <a:t>legs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542885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55700"/>
          </a:xfrm>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Maintain In-Line Spinal Stabilization While Preparing for the Log Roll</a:t>
            </a:r>
            <a:endParaRPr lang="en-US" altLang="en-US" dirty="0">
              <a:latin typeface="Times New Roman" panose="02020603050405020304" pitchFamily="18" charset="0"/>
              <a:ea typeface="ＭＳ Ｐゴシック"/>
            </a:endParaRPr>
          </a:p>
        </p:txBody>
      </p:sp>
      <p:pic>
        <p:nvPicPr>
          <p:cNvPr id="4" name="Picture 1" descr="The second E M T lays a backboard parallel to and against the patient on the floor, as the first E M T still holds the patient’s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12" y="1791376"/>
            <a:ext cx="7018377" cy="42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4610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39100" cy="1066799"/>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Roll the Patient Onto the Side at Command of the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Maintaining Stabilization. Inspect the Back</a:t>
            </a:r>
            <a:endParaRPr lang="en-US" altLang="en-US" sz="2800" dirty="0">
              <a:latin typeface="Times New Roman" panose="02020603050405020304" pitchFamily="18" charset="0"/>
              <a:ea typeface="ＭＳ Ｐゴシック"/>
            </a:endParaRPr>
          </a:p>
        </p:txBody>
      </p:sp>
      <p:pic>
        <p:nvPicPr>
          <p:cNvPr id="4" name="Picture 1" descr="The first E M T continues to hold the patient’s head, as the second E M T and 2 additional E M T’s kneel besides the patient, on the opposite side of the backboard, reaching across the patient to hold the patient’s 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56" y="1703105"/>
            <a:ext cx="7069488" cy="432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3650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Move the Spine Board into Place</a:t>
            </a:r>
            <a:endParaRPr lang="en-US" altLang="en-US" dirty="0">
              <a:latin typeface="Times New Roman" panose="02020603050405020304" pitchFamily="18" charset="0"/>
              <a:ea typeface="ＭＳ Ｐゴシック"/>
            </a:endParaRPr>
          </a:p>
        </p:txBody>
      </p:sp>
      <p:pic>
        <p:nvPicPr>
          <p:cNvPr id="4" name="Picture 1" descr="The first E M T now holds the patient’s front and right side of head, as the other 3 E M T’s at the patient's side hold the patient with hands pressed along her back, rear and legs, and have rolled the patient to a left recumbent position, towards 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50" y="1655087"/>
            <a:ext cx="7283701" cy="445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3906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62814" cy="1381125"/>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Lower the Patient Onto the Spine Board at Command of the E</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2800" dirty="0" smtClean="0">
                <a:latin typeface="Times New Roman" panose="02020603050405020304" pitchFamily="18" charset="0"/>
                <a:ea typeface="ＭＳ Ｐゴシック"/>
              </a:rPr>
              <a:t>T Maintaining In-Line Stabilization. Center the Patient on the Board</a:t>
            </a:r>
            <a:endParaRPr lang="en-US" altLang="en-US" sz="2800" dirty="0">
              <a:latin typeface="Times New Roman" panose="02020603050405020304" pitchFamily="18" charset="0"/>
              <a:ea typeface="ＭＳ Ｐゴシック"/>
            </a:endParaRPr>
          </a:p>
        </p:txBody>
      </p:sp>
      <p:pic>
        <p:nvPicPr>
          <p:cNvPr id="4" name="Picture 1" descr="The 3 E M T’s at the patient’s side have now rolled the patient supine onto the backboard slid under her, the first E M T still holding the patient’s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527" y="2137624"/>
            <a:ext cx="6690746" cy="409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0373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Apply Straps to Secure the Patient to the Backboard </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199" y="1662366"/>
            <a:ext cx="8438827" cy="693375"/>
          </a:xfrm>
        </p:spPr>
        <p:txBody>
          <a:bodyPr anchor="ctr"/>
          <a:lstStyle/>
          <a:p>
            <a:pPr marL="0" indent="0">
              <a:buNone/>
            </a:pPr>
            <a:r>
              <a:rPr lang="en-US" altLang="en-US" sz="2200" dirty="0">
                <a:latin typeface="+mn-lt"/>
              </a:rPr>
              <a:t>Place one strap at the level of the chest, one at the hip, one above the knee, and another below the knee. Pad between the legs.</a:t>
            </a:r>
            <a:endParaRPr lang="en-US" sz="2200" dirty="0">
              <a:latin typeface="+mn-lt"/>
            </a:endParaRPr>
          </a:p>
        </p:txBody>
      </p:sp>
      <p:pic>
        <p:nvPicPr>
          <p:cNvPr id="4" name="Picture 1" descr="The first E M T still holding the patient’s head, the second E M T wraps the patient’s hands at the wrists, resting them on her abdomen. The patient has been strapped to the backboard at the chest, torso, and 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253" y="2885916"/>
            <a:ext cx="5755495" cy="352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169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39149"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Anatomy and Physiology of Spinal Injury </a:t>
            </a:r>
            <a:r>
              <a:rPr lang="en-IN"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Functional divisions of the nervous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Voluntary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Influences the activity of skeletal muscles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Autonomic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Influences the activities of involuntary muscles and glands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Sympathetic</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Parasympathetic</a:t>
            </a:r>
          </a:p>
        </p:txBody>
      </p:sp>
    </p:spTree>
    <p:extLst>
      <p:ext uri="{BB962C8B-B14F-4D97-AF65-F5344CB8AC3E}">
        <p14:creationId xmlns:p14="http://schemas.microsoft.com/office/powerpoint/2010/main" val="7153822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A “Spider” Strap Method with Velcro Straps</a:t>
            </a:r>
            <a:endParaRPr lang="en-US" altLang="en-US" sz="3200" dirty="0">
              <a:latin typeface="Times New Roman" panose="02020603050405020304" pitchFamily="18" charset="0"/>
              <a:ea typeface="ＭＳ Ｐゴシック"/>
            </a:endParaRPr>
          </a:p>
        </p:txBody>
      </p:sp>
      <p:pic>
        <p:nvPicPr>
          <p:cNvPr id="4" name="Picture 1" descr="1 E M T holds foam rollers on each side of the patient’s head, as another E M T secures fabric straps horizontally across the patient’s forehead and chin to the back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9" y="1585166"/>
            <a:ext cx="7449172" cy="455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3286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516319"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Found Supine or Prone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a Supine or Prone Patient with the Backboard as a Movement Device Only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Logroll the patient onto the backboard.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Secure the patient to the backboard.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Move the patient to the stretcher.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the backboard onto the stretcher.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the patient to keep his toes, nose and umbilicus lined up.</a:t>
            </a:r>
          </a:p>
        </p:txBody>
      </p:sp>
    </p:spTree>
    <p:extLst>
      <p:ext uri="{BB962C8B-B14F-4D97-AF65-F5344CB8AC3E}">
        <p14:creationId xmlns:p14="http://schemas.microsoft.com/office/powerpoint/2010/main" val="19649256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Seated in a Vehicle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and </a:t>
            </a:r>
            <a:r>
              <a:rPr lang="en-US" altLang="en-US" sz="2400" dirty="0">
                <a:solidFill>
                  <a:srgbClr val="000000"/>
                </a:solidFill>
                <a:latin typeface="Arial (Body)"/>
                <a:ea typeface="ＭＳ Ｐゴシック"/>
              </a:rPr>
              <a:t>Self-Extrication from a Vehicle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patient to hold his head and neck in a neutral in-line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pain or tenderness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motor and sensory function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cervical collar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patient to pivot his legs and body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the patient to stand straight up</a:t>
            </a:r>
          </a:p>
        </p:txBody>
      </p:sp>
    </p:spTree>
    <p:extLst>
      <p:ext uri="{BB962C8B-B14F-4D97-AF65-F5344CB8AC3E}">
        <p14:creationId xmlns:p14="http://schemas.microsoft.com/office/powerpoint/2010/main" val="28724688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Seated in a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R and Self-Extrication from a Vehicle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Have </a:t>
            </a:r>
            <a:r>
              <a:rPr lang="en-US" altLang="en-US" sz="2400" dirty="0">
                <a:solidFill>
                  <a:srgbClr val="000000"/>
                </a:solidFill>
                <a:latin typeface="Arial (Body)"/>
                <a:ea typeface="ＭＳ Ｐゴシック"/>
              </a:rPr>
              <a:t>the patient rotate 180 degrees and then sit directly back onto the stretcher.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Have the patient lift his legs onto the stretcher and then lie back into a supine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Secure the patient to the stretcher</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70174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fr-FR" dirty="0" smtClean="0">
                <a:latin typeface="Times New Roman" panose="02020603050405020304" pitchFamily="18" charset="0"/>
                <a:ea typeface="ＭＳ Ｐゴシック"/>
                <a:cs typeface="ＭＳ Ｐゴシック" pitchFamily="-1" charset="-128"/>
              </a:rPr>
              <a:t>Spine Motion Restriction Techniques </a:t>
            </a:r>
            <a:r>
              <a:rPr lang="fr-FR"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indent="-255651" eaLnBrk="0" fontAlgn="base" hangingPunct="0">
              <a:spcAft>
                <a:spcPct val="0"/>
              </a:spcAft>
              <a:buSzPts val="2400"/>
              <a:tabLst/>
            </a:pPr>
            <a:r>
              <a:rPr lang="en-US" altLang="en-US" sz="2400" dirty="0">
                <a:solidFill>
                  <a:srgbClr val="000000"/>
                </a:solidFill>
                <a:latin typeface="Arial (Body)"/>
                <a:ea typeface="ＭＳ Ｐゴシック"/>
              </a:rPr>
              <a:t>The Patient Seated in a Vehicle</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Seated Patient Using a </a:t>
            </a:r>
            <a:r>
              <a:rPr lang="en-US" altLang="en-US" sz="2400" dirty="0" smtClean="0">
                <a:solidFill>
                  <a:srgbClr val="000000"/>
                </a:solidFill>
                <a:latin typeface="Arial (Body)"/>
                <a:ea typeface="ＭＳ Ｐゴシック"/>
              </a:rPr>
              <a:t>Vest-Type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back, scapula, arms, or clavicles before you apply the board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use a chin cup or </a:t>
            </a:r>
            <a:r>
              <a:rPr lang="en-US" altLang="en-US" sz="2400" dirty="0" smtClean="0">
                <a:solidFill>
                  <a:srgbClr val="000000"/>
                </a:solidFill>
                <a:latin typeface="Arial (Body)"/>
                <a:ea typeface="ＭＳ Ｐゴシック"/>
              </a:rPr>
              <a:t>strap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Always tighten the torso and leg straps before securing the patient’s </a:t>
            </a:r>
            <a:r>
              <a:rPr lang="en-US" altLang="en-US" sz="2400" dirty="0" smtClean="0">
                <a:solidFill>
                  <a:srgbClr val="000000"/>
                </a:solidFill>
                <a:latin typeface="Arial (Body)"/>
                <a:ea typeface="ＭＳ Ｐゴシック"/>
              </a:rPr>
              <a:t>head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pad between the cervical collar and the board</a:t>
            </a:r>
          </a:p>
        </p:txBody>
      </p:sp>
    </p:spTree>
    <p:extLst>
      <p:ext uri="{BB962C8B-B14F-4D97-AF65-F5344CB8AC3E}">
        <p14:creationId xmlns:p14="http://schemas.microsoft.com/office/powerpoint/2010/main" val="4408625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45837"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Ferno Kendrick Extrication Device (K.E.D.)</a:t>
            </a:r>
            <a:endParaRPr lang="en-US" altLang="en-US" dirty="0">
              <a:latin typeface="Times New Roman" panose="02020603050405020304" pitchFamily="18" charset="0"/>
              <a:ea typeface="ＭＳ Ｐゴシック"/>
            </a:endParaRPr>
          </a:p>
        </p:txBody>
      </p:sp>
      <p:pic>
        <p:nvPicPr>
          <p:cNvPr id="3" name="Picture 2" descr="The K E D device from figure 32 13 B."/>
          <p:cNvPicPr>
            <a:picLocks noChangeAspect="1"/>
          </p:cNvPicPr>
          <p:nvPr/>
        </p:nvPicPr>
        <p:blipFill>
          <a:blip r:embed="rId3"/>
          <a:stretch>
            <a:fillRect/>
          </a:stretch>
        </p:blipFill>
        <p:spPr>
          <a:xfrm>
            <a:off x="2085012" y="1589703"/>
            <a:ext cx="5090209" cy="4707647"/>
          </a:xfrm>
          <a:prstGeom prst="rect">
            <a:avLst/>
          </a:prstGeom>
        </p:spPr>
      </p:pic>
    </p:spTree>
    <p:extLst>
      <p:ext uri="{BB962C8B-B14F-4D97-AF65-F5344CB8AC3E}">
        <p14:creationId xmlns:p14="http://schemas.microsoft.com/office/powerpoint/2010/main" val="14306478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300"/>
            <a:ext cx="8438827" cy="1181099"/>
          </a:xfrm>
        </p:spPr>
        <p:txBody>
          <a:bodyPr tIns="91425" anchor="ctr">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After a Cervical Collar </a:t>
            </a:r>
            <a:r>
              <a:rPr lang="en-IN" altLang="en-US" sz="3200" dirty="0">
                <a:latin typeface="Times New Roman" panose="02020603050405020304" pitchFamily="18" charset="0"/>
                <a:ea typeface="ＭＳ Ｐゴシック"/>
              </a:rPr>
              <a:t>h</a:t>
            </a:r>
            <a:r>
              <a:rPr lang="en-IN" altLang="en-US" sz="3200" dirty="0" smtClean="0">
                <a:latin typeface="Times New Roman" panose="02020603050405020304" pitchFamily="18" charset="0"/>
                <a:ea typeface="ＭＳ Ｐゴシック"/>
              </a:rPr>
              <a:t>as </a:t>
            </a:r>
            <a:r>
              <a:rPr lang="en-IN" altLang="en-US" sz="3200" dirty="0">
                <a:latin typeface="Times New Roman" panose="02020603050405020304" pitchFamily="18" charset="0"/>
                <a:ea typeface="ＭＳ Ｐゴシック"/>
              </a:rPr>
              <a:t>b</a:t>
            </a:r>
            <a:r>
              <a:rPr lang="en-IN" altLang="en-US" sz="3200" dirty="0" smtClean="0">
                <a:latin typeface="Times New Roman" panose="02020603050405020304" pitchFamily="18" charset="0"/>
                <a:ea typeface="ＭＳ Ｐゴシック"/>
              </a:rPr>
              <a:t>een Applied, Slip the K.E.D. </a:t>
            </a:r>
            <a:r>
              <a:rPr lang="en-IN" altLang="en-US" sz="3200" dirty="0">
                <a:latin typeface="Times New Roman" panose="02020603050405020304" pitchFamily="18" charset="0"/>
                <a:ea typeface="ＭＳ Ｐゴシック"/>
              </a:rPr>
              <a:t>b</a:t>
            </a:r>
            <a:r>
              <a:rPr lang="en-IN" altLang="en-US" sz="3200" dirty="0" smtClean="0">
                <a:latin typeface="Times New Roman" panose="02020603050405020304" pitchFamily="18" charset="0"/>
                <a:ea typeface="ＭＳ Ｐゴシック"/>
              </a:rPr>
              <a:t>ehind the Patient and Center it</a:t>
            </a:r>
            <a:endParaRPr lang="en-US" altLang="en-US" sz="3200" dirty="0">
              <a:latin typeface="Times New Roman" panose="02020603050405020304" pitchFamily="18" charset="0"/>
              <a:ea typeface="ＭＳ Ｐゴシック"/>
            </a:endParaRPr>
          </a:p>
        </p:txBody>
      </p:sp>
      <p:pic>
        <p:nvPicPr>
          <p:cNvPr id="4" name="Picture 2" descr="1 E M T in the backseat of a vehicle restricts the head motion of a conscious patient in a passenger seat and secures a C collar to him. Another E M T slides a K E D behind the patient. The patient’s arms are crossed at his abdom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6984" y="1915329"/>
            <a:ext cx="5946233" cy="42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8658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Properly Align the Device. Then Wrap the Vest around the Patient’s Torso</a:t>
            </a:r>
            <a:endParaRPr lang="en-US" altLang="en-US" dirty="0">
              <a:latin typeface="Times New Roman" panose="02020603050405020304" pitchFamily="18" charset="0"/>
              <a:ea typeface="ＭＳ Ｐゴシック"/>
            </a:endParaRPr>
          </a:p>
        </p:txBody>
      </p:sp>
      <p:pic>
        <p:nvPicPr>
          <p:cNvPr id="4" name="Picture 1" descr="The E M T in the back seat still holds the patient’s head, the second E M T wraps the sides of the K E D around the patient’s wai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2887" y="1874927"/>
            <a:ext cx="5738225" cy="409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7471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When the Device is Tucked Well up into the Armpits, Secure the Chest Straps</a:t>
            </a:r>
            <a:endParaRPr lang="en-US" altLang="en-US" dirty="0">
              <a:latin typeface="Times New Roman" panose="02020603050405020304" pitchFamily="18" charset="0"/>
              <a:ea typeface="ＭＳ Ｐゴシック"/>
            </a:endParaRPr>
          </a:p>
        </p:txBody>
      </p:sp>
      <p:pic>
        <p:nvPicPr>
          <p:cNvPr id="4" name="Picture 1" descr="The second E M T secures the straps of the K E D horizontally around the patient’s waist. The first E M T still holds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6391" y="1798457"/>
            <a:ext cx="5971219" cy="426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6678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Secure the Leg Straps</a:t>
            </a:r>
            <a:endParaRPr lang="en-US" altLang="en-US" dirty="0">
              <a:latin typeface="Times New Roman" panose="02020603050405020304" pitchFamily="18" charset="0"/>
              <a:ea typeface="ＭＳ Ｐゴシック"/>
            </a:endParaRPr>
          </a:p>
        </p:txBody>
      </p:sp>
      <p:pic>
        <p:nvPicPr>
          <p:cNvPr id="4" name="Picture 1" descr="The second E M T buckles straps of the K E D that run from the groin to the 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977" y="1667800"/>
            <a:ext cx="6312047"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56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9063</TotalTime>
  <Words>11574</Words>
  <Application>Microsoft Office PowerPoint</Application>
  <PresentationFormat>On-screen Show (4:3)</PresentationFormat>
  <Paragraphs>977</Paragraphs>
  <Slides>139</Slides>
  <Notes>125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139</vt:i4>
      </vt:variant>
    </vt:vector>
  </HeadingPairs>
  <TitlesOfParts>
    <vt:vector size="149" baseType="lpstr">
      <vt:lpstr>ＭＳ Ｐゴシック</vt:lpstr>
      <vt:lpstr>Arial</vt:lpstr>
      <vt:lpstr>Arial (Body)</vt:lpstr>
      <vt:lpstr>Calibri</vt:lpstr>
      <vt:lpstr>MS Reference Sans Serif</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 (1 of 3)</vt:lpstr>
      <vt:lpstr>Introduction</vt:lpstr>
      <vt:lpstr>Anatomy and Physiology of Spinal Injury (1 of 12)</vt:lpstr>
      <vt:lpstr>Components of the Central and Peripheral Nervous Systems</vt:lpstr>
      <vt:lpstr>Anatomy and Physiology of Spinal Injury (2 of 12)</vt:lpstr>
      <vt:lpstr>Anatomy and Physiology of Spinal Injury (3 of 12)</vt:lpstr>
      <vt:lpstr>The Spinal (Vertebral) Column</vt:lpstr>
      <vt:lpstr>Anatomy and Physiology of Spinal Injury (4 of 12)</vt:lpstr>
      <vt:lpstr>Anatomy and Physiology of Spinal Injury (5 of 12)</vt:lpstr>
      <vt:lpstr>Mechanisms of Spine Injury</vt:lpstr>
      <vt:lpstr>Anatomy and Physiology of Spinal Injury (6 of 12)</vt:lpstr>
      <vt:lpstr>Anatomy and Physiology of Spinal Injury (7 of 12)</vt:lpstr>
      <vt:lpstr>Anatomy and Physiology of Spinal Injury (8 of 12)</vt:lpstr>
      <vt:lpstr>Anatomy and Physiology of Spinal Injury (9 of 12)</vt:lpstr>
      <vt:lpstr>Cross Sections of the Spinal Cord Showing the H-Shaped Gray Matter Surrounded by White Matter</vt:lpstr>
      <vt:lpstr>Anatomy and Physiology of Spinal Injury (10 of 12)</vt:lpstr>
      <vt:lpstr>Anatomy and Physiology of Spinal Injury (11 of 12)</vt:lpstr>
      <vt:lpstr>Anatomy and Physiology of Spinal Injury (12 of 12)</vt:lpstr>
      <vt:lpstr>Click on the Findings that Would te Most Consistent with Central Cord Syndrome</vt:lpstr>
      <vt:lpstr>Emergency Care for Suspected Spinal Injury (1 of 22)</vt:lpstr>
      <vt:lpstr>Emergency Care for Suspected Spinal Injury (2 of 22)</vt:lpstr>
      <vt:lpstr>Front-End Damage and a Driver’s Side Windshield Fracture Indicate that the Driver was Probably Thrown Head First into the Windshield</vt:lpstr>
      <vt:lpstr>Emergency Care for Suspected Spinal Injury (3 of 22)</vt:lpstr>
      <vt:lpstr>Emergency Care for Suspected Spinal Injury (4 of 22)</vt:lpstr>
      <vt:lpstr>Emergency Care for Suspected Spinal Injury (5 of 22)</vt:lpstr>
      <vt:lpstr>Emergency Care for Suspected Spinal Injury (6 of 22)</vt:lpstr>
      <vt:lpstr>Emergency Care for Suspected Spinal Injury (7 of 22)</vt:lpstr>
      <vt:lpstr>Assess Flexion</vt:lpstr>
      <vt:lpstr>Assess Extension</vt:lpstr>
      <vt:lpstr>Assess Finger Abduction</vt:lpstr>
      <vt:lpstr>Assess Finger Adduction</vt:lpstr>
      <vt:lpstr>Assess the Wrist and Hand</vt:lpstr>
      <vt:lpstr>Assess Plantar Flexion</vt:lpstr>
      <vt:lpstr>Assess Dorsiflexion</vt:lpstr>
      <vt:lpstr>Assess Pain Response in the Hand</vt:lpstr>
      <vt:lpstr>Assess Pain Response in the Foot</vt:lpstr>
      <vt:lpstr>Assess Light Touch Response in the Hand</vt:lpstr>
      <vt:lpstr>Assess Light Touch Response in the Foot</vt:lpstr>
      <vt:lpstr>Emergency Care for Suspected Spinal Injury (8 of 22)</vt:lpstr>
      <vt:lpstr>Emergency Care for Suspected Spinal Injury (9 of 22)</vt:lpstr>
      <vt:lpstr>Emergency Care for Suspected Spinal Injury (10 of 22)</vt:lpstr>
      <vt:lpstr>Emergency Care for Suspected Spinal Injury (11 of 22)</vt:lpstr>
      <vt:lpstr>Emergency Care for Suspected Spinal Injury (12 of 22)</vt:lpstr>
      <vt:lpstr>Emergency Care for Suspected Spinal Injury (13 of 22)</vt:lpstr>
      <vt:lpstr>Emergency Care for Suspected Spinal Injury (14 of 22)</vt:lpstr>
      <vt:lpstr>Emergency Care for Suspected Spinal Injury (15 of 22)</vt:lpstr>
      <vt:lpstr>Emergency Care for Suspected Spinal Injury (16 of 22)</vt:lpstr>
      <vt:lpstr>Emergency Care for Suspected Spinal Injury (17 of 22)</vt:lpstr>
      <vt:lpstr>Emergency Care for Suspected Spinal Injury (18 of 22)</vt:lpstr>
      <vt:lpstr>Keep the Head in a Neutral Position and the Nose in Line with the Patient’s Navel</vt:lpstr>
      <vt:lpstr>Emergency Care for Suspected Spinal Injury (19 of 22)</vt:lpstr>
      <vt:lpstr>Emergency Care for Suspected Spinal Injury (20 of 22)</vt:lpstr>
      <vt:lpstr>Emergency Care for Suspected Spinal Injury (21 of 22)</vt:lpstr>
      <vt:lpstr>Emergency Care for Suspected Spinal Injury (22 of 22)</vt:lpstr>
      <vt:lpstr>Case Study (2 of 3)</vt:lpstr>
      <vt:lpstr>Case Study (3 of 3)</vt:lpstr>
      <vt:lpstr>Guidelines for Spine Motion Restriction (1 of 12)</vt:lpstr>
      <vt:lpstr>Guidelines for Spine Motion Restriction (2 of 12)</vt:lpstr>
      <vt:lpstr>Guidelines for Spine Motion Restriction (3 of 12)</vt:lpstr>
      <vt:lpstr>Guidelines for Spine Motion Restriction (4 of 12)</vt:lpstr>
      <vt:lpstr>Guidelines for Spine Motion Restriction (5 of 12)</vt:lpstr>
      <vt:lpstr>Guidelines for Spine Motion Restriction (6 of 12)</vt:lpstr>
      <vt:lpstr>Guidelines for Spine Motion Restriction (7 of 12)</vt:lpstr>
      <vt:lpstr>To Size a Cervical Collar, First Draw an Imaginary Line across the Top of the Shoulders and the Bottom of the Chin</vt:lpstr>
      <vt:lpstr>Check the Collar You Select</vt:lpstr>
      <vt:lpstr>Assemble and Preform the Collar</vt:lpstr>
      <vt:lpstr>Guidelines for Spine Motion Restriction (8 of 12)</vt:lpstr>
      <vt:lpstr>After Selecting the Proper Size, Slide the Cervical Collar up the Chest Wall. the Chin Must Cover the Central Fastener in the Chin Piece</vt:lpstr>
      <vt:lpstr>Bring the Collar around the Neck and Secure the Velcro</vt:lpstr>
      <vt:lpstr>If the Chin is not Covering the Fastener of the Chin Piece, Readjust the Collar by Tightening the Velcro until a Proper Sizing is Obtained</vt:lpstr>
      <vt:lpstr>Guidelines for Spine Motion Restriction (9 of 12)</vt:lpstr>
      <vt:lpstr>Slide the Back Portion of the Cervical Collar behind the Patient’s Neck. Fold the Loop Velcro Inward on the Foam Padding</vt:lpstr>
      <vt:lpstr>Position the Collar So That the Chin Fits Properly. Secure the Collar by Attaching the Velcro</vt:lpstr>
      <vt:lpstr>Hold the Collar in Place by Grasping the Trachea Hole. Attach the Loop Velcro So it Mates with (and is Parallel to) the Hook Velcro</vt:lpstr>
      <vt:lpstr>Guidelines for Spine Motion Restriction (10 of 12)</vt:lpstr>
      <vt:lpstr>Guidelines for Spine Motion Restriction (11 of 12)</vt:lpstr>
      <vt:lpstr>Guidelines for Spine Motion Restriction (12 of 12)</vt:lpstr>
      <vt:lpstr>Spine Motion Restriction Techniques (1 of 8)</vt:lpstr>
      <vt:lpstr>Spine Motion Restriction Techniques (2 of 8)</vt:lpstr>
      <vt:lpstr>Spine Motion Restriction Techniques (3 of 8)</vt:lpstr>
      <vt:lpstr>Maintain In-Line Spinal Stabilization While Preparing for the Log Roll</vt:lpstr>
      <vt:lpstr>Roll the Patient Onto the Side at Command of the E M T Maintaining Stabilization. Inspect the Back</vt:lpstr>
      <vt:lpstr>Move the Spine Board into Place</vt:lpstr>
      <vt:lpstr>Lower the Patient Onto the Spine Board at Command of the E M T Maintaining In-Line Stabilization. Center the Patient on the Board</vt:lpstr>
      <vt:lpstr>Apply Straps to Secure the Patient to the Backboard </vt:lpstr>
      <vt:lpstr>A “Spider” Strap Method with Velcro Straps</vt:lpstr>
      <vt:lpstr>Spine Motion Restriction Techniques (4 of 8)</vt:lpstr>
      <vt:lpstr>Spine Motion Restriction Techniques (5 of 8)</vt:lpstr>
      <vt:lpstr>Spine Motion Restriction Techniques (6 of 8)</vt:lpstr>
      <vt:lpstr>Spine Motion Restriction Techniques (7 of 8)</vt:lpstr>
      <vt:lpstr>The Ferno Kendrick Extrication Device (K.E.D.)</vt:lpstr>
      <vt:lpstr>After a Cervical Collar has been Applied, Slip the K.E.D. behind the Patient and Center it</vt:lpstr>
      <vt:lpstr>Properly Align the Device. Then Wrap the Vest around the Patient’s Torso</vt:lpstr>
      <vt:lpstr>When the Device is Tucked Well up into the Armpits, Secure the Chest Straps</vt:lpstr>
      <vt:lpstr>Secure the Leg Straps</vt:lpstr>
      <vt:lpstr>Secure the Patient’s Head with the Velcro Head Straps</vt:lpstr>
      <vt:lpstr>Tie the Hands Together</vt:lpstr>
      <vt:lpstr>Pivot the Patient Onto the Backboard While Maintaining In-Line Stabilization</vt:lpstr>
      <vt:lpstr>Spine Motion Restriction Techniques (8 of 8)</vt:lpstr>
      <vt:lpstr>Bring the Patient’s Head into a Neutral In-Line Position</vt:lpstr>
      <vt:lpstr>Support the Patient’s Thorax. Rotate the Patient until Her Back is Facing the Open Car Door. Bring the Patient’s Legs and Feet up Onto the Car Seat</vt:lpstr>
      <vt:lpstr>Bring the Board in Line with the Patient and against the Buttocks. Stabilize the Cot under the Board. Begin to Lower the Patient Onto the Board</vt:lpstr>
      <vt:lpstr>Lower the Patient Onto the Board</vt:lpstr>
      <vt:lpstr>If the Structural Features of the Vehicle, Time, Resources, and the Patient’s Condition Permit, It May be Worthwhile to Remove the Roof Before Performing a Rapid Extrication</vt:lpstr>
      <vt:lpstr>Depending on Variables Such as the Vehicle’s Structure and the Patient’s Condition, a Rapid Extrication May be Performed More Easily and Safely If the Roof Has Been Removed</vt:lpstr>
      <vt:lpstr>Special Considerations (1 of 7)</vt:lpstr>
      <vt:lpstr>Special Considerations (2 of 7)</vt:lpstr>
      <vt:lpstr>Special Considerations (3 of 7)</vt:lpstr>
      <vt:lpstr>Special Considerations (4 of 7)</vt:lpstr>
      <vt:lpstr>One Rescuer Applies Stabilization by Placing Hands on Each Side of the Helmet with Fingers on the Patient’s Mandible to Prevent Movement</vt:lpstr>
      <vt:lpstr>A Second Rescuer Places One Hand on the Mandible at the Angle of the Jaw</vt:lpstr>
      <vt:lpstr>With the Other Hand, the Second Rescuer Holds the Occipital Region. This Maneuver Transfers the Stabilization Responsibility to the Second Rescuer</vt:lpstr>
      <vt:lpstr>The Rescuer at the Top Begins to Remove the Helmet</vt:lpstr>
      <vt:lpstr>Throughout the Removal Process, the Second Rescuer Maintains In-Line Stabilization from Below to Prevent Head Tilt</vt:lpstr>
      <vt:lpstr>After the Helmet Has Been Removed, the Rescuer at the Top Replaces His Hands on Either Side of the Patient’s Head with Palms over the Ears, Taking over Stabilization</vt:lpstr>
      <vt:lpstr>Special Considerations (5 of 7)</vt:lpstr>
      <vt:lpstr>Special Considerations (6 of 7)</vt:lpstr>
      <vt:lpstr>Special Considerations (7 of 7)</vt:lpstr>
      <vt:lpstr>E M T #1 Stabilizes the Car Seat in an Upright Position and Applies Manual Stabilization to the Child’s Head and Neck</vt:lpstr>
      <vt:lpstr>A Cervical Collar is Applied to the Child as E M T #1 Maintains Manual Stabilization of the Head and Neck</vt:lpstr>
      <vt:lpstr>As E M T #1 Maintains Manual Stabilization, EMT #2 Places the Child Safety Seat on the Center of a Backboard and Slowly Tilts it into Supine Position</vt:lpstr>
      <vt:lpstr>E M T #1 Maintains Manual Stabilization and Calls for a Coordinated Long Axis Move Onto the Backboard</vt:lpstr>
      <vt:lpstr>E M T #1 Maintains Manual Stabilization as the Move Onto the Board is Completed with the Child’s Shoulders over the Folded Towel</vt:lpstr>
      <vt:lpstr>E M T #1 Maintains Manual Stabilization as E M T #2 Places Rolled Towels or Blankets on Both Sides of the Child</vt:lpstr>
      <vt:lpstr>E M T #1 Maintains Manual Stabilization as E M T #2 Straps or Tapes the Child to the Board at the Level of the Upper Chest, Pelvis, and Lower Legs </vt:lpstr>
      <vt:lpstr>E M T #1 Maintains Manual Stabilization as E M T #2 Places Rolled Towels on Both Sides of the Head</vt:lpstr>
      <vt:lpstr>Case Study Conclusion (1 of 2)</vt:lpstr>
      <vt:lpstr>Case Study Conclusion (2 of 2)</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976</cp:revision>
  <dcterms:modified xsi:type="dcterms:W3CDTF">2018-03-01T09:00:02Z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