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80"/>
  </p:notesMasterIdLst>
  <p:handoutMasterIdLst>
    <p:handoutMasterId r:id="rId81"/>
  </p:handoutMasterIdLst>
  <p:sldIdLst>
    <p:sldId id="301"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 id="334" r:id="rId31"/>
    <p:sldId id="335" r:id="rId32"/>
    <p:sldId id="336"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81" r:id="rId51"/>
    <p:sldId id="354" r:id="rId52"/>
    <p:sldId id="355" r:id="rId53"/>
    <p:sldId id="356" r:id="rId54"/>
    <p:sldId id="357" r:id="rId55"/>
    <p:sldId id="358" r:id="rId56"/>
    <p:sldId id="359" r:id="rId57"/>
    <p:sldId id="360" r:id="rId58"/>
    <p:sldId id="361" r:id="rId59"/>
    <p:sldId id="362" r:id="rId60"/>
    <p:sldId id="363" r:id="rId61"/>
    <p:sldId id="364" r:id="rId62"/>
    <p:sldId id="365" r:id="rId63"/>
    <p:sldId id="366" r:id="rId64"/>
    <p:sldId id="367" r:id="rId65"/>
    <p:sldId id="368" r:id="rId66"/>
    <p:sldId id="369" r:id="rId67"/>
    <p:sldId id="370" r:id="rId68"/>
    <p:sldId id="371" r:id="rId69"/>
    <p:sldId id="372" r:id="rId70"/>
    <p:sldId id="373" r:id="rId71"/>
    <p:sldId id="374" r:id="rId72"/>
    <p:sldId id="375" r:id="rId73"/>
    <p:sldId id="376" r:id="rId74"/>
    <p:sldId id="377" r:id="rId75"/>
    <p:sldId id="378" r:id="rId76"/>
    <p:sldId id="379" r:id="rId77"/>
    <p:sldId id="380" r:id="rId78"/>
    <p:sldId id="305" r:id="rId7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30" autoAdjust="0"/>
    <p:restoredTop sz="91860" autoAdjust="0"/>
  </p:normalViewPr>
  <p:slideViewPr>
    <p:cSldViewPr snapToGrid="0" snapToObjects="1">
      <p:cViewPr varScale="1">
        <p:scale>
          <a:sx n="77" d="100"/>
          <a:sy n="77" d="100"/>
        </p:scale>
        <p:origin x="1392" y="67"/>
      </p:cViewPr>
      <p:guideLst>
        <p:guide orient="horz" pos="2160"/>
        <p:guide pos="2880"/>
      </p:guideLst>
    </p:cSldViewPr>
  </p:slideViewPr>
  <p:outlineViewPr>
    <p:cViewPr>
      <p:scale>
        <a:sx n="50" d="100"/>
        <a:sy n="50" d="100"/>
      </p:scale>
      <p:origin x="0" y="-4888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Arial"/>
                <a:ea typeface="Arial"/>
                <a:cs typeface="Arial"/>
                <a:sym typeface="Arial"/>
              </a:rPr>
              <a:t>1) MathType Plugin</a:t>
            </a:r>
          </a:p>
          <a:p>
            <a:r>
              <a:rPr lang="en-US" sz="1200" b="0" i="0" u="none" strike="noStrike" kern="1200" cap="none" dirty="0" smtClean="0">
                <a:solidFill>
                  <a:schemeClr val="dk1"/>
                </a:solidFill>
                <a:latin typeface="Arial"/>
                <a:ea typeface="Arial"/>
                <a:cs typeface="Arial"/>
                <a:sym typeface="Arial"/>
              </a:rPr>
              <a:t>2) Math Player (free versions available)</a:t>
            </a:r>
          </a:p>
          <a:p>
            <a:r>
              <a:rPr lang="en-US" sz="1200" b="0" i="0" u="none" strike="noStrike" kern="1200" cap="none" dirty="0" smtClean="0">
                <a:solidFill>
                  <a:schemeClr val="dk1"/>
                </a:solidFill>
                <a:latin typeface="Arial"/>
                <a:ea typeface="Arial"/>
                <a:cs typeface="Arial"/>
                <a:sym typeface="Arial"/>
              </a:rPr>
              <a:t>3) NVDA Reader (free versions available)</a:t>
            </a:r>
          </a:p>
          <a:p>
            <a:endParaRPr lang="en-US" sz="1200" b="0" i="0" u="none" strike="noStrike" kern="1200" cap="none" dirty="0" smtClean="0">
              <a:solidFill>
                <a:schemeClr val="dk1"/>
              </a:solidFill>
              <a:latin typeface="Arial"/>
              <a:cs typeface="Arial"/>
              <a:sym typeface="Arial"/>
            </a:endParaRPr>
          </a:p>
          <a:p>
            <a:pPr>
              <a:defRPr/>
            </a:pPr>
            <a:r>
              <a:rPr lang="en-US" altLang="en-US" b="1" dirty="0" smtClean="0">
                <a:ea typeface="ＭＳ Ｐゴシック" panose="020B0600070205080204" pitchFamily="34" charset="-128"/>
              </a:rPr>
              <a:t>Advance Preparation</a:t>
            </a:r>
            <a:endParaRPr lang="en-US" altLang="en-US" sz="14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Student Readiness</a:t>
            </a:r>
          </a:p>
          <a:p>
            <a:pPr>
              <a:defRPr/>
            </a:pPr>
            <a:r>
              <a:rPr lang="en-US" altLang="en-US" dirty="0" smtClean="0">
                <a:ea typeface="ＭＳ Ｐゴシック" panose="020B0600070205080204" pitchFamily="34" charset="-128"/>
              </a:rPr>
              <a:t>Assign the associated section of </a:t>
            </a:r>
            <a:r>
              <a:rPr lang="en-US" altLang="en-US" dirty="0" err="1" smtClean="0">
                <a:ea typeface="ＭＳ Ｐゴシック" panose="020B0600070205080204" pitchFamily="34" charset="-128"/>
              </a:rPr>
              <a:t>MyBRADYLab</a:t>
            </a:r>
            <a:r>
              <a:rPr lang="en-US" altLang="en-US" dirty="0" smtClean="0">
                <a:ea typeface="ＭＳ Ｐゴシック" panose="020B0600070205080204" pitchFamily="34" charset="-128"/>
              </a:rPr>
              <a:t> and review student scores. Review the chapter material in the Instructor Resources, which includes Student Handouts, PowerPoint slides, and the </a:t>
            </a:r>
            <a:r>
              <a:rPr lang="en-US" altLang="en-US" dirty="0" err="1" smtClean="0">
                <a:ea typeface="ＭＳ Ｐゴシック" panose="020B0600070205080204" pitchFamily="34" charset="-128"/>
              </a:rPr>
              <a:t>MyTest</a:t>
            </a:r>
            <a:r>
              <a:rPr lang="en-US" altLang="en-US" dirty="0" smtClean="0">
                <a:ea typeface="ＭＳ Ｐゴシック" panose="020B0600070205080204" pitchFamily="34" charset="-128"/>
              </a:rPr>
              <a:t> Program.</a:t>
            </a:r>
          </a:p>
          <a:p>
            <a:pPr>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Prepare</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Make copies of course policies and procedures, the syllabus, handouts from the Instructor Resources, and other materials for distribution or post them in your learning management system.</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media resources and Master Teaching Notes in this lesson.</a:t>
            </a:r>
            <a:endParaRPr lang="en-US" altLang="en-US" sz="2000" dirty="0" smtClean="0">
              <a:ea typeface="ＭＳ Ｐゴシック" panose="020B0600070205080204" pitchFamily="34" charset="-128"/>
            </a:endParaRPr>
          </a:p>
          <a:p>
            <a:pPr marL="171450" indent="-171450">
              <a:buFont typeface="Arial" panose="020B0604020202020204" pitchFamily="34" charset="0"/>
              <a:buChar char="•"/>
              <a:defRPr/>
            </a:pPr>
            <a:r>
              <a:rPr lang="en-US" altLang="en-US" dirty="0" smtClean="0">
                <a:ea typeface="ＭＳ Ｐゴシック" panose="020B0600070205080204" pitchFamily="34" charset="-128"/>
              </a:rPr>
              <a:t>Preview the Case Study presented in the PowerPoint slides.</a:t>
            </a:r>
          </a:p>
          <a:p>
            <a:pPr lvl="1">
              <a:defRPr/>
            </a:pPr>
            <a:endParaRPr lang="en-US" altLang="en-US" sz="2000" dirty="0" smtClean="0">
              <a:ea typeface="ＭＳ Ｐゴシック" panose="020B0600070205080204" pitchFamily="34" charset="-128"/>
            </a:endParaRPr>
          </a:p>
          <a:p>
            <a:pPr>
              <a:defRPr/>
            </a:pPr>
            <a:r>
              <a:rPr lang="en-US" altLang="en-US" dirty="0" smtClean="0">
                <a:ea typeface="ＭＳ Ｐゴシック" panose="020B0600070205080204" pitchFamily="34" charset="-128"/>
              </a:rPr>
              <a:t>The total teaching time recommended is only a guideline. Take into consideration factors such as the pace at which students learn, the size of the class, breaks, and classroom activities. The actual time devoted to teaching objectives is the instructor’s responsibility.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9911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Any bleeding within the meningeal layers can be fatal within minutes, especially epidural bleeding, which is commonly from a lacerated or ruptured artery.</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127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arachnoid membrane and the pia mater are separated by the subarachnoid space, a lattice of fibrous, spongy tissue filled with cerebrospinal fluid.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4265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cerebrum is not attached to the inside of the skull.</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Sometimes called the “little brain,” the cerebellum controls equilibrium and coordinates muscle activity.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09444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brainstem is the most primitive and best-protected part of the brain. It is tethered to the skull by numerous nerves and vessels and controls most automatic functions of the body, including cardiac, respiratory, vasomotor (blood pressure), and other functions vital to life.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510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vessels in the scalp are not able to constrict as effectively as other blood vessels in the body; thus, they bleed more heavily when injured, which can lead to shock, if uncontrolled.</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reason for this is that the fascia, which lies under the scalp but above the skull, can rupture and become depressed and feel, on palpation, like a depressed skull fracture. Conversely, blood can fill the area between a depressed skull fracture and the scalp, making the skull feel normal and not depressed during palpation.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5606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 skull deformity itself does not cause disability or death; rather, it is any underlying damage to the brain that leads to serious consequences. In short, the skull deformity presents no danger if it is not accompanied by brain injury, hematoma, cerebrospinal fluid leakage, or subsequent infection.</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sz="14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is a basilar skull fracture?</a:t>
            </a:r>
            <a:endParaRPr lang="en-US" altLang="en-US" sz="18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signs and symptoms of a basilar skull fracture?</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 </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0808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Both conditions can cause increased pressure inside the skull and decreased perfusion of the brain, resulting in an inadequate delivery of oxygen and glucose to and removal of carbon dioxide and other waste products from the brain tissues.</a:t>
            </a: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Take time to explain how increased intracranial pressure affects cerebral blood flow.</a:t>
            </a: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Critical Thinking Discussion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What happens to perfusion of the brain when brain tissue swells?</a:t>
            </a:r>
          </a:p>
          <a:p>
            <a:pPr lvl="0" eaLnBrk="0" fontAlgn="base" hangingPunct="0">
              <a:spcBef>
                <a:spcPct val="30000"/>
              </a:spcBef>
              <a:spcAft>
                <a:spcPct val="0"/>
              </a:spcAft>
            </a:pPr>
            <a:r>
              <a:rPr lang="en-US" altLang="en-US" b="1">
                <a:solidFill>
                  <a:prstClr val="black"/>
                </a:solidFill>
                <a:latin typeface="Calibri"/>
                <a:ea typeface="ＭＳ Ｐゴシック" pitchFamily="34" charset="-128"/>
              </a:rPr>
              <a:t> </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4410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do intracranial hematomas develop?</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conditions can lead to secondary brain injury?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similarities and differences between subdural and epidural hematomas?</a:t>
            </a: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indications of herniation?</a:t>
            </a:r>
          </a:p>
          <a:p>
            <a:pPr lvl="0" eaLnBrk="0" fontAlgn="base" hangingPunct="0">
              <a:spcBef>
                <a:spcPct val="30000"/>
              </a:spcBef>
              <a:spcAft>
                <a:spcPct val="0"/>
              </a:spcAft>
              <a:defRPr/>
            </a:pP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What is the explanation for Cushing's reflex?</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1484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Continued brain damage resulting after the initial injury is called secondary brain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2412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There is nothing that an EMT can do to reverse the effects of damage done by primary brain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488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itchFamily="34" charset="-128"/>
              </a:rPr>
              <a:t>Explain to students what the National EMS Education Standards are. The National EMS Education Standards communicate the expectations of entry-level EMS providers. As EMTs, students will be expected to be competent in these areas. Acknowledge that the standards are broad, general statements. Although this lesson addresses the listed competencies, the competencies are often complex and require completion of more than one lesson to accomplish. The student is also expected to review the chapter objectives to foreshadow what will be in the chapter. By mastering the key terms the EMT student will better understand the learning and be able to communicate more clearly.</a:t>
            </a:r>
          </a:p>
          <a:p>
            <a:pPr lvl="0" fontAlgn="base">
              <a:spcBef>
                <a:spcPct val="0"/>
              </a:spcBef>
              <a:spcAft>
                <a:spcPct val="0"/>
              </a:spcAft>
            </a:pPr>
            <a:endParaRPr lang="en-US" altLang="en-US">
              <a:solidFill>
                <a:prstClr val="black"/>
              </a:solidFill>
              <a:latin typeface="Calibri"/>
              <a:ea typeface="ＭＳ Ｐゴシック" pitchFamily="34" charset="-128"/>
            </a:endParaRPr>
          </a:p>
          <a:p>
            <a:pPr lvl="0" fontAlgn="base">
              <a:spcBef>
                <a:spcPct val="0"/>
              </a:spcBef>
              <a:spcAft>
                <a:spcPct val="0"/>
              </a:spcAft>
            </a:pPr>
            <a:r>
              <a:rPr lang="en-US" altLang="en-US">
                <a:solidFill>
                  <a:prstClr val="black"/>
                </a:solidFill>
                <a:latin typeface="Calibri"/>
                <a:ea typeface="ＭＳ Ｐゴシック" pitchFamily="34" charset="-128"/>
              </a:rPr>
              <a:t>Additionally, explain to the students that the purpose of using these slides is to help keep the instructor focused on highlighting important portions of the material, explain interrelationships of topics, and discuss how to apply this information. It’s not the intent of the presentation (or slides alone) to include every component in the chapter. This presentation still requires the student to thoroughly read the chapter.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74559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Hypotension and hypoxemia are the two conditions most critical to prevent. It has been reported that when hypotension and hypoxemia occur together as secondary injuries in the brain-injured patient, a 75 percent mortality rate occurs, which is a significant increase from the overall mortality rate from brain injuries. In fact, just a single episode of hypoxemia has been associated with a 150 percent increase in overall mortality.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2749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Emergency care of a traumatic brain injury patient, regardless of the cause or type, should focus on preventing or limiting secondary injury by establishing and maintaining these six items.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785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Seizure activity in the traumatic brain injury patient can lead to worsening of the injury, increased hypoxia and </a:t>
            </a:r>
            <a:r>
              <a:rPr lang="en-US" altLang="en-US" dirty="0" err="1">
                <a:solidFill>
                  <a:prstClr val="black"/>
                </a:solidFill>
                <a:latin typeface="Calibri"/>
                <a:ea typeface="ＭＳ Ｐゴシック" pitchFamily="34" charset="-128"/>
              </a:rPr>
              <a:t>hypercarbia</a:t>
            </a:r>
            <a:r>
              <a:rPr lang="en-US" altLang="en-US" dirty="0">
                <a:solidFill>
                  <a:prstClr val="black"/>
                </a:solidFill>
                <a:latin typeface="Calibri"/>
                <a:ea typeface="ＭＳ Ｐゴシック" pitchFamily="34" charset="-128"/>
              </a:rPr>
              <a:t> levels, increased hypoglycemia, and higher increased core body temperature.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1177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Compression of the brain causes it to dysfunction. Pushing the brain downward and out of the foramen magnum or through the tentorium compresses the brainstem, destroying vital functions, including the heartbeat, respirations, and blood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353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Posturing, decorticate, also called flexion; decerebrate, also called extension, is also known as nonpurposeful movement.</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Cushing reflex is increased systolic blood pressure and decreased heart rate.</a:t>
            </a:r>
          </a:p>
          <a:p>
            <a:pPr lvl="0" eaLnBrk="0" fontAlgn="base" hangingPunct="0">
              <a:spcBef>
                <a:spcPct val="30000"/>
              </a:spcBef>
              <a:spcAft>
                <a:spcPct val="0"/>
              </a:spcAft>
            </a:pPr>
            <a:endParaRPr lang="en-US" altLang="en-US" dirty="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Herniation is an extremely serious and potentially deadly condition.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77736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Severe brain injury can occur with or without wounds to the head.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1034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DAI is most common in car crashes and pedestrians who have been struck by a vehicle.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Specific types of brain injuries include </a:t>
            </a:r>
            <a:r>
              <a:rPr lang="en-US" altLang="en-US" i="1">
                <a:solidFill>
                  <a:prstClr val="black"/>
                </a:solidFill>
                <a:latin typeface="Calibri"/>
                <a:ea typeface="ＭＳ Ｐゴシック" pitchFamily="34" charset="-128"/>
              </a:rPr>
              <a:t>concussion, </a:t>
            </a:r>
            <a:r>
              <a:rPr lang="en-US" altLang="en-US">
                <a:solidFill>
                  <a:prstClr val="black"/>
                </a:solidFill>
                <a:latin typeface="Calibri"/>
                <a:ea typeface="ＭＳ Ｐゴシック" pitchFamily="34" charset="-128"/>
              </a:rPr>
              <a:t>a temporary loss of the brain’s ability to function; </a:t>
            </a:r>
            <a:r>
              <a:rPr lang="en-US" altLang="en-US" i="1">
                <a:solidFill>
                  <a:prstClr val="black"/>
                </a:solidFill>
                <a:latin typeface="Calibri"/>
                <a:ea typeface="ＭＳ Ｐゴシック" pitchFamily="34" charset="-128"/>
              </a:rPr>
              <a:t>contusion, </a:t>
            </a:r>
            <a:r>
              <a:rPr lang="en-US" altLang="en-US">
                <a:solidFill>
                  <a:prstClr val="black"/>
                </a:solidFill>
                <a:latin typeface="Calibri"/>
                <a:ea typeface="ＭＳ Ｐゴシック" pitchFamily="34" charset="-128"/>
              </a:rPr>
              <a:t>bruising or swelling of the brain; </a:t>
            </a:r>
            <a:r>
              <a:rPr lang="en-US" altLang="en-US" i="1">
                <a:solidFill>
                  <a:prstClr val="black"/>
                </a:solidFill>
                <a:latin typeface="Calibri"/>
                <a:ea typeface="ＭＳ Ｐゴシック" pitchFamily="34" charset="-128"/>
              </a:rPr>
              <a:t>hematoma, </a:t>
            </a:r>
            <a:r>
              <a:rPr lang="en-US" altLang="en-US">
                <a:solidFill>
                  <a:prstClr val="black"/>
                </a:solidFill>
                <a:latin typeface="Calibri"/>
                <a:ea typeface="ＭＳ Ｐゴシック" pitchFamily="34" charset="-128"/>
              </a:rPr>
              <a:t>pooling of blood within the brain; and </a:t>
            </a:r>
            <a:r>
              <a:rPr lang="en-US" altLang="en-US" i="1">
                <a:solidFill>
                  <a:prstClr val="black"/>
                </a:solidFill>
                <a:latin typeface="Calibri"/>
                <a:ea typeface="ＭＳ Ｐゴシック" pitchFamily="34" charset="-128"/>
              </a:rPr>
              <a:t>laceration, </a:t>
            </a:r>
            <a:r>
              <a:rPr lang="en-US" altLang="en-US">
                <a:solidFill>
                  <a:prstClr val="black"/>
                </a:solidFill>
                <a:latin typeface="Calibri"/>
                <a:ea typeface="ＭＳ Ｐゴシック" pitchFamily="34" charset="-128"/>
              </a:rPr>
              <a:t>or tearing of the brain tissue.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05632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 a closed head injury, the scalp may be lacerated but the skull remains intact.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8391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An open head injury involves a break in the skull as well as a break in the scalp.</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37469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of simple concussion might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Momentary confusion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Confusion that lasts several minutes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recall the incident and, sometimes, the period just before it (retrograde amnesia) and after it (anterograde amnesia)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Repeated questioning about what happened</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Mild to moderate irritability or resistance to treatment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Combativeness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Inability to answer questions or obey commands appropriately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Nausea and 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Restlessness.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63218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These bulleted points are the major headings from the chapter, in order. Their purpose is to provide a basic lecture navigation for the student.</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64274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contusion include the initial signs and symptoms of concussion and can include one</a:t>
            </a:r>
          </a:p>
          <a:p>
            <a:pPr lvl="0" eaLnBrk="0" fontAlgn="base" hangingPunct="0">
              <a:spcBef>
                <a:spcPct val="30000"/>
              </a:spcBef>
              <a:spcAft>
                <a:spcPct val="0"/>
              </a:spcAft>
              <a:defRPr/>
            </a:pPr>
            <a:r>
              <a:rPr lang="en-US">
                <a:solidFill>
                  <a:prstClr val="black"/>
                </a:solidFill>
                <a:latin typeface="Calibri"/>
                <a:ea typeface="ＭＳ Ｐゴシック" charset="-128"/>
              </a:rPr>
              <a:t>or more of the following: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Decreasing mental status or unresponsiveness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Paralysis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Unequal pupils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Alteration of vital signs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Profound personality changes.</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0067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Two types of subdural hematoma are: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Acute. Signs and symptoms begin almost immediately after the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Occult or chronic. Bleeding continues over time and the signs and symptoms don’t become apparent for days to weeks after the injury.</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04760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Any patient with an abnormally long blood-clotting time, which prolongs the period of bleeding, is particularly susceptible to subdural hematoma.</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85898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subdural hematoma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Weakness or paralysis to one side of the body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Deterioration in level of responsiveness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Dilation of one pupil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Abnormal respirations or apnea</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Possible increasing systolic blood pressure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Decreasing pulse rate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Headache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Seizures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Confusion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Personality change (chronic subdural hematoma).</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0979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Signs and symptoms of epidural hematoma include: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Decreasing mental status (the common presentation)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Loss of responsiveness followed by return of responsiveness (lucid interval) and then rapidly deteriorating responsiveness (a presentation that occurs in only 20 percent of cases)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Severe headache</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Fixed and dilated pupil</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Seizures</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Vomiting</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Apnea or abnormal breathing pattern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Systolic hypertension and bradycardia (Cushing reflex)</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Posturing (withdrawal or flexion).</a:t>
            </a:r>
          </a:p>
          <a:p>
            <a:pPr marL="171450" lvl="0" indent="-171450" eaLnBrk="0" fontAlgn="base" hangingPunct="0">
              <a:spcBef>
                <a:spcPct val="30000"/>
              </a:spcBef>
              <a:spcAft>
                <a:spcPct val="0"/>
              </a:spcAft>
              <a:buFont typeface="Arial" panose="020B0604020202020204" pitchFamily="34" charset="0"/>
              <a:buChar char="•"/>
              <a:defRPr/>
            </a:pPr>
            <a:endParaRPr lang="en-US">
              <a:solidFill>
                <a:prstClr val="black"/>
              </a:solidFill>
              <a:latin typeface="Calibri"/>
              <a:ea typeface="ＭＳ Ｐゴシック" charset="-128"/>
            </a:endParaRPr>
          </a:p>
          <a:p>
            <a:pPr lvl="0" eaLnBrk="0" fontAlgn="base" hangingPunct="0">
              <a:spcBef>
                <a:spcPct val="30000"/>
              </a:spcBef>
              <a:spcAft>
                <a:spcPct val="0"/>
              </a:spcAft>
              <a:defRPr/>
            </a:pPr>
            <a:r>
              <a:rPr lang="en-US" altLang="en-US">
                <a:solidFill>
                  <a:prstClr val="black"/>
                </a:solidFill>
                <a:latin typeface="Verdana" panose="020B0604030504040204" pitchFamily="34" charset="0"/>
                <a:ea typeface="ＭＳ Ｐゴシック" charset="-128"/>
              </a:rPr>
              <a:t>Immediate surgical repair is needed in cases of epidural hematoma. </a:t>
            </a:r>
            <a:r>
              <a:rPr lang="en-US">
                <a:solidFill>
                  <a:prstClr val="black"/>
                </a:solidFill>
                <a:latin typeface="Calibri"/>
                <a:ea typeface="ＭＳ Ｐゴシック" charset="-128"/>
              </a:rPr>
              <a:t>Treated early, the prognosis is generally good, because underlying brain damage is usually minimal.</a:t>
            </a:r>
            <a:endParaRPr lang="en-US" altLang="en-US">
              <a:solidFill>
                <a:prstClr val="black"/>
              </a:solidFill>
              <a:latin typeface="Verdana" panose="020B0604030504040204" pitchFamily="34" charset="0"/>
              <a:ea typeface="ＭＳ Ｐゴシック" charset="-128"/>
            </a:endParaRPr>
          </a:p>
          <a:p>
            <a:pPr lvl="0" eaLnBrk="0" fontAlgn="base" hangingPunct="0">
              <a:spcBef>
                <a:spcPct val="30000"/>
              </a:spcBef>
              <a:spcAft>
                <a:spcPct val="0"/>
              </a:spcAft>
              <a:defRPr/>
            </a:pP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153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bleeding expands rapidly in a small space, causing a dramatic rise in intracranial 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32027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your patient has a subdural or epidural hematoma or brain laceration, but his blood pressure is dropping, the pulse pressure is narrowing, and his heart rate is increasing, you must consider that they could be bleeding somewhere else in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8707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the Case Study findings presented.</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930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9160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Given a variety of scenarios, students should be able to identify and properly manage patients with head injuries.</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Critical Thinking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How can EMTs' actions help minimize secondary brain injury?</a:t>
            </a: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a:solidFill>
                <a:prstClr val="black"/>
              </a:solidFill>
              <a:latin typeface="Calibri"/>
              <a:ea typeface="ＭＳ Ｐゴシック" panose="020B0600070205080204" pitchFamily="34" charset="-128"/>
            </a:endParaRPr>
          </a:p>
          <a:p>
            <a:pPr marL="171450" lvl="0" indent="-171450" fontAlgn="base">
              <a:spcBef>
                <a:spcPct val="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some general signs and symptoms of brain injury?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flexion and extension posturing?</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4679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Present the Case Study Introduction provided in the PowerPoint slide set. </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Lead a discussion using the Case Study questions provided on the subsequent slide(s).</a:t>
            </a: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The Case Study with discussion questions continues throughout the PowerPoint presentation.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Case Study Discussion</a:t>
            </a:r>
            <a:endParaRPr lang="en-US" altLang="en-US">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Use the Case Study content and questions to foreshadow the upcoming lesson content.</a:t>
            </a: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42144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Signs of head injury can be obvious.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209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Signs of head injury might include bleeding from the scalp or face or an apparent MOI, such as a fractured windshield at the scene of an automobile crash, a deformed helmet at a crash involving a bicycle or motorcycle, or evidence of a fall.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1776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Maintain an adequate airway and oxygenation.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3257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Maintaining an adequate airway and oxygenation are vital, because head injuries can become worse if there is an inadequate supply of oxygen to the brain.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0449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Keep in mind that head injuries often involve injury to or blockage of the airway.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9495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lowest level on the AVPU scale is “unresponsive.” A patient at this level exhibits no response at all to verbal or painful stimuli. This is an ominous sign in head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51640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In a prehospital setting, the numerical values on the scale are not as important as the types of responses to specific stimuli.</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339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scale is a measure of the patient’s ability to open his eyes, verbal response, and motor response to different stimuli and is generally reproducible by other health care providers at various levels to monitor trends in the level of the patient’s responsiveness.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0646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A patient with a head injury might not complain of pain or other symptoms of trauma. Therefore, it is extremely important to perform a complete physical exam of the patient with a head injury to identify signs of trauma and injury to other areas of the body.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492938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extreme care in checking the patient’s head. Be careful not to jab or apply pressure to skull depressions or deformities.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06766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Use the Case Study content and questions to foreshadow the upcoming lesson content. Gauge the student’s responses as a guide of how well versed they are on this topic.</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35249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Palpate for deformities, depressions, lacerations, or impaled objects around the head and face.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844853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Check the patient’s pupils with a bright light. Are they equal in size? Do they react equally? Both pupils should constrict the same when a light is shined in only one of the pupils. This reflex in the unstimulated eye is known as a consensual reflex. If one or both pupils are fixed and dilated, this can signal an increase in pressure in the brain.</a:t>
            </a:r>
          </a:p>
          <a:p>
            <a:pPr marL="228600" lvl="0" indent="-228600" eaLnBrk="0" fontAlgn="base" hangingPunct="0">
              <a:spcBef>
                <a:spcPct val="30000"/>
              </a:spcBef>
              <a:spcAft>
                <a:spcPct val="0"/>
              </a:spcAft>
              <a:buFontTx/>
              <a:buAutoNum type="arabicPeriod"/>
            </a:pPr>
            <a:r>
              <a:rPr lang="en-US" altLang="en-US">
                <a:solidFill>
                  <a:prstClr val="black"/>
                </a:solidFill>
                <a:latin typeface="Calibri"/>
                <a:ea typeface="ＭＳ Ｐゴシック" pitchFamily="34" charset="-128"/>
              </a:rPr>
              <a:t>Check eye movements. Do the eyes track (follow movement normally)? Is one eye positioned downward and outward?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626927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ears and nose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Check both ears for leakage of blood or clear fluid; a fracture of the base of the skull can cause both.</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Battle sign, a purplish discoloration (bruising) of the mastoid area behind the ear, is another delayed and late sign of a basilar skull fracture.</a:t>
            </a:r>
          </a:p>
          <a:p>
            <a:pPr marL="228600" lvl="0" indent="-228600" eaLnBrk="0" fontAlgn="base" hangingPunct="0">
              <a:spcBef>
                <a:spcPct val="30000"/>
              </a:spcBef>
              <a:spcAft>
                <a:spcPct val="0"/>
              </a:spcAft>
              <a:buFontTx/>
              <a:buAutoNum type="arabicPeriod"/>
              <a:defRPr/>
            </a:pPr>
            <a:r>
              <a:rPr lang="en-US">
                <a:solidFill>
                  <a:prstClr val="black"/>
                </a:solidFill>
                <a:latin typeface="Calibri"/>
                <a:ea typeface="ＭＳ Ｐゴシック" charset="-128"/>
              </a:rPr>
              <a:t>Check the nose for leakage of blood or clear fluid, which can indicate skull fracture or intracranial injury.</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77110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Motor/sensory assessment. To examine motor and sensory function of an alert patient, check his ability to move his fingers and toes. Have them squeeze your fingers with both hands simultaneously to test for equal grip strength. Ask the patient to tell which finger or toe you are touching without watching what you are doing. Pinch each extremity and ask if they can identify the pain. Ask if the patient feels any weakness on one side of the body compared to the other.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00026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Low blood pressure very early in a patient with a head injury is almost always due to bleeding elsewhere in the body because there is not enough space in the brain to permit enough bleeding to reduce blood pressure.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24678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If the heart rate is fast or increasing, suspect hemorrhaging elsewhere in the body or the early onset of hypoxia.</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46325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patient might display several different respiratory patterns if the brain is compressed from increased intracranial pressure resulting from swelling and/or bleeding inside the skull. The respirations might be extremely fast and shallow, completely irregular, or absent (apnea). A sign of severe head injury, increasing intracranial pressure, and possible herniation is the Cushing reflex, in which the systolic blood pressure increases and the heart rate decreases. The respiratory pattern might also change and become irregular. </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254235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solidFill>
                  <a:prstClr val="black"/>
                </a:solidFill>
                <a:latin typeface="Calibri"/>
                <a:ea typeface="ＭＳ Ｐゴシック" charset="-128"/>
              </a:rPr>
              <a:t>The following questions are particularly relevant in cases of head injury:</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When did the incident occur?</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What is the patient’s chief complaint? Did they feel pain, tingling, numbness, or paralysis? Where? How have symptoms changed since the accident?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How did the accident occur? Do they remember the accident?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Did they lose consciousness at any time? This information is critically important in assessing a brain injury. How long was the period of unresponsiveness? When did it occur in relation to the injury? Did the patient suddenly lose consciousness and then gradually reawaken, or did they pass out immediately, suddenly wake up, and then gradually lose consciousness again?</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Was the patient moved after the incident?</a:t>
            </a:r>
          </a:p>
          <a:p>
            <a:pPr marL="171450" lvl="0" indent="-171450" eaLnBrk="0" fontAlgn="base" hangingPunct="0">
              <a:spcBef>
                <a:spcPct val="30000"/>
              </a:spcBef>
              <a:spcAft>
                <a:spcPct val="0"/>
              </a:spcAft>
              <a:buFont typeface="Arial" panose="020B0604020202020204" pitchFamily="34" charset="0"/>
              <a:buChar char="•"/>
              <a:defRPr/>
            </a:pPr>
            <a:r>
              <a:rPr lang="en-US">
                <a:solidFill>
                  <a:prstClr val="black"/>
                </a:solidFill>
                <a:latin typeface="Calibri"/>
                <a:ea typeface="ＭＳ Ｐゴシック" charset="-128"/>
              </a:rPr>
              <a:t>Has there been a previous injury to the head? If so, when did it occur? Was the patient knocked unconscious? Sometimes an injury to the head in which the patient was knocked unconscious can reinjure the brain, days or weeks after the incident occurred.</a:t>
            </a:r>
            <a:endParaRPr lang="en-US" dirty="0">
              <a:solidFill>
                <a:prstClr val="black"/>
              </a:solidFill>
              <a:latin typeface="Calibri"/>
              <a:ea typeface="ＭＳ Ｐゴシック"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879027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sz="1100" dirty="0">
                <a:solidFill>
                  <a:prstClr val="black"/>
                </a:solidFill>
                <a:latin typeface="Calibri"/>
                <a:ea typeface="ＭＳ Ｐゴシック" charset="-128"/>
              </a:rPr>
              <a:t>Signs and symptoms of head injury include: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Altered mental status—disorientation to unresponsiveness that doesn’t improve or that continues to deteriorate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Decreasing mental status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Irregular breathing pattern (severe)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Increasing blood pressure and decreasing pulse (Cushing reflex, a late finding) (severe)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Obvious signs of injury—contusions, lacerations, or hematomas to the scalp or deformity to the skull</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Visible damage to the skull (visible through laceration in the scalp)</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Pain, tenderness, or swelling at the site of injury</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Blood or cerebrospinal fluid from the ears or nose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Discoloration (bruising) around the eyes in the absence of trauma to the eyes (raccoon sign—very late)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Discoloration (bruising) behind the ears, the mastoid process (Battle sign—very late)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Absent motor or sensory function (severe or poor response)</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Nausea and/or vomiting; vomiting can be forceful or repeated</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Unequal pupil size with altered mental status (severe) </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Diplopia—double vision</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Possible seizures</a:t>
            </a:r>
          </a:p>
          <a:p>
            <a:pPr marL="171450" lvl="0" indent="-171450" eaLnBrk="0" fontAlgn="base" hangingPunct="0">
              <a:spcBef>
                <a:spcPct val="30000"/>
              </a:spcBef>
              <a:spcAft>
                <a:spcPct val="0"/>
              </a:spcAft>
              <a:buFont typeface="Arial" panose="020B0604020202020204" pitchFamily="34" charset="0"/>
              <a:buChar char="•"/>
              <a:defRPr/>
            </a:pPr>
            <a:r>
              <a:rPr lang="en-US" sz="1100" dirty="0">
                <a:solidFill>
                  <a:prstClr val="black"/>
                </a:solidFill>
                <a:latin typeface="Calibri"/>
                <a:ea typeface="ＭＳ Ｐゴシック" charset="-128"/>
              </a:rPr>
              <a:t>Nonpurposeful response to painful stimuli (severe).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627915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Both pupils should constrict the same when a light is shined in only one of the pupils. This reflex in the unstimulated eye is known as a consensual reflex.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4147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spcBef>
                <a:spcPct val="0"/>
              </a:spcBef>
              <a:spcAft>
                <a:spcPct val="0"/>
              </a:spcAft>
            </a:pPr>
            <a:r>
              <a:rPr lang="en-US" altLang="en-US">
                <a:solidFill>
                  <a:prstClr val="black"/>
                </a:solidFill>
                <a:latin typeface="Calibri"/>
                <a:ea typeface="ＭＳ Ｐゴシック" pitchFamily="34" charset="-128"/>
              </a:rPr>
              <a:t>During this lesson, students will learn about assessment and care for a patient suffering from a head injury.</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873962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Flexion posturing, or decorticate posturing, is a posture in which a patient flexes their arms across their chest and extends their legs. This posture could indicate an upper-level brainstem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640308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dirty="0">
                <a:solidFill>
                  <a:prstClr val="black"/>
                </a:solidFill>
                <a:latin typeface="Calibri"/>
                <a:ea typeface="ＭＳ Ｐゴシック" pitchFamily="34" charset="-128"/>
              </a:rPr>
              <a:t>Extension posturing, or decerebrate posturing, is a posture in which a patient extending both arms at their sides, extends their legs, and sometimes arches their backs. Decerebrate posturing represents the lowest level of nonpurposeful pain response, indicating a lower-level brainstem injury.</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958830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dirty="0">
                <a:solidFill>
                  <a:prstClr val="black"/>
                </a:solidFill>
                <a:latin typeface="Calibri"/>
                <a:ea typeface="ＭＳ Ｐゴシック" charset="-128"/>
              </a:rPr>
              <a:t>Signs of brain herniation include:</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Unequal pupils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Dilated and nonreactive pupils</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Decerebrate posturing</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No response on motor examination</a:t>
            </a:r>
          </a:p>
          <a:p>
            <a:pPr marL="171450" lvl="0" indent="-171450" eaLnBrk="0" fontAlgn="base" hangingPunct="0">
              <a:spcBef>
                <a:spcPct val="30000"/>
              </a:spcBef>
              <a:spcAft>
                <a:spcPct val="0"/>
              </a:spcAft>
              <a:buFont typeface="Arial" panose="020B0604020202020204" pitchFamily="34" charset="0"/>
              <a:buChar char="•"/>
              <a:defRPr/>
            </a:pPr>
            <a:r>
              <a:rPr lang="en-US" dirty="0">
                <a:solidFill>
                  <a:prstClr val="black"/>
                </a:solidFill>
                <a:latin typeface="Calibri"/>
                <a:ea typeface="ＭＳ Ｐゴシック" charset="-128"/>
              </a:rPr>
              <a:t>Continued neurologic deterioration identified as a decrease of 2 or more points in a patient with an initial GCS of 8 or less.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4947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Do not apply pressure to an open or depressed skull injury; doing so can drive pieces of fragmented bone into the brain tissue.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225047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For other wounds, use gentle, continuous direct pressure with sterile gauze only as needed to control bleeding.</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00472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Class Activity</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Give students 20 to 30 minutes to review the lecture and their textbooks. Divide the class into two teams. Read aloud the In Review questions from the text. The team to ring its bell first gets an opportunity to answer. If the students on the team are correct, they get a point. If they are incorrect, the other team gets an opportunity to answer.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37667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642574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642436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Review Case Conclusion and emphasize the application of knowledge learned from this presentation.</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57677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Follow-Up</a:t>
            </a:r>
            <a:endParaRPr lang="en-US" altLang="en-US" sz="14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Answer student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Follow-Up Assignments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Review Chapter 31 Summary.</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31 In Review questions. </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Complete Chapter 31 Critical Thinking questions.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Assessments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Handouts</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	Chapter 31 quiz</a:t>
            </a:r>
            <a:endParaRPr lang="en-US" altLang="en-US" sz="1800">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a:p>
            <a:pPr lvl="0" eaLnBrk="0" fontAlgn="base" hangingPunct="0">
              <a:spcBef>
                <a:spcPct val="30000"/>
              </a:spcBef>
              <a:spcAft>
                <a:spcPct val="0"/>
              </a:spcAft>
            </a:pPr>
            <a:endParaRPr lang="en-US" altLang="en-US" b="1">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236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b="1">
                <a:solidFill>
                  <a:prstClr val="black"/>
                </a:solidFill>
                <a:latin typeface="Calibri"/>
                <a:ea typeface="ＭＳ Ｐゴシック" pitchFamily="34" charset="-128"/>
              </a:rPr>
              <a:t>Teaching Tips</a:t>
            </a:r>
            <a:endParaRPr lang="en-US" altLang="en-US">
              <a:solidFill>
                <a:prstClr val="black"/>
              </a:solidFill>
              <a:latin typeface="Calibri"/>
              <a:ea typeface="ＭＳ Ｐゴシック" pitchFamily="34" charset="-128"/>
            </a:endParaRPr>
          </a:p>
          <a:p>
            <a:pPr lvl="0" eaLnBrk="0" fontAlgn="base" hangingPunct="0">
              <a:spcBef>
                <a:spcPct val="30000"/>
              </a:spcBef>
              <a:spcAft>
                <a:spcPct val="0"/>
              </a:spcAft>
            </a:pPr>
            <a:r>
              <a:rPr lang="en-US" altLang="en-US">
                <a:solidFill>
                  <a:prstClr val="black"/>
                </a:solidFill>
                <a:latin typeface="Calibri"/>
                <a:ea typeface="ＭＳ Ｐゴシック" pitchFamily="34" charset="-128"/>
              </a:rPr>
              <a:t>Pass around an anatomical model of the skull to illustrate the basilar skull—a set of structures that is often difficult for students to visualize.</a:t>
            </a:r>
          </a:p>
          <a:p>
            <a:pPr lvl="0" eaLnBrk="0" fontAlgn="base" hangingPunct="0">
              <a:spcBef>
                <a:spcPct val="30000"/>
              </a:spcBef>
              <a:spcAft>
                <a:spcPct val="0"/>
              </a:spcAft>
            </a:pPr>
            <a:endParaRPr lang="en-US" altLang="en-US">
              <a:solidFill>
                <a:prstClr val="black"/>
              </a:solidFill>
              <a:latin typeface="Calibri"/>
              <a:ea typeface="ＭＳ Ｐゴシック"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82428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pPr>
            <a:r>
              <a:rPr lang="en-US" altLang="en-US">
                <a:solidFill>
                  <a:prstClr val="black"/>
                </a:solidFill>
                <a:latin typeface="Calibri"/>
                <a:ea typeface="ＭＳ Ｐゴシック" pitchFamily="34" charset="-128"/>
              </a:rPr>
              <a:t>The brain occupies 80 to 90 percent of the space inside the skull.</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57939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All three layers enclose not only the brain, but also the brainstem and the spinal cord. </a:t>
            </a:r>
          </a:p>
          <a:p>
            <a:pPr lvl="0" eaLnBrk="0" fontAlgn="base" hangingPunct="0">
              <a:spcBef>
                <a:spcPct val="30000"/>
              </a:spcBef>
              <a:spcAft>
                <a:spcPct val="0"/>
              </a:spcAft>
              <a:defRPr/>
            </a:pPr>
            <a:endParaRPr lang="en-US" altLang="en-US" b="1">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Discussion Questions</a:t>
            </a:r>
            <a:endParaRPr lang="en-US" altLang="en-US" sz="14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How can you describe the location of intracranial bleeding with respect to the meninges?</a:t>
            </a:r>
            <a:endParaRPr lang="en-US" altLang="en-US" sz="18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Why is swelling or bleeding within the brain quickly life-threatening?</a:t>
            </a:r>
            <a:endParaRPr lang="en-US" altLang="en-US" sz="18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What are the functions of the brainstem?</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Knowledge Application</a:t>
            </a:r>
            <a:endParaRPr lang="en-US" altLang="en-US" sz="14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a description of the location of bleeding within the cranium, students should be able to describe it using the correct terminology.</a:t>
            </a:r>
            <a:endParaRPr lang="en-US" altLang="en-US" sz="1800">
              <a:solidFill>
                <a:prstClr val="black"/>
              </a:solidFill>
              <a:latin typeface="Calibri"/>
              <a:ea typeface="ＭＳ Ｐゴシック" panose="020B0600070205080204" pitchFamily="34" charset="-128"/>
            </a:endParaRPr>
          </a:p>
          <a:p>
            <a:pPr marL="171450" lvl="0" indent="-171450" eaLnBrk="0" fontAlgn="base" hangingPunct="0">
              <a:spcBef>
                <a:spcPct val="30000"/>
              </a:spcBef>
              <a:spcAft>
                <a:spcPct val="0"/>
              </a:spcAft>
              <a:buFont typeface="Arial" panose="020B0604020202020204" pitchFamily="34" charset="0"/>
              <a:buChar char="•"/>
              <a:defRPr/>
            </a:pPr>
            <a:r>
              <a:rPr lang="en-US" altLang="en-US">
                <a:solidFill>
                  <a:prstClr val="black"/>
                </a:solidFill>
                <a:latin typeface="Calibri"/>
                <a:ea typeface="ＭＳ Ｐゴシック" panose="020B0600070205080204" pitchFamily="34" charset="-128"/>
              </a:rPr>
              <a:t>Given a description of a region of the brain, students should be able to describe the major functions of that area.</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b="1">
                <a:solidFill>
                  <a:prstClr val="black"/>
                </a:solidFill>
                <a:latin typeface="Calibri"/>
                <a:ea typeface="ＭＳ Ｐゴシック" panose="020B0600070205080204" pitchFamily="34" charset="-128"/>
              </a:rPr>
              <a:t>Class Activity</a:t>
            </a:r>
            <a:endParaRPr lang="en-US" altLang="en-US" sz="14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Assign groups of students to research and present the anatomy and physiology of different parts of the brain.</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r>
              <a:rPr lang="en-US" altLang="en-US">
                <a:solidFill>
                  <a:prstClr val="black"/>
                </a:solidFill>
                <a:latin typeface="Calibri"/>
                <a:ea typeface="ＭＳ Ｐゴシック" panose="020B0600070205080204" pitchFamily="34" charset="-128"/>
              </a:rPr>
              <a:t> </a:t>
            </a:r>
            <a:endParaRPr lang="en-US" altLang="en-US" sz="1800">
              <a:solidFill>
                <a:prstClr val="black"/>
              </a:solidFill>
              <a:latin typeface="Calibri"/>
              <a:ea typeface="ＭＳ Ｐゴシック" panose="020B0600070205080204" pitchFamily="34" charset="-128"/>
            </a:endParaRPr>
          </a:p>
          <a:p>
            <a:pPr lvl="0" eaLnBrk="0" fontAlgn="base" hangingPunct="0">
              <a:spcBef>
                <a:spcPct val="30000"/>
              </a:spcBef>
              <a:spcAft>
                <a:spcPct val="0"/>
              </a:spcAft>
              <a:defRPr/>
            </a:pPr>
            <a:endParaRPr lang="en-US" altLang="en-US" dirty="0">
              <a:solidFill>
                <a:prstClr val="black"/>
              </a:solidFill>
              <a:latin typeface="Calibri"/>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171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8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24573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body" idx="1"/>
          </p:nvPr>
        </p:nvSpPr>
        <p:spPr>
          <a:xfrm>
            <a:off x="457200" y="16002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3" name="Shape 33"/>
          <p:cNvSpPr txBox="1">
            <a:spLocks noGrp="1"/>
          </p:cNvSpPr>
          <p:nvPr>
            <p:ph type="body" idx="2"/>
          </p:nvPr>
        </p:nvSpPr>
        <p:spPr>
          <a:xfrm>
            <a:off x="457200" y="3962400"/>
            <a:ext cx="8229600" cy="21637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6pPr>
            <a:lvl7pPr marL="2971800" marR="0" lvl="6"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7pPr>
            <a:lvl8pPr marL="3429000" marR="0" lvl="7"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8pPr>
            <a:lvl9pPr marL="3886200" marR="0" lvl="8" indent="-139700" algn="l" rtl="0">
              <a:spcBef>
                <a:spcPts val="300"/>
              </a:spcBef>
              <a:buClr>
                <a:srgbClr val="007FA3"/>
              </a:buClr>
              <a:buSzPct val="100000"/>
              <a:buFont typeface="Arial"/>
              <a:buChar char="•"/>
              <a:defRPr sz="1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4617625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1" name="Shape 8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2" name="Shape 8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5" name="Picture 14"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24315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3/1/2018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20" name="Text Placeholder 17"/>
          <p:cNvSpPr>
            <a:spLocks noGrp="1"/>
          </p:cNvSpPr>
          <p:nvPr>
            <p:ph type="body" sz="quarter" idx="16" hasCustomPrompt="1"/>
          </p:nvPr>
        </p:nvSpPr>
        <p:spPr>
          <a:xfrm>
            <a:off x="3048000" y="6529254"/>
            <a:ext cx="5867400" cy="187537"/>
          </a:xfrm>
        </p:spPr>
        <p:txBody>
          <a:bodyPr/>
          <a:lstStyle>
            <a:lvl1pPr marL="0" indent="0" algn="r">
              <a:buNone/>
              <a:defRPr sz="800" baseline="0"/>
            </a:lvl1pPr>
          </a:lstStyle>
          <a:p>
            <a:pPr lvl="0"/>
            <a:r>
              <a:rPr lang="en-US" dirty="0" smtClean="0"/>
              <a:t>Click to add copyright line</a:t>
            </a:r>
            <a:endParaRPr lang="en-IN" dirty="0"/>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022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aseline="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chemeClr val="accent1"/>
              </a:buClr>
              <a:buSzPct val="100000"/>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9" name="Date Placeholder 3"/>
          <p:cNvSpPr>
            <a:spLocks noGrp="1"/>
          </p:cNvSpPr>
          <p:nvPr>
            <p:ph type="dt" sz="half" idx="10"/>
          </p:nvPr>
        </p:nvSpPr>
        <p:spPr>
          <a:xfrm>
            <a:off x="6335713" y="113072"/>
            <a:ext cx="2133600" cy="182880"/>
          </a:xfrm>
        </p:spPr>
        <p:txBody>
          <a:bodyPr/>
          <a:lstStyle/>
          <a:p>
            <a:fld id="{891838CE-430E-45DE-B6AA-42DD655BB05E}" type="datetime1">
              <a:rPr lang="en-US" smtClean="0"/>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58964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a:solidFill>
                  <a:srgbClr val="3399B5"/>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524156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TextBox 13"/>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740544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832AD23-A511-424E-9DD2-B8CE2D237B20}" type="datetime1">
              <a:rPr lang="en-US" smtClean="0"/>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4257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3/1/2018</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3605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57200" y="3733800"/>
            <a:ext cx="8229600" cy="1752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0133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26302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807084"/>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73720" y="4013968"/>
            <a:ext cx="8229600" cy="91933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440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3" name="Content Placeholder 2"/>
          <p:cNvSpPr>
            <a:spLocks noGrp="1"/>
          </p:cNvSpPr>
          <p:nvPr>
            <p:ph idx="13"/>
          </p:nvPr>
        </p:nvSpPr>
        <p:spPr>
          <a:xfrm>
            <a:off x="473720" y="264168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4"/>
          </p:nvPr>
        </p:nvSpPr>
        <p:spPr>
          <a:xfrm>
            <a:off x="457200" y="368316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idx="15"/>
          </p:nvPr>
        </p:nvSpPr>
        <p:spPr>
          <a:xfrm>
            <a:off x="457200" y="4724640"/>
            <a:ext cx="8229600" cy="711176"/>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7040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778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927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7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82296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82296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3750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76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9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35231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1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43400" y="4874552"/>
            <a:ext cx="3886200" cy="99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46053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11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Content Placeholder 8"/>
          <p:cNvSpPr>
            <a:spLocks noGrp="1"/>
          </p:cNvSpPr>
          <p:nvPr>
            <p:ph sz="quarter" idx="15"/>
          </p:nvPr>
        </p:nvSpPr>
        <p:spPr>
          <a:xfrm>
            <a:off x="457200" y="3733800"/>
            <a:ext cx="3505200" cy="91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17"/>
          </p:nvPr>
        </p:nvSpPr>
        <p:spPr>
          <a:xfrm>
            <a:off x="457200" y="4876800"/>
            <a:ext cx="3505200" cy="99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6944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12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733800"/>
            <a:ext cx="3886200"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76204" y="4473387"/>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43399" y="2286000"/>
            <a:ext cx="3865157"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3045349"/>
            <a:ext cx="3886200" cy="5827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92613" y="5159852"/>
            <a:ext cx="3886200"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5531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tabLst>
                <a:tab pos="176213" algn="l"/>
              </a:tabLst>
              <a:defRPr sz="1600" b="0" i="0" u="none" strike="noStrike" cap="none">
                <a:solidFill>
                  <a:schemeClr val="dk1"/>
                </a:solidFill>
                <a:latin typeface="Arial"/>
                <a:ea typeface="Arial"/>
                <a:cs typeface="Arial"/>
                <a:sym typeface="Arial"/>
              </a:defRPr>
            </a:lvl1pPr>
            <a:lvl2pPr marL="742950" marR="0" lvl="1" indent="-283464"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2286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a:p>
            <a:pPr lvl="1"/>
            <a:endParaRPr lang="en-IN" dirty="0" smtClean="0"/>
          </a:p>
          <a:p>
            <a:pPr lvl="2"/>
            <a:endParaRPr lang="en-IN" dirty="0" smtClean="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13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7490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0660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15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447801"/>
            <a:ext cx="35052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3"/>
          <p:cNvSpPr>
            <a:spLocks noGrp="1"/>
          </p:cNvSpPr>
          <p:nvPr>
            <p:ph idx="13"/>
          </p:nvPr>
        </p:nvSpPr>
        <p:spPr>
          <a:xfrm>
            <a:off x="457200" y="2286000"/>
            <a:ext cx="3505200" cy="5635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5" name="Content Placeholder 4"/>
          <p:cNvSpPr>
            <a:spLocks noGrp="1"/>
          </p:cNvSpPr>
          <p:nvPr>
            <p:ph sz="quarter" idx="14"/>
          </p:nvPr>
        </p:nvSpPr>
        <p:spPr>
          <a:xfrm>
            <a:off x="457200" y="3048000"/>
            <a:ext cx="3505200" cy="57058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16"/>
          </p:nvPr>
        </p:nvSpPr>
        <p:spPr>
          <a:xfrm>
            <a:off x="4343400" y="3081267"/>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18"/>
          </p:nvPr>
        </p:nvSpPr>
        <p:spPr>
          <a:xfrm>
            <a:off x="4332878" y="3626139"/>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4343400" y="1494526"/>
            <a:ext cx="3886200"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353921" y="1979598"/>
            <a:ext cx="3865157" cy="303198"/>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343400" y="2537829"/>
            <a:ext cx="3886200" cy="28985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2"/>
          </p:nvPr>
        </p:nvSpPr>
        <p:spPr>
          <a:xfrm>
            <a:off x="4332878" y="4065083"/>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1"/>
          <p:cNvSpPr>
            <a:spLocks noGrp="1"/>
          </p:cNvSpPr>
          <p:nvPr>
            <p:ph sz="quarter" idx="23"/>
          </p:nvPr>
        </p:nvSpPr>
        <p:spPr>
          <a:xfrm>
            <a:off x="457200" y="3830925"/>
            <a:ext cx="3472396" cy="5592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4"/>
          </p:nvPr>
        </p:nvSpPr>
        <p:spPr>
          <a:xfrm>
            <a:off x="490004" y="4570512"/>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5"/>
          </p:nvPr>
        </p:nvSpPr>
        <p:spPr>
          <a:xfrm>
            <a:off x="506413" y="5256977"/>
            <a:ext cx="3472396" cy="50617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11"/>
          <p:cNvSpPr>
            <a:spLocks noGrp="1"/>
          </p:cNvSpPr>
          <p:nvPr>
            <p:ph sz="quarter" idx="26"/>
          </p:nvPr>
        </p:nvSpPr>
        <p:spPr>
          <a:xfrm>
            <a:off x="4336752" y="4520930"/>
            <a:ext cx="3886200" cy="27817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13"/>
          <p:cNvSpPr>
            <a:spLocks noGrp="1"/>
          </p:cNvSpPr>
          <p:nvPr>
            <p:ph sz="quarter" idx="27"/>
          </p:nvPr>
        </p:nvSpPr>
        <p:spPr>
          <a:xfrm>
            <a:off x="4326230" y="5065802"/>
            <a:ext cx="3886200" cy="25175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13"/>
          <p:cNvSpPr>
            <a:spLocks noGrp="1"/>
          </p:cNvSpPr>
          <p:nvPr>
            <p:ph sz="quarter" idx="28"/>
          </p:nvPr>
        </p:nvSpPr>
        <p:spPr>
          <a:xfrm>
            <a:off x="4326230" y="5504746"/>
            <a:ext cx="3886200" cy="26634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79209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20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3/1/2018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15" name="Content Placeholder 2"/>
          <p:cNvSpPr>
            <a:spLocks noGrp="1"/>
          </p:cNvSpPr>
          <p:nvPr>
            <p:ph idx="19"/>
          </p:nvPr>
        </p:nvSpPr>
        <p:spPr>
          <a:xfrm>
            <a:off x="4790255"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4790256"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4790255"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26"/>
          </p:nvPr>
        </p:nvSpPr>
        <p:spPr>
          <a:xfrm>
            <a:off x="4790255"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Content Placeholder 2"/>
          <p:cNvSpPr>
            <a:spLocks noGrp="1"/>
          </p:cNvSpPr>
          <p:nvPr>
            <p:ph idx="27"/>
          </p:nvPr>
        </p:nvSpPr>
        <p:spPr>
          <a:xfrm>
            <a:off x="4790256"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ontent Placeholder 2"/>
          <p:cNvSpPr>
            <a:spLocks noGrp="1"/>
          </p:cNvSpPr>
          <p:nvPr>
            <p:ph idx="28"/>
          </p:nvPr>
        </p:nvSpPr>
        <p:spPr>
          <a:xfrm>
            <a:off x="4790255"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5" name="Content Placeholder 2"/>
          <p:cNvSpPr>
            <a:spLocks noGrp="1"/>
          </p:cNvSpPr>
          <p:nvPr>
            <p:ph idx="29"/>
          </p:nvPr>
        </p:nvSpPr>
        <p:spPr>
          <a:xfrm>
            <a:off x="4790255"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Content Placeholder 2"/>
          <p:cNvSpPr>
            <a:spLocks noGrp="1"/>
          </p:cNvSpPr>
          <p:nvPr>
            <p:ph idx="30"/>
          </p:nvPr>
        </p:nvSpPr>
        <p:spPr>
          <a:xfrm>
            <a:off x="4790256"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7" name="Content Placeholder 2"/>
          <p:cNvSpPr>
            <a:spLocks noGrp="1"/>
          </p:cNvSpPr>
          <p:nvPr>
            <p:ph idx="31"/>
          </p:nvPr>
        </p:nvSpPr>
        <p:spPr>
          <a:xfrm>
            <a:off x="4790255"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8" name="Content Placeholder 2"/>
          <p:cNvSpPr>
            <a:spLocks noGrp="1"/>
          </p:cNvSpPr>
          <p:nvPr>
            <p:ph idx="32"/>
          </p:nvPr>
        </p:nvSpPr>
        <p:spPr>
          <a:xfrm>
            <a:off x="4790255"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1" name="Content Placeholder 2"/>
          <p:cNvSpPr>
            <a:spLocks noGrp="1"/>
          </p:cNvSpPr>
          <p:nvPr>
            <p:ph idx="33"/>
          </p:nvPr>
        </p:nvSpPr>
        <p:spPr>
          <a:xfrm>
            <a:off x="457200" y="1494526"/>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2" name="Content Placeholder 2"/>
          <p:cNvSpPr>
            <a:spLocks noGrp="1"/>
          </p:cNvSpPr>
          <p:nvPr>
            <p:ph idx="34"/>
          </p:nvPr>
        </p:nvSpPr>
        <p:spPr>
          <a:xfrm>
            <a:off x="457201" y="1861415"/>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3" name="Content Placeholder 2"/>
          <p:cNvSpPr>
            <a:spLocks noGrp="1"/>
          </p:cNvSpPr>
          <p:nvPr>
            <p:ph idx="35"/>
          </p:nvPr>
        </p:nvSpPr>
        <p:spPr>
          <a:xfrm>
            <a:off x="457200" y="2283032"/>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4" name="Content Placeholder 2"/>
          <p:cNvSpPr>
            <a:spLocks noGrp="1"/>
          </p:cNvSpPr>
          <p:nvPr>
            <p:ph idx="36"/>
          </p:nvPr>
        </p:nvSpPr>
        <p:spPr>
          <a:xfrm>
            <a:off x="457200" y="270554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5" name="Content Placeholder 2"/>
          <p:cNvSpPr>
            <a:spLocks noGrp="1"/>
          </p:cNvSpPr>
          <p:nvPr>
            <p:ph idx="37"/>
          </p:nvPr>
        </p:nvSpPr>
        <p:spPr>
          <a:xfrm>
            <a:off x="457201" y="3072434"/>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6" name="Content Placeholder 2"/>
          <p:cNvSpPr>
            <a:spLocks noGrp="1"/>
          </p:cNvSpPr>
          <p:nvPr>
            <p:ph idx="38"/>
          </p:nvPr>
        </p:nvSpPr>
        <p:spPr>
          <a:xfrm>
            <a:off x="457200" y="3494051"/>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7" name="Content Placeholder 2"/>
          <p:cNvSpPr>
            <a:spLocks noGrp="1"/>
          </p:cNvSpPr>
          <p:nvPr>
            <p:ph idx="39"/>
          </p:nvPr>
        </p:nvSpPr>
        <p:spPr>
          <a:xfrm>
            <a:off x="457200" y="3908712"/>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8" name="Content Placeholder 2"/>
          <p:cNvSpPr>
            <a:spLocks noGrp="1"/>
          </p:cNvSpPr>
          <p:nvPr>
            <p:ph idx="40"/>
          </p:nvPr>
        </p:nvSpPr>
        <p:spPr>
          <a:xfrm>
            <a:off x="457201" y="4275601"/>
            <a:ext cx="3886200" cy="32227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9" name="Content Placeholder 2"/>
          <p:cNvSpPr>
            <a:spLocks noGrp="1"/>
          </p:cNvSpPr>
          <p:nvPr>
            <p:ph idx="41"/>
          </p:nvPr>
        </p:nvSpPr>
        <p:spPr>
          <a:xfrm>
            <a:off x="457200" y="4697218"/>
            <a:ext cx="3886199" cy="308097"/>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0" name="Content Placeholder 2"/>
          <p:cNvSpPr>
            <a:spLocks noGrp="1"/>
          </p:cNvSpPr>
          <p:nvPr>
            <p:ph idx="42"/>
          </p:nvPr>
        </p:nvSpPr>
        <p:spPr>
          <a:xfrm>
            <a:off x="457200" y="5105555"/>
            <a:ext cx="3886200" cy="26203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5016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3/1/2018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9" name="Picture 8"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0" name="TextBox 9"/>
          <p:cNvSpPr txBox="1"/>
          <p:nvPr userDrawn="1"/>
        </p:nvSpPr>
        <p:spPr>
          <a:xfrm>
            <a:off x="1600200" y="6429345"/>
            <a:ext cx="7162800" cy="276999"/>
          </a:xfrm>
          <a:prstGeom prst="rect">
            <a:avLst/>
          </a:prstGeom>
          <a:noFill/>
        </p:spPr>
        <p:txBody>
          <a:bodyPr wrap="square" rtlCol="0">
            <a:spAutoFit/>
          </a:bodyPr>
          <a:lstStyle/>
          <a:p>
            <a:pPr algn="r">
              <a:buClrTx/>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2016, 2013, 2010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115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84448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068857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p>
            <a:endParaRPr lang="en-US"/>
          </a:p>
        </p:txBody>
      </p:sp>
      <p:sp>
        <p:nvSpPr>
          <p:cNvPr id="3" name="Date Placeholder 2"/>
          <p:cNvSpPr>
            <a:spLocks noGrp="1"/>
          </p:cNvSpPr>
          <p:nvPr>
            <p:ph type="dt" idx="1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227709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Tree>
    <p:extLst>
      <p:ext uri="{BB962C8B-B14F-4D97-AF65-F5344CB8AC3E}">
        <p14:creationId xmlns:p14="http://schemas.microsoft.com/office/powerpoint/2010/main" val="342898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5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1"/>
          <p:cNvSpPr txBox="1">
            <a:spLocks noGrp="1"/>
          </p:cNvSpPr>
          <p:nvPr>
            <p:ph type="body" idx="1"/>
          </p:nvPr>
        </p:nvSpPr>
        <p:spPr>
          <a:xfrm>
            <a:off x="457200" y="1600201"/>
            <a:ext cx="8229600" cy="533400"/>
          </a:xfrm>
          <a:prstGeom prst="rect">
            <a:avLst/>
          </a:prstGeom>
          <a:noFill/>
          <a:ln>
            <a:noFill/>
          </a:ln>
        </p:spPr>
        <p:txBody>
          <a:bodyPr lIns="91425" tIns="91425" rIns="91425" bIns="91425" anchor="t" anchorCtr="0"/>
          <a:lstStyle>
            <a:lvl1pPr marL="255600" marR="0" lvl="0" indent="-255600" algn="l" rtl="0">
              <a:spcBef>
                <a:spcPts val="1500"/>
              </a:spcBef>
              <a:buClr>
                <a:srgbClr val="007FA3"/>
              </a:buClr>
              <a:buSzPct val="100000"/>
              <a:buFont typeface="Arial" panose="020B0604020202020204" pitchFamily="34" charset="0"/>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IN" dirty="0" smtClean="0"/>
          </a:p>
        </p:txBody>
      </p:sp>
      <p:sp>
        <p:nvSpPr>
          <p:cNvPr id="3" name="Content Placeholder 2"/>
          <p:cNvSpPr>
            <a:spLocks noGrp="1"/>
          </p:cNvSpPr>
          <p:nvPr>
            <p:ph sz="quarter" idx="13"/>
          </p:nvPr>
        </p:nvSpPr>
        <p:spPr>
          <a:xfrm>
            <a:off x="457200" y="2278063"/>
            <a:ext cx="8229600" cy="5588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5" name="Content Placeholder 4"/>
          <p:cNvSpPr>
            <a:spLocks noGrp="1"/>
          </p:cNvSpPr>
          <p:nvPr>
            <p:ph sz="quarter" idx="14"/>
          </p:nvPr>
        </p:nvSpPr>
        <p:spPr>
          <a:xfrm>
            <a:off x="457200" y="2954338"/>
            <a:ext cx="8232775" cy="609600"/>
          </a:xfrm>
        </p:spPr>
        <p:txBody>
          <a:bodyPr/>
          <a:lstStyle>
            <a:lvl1pPr indent="-255600">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7" name="Content Placeholder 6"/>
          <p:cNvSpPr>
            <a:spLocks noGrp="1"/>
          </p:cNvSpPr>
          <p:nvPr>
            <p:ph sz="quarter" idx="15"/>
          </p:nvPr>
        </p:nvSpPr>
        <p:spPr>
          <a:xfrm>
            <a:off x="457200" y="3733800"/>
            <a:ext cx="8229600" cy="5508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9" name="Content Placeholder 8"/>
          <p:cNvSpPr>
            <a:spLocks noGrp="1"/>
          </p:cNvSpPr>
          <p:nvPr>
            <p:ph sz="quarter" idx="16"/>
          </p:nvPr>
        </p:nvSpPr>
        <p:spPr>
          <a:xfrm>
            <a:off x="457200" y="4427538"/>
            <a:ext cx="8229600" cy="652462"/>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11" name="Content Placeholder 10"/>
          <p:cNvSpPr>
            <a:spLocks noGrp="1"/>
          </p:cNvSpPr>
          <p:nvPr>
            <p:ph sz="quarter" idx="17"/>
          </p:nvPr>
        </p:nvSpPr>
        <p:spPr>
          <a:xfrm>
            <a:off x="457200" y="5181600"/>
            <a:ext cx="8229600" cy="500063"/>
          </a:xfrm>
        </p:spPr>
        <p:txBody>
          <a:bodyPr/>
          <a:lstStyle>
            <a:lvl1pPr marL="255588" indent="-255588">
              <a:defRPr/>
            </a:lvl1pPr>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N" dirty="0"/>
          </a:p>
        </p:txBody>
      </p:sp>
      <p:sp>
        <p:nvSpPr>
          <p:cNvPr id="4" name="Content Placeholder 3"/>
          <p:cNvSpPr>
            <a:spLocks noGrp="1"/>
          </p:cNvSpPr>
          <p:nvPr>
            <p:ph sz="quarter" idx="18"/>
          </p:nvPr>
        </p:nvSpPr>
        <p:spPr>
          <a:xfrm>
            <a:off x="457200" y="5811838"/>
            <a:ext cx="8229600" cy="457200"/>
          </a:xfrm>
        </p:spPr>
        <p:txBody>
          <a:bodyPr/>
          <a:lstStyle>
            <a:lvl2pPr indent="-283464">
              <a:defRPr/>
            </a:lvl2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7"/>
          <p:cNvSpPr>
            <a:spLocks noGrp="1"/>
          </p:cNvSpPr>
          <p:nvPr>
            <p:ph sz="quarter" idx="19"/>
          </p:nvPr>
        </p:nvSpPr>
        <p:spPr>
          <a:xfrm>
            <a:off x="3657601" y="6418263"/>
            <a:ext cx="479834" cy="29845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quarter" idx="20"/>
          </p:nvPr>
        </p:nvSpPr>
        <p:spPr>
          <a:xfrm>
            <a:off x="5503863" y="6418263"/>
            <a:ext cx="45331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13"/>
          <p:cNvSpPr>
            <a:spLocks noGrp="1"/>
          </p:cNvSpPr>
          <p:nvPr>
            <p:ph sz="quarter" idx="21"/>
          </p:nvPr>
        </p:nvSpPr>
        <p:spPr>
          <a:xfrm>
            <a:off x="7200900" y="6418263"/>
            <a:ext cx="576027"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22"/>
          </p:nvPr>
        </p:nvSpPr>
        <p:spPr>
          <a:xfrm flipH="1">
            <a:off x="7976101" y="6418263"/>
            <a:ext cx="778599" cy="298450"/>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47949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txBox="1">
            <a:spLocks noGrp="1"/>
          </p:cNvSpPr>
          <p:nvPr>
            <p:ph type="body" idx="1"/>
          </p:nvPr>
        </p:nvSpPr>
        <p:spPr>
          <a:xfrm>
            <a:off x="457200" y="816429"/>
            <a:ext cx="82296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64" name="Shape 64"/>
          <p:cNvSpPr txBox="1">
            <a:spLocks noGrp="1"/>
          </p:cNvSpPr>
          <p:nvPr>
            <p:ph type="body" idx="2"/>
          </p:nvPr>
        </p:nvSpPr>
        <p:spPr>
          <a:xfrm>
            <a:off x="457200" y="1600200"/>
            <a:ext cx="8229600" cy="452596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85800" y="1447800"/>
            <a:ext cx="77724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a:off x="674687" y="3962400"/>
            <a:ext cx="7794626"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a:p>
        </p:txBody>
      </p:sp>
      <p:sp>
        <p:nvSpPr>
          <p:cNvPr id="71" name="Shape 7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7">
            <a:alphaModFix/>
          </a:blip>
          <a:srcRect/>
          <a:stretch/>
        </p:blipFill>
        <p:spPr>
          <a:xfrm>
            <a:off x="443972" y="6429709"/>
            <a:ext cx="917999" cy="279914"/>
          </a:xfrm>
          <a:prstGeom prst="rect">
            <a:avLst/>
          </a:prstGeom>
          <a:noFill/>
          <a:ln>
            <a:noFill/>
          </a:ln>
        </p:spPr>
      </p:pic>
      <p:sp>
        <p:nvSpPr>
          <p:cNvPr id="17" name="Text Placeholder 5"/>
          <p:cNvSpPr txBox="1">
            <a:spLocks/>
          </p:cNvSpPr>
          <p:nvPr userDrawn="1"/>
        </p:nvSpPr>
        <p:spPr>
          <a:xfrm>
            <a:off x="2670048" y="6449931"/>
            <a:ext cx="6089854" cy="231285"/>
          </a:xfrm>
          <a:prstGeom prst="rect">
            <a:avLst/>
          </a:prstGeom>
        </p:spPr>
        <p:txBody>
          <a:bodyPr anchor="ctr"/>
          <a:lst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smtClean="0">
                <a:solidFill>
                  <a:schemeClr val="tx1"/>
                </a:solidFill>
                <a:latin typeface="Verdana"/>
                <a:ea typeface="Verdana" panose="020B0604030504040204" pitchFamily="34" charset="0"/>
                <a:cs typeface="Verdana" panose="020B0604030504040204" pitchFamily="34" charset="0"/>
              </a:rPr>
              <a:t> 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49" r:id="rId3"/>
    <p:sldLayoutId id="2147483668" r:id="rId4"/>
    <p:sldLayoutId id="2147483669" r:id="rId5"/>
    <p:sldLayoutId id="2147483651" r:id="rId6"/>
    <p:sldLayoutId id="2147483654" r:id="rId7"/>
    <p:sldLayoutId id="2147483655" r:id="rId8"/>
    <p:sldLayoutId id="2147483656" r:id="rId9"/>
    <p:sldLayoutId id="2147483667" r:id="rId10"/>
    <p:sldLayoutId id="2147483657"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558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4">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200283969"/>
      </p:ext>
    </p:extLst>
  </p:cSld>
  <p:clrMap bg1="lt1" tx1="dk1" bg2="dk2" tx2="lt2" accent1="accent1" accent2="accent2" accent3="accent3" accent4="accent4" accent5="accent5" accent6="accent6" hlink="hlink" folHlink="folHlink"/>
  <p:sldLayoutIdLst>
    <p:sldLayoutId id="2147483664" r:id="rId1"/>
    <p:sldLayoutId id="214748369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vmlDrawing" Target="../drawings/vmlDrawing1.vml"/><Relationship Id="rId5" Type="http://schemas.openxmlformats.org/officeDocument/2006/relationships/image" Target="../media/image7.w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slide" Target="slide74.xml"/><Relationship Id="rId1" Type="http://schemas.openxmlformats.org/officeDocument/2006/relationships/slideLayout" Target="../slideLayouts/slideLayout4.xml"/><Relationship Id="rId5" Type="http://schemas.openxmlformats.org/officeDocument/2006/relationships/slide" Target="slide73.xml"/><Relationship Id="rId4" Type="http://schemas.openxmlformats.org/officeDocument/2006/relationships/slide" Target="slide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slide" Target="slide4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slide" Target="slide39.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15423"/>
            <a:ext cx="8363663" cy="682285"/>
          </a:xfrm>
        </p:spPr>
        <p:txBody>
          <a:bodyPr/>
          <a:lstStyle/>
          <a:p>
            <a:pPr>
              <a:lnSpc>
                <a:spcPct val="90000"/>
              </a:lnSpc>
              <a:spcAft>
                <a:spcPts val="125"/>
              </a:spcAft>
              <a:defRPr/>
            </a:pPr>
            <a:r>
              <a:rPr lang="en-US" altLang="en-US" dirty="0" smtClean="0">
                <a:solidFill>
                  <a:schemeClr val="tx2"/>
                </a:solidFill>
                <a:latin typeface="Times New Roman" panose="02020603050405020304" pitchFamily="18" charset="0"/>
                <a:cs typeface="Times New Roman" panose="02020603050405020304" pitchFamily="18" charset="0"/>
              </a:rPr>
              <a:t>Prehospital: Emergency Care</a:t>
            </a:r>
            <a:endParaRPr lang="en-US" altLang="en-US" i="1" dirty="0">
              <a:solidFill>
                <a:schemeClr val="tx2"/>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035614"/>
            <a:ext cx="8302702" cy="352678"/>
          </a:xfrm>
        </p:spPr>
        <p:txBody>
          <a:bodyPr anchor="ctr"/>
          <a:lstStyle/>
          <a:p>
            <a:pPr eaLnBrk="1" hangingPunct="1">
              <a:defRPr/>
            </a:pPr>
            <a:r>
              <a:rPr lang="en-US" altLang="en-US" dirty="0" smtClean="0">
                <a:solidFill>
                  <a:schemeClr val="tx2"/>
                </a:solidFill>
                <a:latin typeface="+mn-lt"/>
              </a:rPr>
              <a:t>Eleventh Edition</a:t>
            </a:r>
            <a:endParaRPr lang="en-US" altLang="en-US" dirty="0">
              <a:solidFill>
                <a:schemeClr val="tx2"/>
              </a:solidFill>
              <a:latin typeface="+mn-lt"/>
            </a:endParaRPr>
          </a:p>
        </p:txBody>
      </p:sp>
      <p:sp>
        <p:nvSpPr>
          <p:cNvPr id="4" name="Text Placeholder 3"/>
          <p:cNvSpPr>
            <a:spLocks noGrp="1"/>
          </p:cNvSpPr>
          <p:nvPr>
            <p:ph type="body" idx="2"/>
          </p:nvPr>
        </p:nvSpPr>
        <p:spPr>
          <a:xfrm>
            <a:off x="4907280" y="2285999"/>
            <a:ext cx="3657600" cy="739083"/>
          </a:xfrm>
        </p:spPr>
        <p:txBody>
          <a:bodyPr/>
          <a:lstStyle/>
          <a:p>
            <a:pPr lvl="0" algn="ctr"/>
            <a:r>
              <a:rPr lang="en-US" b="1" dirty="0" smtClean="0">
                <a:latin typeface="+mn-lt"/>
              </a:rPr>
              <a:t>Chapter 31</a:t>
            </a:r>
            <a:endParaRPr lang="en-US" b="1" dirty="0">
              <a:latin typeface="+mn-lt"/>
            </a:endParaRPr>
          </a:p>
        </p:txBody>
      </p:sp>
      <p:sp>
        <p:nvSpPr>
          <p:cNvPr id="5" name="Text Placeholder 4"/>
          <p:cNvSpPr>
            <a:spLocks noGrp="1"/>
          </p:cNvSpPr>
          <p:nvPr>
            <p:ph type="body" idx="3"/>
          </p:nvPr>
        </p:nvSpPr>
        <p:spPr>
          <a:xfrm>
            <a:off x="4907280" y="3114461"/>
            <a:ext cx="3657600" cy="1235866"/>
          </a:xfrm>
        </p:spPr>
        <p:txBody>
          <a:bodyPr/>
          <a:lstStyle/>
          <a:p>
            <a:pPr algn="ctr">
              <a:spcBef>
                <a:spcPct val="0"/>
              </a:spcBef>
              <a:buClrTx/>
            </a:pPr>
            <a:r>
              <a:rPr lang="en-US" altLang="en-US" dirty="0">
                <a:solidFill>
                  <a:schemeClr val="tx1"/>
                </a:solidFill>
                <a:latin typeface="+mn-lt"/>
              </a:rPr>
              <a:t>Head Trauma</a:t>
            </a:r>
          </a:p>
        </p:txBody>
      </p:sp>
      <p:pic>
        <p:nvPicPr>
          <p:cNvPr id="8" name="Picture 7" descr="Front Cover: Prehospital: Emergency Care Eleventh Edition by Mistovich and Karr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07" y="1627565"/>
            <a:ext cx="4098743" cy="4661148"/>
          </a:xfrm>
          <a:prstGeom prst="rect">
            <a:avLst/>
          </a:prstGeom>
          <a:ln w="9525">
            <a:solidFill>
              <a:schemeClr val="tx1"/>
            </a:solidFill>
          </a:ln>
        </p:spPr>
      </p:pic>
      <p:sp>
        <p:nvSpPr>
          <p:cNvPr id="6" name="Text Placeholder 5"/>
          <p:cNvSpPr>
            <a:spLocks noGrp="1"/>
          </p:cNvSpPr>
          <p:nvPr>
            <p:ph type="body" idx="13"/>
          </p:nvPr>
        </p:nvSpPr>
        <p:spPr>
          <a:xfrm>
            <a:off x="2670048" y="6449931"/>
            <a:ext cx="6089854" cy="231285"/>
          </a:xfrm>
        </p:spPr>
        <p:txBody>
          <a:bodyPr anchor="ctr"/>
          <a:lstStyle/>
          <a:p>
            <a:pPr algn="r"/>
            <a:r>
              <a:rPr lang="en-US" altLang="en-US" sz="1200" dirty="0" smtClean="0">
                <a:solidFill>
                  <a:schemeClr val="tx1"/>
                </a:solidFill>
                <a:latin typeface="Verdana"/>
                <a:ea typeface="Verdana" panose="020B0604030504040204" pitchFamily="34" charset="0"/>
                <a:cs typeface="Verdana" panose="020B0604030504040204" pitchFamily="34" charset="0"/>
              </a:rPr>
              <a:t>Copyright © 2018, 2014, 2010 Pearson Education, Inc. All Rights Reserved</a:t>
            </a:r>
            <a:endParaRPr lang="en-US" altLang="en-US" sz="1200" dirty="0">
              <a:solidFill>
                <a:schemeClr val="tx1"/>
              </a:solidFill>
              <a:latin typeface="Verdana"/>
              <a:ea typeface="Verdana" panose="020B0604030504040204" pitchFamily="34" charset="0"/>
              <a:cs typeface="Verdana" panose="020B0604030504040204" pitchFamily="34" charset="0"/>
            </a:endParaRPr>
          </a:p>
        </p:txBody>
      </p:sp>
      <p:sp>
        <p:nvSpPr>
          <p:cNvPr id="9" name="TextBox 8"/>
          <p:cNvSpPr txBox="1"/>
          <p:nvPr/>
        </p:nvSpPr>
        <p:spPr>
          <a:xfrm>
            <a:off x="5255285" y="4564004"/>
            <a:ext cx="3034602" cy="646331"/>
          </a:xfrm>
          <a:prstGeom prst="rect">
            <a:avLst/>
          </a:prstGeom>
          <a:noFill/>
        </p:spPr>
        <p:txBody>
          <a:bodyPr wrap="square" rtlCol="0">
            <a:spAutoFit/>
          </a:bodyPr>
          <a:lstStyle/>
          <a:p>
            <a:pPr algn="ctr"/>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1404159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of the Skull and Brain </a:t>
            </a:r>
            <a:r>
              <a:rPr lang="en-US" sz="2000" b="0" dirty="0" smtClean="0">
                <a:latin typeface="Times New Roman" panose="02020603050405020304" pitchFamily="18" charset="0"/>
                <a:ea typeface="ＭＳ Ｐゴシック"/>
                <a:cs typeface="ＭＳ Ｐゴシック" pitchFamily="-1" charset="-128"/>
              </a:rPr>
              <a:t>(3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16399"/>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Brain</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Meninges</a:t>
            </a:r>
          </a:p>
          <a:p>
            <a:pPr lvl="2" eaLnBrk="0" fontAlgn="base" hangingPunct="0">
              <a:spcAft>
                <a:spcPct val="0"/>
              </a:spcAft>
              <a:buSzPts val="2400"/>
            </a:pPr>
            <a:r>
              <a:rPr lang="en-US" altLang="en-US" sz="2400" dirty="0">
                <a:solidFill>
                  <a:srgbClr val="000000"/>
                </a:solidFill>
                <a:latin typeface="Arial (Body)"/>
                <a:ea typeface="ＭＳ Ｐゴシック"/>
              </a:rPr>
              <a:t>Bleeding that occurs between the dura mater and the skull is called epidural.</a:t>
            </a:r>
          </a:p>
          <a:p>
            <a:pPr lvl="2" eaLnBrk="0" fontAlgn="base" hangingPunct="0">
              <a:spcAft>
                <a:spcPct val="0"/>
              </a:spcAft>
              <a:buSzPts val="2400"/>
            </a:pPr>
            <a:r>
              <a:rPr lang="en-US" altLang="en-US" sz="2400" dirty="0">
                <a:solidFill>
                  <a:srgbClr val="000000"/>
                </a:solidFill>
                <a:latin typeface="Arial (Body)"/>
                <a:ea typeface="ＭＳ Ｐゴシック"/>
              </a:rPr>
              <a:t>Subdural bleeding occurs beneath the dura and is usually venous.</a:t>
            </a:r>
          </a:p>
          <a:p>
            <a:pPr lvl="2" eaLnBrk="0" fontAlgn="base" hangingPunct="0">
              <a:spcAft>
                <a:spcPct val="0"/>
              </a:spcAft>
              <a:buSzPts val="2400"/>
            </a:pPr>
            <a:r>
              <a:rPr lang="en-US" altLang="en-US" sz="2400" dirty="0">
                <a:solidFill>
                  <a:srgbClr val="000000"/>
                </a:solidFill>
                <a:latin typeface="Arial (Body)"/>
                <a:ea typeface="ＭＳ Ｐゴシック"/>
              </a:rPr>
              <a:t>Bleeding that occurs between the arachnoid membrane and the surface of the brain is called subarachnoid hemorrhage.</a:t>
            </a:r>
          </a:p>
        </p:txBody>
      </p:sp>
    </p:spTree>
    <p:extLst>
      <p:ext uri="{BB962C8B-B14F-4D97-AF65-F5344CB8AC3E}">
        <p14:creationId xmlns:p14="http://schemas.microsoft.com/office/powerpoint/2010/main" val="1478815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Meninges and Brain</a:t>
            </a:r>
            <a:endParaRPr lang="en-US" altLang="en-US" dirty="0">
              <a:latin typeface="Times New Roman" panose="02020603050405020304" pitchFamily="18" charset="0"/>
              <a:ea typeface="ＭＳ Ｐゴシック"/>
            </a:endParaRPr>
          </a:p>
        </p:txBody>
      </p:sp>
      <p:pic>
        <p:nvPicPr>
          <p:cNvPr id="4" name="Picture 2" descr="Coronal cross section of the brain, with parts from top to bottom, outside to inside as follows. Cranium, dura mater, arachnoid, pia mater, cerebral cortex, cerebellum, medulla oblongata, spinal cor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7649" y="1681997"/>
            <a:ext cx="6728703"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516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of the Skull and Brain </a:t>
            </a:r>
            <a:r>
              <a:rPr lang="en-US" sz="2000" b="0" dirty="0" smtClean="0">
                <a:latin typeface="Times New Roman" panose="02020603050405020304" pitchFamily="18" charset="0"/>
                <a:ea typeface="ＭＳ Ｐゴシック"/>
                <a:cs typeface="ＭＳ Ｐゴシック" pitchFamily="-1" charset="-128"/>
              </a:rPr>
              <a:t>(4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The Brain</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Parts of the Brain</a:t>
            </a:r>
          </a:p>
          <a:p>
            <a:pPr lvl="2"/>
            <a:r>
              <a:rPr lang="en-US" altLang="en-US" sz="2400" dirty="0" smtClean="0">
                <a:latin typeface="+mn-lt"/>
              </a:rPr>
              <a:t>Cerebrum</a:t>
            </a:r>
            <a:endParaRPr lang="en-US" altLang="en-US" sz="2400" dirty="0">
              <a:latin typeface="+mn-lt"/>
            </a:endParaRPr>
          </a:p>
          <a:p>
            <a:pPr lvl="3" indent="-230400"/>
            <a:r>
              <a:rPr lang="en-US" altLang="en-US" sz="2400" dirty="0">
                <a:latin typeface="+mn-lt"/>
              </a:rPr>
              <a:t>Two hemispheres.</a:t>
            </a:r>
          </a:p>
          <a:p>
            <a:pPr lvl="3" indent="-230400"/>
            <a:r>
              <a:rPr lang="en-US" altLang="en-US" sz="2400" dirty="0">
                <a:latin typeface="+mn-lt"/>
              </a:rPr>
              <a:t>Each hemisphere has four lobes.</a:t>
            </a:r>
          </a:p>
          <a:p>
            <a:pPr lvl="3" indent="-230400"/>
            <a:r>
              <a:rPr lang="en-US" altLang="en-US" sz="2400" dirty="0">
                <a:latin typeface="+mn-lt"/>
              </a:rPr>
              <a:t>Responsible for conscious and sensory functions, emotion, personality.</a:t>
            </a:r>
          </a:p>
          <a:p>
            <a:pPr lvl="2"/>
            <a:r>
              <a:rPr lang="en-US" altLang="en-US" sz="2400" dirty="0">
                <a:latin typeface="+mn-lt"/>
              </a:rPr>
              <a:t>Cerebellum</a:t>
            </a:r>
          </a:p>
          <a:p>
            <a:pPr lvl="3" indent="-230400"/>
            <a:r>
              <a:rPr lang="en-US" altLang="en-US" sz="2400" dirty="0">
                <a:latin typeface="+mn-lt"/>
              </a:rPr>
              <a:t>Coordinates movements and reflexes that maintain posture and equilibrium</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420914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of the Skull and Brain </a:t>
            </a:r>
            <a:r>
              <a:rPr lang="en-US" sz="2000" b="0" dirty="0" smtClean="0">
                <a:latin typeface="Times New Roman" panose="02020603050405020304" pitchFamily="18" charset="0"/>
                <a:ea typeface="ＭＳ Ｐゴシック"/>
                <a:cs typeface="ＭＳ Ｐゴシック" pitchFamily="-1" charset="-128"/>
              </a:rPr>
              <a:t>(5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The Brain</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Parts of the </a:t>
            </a:r>
            <a:r>
              <a:rPr lang="en-US" altLang="en-US" sz="2400" dirty="0" smtClean="0">
                <a:solidFill>
                  <a:srgbClr val="000000"/>
                </a:solidFill>
                <a:latin typeface="+mn-lt"/>
                <a:ea typeface="ＭＳ Ｐゴシック"/>
              </a:rPr>
              <a:t>Brain</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Brainstem</a:t>
            </a:r>
            <a:endParaRPr lang="en-US" altLang="en-US" sz="2400" dirty="0">
              <a:solidFill>
                <a:srgbClr val="000000"/>
              </a:solidFill>
              <a:latin typeface="+mn-lt"/>
              <a:ea typeface="ＭＳ Ｐゴシック"/>
            </a:endParaRPr>
          </a:p>
          <a:p>
            <a:pPr marL="1601978" lvl="3" indent="-230378" eaLnBrk="0" fontAlgn="base" hangingPunct="0">
              <a:spcAft>
                <a:spcPct val="0"/>
              </a:spcAft>
              <a:buSzPts val="2400"/>
            </a:pPr>
            <a:r>
              <a:rPr lang="en-US" altLang="en-US" sz="2400" dirty="0">
                <a:solidFill>
                  <a:srgbClr val="000000"/>
                </a:solidFill>
                <a:latin typeface="+mn-lt"/>
                <a:ea typeface="ＭＳ Ｐゴシック"/>
              </a:rPr>
              <a:t>Made up of the pons, midbrain, and medulla oblongata.</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Controls automatic functions, including cardiac, respiratory, and vasomotor function.</a:t>
            </a:r>
          </a:p>
          <a:p>
            <a:pPr marL="1601978" lvl="3" indent="-230378" eaLnBrk="0" fontAlgn="base" hangingPunct="0">
              <a:spcAft>
                <a:spcPct val="0"/>
              </a:spcAft>
              <a:buSzPts val="2400"/>
            </a:pPr>
            <a:r>
              <a:rPr lang="en-US" altLang="en-US" sz="2400" dirty="0">
                <a:solidFill>
                  <a:srgbClr val="000000"/>
                </a:solidFill>
                <a:latin typeface="+mn-lt"/>
                <a:ea typeface="ＭＳ Ｐゴシック"/>
              </a:rPr>
              <a:t>The medulla connects the brain the to the spinal cord.</a:t>
            </a:r>
          </a:p>
        </p:txBody>
      </p:sp>
    </p:spTree>
    <p:extLst>
      <p:ext uri="{BB962C8B-B14F-4D97-AF65-F5344CB8AC3E}">
        <p14:creationId xmlns:p14="http://schemas.microsoft.com/office/powerpoint/2010/main" val="501478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63145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Scalp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Soft tissue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Blood vessels do not constrict well; bleeding can be profuse.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Bleeding beneath the scalp can make assessment of the skull difficult.</a:t>
            </a:r>
          </a:p>
        </p:txBody>
      </p:sp>
    </p:spTree>
    <p:extLst>
      <p:ext uri="{BB962C8B-B14F-4D97-AF65-F5344CB8AC3E}">
        <p14:creationId xmlns:p14="http://schemas.microsoft.com/office/powerpoint/2010/main" val="2723664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Skull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Deformity requires extreme trauma.</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Most skull fractures are linear.</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Depressed skull fracture occurs when the bone ends are pushed in toward the brain.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Skull fractures can be open or closed.</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 basilar skull fracture involves the floor of the cranium.</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Underlying brain damage may occur.</a:t>
            </a:r>
          </a:p>
        </p:txBody>
      </p:sp>
    </p:spTree>
    <p:extLst>
      <p:ext uri="{BB962C8B-B14F-4D97-AF65-F5344CB8AC3E}">
        <p14:creationId xmlns:p14="http://schemas.microsoft.com/office/powerpoint/2010/main" val="22280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(3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Swelling and bleeding within the skull can increase the pressure within the skull, which decreases brain tissue perfusion.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Brain injury caused by trauma is often referred to as a traumatic brain injury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53620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(4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15851"/>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Traumatic Brain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Traumatic brain injuries can occur from penetrating trauma, blunt trauma, or secondary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Brain injuries can be open or closed.</a:t>
            </a:r>
          </a:p>
        </p:txBody>
      </p:sp>
    </p:spTree>
    <p:extLst>
      <p:ext uri="{BB962C8B-B14F-4D97-AF65-F5344CB8AC3E}">
        <p14:creationId xmlns:p14="http://schemas.microsoft.com/office/powerpoint/2010/main" val="1797587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Trauma to the Head and Resulting Injury to the Brain</a:t>
            </a:r>
            <a:endParaRPr lang="en-US" altLang="en-US" dirty="0">
              <a:latin typeface="Times New Roman" panose="02020603050405020304" pitchFamily="18" charset="0"/>
              <a:ea typeface="ＭＳ Ｐゴシック"/>
            </a:endParaRPr>
          </a:p>
        </p:txBody>
      </p:sp>
      <p:pic>
        <p:nvPicPr>
          <p:cNvPr id="4" name="Picture 2" descr="Aspects of trauma resulting in injury to the brain. Trauma is experienced by the brain in the form of blunt force. Structural damage is a skull injury, with hematoma pressing on the brain tissue. Primary injuries are laceration or shearing injury, contusion, swelling, hemorrhage. Lacerations occur with or without skull injury. Bleeding and swelling occur around areas of contusion. Secondary factors are loss of consciousness, respiratory and circulatory changes which may result from primary, brain injury and increased pressure on the brain. Brain damage consists of hematomas and brain swelling which lead to increased pressure inside the skull and compression of brain tissue. Signs and symptoms are: decreasing mental status from confusion to coma; deformity of skull; drainage of spinal fluid or blood from nose and ears; discoloration around the eyes, late; unequal pupils or pupils that do not respond to light; respiratory changes; systolic blood pressure may increase, heart rate may decrease, abnormal posturing, sensory or motor deficit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0115" y="1583324"/>
            <a:ext cx="4683771" cy="471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020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(5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55451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Pathophysiology of Traumatic Brain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Brain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primary brain injury is the result of trauma to the brain that occurs at the time of insult from direct impact, acceleration/deceleration, or a penetrating wound.</a:t>
            </a:r>
          </a:p>
        </p:txBody>
      </p:sp>
    </p:spTree>
    <p:extLst>
      <p:ext uri="{BB962C8B-B14F-4D97-AF65-F5344CB8AC3E}">
        <p14:creationId xmlns:p14="http://schemas.microsoft.com/office/powerpoint/2010/main" val="1055455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solidFill>
                  <a:srgbClr val="007FA3"/>
                </a:solidFill>
                <a:latin typeface="Times New Roman" panose="02020603050405020304" pitchFamily="18" charset="0"/>
                <a:cs typeface="ＭＳ Ｐゴシック" pitchFamily="-1" charset="-128"/>
              </a:rPr>
              <a:t>Learning Readiness</a:t>
            </a:r>
            <a:endParaRPr lang="en-US" dirty="0">
              <a:solidFill>
                <a:srgbClr val="007FA3"/>
              </a:solidFill>
              <a:latin typeface="Times New Roman" panose="02020603050405020304" pitchFamily="18" charset="0"/>
              <a:cs typeface="ＭＳ Ｐゴシック" pitchFamily="-1" charset="-128"/>
            </a:endParaRPr>
          </a:p>
        </p:txBody>
      </p:sp>
      <p:sp>
        <p:nvSpPr>
          <p:cNvPr id="3" name="Content Placeholder 2"/>
          <p:cNvSpPr>
            <a:spLocks noGrp="1"/>
          </p:cNvSpPr>
          <p:nvPr>
            <p:ph idx="1"/>
          </p:nvPr>
        </p:nvSpPr>
        <p:spPr/>
        <p:txBody>
          <a:bodyPr wrap="square" lIns="91425" tIns="91425" rIns="91425" bIns="91425">
            <a:noAutofit/>
          </a:bodyPr>
          <a:lstStyle/>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Education </a:t>
            </a:r>
            <a:r>
              <a:rPr lang="en-US" altLang="en-US" sz="2400" dirty="0">
                <a:solidFill>
                  <a:srgbClr val="000000"/>
                </a:solidFill>
                <a:latin typeface="Arial (Body)"/>
                <a:ea typeface="ＭＳ Ｐゴシック"/>
              </a:rPr>
              <a:t>Standards, text p. 927.</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Chapter </a:t>
            </a:r>
            <a:r>
              <a:rPr lang="en-US" altLang="en-US" sz="2400" b="1" dirty="0">
                <a:solidFill>
                  <a:srgbClr val="000000"/>
                </a:solidFill>
                <a:latin typeface="Arial (Body)"/>
                <a:ea typeface="ＭＳ Ｐゴシック"/>
              </a:rPr>
              <a:t>Objectives</a:t>
            </a:r>
            <a:r>
              <a:rPr lang="en-US" altLang="en-US" sz="2400" dirty="0">
                <a:solidFill>
                  <a:srgbClr val="000000"/>
                </a:solidFill>
                <a:latin typeface="Arial (Body)"/>
                <a:ea typeface="ＭＳ Ｐゴシック"/>
              </a:rPr>
              <a:t>, text p. 927.</a:t>
            </a:r>
          </a:p>
          <a:p>
            <a:pPr marL="255651" lvl="0" indent="-255651" eaLnBrk="0" fontAlgn="base" hangingPunct="0">
              <a:spcAft>
                <a:spcPct val="0"/>
              </a:spcAft>
              <a:buSzPts val="2400"/>
            </a:pPr>
            <a:r>
              <a:rPr lang="en-US" altLang="en-US" sz="2400" b="1" dirty="0" smtClean="0">
                <a:solidFill>
                  <a:srgbClr val="000000"/>
                </a:solidFill>
                <a:latin typeface="Arial (Body)"/>
                <a:ea typeface="ＭＳ Ｐゴシック"/>
              </a:rPr>
              <a:t>Key </a:t>
            </a:r>
            <a:r>
              <a:rPr lang="en-US" altLang="en-US" sz="2400" b="1" dirty="0">
                <a:solidFill>
                  <a:srgbClr val="000000"/>
                </a:solidFill>
                <a:latin typeface="Arial (Body)"/>
                <a:ea typeface="ＭＳ Ｐゴシック"/>
              </a:rPr>
              <a:t>Terms</a:t>
            </a:r>
            <a:r>
              <a:rPr lang="en-US" altLang="en-US" sz="2400" dirty="0">
                <a:solidFill>
                  <a:srgbClr val="000000"/>
                </a:solidFill>
                <a:latin typeface="Arial (Body)"/>
                <a:ea typeface="ＭＳ Ｐゴシック"/>
              </a:rPr>
              <a:t>, text p. 927.</a:t>
            </a:r>
          </a:p>
          <a:p>
            <a:pPr marL="255651" lvl="0" indent="-255651" eaLnBrk="0" fontAlgn="base" hangingPunct="0">
              <a:spcAft>
                <a:spcPct val="0"/>
              </a:spcAft>
              <a:buSzPts val="2400"/>
            </a:pPr>
            <a:r>
              <a:rPr lang="en-US" altLang="en-US" sz="2400" dirty="0" smtClean="0">
                <a:solidFill>
                  <a:srgbClr val="000000"/>
                </a:solidFill>
                <a:latin typeface="Arial (Body)"/>
                <a:ea typeface="ＭＳ Ｐゴシック"/>
              </a:rPr>
              <a:t>Purpose </a:t>
            </a:r>
            <a:r>
              <a:rPr lang="en-US" altLang="en-US" sz="2400" dirty="0">
                <a:solidFill>
                  <a:srgbClr val="000000"/>
                </a:solidFill>
                <a:latin typeface="Arial (Body)"/>
                <a:ea typeface="ＭＳ Ｐゴシック"/>
              </a:rPr>
              <a:t>of lecture presentation versus textbook reading assignments.</a:t>
            </a:r>
          </a:p>
        </p:txBody>
      </p:sp>
    </p:spTree>
    <p:extLst>
      <p:ext uri="{BB962C8B-B14F-4D97-AF65-F5344CB8AC3E}">
        <p14:creationId xmlns:p14="http://schemas.microsoft.com/office/powerpoint/2010/main" val="2176870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(6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Traumatic Brain </a:t>
            </a:r>
            <a:r>
              <a:rPr lang="en-US" altLang="en-US" sz="2400" dirty="0" smtClean="0">
                <a:solidFill>
                  <a:srgbClr val="000000"/>
                </a:solidFill>
                <a:latin typeface="Arial (Body)"/>
                <a:ea typeface="ＭＳ Ｐゴシック"/>
              </a:rPr>
              <a:t>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Secondary </a:t>
            </a:r>
            <a:r>
              <a:rPr lang="en-US" altLang="en-US" sz="2400" dirty="0">
                <a:solidFill>
                  <a:srgbClr val="000000"/>
                </a:solidFill>
                <a:latin typeface="Arial (Body)"/>
                <a:ea typeface="ＭＳ Ｐゴシック"/>
              </a:rPr>
              <a:t>Brain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Traumatic brain injury will be worsened by: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Hypoxemia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Hypercarbia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Hypoglycemia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Hyperglycemia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Hyperthermia</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Hypotension (systolic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&lt;</a:t>
            </a:r>
            <a:r>
              <a:rPr lang="en-US" altLang="en-US" sz="2400" dirty="0">
                <a:solidFill>
                  <a:srgbClr val="000000"/>
                </a:solidFill>
                <a:latin typeface="Arial (Body)"/>
                <a:ea typeface="ＭＳ Ｐゴシック"/>
              </a:rPr>
              <a:t>90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H</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g</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2006959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(7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idx="1"/>
          </p:nvPr>
        </p:nvSpPr>
        <p:spPr>
          <a:xfrm>
            <a:off x="457200" y="1600199"/>
            <a:ext cx="8229600" cy="267671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Traumatic Brain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Brain </a:t>
            </a:r>
            <a:r>
              <a:rPr lang="en-US" altLang="en-US" sz="2400" dirty="0" smtClean="0">
                <a:solidFill>
                  <a:srgbClr val="000000"/>
                </a:solidFill>
                <a:latin typeface="Arial (Body)"/>
                <a:ea typeface="ＭＳ Ｐゴシック"/>
              </a:rPr>
              <a:t>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To </a:t>
            </a:r>
            <a:r>
              <a:rPr lang="en-US" altLang="en-US" sz="2400" dirty="0">
                <a:solidFill>
                  <a:srgbClr val="000000"/>
                </a:solidFill>
                <a:latin typeface="Arial (Body)"/>
                <a:ea typeface="ＭＳ Ｐゴシック"/>
              </a:rPr>
              <a:t>minimize secondary injury maintain: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 patient airway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Adequate </a:t>
            </a:r>
            <a:r>
              <a:rPr lang="en-US" altLang="en-US" sz="2400" dirty="0" smtClean="0">
                <a:solidFill>
                  <a:srgbClr val="000000"/>
                </a:solidFill>
                <a:latin typeface="Arial (Body)"/>
                <a:ea typeface="ＭＳ Ｐゴシック"/>
              </a:rPr>
              <a:t>ventilation</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O</a:t>
            </a:r>
            <a:r>
              <a:rPr lang="en-US" altLang="en-US" sz="2400" baseline="-25000" dirty="0" smtClean="0">
                <a:solidFill>
                  <a:srgbClr val="000000"/>
                </a:solidFill>
                <a:latin typeface="Arial (Body)"/>
                <a:ea typeface="ＭＳ Ｐゴシック"/>
              </a:rPr>
              <a:t>2</a:t>
            </a:r>
          </a:p>
        </p:txBody>
      </p:sp>
      <p:graphicFrame>
        <p:nvGraphicFramePr>
          <p:cNvPr id="4" name="Object 3" descr="greaterthan or equals to ninety four %"/>
          <p:cNvGraphicFramePr>
            <a:graphicFrameLocks noChangeAspect="1"/>
          </p:cNvGraphicFramePr>
          <p:nvPr>
            <p:extLst>
              <p:ext uri="{D42A27DB-BD31-4B8C-83A1-F6EECF244321}">
                <p14:modId xmlns:p14="http://schemas.microsoft.com/office/powerpoint/2010/main" val="288511318"/>
              </p:ext>
            </p:extLst>
          </p:nvPr>
        </p:nvGraphicFramePr>
        <p:xfrm>
          <a:off x="2965553" y="3917666"/>
          <a:ext cx="972933" cy="410235"/>
        </p:xfrm>
        <a:graphic>
          <a:graphicData uri="http://schemas.openxmlformats.org/presentationml/2006/ole">
            <mc:AlternateContent xmlns:mc="http://schemas.openxmlformats.org/markup-compatibility/2006">
              <mc:Choice xmlns:v="urn:schemas-microsoft-com:vml" Requires="v">
                <p:oleObj spid="_x0000_s1102" name="Equation" r:id="rId4" imgW="482400" imgH="203040" progId="Equation.DSMT4">
                  <p:embed/>
                </p:oleObj>
              </mc:Choice>
              <mc:Fallback>
                <p:oleObj name="Equation" r:id="rId4" imgW="482400" imgH="203040" progId="Equation.DSMT4">
                  <p:embed/>
                  <p:pic>
                    <p:nvPicPr>
                      <p:cNvPr id="0" name=""/>
                      <p:cNvPicPr/>
                      <p:nvPr/>
                    </p:nvPicPr>
                    <p:blipFill>
                      <a:blip r:embed="rId5"/>
                      <a:stretch>
                        <a:fillRect/>
                      </a:stretch>
                    </p:blipFill>
                    <p:spPr>
                      <a:xfrm>
                        <a:off x="2965553" y="3917666"/>
                        <a:ext cx="972933" cy="410235"/>
                      </a:xfrm>
                      <a:prstGeom prst="rect">
                        <a:avLst/>
                      </a:prstGeom>
                    </p:spPr>
                  </p:pic>
                </p:oleObj>
              </mc:Fallback>
            </mc:AlternateContent>
          </a:graphicData>
        </a:graphic>
      </p:graphicFrame>
      <p:sp>
        <p:nvSpPr>
          <p:cNvPr id="5" name="Text Placeholder 4"/>
          <p:cNvSpPr>
            <a:spLocks noGrp="1"/>
          </p:cNvSpPr>
          <p:nvPr>
            <p:ph type="body" idx="4294967295"/>
          </p:nvPr>
        </p:nvSpPr>
        <p:spPr>
          <a:xfrm>
            <a:off x="457200" y="4352332"/>
            <a:ext cx="8229600" cy="1428750"/>
          </a:xfrm>
        </p:spPr>
        <p:txBody>
          <a:bodyPr/>
          <a:lstStyle/>
          <a:p>
            <a:pPr marL="1601978" lvl="3" indent="-230378" eaLnBrk="0" fontAlgn="base" hangingPunct="0">
              <a:spcAft>
                <a:spcPct val="0"/>
              </a:spcAft>
              <a:buSzPts val="2400"/>
            </a:pPr>
            <a:r>
              <a:rPr lang="en-US" altLang="en-US" sz="2400" dirty="0">
                <a:solidFill>
                  <a:srgbClr val="000000"/>
                </a:solidFill>
                <a:latin typeface="Arial (Body)"/>
                <a:ea typeface="ＭＳ Ｐゴシック"/>
              </a:rPr>
              <a:t>Systolic B</a:t>
            </a:r>
            <a:r>
              <a:rPr lang="en-US" altLang="en-US" sz="100" dirty="0">
                <a:solidFill>
                  <a:srgbClr val="000000"/>
                </a:solidFill>
                <a:latin typeface="Arial (Body)"/>
                <a:ea typeface="ＭＳ Ｐゴシック"/>
              </a:rPr>
              <a:t> </a:t>
            </a:r>
            <a:r>
              <a:rPr lang="en-US" altLang="en-US" sz="2400" dirty="0">
                <a:solidFill>
                  <a:srgbClr val="000000"/>
                </a:solidFill>
                <a:latin typeface="Arial (Body)"/>
                <a:ea typeface="ＭＳ Ｐゴシック"/>
              </a:rPr>
              <a:t>P &gt; 90 mmHg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Normal body </a:t>
            </a:r>
            <a:r>
              <a:rPr lang="en-US" altLang="en-US" sz="2400" dirty="0" smtClean="0">
                <a:solidFill>
                  <a:srgbClr val="000000"/>
                </a:solidFill>
                <a:latin typeface="Arial (Body)"/>
                <a:ea typeface="ＭＳ Ｐゴシック"/>
              </a:rPr>
              <a:t>temperature</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Normal blood glucose </a:t>
            </a:r>
            <a:r>
              <a:rPr lang="en-US" altLang="en-US" sz="2400" dirty="0" smtClean="0">
                <a:solidFill>
                  <a:srgbClr val="000000"/>
                </a:solidFill>
                <a:latin typeface="Arial (Body)"/>
                <a:ea typeface="ＭＳ Ｐゴシック"/>
              </a:rPr>
              <a:t>level</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75964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(8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9279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Traumatic Brain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Brain </a:t>
            </a:r>
            <a:r>
              <a:rPr lang="en-US" altLang="en-US" sz="2400" dirty="0" smtClean="0">
                <a:solidFill>
                  <a:srgbClr val="000000"/>
                </a:solidFill>
                <a:latin typeface="Arial (Body)"/>
                <a:ea typeface="ＭＳ Ｐゴシック"/>
              </a:rPr>
              <a:t>Injury</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Stop </a:t>
            </a:r>
            <a:r>
              <a:rPr lang="en-US" altLang="en-US" sz="2400" dirty="0">
                <a:solidFill>
                  <a:srgbClr val="000000"/>
                </a:solidFill>
                <a:latin typeface="Arial (Body)"/>
                <a:ea typeface="ＭＳ Ｐゴシック"/>
              </a:rPr>
              <a:t>seizures as quickly as possible.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contacting an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L</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unit</a:t>
            </a:r>
            <a:r>
              <a:rPr lang="en-US" altLang="en-US" sz="2400" dirty="0">
                <a:solidFill>
                  <a:srgbClr val="000000"/>
                </a:solidFill>
                <a:latin typeface="Arial (Body)"/>
                <a:ea typeface="ＭＳ Ｐゴシック"/>
              </a:rPr>
              <a:t>.</a:t>
            </a:r>
          </a:p>
        </p:txBody>
      </p:sp>
    </p:spTree>
    <p:extLst>
      <p:ext uri="{BB962C8B-B14F-4D97-AF65-F5344CB8AC3E}">
        <p14:creationId xmlns:p14="http://schemas.microsoft.com/office/powerpoint/2010/main" val="231696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(9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0840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Traumatic Brain </a:t>
            </a:r>
            <a:r>
              <a:rPr lang="en-US" altLang="en-US" sz="2400" dirty="0" smtClean="0">
                <a:solidFill>
                  <a:srgbClr val="000000"/>
                </a:solidFill>
                <a:latin typeface="Arial (Body)"/>
                <a:ea typeface="ＭＳ Ｐゴシック"/>
              </a:rPr>
              <a:t>Injury</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Brain </a:t>
            </a:r>
            <a:r>
              <a:rPr lang="en-US" altLang="en-US" sz="2400" dirty="0">
                <a:solidFill>
                  <a:srgbClr val="000000"/>
                </a:solidFill>
                <a:latin typeface="Arial (Body)"/>
                <a:ea typeface="ＭＳ Ｐゴシック"/>
              </a:rPr>
              <a:t>Herniation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Increased intracranial pressure from bleeding or swelling forces the brain out of its normal position.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Compression of the brain causes dysfunction.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Herniation obliterates vital brainstem functions.</a:t>
            </a:r>
          </a:p>
        </p:txBody>
      </p:sp>
    </p:spTree>
    <p:extLst>
      <p:ext uri="{BB962C8B-B14F-4D97-AF65-F5344CB8AC3E}">
        <p14:creationId xmlns:p14="http://schemas.microsoft.com/office/powerpoint/2010/main" val="1424918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Head Injury </a:t>
            </a:r>
            <a:r>
              <a:rPr lang="en-US" sz="2000" b="0" smtClean="0">
                <a:latin typeface="Times New Roman" panose="02020603050405020304" pitchFamily="18" charset="0"/>
                <a:ea typeface="ＭＳ Ｐゴシック"/>
                <a:cs typeface="ＭＳ Ｐゴシック" pitchFamily="-1" charset="-128"/>
              </a:rPr>
              <a:t>(10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124176"/>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Pathophysiology of Traumatic Brain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Brain </a:t>
            </a:r>
            <a:r>
              <a:rPr lang="en-US" altLang="en-US" sz="2400" dirty="0" smtClean="0">
                <a:solidFill>
                  <a:srgbClr val="000000"/>
                </a:solidFill>
                <a:latin typeface="Arial (Body)"/>
                <a:ea typeface="ＭＳ Ｐゴシック"/>
              </a:rPr>
              <a:t>Herniation</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Brain </a:t>
            </a:r>
            <a:r>
              <a:rPr lang="en-US" altLang="en-US" sz="2400" dirty="0">
                <a:solidFill>
                  <a:srgbClr val="000000"/>
                </a:solidFill>
                <a:latin typeface="Arial (Body)"/>
                <a:ea typeface="ＭＳ Ｐゴシック"/>
              </a:rPr>
              <a:t>herniation signs and symptoms: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Dilated or sluggish pupil on one side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Weakness or paralysis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Severe alteration in consciousness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Abnormal posturing</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Abnormal breathing pattern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Cushing reflex</a:t>
            </a:r>
          </a:p>
        </p:txBody>
      </p:sp>
    </p:spTree>
    <p:extLst>
      <p:ext uri="{BB962C8B-B14F-4D97-AF65-F5344CB8AC3E}">
        <p14:creationId xmlns:p14="http://schemas.microsoft.com/office/powerpoint/2010/main" val="2697754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(11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26267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Head and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Closed and Open Head Injuries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 open wound to the head does not signify a more severe brain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lack of a wound to the head does not indicate a lesser brain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Closed head injury- The scalp can be lacerated but the skull remains intact.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Open head injury- A break in the skull and a break in the scalp.</a:t>
            </a:r>
          </a:p>
        </p:txBody>
      </p:sp>
    </p:spTree>
    <p:extLst>
      <p:ext uri="{BB962C8B-B14F-4D97-AF65-F5344CB8AC3E}">
        <p14:creationId xmlns:p14="http://schemas.microsoft.com/office/powerpoint/2010/main" val="1668529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(12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7872413" cy="3447067"/>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Head and Brain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Brain </a:t>
            </a:r>
            <a:r>
              <a:rPr lang="en-US" altLang="en-US" sz="2400" dirty="0">
                <a:solidFill>
                  <a:srgbClr val="000000"/>
                </a:solidFill>
                <a:latin typeface="Arial (Body)"/>
                <a:ea typeface="ＭＳ Ｐゴシック"/>
              </a:rPr>
              <a:t>injury from shearing, tearing, and stretching nerve fibers is known as a </a:t>
            </a:r>
            <a:r>
              <a:rPr lang="en-US" altLang="en-US" sz="2400" b="1" dirty="0">
                <a:solidFill>
                  <a:srgbClr val="000000"/>
                </a:solidFill>
                <a:latin typeface="Arial (Body)"/>
                <a:ea typeface="ＭＳ Ｐゴシック"/>
              </a:rPr>
              <a:t>diffuse axonal injury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interferes </a:t>
            </a:r>
            <a:r>
              <a:rPr lang="en-US" altLang="en-US" sz="2400" dirty="0">
                <a:solidFill>
                  <a:srgbClr val="000000"/>
                </a:solidFill>
                <a:latin typeface="Arial (Body)"/>
                <a:ea typeface="ＭＳ Ｐゴシック"/>
              </a:rPr>
              <a:t>with transmission of nerve impulses.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 is </a:t>
            </a:r>
            <a:r>
              <a:rPr lang="en-US" altLang="en-US" sz="2400" dirty="0">
                <a:solidFill>
                  <a:srgbClr val="000000"/>
                </a:solidFill>
                <a:latin typeface="Arial (Body)"/>
                <a:ea typeface="ＭＳ Ｐゴシック"/>
              </a:rPr>
              <a:t>related to severe acceleration </a:t>
            </a:r>
            <a:r>
              <a:rPr lang="en-US" altLang="en-US" sz="2400" dirty="0" smtClean="0">
                <a:solidFill>
                  <a:srgbClr val="000000"/>
                </a:solidFill>
                <a:latin typeface="Arial (Body)"/>
                <a:ea typeface="ＭＳ Ｐゴシック"/>
              </a:rPr>
              <a:t>and deceleration </a:t>
            </a:r>
            <a:r>
              <a:rPr lang="en-US" altLang="en-US" sz="2400" dirty="0">
                <a:solidFill>
                  <a:srgbClr val="000000"/>
                </a:solidFill>
                <a:latin typeface="Arial (Body)"/>
                <a:ea typeface="ＭＳ Ｐゴシック"/>
              </a:rPr>
              <a:t>forces.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May be mild (concussion), moderate, or severe</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551746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Closed Head Injury</a:t>
            </a:r>
            <a:endParaRPr lang="en-US" altLang="en-US" dirty="0">
              <a:latin typeface="Times New Roman" panose="02020603050405020304" pitchFamily="18" charset="0"/>
              <a:ea typeface="ＭＳ Ｐゴシック"/>
            </a:endParaRPr>
          </a:p>
        </p:txBody>
      </p:sp>
      <p:pic>
        <p:nvPicPr>
          <p:cNvPr id="4" name="Picture 1" descr="A patient with a closed head injury consisting of a horizontal laceration from right earlobe to the back of his neck. The skin is torn and bloody, revealing mus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011" y="1587638"/>
            <a:ext cx="6023978" cy="41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924549"/>
            <a:ext cx="8229600" cy="408091"/>
          </a:xfrm>
        </p:spPr>
        <p:txBody>
          <a:bodyPr/>
          <a:lstStyle/>
          <a:p>
            <a:pPr marL="0" indent="0">
              <a:buNone/>
            </a:pPr>
            <a:r>
              <a:rPr lang="en-US" altLang="en-US" sz="1800" b="1" dirty="0">
                <a:latin typeface="+mn-lt"/>
                <a:ea typeface="ＭＳ Ｐゴシック"/>
              </a:rPr>
              <a:t>(© David Effron,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305840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Open Head Injury</a:t>
            </a:r>
            <a:endParaRPr lang="en-US" altLang="en-US" dirty="0">
              <a:latin typeface="Times New Roman" panose="02020603050405020304" pitchFamily="18" charset="0"/>
              <a:ea typeface="ＭＳ Ｐゴシック"/>
            </a:endParaRPr>
          </a:p>
        </p:txBody>
      </p:sp>
      <p:pic>
        <p:nvPicPr>
          <p:cNvPr id="4" name="Picture 1" descr="A patient with an open wound in his head, the skin torn and skull fractured to reveal blood and brain tiss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407" y="1594941"/>
            <a:ext cx="3143186" cy="4185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1"/>
          </p:nvPr>
        </p:nvSpPr>
        <p:spPr>
          <a:xfrm>
            <a:off x="457200" y="5934073"/>
            <a:ext cx="8229600" cy="389041"/>
          </a:xfrm>
        </p:spPr>
        <p:txBody>
          <a:bodyPr/>
          <a:lstStyle/>
          <a:p>
            <a:pPr marL="0" indent="0">
              <a:buNone/>
            </a:pPr>
            <a:r>
              <a:rPr lang="en-US" altLang="en-US" sz="1800" b="1" dirty="0">
                <a:latin typeface="+mn-lt"/>
                <a:ea typeface="ＭＳ Ｐゴシック"/>
              </a:rPr>
              <a:t>(© Edward T. Dickinson,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2536372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(13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Head and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Concussion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Mild </a:t>
            </a:r>
            <a:r>
              <a:rPr lang="en-US" altLang="en-US" sz="2400" dirty="0" smtClean="0">
                <a:solidFill>
                  <a:srgbClr val="000000"/>
                </a:solidFill>
                <a:latin typeface="Arial (Body)"/>
                <a:ea typeface="ＭＳ Ｐゴシック"/>
              </a:rPr>
              <a:t>D</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I.</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Presentation ranges from momentary confusion to brief complete loss of responsiveness.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Usually results in headache.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Effects occur immediately and gradually improve.</a:t>
            </a:r>
          </a:p>
        </p:txBody>
      </p:sp>
    </p:spTree>
    <p:extLst>
      <p:ext uri="{BB962C8B-B14F-4D97-AF65-F5344CB8AC3E}">
        <p14:creationId xmlns:p14="http://schemas.microsoft.com/office/powerpoint/2010/main" val="1679788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Setting the Stage</a:t>
            </a:r>
            <a:endParaRPr lang="en-US"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1446520"/>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Overview of Lesson Topics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Anatomy of the Skull and Brain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Head Injury</a:t>
            </a:r>
          </a:p>
        </p:txBody>
      </p:sp>
    </p:spTree>
    <p:extLst>
      <p:ext uri="{BB962C8B-B14F-4D97-AF65-F5344CB8AC3E}">
        <p14:creationId xmlns:p14="http://schemas.microsoft.com/office/powerpoint/2010/main" val="4919169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(14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524011"/>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Head and Brain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Contusion</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Bruising and swelling of the brain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Can accompany concussion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May or may not cause increased intracranial pressure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Caused by coup/contrecoup or acceleration/deceleration mechanism</a:t>
            </a:r>
          </a:p>
        </p:txBody>
      </p:sp>
    </p:spTree>
    <p:extLst>
      <p:ext uri="{BB962C8B-B14F-4D97-AF65-F5344CB8AC3E}">
        <p14:creationId xmlns:p14="http://schemas.microsoft.com/office/powerpoint/2010/main" val="3573766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smtClean="0">
                <a:latin typeface="Times New Roman" panose="02020603050405020304" pitchFamily="18" charset="0"/>
                <a:ea typeface="ＭＳ Ｐゴシック"/>
                <a:cs typeface="ＭＳ Ｐゴシック" pitchFamily="-1" charset="-128"/>
              </a:rPr>
              <a:t>Head Injury </a:t>
            </a:r>
            <a:r>
              <a:rPr lang="en-US" sz="2000" b="0" smtClean="0">
                <a:latin typeface="Times New Roman" panose="02020603050405020304" pitchFamily="18" charset="0"/>
                <a:ea typeface="ＭＳ Ｐゴシック"/>
                <a:cs typeface="ＭＳ Ｐゴシック" pitchFamily="-1" charset="-128"/>
              </a:rPr>
              <a:t>(15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Head and Brain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Subdural </a:t>
            </a:r>
            <a:r>
              <a:rPr lang="en-US" altLang="en-US" sz="2400" dirty="0">
                <a:solidFill>
                  <a:srgbClr val="000000"/>
                </a:solidFill>
                <a:latin typeface="Arial (Body)"/>
                <a:ea typeface="ＭＳ Ｐゴシック"/>
              </a:rPr>
              <a:t>Hematoma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Collection of blood between dura mater and arachnoid.</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Results from damage to bridging veins in skull.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hematoma can lead to increased intracranial pressure.</a:t>
            </a:r>
          </a:p>
        </p:txBody>
      </p:sp>
    </p:spTree>
    <p:extLst>
      <p:ext uri="{BB962C8B-B14F-4D97-AF65-F5344CB8AC3E}">
        <p14:creationId xmlns:p14="http://schemas.microsoft.com/office/powerpoint/2010/main" val="3290465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Subdural Hematoma</a:t>
            </a:r>
            <a:endParaRPr lang="en-US" altLang="en-US" dirty="0">
              <a:latin typeface="Times New Roman" panose="02020603050405020304" pitchFamily="18" charset="0"/>
              <a:ea typeface="ＭＳ Ｐゴシック"/>
            </a:endParaRPr>
          </a:p>
        </p:txBody>
      </p:sp>
      <p:pic>
        <p:nvPicPr>
          <p:cNvPr id="4" name="Picture 2" descr="Hematoma damage under the dura of the brain between the superior sagittal sinus and transverse sinus of the sku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796762"/>
            <a:ext cx="7481455" cy="393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035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(16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Head and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Subdural Hematoma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Acute: signs and symptoms begin immediately.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Occult: signs and symptoms are delayed for days to weeks.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elderly, those with delayed blood clotting, and alcoholics are at increased risk.</a:t>
            </a:r>
          </a:p>
        </p:txBody>
      </p:sp>
    </p:spTree>
    <p:extLst>
      <p:ext uri="{BB962C8B-B14F-4D97-AF65-F5344CB8AC3E}">
        <p14:creationId xmlns:p14="http://schemas.microsoft.com/office/powerpoint/2010/main" val="1542144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(17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893343"/>
          </a:xfrm>
        </p:spPr>
        <p:txBody>
          <a:bodyPr wrap="square" lIns="91425" tIns="91425" rIns="91425" bIns="91425">
            <a:noAutofit/>
          </a:bodyPr>
          <a:lstStyle/>
          <a:p>
            <a:pPr marL="255600" lvl="1" indent="-255600" eaLnBrk="0" fontAlgn="base" hangingPunct="0">
              <a:spcBef>
                <a:spcPts val="1500"/>
              </a:spcBef>
              <a:spcAft>
                <a:spcPct val="0"/>
              </a:spcAft>
              <a:buSzPts val="2400"/>
              <a:buFont typeface="Arial" panose="020B0604020202020204" pitchFamily="34" charset="0"/>
              <a:buChar char="•"/>
            </a:pPr>
            <a:r>
              <a:rPr lang="en-US" altLang="en-US" sz="2400" dirty="0">
                <a:solidFill>
                  <a:srgbClr val="000000"/>
                </a:solidFill>
                <a:latin typeface="Arial (Body)"/>
                <a:ea typeface="ＭＳ Ｐゴシック"/>
              </a:rPr>
              <a:t>Types of Head and Brain </a:t>
            </a:r>
            <a:r>
              <a:rPr lang="en-US" altLang="en-US" sz="2400" dirty="0" smtClean="0">
                <a:solidFill>
                  <a:srgbClr val="000000"/>
                </a:solidFill>
                <a:latin typeface="Arial (Body)"/>
                <a:ea typeface="ＭＳ Ｐゴシック"/>
              </a:rPr>
              <a:t>Injuries</a:t>
            </a:r>
          </a:p>
          <a:p>
            <a:pPr marL="741553" lvl="1" indent="-284353" eaLnBrk="0" fontAlgn="base" hangingPunct="0">
              <a:spcAft>
                <a:spcPct val="0"/>
              </a:spcAft>
              <a:buSzPts val="2400"/>
            </a:pPr>
            <a:r>
              <a:rPr lang="en-US" altLang="en-US" sz="2400" dirty="0" smtClean="0">
                <a:solidFill>
                  <a:srgbClr val="000000"/>
                </a:solidFill>
                <a:latin typeface="Arial (Body)"/>
                <a:ea typeface="ＭＳ Ｐゴシック"/>
              </a:rPr>
              <a:t>Epidural </a:t>
            </a:r>
            <a:r>
              <a:rPr lang="en-US" altLang="en-US" sz="2400" dirty="0">
                <a:solidFill>
                  <a:srgbClr val="000000"/>
                </a:solidFill>
                <a:latin typeface="Arial (Body)"/>
                <a:ea typeface="ＭＳ Ｐゴシック"/>
              </a:rPr>
              <a:t>Hematoma</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More rare, but extremely emergent.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Often associated with fracture of the temporal skull.</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Bleeding is rapid and severe, causing a rapid increase in intracranial pressure.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Late signs can include fixed and dilated pupils, absent reflexes, and decreasing vital </a:t>
            </a:r>
            <a:r>
              <a:rPr lang="en-US" altLang="en-US" sz="2400" dirty="0" smtClean="0">
                <a:solidFill>
                  <a:srgbClr val="000000"/>
                </a:solidFill>
                <a:latin typeface="Arial (Body)"/>
                <a:ea typeface="ＭＳ Ｐゴシック"/>
              </a:rPr>
              <a:t>signs.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879561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Epidural Hematoma</a:t>
            </a:r>
            <a:endParaRPr lang="en-US" altLang="en-US" dirty="0">
              <a:latin typeface="Times New Roman" panose="02020603050405020304" pitchFamily="18" charset="0"/>
              <a:ea typeface="ＭＳ Ｐゴシック"/>
            </a:endParaRPr>
          </a:p>
        </p:txBody>
      </p:sp>
      <p:pic>
        <p:nvPicPr>
          <p:cNvPr id="4" name="Picture 2" descr="Hematoma damage between the dura and the arachnoid, below a fracture at the middle meningeal arter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766740"/>
            <a:ext cx="7481455" cy="345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912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(18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Types of Head and Brain Injuries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Laceration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May occur with closed or open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Results in bleeding and nervous system disruption.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With isolated head trauma, Cushing reflex can cause the patient’s systolic blood pressure to increase and the heart rate to decrease.</a:t>
            </a:r>
          </a:p>
        </p:txBody>
      </p:sp>
    </p:spTree>
    <p:extLst>
      <p:ext uri="{BB962C8B-B14F-4D97-AF65-F5344CB8AC3E}">
        <p14:creationId xmlns:p14="http://schemas.microsoft.com/office/powerpoint/2010/main" val="326200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305300"/>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Matt immediately performs in-line spinal stabilization and uses a jaw-thrust maneuver to open the airway, as Luis prepares to suction the airway.</a:t>
            </a:r>
          </a:p>
          <a:p>
            <a:pPr marL="0" lvl="1" indent="0" eaLnBrk="0" fontAlgn="base" hangingPunct="0">
              <a:spcBef>
                <a:spcPts val="1000"/>
              </a:spcBef>
              <a:spcAft>
                <a:spcPct val="0"/>
              </a:spcAft>
              <a:buSzPts val="2400"/>
              <a:buNone/>
            </a:pPr>
            <a:r>
              <a:rPr lang="en-US" altLang="en-US" sz="2400" dirty="0">
                <a:solidFill>
                  <a:srgbClr val="000000"/>
                </a:solidFill>
                <a:latin typeface="Arial (Body)"/>
                <a:ea typeface="ＭＳ Ｐゴシック"/>
              </a:rPr>
              <a:t>The patient has bleeding from his nose, a hematoma over the frontal area of his head, and many abrasions to his face.</a:t>
            </a:r>
          </a:p>
          <a:p>
            <a:pPr marL="0" lvl="1" indent="0" eaLnBrk="0" fontAlgn="base" hangingPunct="0">
              <a:spcBef>
                <a:spcPts val="1000"/>
              </a:spcBef>
              <a:spcAft>
                <a:spcPct val="0"/>
              </a:spcAft>
              <a:buSzPts val="2400"/>
              <a:buNone/>
            </a:pPr>
            <a:r>
              <a:rPr lang="en-US" altLang="en-US" sz="2400" dirty="0">
                <a:solidFill>
                  <a:srgbClr val="000000"/>
                </a:solidFill>
                <a:latin typeface="Arial (Body)"/>
                <a:ea typeface="ＭＳ Ｐゴシック"/>
              </a:rPr>
              <a:t>His breathing is deep and rapid; his radial pulse is strong at about 60 per </a:t>
            </a:r>
            <a:r>
              <a:rPr lang="en-US" altLang="en-US" sz="2400" dirty="0" smtClean="0">
                <a:solidFill>
                  <a:srgbClr val="000000"/>
                </a:solidFill>
                <a:latin typeface="Arial (Body)"/>
                <a:ea typeface="ＭＳ Ｐゴシック"/>
              </a:rPr>
              <a:t>minute.</a:t>
            </a:r>
            <a:endParaRPr lang="en-US" altLang="en-US" sz="2400" dirty="0">
              <a:solidFill>
                <a:srgbClr val="000000"/>
              </a:solidFill>
              <a:latin typeface="Arial (Body)"/>
              <a:ea typeface="ＭＳ Ｐゴシック"/>
            </a:endParaRPr>
          </a:p>
          <a:p>
            <a:pPr marL="0" lvl="1" indent="0" eaLnBrk="0" fontAlgn="base" hangingPunct="0">
              <a:spcBef>
                <a:spcPts val="1000"/>
              </a:spcBef>
              <a:spcAft>
                <a:spcPct val="0"/>
              </a:spcAft>
              <a:buSzPts val="2400"/>
              <a:buNone/>
            </a:pPr>
            <a:r>
              <a:rPr lang="en-US" altLang="en-US" sz="2400" dirty="0">
                <a:solidFill>
                  <a:srgbClr val="000000"/>
                </a:solidFill>
                <a:latin typeface="Arial (Body)"/>
                <a:ea typeface="ＭＳ Ｐゴシック"/>
              </a:rPr>
              <a:t>The patient responds to pain with nonpurposeful movement.</a:t>
            </a:r>
          </a:p>
        </p:txBody>
      </p:sp>
    </p:spTree>
    <p:extLst>
      <p:ext uri="{BB962C8B-B14F-4D97-AF65-F5344CB8AC3E}">
        <p14:creationId xmlns:p14="http://schemas.microsoft.com/office/powerpoint/2010/main" val="4024344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immediate indications are there of a traumatic brain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additional information do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need to obtain through their assessment?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treatment goals for this patient?</a:t>
            </a:r>
          </a:p>
        </p:txBody>
      </p:sp>
    </p:spTree>
    <p:extLst>
      <p:ext uri="{BB962C8B-B14F-4D97-AF65-F5344CB8AC3E}">
        <p14:creationId xmlns:p14="http://schemas.microsoft.com/office/powerpoint/2010/main" val="2537924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Click on the Sign That Is Most Consistent with a Concussion</a:t>
            </a:r>
            <a:endParaRPr lang="en-US" dirty="0">
              <a:latin typeface="Times New Roman" panose="02020603050405020304" pitchFamily="18" charset="0"/>
              <a:ea typeface="ＭＳ Ｐゴシック"/>
              <a:cs typeface="ＭＳ Ｐゴシック" pitchFamily="-1" charset="-128"/>
            </a:endParaRPr>
          </a:p>
        </p:txBody>
      </p:sp>
      <p:sp>
        <p:nvSpPr>
          <p:cNvPr id="3" name="Content Placeholder 2"/>
          <p:cNvSpPr>
            <a:spLocks noGrp="1"/>
          </p:cNvSpPr>
          <p:nvPr>
            <p:ph type="body" idx="1"/>
          </p:nvPr>
        </p:nvSpPr>
        <p:spPr>
          <a:xfrm>
            <a:off x="457200" y="1600201"/>
            <a:ext cx="8229600" cy="419099"/>
          </a:xfrm>
        </p:spPr>
        <p:txBody>
          <a:bodyPr wrap="square" lIns="91425" tIns="91425" rIns="91425" bIns="91425">
            <a:noAutofit/>
          </a:bodyPr>
          <a:lstStyle/>
          <a:p>
            <a:pPr marL="0" lvl="0" indent="0" fontAlgn="base">
              <a:spcAft>
                <a:spcPct val="0"/>
              </a:spcAft>
              <a:buSzPts val="2400"/>
              <a:buNone/>
            </a:pPr>
            <a:r>
              <a:rPr lang="en-US" altLang="en-US" sz="2400" kern="1200" dirty="0" smtClean="0">
                <a:solidFill>
                  <a:schemeClr val="tx2"/>
                </a:solidFill>
                <a:latin typeface="Arial (Body)"/>
                <a:ea typeface="ＭＳ Ｐゴシック" pitchFamily="34" charset="-128"/>
              </a:rPr>
              <a:t>A. </a:t>
            </a:r>
            <a:r>
              <a:rPr lang="en-US" altLang="en-US" sz="2400" kern="1200" dirty="0" smtClean="0">
                <a:solidFill>
                  <a:srgbClr val="000000"/>
                </a:solidFill>
                <a:latin typeface="Arial (Body)"/>
                <a:ea typeface="ＭＳ Ｐゴシック" pitchFamily="34" charset="-128"/>
                <a:hlinkClick r:id="rId2" action="ppaction://hlinksldjump"/>
              </a:rPr>
              <a:t>Unequal pupils</a:t>
            </a:r>
            <a:endParaRPr lang="en-US" altLang="en-US" sz="2400" kern="1200" dirty="0" smtClean="0">
              <a:solidFill>
                <a:srgbClr val="000000"/>
              </a:solidFill>
              <a:latin typeface="Arial (Body)"/>
              <a:ea typeface="ＭＳ Ｐゴシック" pitchFamily="34" charset="-128"/>
            </a:endParaRPr>
          </a:p>
        </p:txBody>
      </p:sp>
      <p:sp>
        <p:nvSpPr>
          <p:cNvPr id="8" name="Content Placeholder 7"/>
          <p:cNvSpPr>
            <a:spLocks noGrp="1"/>
          </p:cNvSpPr>
          <p:nvPr>
            <p:ph sz="quarter" idx="13"/>
          </p:nvPr>
        </p:nvSpPr>
        <p:spPr>
          <a:xfrm>
            <a:off x="454025" y="2252663"/>
            <a:ext cx="8229600" cy="404812"/>
          </a:xfrm>
        </p:spPr>
        <p:txBody>
          <a:bodyPr/>
          <a:lstStyle/>
          <a:p>
            <a:pPr marL="0" indent="0">
              <a:buNone/>
            </a:pPr>
            <a:r>
              <a:rPr lang="en-US" altLang="en-US" sz="2400" kern="1200" dirty="0" smtClean="0">
                <a:solidFill>
                  <a:schemeClr val="tx2"/>
                </a:solidFill>
                <a:latin typeface="Arial (Body)"/>
                <a:ea typeface="ＭＳ Ｐゴシック" pitchFamily="34" charset="-128"/>
              </a:rPr>
              <a:t>B. </a:t>
            </a:r>
            <a:r>
              <a:rPr lang="en-US" altLang="en-US" sz="2400" kern="1200" dirty="0" smtClean="0">
                <a:solidFill>
                  <a:srgbClr val="000000"/>
                </a:solidFill>
                <a:latin typeface="Arial (Body)"/>
                <a:ea typeface="ＭＳ Ｐゴシック" pitchFamily="34" charset="-128"/>
                <a:hlinkClick r:id="rId3" action="ppaction://hlinksldjump"/>
              </a:rPr>
              <a:t>Paralysis </a:t>
            </a:r>
            <a:r>
              <a:rPr lang="en-US" altLang="en-US" sz="2400" kern="1200" dirty="0">
                <a:solidFill>
                  <a:srgbClr val="000000"/>
                </a:solidFill>
                <a:latin typeface="Arial (Body)"/>
                <a:ea typeface="ＭＳ Ｐゴシック" pitchFamily="34" charset="-128"/>
                <a:hlinkClick r:id="rId3" action="ppaction://hlinksldjump"/>
              </a:rPr>
              <a:t>on one side of the </a:t>
            </a:r>
            <a:r>
              <a:rPr lang="en-US" altLang="en-US" sz="2400" kern="1200" dirty="0" smtClean="0">
                <a:solidFill>
                  <a:srgbClr val="000000"/>
                </a:solidFill>
                <a:latin typeface="Arial (Body)"/>
                <a:ea typeface="ＭＳ Ｐゴシック" pitchFamily="34" charset="-128"/>
                <a:hlinkClick r:id="rId3" action="ppaction://hlinksldjump"/>
              </a:rPr>
              <a:t>body</a:t>
            </a:r>
            <a:endParaRPr lang="en-US" altLang="en-US" sz="2400" kern="1200" dirty="0">
              <a:solidFill>
                <a:srgbClr val="000000"/>
              </a:solidFill>
              <a:latin typeface="Arial (Body)"/>
              <a:ea typeface="ＭＳ Ｐゴシック" pitchFamily="34" charset="-128"/>
            </a:endParaRPr>
          </a:p>
        </p:txBody>
      </p:sp>
      <p:sp>
        <p:nvSpPr>
          <p:cNvPr id="9" name="Content Placeholder 8"/>
          <p:cNvSpPr>
            <a:spLocks noGrp="1"/>
          </p:cNvSpPr>
          <p:nvPr>
            <p:ph sz="quarter" idx="14"/>
          </p:nvPr>
        </p:nvSpPr>
        <p:spPr>
          <a:xfrm>
            <a:off x="450850" y="2915184"/>
            <a:ext cx="8232775" cy="409041"/>
          </a:xfrm>
        </p:spPr>
        <p:txBody>
          <a:bodyPr/>
          <a:lstStyle/>
          <a:p>
            <a:pPr marL="0" indent="0">
              <a:buNone/>
            </a:pPr>
            <a:r>
              <a:rPr lang="en-US" altLang="en-US" sz="2400" kern="1200" dirty="0" smtClean="0">
                <a:solidFill>
                  <a:schemeClr val="tx2"/>
                </a:solidFill>
                <a:latin typeface="Arial (Body)"/>
                <a:ea typeface="ＭＳ Ｐゴシック" pitchFamily="34" charset="-128"/>
              </a:rPr>
              <a:t>C. </a:t>
            </a:r>
            <a:r>
              <a:rPr lang="en-US" altLang="en-US" sz="2400" kern="1200" dirty="0" smtClean="0">
                <a:solidFill>
                  <a:srgbClr val="000000"/>
                </a:solidFill>
                <a:latin typeface="Arial (Body)"/>
                <a:ea typeface="ＭＳ Ｐゴシック" pitchFamily="34" charset="-128"/>
                <a:hlinkClick r:id="rId4" action="ppaction://hlinksldjump"/>
              </a:rPr>
              <a:t>Nonpurposeful </a:t>
            </a:r>
            <a:r>
              <a:rPr lang="en-US" altLang="en-US" sz="2400" kern="1200" dirty="0">
                <a:solidFill>
                  <a:srgbClr val="000000"/>
                </a:solidFill>
                <a:latin typeface="Arial (Body)"/>
                <a:ea typeface="ＭＳ Ｐゴシック" pitchFamily="34" charset="-128"/>
                <a:hlinkClick r:id="rId4" action="ppaction://hlinksldjump"/>
              </a:rPr>
              <a:t>response to </a:t>
            </a:r>
            <a:r>
              <a:rPr lang="en-US" altLang="en-US" sz="2400" kern="1200" dirty="0" smtClean="0">
                <a:solidFill>
                  <a:srgbClr val="000000"/>
                </a:solidFill>
                <a:latin typeface="Arial (Body)"/>
                <a:ea typeface="ＭＳ Ｐゴシック" pitchFamily="34" charset="-128"/>
                <a:hlinkClick r:id="rId4" action="ppaction://hlinksldjump"/>
              </a:rPr>
              <a:t>pain</a:t>
            </a:r>
            <a:endParaRPr lang="en-US" altLang="en-US" sz="2400" kern="1200" dirty="0">
              <a:solidFill>
                <a:srgbClr val="000000"/>
              </a:solidFill>
              <a:latin typeface="Arial (Body)"/>
              <a:ea typeface="ＭＳ Ｐゴシック" pitchFamily="34" charset="-128"/>
            </a:endParaRPr>
          </a:p>
        </p:txBody>
      </p:sp>
      <p:sp>
        <p:nvSpPr>
          <p:cNvPr id="10" name="Content Placeholder 9"/>
          <p:cNvSpPr>
            <a:spLocks noGrp="1"/>
          </p:cNvSpPr>
          <p:nvPr>
            <p:ph sz="quarter" idx="15"/>
          </p:nvPr>
        </p:nvSpPr>
        <p:spPr>
          <a:xfrm>
            <a:off x="457200" y="3593047"/>
            <a:ext cx="8229600" cy="788454"/>
          </a:xfrm>
        </p:spPr>
        <p:txBody>
          <a:bodyPr/>
          <a:lstStyle/>
          <a:p>
            <a:pPr marL="360363" indent="-360363">
              <a:buNone/>
            </a:pPr>
            <a:r>
              <a:rPr lang="en-US" altLang="en-US" sz="2400" kern="1200" dirty="0" smtClean="0">
                <a:solidFill>
                  <a:schemeClr val="tx2"/>
                </a:solidFill>
                <a:latin typeface="Arial (Body)"/>
                <a:ea typeface="ＭＳ Ｐゴシック" pitchFamily="34" charset="-128"/>
              </a:rPr>
              <a:t>D. </a:t>
            </a:r>
            <a:r>
              <a:rPr lang="en-US" altLang="en-US" sz="2400" kern="1200" dirty="0" smtClean="0">
                <a:solidFill>
                  <a:srgbClr val="000000"/>
                </a:solidFill>
                <a:latin typeface="Arial (Body)"/>
                <a:ea typeface="ＭＳ Ｐゴシック" pitchFamily="34" charset="-128"/>
                <a:hlinkClick r:id="rId5" action="ppaction://hlinksldjump"/>
              </a:rPr>
              <a:t>A </a:t>
            </a:r>
            <a:r>
              <a:rPr lang="en-US" altLang="en-US" sz="2400" kern="1200" dirty="0">
                <a:solidFill>
                  <a:srgbClr val="000000"/>
                </a:solidFill>
                <a:latin typeface="Arial (Body)"/>
                <a:ea typeface="ＭＳ Ｐゴシック" pitchFamily="34" charset="-128"/>
                <a:hlinkClick r:id="rId5" action="ppaction://hlinksldjump"/>
              </a:rPr>
              <a:t>period of unresponsiveness followed by gradually improving mental </a:t>
            </a:r>
            <a:r>
              <a:rPr lang="en-US" altLang="en-US" sz="2400" kern="1200" dirty="0" smtClean="0">
                <a:solidFill>
                  <a:srgbClr val="000000"/>
                </a:solidFill>
                <a:latin typeface="Arial (Body)"/>
                <a:ea typeface="ＭＳ Ｐゴシック" pitchFamily="34" charset="-128"/>
                <a:hlinkClick r:id="rId5" action="ppaction://hlinksldjump"/>
              </a:rPr>
              <a:t>status</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14311383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cs typeface="ＭＳ Ｐゴシック" pitchFamily="-1" charset="-128"/>
              </a:rPr>
              <a:t>Case Study Introduction</a:t>
            </a:r>
            <a:endParaRPr lang="en-US" dirty="0">
              <a:latin typeface="Times New Roman" panose="02020603050405020304" pitchFamily="18" charset="0"/>
              <a:cs typeface="ＭＳ Ｐゴシック" pitchFamily="-1" charset="-128"/>
            </a:endParaRPr>
          </a:p>
        </p:txBody>
      </p:sp>
      <p:sp>
        <p:nvSpPr>
          <p:cNvPr id="3" name="Text Placeholder 2"/>
          <p:cNvSpPr>
            <a:spLocks noGrp="1"/>
          </p:cNvSpPr>
          <p:nvPr>
            <p:ph type="body" idx="1"/>
          </p:nvPr>
        </p:nvSpPr>
        <p:spPr>
          <a:xfrm>
            <a:off x="457200" y="1600200"/>
            <a:ext cx="8229600" cy="2769959"/>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Matt Brooks and Luis Garcia have arrived on the scene of a motorcycle collision, involving a single patient who was ejected from his bike when he struck the side of a car. The patient, a male in his 30s, was not wearing a helmet. Matt and </a:t>
            </a:r>
            <a:r>
              <a:rPr lang="en-US" altLang="en-US" sz="2400" dirty="0" smtClean="0">
                <a:solidFill>
                  <a:srgbClr val="000000"/>
                </a:solidFill>
                <a:latin typeface="Arial (Body)"/>
                <a:ea typeface="ＭＳ Ｐゴシック"/>
              </a:rPr>
              <a:t>Luis’s </a:t>
            </a:r>
            <a:r>
              <a:rPr lang="en-US" altLang="en-US" sz="2400" dirty="0">
                <a:solidFill>
                  <a:srgbClr val="000000"/>
                </a:solidFill>
                <a:latin typeface="Arial (Body)"/>
                <a:ea typeface="ＭＳ Ｐゴシック"/>
              </a:rPr>
              <a:t>initial impression is that of a patient who is not responsive and whose airway is compromised by facial bleeding.</a:t>
            </a:r>
          </a:p>
        </p:txBody>
      </p:sp>
    </p:spTree>
    <p:extLst>
      <p:ext uri="{BB962C8B-B14F-4D97-AF65-F5344CB8AC3E}">
        <p14:creationId xmlns:p14="http://schemas.microsoft.com/office/powerpoint/2010/main" val="739662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(19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Scene size-up</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Unresponsiveness or altered mental status suggest head injury.</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Signs of head injury may be apparent.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Never assume that mental status changes in a trauma patient are due to drug or alcohol intoxication.</a:t>
            </a:r>
          </a:p>
        </p:txBody>
      </p:sp>
    </p:spTree>
    <p:extLst>
      <p:ext uri="{BB962C8B-B14F-4D97-AF65-F5344CB8AC3E}">
        <p14:creationId xmlns:p14="http://schemas.microsoft.com/office/powerpoint/2010/main" val="3368327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 Fractured Windshield Indicates a Probable Head Injury</a:t>
            </a:r>
            <a:endParaRPr lang="en-US" altLang="en-US" dirty="0">
              <a:latin typeface="Times New Roman" panose="02020603050405020304" pitchFamily="18" charset="0"/>
              <a:ea typeface="ＭＳ Ｐゴシック"/>
            </a:endParaRPr>
          </a:p>
        </p:txBody>
      </p:sp>
      <p:pic>
        <p:nvPicPr>
          <p:cNvPr id="4" name="Picture 2" descr="A windshield with starburst cracks radiating from an impact poin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652596"/>
            <a:ext cx="6840683" cy="45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8107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Mechanisms of Head Injury</a:t>
            </a:r>
            <a:endParaRPr lang="en-US" altLang="en-US" dirty="0">
              <a:latin typeface="Times New Roman" panose="02020603050405020304" pitchFamily="18" charset="0"/>
              <a:ea typeface="ＭＳ Ｐゴシック"/>
            </a:endParaRPr>
          </a:p>
        </p:txBody>
      </p:sp>
      <p:pic>
        <p:nvPicPr>
          <p:cNvPr id="4" name="Picture 2" descr="Examples of situations resulting in head injuries. A head on motor vehicle crash, assault and violence with a weapon striking the head, falls such as while standing on a chair next to a table, sports and recreation such as kara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7324" y="1643897"/>
            <a:ext cx="6837927"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8550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(20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Primary assessment</a:t>
            </a:r>
          </a:p>
          <a:p>
            <a:pPr lvl="2"/>
            <a:r>
              <a:rPr lang="en-US" altLang="en-US" sz="2400" dirty="0">
                <a:latin typeface="+mn-lt"/>
              </a:rPr>
              <a:t>Manual in-line stabilization of the spine.</a:t>
            </a:r>
          </a:p>
          <a:p>
            <a:pPr lvl="2"/>
            <a:r>
              <a:rPr lang="en-US" altLang="en-US" sz="2400" dirty="0">
                <a:latin typeface="+mn-lt"/>
              </a:rPr>
              <a:t>If needed, establish an airway with a jaw-thrust maneuver.</a:t>
            </a:r>
          </a:p>
          <a:p>
            <a:pPr lvl="2"/>
            <a:r>
              <a:rPr lang="en-US" altLang="en-US" sz="2400" dirty="0">
                <a:latin typeface="+mn-lt"/>
              </a:rPr>
              <a:t>Maintain an </a:t>
            </a:r>
            <a:r>
              <a:rPr lang="en-US" altLang="en-US" sz="2400" dirty="0" smtClean="0">
                <a:latin typeface="+mn-lt"/>
              </a:rPr>
              <a:t>S</a:t>
            </a:r>
            <a:r>
              <a:rPr lang="en-US" altLang="en-US" sz="100" dirty="0" smtClean="0">
                <a:latin typeface="+mn-lt"/>
              </a:rPr>
              <a:t> </a:t>
            </a:r>
            <a:r>
              <a:rPr lang="en-US" altLang="en-US" sz="2400" dirty="0" smtClean="0">
                <a:latin typeface="+mn-lt"/>
              </a:rPr>
              <a:t>p</a:t>
            </a:r>
            <a:r>
              <a:rPr lang="en-US" altLang="en-US" sz="100" dirty="0" smtClean="0">
                <a:latin typeface="+mn-lt"/>
              </a:rPr>
              <a:t> </a:t>
            </a:r>
            <a:r>
              <a:rPr lang="en-US" altLang="en-US" sz="2400" dirty="0" smtClean="0">
                <a:latin typeface="+mn-lt"/>
              </a:rPr>
              <a:t>O</a:t>
            </a:r>
            <a:r>
              <a:rPr lang="en-US" altLang="en-US" sz="100" dirty="0" smtClean="0">
                <a:latin typeface="+mn-lt"/>
              </a:rPr>
              <a:t> </a:t>
            </a:r>
            <a:r>
              <a:rPr lang="en-US" altLang="en-US" sz="2400" baseline="-25000" dirty="0" smtClean="0">
                <a:latin typeface="+mn-lt"/>
              </a:rPr>
              <a:t>2</a:t>
            </a:r>
            <a:r>
              <a:rPr lang="en-US" altLang="en-US" sz="2400" dirty="0" smtClean="0">
                <a:latin typeface="+mn-lt"/>
              </a:rPr>
              <a:t> </a:t>
            </a:r>
            <a:r>
              <a:rPr lang="en-US" altLang="en-US" sz="2400" dirty="0">
                <a:latin typeface="+mn-lt"/>
              </a:rPr>
              <a:t>of 94% or above.</a:t>
            </a:r>
          </a:p>
          <a:p>
            <a:pPr lvl="2"/>
            <a:r>
              <a:rPr lang="en-US" altLang="en-US" sz="2400" dirty="0">
                <a:latin typeface="+mn-lt"/>
              </a:rPr>
              <a:t>Use positive pressure ventilation for inadequate breathing.</a:t>
            </a:r>
          </a:p>
        </p:txBody>
      </p:sp>
    </p:spTree>
    <p:extLst>
      <p:ext uri="{BB962C8B-B14F-4D97-AF65-F5344CB8AC3E}">
        <p14:creationId xmlns:p14="http://schemas.microsoft.com/office/powerpoint/2010/main" val="1845500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Establish and Maintain Spinal Stabilization. Then Open the Airway and Assess Breathing</a:t>
            </a:r>
            <a:endParaRPr lang="en-US" altLang="en-US" sz="3200" dirty="0">
              <a:latin typeface="Times New Roman" panose="02020603050405020304" pitchFamily="18" charset="0"/>
              <a:ea typeface="ＭＳ Ｐゴシック"/>
            </a:endParaRPr>
          </a:p>
        </p:txBody>
      </p:sp>
      <p:pic>
        <p:nvPicPr>
          <p:cNvPr id="4" name="Picture 2" descr="2 E M T’s kneeling outdoors next to a supine patient. 1 E M T has hands placed around the patient’s temples, thumbs resting on the patient’s forehead. The other E M T listens to the patient’s breathing and examines his ches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42" y="1599809"/>
            <a:ext cx="7941716" cy="462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5472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390652"/>
          </a:xfrm>
        </p:spPr>
        <p:txBody>
          <a:bodyPr tIns="91425" anchor="b">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Head Injuries, Especially Injuries to the Face Such as the Mandible Injury Shown Here, Often Cause Airway Blockage</a:t>
            </a:r>
            <a:endParaRPr lang="en-US" altLang="en-US" sz="2800" dirty="0">
              <a:latin typeface="Times New Roman" panose="02020603050405020304" pitchFamily="18" charset="0"/>
              <a:ea typeface="ＭＳ Ｐゴシック"/>
            </a:endParaRPr>
          </a:p>
        </p:txBody>
      </p:sp>
      <p:pic>
        <p:nvPicPr>
          <p:cNvPr id="4" name="Picture 1" descr="A supine unconscious patient with bruising and blood around a large wound on the lower left jaw, skin and tissue torn away to expose teeth and the inside of the mo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154" y="1843894"/>
            <a:ext cx="5227692" cy="39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72174"/>
            <a:ext cx="8229600" cy="350941"/>
          </a:xfrm>
        </p:spPr>
        <p:txBody>
          <a:bodyPr/>
          <a:lstStyle/>
          <a:p>
            <a:pPr marL="0" indent="0">
              <a:buNone/>
            </a:pPr>
            <a:r>
              <a:rPr lang="en-US" altLang="en-US" sz="1800" b="1" dirty="0">
                <a:latin typeface="+mn-lt"/>
                <a:ea typeface="ＭＳ Ｐゴシック"/>
              </a:rPr>
              <a:t>(© David Effron, </a:t>
            </a:r>
            <a:r>
              <a:rPr lang="en-US" altLang="en-US" sz="1800" b="1" dirty="0" smtClean="0">
                <a:latin typeface="+mn-lt"/>
                <a:ea typeface="ＭＳ Ｐゴシック"/>
              </a:rPr>
              <a:t>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7069689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(21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Determine the mental status with </a:t>
            </a:r>
            <a:r>
              <a:rPr lang="en-US" altLang="en-US" sz="2400" dirty="0" smtClean="0">
                <a:solidFill>
                  <a:srgbClr val="000000"/>
                </a:solidFill>
                <a:latin typeface="Arial (Body)"/>
                <a:ea typeface="ＭＳ Ｐゴシック"/>
              </a:rPr>
              <a:t>A</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V</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U.</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b="1" dirty="0">
                <a:solidFill>
                  <a:srgbClr val="000000"/>
                </a:solidFill>
                <a:latin typeface="Arial (Body)"/>
                <a:ea typeface="ＭＳ Ｐゴシック"/>
              </a:rPr>
              <a:t>A</a:t>
            </a:r>
            <a:r>
              <a:rPr lang="en-US" altLang="en-US" sz="2400" dirty="0">
                <a:solidFill>
                  <a:srgbClr val="000000"/>
                </a:solidFill>
                <a:latin typeface="Arial (Body)"/>
                <a:ea typeface="ＭＳ Ｐゴシック"/>
              </a:rPr>
              <a:t>lert</a:t>
            </a:r>
          </a:p>
          <a:p>
            <a:pPr marL="1601978" lvl="3" indent="-230378" eaLnBrk="0" fontAlgn="base" hangingPunct="0">
              <a:spcAft>
                <a:spcPct val="0"/>
              </a:spcAft>
              <a:buSzPts val="2400"/>
            </a:pPr>
            <a:r>
              <a:rPr lang="en-US" altLang="en-US" sz="2400" b="1" dirty="0">
                <a:solidFill>
                  <a:srgbClr val="000000"/>
                </a:solidFill>
                <a:latin typeface="Arial (Body)"/>
                <a:ea typeface="ＭＳ Ｐゴシック"/>
              </a:rPr>
              <a:t>V</a:t>
            </a:r>
            <a:r>
              <a:rPr lang="en-US" altLang="en-US" sz="2400" dirty="0">
                <a:solidFill>
                  <a:srgbClr val="000000"/>
                </a:solidFill>
                <a:latin typeface="Arial (Body)"/>
                <a:ea typeface="ＭＳ Ｐゴシック"/>
              </a:rPr>
              <a:t>erbal</a:t>
            </a:r>
          </a:p>
          <a:p>
            <a:pPr marL="1601978" lvl="3" indent="-230378" eaLnBrk="0" fontAlgn="base" hangingPunct="0">
              <a:spcAft>
                <a:spcPct val="0"/>
              </a:spcAft>
              <a:buSzPts val="2400"/>
            </a:pPr>
            <a:r>
              <a:rPr lang="en-US" altLang="en-US" sz="2400" b="1" dirty="0">
                <a:solidFill>
                  <a:srgbClr val="000000"/>
                </a:solidFill>
                <a:latin typeface="Arial (Body)"/>
                <a:ea typeface="ＭＳ Ｐゴシック"/>
              </a:rPr>
              <a:t>P</a:t>
            </a:r>
            <a:r>
              <a:rPr lang="en-US" altLang="en-US" sz="2400" dirty="0">
                <a:solidFill>
                  <a:srgbClr val="000000"/>
                </a:solidFill>
                <a:latin typeface="Arial (Body)"/>
                <a:ea typeface="ＭＳ Ｐゴシック"/>
              </a:rPr>
              <a:t>ainful</a:t>
            </a:r>
          </a:p>
          <a:p>
            <a:pPr marL="1601978" lvl="3" indent="-230378" eaLnBrk="0" fontAlgn="base" hangingPunct="0">
              <a:spcAft>
                <a:spcPct val="0"/>
              </a:spcAft>
              <a:buSzPts val="2400"/>
            </a:pPr>
            <a:r>
              <a:rPr lang="en-US" altLang="en-US" sz="2400" b="1" dirty="0">
                <a:solidFill>
                  <a:srgbClr val="000000"/>
                </a:solidFill>
                <a:latin typeface="Arial (Body)"/>
                <a:ea typeface="ＭＳ Ｐゴシック"/>
              </a:rPr>
              <a:t>U</a:t>
            </a:r>
            <a:r>
              <a:rPr lang="en-US" altLang="en-US" sz="2400" dirty="0">
                <a:solidFill>
                  <a:srgbClr val="000000"/>
                </a:solidFill>
                <a:latin typeface="Arial (Body)"/>
                <a:ea typeface="ＭＳ Ｐゴシック"/>
              </a:rPr>
              <a:t>nresponsive</a:t>
            </a:r>
          </a:p>
        </p:txBody>
      </p:sp>
    </p:spTree>
    <p:extLst>
      <p:ext uri="{BB962C8B-B14F-4D97-AF65-F5344CB8AC3E}">
        <p14:creationId xmlns:p14="http://schemas.microsoft.com/office/powerpoint/2010/main" val="209170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(22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589314"/>
            <a:ext cx="8229600" cy="3370123"/>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Primary </a:t>
            </a:r>
            <a:r>
              <a:rPr lang="en-US" altLang="en-US" sz="2400" dirty="0" smtClean="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The </a:t>
            </a:r>
            <a:r>
              <a:rPr lang="en-US" altLang="en-US" sz="2400" dirty="0">
                <a:solidFill>
                  <a:srgbClr val="000000"/>
                </a:solidFill>
                <a:latin typeface="Arial (Body)"/>
                <a:ea typeface="ＭＳ Ｐゴシック"/>
              </a:rPr>
              <a:t>Glasgow Coma Scale is a more precise way to determine the mental status.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G</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is </a:t>
            </a:r>
            <a:r>
              <a:rPr lang="en-US" altLang="en-US" sz="2400" dirty="0">
                <a:solidFill>
                  <a:srgbClr val="000000"/>
                </a:solidFill>
                <a:latin typeface="Arial (Body)"/>
                <a:ea typeface="ＭＳ Ｐゴシック"/>
              </a:rPr>
              <a:t>a measure of the patient’s eye opening, verbal response, and motor response to different stimuli, generally reproducible by other health care providers.</a:t>
            </a:r>
          </a:p>
        </p:txBody>
      </p:sp>
    </p:spTree>
    <p:extLst>
      <p:ext uri="{BB962C8B-B14F-4D97-AF65-F5344CB8AC3E}">
        <p14:creationId xmlns:p14="http://schemas.microsoft.com/office/powerpoint/2010/main" val="31291772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Table 31-1 Glasgow Coma Scale </a:t>
            </a:r>
            <a:r>
              <a:rPr lang="en-US" altLang="en-US" sz="2000" b="0" dirty="0" smtClean="0">
                <a:latin typeface="Times New Roman" panose="02020603050405020304" pitchFamily="18" charset="0"/>
                <a:ea typeface="ＭＳ Ｐゴシック"/>
              </a:rPr>
              <a:t>(1 of 2)</a:t>
            </a:r>
            <a:endParaRPr lang="en-US" altLang="en-US" sz="2000" b="0" dirty="0">
              <a:latin typeface="Times New Roman" panose="02020603050405020304" pitchFamily="18" charset="0"/>
              <a:ea typeface="ＭＳ Ｐゴシック"/>
            </a:endParaRPr>
          </a:p>
        </p:txBody>
      </p:sp>
      <p:sp>
        <p:nvSpPr>
          <p:cNvPr id="8" name="Text Placeholder 7"/>
          <p:cNvSpPr>
            <a:spLocks noGrp="1"/>
          </p:cNvSpPr>
          <p:nvPr>
            <p:ph type="body" idx="1"/>
          </p:nvPr>
        </p:nvSpPr>
        <p:spPr>
          <a:xfrm>
            <a:off x="457200" y="1600201"/>
            <a:ext cx="8229600" cy="438150"/>
          </a:xfrm>
        </p:spPr>
        <p:txBody>
          <a:bodyPr/>
          <a:lstStyle/>
          <a:p>
            <a:pPr marL="0" indent="0">
              <a:buNone/>
            </a:pPr>
            <a:r>
              <a:rPr lang="en-US" sz="2000" b="1" dirty="0">
                <a:latin typeface="+mn-lt"/>
              </a:rPr>
              <a:t>Eye </a:t>
            </a:r>
            <a:r>
              <a:rPr lang="en-US" sz="2000" b="1" dirty="0" smtClean="0">
                <a:latin typeface="+mn-lt"/>
              </a:rPr>
              <a:t>Opening</a:t>
            </a:r>
            <a:endParaRPr lang="en-US" sz="2000" b="1"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2438455982"/>
              </p:ext>
            </p:extLst>
          </p:nvPr>
        </p:nvGraphicFramePr>
        <p:xfrm>
          <a:off x="2438400" y="2182581"/>
          <a:ext cx="3057427" cy="1463040"/>
        </p:xfrm>
        <a:graphic>
          <a:graphicData uri="http://schemas.openxmlformats.org/drawingml/2006/table">
            <a:tbl>
              <a:tblPr firstRow="1" bandRow="1">
                <a:tableStyleId>{40F9630F-82C1-40B7-BC3A-925EFCFF5E92}</a:tableStyleId>
              </a:tblPr>
              <a:tblGrid>
                <a:gridCol w="2322136">
                  <a:extLst>
                    <a:ext uri="{9D8B030D-6E8A-4147-A177-3AD203B41FA5}">
                      <a16:colId xmlns:a16="http://schemas.microsoft.com/office/drawing/2014/main" val="1269804157"/>
                    </a:ext>
                  </a:extLst>
                </a:gridCol>
                <a:gridCol w="735291">
                  <a:extLst>
                    <a:ext uri="{9D8B030D-6E8A-4147-A177-3AD203B41FA5}">
                      <a16:colId xmlns:a16="http://schemas.microsoft.com/office/drawing/2014/main" val="4024882416"/>
                    </a:ext>
                  </a:extLst>
                </a:gridCol>
              </a:tblGrid>
              <a:tr h="0">
                <a:tc>
                  <a:txBody>
                    <a:bodyPr/>
                    <a:lstStyle/>
                    <a:p>
                      <a:r>
                        <a:rPr lang="en-US" sz="1800" b="0" i="0" u="none" strike="noStrike" cap="none" baseline="0" dirty="0" smtClean="0">
                          <a:solidFill>
                            <a:schemeClr val="dk1"/>
                          </a:solidFill>
                          <a:latin typeface="+mn-lt"/>
                          <a:ea typeface="Arial"/>
                          <a:cs typeface="Arial"/>
                          <a:sym typeface="Arial"/>
                        </a:rPr>
                        <a:t>Spontaneous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smtClean="0">
                          <a:latin typeface="+mn-lt"/>
                        </a:rPr>
                        <a:t>4</a:t>
                      </a:r>
                      <a:endParaRPr lang="en-US"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932356"/>
                  </a:ext>
                </a:extLst>
              </a:tr>
              <a:tr h="0">
                <a:tc>
                  <a:txBody>
                    <a:bodyPr/>
                    <a:lstStyle/>
                    <a:p>
                      <a:r>
                        <a:rPr lang="en-US" sz="1800" b="0" i="0" u="none" strike="noStrike" cap="none" baseline="0" dirty="0" smtClean="0">
                          <a:solidFill>
                            <a:schemeClr val="dk1"/>
                          </a:solidFill>
                          <a:latin typeface="+mn-lt"/>
                          <a:ea typeface="Arial"/>
                          <a:cs typeface="Arial"/>
                          <a:sym typeface="Arial"/>
                        </a:rPr>
                        <a:t>To verbal command</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3</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138141"/>
                  </a:ext>
                </a:extLst>
              </a:tr>
              <a:tr h="0">
                <a:tc>
                  <a:txBody>
                    <a:bodyPr/>
                    <a:lstStyle/>
                    <a:p>
                      <a:r>
                        <a:rPr lang="en-US" sz="1800" b="0" i="0" u="none" strike="noStrike" cap="none" baseline="0" dirty="0" smtClean="0">
                          <a:solidFill>
                            <a:schemeClr val="dk1"/>
                          </a:solidFill>
                          <a:latin typeface="+mn-lt"/>
                          <a:ea typeface="Arial"/>
                          <a:cs typeface="Arial"/>
                          <a:sym typeface="Arial"/>
                        </a:rPr>
                        <a:t>To pain</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2</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860184"/>
                  </a:ext>
                </a:extLst>
              </a:tr>
              <a:tr h="0">
                <a:tc>
                  <a:txBody>
                    <a:bodyPr/>
                    <a:lstStyle/>
                    <a:p>
                      <a:r>
                        <a:rPr lang="en-US" sz="1800" b="0" i="0" u="none" strike="noStrike" cap="none" baseline="0" dirty="0" smtClean="0">
                          <a:solidFill>
                            <a:schemeClr val="dk1"/>
                          </a:solidFill>
                          <a:latin typeface="+mn-lt"/>
                          <a:ea typeface="Arial"/>
                          <a:cs typeface="Arial"/>
                          <a:sym typeface="Arial"/>
                        </a:rPr>
                        <a:t>No response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1</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1818387"/>
                  </a:ext>
                </a:extLst>
              </a:tr>
            </a:tbl>
          </a:graphicData>
        </a:graphic>
      </p:graphicFrame>
      <p:sp>
        <p:nvSpPr>
          <p:cNvPr id="9" name="Text Placeholder 8"/>
          <p:cNvSpPr>
            <a:spLocks noGrp="1"/>
          </p:cNvSpPr>
          <p:nvPr>
            <p:ph type="body" idx="2"/>
          </p:nvPr>
        </p:nvSpPr>
        <p:spPr>
          <a:xfrm>
            <a:off x="457200" y="3812112"/>
            <a:ext cx="8229600" cy="409575"/>
          </a:xfrm>
        </p:spPr>
        <p:txBody>
          <a:bodyPr/>
          <a:lstStyle/>
          <a:p>
            <a:pPr marL="0" indent="0">
              <a:buNone/>
            </a:pPr>
            <a:r>
              <a:rPr lang="en-US" sz="2000" b="1" dirty="0">
                <a:latin typeface="+mn-lt"/>
              </a:rPr>
              <a:t>Verbal </a:t>
            </a:r>
            <a:r>
              <a:rPr lang="en-US" sz="2000" b="1" dirty="0" smtClean="0">
                <a:latin typeface="+mn-lt"/>
              </a:rPr>
              <a:t>Response</a:t>
            </a:r>
            <a:endParaRPr lang="en-US" sz="2000" b="1" dirty="0">
              <a:latin typeface="+mn-lt"/>
            </a:endParaRPr>
          </a:p>
        </p:txBody>
      </p:sp>
      <p:graphicFrame>
        <p:nvGraphicFramePr>
          <p:cNvPr id="10" name="Table 9"/>
          <p:cNvGraphicFramePr>
            <a:graphicFrameLocks noGrp="1"/>
          </p:cNvGraphicFramePr>
          <p:nvPr>
            <p:extLst>
              <p:ext uri="{D42A27DB-BD31-4B8C-83A1-F6EECF244321}">
                <p14:modId xmlns:p14="http://schemas.microsoft.com/office/powerpoint/2010/main" val="3653652751"/>
              </p:ext>
            </p:extLst>
          </p:nvPr>
        </p:nvGraphicFramePr>
        <p:xfrm>
          <a:off x="2399763" y="4349425"/>
          <a:ext cx="3746516" cy="1828800"/>
        </p:xfrm>
        <a:graphic>
          <a:graphicData uri="http://schemas.openxmlformats.org/drawingml/2006/table">
            <a:tbl>
              <a:tblPr firstRow="1" bandRow="1">
                <a:tableStyleId>{40F9630F-82C1-40B7-BC3A-925EFCFF5E92}</a:tableStyleId>
              </a:tblPr>
              <a:tblGrid>
                <a:gridCol w="3275176">
                  <a:extLst>
                    <a:ext uri="{9D8B030D-6E8A-4147-A177-3AD203B41FA5}">
                      <a16:colId xmlns:a16="http://schemas.microsoft.com/office/drawing/2014/main" val="2762165453"/>
                    </a:ext>
                  </a:extLst>
                </a:gridCol>
                <a:gridCol w="471340">
                  <a:extLst>
                    <a:ext uri="{9D8B030D-6E8A-4147-A177-3AD203B41FA5}">
                      <a16:colId xmlns:a16="http://schemas.microsoft.com/office/drawing/2014/main" val="2442932312"/>
                    </a:ext>
                  </a:extLst>
                </a:gridCol>
              </a:tblGrid>
              <a:tr h="0">
                <a:tc>
                  <a:txBody>
                    <a:bodyPr/>
                    <a:lstStyle/>
                    <a:p>
                      <a:r>
                        <a:rPr lang="en-US" sz="1800" b="0" i="0" u="none" strike="noStrike" cap="none" baseline="0" dirty="0" smtClean="0">
                          <a:solidFill>
                            <a:schemeClr val="dk1"/>
                          </a:solidFill>
                          <a:latin typeface="+mn-lt"/>
                          <a:ea typeface="Arial"/>
                          <a:cs typeface="Arial"/>
                          <a:sym typeface="Arial"/>
                        </a:rPr>
                        <a:t>Oriented and converses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smtClean="0">
                          <a:latin typeface="+mn-lt"/>
                        </a:rPr>
                        <a:t>5</a:t>
                      </a:r>
                      <a:endParaRPr lang="en-US"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739213"/>
                  </a:ext>
                </a:extLst>
              </a:tr>
              <a:tr h="0">
                <a:tc>
                  <a:txBody>
                    <a:bodyPr/>
                    <a:lstStyle/>
                    <a:p>
                      <a:r>
                        <a:rPr lang="en-US" sz="1800" b="0" i="0" u="none" strike="noStrike" cap="none" baseline="0" dirty="0" smtClean="0">
                          <a:solidFill>
                            <a:schemeClr val="dk1"/>
                          </a:solidFill>
                          <a:latin typeface="+mn-lt"/>
                          <a:ea typeface="Arial"/>
                          <a:cs typeface="Arial"/>
                          <a:sym typeface="Arial"/>
                        </a:rPr>
                        <a:t>Disoriented and converses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4</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523629"/>
                  </a:ext>
                </a:extLst>
              </a:tr>
              <a:tr h="0">
                <a:tc>
                  <a:txBody>
                    <a:bodyPr/>
                    <a:lstStyle/>
                    <a:p>
                      <a:r>
                        <a:rPr lang="en-US" sz="1800" b="0" i="0" u="none" strike="noStrike" cap="none" baseline="0" dirty="0" smtClean="0">
                          <a:solidFill>
                            <a:schemeClr val="dk1"/>
                          </a:solidFill>
                          <a:latin typeface="+mn-lt"/>
                          <a:ea typeface="Arial"/>
                          <a:cs typeface="Arial"/>
                          <a:sym typeface="Arial"/>
                        </a:rPr>
                        <a:t>Inappropriate words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3</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3655656"/>
                  </a:ext>
                </a:extLst>
              </a:tr>
              <a:tr h="0">
                <a:tc>
                  <a:txBody>
                    <a:bodyPr/>
                    <a:lstStyle/>
                    <a:p>
                      <a:r>
                        <a:rPr lang="en-US" sz="1800" b="0" i="0" u="none" strike="noStrike" cap="none" baseline="0" dirty="0" smtClean="0">
                          <a:solidFill>
                            <a:schemeClr val="dk1"/>
                          </a:solidFill>
                          <a:latin typeface="+mn-lt"/>
                          <a:ea typeface="Arial"/>
                          <a:cs typeface="Arial"/>
                          <a:sym typeface="Arial"/>
                        </a:rPr>
                        <a:t>Incomprehensible sounds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2</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3638310"/>
                  </a:ext>
                </a:extLst>
              </a:tr>
              <a:tr h="0">
                <a:tc>
                  <a:txBody>
                    <a:bodyPr/>
                    <a:lstStyle/>
                    <a:p>
                      <a:r>
                        <a:rPr lang="en-US" sz="1800" b="0" i="0" u="none" strike="noStrike" cap="none" baseline="0" dirty="0" smtClean="0">
                          <a:solidFill>
                            <a:schemeClr val="dk1"/>
                          </a:solidFill>
                          <a:latin typeface="+mn-lt"/>
                          <a:ea typeface="Arial"/>
                          <a:cs typeface="Arial"/>
                          <a:sym typeface="Arial"/>
                        </a:rPr>
                        <a:t>No response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1</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813618"/>
                  </a:ext>
                </a:extLst>
              </a:tr>
            </a:tbl>
          </a:graphicData>
        </a:graphic>
      </p:graphicFrame>
    </p:spTree>
    <p:extLst>
      <p:ext uri="{BB962C8B-B14F-4D97-AF65-F5344CB8AC3E}">
        <p14:creationId xmlns:p14="http://schemas.microsoft.com/office/powerpoint/2010/main" val="3532721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Times New Roman" panose="02020603050405020304" pitchFamily="18" charset="0"/>
                <a:ea typeface="ＭＳ Ｐゴシック"/>
              </a:rPr>
              <a:t>Table 31-1 Glasgow Coma Scale </a:t>
            </a:r>
            <a:r>
              <a:rPr lang="en-US" altLang="en-US" sz="2000" b="0" dirty="0" smtClean="0">
                <a:latin typeface="Times New Roman" panose="02020603050405020304" pitchFamily="18" charset="0"/>
                <a:ea typeface="ＭＳ Ｐゴシック"/>
              </a:rPr>
              <a:t>(2 of </a:t>
            </a:r>
            <a:r>
              <a:rPr lang="en-US" altLang="en-US" sz="2000" b="0" dirty="0">
                <a:latin typeface="Times New Roman" panose="02020603050405020304" pitchFamily="18" charset="0"/>
                <a:ea typeface="ＭＳ Ｐゴシック"/>
              </a:rPr>
              <a:t>2)</a:t>
            </a:r>
            <a:endParaRPr lang="en-US" dirty="0"/>
          </a:p>
        </p:txBody>
      </p:sp>
      <p:sp>
        <p:nvSpPr>
          <p:cNvPr id="3" name="Text Placeholder 2"/>
          <p:cNvSpPr>
            <a:spLocks noGrp="1"/>
          </p:cNvSpPr>
          <p:nvPr>
            <p:ph type="body" idx="1"/>
          </p:nvPr>
        </p:nvSpPr>
        <p:spPr>
          <a:xfrm>
            <a:off x="457200" y="1600201"/>
            <a:ext cx="8229600" cy="457200"/>
          </a:xfrm>
        </p:spPr>
        <p:txBody>
          <a:bodyPr/>
          <a:lstStyle/>
          <a:p>
            <a:pPr marL="0" indent="0">
              <a:buNone/>
            </a:pPr>
            <a:r>
              <a:rPr lang="en-US" sz="2000" b="1" dirty="0">
                <a:latin typeface="+mn-lt"/>
              </a:rPr>
              <a:t>Motor </a:t>
            </a:r>
            <a:r>
              <a:rPr lang="en-US" sz="2000" b="1" dirty="0" smtClean="0">
                <a:latin typeface="+mn-lt"/>
              </a:rPr>
              <a:t>Response</a:t>
            </a:r>
            <a:endParaRPr lang="en-US" sz="2000" b="1"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529070927"/>
              </p:ext>
            </p:extLst>
          </p:nvPr>
        </p:nvGraphicFramePr>
        <p:xfrm>
          <a:off x="904973" y="2324093"/>
          <a:ext cx="6561056" cy="2194560"/>
        </p:xfrm>
        <a:graphic>
          <a:graphicData uri="http://schemas.openxmlformats.org/drawingml/2006/table">
            <a:tbl>
              <a:tblPr firstRow="1" bandRow="1">
                <a:tableStyleId>{40F9630F-82C1-40B7-BC3A-925EFCFF5E92}</a:tableStyleId>
              </a:tblPr>
              <a:tblGrid>
                <a:gridCol w="6089716">
                  <a:extLst>
                    <a:ext uri="{9D8B030D-6E8A-4147-A177-3AD203B41FA5}">
                      <a16:colId xmlns:a16="http://schemas.microsoft.com/office/drawing/2014/main" val="650818684"/>
                    </a:ext>
                  </a:extLst>
                </a:gridCol>
                <a:gridCol w="471340">
                  <a:extLst>
                    <a:ext uri="{9D8B030D-6E8A-4147-A177-3AD203B41FA5}">
                      <a16:colId xmlns:a16="http://schemas.microsoft.com/office/drawing/2014/main" val="2508996498"/>
                    </a:ext>
                  </a:extLst>
                </a:gridCol>
              </a:tblGrid>
              <a:tr h="0">
                <a:tc>
                  <a:txBody>
                    <a:bodyPr/>
                    <a:lstStyle/>
                    <a:p>
                      <a:r>
                        <a:rPr lang="en-US" sz="1800" b="0" i="0" u="none" strike="noStrike" cap="none" baseline="0" dirty="0" smtClean="0">
                          <a:solidFill>
                            <a:schemeClr val="dk1"/>
                          </a:solidFill>
                          <a:latin typeface="+mn-lt"/>
                          <a:ea typeface="Arial"/>
                          <a:cs typeface="Arial"/>
                          <a:sym typeface="Arial"/>
                        </a:rPr>
                        <a:t>Obeys verbal commands</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smtClean="0">
                          <a:latin typeface="+mn-lt"/>
                        </a:rPr>
                        <a:t>6</a:t>
                      </a:r>
                      <a:endParaRPr lang="en-US" sz="1800" b="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0880077"/>
                  </a:ext>
                </a:extLst>
              </a:tr>
              <a:tr h="0">
                <a:tc>
                  <a:txBody>
                    <a:bodyPr/>
                    <a:lstStyle/>
                    <a:p>
                      <a:r>
                        <a:rPr lang="en-US" sz="1800" b="0" i="0" u="none" strike="noStrike" cap="none" baseline="0" dirty="0" smtClean="0">
                          <a:solidFill>
                            <a:schemeClr val="dk1"/>
                          </a:solidFill>
                          <a:latin typeface="+mn-lt"/>
                          <a:ea typeface="Arial"/>
                          <a:cs typeface="Arial"/>
                          <a:sym typeface="Arial"/>
                        </a:rPr>
                        <a:t>Localizes pain</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5</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4430057"/>
                  </a:ext>
                </a:extLst>
              </a:tr>
              <a:tr h="0">
                <a:tc>
                  <a:txBody>
                    <a:bodyPr/>
                    <a:lstStyle/>
                    <a:p>
                      <a:r>
                        <a:rPr lang="en-US" sz="1800" b="0" i="0" u="none" strike="noStrike" cap="none" baseline="0" dirty="0" smtClean="0">
                          <a:solidFill>
                            <a:schemeClr val="dk1"/>
                          </a:solidFill>
                          <a:latin typeface="+mn-lt"/>
                          <a:ea typeface="Arial"/>
                          <a:cs typeface="Arial"/>
                          <a:sym typeface="Arial"/>
                        </a:rPr>
                        <a:t>Withdraws from pain (flexion)</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4</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2326123"/>
                  </a:ext>
                </a:extLst>
              </a:tr>
              <a:tr h="0">
                <a:tc>
                  <a:txBody>
                    <a:bodyPr/>
                    <a:lstStyle/>
                    <a:p>
                      <a:r>
                        <a:rPr lang="en-US" sz="1800" b="0" i="0" u="none" strike="noStrike" cap="none" baseline="0" dirty="0" smtClean="0">
                          <a:solidFill>
                            <a:schemeClr val="dk1"/>
                          </a:solidFill>
                          <a:latin typeface="+mn-lt"/>
                          <a:ea typeface="Arial"/>
                          <a:cs typeface="Arial"/>
                          <a:sym typeface="Arial"/>
                        </a:rPr>
                        <a:t>Abnormal flexion in response to pain (decorticate rigidity)</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3</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823170"/>
                  </a:ext>
                </a:extLst>
              </a:tr>
              <a:tr h="0">
                <a:tc>
                  <a:txBody>
                    <a:bodyPr/>
                    <a:lstStyle/>
                    <a:p>
                      <a:r>
                        <a:rPr lang="en-US" sz="1800" b="0" i="0" u="none" strike="noStrike" cap="none" baseline="0" dirty="0" smtClean="0">
                          <a:solidFill>
                            <a:schemeClr val="dk1"/>
                          </a:solidFill>
                          <a:latin typeface="+mn-lt"/>
                          <a:ea typeface="Arial"/>
                          <a:cs typeface="Arial"/>
                          <a:sym typeface="Arial"/>
                        </a:rPr>
                        <a:t>Extension in response to pain (decerebrate rigidity)</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2</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7591488"/>
                  </a:ext>
                </a:extLst>
              </a:tr>
              <a:tr h="0">
                <a:tc>
                  <a:txBody>
                    <a:bodyPr/>
                    <a:lstStyle/>
                    <a:p>
                      <a:r>
                        <a:rPr lang="en-US" sz="1800" b="0" i="0" u="none" strike="noStrike" cap="none" baseline="0" dirty="0" smtClean="0">
                          <a:solidFill>
                            <a:schemeClr val="dk1"/>
                          </a:solidFill>
                          <a:latin typeface="+mn-lt"/>
                          <a:ea typeface="Arial"/>
                          <a:cs typeface="Arial"/>
                          <a:sym typeface="Arial"/>
                        </a:rPr>
                        <a:t>No response</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smtClean="0">
                          <a:latin typeface="+mn-lt"/>
                        </a:rPr>
                        <a:t>1</a:t>
                      </a:r>
                      <a:endParaRPr lang="en-US"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0960274"/>
                  </a:ext>
                </a:extLst>
              </a:tr>
            </a:tbl>
          </a:graphicData>
        </a:graphic>
      </p:graphicFrame>
    </p:spTree>
    <p:extLst>
      <p:ext uri="{BB962C8B-B14F-4D97-AF65-F5344CB8AC3E}">
        <p14:creationId xmlns:p14="http://schemas.microsoft.com/office/powerpoint/2010/main" val="379507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16016"/>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are the first steps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must take?</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findings would lead the </a:t>
            </a:r>
            <a:r>
              <a:rPr lang="en-US" altLang="en-US" sz="2400" dirty="0" smtClean="0">
                <a:solidFill>
                  <a:srgbClr val="000000"/>
                </a:solidFill>
                <a:latin typeface="Arial (Body)"/>
                <a:ea typeface="ＭＳ Ｐゴシック"/>
              </a:rPr>
              <a:t>E</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M</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T</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 </a:t>
            </a:r>
            <a:r>
              <a:rPr lang="en-US" altLang="en-US" sz="2400" dirty="0">
                <a:solidFill>
                  <a:srgbClr val="000000"/>
                </a:solidFill>
                <a:latin typeface="Arial (Body)"/>
                <a:ea typeface="ＭＳ Ｐゴシック"/>
              </a:rPr>
              <a:t>to suspect traumatic brain injury?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What types of head injuries may have occurred from this mechanism of injury?</a:t>
            </a:r>
          </a:p>
        </p:txBody>
      </p:sp>
    </p:spTree>
    <p:extLst>
      <p:ext uri="{BB962C8B-B14F-4D97-AF65-F5344CB8AC3E}">
        <p14:creationId xmlns:p14="http://schemas.microsoft.com/office/powerpoint/2010/main" val="19775862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(23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Perform a physical exam.</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Anticipate altered pain response.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Check vital signs.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Obtain a history, if possible.</a:t>
            </a:r>
          </a:p>
        </p:txBody>
      </p:sp>
    </p:spTree>
    <p:extLst>
      <p:ext uri="{BB962C8B-B14F-4D97-AF65-F5344CB8AC3E}">
        <p14:creationId xmlns:p14="http://schemas.microsoft.com/office/powerpoint/2010/main" val="2196241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Inspect and Carefully Palpate the Patient’s Head</a:t>
            </a:r>
            <a:endParaRPr lang="en-US" altLang="en-US" dirty="0">
              <a:latin typeface="Times New Roman" panose="02020603050405020304" pitchFamily="18" charset="0"/>
              <a:ea typeface="ＭＳ Ｐゴシック"/>
            </a:endParaRPr>
          </a:p>
        </p:txBody>
      </p:sp>
      <p:pic>
        <p:nvPicPr>
          <p:cNvPr id="4" name="Picture 2" descr="The E M T’s and patient from figure 31 8, patient now wearing a non-rebreather mask. 1 E M T still restricts the patient’s spine motion via the head while the other E M T examines the patient’s hea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6908" y="1697237"/>
            <a:ext cx="7170185" cy="452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27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sz="3200" dirty="0" smtClean="0">
                <a:latin typeface="Times New Roman" panose="02020603050405020304" pitchFamily="18" charset="0"/>
                <a:ea typeface="ＭＳ Ｐゴシック"/>
              </a:rPr>
              <a:t>Examine the Head for Deformities, Depressions, Lacerations, or Impaled Objects</a:t>
            </a:r>
            <a:endParaRPr lang="en-US" altLang="en-US" sz="3200" dirty="0">
              <a:latin typeface="Times New Roman" panose="02020603050405020304" pitchFamily="18" charset="0"/>
              <a:ea typeface="ＭＳ Ｐゴシック"/>
            </a:endParaRPr>
          </a:p>
        </p:txBody>
      </p:sp>
      <p:pic>
        <p:nvPicPr>
          <p:cNvPr id="4" name="Picture 2" descr="Injuries to the head can be observed by a soft area or depression in the head, an open wound with bleeding and or exposed brain tissue, or an object impaled into the skul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4052" y="1942616"/>
            <a:ext cx="7675896" cy="329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510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Pupils for Size, Equality, and Reactivity</a:t>
            </a:r>
            <a:endParaRPr lang="en-US" altLang="en-US" dirty="0">
              <a:latin typeface="Times New Roman" panose="02020603050405020304" pitchFamily="18" charset="0"/>
              <a:ea typeface="ＭＳ Ｐゴシック"/>
            </a:endParaRPr>
          </a:p>
        </p:txBody>
      </p:sp>
      <p:pic>
        <p:nvPicPr>
          <p:cNvPr id="4" name="Picture 2" descr="The patient from figures 31 10 and 31 8, his head still restricted by 1 E M T, has eyes examined by the other E M T. The E M T opens the patient’s eyes with his index finger and thumb, and shines a flashlight into the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1659" y="1645929"/>
            <a:ext cx="684068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9146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ctr">
            <a:noAutofit/>
          </a:bodyPr>
          <a:lstStyle/>
          <a:p>
            <a:pPr lvl="0" eaLnBrk="0" fontAlgn="base" hangingPunct="0">
              <a:spcBef>
                <a:spcPct val="0"/>
              </a:spcBef>
              <a:spcAft>
                <a:spcPct val="0"/>
              </a:spcAft>
              <a:buClrTx/>
            </a:pPr>
            <a:r>
              <a:rPr lang="en-US" altLang="en-US" sz="2800" dirty="0" smtClean="0">
                <a:latin typeface="Times New Roman" panose="02020603050405020304" pitchFamily="18" charset="0"/>
                <a:ea typeface="ＭＳ Ｐゴシック"/>
              </a:rPr>
              <a:t>This Patient was Riding on a B</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M</a:t>
            </a:r>
            <a:r>
              <a:rPr lang="en-US" altLang="en-US" sz="100" dirty="0" smtClean="0">
                <a:latin typeface="Times New Roman" panose="02020603050405020304" pitchFamily="18" charset="0"/>
                <a:ea typeface="ＭＳ Ｐゴシック"/>
              </a:rPr>
              <a:t> </a:t>
            </a:r>
            <a:r>
              <a:rPr lang="en-US" altLang="en-US" sz="2800" dirty="0" smtClean="0">
                <a:latin typeface="Times New Roman" panose="02020603050405020304" pitchFamily="18" charset="0"/>
                <a:ea typeface="ＭＳ Ｐゴシック"/>
              </a:rPr>
              <a:t>X Track, Doing Flips on a Bicycle without a Helmet or Other Protective Gear</a:t>
            </a:r>
            <a:endParaRPr lang="en-US" altLang="en-US" sz="2800" dirty="0">
              <a:latin typeface="Times New Roman" panose="02020603050405020304" pitchFamily="18" charset="0"/>
              <a:ea typeface="ＭＳ Ｐゴシック"/>
            </a:endParaRPr>
          </a:p>
        </p:txBody>
      </p:sp>
      <p:sp>
        <p:nvSpPr>
          <p:cNvPr id="3" name="Text Placeholder 2"/>
          <p:cNvSpPr>
            <a:spLocks noGrp="1"/>
          </p:cNvSpPr>
          <p:nvPr>
            <p:ph type="body" idx="1"/>
          </p:nvPr>
        </p:nvSpPr>
        <p:spPr>
          <a:xfrm>
            <a:off x="457200" y="1600200"/>
            <a:ext cx="8229600" cy="681087"/>
          </a:xfrm>
        </p:spPr>
        <p:txBody>
          <a:bodyPr/>
          <a:lstStyle/>
          <a:p>
            <a:pPr marL="0" indent="0">
              <a:buNone/>
            </a:pPr>
            <a:r>
              <a:rPr lang="en-US" altLang="en-US" sz="2000" dirty="0">
                <a:latin typeface="+mn-lt"/>
              </a:rPr>
              <a:t>She fell backward and hit her head, causing a cranial injury. Note the blood leaking from her ear.</a:t>
            </a:r>
            <a:endParaRPr lang="en-US" sz="2000" dirty="0">
              <a:latin typeface="+mn-lt"/>
            </a:endParaRPr>
          </a:p>
        </p:txBody>
      </p:sp>
      <p:pic>
        <p:nvPicPr>
          <p:cNvPr id="4" name="Picture 2" descr="A supine unconscious patient in a C collar, head restricted b an E M T. Blood pools underneath her head and flows from her left e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8130" y="2515342"/>
            <a:ext cx="5047739" cy="336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idx="2"/>
          </p:nvPr>
        </p:nvSpPr>
        <p:spPr>
          <a:xfrm>
            <a:off x="457200" y="5925344"/>
            <a:ext cx="8229600" cy="401638"/>
          </a:xfrm>
        </p:spPr>
        <p:txBody>
          <a:bodyPr/>
          <a:lstStyle/>
          <a:p>
            <a:pPr marL="0" indent="0">
              <a:buNone/>
            </a:pPr>
            <a:r>
              <a:rPr lang="en-US" altLang="en-US" sz="1800" b="1" dirty="0">
                <a:latin typeface="+mn-lt"/>
              </a:rPr>
              <a:t>(© Maria A. H. Lyle)</a:t>
            </a:r>
            <a:endParaRPr lang="en-US" sz="1800" b="1" dirty="0">
              <a:latin typeface="+mn-lt"/>
            </a:endParaRPr>
          </a:p>
        </p:txBody>
      </p:sp>
    </p:spTree>
    <p:extLst>
      <p:ext uri="{BB962C8B-B14F-4D97-AF65-F5344CB8AC3E}">
        <p14:creationId xmlns:p14="http://schemas.microsoft.com/office/powerpoint/2010/main" val="10501665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Assess Motor and Sensory Function</a:t>
            </a:r>
            <a:endParaRPr lang="en-US" altLang="en-US" dirty="0">
              <a:latin typeface="Times New Roman" panose="02020603050405020304" pitchFamily="18" charset="0"/>
              <a:ea typeface="ＭＳ Ｐゴシック"/>
            </a:endParaRPr>
          </a:p>
        </p:txBody>
      </p:sp>
      <p:pic>
        <p:nvPicPr>
          <p:cNvPr id="4" name="Picture 2" descr="The patient from figure 31 12 now wearing a C collar, head still restricted by the E M T, as the other E M T lifts the patient’s right arm by the wrist and pinches the ski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5971" y="1643107"/>
            <a:ext cx="6812058" cy="455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1605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(24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97028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Vital signs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Record every five minutes.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Blood pressure</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High systolic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indicates </a:t>
            </a:r>
            <a:r>
              <a:rPr lang="en-US" altLang="en-US" sz="2400" dirty="0">
                <a:solidFill>
                  <a:srgbClr val="000000"/>
                </a:solidFill>
                <a:latin typeface="Arial (Body)"/>
                <a:ea typeface="ＭＳ Ｐゴシック"/>
              </a:rPr>
              <a:t>increasing intracranial pressure.</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Low </a:t>
            </a:r>
            <a:r>
              <a:rPr lang="en-US" altLang="en-US" sz="2400" dirty="0" smtClean="0">
                <a:solidFill>
                  <a:srgbClr val="000000"/>
                </a:solidFill>
                <a:latin typeface="Arial (Body)"/>
                <a:ea typeface="ＭＳ Ｐゴシック"/>
              </a:rPr>
              <a:t>B</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indicates </a:t>
            </a:r>
            <a:r>
              <a:rPr lang="en-US" altLang="en-US" sz="2400" dirty="0">
                <a:solidFill>
                  <a:srgbClr val="000000"/>
                </a:solidFill>
                <a:latin typeface="Arial (Body)"/>
                <a:ea typeface="ＭＳ Ｐゴシック"/>
              </a:rPr>
              <a:t>another source of bleeding.</a:t>
            </a:r>
          </a:p>
        </p:txBody>
      </p:sp>
    </p:spTree>
    <p:extLst>
      <p:ext uri="{BB962C8B-B14F-4D97-AF65-F5344CB8AC3E}">
        <p14:creationId xmlns:p14="http://schemas.microsoft.com/office/powerpoint/2010/main" val="3350668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(25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Vital </a:t>
            </a:r>
            <a:r>
              <a:rPr lang="en-US" altLang="en-US" sz="2400" dirty="0" smtClean="0">
                <a:solidFill>
                  <a:srgbClr val="000000"/>
                </a:solidFill>
                <a:latin typeface="Arial (Body)"/>
                <a:ea typeface="ＭＳ Ｐゴシック"/>
              </a:rPr>
              <a:t>signs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Pulse</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Increased rate indicates another source of bleeding.</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Decreased rate indicates increasing intracranial pressure or severe hypoxia.</a:t>
            </a:r>
          </a:p>
        </p:txBody>
      </p:sp>
    </p:spTree>
    <p:extLst>
      <p:ext uri="{BB962C8B-B14F-4D97-AF65-F5344CB8AC3E}">
        <p14:creationId xmlns:p14="http://schemas.microsoft.com/office/powerpoint/2010/main" val="3316886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(26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Vital signs</a:t>
            </a:r>
          </a:p>
          <a:p>
            <a:pPr marL="1601978" lvl="3" indent="-230378" eaLnBrk="0" fontAlgn="base" hangingPunct="0">
              <a:spcAft>
                <a:spcPct val="0"/>
              </a:spcAft>
              <a:buSzPts val="2400"/>
            </a:pPr>
            <a:r>
              <a:rPr lang="en-US" altLang="en-US" sz="2400" dirty="0" smtClean="0">
                <a:solidFill>
                  <a:srgbClr val="000000"/>
                </a:solidFill>
                <a:latin typeface="Arial (Body)"/>
                <a:ea typeface="ＭＳ Ｐゴシック"/>
              </a:rPr>
              <a:t>Respirations</a:t>
            </a:r>
            <a:endParaRPr lang="en-US" altLang="en-US" sz="2400" dirty="0">
              <a:solidFill>
                <a:srgbClr val="000000"/>
              </a:solidFill>
              <a:latin typeface="Arial (Body)"/>
              <a:ea typeface="ＭＳ Ｐゴシック"/>
            </a:endParaRP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Assess the rate, depth, and pattern.</a:t>
            </a:r>
          </a:p>
          <a:p>
            <a:pPr marL="2059178" lvl="4" indent="-230378" eaLnBrk="0" fontAlgn="base" hangingPunct="0">
              <a:spcAft>
                <a:spcPct val="0"/>
              </a:spcAft>
              <a:buSzPts val="2400"/>
            </a:pPr>
            <a:r>
              <a:rPr lang="en-US" altLang="en-US" sz="2400" dirty="0">
                <a:solidFill>
                  <a:srgbClr val="000000"/>
                </a:solidFill>
                <a:latin typeface="Arial (Body)"/>
                <a:ea typeface="ＭＳ Ｐゴシック"/>
              </a:rPr>
              <a:t>Head injury can alter the rate, depth, and pattern.</a:t>
            </a:r>
          </a:p>
        </p:txBody>
      </p:sp>
    </p:spTree>
    <p:extLst>
      <p:ext uri="{BB962C8B-B14F-4D97-AF65-F5344CB8AC3E}">
        <p14:creationId xmlns:p14="http://schemas.microsoft.com/office/powerpoint/2010/main" val="2090691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(27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404723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t>
            </a:r>
            <a:r>
              <a:rPr lang="en-US" altLang="en-US" sz="2400" dirty="0" smtClean="0">
                <a:solidFill>
                  <a:srgbClr val="000000"/>
                </a:solidFill>
                <a:latin typeface="Arial (Body)"/>
                <a:ea typeface="ＭＳ Ｐゴシック"/>
              </a:rPr>
              <a:t>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If </a:t>
            </a:r>
            <a:r>
              <a:rPr lang="en-US" altLang="en-US" sz="2400" dirty="0">
                <a:solidFill>
                  <a:srgbClr val="000000"/>
                </a:solidFill>
                <a:latin typeface="Arial (Body)"/>
                <a:ea typeface="ＭＳ Ｐゴシック"/>
              </a:rPr>
              <a:t>the following signs are present, consider hyperventilation at </a:t>
            </a:r>
            <a:r>
              <a:rPr lang="en-US" altLang="en-US" sz="2400" dirty="0" smtClean="0">
                <a:solidFill>
                  <a:srgbClr val="000000"/>
                </a:solidFill>
                <a:latin typeface="Arial (Body)"/>
                <a:ea typeface="ＭＳ Ｐゴシック"/>
              </a:rPr>
              <a:t>rate </a:t>
            </a:r>
            <a:r>
              <a:rPr lang="en-US" altLang="en-US" sz="2400" dirty="0">
                <a:solidFill>
                  <a:srgbClr val="000000"/>
                </a:solidFill>
                <a:latin typeface="Arial (Body)"/>
                <a:ea typeface="ＭＳ Ｐゴシック"/>
              </a:rPr>
              <a:t>of 20/minute.</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Unequal pupils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Fixed pupil</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Cushing reflex</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Hemiplegia or hemiparesis</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Decrease of two or more points in the </a:t>
            </a:r>
            <a:r>
              <a:rPr lang="en-US" altLang="en-US" sz="2400" dirty="0" smtClean="0">
                <a:solidFill>
                  <a:srgbClr val="000000"/>
                </a:solidFill>
                <a:latin typeface="Arial (Body)"/>
                <a:ea typeface="ＭＳ Ｐゴシック"/>
              </a:rPr>
              <a:t>G</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4071941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Introduction</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785348"/>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Head injuries can be life threatening, and can lead to permanent disability.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patient’s </a:t>
            </a:r>
            <a:r>
              <a:rPr lang="en-US" altLang="en-US" sz="2400" dirty="0">
                <a:solidFill>
                  <a:srgbClr val="000000"/>
                </a:solidFill>
                <a:latin typeface="Arial (Body)"/>
                <a:ea typeface="ＭＳ Ｐゴシック"/>
              </a:rPr>
              <a:t>mental status can make assessment difficult.</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Prompt recognition and proper treatment are critical to patient outcomes.</a:t>
            </a:r>
          </a:p>
        </p:txBody>
      </p:sp>
    </p:spTree>
    <p:extLst>
      <p:ext uri="{BB962C8B-B14F-4D97-AF65-F5344CB8AC3E}">
        <p14:creationId xmlns:p14="http://schemas.microsoft.com/office/powerpoint/2010/main" val="2955809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(28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History</a:t>
            </a:r>
            <a:endParaRPr lang="en-US" altLang="en-US" sz="2400" dirty="0">
              <a:solidFill>
                <a:srgbClr val="000000"/>
              </a:solidFill>
              <a:latin typeface="Arial (Body)"/>
              <a:ea typeface="ＭＳ Ｐゴシック"/>
            </a:endParaRP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Ask questions relevant to head injury.</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Sometimes an injury to the head, days or weeks after an incident in which a patient was knocked unconscious, can reinjure the brain</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0804418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(29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447067"/>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Secondary assessment</a:t>
            </a: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Look </a:t>
            </a:r>
            <a:r>
              <a:rPr lang="en-US" altLang="en-US" sz="2400" dirty="0">
                <a:solidFill>
                  <a:srgbClr val="000000"/>
                </a:solidFill>
                <a:latin typeface="Arial (Body)"/>
                <a:ea typeface="ＭＳ Ｐゴシック"/>
              </a:rPr>
              <a:t>for pertinent signs and symptoms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Retrograde amnesia—the patient is unable to remember circumstances leading up to the incident</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Anterograde amnesia—the patient is unable to remember circumstances after the incident</a:t>
            </a:r>
          </a:p>
        </p:txBody>
      </p:sp>
    </p:spTree>
    <p:extLst>
      <p:ext uri="{BB962C8B-B14F-4D97-AF65-F5344CB8AC3E}">
        <p14:creationId xmlns:p14="http://schemas.microsoft.com/office/powerpoint/2010/main" val="36744573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06033"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Unequal Pupils</a:t>
            </a:r>
            <a:endParaRPr lang="en-US" altLang="en-US" dirty="0">
              <a:latin typeface="Times New Roman" panose="02020603050405020304" pitchFamily="18" charset="0"/>
              <a:ea typeface="ＭＳ Ｐゴシック"/>
            </a:endParaRPr>
          </a:p>
        </p:txBody>
      </p:sp>
      <p:pic>
        <p:nvPicPr>
          <p:cNvPr id="4" name="Picture 2" descr="A conscious patient with one eye’s pupil dilated and the other eye’s pupil constric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96343" y="1564668"/>
            <a:ext cx="6760476" cy="418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5953125"/>
            <a:ext cx="8206033" cy="379516"/>
          </a:xfrm>
        </p:spPr>
        <p:txBody>
          <a:bodyPr/>
          <a:lstStyle/>
          <a:p>
            <a:pPr marL="0" indent="0">
              <a:buNone/>
            </a:pPr>
            <a:r>
              <a:rPr lang="en-US" altLang="en-US" sz="1800" b="1" dirty="0" smtClean="0">
                <a:latin typeface="+mn-lt"/>
                <a:ea typeface="ＭＳ Ｐゴシック"/>
              </a:rPr>
              <a:t>(© Edward T. Dickinson, M</a:t>
            </a:r>
            <a:r>
              <a:rPr lang="en-US" altLang="en-US" sz="100" b="1" dirty="0" smtClean="0">
                <a:latin typeface="+mn-lt"/>
                <a:ea typeface="ＭＳ Ｐゴシック"/>
              </a:rPr>
              <a:t> </a:t>
            </a:r>
            <a:r>
              <a:rPr lang="en-US" altLang="en-US" sz="1800" b="1" dirty="0" smtClean="0">
                <a:latin typeface="+mn-lt"/>
                <a:ea typeface="ＭＳ Ｐゴシック"/>
              </a:rPr>
              <a:t>D)</a:t>
            </a:r>
            <a:endParaRPr lang="en-US" sz="1800" b="1" dirty="0">
              <a:latin typeface="+mn-lt"/>
            </a:endParaRPr>
          </a:p>
        </p:txBody>
      </p:sp>
    </p:spTree>
    <p:extLst>
      <p:ext uri="{BB962C8B-B14F-4D97-AF65-F5344CB8AC3E}">
        <p14:creationId xmlns:p14="http://schemas.microsoft.com/office/powerpoint/2010/main" val="9283705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91525"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Nonpurposeful Responses to Painful Stimuli Include Flexion (Decorticate) Posturing</a:t>
            </a:r>
            <a:endParaRPr lang="en-US" altLang="en-US" dirty="0">
              <a:latin typeface="Times New Roman" panose="02020603050405020304" pitchFamily="18" charset="0"/>
              <a:ea typeface="ＭＳ Ｐゴシック"/>
            </a:endParaRPr>
          </a:p>
        </p:txBody>
      </p:sp>
      <p:pic>
        <p:nvPicPr>
          <p:cNvPr id="4" name="Picture 2" descr="An unconscious supine patient’s positions. Patient’s toes are touching and folded inward, patient’s arms are bent and hands touching at the neck, head bent to one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828800"/>
            <a:ext cx="748145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5299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28600"/>
            <a:ext cx="8353425" cy="1066799"/>
          </a:xfrm>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Nonpurposeful Responses to Painful Stimuli Include Extension (Decerebrate) Posturing</a:t>
            </a:r>
            <a:endParaRPr lang="en-US" altLang="en-US" dirty="0">
              <a:latin typeface="Times New Roman" panose="02020603050405020304" pitchFamily="18" charset="0"/>
              <a:ea typeface="ＭＳ Ｐゴシック"/>
            </a:endParaRPr>
          </a:p>
        </p:txBody>
      </p:sp>
      <p:pic>
        <p:nvPicPr>
          <p:cNvPr id="4" name="Picture 2" descr="An unconscious supine patient’s positions. Patient’s toes are extended outward, hands and elbows extended away from the body, chest expanded and head bent to one sid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819275"/>
            <a:ext cx="748145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7743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(30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154679"/>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Emergency Medical Care</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Standard Precautions.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Manual in-line spinal stabilization.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Maintain the airway, breathing, and oxygenation.</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Consider controlled hyperventilation (20 breaths per minute) if signs of herniation are </a:t>
            </a:r>
            <a:r>
              <a:rPr lang="en-US" altLang="en-US" sz="2400" dirty="0" smtClean="0">
                <a:solidFill>
                  <a:srgbClr val="000000"/>
                </a:solidFill>
                <a:latin typeface="Arial (Body)"/>
                <a:ea typeface="ＭＳ Ｐゴシック"/>
              </a:rPr>
              <a:t>present.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2871203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(31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Care</a:t>
            </a:r>
          </a:p>
          <a:p>
            <a:pPr lvl="2"/>
            <a:r>
              <a:rPr lang="en-US" altLang="en-US" sz="2400" dirty="0" smtClean="0">
                <a:latin typeface="+mn-lt"/>
              </a:rPr>
              <a:t>Monitor </a:t>
            </a:r>
            <a:r>
              <a:rPr lang="en-US" altLang="en-US" sz="2400" dirty="0">
                <a:latin typeface="+mn-lt"/>
              </a:rPr>
              <a:t>the airway, breathing, pulse, and mental status for deterioration.</a:t>
            </a:r>
          </a:p>
          <a:p>
            <a:pPr lvl="2"/>
            <a:r>
              <a:rPr lang="en-US" altLang="en-US" sz="2400" dirty="0">
                <a:latin typeface="+mn-lt"/>
              </a:rPr>
              <a:t>Control bleeding.</a:t>
            </a:r>
          </a:p>
          <a:p>
            <a:pPr lvl="3" indent="-230400"/>
            <a:r>
              <a:rPr lang="en-US" altLang="en-US" sz="2400" dirty="0">
                <a:latin typeface="+mn-lt"/>
              </a:rPr>
              <a:t>Do not apply pressure to an open or depressed skull injury.</a:t>
            </a:r>
          </a:p>
          <a:p>
            <a:pPr lvl="3" indent="-230400"/>
            <a:r>
              <a:rPr lang="en-US" altLang="en-US" sz="2400" dirty="0">
                <a:latin typeface="+mn-lt"/>
              </a:rPr>
              <a:t>Do not stop the flow of blood or fluid from the ears or nose.</a:t>
            </a:r>
          </a:p>
        </p:txBody>
      </p:sp>
    </p:spTree>
    <p:extLst>
      <p:ext uri="{BB962C8B-B14F-4D97-AF65-F5344CB8AC3E}">
        <p14:creationId xmlns:p14="http://schemas.microsoft.com/office/powerpoint/2010/main" val="19588688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(32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3390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mn-lt"/>
                <a:ea typeface="ＭＳ Ｐゴシック"/>
              </a:rPr>
              <a:t>Assessment-Based Approach: Head Injury</a:t>
            </a:r>
          </a:p>
          <a:p>
            <a:pPr marL="741553" lvl="1" indent="-284353" eaLnBrk="0" fontAlgn="base" hangingPunct="0">
              <a:spcAft>
                <a:spcPct val="0"/>
              </a:spcAft>
              <a:buSzPts val="2400"/>
            </a:pPr>
            <a:r>
              <a:rPr lang="en-US" altLang="en-US" sz="2400" dirty="0">
                <a:solidFill>
                  <a:srgbClr val="000000"/>
                </a:solidFill>
                <a:latin typeface="+mn-lt"/>
                <a:ea typeface="ＭＳ Ｐゴシック"/>
              </a:rPr>
              <a:t>Emergency Medical Care</a:t>
            </a:r>
          </a:p>
          <a:p>
            <a:pPr marL="1144778" lvl="2" indent="-230378" eaLnBrk="0" fontAlgn="base" hangingPunct="0">
              <a:spcAft>
                <a:spcPct val="0"/>
              </a:spcAft>
              <a:buSzPts val="2400"/>
            </a:pPr>
            <a:r>
              <a:rPr lang="en-US" altLang="en-US" sz="2400" dirty="0" smtClean="0">
                <a:solidFill>
                  <a:srgbClr val="000000"/>
                </a:solidFill>
                <a:latin typeface="+mn-lt"/>
                <a:ea typeface="ＭＳ Ｐゴシック"/>
              </a:rPr>
              <a:t>Be </a:t>
            </a:r>
            <a:r>
              <a:rPr lang="en-US" altLang="en-US" sz="2400" dirty="0">
                <a:solidFill>
                  <a:srgbClr val="000000"/>
                </a:solidFill>
                <a:latin typeface="+mn-lt"/>
                <a:ea typeface="ＭＳ Ｐゴシック"/>
              </a:rPr>
              <a:t>prepared for seizures.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Continuously monitor mental status.</a:t>
            </a:r>
          </a:p>
          <a:p>
            <a:pPr marL="1144778" lvl="2" indent="-230378" eaLnBrk="0" fontAlgn="base" hangingPunct="0">
              <a:spcAft>
                <a:spcPct val="0"/>
              </a:spcAft>
              <a:buSzPts val="2400"/>
            </a:pPr>
            <a:r>
              <a:rPr lang="en-US" altLang="en-US" sz="2400" dirty="0">
                <a:solidFill>
                  <a:srgbClr val="000000"/>
                </a:solidFill>
                <a:latin typeface="+mn-lt"/>
                <a:ea typeface="ＭＳ Ｐゴシック"/>
              </a:rPr>
              <a:t>Transport immediately.</a:t>
            </a:r>
          </a:p>
        </p:txBody>
      </p:sp>
    </p:spTree>
    <p:extLst>
      <p:ext uri="{BB962C8B-B14F-4D97-AF65-F5344CB8AC3E}">
        <p14:creationId xmlns:p14="http://schemas.microsoft.com/office/powerpoint/2010/main" val="3055265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Head Injury </a:t>
            </a:r>
            <a:r>
              <a:rPr lang="en-US" sz="2000" b="0" dirty="0" smtClean="0">
                <a:latin typeface="Times New Roman" panose="02020603050405020304" pitchFamily="18" charset="0"/>
                <a:ea typeface="ＭＳ Ｐゴシック"/>
                <a:cs typeface="ＭＳ Ｐゴシック" pitchFamily="-1" charset="-128"/>
              </a:rPr>
              <a:t>(33 of 33)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a:lstStyle/>
          <a:p>
            <a:pPr marL="255600" lvl="1" indent="-255600">
              <a:spcBef>
                <a:spcPts val="1500"/>
              </a:spcBef>
              <a:buFont typeface="Arial" panose="020B0604020202020204" pitchFamily="34" charset="0"/>
              <a:buChar char="•"/>
            </a:pPr>
            <a:r>
              <a:rPr lang="en-US" altLang="en-US" sz="2400" dirty="0">
                <a:solidFill>
                  <a:srgbClr val="000000"/>
                </a:solidFill>
                <a:latin typeface="+mn-lt"/>
                <a:ea typeface="ＭＳ Ｐゴシック"/>
              </a:rPr>
              <a:t>Assessment-Based Approach: Head Injury</a:t>
            </a:r>
          </a:p>
          <a:p>
            <a:pPr lvl="1"/>
            <a:r>
              <a:rPr lang="en-US" altLang="en-US" sz="2400" dirty="0" smtClean="0">
                <a:latin typeface="+mn-lt"/>
              </a:rPr>
              <a:t>Reassessment</a:t>
            </a:r>
            <a:endParaRPr lang="en-US" altLang="en-US" sz="2400" dirty="0">
              <a:latin typeface="+mn-lt"/>
            </a:endParaRPr>
          </a:p>
          <a:p>
            <a:pPr lvl="2"/>
            <a:r>
              <a:rPr lang="en-US" altLang="en-US" sz="2400" dirty="0">
                <a:latin typeface="+mn-lt"/>
              </a:rPr>
              <a:t>Every five minutes.</a:t>
            </a:r>
          </a:p>
          <a:p>
            <a:pPr lvl="2"/>
            <a:r>
              <a:rPr lang="en-US" altLang="en-US" sz="2400" dirty="0">
                <a:latin typeface="+mn-lt"/>
              </a:rPr>
              <a:t>Pay close attention to the airway and mental status</a:t>
            </a:r>
            <a:r>
              <a:rPr lang="en-US" altLang="en-US" sz="2400" dirty="0" smtClean="0">
                <a:latin typeface="+mn-lt"/>
              </a:rPr>
              <a:t>.</a:t>
            </a:r>
            <a:endParaRPr lang="en-US" altLang="en-US" sz="2400" dirty="0">
              <a:latin typeface="+mn-lt"/>
            </a:endParaRPr>
          </a:p>
        </p:txBody>
      </p:sp>
    </p:spTree>
    <p:extLst>
      <p:ext uri="{BB962C8B-B14F-4D97-AF65-F5344CB8AC3E}">
        <p14:creationId xmlns:p14="http://schemas.microsoft.com/office/powerpoint/2010/main" val="1668857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474493"/>
          </a:xfrm>
        </p:spPr>
        <p:txBody>
          <a:bodyPr wrap="square" lIns="91425" tIns="91425" rIns="91425" bIns="91425">
            <a:noAutofit/>
          </a:bodyPr>
          <a:lstStyle/>
          <a:p>
            <a:pPr marL="0" lvl="0" indent="0" eaLnBrk="0" fontAlgn="base" hangingPunct="0">
              <a:spcAft>
                <a:spcPct val="0"/>
              </a:spcAft>
              <a:buSzPts val="2400"/>
              <a:buNone/>
              <a:tabLst/>
            </a:pPr>
            <a:r>
              <a:rPr lang="en-US" altLang="en-US" sz="2400" dirty="0">
                <a:solidFill>
                  <a:srgbClr val="000000"/>
                </a:solidFill>
                <a:latin typeface="Arial (Body)"/>
                <a:ea typeface="ＭＳ Ｐゴシック"/>
              </a:rPr>
              <a:t>Matt and Luis recognize the indications of severe traumatic brain injury. Their priorities are continuing to manage the airway, breathing, and oxygenation while immobilizing the spine in preparation for </a:t>
            </a:r>
            <a:r>
              <a:rPr lang="en-US" altLang="en-US" sz="2400" dirty="0" smtClean="0">
                <a:solidFill>
                  <a:srgbClr val="000000"/>
                </a:solidFill>
                <a:latin typeface="Arial (Body)"/>
                <a:ea typeface="ＭＳ Ｐゴシック"/>
              </a:rPr>
              <a:t>transport.</a:t>
            </a:r>
            <a:endParaRPr lang="en-US" altLang="en-US" sz="2400" dirty="0">
              <a:solidFill>
                <a:srgbClr val="000000"/>
              </a:solidFill>
              <a:latin typeface="Arial (Body)"/>
              <a:ea typeface="ＭＳ Ｐゴシック"/>
            </a:endParaRPr>
          </a:p>
          <a:p>
            <a:pPr marL="0" lvl="0" indent="0" eaLnBrk="0" fontAlgn="base" hangingPunct="0">
              <a:spcBef>
                <a:spcPts val="1000"/>
              </a:spcBef>
              <a:spcAft>
                <a:spcPct val="0"/>
              </a:spcAft>
              <a:buSzPts val="2400"/>
              <a:buNone/>
              <a:tabLst/>
            </a:pPr>
            <a:r>
              <a:rPr lang="en-US" altLang="en-US" sz="2400" dirty="0">
                <a:solidFill>
                  <a:srgbClr val="000000"/>
                </a:solidFill>
                <a:latin typeface="Arial (Body)"/>
                <a:ea typeface="ＭＳ Ｐゴシック"/>
              </a:rPr>
              <a:t>En route, they obtain a complete set of baseline vital signs and perform a complete secondary assessment.</a:t>
            </a:r>
          </a:p>
        </p:txBody>
      </p:sp>
    </p:spTree>
    <p:extLst>
      <p:ext uri="{BB962C8B-B14F-4D97-AF65-F5344CB8AC3E}">
        <p14:creationId xmlns:p14="http://schemas.microsoft.com/office/powerpoint/2010/main" val="3508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of the Skull and Brain </a:t>
            </a:r>
            <a:r>
              <a:rPr lang="en-US" sz="2000" b="0" dirty="0" smtClean="0">
                <a:latin typeface="Times New Roman" panose="02020603050405020304" pitchFamily="18" charset="0"/>
                <a:ea typeface="ＭＳ Ｐゴシック"/>
                <a:cs typeface="ＭＳ Ｐゴシック" pitchFamily="-1" charset="-128"/>
              </a:rPr>
              <a:t>(1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077735"/>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a:t>
            </a:r>
            <a:r>
              <a:rPr lang="en-US" altLang="en-US" sz="2400" dirty="0" smtClean="0">
                <a:solidFill>
                  <a:srgbClr val="000000"/>
                </a:solidFill>
                <a:latin typeface="Arial (Body)"/>
                <a:ea typeface="ＭＳ Ｐゴシック"/>
              </a:rPr>
              <a:t>Skull</a:t>
            </a:r>
            <a:endParaRPr lang="en-US" altLang="en-US" sz="2400" dirty="0">
              <a:solidFill>
                <a:srgbClr val="000000"/>
              </a:solidFill>
              <a:latin typeface="Arial (Body)"/>
              <a:ea typeface="ＭＳ Ｐゴシック"/>
            </a:endParaRP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cranial skull surrounds the brain.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face is made up of 14 bones.</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basilar skull is the weakest portion.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Some of the basilar skull bones are thin and perforated extensively by the spinal cord, nerves, and blood vessels.</a:t>
            </a:r>
          </a:p>
        </p:txBody>
      </p:sp>
    </p:spTree>
    <p:extLst>
      <p:ext uri="{BB962C8B-B14F-4D97-AF65-F5344CB8AC3E}">
        <p14:creationId xmlns:p14="http://schemas.microsoft.com/office/powerpoint/2010/main" val="486553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2031295"/>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At the hospital, the patient is found to have a severe traumatic brain injury with a subdural hematoma and increased intracranial pressure. He is intubated and there is immediate intervention to relieve the intracranial pressure.</a:t>
            </a:r>
          </a:p>
        </p:txBody>
      </p:sp>
    </p:spTree>
    <p:extLst>
      <p:ext uri="{BB962C8B-B14F-4D97-AF65-F5344CB8AC3E}">
        <p14:creationId xmlns:p14="http://schemas.microsoft.com/office/powerpoint/2010/main" val="439650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Case Study Conclusion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661963"/>
          </a:xfrm>
        </p:spPr>
        <p:txBody>
          <a:bodyPr wrap="square" lIns="91425" tIns="91425" rIns="91425" bIns="91425">
            <a:noAutofit/>
          </a:bodyPr>
          <a:lstStyle/>
          <a:p>
            <a:pPr marL="0" lvl="0" indent="0" eaLnBrk="0" fontAlgn="base" hangingPunct="0">
              <a:spcBef>
                <a:spcPct val="20000"/>
              </a:spcBef>
              <a:spcAft>
                <a:spcPct val="0"/>
              </a:spcAft>
              <a:buSzPts val="2400"/>
              <a:buNone/>
              <a:tabLst/>
            </a:pPr>
            <a:r>
              <a:rPr lang="en-US" altLang="en-US" sz="2400" dirty="0">
                <a:solidFill>
                  <a:srgbClr val="000000"/>
                </a:solidFill>
                <a:latin typeface="Arial (Body)"/>
                <a:ea typeface="ＭＳ Ｐゴシック"/>
              </a:rPr>
              <a:t>The patient is admitted to critical care. Despite rapid and appropriate care by all involved, his prognosis for recovery is poor, as it is for many patients with devastating head </a:t>
            </a:r>
            <a:r>
              <a:rPr lang="en-US" altLang="en-US" sz="2400" dirty="0" smtClean="0">
                <a:solidFill>
                  <a:srgbClr val="000000"/>
                </a:solidFill>
                <a:latin typeface="Arial (Body)"/>
                <a:ea typeface="ＭＳ Ｐゴシック"/>
              </a:rPr>
              <a:t>injuries.</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36349167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Lesson Summary</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3716372"/>
          </a:xfrm>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Brain injuries can be devastating, leading to death or disability.</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Increasing </a:t>
            </a:r>
            <a:r>
              <a:rPr lang="en-US" altLang="en-US" sz="2400" dirty="0" smtClean="0">
                <a:solidFill>
                  <a:srgbClr val="000000"/>
                </a:solidFill>
                <a:latin typeface="Arial (Body)"/>
                <a:ea typeface="ＭＳ Ｐゴシック"/>
              </a:rPr>
              <a:t>I</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P worsens </a:t>
            </a:r>
            <a:r>
              <a:rPr lang="en-US" altLang="en-US" sz="2400" dirty="0">
                <a:solidFill>
                  <a:srgbClr val="000000"/>
                </a:solidFill>
                <a:latin typeface="Arial (Body)"/>
                <a:ea typeface="ＭＳ Ｐゴシック"/>
              </a:rPr>
              <a:t>damage to the brain and can lead to herniation.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Treatment is aimed at protecting the spine and managing airway, breathing, oxygenation and circulation.</a:t>
            </a:r>
          </a:p>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Consider controlled hyperventilation if signs of herniation are present</a:t>
            </a:r>
            <a:r>
              <a:rPr lang="en-US" altLang="en-US" sz="2400" dirty="0" smtClean="0">
                <a:solidFill>
                  <a:srgbClr val="000000"/>
                </a:solidFill>
                <a:latin typeface="Arial (Body)"/>
                <a:ea typeface="ＭＳ Ｐゴシック"/>
              </a:rPr>
              <a:t>.</a:t>
            </a:r>
            <a:endParaRPr lang="en-US" altLang="en-US" sz="2400" dirty="0">
              <a:solidFill>
                <a:srgbClr val="000000"/>
              </a:solidFill>
              <a:latin typeface="Arial (Body)"/>
              <a:ea typeface="ＭＳ Ｐゴシック"/>
            </a:endParaRPr>
          </a:p>
        </p:txBody>
      </p:sp>
    </p:spTree>
    <p:extLst>
      <p:ext uri="{BB962C8B-B14F-4D97-AF65-F5344CB8AC3E}">
        <p14:creationId xmlns:p14="http://schemas.microsoft.com/office/powerpoint/2010/main" val="16592751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Correct!</a:t>
            </a:r>
            <a:endParaRPr lang="en-US"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84308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A concussion is characterized by an initial period of unresponsiveness or confusion followed by improving mental status.</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the program.</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040177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(1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32873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Unequal pupils are an indication of severe brain injury with increasing intracranial pressure</a:t>
            </a:r>
            <a:r>
              <a:rPr lang="en-US" altLang="en-US" sz="2400" kern="1200" dirty="0" smtClean="0">
                <a:solidFill>
                  <a:srgbClr val="000000"/>
                </a:solidFill>
                <a:latin typeface="Arial (Body)"/>
                <a:ea typeface="ＭＳ Ｐゴシック" pitchFamily="34" charset="-128"/>
              </a:rPr>
              <a:t>.</a:t>
            </a:r>
          </a:p>
          <a:p>
            <a:pPr marL="0" indent="0" fontAlgn="base">
              <a:spcAft>
                <a:spcPct val="0"/>
              </a:spcAft>
              <a:buSzPts val="2400"/>
              <a:buNone/>
            </a:pPr>
            <a:r>
              <a:rPr lang="en-US" altLang="en-US" sz="2400" kern="1200" dirty="0">
                <a:solidFill>
                  <a:srgbClr val="000000"/>
                </a:solidFill>
                <a:latin typeface="Arial (Body)"/>
                <a:ea typeface="ＭＳ Ｐゴシック" pitchFamily="34" charset="-128"/>
                <a:hlinkClick r:id="rId2" action="ppaction://hlinksldjump"/>
              </a:rPr>
              <a:t>Click here to return to the quiz</a:t>
            </a:r>
            <a:r>
              <a:rPr lang="en-US" altLang="en-US" sz="2400" kern="1200" dirty="0" smtClean="0">
                <a:solidFill>
                  <a:srgbClr val="000000"/>
                </a:solidFill>
                <a:latin typeface="Arial (Body)"/>
                <a:ea typeface="ＭＳ Ｐゴシック" pitchFamily="34" charset="-128"/>
                <a:hlinkClick r:id="rId2" action="ppaction://hlinksldjump"/>
              </a:rPr>
              <a:t>.</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25262238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(2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00175"/>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Paralysis on one side of the body is an indication of severe brain injury with increasing intracranial pressure.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the quiz.</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33357074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Incorrect </a:t>
            </a:r>
            <a:r>
              <a:rPr lang="en-US" sz="2000" b="0" dirty="0" smtClean="0">
                <a:latin typeface="Times New Roman" panose="02020603050405020304" pitchFamily="18" charset="0"/>
                <a:ea typeface="ＭＳ Ｐゴシック"/>
                <a:cs typeface="ＭＳ Ｐゴシック" pitchFamily="-1" charset="-128"/>
              </a:rPr>
              <a:t>(3 of 3)</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a:xfrm>
            <a:off x="457200" y="1600200"/>
            <a:ext cx="8229600" cy="1443038"/>
          </a:xfrm>
        </p:spPr>
        <p:txBody>
          <a:bodyPr wrap="square" lIns="91425" tIns="91425" rIns="91425" bIns="91425">
            <a:noAutofit/>
          </a:bodyPr>
          <a:lstStyle/>
          <a:p>
            <a:pPr marL="0" lvl="0" indent="0" fontAlgn="base">
              <a:spcAft>
                <a:spcPct val="0"/>
              </a:spcAft>
              <a:buSzPts val="2400"/>
              <a:buNone/>
              <a:tabLst/>
            </a:pPr>
            <a:r>
              <a:rPr lang="en-US" altLang="en-US" sz="2400" kern="1200" dirty="0">
                <a:solidFill>
                  <a:srgbClr val="000000"/>
                </a:solidFill>
                <a:latin typeface="Arial (Body)"/>
                <a:ea typeface="ＭＳ Ｐゴシック" pitchFamily="34" charset="-128"/>
              </a:rPr>
              <a:t>Nonpurposeful response to pain is an indication of severe brain injury with increasing intracranial pressure.</a:t>
            </a:r>
          </a:p>
          <a:p>
            <a:pPr marL="0" lvl="0" indent="0" fontAlgn="base">
              <a:spcAft>
                <a:spcPct val="0"/>
              </a:spcAft>
              <a:buSzPts val="2400"/>
              <a:buNone/>
              <a:tabLst/>
            </a:pPr>
            <a:r>
              <a:rPr lang="en-US" altLang="en-US" sz="2400" kern="1200" dirty="0" smtClean="0">
                <a:solidFill>
                  <a:srgbClr val="000000"/>
                </a:solidFill>
                <a:latin typeface="Arial (Body)"/>
                <a:ea typeface="ＭＳ Ｐゴシック" pitchFamily="34" charset="-128"/>
                <a:hlinkClick r:id="rId2" action="ppaction://hlinksldjump"/>
              </a:rPr>
              <a:t>Click </a:t>
            </a:r>
            <a:r>
              <a:rPr lang="en-US" altLang="en-US" sz="2400" kern="1200" dirty="0">
                <a:solidFill>
                  <a:srgbClr val="000000"/>
                </a:solidFill>
                <a:latin typeface="Arial (Body)"/>
                <a:ea typeface="ＭＳ Ｐゴシック" pitchFamily="34" charset="-128"/>
                <a:hlinkClick r:id="rId2" action="ppaction://hlinksldjump"/>
              </a:rPr>
              <a:t>here to return to the quiz.</a:t>
            </a:r>
            <a:endParaRPr lang="en-US" altLang="en-US" sz="2400" kern="1200" dirty="0">
              <a:solidFill>
                <a:srgbClr val="000000"/>
              </a:solidFill>
              <a:latin typeface="Arial (Body)"/>
              <a:ea typeface="ＭＳ Ｐゴシック" pitchFamily="34" charset="-128"/>
            </a:endParaRPr>
          </a:p>
        </p:txBody>
      </p:sp>
    </p:spTree>
    <p:extLst>
      <p:ext uri="{BB962C8B-B14F-4D97-AF65-F5344CB8AC3E}">
        <p14:creationId xmlns:p14="http://schemas.microsoft.com/office/powerpoint/2010/main" val="18224346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9600" cy="1097279"/>
          </a:xfrm>
        </p:spPr>
        <p:txBody>
          <a:bodyPr tIns="91425">
            <a:noAutofit/>
          </a:bodyPr>
          <a:lstStyle/>
          <a:p>
            <a:r>
              <a:rPr lang="en-US" dirty="0" smtClean="0">
                <a:latin typeface="Times New Roman" panose="02020603050405020304" pitchFamily="18" charset="0"/>
              </a:rPr>
              <a:t>Copyright</a:t>
            </a:r>
            <a:endParaRPr lang="en-US" dirty="0">
              <a:latin typeface="Times New Roman" panose="02020603050405020304" pitchFamily="18" charset="0"/>
            </a:endParaRPr>
          </a:p>
        </p:txBody>
      </p:sp>
      <p:pic>
        <p:nvPicPr>
          <p:cNvPr id="4" name="Picture 2" descr="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a:picLocks noChangeAspect="1" noChangeArrowheads="1"/>
          </p:cNvPicPr>
          <p:nvPr/>
        </p:nvPicPr>
        <p:blipFill>
          <a:blip r:embed="rId2"/>
          <a:srcRect/>
          <a:stretch>
            <a:fillRect/>
          </a:stretch>
        </p:blipFill>
        <p:spPr bwMode="auto">
          <a:xfrm>
            <a:off x="860425" y="2310096"/>
            <a:ext cx="7423150" cy="2438400"/>
          </a:xfrm>
          <a:prstGeom prst="rect">
            <a:avLst/>
          </a:prstGeom>
          <a:noFill/>
          <a:ln w="9525">
            <a:noFill/>
            <a:miter lim="800000"/>
            <a:headEnd/>
            <a:tailEnd/>
          </a:ln>
        </p:spPr>
      </p:pic>
    </p:spTree>
    <p:extLst>
      <p:ext uri="{BB962C8B-B14F-4D97-AF65-F5344CB8AC3E}">
        <p14:creationId xmlns:p14="http://schemas.microsoft.com/office/powerpoint/2010/main" val="9643619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chor="b">
            <a:noAutofit/>
          </a:bodyPr>
          <a:lstStyle/>
          <a:p>
            <a:pPr lvl="0" eaLnBrk="0" fontAlgn="base" hangingPunct="0">
              <a:spcBef>
                <a:spcPct val="0"/>
              </a:spcBef>
              <a:spcAft>
                <a:spcPct val="0"/>
              </a:spcAft>
              <a:buClrTx/>
            </a:pPr>
            <a:r>
              <a:rPr lang="en-US" altLang="en-US" dirty="0" smtClean="0">
                <a:latin typeface="Times New Roman" panose="02020603050405020304" pitchFamily="18" charset="0"/>
                <a:ea typeface="ＭＳ Ｐゴシック"/>
              </a:rPr>
              <a:t>The Skull</a:t>
            </a:r>
            <a:endParaRPr lang="en-US" altLang="en-US" dirty="0">
              <a:latin typeface="Times New Roman" panose="02020603050405020304" pitchFamily="18" charset="0"/>
              <a:ea typeface="ＭＳ Ｐゴシック"/>
            </a:endParaRPr>
          </a:p>
        </p:txBody>
      </p:sp>
      <p:pic>
        <p:nvPicPr>
          <p:cNvPr id="4" name="Picture 2" descr="Parts of the skull from the anterior and posterior view. Anterior: from top to bottom, the parts are parietal bone, frontal bone, sphenoid bone, temporal bone, nasal bone, ethmoid bone, lacrimal bone, middle nasal concha, inferior nasal concha, maxilla, mandible. Posterior: from top to bottom, the parts are parietal bone, occipital bone, temporal bone, mastoid process, mandibl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273" y="1913082"/>
            <a:ext cx="7481455" cy="3717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4626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tIns="91425">
            <a:noAutofit/>
          </a:bodyPr>
          <a:lstStyle/>
          <a:p>
            <a:pPr lvl="0" eaLnBrk="0" fontAlgn="base" hangingPunct="0">
              <a:spcBef>
                <a:spcPct val="0"/>
              </a:spcBef>
              <a:spcAft>
                <a:spcPct val="0"/>
              </a:spcAft>
              <a:buClrTx/>
              <a:defRPr/>
            </a:pPr>
            <a:r>
              <a:rPr lang="en-US" dirty="0" smtClean="0">
                <a:latin typeface="Times New Roman" panose="02020603050405020304" pitchFamily="18" charset="0"/>
                <a:ea typeface="ＭＳ Ｐゴシック"/>
                <a:cs typeface="ＭＳ Ｐゴシック" pitchFamily="-1" charset="-128"/>
              </a:rPr>
              <a:t>Anatomy of the Skull and Brain </a:t>
            </a:r>
            <a:r>
              <a:rPr lang="en-US" sz="2000" b="0" dirty="0" smtClean="0">
                <a:latin typeface="Times New Roman" panose="02020603050405020304" pitchFamily="18" charset="0"/>
                <a:ea typeface="ＭＳ Ｐゴシック"/>
                <a:cs typeface="ＭＳ Ｐゴシック" pitchFamily="-1" charset="-128"/>
              </a:rPr>
              <a:t>(2 of 5)</a:t>
            </a:r>
            <a:endParaRPr lang="en-US" sz="2000" b="0" dirty="0">
              <a:latin typeface="Times New Roman" panose="02020603050405020304" pitchFamily="18" charset="0"/>
              <a:ea typeface="ＭＳ Ｐゴシック"/>
              <a:cs typeface="ＭＳ Ｐゴシック" pitchFamily="-1" charset="-128"/>
            </a:endParaRPr>
          </a:p>
        </p:txBody>
      </p:sp>
      <p:sp>
        <p:nvSpPr>
          <p:cNvPr id="3" name="Text Placeholder 2"/>
          <p:cNvSpPr>
            <a:spLocks noGrp="1"/>
          </p:cNvSpPr>
          <p:nvPr>
            <p:ph type="body" idx="1"/>
          </p:nvPr>
        </p:nvSpPr>
        <p:spPr/>
        <p:txBody>
          <a:bodyPr wrap="square" lIns="91425" tIns="91425" rIns="91425" bIns="91425">
            <a:noAutofit/>
          </a:bodyPr>
          <a:lstStyle/>
          <a:p>
            <a:pPr marL="255651" lvl="0" indent="-255651" eaLnBrk="0" fontAlgn="base" hangingPunct="0">
              <a:spcAft>
                <a:spcPct val="0"/>
              </a:spcAft>
              <a:buSzPts val="2400"/>
              <a:tabLst/>
            </a:pPr>
            <a:r>
              <a:rPr lang="en-US" altLang="en-US" sz="2400" dirty="0">
                <a:solidFill>
                  <a:srgbClr val="000000"/>
                </a:solidFill>
                <a:latin typeface="Arial (Body)"/>
                <a:ea typeface="ＭＳ Ｐゴシック"/>
              </a:rPr>
              <a:t>The Brain</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Cushioned by cerebrospinal fluid </a:t>
            </a: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F)</a:t>
            </a:r>
            <a:endParaRPr lang="en-US" altLang="en-US" sz="2400" dirty="0">
              <a:solidFill>
                <a:srgbClr val="000000"/>
              </a:solidFill>
              <a:latin typeface="Arial (Body)"/>
              <a:ea typeface="ＭＳ Ｐゴシック"/>
            </a:endParaRPr>
          </a:p>
          <a:p>
            <a:pPr marL="1144778" lvl="2" indent="-230378" eaLnBrk="0" fontAlgn="base" hangingPunct="0">
              <a:spcAft>
                <a:spcPct val="0"/>
              </a:spcAft>
              <a:buSzPts val="2400"/>
            </a:pPr>
            <a:r>
              <a:rPr lang="en-US" altLang="en-US" sz="2400" dirty="0" smtClean="0">
                <a:solidFill>
                  <a:srgbClr val="000000"/>
                </a:solidFill>
                <a:latin typeface="Arial (Body)"/>
                <a:ea typeface="ＭＳ Ｐゴシック"/>
              </a:rPr>
              <a:t>C</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S</a:t>
            </a:r>
            <a:r>
              <a:rPr lang="en-US" altLang="en-US" sz="100" dirty="0" smtClean="0">
                <a:solidFill>
                  <a:srgbClr val="000000"/>
                </a:solidFill>
                <a:latin typeface="Arial (Body)"/>
                <a:ea typeface="ＭＳ Ｐゴシック"/>
              </a:rPr>
              <a:t> </a:t>
            </a:r>
            <a:r>
              <a:rPr lang="en-US" altLang="en-US" sz="2400" dirty="0" smtClean="0">
                <a:solidFill>
                  <a:srgbClr val="000000"/>
                </a:solidFill>
                <a:latin typeface="Arial (Body)"/>
                <a:ea typeface="ＭＳ Ｐゴシック"/>
              </a:rPr>
              <a:t>F leaking </a:t>
            </a:r>
            <a:r>
              <a:rPr lang="en-US" altLang="en-US" sz="2400" dirty="0">
                <a:solidFill>
                  <a:srgbClr val="000000"/>
                </a:solidFill>
                <a:latin typeface="Arial (Body)"/>
                <a:ea typeface="ＭＳ Ｐゴシック"/>
              </a:rPr>
              <a:t>from the nose or ears is an indication of basilar skull fracture.</a:t>
            </a:r>
          </a:p>
          <a:p>
            <a:pPr marL="741553" lvl="1" indent="-284353" eaLnBrk="0" fontAlgn="base" hangingPunct="0">
              <a:spcAft>
                <a:spcPct val="0"/>
              </a:spcAft>
              <a:buSzPts val="2400"/>
            </a:pPr>
            <a:r>
              <a:rPr lang="en-US" altLang="en-US" sz="2400" dirty="0">
                <a:solidFill>
                  <a:srgbClr val="000000"/>
                </a:solidFill>
                <a:latin typeface="Arial (Body)"/>
                <a:ea typeface="ＭＳ Ｐゴシック"/>
              </a:rPr>
              <a:t>The Meninges</a:t>
            </a:r>
          </a:p>
          <a:p>
            <a:pPr marL="1144778" lvl="2" indent="-230378" eaLnBrk="0" fontAlgn="base" hangingPunct="0">
              <a:spcAft>
                <a:spcPct val="0"/>
              </a:spcAft>
              <a:buSzPts val="2400"/>
            </a:pPr>
            <a:r>
              <a:rPr lang="en-US" altLang="en-US" sz="2400" dirty="0">
                <a:solidFill>
                  <a:srgbClr val="000000"/>
                </a:solidFill>
                <a:latin typeface="Arial (Body)"/>
                <a:ea typeface="ＭＳ Ｐゴシック"/>
              </a:rPr>
              <a:t>Three layers surround the brain.</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Outermost is the dura mater</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The next layer is the arachnoid</a:t>
            </a:r>
          </a:p>
          <a:p>
            <a:pPr marL="1601978" lvl="3" indent="-230378" eaLnBrk="0" fontAlgn="base" hangingPunct="0">
              <a:spcAft>
                <a:spcPct val="0"/>
              </a:spcAft>
              <a:buSzPts val="2400"/>
            </a:pPr>
            <a:r>
              <a:rPr lang="en-US" altLang="en-US" sz="2400" dirty="0">
                <a:solidFill>
                  <a:srgbClr val="000000"/>
                </a:solidFill>
                <a:latin typeface="Arial (Body)"/>
                <a:ea typeface="ＭＳ Ｐゴシック"/>
              </a:rPr>
              <a:t>Beneath that, in contact with the brain, is the pia mater</a:t>
            </a:r>
          </a:p>
        </p:txBody>
      </p:sp>
    </p:spTree>
    <p:extLst>
      <p:ext uri="{BB962C8B-B14F-4D97-AF65-F5344CB8AC3E}">
        <p14:creationId xmlns:p14="http://schemas.microsoft.com/office/powerpoint/2010/main" val="21960265"/>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8750</TotalTime>
  <Words>6125</Words>
  <Application>Microsoft Office PowerPoint</Application>
  <PresentationFormat>On-screen Show (4:3)</PresentationFormat>
  <Paragraphs>672</Paragraphs>
  <Slides>77</Slides>
  <Notes>69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77</vt:i4>
      </vt:variant>
    </vt:vector>
  </HeadingPairs>
  <TitlesOfParts>
    <vt:vector size="87" baseType="lpstr">
      <vt:lpstr>ＭＳ Ｐゴシック</vt:lpstr>
      <vt:lpstr>Arial</vt:lpstr>
      <vt:lpstr>Arial (Body)</vt:lpstr>
      <vt:lpstr>Calibri</vt:lpstr>
      <vt:lpstr>Noto Sans Symbols</vt:lpstr>
      <vt:lpstr>Times New Roman</vt:lpstr>
      <vt:lpstr>Verdana</vt:lpstr>
      <vt:lpstr>508 Lecture</vt:lpstr>
      <vt:lpstr>1_508 Lecture</vt:lpstr>
      <vt:lpstr>Equation</vt:lpstr>
      <vt:lpstr>Prehospital: Emergency Care</vt:lpstr>
      <vt:lpstr>Learning Readiness</vt:lpstr>
      <vt:lpstr>Setting the Stage</vt:lpstr>
      <vt:lpstr>Case Study Introduction</vt:lpstr>
      <vt:lpstr>Case Study (1 of 3)</vt:lpstr>
      <vt:lpstr>Introduction</vt:lpstr>
      <vt:lpstr>Anatomy of the Skull and Brain (1 of 5)</vt:lpstr>
      <vt:lpstr>The Skull</vt:lpstr>
      <vt:lpstr>Anatomy of the Skull and Brain (2 of 5)</vt:lpstr>
      <vt:lpstr>Anatomy of the Skull and Brain (3 of 5)</vt:lpstr>
      <vt:lpstr>The Meninges and Brain</vt:lpstr>
      <vt:lpstr>Anatomy of the Skull and Brain (4 of 5)</vt:lpstr>
      <vt:lpstr>Anatomy of the Skull and Brain (5 of 5)</vt:lpstr>
      <vt:lpstr>Head Injury (1 of 33)</vt:lpstr>
      <vt:lpstr>Head Injury (2 of 33)</vt:lpstr>
      <vt:lpstr>Head Injury (3 of 33)</vt:lpstr>
      <vt:lpstr>Head Injury (4 of 33)</vt:lpstr>
      <vt:lpstr>Trauma to the Head and Resulting Injury to the Brain</vt:lpstr>
      <vt:lpstr>Head Injury (5 of 33)</vt:lpstr>
      <vt:lpstr>Head Injury (6 of 33)</vt:lpstr>
      <vt:lpstr>Head Injury (7 of 33)</vt:lpstr>
      <vt:lpstr>Head Injury (8 of 33)</vt:lpstr>
      <vt:lpstr>Head Injury (9 of 33)</vt:lpstr>
      <vt:lpstr>Head Injury (10 of 33)</vt:lpstr>
      <vt:lpstr>Head Injury (11 of 33)</vt:lpstr>
      <vt:lpstr>Head Injury (12 of 33)</vt:lpstr>
      <vt:lpstr>Closed Head Injury</vt:lpstr>
      <vt:lpstr>Open Head Injury</vt:lpstr>
      <vt:lpstr>Head Injury (13 of 33)</vt:lpstr>
      <vt:lpstr>Head Injury (14 of 33)</vt:lpstr>
      <vt:lpstr>Head Injury (15 of 33)</vt:lpstr>
      <vt:lpstr>Subdural Hematoma</vt:lpstr>
      <vt:lpstr>Head Injury (16 of 33)</vt:lpstr>
      <vt:lpstr>Head Injury (17 of 33)</vt:lpstr>
      <vt:lpstr>Epidural Hematoma</vt:lpstr>
      <vt:lpstr>Head Injury (18 of 33)</vt:lpstr>
      <vt:lpstr>Case Study (2 of 3)</vt:lpstr>
      <vt:lpstr>Case Study (3 of 3)</vt:lpstr>
      <vt:lpstr>Click on the Sign That Is Most Consistent with a Concussion</vt:lpstr>
      <vt:lpstr>Head Injury (19 of 33)</vt:lpstr>
      <vt:lpstr>A Fractured Windshield Indicates a Probable Head Injury</vt:lpstr>
      <vt:lpstr>Mechanisms of Head Injury</vt:lpstr>
      <vt:lpstr>Head Injury (20 of 33)</vt:lpstr>
      <vt:lpstr>Establish and Maintain Spinal Stabilization. Then Open the Airway and Assess Breathing</vt:lpstr>
      <vt:lpstr>Head Injuries, Especially Injuries to the Face Such as the Mandible Injury Shown Here, Often Cause Airway Blockage</vt:lpstr>
      <vt:lpstr>Head Injury (21 of 33)</vt:lpstr>
      <vt:lpstr>Head Injury (22 of 33)</vt:lpstr>
      <vt:lpstr>Table 31-1 Glasgow Coma Scale (1 of 2)</vt:lpstr>
      <vt:lpstr>Table 31-1 Glasgow Coma Scale (2 of 2)</vt:lpstr>
      <vt:lpstr>Head Injury (23 of 33)</vt:lpstr>
      <vt:lpstr>Inspect and Carefully Palpate the Patient’s Head</vt:lpstr>
      <vt:lpstr>Examine the Head for Deformities, Depressions, Lacerations, or Impaled Objects</vt:lpstr>
      <vt:lpstr>Assess Pupils for Size, Equality, and Reactivity</vt:lpstr>
      <vt:lpstr>This Patient was Riding on a B M X Track, Doing Flips on a Bicycle without a Helmet or Other Protective Gear</vt:lpstr>
      <vt:lpstr>Assess Motor and Sensory Function</vt:lpstr>
      <vt:lpstr>Head Injury (24 of 33)</vt:lpstr>
      <vt:lpstr>Head Injury (25 of 33)</vt:lpstr>
      <vt:lpstr>Head Injury (26 of 33)</vt:lpstr>
      <vt:lpstr>Head Injury (27 of 33)</vt:lpstr>
      <vt:lpstr>Head Injury (28 of 33)</vt:lpstr>
      <vt:lpstr>Head Injury (29 of 33)</vt:lpstr>
      <vt:lpstr>Unequal Pupils</vt:lpstr>
      <vt:lpstr>Nonpurposeful Responses to Painful Stimuli Include Flexion (Decorticate) Posturing</vt:lpstr>
      <vt:lpstr>Nonpurposeful Responses to Painful Stimuli Include Extension (Decerebrate) Posturing</vt:lpstr>
      <vt:lpstr>Head Injury (30 of 33)</vt:lpstr>
      <vt:lpstr>Head Injury (31 of 33)</vt:lpstr>
      <vt:lpstr>Head Injury (32 of 33)</vt:lpstr>
      <vt:lpstr>Head Injury (33 of 33)</vt:lpstr>
      <vt:lpstr>Case Study Conclusion (1 of 3)</vt:lpstr>
      <vt:lpstr>Case Study Conclusion (2 of 3)</vt:lpstr>
      <vt:lpstr>Case Study Conclusion (3 of 3)</vt:lpstr>
      <vt:lpstr>Lesson Summary</vt:lpstr>
      <vt:lpstr>Correct!</vt:lpstr>
      <vt:lpstr>Incorrect (1 of 3)</vt:lpstr>
      <vt:lpstr>Incorrect (2 of 3)</vt:lpstr>
      <vt:lpstr>Incorrect (3 of 3)</vt:lpstr>
      <vt:lpstr>Copyright</vt:lpstr>
    </vt:vector>
  </TitlesOfParts>
  <Company>SPi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Prehospital: Emergency Care, 11e</dc:title>
  <dc:subject>Health Science and Careers</dc:subject>
  <dc:creator>Mistovich/Karren</dc:creator>
  <cp:keywords>Prehospital</cp:keywords>
  <cp:lastModifiedBy>Windows User</cp:lastModifiedBy>
  <cp:revision>898</cp:revision>
  <dcterms:modified xsi:type="dcterms:W3CDTF">2018-03-01T08:56:41Z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