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7"/>
  </p:notesMasterIdLst>
  <p:handoutMasterIdLst>
    <p:handoutMasterId r:id="rId108"/>
  </p:handoutMasterIdLst>
  <p:sldIdLst>
    <p:sldId id="301" r:id="rId3"/>
    <p:sldId id="307" r:id="rId4"/>
    <p:sldId id="308" r:id="rId5"/>
    <p:sldId id="309" r:id="rId6"/>
    <p:sldId id="310" r:id="rId7"/>
    <p:sldId id="311" r:id="rId8"/>
    <p:sldId id="312" r:id="rId9"/>
    <p:sldId id="430" r:id="rId10"/>
    <p:sldId id="431" r:id="rId11"/>
    <p:sldId id="432" r:id="rId12"/>
    <p:sldId id="433" r:id="rId13"/>
    <p:sldId id="434"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417"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423" r:id="rId69"/>
    <p:sldId id="424"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 id="403" r:id="rId102"/>
    <p:sldId id="404" r:id="rId103"/>
    <p:sldId id="405" r:id="rId104"/>
    <p:sldId id="406" r:id="rId105"/>
    <p:sldId id="305" r:id="rId10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5930" autoAdjust="0"/>
  </p:normalViewPr>
  <p:slideViewPr>
    <p:cSldViewPr snapToGrid="0" snapToObjects="1">
      <p:cViewPr varScale="1">
        <p:scale>
          <a:sx n="107" d="100"/>
          <a:sy n="107" d="100"/>
        </p:scale>
        <p:origin x="1920"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ommentAuthors" Target="commen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spcBef>
                <a:spcPct val="0"/>
              </a:spcBef>
              <a:defRPr/>
            </a:pPr>
            <a:r>
              <a:rPr lang="en-US" altLang="en-US" dirty="0" smtClean="0">
                <a:ea typeface="ＭＳ Ｐゴシック" panose="020B0600070205080204" pitchFamily="34" charset="-128"/>
              </a:rPr>
              <a:t>During this presentation the student will learn about elements of workforce safety and wellness of the EMT.</a:t>
            </a:r>
          </a:p>
          <a:p>
            <a:pPr>
              <a:spcBef>
                <a:spcPct val="0"/>
              </a:spcBef>
              <a:defRPr/>
            </a:pPr>
            <a:endParaRPr lang="en-US" altLang="en-US" b="1" dirty="0" smtClean="0">
              <a:ea typeface="ＭＳ Ｐゴシック" panose="020B0600070205080204" pitchFamily="34" charset="-128"/>
            </a:endParaRPr>
          </a:p>
          <a:p>
            <a:pPr>
              <a:spcBef>
                <a:spcPct val="0"/>
              </a:spcBef>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spcBef>
                <a:spcPct val="0"/>
              </a:spcBef>
              <a:defRPr/>
            </a:pPr>
            <a:r>
              <a:rPr lang="en-US" altLang="en-US" dirty="0" smtClean="0">
                <a:ea typeface="ＭＳ Ｐゴシック" panose="020B0600070205080204" pitchFamily="34" charset="-128"/>
              </a:rPr>
              <a:t>Assign the associated section of MyBRADYLab and review student scores. Review the chapter material in the Instructor Resources, which includes Student Handouts, PowerPoint slides, and the MyTest Program.</a:t>
            </a:r>
            <a:r>
              <a:rPr lang="en-US" altLang="en-US" sz="2000" dirty="0" smtClean="0">
                <a:ea typeface="ＭＳ Ｐゴシック" panose="020B0600070205080204" pitchFamily="34" charset="-128"/>
              </a:rPr>
              <a:t> </a:t>
            </a:r>
          </a:p>
          <a:p>
            <a:pPr>
              <a:spcBef>
                <a:spcPct val="0"/>
              </a:spcBef>
              <a:defRPr/>
            </a:pPr>
            <a:endParaRPr lang="en-US" altLang="en-US" sz="2000" dirty="0" smtClean="0">
              <a:ea typeface="ＭＳ Ｐゴシック" panose="020B0600070205080204" pitchFamily="34" charset="-128"/>
            </a:endParaRPr>
          </a:p>
          <a:p>
            <a:pPr>
              <a:spcBef>
                <a:spcPct val="0"/>
              </a:spcBef>
              <a:defRPr/>
            </a:pPr>
            <a:r>
              <a:rPr lang="en-US" altLang="en-US" dirty="0" smtClean="0">
                <a:ea typeface="ＭＳ Ｐゴシック" panose="020B0600070205080204" pitchFamily="34" charset="-128"/>
              </a:rPr>
              <a:t>Prepare copies of handouts from the Instructor Resources and other materials for distribution, or post them in your learning management system.</a:t>
            </a:r>
            <a:r>
              <a:rPr lang="en-US" altLang="en-US" sz="2000" dirty="0" smtClean="0">
                <a:ea typeface="ＭＳ Ｐゴシック" panose="020B0600070205080204" pitchFamily="34" charset="-128"/>
              </a:rPr>
              <a:t> </a:t>
            </a:r>
            <a:r>
              <a:rPr lang="en-US" altLang="en-US" dirty="0" smtClean="0">
                <a:ea typeface="ＭＳ Ｐゴシック" panose="020B0600070205080204" pitchFamily="34" charset="-128"/>
              </a:rPr>
              <a:t>Preview the media resources and Master Teaching Notes in this lesson. Preview the case study presented in the PowerPoint slides. Contact a funeral home for a guest speaker on dealing with grieving families. Bring examples of different types of personal protective equipment to show to students. Contact your employer's employee health department, the exercise science department of a local university, or a gym to find a guest speaker on physical fitness.</a:t>
            </a:r>
            <a:endParaRPr lang="en-US" altLang="en-US" sz="2000" dirty="0" smtClean="0">
              <a:ea typeface="ＭＳ Ｐゴシック" panose="020B0600070205080204" pitchFamily="34" charset="-128"/>
            </a:endParaRPr>
          </a:p>
          <a:p>
            <a:pPr>
              <a:spcBef>
                <a:spcPct val="0"/>
              </a:spcBef>
              <a:defRPr/>
            </a:pPr>
            <a:endParaRPr lang="en-US" altLang="en-US" sz="2000" dirty="0" smtClean="0">
              <a:ea typeface="ＭＳ Ｐゴシック" panose="020B0600070205080204" pitchFamily="34" charset="-128"/>
            </a:endParaRPr>
          </a:p>
          <a:p>
            <a:pPr>
              <a:spcBef>
                <a:spcPct val="0"/>
              </a:spcBef>
              <a:defRPr/>
            </a:pPr>
            <a:r>
              <a:rPr lang="en-US" altLang="en-US" dirty="0" smtClean="0">
                <a:ea typeface="ＭＳ Ｐゴシック" panose="020B0600070205080204" pitchFamily="34" charset="-128"/>
              </a:rPr>
              <a:t>Describes measures EMTs can take to improve and maintain physical, intellectual, emotional, social, environmental, and spiritual health. The total teaching time recommended is only a guideline as described in the IRM lesson plan. Take into consideration factors such as the pace at which students learn, the size of the class, breaks, and classroom activities. The actual time devoted to teaching objectives is the responsibility of the instructor.</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dirty="0">
                <a:solidFill>
                  <a:prstClr val="black"/>
                </a:solidFill>
                <a:latin typeface="Calibri"/>
                <a:ea typeface="ＭＳ Ｐゴシック" pitchFamily="-1" charset="-128"/>
              </a:rPr>
              <a:t>Patients, families, and bystanders are not the only ones who experience extreme stress in an emergency situation. The EMT does, too. Accepting and understanding that fact is the first step in learning how to handle it in healthy ways. </a:t>
            </a: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EMS is a rewarding career, but it can be emotionally demanding</a:t>
            </a: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 </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What are some examples of high-stress situations in EMS?</a:t>
            </a: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Critical Thinking Discussion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Why is it important for EMT students to understand the emotional aspects of EMS early in the EMT course?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829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Ask students to recall some of the emotions and physical feelings they have felt when they have experienced a stressful situation.</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An EMT may experience three basic types of stress reactions as a result of a high-stress incident or from constant exposure to stressful situations. Discuss and delineate the three types of stress reactions, and as possible, give real-life situations where this has happened in your own career. </a:t>
            </a: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606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General categories of signs and symptoms also have been identified with stress. In addition to the warning signs discussed, review these categories.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64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Knowledge Application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Give a scenario in which a friend or family member is experiencing stress due to the </a:t>
            </a:r>
            <a:r>
              <a:rPr lang="en-US" altLang="en-US" dirty="0" smtClean="0">
                <a:solidFill>
                  <a:prstClr val="black"/>
                </a:solidFill>
                <a:latin typeface="Calibri"/>
                <a:ea typeface="ＭＳ Ｐゴシック" pitchFamily="-1" charset="-128"/>
              </a:rPr>
              <a:t>EMT’s </a:t>
            </a:r>
            <a:r>
              <a:rPr lang="en-US" altLang="en-US" dirty="0">
                <a:solidFill>
                  <a:prstClr val="black"/>
                </a:solidFill>
                <a:latin typeface="Calibri"/>
                <a:ea typeface="ＭＳ Ｐゴシック" pitchFamily="-1" charset="-128"/>
              </a:rPr>
              <a:t>job. Ask students for responses to help the friend or family member understand and cope.</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Describe various EMS work situations to the class. Ask what changes can be made to manage job-related stress.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909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How can you </a:t>
            </a:r>
            <a:r>
              <a:rPr lang="en-US" altLang="en-US" dirty="0" smtClean="0">
                <a:solidFill>
                  <a:prstClr val="black"/>
                </a:solidFill>
                <a:latin typeface="Calibri"/>
                <a:ea typeface="ＭＳ Ｐゴシック" pitchFamily="-1" charset="-128"/>
              </a:rPr>
              <a:t>"eat </a:t>
            </a:r>
            <a:r>
              <a:rPr lang="en-US" altLang="en-US" dirty="0">
                <a:solidFill>
                  <a:prstClr val="black"/>
                </a:solidFill>
                <a:latin typeface="Calibri"/>
                <a:ea typeface="ＭＳ Ｐゴシック" pitchFamily="-1" charset="-128"/>
              </a:rPr>
              <a:t>on the </a:t>
            </a:r>
            <a:r>
              <a:rPr lang="en-US" altLang="en-US" dirty="0" smtClean="0">
                <a:solidFill>
                  <a:prstClr val="black"/>
                </a:solidFill>
                <a:latin typeface="Calibri"/>
                <a:ea typeface="ＭＳ Ｐゴシック" pitchFamily="-1" charset="-128"/>
              </a:rPr>
              <a:t>run" </a:t>
            </a:r>
            <a:r>
              <a:rPr lang="en-US" altLang="en-US" dirty="0">
                <a:solidFill>
                  <a:prstClr val="black"/>
                </a:solidFill>
                <a:latin typeface="Calibri"/>
                <a:ea typeface="ＭＳ Ｐゴシック" pitchFamily="-1" charset="-128"/>
              </a:rPr>
              <a:t>as EMS providers sometimes do, and still make healthy choices about food and drink?</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Divide students into small groups. Have each group plan a healthy menu for breakfast, lunch, and dinner for a day at work. Have groups share their ideas with the rest of the class.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One way to keep a balance of work, recreation, family, health, and other interests is to assess your priorities. You can also share your worries with someone else. Talking to someone you trust and respect can help relieve stress. Still another way to help keep balance in your life is to accept the fact that you will occasionally make mistakes. Honestly admit to yourself that no person is right all of the time, and understand that a mistake does not reduce your value. You do not have to be perfect to do a good job.</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208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Help family and friends understand the nature of your work and what you do for patients. Talk to them. Describe how you feel about what you do. Answer their questions. Explaining the safety precautions you and coworkers take every day can ease their anxieties. Always include time with them on your list of priorities.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723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these changes in the work environment to better help one manage stress both inside and outside of work. Reinforce that seeking professional help is not a sign of weakness, rather one of strength as this represents the willingness of a person to remain mentally healthy in all aspects of </a:t>
            </a:r>
            <a:r>
              <a:rPr lang="en-US" altLang="en-US" dirty="0" smtClean="0">
                <a:solidFill>
                  <a:prstClr val="black"/>
                </a:solidFill>
                <a:latin typeface="Calibri"/>
                <a:ea typeface="ＭＳ Ｐゴシック" pitchFamily="-1" charset="-128"/>
              </a:rPr>
              <a:t>one’s </a:t>
            </a:r>
            <a:r>
              <a:rPr lang="en-US" altLang="en-US" dirty="0">
                <a:solidFill>
                  <a:prstClr val="black"/>
                </a:solidFill>
                <a:latin typeface="Calibri"/>
                <a:ea typeface="ＭＳ Ｐゴシック" pitchFamily="-1" charset="-128"/>
              </a:rPr>
              <a:t>life.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058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Emergency service personnel who suffer critical incident stress develop many of the signs and symptoms of burnout. They also may suffer from repeated mental images of the incident, fear of continuing in EMS work, and an inability to function at the scene of subsequent emergencies. Critical incident stress management (CISM) is a process to deal with stress encountered by the EMT. It consists of two different approaches to stress management: critical incident stress debriefing and critical incident defusing.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8419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A critical incident stress debriefing (CISD) is ideally held within 24 to 72 hours of a critical incident. During CISD, a team of peer counselors and mental health professionals help emergency service personnel work through seven phases.</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Defusing is a version of CISD held up to 8 hours following a critical incident. It is attended only by those most directly involved in the critical incident and lasts only 30 to 45 minutes. Less structured than a CISD meeting, defusing gives the smaller group of emergency service personnel an opportunity to vent their emotions and get information they may need before the larger group meets for CISD.</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Comprehensive CISM should include:</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Preincident stress education</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On-scene peer support</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One-on-one support</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Disaster support services</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Defusing</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CISD</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Follow-up services</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Spouse and family support</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Community outreach programs</a:t>
            </a:r>
          </a:p>
          <a:p>
            <a:pPr lvl="1" eaLnBrk="0" fontAlgn="base" hangingPunct="0">
              <a:spcBef>
                <a:spcPct val="30000"/>
              </a:spcBef>
              <a:spcAft>
                <a:spcPct val="0"/>
              </a:spcAft>
              <a:defRPr/>
            </a:pPr>
            <a:r>
              <a:rPr lang="en-US" sz="1100" dirty="0">
                <a:solidFill>
                  <a:prstClr val="black"/>
                </a:solidFill>
                <a:latin typeface="Calibri"/>
                <a:ea typeface="ＭＳ Ｐゴシック" charset="-128"/>
                <a:cs typeface="ＭＳ Ｐゴシック" charset="-128"/>
              </a:rPr>
              <a:t>• Other health and welfare programs</a:t>
            </a: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225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 case study questions with the students. Allow proper use of </a:t>
            </a:r>
            <a:r>
              <a:rPr lang="en-US" altLang="en-US" dirty="0" smtClean="0">
                <a:solidFill>
                  <a:prstClr val="black"/>
                </a:solidFill>
                <a:latin typeface="Calibri"/>
                <a:ea typeface="ＭＳ Ｐゴシック" pitchFamily="-1" charset="-128"/>
              </a:rPr>
              <a:t>“silence” </a:t>
            </a:r>
            <a:r>
              <a:rPr lang="en-US" altLang="en-US" dirty="0">
                <a:solidFill>
                  <a:prstClr val="black"/>
                </a:solidFill>
                <a:latin typeface="Calibri"/>
                <a:ea typeface="ＭＳ Ｐゴシック" pitchFamily="-1" charset="-128"/>
              </a:rPr>
              <a:t>should no one initially venture an answer. Eventually, students will start talking. The </a:t>
            </a:r>
            <a:r>
              <a:rPr lang="en-US" altLang="en-US" dirty="0" smtClean="0">
                <a:solidFill>
                  <a:prstClr val="black"/>
                </a:solidFill>
                <a:latin typeface="Calibri"/>
                <a:ea typeface="ＭＳ Ｐゴシック" pitchFamily="-1" charset="-128"/>
              </a:rPr>
              <a:t>educator’s </a:t>
            </a:r>
            <a:r>
              <a:rPr lang="en-US" altLang="en-US" dirty="0">
                <a:solidFill>
                  <a:prstClr val="black"/>
                </a:solidFill>
                <a:latin typeface="Calibri"/>
                <a:ea typeface="ＭＳ Ｐゴシック" pitchFamily="-1" charset="-128"/>
              </a:rPr>
              <a:t>role in this is to guide the conversation to ensure that proper concepts and techniques are being reinforced by the students, not simple what the student have seen others do.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139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itchFamily="-1"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and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itchFamily="-1" charset="-128"/>
            </a:endParaRPr>
          </a:p>
          <a:p>
            <a:pPr lvl="0" fontAlgn="base">
              <a:spcBef>
                <a:spcPct val="0"/>
              </a:spcBef>
              <a:spcAft>
                <a:spcPct val="0"/>
              </a:spcAft>
            </a:pPr>
            <a:r>
              <a:rPr lang="en-US" altLang="en-US" dirty="0">
                <a:solidFill>
                  <a:prstClr val="black"/>
                </a:solidFill>
                <a:latin typeface="Calibri"/>
                <a:ea typeface="ＭＳ Ｐゴシック" pitchFamily="-1" charset="-128"/>
              </a:rPr>
              <a:t>Additionally, explain to the students that the purpose of using these slides is to help keep the instructor focused on highlighting important portions of the material, explain interrelationships of topics, and discuss how to apply this information. It is not the intent of the presentation (or slides alone) to include every component in the chapter. This presentation still requires the student to thoroughly read the chapter.</a:t>
            </a:r>
          </a:p>
          <a:p>
            <a:pPr lvl="0" fontAlgn="base">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265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Keeping yourself safe at the scene of an illness or injury involves taking appropriate measures to protect yourself from infectious disease, following proper rescue procedures, and knowing how to handle violence, especially at a crime scene. It is also important to be an advocate for these protective measures—to help keep fellow emergency service personnel, as well as yourself, safe and well. Unless specifically trained and given the authority to do so, the EMT is </a:t>
            </a:r>
            <a:r>
              <a:rPr lang="en-US" altLang="en-US" i="1" dirty="0">
                <a:solidFill>
                  <a:prstClr val="black"/>
                </a:solidFill>
                <a:latin typeface="Calibri"/>
                <a:ea typeface="ＭＳ Ｐゴシック" pitchFamily="-1" charset="-128"/>
              </a:rPr>
              <a:t>never </a:t>
            </a:r>
            <a:r>
              <a:rPr lang="en-US" altLang="en-US" dirty="0">
                <a:solidFill>
                  <a:prstClr val="black"/>
                </a:solidFill>
                <a:latin typeface="Calibri"/>
                <a:ea typeface="ＭＳ Ｐゴシック" pitchFamily="-1" charset="-128"/>
              </a:rPr>
              <a:t>expected to act in any other capacity than that of a medical responder.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3725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As an EMT, you will often come into close contact with patients who are suffering from various diseases and you will often work in contaminated environments. It is important to know how diseases spread and how to protect yourself from them. Pathogens spread in a number of ways, including by blood and other body fluids or through the air. Infectious diseases are contracted from a pathogen transmission, but are not necessarily communicable.</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simple ways you can protect yourself from on-the-job illness and injury every day?</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Have examples of gloves, eye and face protection, gowns, and other personal protective equipment available for students to see and try out.</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Knowledge Application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Give several descriptions of patients. Ask what types of PPE should be used.</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2375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different types of bacteria and the common conditions they cause.</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274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different types of viruses and the common conditions they cause. Include a discussion regarding AIDS, HIV, hepatitis, SARS, RSV, chicken pox, EID, Ebola and Zika virus.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881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different types of fungi and the common conditions they can cause such as pneumonia in the HIV infected patient.</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0570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different types of protozoa and the common conditions they cause. Discuss the fecal-oral route, and that malaria is from a protozoa that is carried by mosquitoes.</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5846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different types of helminths and the common conditions they cause such as a hookworm infection of the GI that leads to blood loss and anemia.</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Have students research information from the newspaper (or other news media) or EMS websites for articles that involved an EMS response. Have students bring in their articles and discuss what actions EMS personnel might have taken to protect their health and safety.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0274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Hand washing reduces the spread of infection to you as the provider and from you who could pass it from patient-to-patient. </a:t>
            </a:r>
            <a:r>
              <a:rPr lang="en-US" altLang="en-US" i="1" dirty="0">
                <a:solidFill>
                  <a:prstClr val="black"/>
                </a:solidFill>
                <a:latin typeface="Calibri"/>
                <a:ea typeface="ＭＳ Ｐゴシック" pitchFamily="-1" charset="-128"/>
              </a:rPr>
              <a:t>Hand washing is the single most important way you can prevent the spread of infection. You should wash your hands even if you wear gloves.</a:t>
            </a: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4047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i="1" dirty="0">
                <a:solidFill>
                  <a:prstClr val="black"/>
                </a:solidFill>
                <a:latin typeface="Calibri"/>
                <a:ea typeface="ＭＳ Ｐゴシック" pitchFamily="-1" charset="-128"/>
              </a:rPr>
              <a:t>Alcohol-based hand sanitizer </a:t>
            </a:r>
            <a:r>
              <a:rPr lang="en-US" altLang="en-US" dirty="0">
                <a:solidFill>
                  <a:prstClr val="black"/>
                </a:solidFill>
                <a:latin typeface="Calibri"/>
                <a:ea typeface="ＭＳ Ｐゴシック" pitchFamily="-1" charset="-128"/>
              </a:rPr>
              <a:t>can be used if you do not have access to soap and running water in the field. According to the CDC, you should use an alcohol-based hand sanitizer that contains at least 60 percent alcohol. Sanitizers </a:t>
            </a:r>
            <a:r>
              <a:rPr lang="en-US" altLang="en-US" dirty="0" smtClean="0">
                <a:solidFill>
                  <a:prstClr val="black"/>
                </a:solidFill>
                <a:latin typeface="Calibri"/>
                <a:ea typeface="ＭＳ Ｐゴシック" pitchFamily="-1" charset="-128"/>
              </a:rPr>
              <a:t>don’t </a:t>
            </a:r>
            <a:r>
              <a:rPr lang="en-US" altLang="en-US" dirty="0">
                <a:solidFill>
                  <a:prstClr val="black"/>
                </a:solidFill>
                <a:latin typeface="Calibri"/>
                <a:ea typeface="ＭＳ Ｐゴシック" pitchFamily="-1" charset="-128"/>
              </a:rPr>
              <a:t>eliminate all of the germs; therefore, be sure to wash your hands thoroughly as soon as possible.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4019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 use of high efficiency particulate air respirators or an N-95 respirator when the EMT suspects the patient may have tuberculosis.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977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Introduction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During this lesson, students will learn about methods of safeguarding themselves from stress, body substances, and other hazards. </a:t>
            </a:r>
          </a:p>
          <a:p>
            <a:pPr lvl="0" eaLnBrk="0" fontAlgn="base" hangingPunct="0">
              <a:spcBef>
                <a:spcPct val="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4103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 above guidelines as part of routine patient care and preparation for the next call or shift.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1874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 above guidelines as part of routine patient care and preparation for the next call or shift.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717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Cleaning, disinfecting, and sterilizing are all related terms. Cleaning is simply the process of washing a soiled object with soap and water. It is a mechanical process that uses only friction. Disinfecting includes cleaning, it also involves using a hospital-grade disinfectant or germicide to kill many of the microorganisms that may be present on the surface of the object. It is a chemical process. Sterilization is the process by which an object is subject to a chemical or physical substance (such as superheated steam in an autoclave) that kills all microorganisms on the surface of an object.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1388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Before the EMT begins active duty, a physician should ensure you are adequately protected against common diseases. Every year, have a purified protein derivative (PPD) tuberculin test to detect tuberculosis. This and the other immunizations listed here are recommended for active-duty EMTs.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581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State and local laws vary regarding the reporting of exposure to blood and other body fluids, especially if a patient is known to be HIV positive, known to have hepatitis B, or known to be in a high-risk category for infection. In general, promptly report any suspected exposure to your supervisor, including date and time of the exposure, type of body fluid involved, the amount of fluid, and details of the exposure. Follow local protocol and your </a:t>
            </a:r>
            <a:r>
              <a:rPr lang="en-US" altLang="en-US" dirty="0" smtClean="0">
                <a:solidFill>
                  <a:prstClr val="black"/>
                </a:solidFill>
                <a:latin typeface="Calibri"/>
                <a:ea typeface="ＭＳ Ｐゴシック" pitchFamily="-1" charset="-128"/>
              </a:rPr>
              <a:t>service’s </a:t>
            </a:r>
            <a:r>
              <a:rPr lang="en-US" altLang="en-US" dirty="0">
                <a:solidFill>
                  <a:prstClr val="black"/>
                </a:solidFill>
                <a:latin typeface="Calibri"/>
                <a:ea typeface="ＭＳ Ｐゴシック" pitchFamily="-1" charset="-128"/>
              </a:rPr>
              <a:t>exposure policies.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0448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examples of airborne and bloodborne communicable diseases?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Critical Thinking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communicable diseases that have received attention in the media recently?</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the implications for EMS providers?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8619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Tuberculosis signs and symptoms include: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Fever</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Cough; patient may cough up blood</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Night sweats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Weight loss</a:t>
            </a:r>
          </a:p>
          <a:p>
            <a:pPr lvl="1" eaLnBrk="0" fontAlgn="base" hangingPunct="0">
              <a:spcBef>
                <a:spcPct val="30000"/>
              </a:spcBef>
              <a:spcAft>
                <a:spcPct val="0"/>
              </a:spcAft>
            </a:pPr>
            <a:endParaRPr lang="en-US" altLang="en-US" dirty="0">
              <a:solidFill>
                <a:prstClr val="black"/>
              </a:solidFill>
              <a:latin typeface="Verdana" panose="020B0604030504040204" pitchFamily="34" charset="0"/>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For known or suspected active TB</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Wear gloves.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Wear a HEPA mask or N-95 respirator.</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Wash your hands.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Disinfect equipment.</a:t>
            </a:r>
          </a:p>
          <a:p>
            <a:pPr lvl="1" eaLnBrk="0" fontAlgn="base" hangingPunct="0">
              <a:spcBef>
                <a:spcPct val="30000"/>
              </a:spcBef>
              <a:spcAft>
                <a:spcPct val="0"/>
              </a:spcAft>
            </a:pPr>
            <a:endParaRPr lang="en-US" altLang="en-US" dirty="0">
              <a:solidFill>
                <a:prstClr val="black"/>
              </a:solidFill>
              <a:latin typeface="Verdana" panose="020B0604030504040204" pitchFamily="34" charset="0"/>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8486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Acquired immune deficiency syndrome (AIDS)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Transmitted by:</a:t>
            </a:r>
          </a:p>
          <a:p>
            <a:pPr lvl="2"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Sexual contact involving exchange of semen, blood, cervical, or vaginal secretions</a:t>
            </a:r>
          </a:p>
          <a:p>
            <a:pPr lvl="2"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Infected needles</a:t>
            </a:r>
          </a:p>
          <a:p>
            <a:pPr lvl="2"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Infected blood or blood products</a:t>
            </a:r>
          </a:p>
          <a:p>
            <a:pPr lvl="2"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Mother-child transmission</a:t>
            </a:r>
          </a:p>
          <a:p>
            <a:pPr lvl="2"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Contact between mucous membranes or open skin with infected body fluids</a:t>
            </a:r>
          </a:p>
          <a:p>
            <a:pPr lvl="2" eaLnBrk="0" fontAlgn="base" hangingPunct="0">
              <a:spcBef>
                <a:spcPct val="30000"/>
              </a:spcBef>
              <a:spcAft>
                <a:spcPct val="0"/>
              </a:spcAft>
              <a:defRPr/>
            </a:pPr>
            <a:endParaRPr lang="en-US" altLang="en-US" sz="9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The most common signs and symptoms of HIV/AIDS include:</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Persistent, low-grade fever</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Night sweats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Swollen lymph glands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Loss of appetite</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Nausea</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Persistent diarrhea</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Headache</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Sore throat</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Fatigue</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Weight loss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Shortness of breath</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Mental status changes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Muscle and joint aches</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Rash</a:t>
            </a:r>
          </a:p>
          <a:p>
            <a:pPr lvl="1" eaLnBrk="0" fontAlgn="base" hangingPunct="0">
              <a:spcBef>
                <a:spcPct val="30000"/>
              </a:spcBef>
              <a:spcAft>
                <a:spcPct val="0"/>
              </a:spcAft>
              <a:defRPr/>
            </a:pPr>
            <a:r>
              <a:rPr lang="en-US" altLang="en-US" sz="900" dirty="0">
                <a:solidFill>
                  <a:prstClr val="black"/>
                </a:solidFill>
                <a:latin typeface="Verdana" panose="020B0604030504040204" pitchFamily="34" charset="0"/>
                <a:ea typeface="ＭＳ Ｐゴシック" charset="-128"/>
              </a:rPr>
              <a:t>Various opportunistic infections</a:t>
            </a:r>
          </a:p>
          <a:p>
            <a:pPr lvl="1" eaLnBrk="0" fontAlgn="base" hangingPunct="0">
              <a:spcBef>
                <a:spcPct val="30000"/>
              </a:spcBef>
              <a:spcAft>
                <a:spcPct val="0"/>
              </a:spcAft>
              <a:defRPr/>
            </a:pPr>
            <a:endParaRPr lang="en-US" altLang="en-US" sz="900" dirty="0">
              <a:solidFill>
                <a:prstClr val="black"/>
              </a:solidFill>
              <a:latin typeface="Verdana" panose="020B0604030504040204" pitchFamily="34" charset="0"/>
              <a:ea typeface="ＭＳ Ｐゴシック" charset="-128"/>
            </a:endParaRPr>
          </a:p>
          <a:p>
            <a:pPr lvl="2" eaLnBrk="0" fontAlgn="base" hangingPunct="0">
              <a:spcBef>
                <a:spcPct val="30000"/>
              </a:spcBef>
              <a:spcAft>
                <a:spcPct val="0"/>
              </a:spcAft>
              <a:defRPr/>
            </a:pPr>
            <a:endParaRPr lang="en-US" altLang="en-US" sz="900" dirty="0">
              <a:solidFill>
                <a:prstClr val="black"/>
              </a:solidFill>
              <a:latin typeface="Verdana" panose="020B0604030504040204" pitchFamily="34" charset="0"/>
              <a:ea typeface="ＭＳ Ｐゴシック" charset="-128"/>
            </a:endParaRPr>
          </a:p>
          <a:p>
            <a:pPr lvl="2" eaLnBrk="0" fontAlgn="base" hangingPunct="0">
              <a:spcBef>
                <a:spcPct val="30000"/>
              </a:spcBef>
              <a:spcAft>
                <a:spcPct val="0"/>
              </a:spcAft>
              <a:defRPr/>
            </a:pPr>
            <a:endParaRPr lang="en-US" altLang="en-US" sz="9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9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5012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Severe acute respiratory syndrome (SARS)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Causes pneumonia and severe respiratory distress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PPE includes surgical mask and eye protection; place a mask on the patient.</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1335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Mild symptoms of West Nile virus include: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Fever</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Headache, body ache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Nausea, vomiting</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Rash on the chest, stomach, back</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Swollen lymph nodes in the neck</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Severe symptoms of West Nile virus include: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High fever</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Headache and stiff neck</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Confusion, disorientation, coma</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Seizures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Muscle weakness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Numbness, paralysis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Vision loss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128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Case Study Discussion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Use the case study content and questions to foreshadow the upcoming lesson content. </a:t>
            </a:r>
          </a:p>
          <a:p>
            <a:pPr lvl="0" eaLnBrk="0" fontAlgn="base" hangingPunct="0">
              <a:spcBef>
                <a:spcPct val="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Case Study</a:t>
            </a: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Present the Case Study Introduction provided in the PowerPoint slide set. Lead a discussion using the case study questions provided on the subsequent slide(s).</a:t>
            </a: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The Case Study with discussion questions continues throughout the PowerPoint presentation. </a:t>
            </a:r>
          </a:p>
          <a:p>
            <a:pPr lvl="0" eaLnBrk="0" fontAlgn="base" hangingPunct="0">
              <a:spcBef>
                <a:spcPct val="0"/>
              </a:spcBef>
              <a:spcAft>
                <a:spcPct val="0"/>
              </a:spcAft>
            </a:pPr>
            <a:endParaRPr lang="en-US" altLang="en-US" b="1"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4832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Signs and Symptoms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High fever</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Severe headache</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Muscle pain and weakness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Severe vomiting and diarrhea</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Unexplained severe hemorrhage</a:t>
            </a:r>
          </a:p>
          <a:p>
            <a:pPr lvl="1"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signs and symptoms of Ebola virus disease typically appear 2–21 days after exposure with an average onset of eight to ten days. It is transmitted by exposure to the blood and body fluids of the infected. Key to this transmission is contact with an exposed person or travel to the African continent where exposure may occur. As with all bloodborne pathogens, the use of Standard Precautions is essential. In many cases, specialized personal protective equipment requiring advanced training is also used.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7497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Zika is a virus spread through the bite of an infected mosquito, much like WNV. In fact, the two viruses belong to the same family of viruses. Prior to 2015, the virus was found generally in Africa and Asia. For reasons not quite understood, the virus has begun spreading to previously uninfected regions, including Latin America and Caribbean countries. Recently, the virus has been detected on the North American continent. </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i="1" dirty="0">
                <a:solidFill>
                  <a:prstClr val="black"/>
                </a:solidFill>
                <a:latin typeface="Calibri"/>
                <a:ea typeface="ＭＳ Ｐゴシック" charset="-128"/>
              </a:rPr>
              <a:t>Signs and Symptoms</a:t>
            </a:r>
          </a:p>
          <a:p>
            <a:pPr lvl="1" eaLnBrk="0" fontAlgn="base" hangingPunct="0">
              <a:spcBef>
                <a:spcPct val="30000"/>
              </a:spcBef>
              <a:spcAft>
                <a:spcPct val="0"/>
              </a:spcAft>
              <a:defRPr/>
            </a:pPr>
            <a:r>
              <a:rPr lang="en-US" dirty="0">
                <a:solidFill>
                  <a:prstClr val="black"/>
                </a:solidFill>
                <a:latin typeface="Calibri"/>
                <a:ea typeface="ＭＳ Ｐゴシック" charset="-128"/>
                <a:cs typeface="ＭＳ Ｐゴシック" charset="-128"/>
              </a:rPr>
              <a:t>• Fever</a:t>
            </a:r>
          </a:p>
          <a:p>
            <a:pPr lvl="1" eaLnBrk="0" fontAlgn="base" hangingPunct="0">
              <a:spcBef>
                <a:spcPct val="30000"/>
              </a:spcBef>
              <a:spcAft>
                <a:spcPct val="0"/>
              </a:spcAft>
              <a:defRPr/>
            </a:pPr>
            <a:r>
              <a:rPr lang="en-US" dirty="0">
                <a:solidFill>
                  <a:prstClr val="black"/>
                </a:solidFill>
                <a:latin typeface="Calibri"/>
                <a:ea typeface="ＭＳ Ｐゴシック" charset="-128"/>
                <a:cs typeface="ＭＳ Ｐゴシック" charset="-128"/>
              </a:rPr>
              <a:t>• Rash</a:t>
            </a:r>
          </a:p>
          <a:p>
            <a:pPr lvl="1" eaLnBrk="0" fontAlgn="base" hangingPunct="0">
              <a:spcBef>
                <a:spcPct val="30000"/>
              </a:spcBef>
              <a:spcAft>
                <a:spcPct val="0"/>
              </a:spcAft>
              <a:defRPr/>
            </a:pPr>
            <a:r>
              <a:rPr lang="en-US" dirty="0">
                <a:solidFill>
                  <a:prstClr val="black"/>
                </a:solidFill>
                <a:latin typeface="Calibri"/>
                <a:ea typeface="ＭＳ Ｐゴシック" charset="-128"/>
                <a:cs typeface="ＭＳ Ｐゴシック" charset="-128"/>
              </a:rPr>
              <a:t>• Joint and muscle pain</a:t>
            </a:r>
          </a:p>
          <a:p>
            <a:pPr lvl="1" eaLnBrk="0" fontAlgn="base" hangingPunct="0">
              <a:spcBef>
                <a:spcPct val="30000"/>
              </a:spcBef>
              <a:spcAft>
                <a:spcPct val="0"/>
              </a:spcAft>
              <a:defRPr/>
            </a:pPr>
            <a:r>
              <a:rPr lang="en-US" dirty="0">
                <a:solidFill>
                  <a:prstClr val="black"/>
                </a:solidFill>
                <a:latin typeface="Calibri"/>
                <a:ea typeface="ＭＳ Ｐゴシック" charset="-128"/>
                <a:cs typeface="ＭＳ Ｐゴシック" charset="-128"/>
              </a:rPr>
              <a:t>• Headache</a:t>
            </a:r>
          </a:p>
          <a:p>
            <a:pPr lvl="1" eaLnBrk="0" fontAlgn="base" hangingPunct="0">
              <a:spcBef>
                <a:spcPct val="30000"/>
              </a:spcBef>
              <a:spcAft>
                <a:spcPct val="0"/>
              </a:spcAft>
              <a:defRPr/>
            </a:pPr>
            <a:r>
              <a:rPr lang="en-US" dirty="0">
                <a:solidFill>
                  <a:prstClr val="black"/>
                </a:solidFill>
                <a:latin typeface="Calibri"/>
                <a:ea typeface="ＭＳ Ｐゴシック" charset="-128"/>
                <a:cs typeface="ＭＳ Ｐゴシック" charset="-128"/>
              </a:rPr>
              <a:t>• Conjunctivitis</a:t>
            </a:r>
          </a:p>
          <a:p>
            <a:pPr lvl="1"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Protection from Zika consists of avoiding mosquito bites where Zika has been found, avoiding sex with an infected or potentially infected partner (using condoms throughout sex will reduce but not eliminate risk), and preventing pregnancy or avoiding mosquito bites if already pregnant in areas where Zika has been found. A vaccination for Zika </a:t>
            </a:r>
            <a:r>
              <a:rPr lang="en-US" dirty="0" smtClean="0">
                <a:solidFill>
                  <a:prstClr val="black"/>
                </a:solidFill>
                <a:latin typeface="Calibri"/>
                <a:ea typeface="ＭＳ Ｐゴシック" charset="-128"/>
              </a:rPr>
              <a:t>doesn’t </a:t>
            </a:r>
            <a:r>
              <a:rPr lang="en-US" dirty="0">
                <a:solidFill>
                  <a:prstClr val="black"/>
                </a:solidFill>
                <a:latin typeface="Calibri"/>
                <a:ea typeface="ＭＳ Ｐゴシック" charset="-128"/>
              </a:rPr>
              <a:t>exist; however, most signs and symptoms can be successfully treated with the administration of acetaminophen.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2089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Multidrug-resistant organisms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Methicillin/oxacillin-resistant </a:t>
            </a:r>
            <a:r>
              <a:rPr lang="en-US" altLang="en-US" i="1" dirty="0">
                <a:solidFill>
                  <a:prstClr val="black"/>
                </a:solidFill>
                <a:latin typeface="Verdana" panose="020B0604030504040204" pitchFamily="34" charset="0"/>
                <a:ea typeface="ＭＳ Ｐゴシック" pitchFamily="-1" charset="-128"/>
              </a:rPr>
              <a:t>Staphylococcus aureus</a:t>
            </a:r>
            <a:r>
              <a:rPr lang="en-US" altLang="en-US" dirty="0">
                <a:solidFill>
                  <a:prstClr val="black"/>
                </a:solidFill>
                <a:latin typeface="Verdana" panose="020B0604030504040204" pitchFamily="34" charset="0"/>
                <a:ea typeface="ＭＳ Ｐゴシック" pitchFamily="-1" charset="-128"/>
              </a:rPr>
              <a:t> (MRSA)</a:t>
            </a:r>
            <a:endParaRPr lang="en-US" altLang="en-US" sz="2000" dirty="0">
              <a:solidFill>
                <a:prstClr val="black"/>
              </a:solidFill>
              <a:latin typeface="Verdana" panose="020B0604030504040204" pitchFamily="34" charset="0"/>
              <a:ea typeface="ＭＳ Ｐゴシック" pitchFamily="-1" charset="-128"/>
            </a:endParaRP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Vancomycin-resistant enterococci (VRE)</a:t>
            </a:r>
            <a:endParaRPr lang="en-US" altLang="en-US" sz="2000" dirty="0">
              <a:solidFill>
                <a:prstClr val="black"/>
              </a:solidFill>
              <a:latin typeface="Verdana" panose="020B0604030504040204" pitchFamily="34" charset="0"/>
              <a:ea typeface="ＭＳ Ｐゴシック" pitchFamily="-1" charset="-128"/>
            </a:endParaRP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Penicillin-resistant </a:t>
            </a:r>
            <a:r>
              <a:rPr lang="en-US" altLang="en-US" i="1" dirty="0">
                <a:solidFill>
                  <a:prstClr val="black"/>
                </a:solidFill>
                <a:latin typeface="Verdana" panose="020B0604030504040204" pitchFamily="34" charset="0"/>
                <a:ea typeface="ＭＳ Ｐゴシック" pitchFamily="-1" charset="-128"/>
              </a:rPr>
              <a:t>Streptococcus pneumoniae</a:t>
            </a:r>
            <a:r>
              <a:rPr lang="en-US" altLang="en-US" dirty="0">
                <a:solidFill>
                  <a:prstClr val="black"/>
                </a:solidFill>
                <a:latin typeface="Verdana" panose="020B0604030504040204" pitchFamily="34" charset="0"/>
                <a:ea typeface="ＭＳ Ｐゴシック" pitchFamily="-1" charset="-128"/>
              </a:rPr>
              <a:t> (PRSP)</a:t>
            </a:r>
            <a:endParaRPr lang="en-US" altLang="en-US" sz="2000" dirty="0">
              <a:solidFill>
                <a:prstClr val="black"/>
              </a:solidFill>
              <a:latin typeface="Verdana" panose="020B0604030504040204" pitchFamily="34" charset="0"/>
              <a:ea typeface="ＭＳ Ｐゴシック" pitchFamily="-1" charset="-128"/>
            </a:endParaRP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Drug-resistant </a:t>
            </a:r>
            <a:r>
              <a:rPr lang="en-US" altLang="en-US" i="1" dirty="0">
                <a:solidFill>
                  <a:prstClr val="black"/>
                </a:solidFill>
                <a:latin typeface="Verdana" panose="020B0604030504040204" pitchFamily="34" charset="0"/>
                <a:ea typeface="ＭＳ Ｐゴシック" pitchFamily="-1" charset="-128"/>
              </a:rPr>
              <a:t>Streptococcus pneumoniae</a:t>
            </a:r>
            <a:r>
              <a:rPr lang="en-US" altLang="en-US" dirty="0">
                <a:solidFill>
                  <a:prstClr val="black"/>
                </a:solidFill>
                <a:latin typeface="Verdana" panose="020B0604030504040204" pitchFamily="34" charset="0"/>
                <a:ea typeface="ＭＳ Ｐゴシック" pitchFamily="-1" charset="-128"/>
              </a:rPr>
              <a:t> (DRSP)</a:t>
            </a:r>
            <a:endParaRPr lang="en-US" altLang="en-US" sz="1600" dirty="0">
              <a:solidFill>
                <a:prstClr val="black"/>
              </a:solidFill>
              <a:latin typeface="Verdana" panose="020B0604030504040204" pitchFamily="34" charset="0"/>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5592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potential answers with the students as well as potential conditions the patient may be suffering from.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7870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Motor vehicle-related incidents are the most common cause of EMS provider death, making safe driving and the use of caution when working motor vehicle collisions some of the most important skills an EMT can develop.</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 </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kinds of calls may put you at risk for exposure to hazardous materials?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Pass around a copy of the DOT </a:t>
            </a:r>
            <a:r>
              <a:rPr lang="en-US" altLang="en-US" i="1" dirty="0">
                <a:solidFill>
                  <a:prstClr val="black"/>
                </a:solidFill>
                <a:latin typeface="Calibri"/>
                <a:ea typeface="ＭＳ Ｐゴシック" pitchFamily="-1" charset="-128"/>
              </a:rPr>
              <a:t>Emergency Response Guidebook</a:t>
            </a:r>
            <a:r>
              <a:rPr lang="en-US" altLang="en-US" dirty="0">
                <a:solidFill>
                  <a:prstClr val="black"/>
                </a:solidFill>
                <a:latin typeface="Calibri"/>
                <a:ea typeface="ＭＳ Ｐゴシック" pitchFamily="-1" charset="-128"/>
              </a:rPr>
              <a:t> for students to review.</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2294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Give small groups of students five to ten minutes to think of potential response-related hazards in addition to those listed in the text. Have each group share their ideas with the rest of the class.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Knowledge Application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Give several descriptions of scene situations. Ask what actions and additional resources are necessary to ensure EMT and patient safety.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6993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Rescue situations involve potential threat to the life of both patients and emergency service personnel:</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Downed power lines or other potential for electrocution</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Fire or threat of fire (including gasoline or chemical spills)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Explosion or threat of explosion</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Hazardous materials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Possible structural collapse</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Low oxygen levels in confined spaces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Trenches that are not properly secured</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Biological, nuclear, and chemical weapons</a:t>
            </a:r>
          </a:p>
          <a:p>
            <a:pPr lvl="1" eaLnBrk="0" fontAlgn="base" hangingPunct="0">
              <a:spcBef>
                <a:spcPct val="30000"/>
              </a:spcBef>
              <a:spcAft>
                <a:spcPct val="0"/>
              </a:spcAft>
            </a:pPr>
            <a:r>
              <a:rPr lang="en-US" altLang="en-US" dirty="0">
                <a:solidFill>
                  <a:prstClr val="black"/>
                </a:solidFill>
                <a:latin typeface="Calibri"/>
                <a:ea typeface="ＭＳ Ｐゴシック" pitchFamily="-1" charset="-128"/>
              </a:rPr>
              <a:t>• Motor-vehicle accidents (MVA) that occur on highways or busy roadways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0102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ANSI/ISEA 207-2006 American National Standard for High-Visibility Public Safety vests (PSV) was approved to increase the visibility of emergency personnel on the roadway and to reduce the incidence of roadway hazards. The newer standard made significant changes to standard class garments to accommodate the public safety responder. The PSV has the same retro-reflective material as the Class 2 vest and nearly the same amount of fluorescent material. The PSV has breakaway features, specific vest dimensions to allow for fit over turnout gear, and color-specific markings to allow for differentiation between law enforcement, fire, and EMS personnel.</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Class 1—Designed for workers in parking lots and other areas with traffic flow moving at less than 25 mph</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Class 2—Designed for personnel whose attention is diverted from traffic or where the traffic flow is moving at 25 mph or greater</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Class 3—Designed for personnel whose work greatly diverts their attention away from the roadway and where they are at serious risk from hazards created by moving vehicles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4723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Scenes with high risk for violence include: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Domestic disputes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Patients (or bystanders) under the influence of drugs or alcohol</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Agitated, hostile patients, family, bystanders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Street or gang fights; bar fights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Potential suicide </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Behavioral emergencies </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Crime scenes</a:t>
            </a:r>
          </a:p>
          <a:p>
            <a:pPr lvl="1" eaLnBrk="0" fontAlgn="base" hangingPunct="0">
              <a:spcBef>
                <a:spcPct val="30000"/>
              </a:spcBef>
              <a:spcAft>
                <a:spcPct val="0"/>
              </a:spcAft>
            </a:pPr>
            <a:endParaRPr lang="en-US" altLang="en-US" dirty="0">
              <a:solidFill>
                <a:prstClr val="black"/>
              </a:solidFill>
              <a:latin typeface="Verdana" panose="020B0604030504040204" pitchFamily="34" charset="0"/>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8330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Given the discussion so far regarding safety principles, have the students answer these questions and devise ways to minimize any risks to themselves or their partner.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32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Death and dying are inherent parts of emergency medical care. You must care for the dying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emotional needs and his injuries or illnesses. If the patient has suffered a sudden death, you may also need to help the family or bystanders deal with the situation.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1118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Wellness is more than just the absence of illness. It includes well-being in all aspects of living. The core components of physical fitness are cardiovascular endurance, muscular strength, endurance, flexibility, and body composition.</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Plan a stretching or relaxation exercise for the class. Have a personal trainer or exercise physiologist present a lecture on physical fitness.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7591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Cardiovascular endurance improves the ability of the heart, lungs, and blood vessels to supply the body with oxygen and nutrients. Activities include walking, jogging, swimming, and elliptical or step machines. Reach and maintain your target heart rate for 30 to 40 minutes, at least three times per week.</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Ask each student to calculate his target heart rate for aerobic exercise.</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Questions</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Besides jogging or running, what are some examples of aerobic exercise?</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ways to improve sleep habits?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of the health risks associated with tobacco use?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6370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core components to remaining physically fit and able to perform your job as an EMT are cardiovascular </a:t>
            </a:r>
            <a:r>
              <a:rPr lang="fr-FR" altLang="en-US" dirty="0">
                <a:solidFill>
                  <a:prstClr val="black"/>
                </a:solidFill>
                <a:latin typeface="Calibri"/>
                <a:ea typeface="ＭＳ Ｐゴシック" pitchFamily="-1" charset="-128"/>
              </a:rPr>
              <a:t>endurance, muscle strength, muscle endurance, muscle </a:t>
            </a:r>
            <a:r>
              <a:rPr lang="en-US" altLang="en-US" dirty="0">
                <a:solidFill>
                  <a:prstClr val="black"/>
                </a:solidFill>
                <a:latin typeface="Calibri"/>
                <a:ea typeface="ＭＳ Ｐゴシック" pitchFamily="-1" charset="-128"/>
              </a:rPr>
              <a:t>flexibility, and body composition.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1479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core components to remaining physically fit and able to perform your job as an EMT are cardiovascular </a:t>
            </a:r>
            <a:r>
              <a:rPr lang="fr-FR" altLang="en-US" dirty="0">
                <a:solidFill>
                  <a:prstClr val="black"/>
                </a:solidFill>
                <a:latin typeface="Calibri"/>
                <a:ea typeface="ＭＳ Ｐゴシック" pitchFamily="-1" charset="-128"/>
              </a:rPr>
              <a:t>endurance, muscle strength, muscle endurance, muscle </a:t>
            </a:r>
            <a:r>
              <a:rPr lang="en-US" altLang="en-US" dirty="0">
                <a:solidFill>
                  <a:prstClr val="black"/>
                </a:solidFill>
                <a:latin typeface="Calibri"/>
                <a:ea typeface="ＭＳ Ｐゴシック" pitchFamily="-1" charset="-128"/>
              </a:rPr>
              <a:t>flexibility, and body composition.</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5928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One of the keys to maintaining as near normal function as possible is getting an adequate amount of sleep. Lack of sleep (sleep deprivation) puts you at risk for accidents and injury. It also puts your patients at risk of improper care, resulting from your inability to function at the necessary mental and physical level. Individuals require a minimum of eight to ten hours of sleep each day. Studies have shown that a lack of regular sleep contributes to chronic diseases, such as heart disease, weight gain, and poor mental function.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methods identified in the text for improving the quality of sleep.</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Create an environment that mimics nighttime.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Create a block of time for uninterrupted sleep.</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Avoid heavy meals, caffeine, and exercise before sleep time.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Reduce interruptions by turning off pagers and phones, if possible.</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0636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Physical well-being includes smoking cessation. Smoking is a risk to your personal health and a violation of your responsibility to promote public health. Also, alcohol and drug-related issues should be avoided. </a:t>
            </a:r>
          </a:p>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itchFamily="-1" charset="-128"/>
              </a:rPr>
              <a:t>Self-medication or abuse of alcohol or medications to cope with stress is not a good strategy. Seek professional assistance for alcohol and drug issues.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42636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Knowledge Application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Ask each student to write down three goals for improving or maintaining well-being.</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Critical Thinking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What are some ways EMTs can incorporate wellness principles into a sometimes hectic workday?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6913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Review case study. Identify techniques used to reduce the likelihood of illness or injury that the EMTs demonstrated.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2805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Review the case study conclusion and ask the students to identify strategies used to help maintain the EMTs well being.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1936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Follow-Up</a:t>
            </a:r>
            <a:endParaRPr lang="en-US" altLang="en-US" sz="14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Answer student questions. </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Follow-Up Assignments</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Review Chapter 2 Summary.</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Complete Chapter 2 In Review questions. </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Complete Chapter 2 Critical Thinking questions.</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Assessments</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Handouts</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Chapter 2 quiz</a:t>
            </a:r>
            <a:endParaRPr lang="en-US" altLang="en-US" sz="1800" dirty="0">
              <a:solidFill>
                <a:prstClr val="black"/>
              </a:solidFill>
              <a:latin typeface="Calibri"/>
              <a:ea typeface="ＭＳ Ｐゴシック" pitchFamily="-1" charset="-128"/>
            </a:endParaRP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978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Have students divide into small groups and role play communicating with a dying patient or family members of a patient who has died, using the guidelines under </a:t>
            </a:r>
            <a:r>
              <a:rPr lang="en-US" altLang="en-US" i="1" dirty="0">
                <a:solidFill>
                  <a:prstClr val="black"/>
                </a:solidFill>
                <a:latin typeface="Calibri"/>
                <a:ea typeface="ＭＳ Ｐゴシック" pitchFamily="-1" charset="-128"/>
              </a:rPr>
              <a:t>Dealing with the Dying Patient, Family, and Bystanders. </a:t>
            </a:r>
            <a:r>
              <a:rPr lang="en-US" altLang="en-US" dirty="0">
                <a:solidFill>
                  <a:prstClr val="black"/>
                </a:solidFill>
                <a:latin typeface="Calibri"/>
                <a:ea typeface="ＭＳ Ｐゴシック" pitchFamily="-1" charset="-128"/>
              </a:rPr>
              <a:t>After 10 to 15 minutes, ask each group to share examples of things that demonstrated each of the guidelines listed.</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2746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Class Activity</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As an alternative to assigning the follow-up exercises in the lesson plan as homework, assign each question to a small group of students for in-class discussion.</a:t>
            </a: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Tips</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8257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0909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25689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73476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3759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7602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Teaching Tip</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To help students relate to the five emotional stages of loss, ask them to think of examples of each of the emotional reactions in response to a loss or disappointment in their own lives, such as loss of a job or important relationship. Even the impending loss of an important basketball or football game can bring about these feelings, although not as intensely.</a:t>
            </a:r>
          </a:p>
          <a:p>
            <a:pPr lvl="0" eaLnBrk="0" fontAlgn="base" hangingPunct="0">
              <a:spcBef>
                <a:spcPct val="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027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Review case with students.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507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Invite students to respond, or selectively choose students that may not participate as much to offer suggestions on how to interact with Mr. Bennet. Use this case study to further apply and integrate the aforementioned strategies for reducing their emotional burden.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A fever indicates the patient may have an infection, which would be more of an acute change in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status, possibly heralding sudden deterioration of the patient. The goal here is to identify there is a change in the </a:t>
            </a:r>
            <a:r>
              <a:rPr lang="en-US" altLang="en-US" dirty="0" smtClean="0">
                <a:solidFill>
                  <a:prstClr val="black"/>
                </a:solidFill>
                <a:latin typeface="Calibri"/>
                <a:ea typeface="ＭＳ Ｐゴシック" pitchFamily="-1" charset="-128"/>
              </a:rPr>
              <a:t>patient’s </a:t>
            </a:r>
            <a:r>
              <a:rPr lang="en-US" altLang="en-US" dirty="0">
                <a:solidFill>
                  <a:prstClr val="black"/>
                </a:solidFill>
                <a:latin typeface="Calibri"/>
                <a:ea typeface="ＭＳ Ｐゴシック" pitchFamily="-1" charset="-128"/>
              </a:rPr>
              <a:t>status, not get lost in a pathophysiological discussion pyrexia and metabolic causes of altered mental status.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311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Points to Emphasize</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EMS is a rewarding career, but it can be emotionally demanding.</a:t>
            </a: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 </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What are some examples of high-stress situations in EMS?</a:t>
            </a: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 </a:t>
            </a:r>
          </a:p>
          <a:p>
            <a:pPr lvl="0" eaLnBrk="0" fontAlgn="base" hangingPunct="0">
              <a:spcBef>
                <a:spcPct val="0"/>
              </a:spcBef>
              <a:spcAft>
                <a:spcPct val="0"/>
              </a:spcAft>
            </a:pPr>
            <a:r>
              <a:rPr lang="en-US" altLang="en-US" b="1" dirty="0">
                <a:solidFill>
                  <a:prstClr val="black"/>
                </a:solidFill>
                <a:latin typeface="Calibri"/>
                <a:ea typeface="ＭＳ Ｐゴシック" pitchFamily="-1" charset="-128"/>
              </a:rPr>
              <a:t>Critical Thinking Discussion</a:t>
            </a:r>
            <a:endParaRPr lang="en-US" altLang="en-US" dirty="0">
              <a:solidFill>
                <a:prstClr val="black"/>
              </a:solidFill>
              <a:latin typeface="Calibri"/>
              <a:ea typeface="ＭＳ Ｐゴシック" pitchFamily="-1" charset="-128"/>
            </a:endParaRPr>
          </a:p>
          <a:p>
            <a:pPr lvl="0" eaLnBrk="0" fontAlgn="base" hangingPunct="0">
              <a:spcBef>
                <a:spcPct val="0"/>
              </a:spcBef>
              <a:spcAft>
                <a:spcPct val="0"/>
              </a:spcAft>
            </a:pPr>
            <a:r>
              <a:rPr lang="en-US" altLang="en-US" dirty="0">
                <a:solidFill>
                  <a:prstClr val="black"/>
                </a:solidFill>
                <a:latin typeface="Calibri"/>
                <a:ea typeface="ＭＳ Ｐゴシック" pitchFamily="-1" charset="-128"/>
              </a:rPr>
              <a:t>Why is it important for EMT students to understand the emotional aspects of EMS early in the EMT course?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70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2/26/2018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2/26/2018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2/26/2018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2/26/2018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slide" Target="slide98.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9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slide" Target="slide9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slide" Target="slide9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9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2</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Workforce Safety </a:t>
            </a:r>
            <a:r>
              <a:rPr lang="en-US" altLang="en-US" dirty="0" smtClean="0">
                <a:latin typeface="+mn-lt"/>
              </a:rPr>
              <a:t>and Wellness </a:t>
            </a:r>
            <a:r>
              <a:rPr lang="en-US" altLang="en-US" dirty="0">
                <a:latin typeface="+mn-lt"/>
              </a:rPr>
              <a:t>of the </a:t>
            </a:r>
            <a:r>
              <a:rPr lang="en-US" altLang="en-US" dirty="0" smtClean="0">
                <a:latin typeface="+mn-lt"/>
              </a:rPr>
              <a:t>E</a:t>
            </a:r>
            <a:r>
              <a:rPr lang="en-US" altLang="en-US" sz="100" dirty="0" smtClean="0">
                <a:latin typeface="+mn-lt"/>
              </a:rPr>
              <a:t> </a:t>
            </a:r>
            <a:r>
              <a:rPr lang="en-US" altLang="en-US" dirty="0" smtClean="0">
                <a:latin typeface="+mn-lt"/>
              </a:rPr>
              <a:t>M</a:t>
            </a:r>
            <a:r>
              <a:rPr lang="en-US" altLang="en-US" sz="100" dirty="0" smtClean="0">
                <a:latin typeface="+mn-lt"/>
              </a:rPr>
              <a:t> </a:t>
            </a:r>
            <a:r>
              <a:rPr lang="en-US" altLang="en-US" dirty="0" smtClean="0">
                <a:latin typeface="+mn-lt"/>
              </a:rPr>
              <a:t>T</a:t>
            </a:r>
            <a:endParaRPr lang="en-US" altLang="en-US" dirty="0">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486375" y="4564004"/>
            <a:ext cx="2529865" cy="830997"/>
          </a:xfrm>
          <a:prstGeom prst="rect">
            <a:avLst/>
          </a:prstGeom>
          <a:noFill/>
        </p:spPr>
        <p:txBody>
          <a:bodyPr wrap="square" rtlCol="0">
            <a:spAutoFit/>
          </a:bodyPr>
          <a:lstStyle/>
          <a:p>
            <a:pPr lvl="2"/>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Review Questions </a:t>
            </a:r>
            <a:r>
              <a:rPr lang="en-US" sz="2000" b="0" dirty="0" smtClean="0">
                <a:latin typeface="Times New Roman" panose="02020603050405020304" pitchFamily="18" charset="0"/>
                <a:ea typeface="ＭＳ Ｐゴシック"/>
                <a:cs typeface="ＭＳ Ｐゴシック" pitchFamily="-65" charset="-128"/>
              </a:rPr>
              <a:t>(3 </a:t>
            </a:r>
            <a:r>
              <a:rPr lang="en-US" sz="2000" b="0" dirty="0">
                <a:latin typeface="Times New Roman" panose="02020603050405020304" pitchFamily="18" charset="0"/>
                <a:ea typeface="ＭＳ Ｐゴシック"/>
                <a:cs typeface="ＭＳ Ｐゴシック" pitchFamily="-65" charset="-128"/>
              </a:rPr>
              <a:t>of </a:t>
            </a:r>
            <a:r>
              <a:rPr lang="en-US" sz="2000" b="0" dirty="0" smtClean="0">
                <a:latin typeface="Times New Roman" panose="02020603050405020304" pitchFamily="18" charset="0"/>
                <a:ea typeface="ＭＳ Ｐゴシック"/>
                <a:cs typeface="ＭＳ Ｐゴシック" pitchFamily="-65" charset="-128"/>
              </a:rPr>
              <a:t>5)</a:t>
            </a:r>
            <a:endParaRPr lang="en-US" dirty="0"/>
          </a:p>
        </p:txBody>
      </p:sp>
      <p:sp>
        <p:nvSpPr>
          <p:cNvPr id="3" name="Content Placeholder 2"/>
          <p:cNvSpPr>
            <a:spLocks noGrp="1"/>
          </p:cNvSpPr>
          <p:nvPr>
            <p:ph idx="1"/>
          </p:nvPr>
        </p:nvSpPr>
        <p:spPr>
          <a:xfrm>
            <a:off x="457200" y="1600199"/>
            <a:ext cx="3128682" cy="1698813"/>
          </a:xfrm>
        </p:spPr>
        <p:txBody>
          <a:bodyPr/>
          <a:lstStyle/>
          <a:p>
            <a:pPr marL="255651" lvl="0" indent="-255651" eaLnBrk="0" fontAlgn="base" hangingPunct="0">
              <a:spcAft>
                <a:spcPct val="0"/>
              </a:spcAft>
            </a:pPr>
            <a:r>
              <a:rPr lang="en-US" altLang="en-US" sz="2000" dirty="0">
                <a:solidFill>
                  <a:srgbClr val="000000"/>
                </a:solidFill>
                <a:latin typeface="+mn-lt"/>
                <a:ea typeface="ＭＳ Ｐゴシック"/>
              </a:rPr>
              <a:t>Click the statement on the right that represents the thought process of a person in the stage of grief below</a:t>
            </a:r>
            <a:r>
              <a:rPr lang="en-US" altLang="en-US" sz="2000" dirty="0" smtClean="0">
                <a:solidFill>
                  <a:srgbClr val="000000"/>
                </a:solidFill>
                <a:latin typeface="+mn-lt"/>
                <a:ea typeface="ＭＳ Ｐゴシック"/>
              </a:rPr>
              <a:t>:</a:t>
            </a:r>
            <a:endParaRPr lang="en-US" altLang="en-US" sz="2000" dirty="0">
              <a:solidFill>
                <a:srgbClr val="000000"/>
              </a:solidFill>
              <a:latin typeface="+mn-lt"/>
              <a:ea typeface="ＭＳ Ｐゴシック"/>
            </a:endParaRPr>
          </a:p>
        </p:txBody>
      </p:sp>
      <p:sp>
        <p:nvSpPr>
          <p:cNvPr id="4" name="Content Placeholder 3"/>
          <p:cNvSpPr>
            <a:spLocks noGrp="1"/>
          </p:cNvSpPr>
          <p:nvPr>
            <p:ph idx="13"/>
          </p:nvPr>
        </p:nvSpPr>
        <p:spPr>
          <a:xfrm>
            <a:off x="1169758" y="3980798"/>
            <a:ext cx="1655331" cy="522970"/>
          </a:xfrm>
        </p:spPr>
        <p:txBody>
          <a:bodyPr/>
          <a:lstStyle/>
          <a:p>
            <a:pPr marL="0" indent="0">
              <a:buNone/>
            </a:pPr>
            <a:r>
              <a:rPr lang="en-US" altLang="en-US" sz="2000" b="1" dirty="0">
                <a:solidFill>
                  <a:srgbClr val="000000"/>
                </a:solidFill>
                <a:latin typeface="Arial (Body)"/>
                <a:ea typeface="ＭＳ Ｐゴシック"/>
              </a:rPr>
              <a:t>Bargaining</a:t>
            </a:r>
            <a:endParaRPr lang="en-US" sz="2000" dirty="0"/>
          </a:p>
        </p:txBody>
      </p:sp>
      <p:sp>
        <p:nvSpPr>
          <p:cNvPr id="5" name="Content Placeholder 4"/>
          <p:cNvSpPr>
            <a:spLocks noGrp="1"/>
          </p:cNvSpPr>
          <p:nvPr>
            <p:ph idx="14"/>
          </p:nvPr>
        </p:nvSpPr>
        <p:spPr>
          <a:xfrm>
            <a:off x="3794078" y="1600200"/>
            <a:ext cx="4909241" cy="4582236"/>
          </a:xfrm>
        </p:spPr>
        <p:txBody>
          <a:bodyPr/>
          <a:lstStyle/>
          <a:p>
            <a:pPr marL="0" indent="0" eaLnBrk="1" hangingPunct="1">
              <a:buNone/>
              <a:defRPr/>
            </a:pPr>
            <a:r>
              <a:rPr lang="en-US" sz="2000" dirty="0" smtClean="0">
                <a:solidFill>
                  <a:schemeClr val="tx1"/>
                </a:solidFill>
                <a:latin typeface="+mn-lt"/>
                <a:ea typeface="Verdana" pitchFamily="-65" charset="0"/>
                <a:cs typeface="Verdana" pitchFamily="-65" charset="0"/>
                <a:hlinkClick r:id="rId2" action="ppaction://hlinksldjump"/>
              </a:rPr>
              <a:t>“I </a:t>
            </a:r>
            <a:r>
              <a:rPr lang="en-US" sz="2000" dirty="0">
                <a:solidFill>
                  <a:schemeClr val="tx1"/>
                </a:solidFill>
                <a:latin typeface="+mn-lt"/>
                <a:ea typeface="Verdana" pitchFamily="-65" charset="0"/>
                <a:cs typeface="Verdana" pitchFamily="-65" charset="0"/>
                <a:hlinkClick r:id="rId2" action="ppaction://hlinksldjump"/>
              </a:rPr>
              <a:t>know my wife is gone, but life goes on, and I </a:t>
            </a:r>
            <a:r>
              <a:rPr lang="en-US" sz="2000" dirty="0" smtClean="0">
                <a:solidFill>
                  <a:schemeClr val="tx1"/>
                </a:solidFill>
                <a:latin typeface="+mn-lt"/>
                <a:ea typeface="Verdana" pitchFamily="-65" charset="0"/>
                <a:cs typeface="Verdana" pitchFamily="-65" charset="0"/>
                <a:hlinkClick r:id="rId2" action="ppaction://hlinksldjump"/>
              </a:rPr>
              <a:t>will </a:t>
            </a:r>
            <a:r>
              <a:rPr lang="en-US" sz="2000" dirty="0">
                <a:solidFill>
                  <a:schemeClr val="tx1"/>
                </a:solidFill>
                <a:latin typeface="+mn-lt"/>
                <a:ea typeface="Verdana" pitchFamily="-65" charset="0"/>
                <a:cs typeface="Verdana" pitchFamily="-65" charset="0"/>
                <a:hlinkClick r:id="rId2" action="ppaction://hlinksldjump"/>
              </a:rPr>
              <a:t>honor her memory in my actions</a:t>
            </a:r>
            <a:r>
              <a:rPr lang="en-US" sz="2000" dirty="0" smtClean="0">
                <a:solidFill>
                  <a:schemeClr val="tx1"/>
                </a:solidFill>
                <a:latin typeface="+mn-lt"/>
                <a:ea typeface="Verdana" pitchFamily="-65" charset="0"/>
                <a:cs typeface="Verdana" pitchFamily="-65" charset="0"/>
                <a:hlinkClick r:id="rId2" action="ppaction://hlinksldjump"/>
              </a:rPr>
              <a:t>.”</a:t>
            </a: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“No</a:t>
            </a:r>
            <a:r>
              <a:rPr lang="en-US" sz="2000" dirty="0">
                <a:solidFill>
                  <a:schemeClr val="tx1"/>
                </a:solidFill>
                <a:latin typeface="+mn-lt"/>
                <a:ea typeface="Verdana" pitchFamily="-65" charset="0"/>
                <a:cs typeface="Verdana" pitchFamily="-65" charset="0"/>
                <a:hlinkClick r:id="rId2" action="ppaction://hlinksldjump"/>
              </a:rPr>
              <a:t>!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believe this. This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 happening</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“This </a:t>
            </a:r>
            <a:r>
              <a:rPr lang="en-US" sz="2000" dirty="0">
                <a:solidFill>
                  <a:schemeClr val="tx1"/>
                </a:solidFill>
                <a:latin typeface="+mn-lt"/>
                <a:ea typeface="Verdana" pitchFamily="-65" charset="0"/>
                <a:cs typeface="Verdana" pitchFamily="-65" charset="0"/>
                <a:hlinkClick r:id="rId2" action="ppaction://hlinksldjump"/>
              </a:rPr>
              <a:t>is the </a:t>
            </a:r>
            <a:r>
              <a:rPr lang="en-US" sz="2000" dirty="0" smtClean="0">
                <a:solidFill>
                  <a:schemeClr val="tx1"/>
                </a:solidFill>
                <a:latin typeface="+mn-lt"/>
                <a:ea typeface="Verdana" pitchFamily="-65" charset="0"/>
                <a:cs typeface="Verdana" pitchFamily="-65" charset="0"/>
                <a:hlinkClick r:id="rId2" action="ppaction://hlinksldjump"/>
              </a:rPr>
              <a:t>doctor’s </a:t>
            </a:r>
            <a:r>
              <a:rPr lang="en-US" sz="2000" dirty="0">
                <a:solidFill>
                  <a:schemeClr val="tx1"/>
                </a:solidFill>
                <a:latin typeface="+mn-lt"/>
                <a:ea typeface="Verdana" pitchFamily="-65" charset="0"/>
                <a:cs typeface="Verdana" pitchFamily="-65" charset="0"/>
                <a:hlinkClick r:id="rId2" action="ppaction://hlinksldjump"/>
              </a:rPr>
              <a:t>fault. He should have tested me sooner. I am going to sue him</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can’t </a:t>
            </a:r>
            <a:r>
              <a:rPr lang="en-US" sz="2000" dirty="0">
                <a:solidFill>
                  <a:schemeClr val="tx1"/>
                </a:solidFill>
                <a:latin typeface="+mn-lt"/>
                <a:ea typeface="Verdana" pitchFamily="-65" charset="0"/>
                <a:cs typeface="Verdana" pitchFamily="-65" charset="0"/>
                <a:hlinkClick r:id="rId2" action="ppaction://hlinksldjump"/>
              </a:rPr>
              <a:t>go through this.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get up every day knowing I only have a few months to live</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3" action="ppaction://hlinksldjump"/>
              </a:rPr>
              <a:t>“Oh </a:t>
            </a:r>
            <a:r>
              <a:rPr lang="en-US" sz="2000" dirty="0">
                <a:solidFill>
                  <a:schemeClr val="tx1"/>
                </a:solidFill>
                <a:latin typeface="+mn-lt"/>
                <a:ea typeface="Verdana" pitchFamily="-65" charset="0"/>
                <a:cs typeface="Verdana" pitchFamily="-65" charset="0"/>
                <a:hlinkClick r:id="rId3" action="ppaction://hlinksldjump"/>
              </a:rPr>
              <a:t>please, if you just let my husband be ok, </a:t>
            </a:r>
            <a:r>
              <a:rPr lang="en-US" sz="2000" dirty="0" smtClean="0">
                <a:solidFill>
                  <a:schemeClr val="tx1"/>
                </a:solidFill>
                <a:latin typeface="+mn-lt"/>
                <a:ea typeface="Verdana" pitchFamily="-65" charset="0"/>
                <a:cs typeface="Verdana" pitchFamily="-65" charset="0"/>
                <a:hlinkClick r:id="rId3" action="ppaction://hlinksldjump"/>
              </a:rPr>
              <a:t>I’ll </a:t>
            </a:r>
            <a:r>
              <a:rPr lang="en-US" sz="2000" dirty="0">
                <a:solidFill>
                  <a:schemeClr val="tx1"/>
                </a:solidFill>
                <a:latin typeface="+mn-lt"/>
                <a:ea typeface="Verdana" pitchFamily="-65" charset="0"/>
                <a:cs typeface="Verdana" pitchFamily="-65" charset="0"/>
                <a:hlinkClick r:id="rId3" action="ppaction://hlinksldjump"/>
              </a:rPr>
              <a:t>be a better person</a:t>
            </a:r>
            <a:r>
              <a:rPr lang="en-US" sz="2000" dirty="0" smtClean="0">
                <a:solidFill>
                  <a:schemeClr val="tx1"/>
                </a:solidFill>
                <a:latin typeface="+mn-lt"/>
                <a:ea typeface="Verdana" pitchFamily="-65" charset="0"/>
                <a:cs typeface="Verdana" pitchFamily="-65" charset="0"/>
                <a:hlinkClick r:id="rId3" action="ppaction://hlinksldjump"/>
              </a:rPr>
              <a:t>.”</a:t>
            </a:r>
            <a:endParaRPr lang="en-US" sz="2000" dirty="0">
              <a:solidFill>
                <a:schemeClr val="tx1"/>
              </a:solidFill>
              <a:latin typeface="+mn-lt"/>
              <a:ea typeface="Verdana" pitchFamily="-65" charset="0"/>
              <a:cs typeface="Verdana" pitchFamily="-65" charset="0"/>
            </a:endParaRPr>
          </a:p>
        </p:txBody>
      </p:sp>
    </p:spTree>
    <p:extLst>
      <p:ext uri="{BB962C8B-B14F-4D97-AF65-F5344CB8AC3E}">
        <p14:creationId xmlns:p14="http://schemas.microsoft.com/office/powerpoint/2010/main" val="15418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a:t>
            </a:r>
            <a:r>
              <a:rPr lang="en-US" sz="2000" b="0" dirty="0" smtClean="0">
                <a:latin typeface="Times New Roman" panose="02020603050405020304" pitchFamily="18" charset="0"/>
                <a:ea typeface="ＭＳ Ｐゴシック"/>
                <a:cs typeface="ＭＳ Ｐゴシック" pitchFamily="-65" charset="-128"/>
              </a:rPr>
              <a:t>(2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917692"/>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Correct, it is anger</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A person in this stage of grief is mad at what is happening or what has happened, and may blame himself or others. A statement that might represent this thought process is:</a:t>
            </a:r>
            <a:endParaRPr lang="en-US" altLang="en-US" sz="2400" dirty="0">
              <a:solidFill>
                <a:srgbClr val="000000"/>
              </a:solidFill>
              <a:latin typeface="Arial (Body)"/>
              <a:ea typeface="ＭＳ Ｐゴシック"/>
            </a:endParaRPr>
          </a:p>
          <a:p>
            <a:pPr marL="1144800" lvl="2" indent="-230400" eaLnBrk="0" fontAlgn="base" hangingPunct="0">
              <a:spcAft>
                <a:spcPct val="0"/>
              </a:spcAft>
              <a:buSzPts val="2400"/>
              <a:buFont typeface="Arial" panose="020B0604020202020204" pitchFamily="34" charset="0"/>
              <a:buChar char="▪"/>
            </a:pPr>
            <a:r>
              <a:rPr lang="en-US" altLang="en-US" sz="2400" b="1" dirty="0" smtClean="0">
                <a:solidFill>
                  <a:srgbClr val="000000"/>
                </a:solidFill>
                <a:latin typeface="Arial (Body)"/>
                <a:ea typeface="ＭＳ Ｐゴシック"/>
              </a:rPr>
              <a:t>“This is the doctor’s fault. He should have tested me sooner. I am going to sue him!”</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2555875" y="4648200"/>
            <a:ext cx="40132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a:rPr>
              <a:t>Click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0726342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a:t>
            </a:r>
            <a:r>
              <a:rPr lang="en-US" sz="2000" b="0" dirty="0" smtClean="0">
                <a:latin typeface="Times New Roman" panose="02020603050405020304" pitchFamily="18" charset="0"/>
                <a:ea typeface="ＭＳ Ｐゴシック"/>
                <a:cs typeface="ＭＳ Ｐゴシック" pitchFamily="-65" charset="-128"/>
              </a:rPr>
              <a:t>(3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917692"/>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Correct, it is bargaining</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The person in this stage of grief tries to strike a deal in an attempt to stop or reverse the event that has happened. A statement that might represent this thought process is:</a:t>
            </a:r>
            <a:endParaRPr lang="en-US" altLang="en-US" sz="2400" dirty="0">
              <a:solidFill>
                <a:srgbClr val="000000"/>
              </a:solidFill>
              <a:latin typeface="Arial (Body)"/>
              <a:ea typeface="ＭＳ Ｐゴシック"/>
            </a:endParaRPr>
          </a:p>
          <a:p>
            <a:pPr marL="1144800" lvl="2" indent="-230400" eaLnBrk="0" fontAlgn="base" hangingPunct="0">
              <a:spcAft>
                <a:spcPct val="0"/>
              </a:spcAft>
              <a:buSzPts val="2400"/>
              <a:buFont typeface="Arial" panose="020B0604020202020204" pitchFamily="34" charset="0"/>
              <a:buChar char="▪"/>
            </a:pPr>
            <a:r>
              <a:rPr lang="en-US" altLang="en-US" sz="2400" b="1" dirty="0" smtClean="0">
                <a:solidFill>
                  <a:srgbClr val="000000"/>
                </a:solidFill>
                <a:latin typeface="Arial (Body)"/>
                <a:ea typeface="ＭＳ Ｐゴシック"/>
              </a:rPr>
              <a:t>“Oh please, if you just let my husband be ok I</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l</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lbe a better person.”</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2551752" y="4648200"/>
            <a:ext cx="40132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tooltip="Click to return to the quiz."/>
              </a:rPr>
              <a:t>Click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7576784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a:t>
            </a:r>
            <a:r>
              <a:rPr lang="en-US" sz="2000" b="0" dirty="0" smtClean="0">
                <a:latin typeface="Times New Roman" panose="02020603050405020304" pitchFamily="18" charset="0"/>
                <a:ea typeface="ＭＳ Ｐゴシック"/>
                <a:cs typeface="ＭＳ Ｐゴシック" pitchFamily="-65" charset="-128"/>
              </a:rPr>
              <a:t>(4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88991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Correct, it is depression</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person is gripped by a sense of deep sadness </a:t>
            </a:r>
            <a:r>
              <a:rPr lang="en-US" altLang="en-US" sz="2400" dirty="0" smtClean="0">
                <a:solidFill>
                  <a:srgbClr val="000000"/>
                </a:solidFill>
                <a:latin typeface="Arial (Body)"/>
                <a:ea typeface="ＭＳ Ｐゴシック"/>
              </a:rPr>
              <a:t>and </a:t>
            </a:r>
            <a:r>
              <a:rPr lang="en-US" altLang="en-US" sz="2400" dirty="0" smtClean="0">
                <a:solidFill>
                  <a:srgbClr val="000000"/>
                </a:solidFill>
                <a:latin typeface="Arial (Body)"/>
                <a:ea typeface="ＭＳ Ｐゴシック"/>
              </a:rPr>
              <a:t>may suffer signs and symptoms associated with depression. A statement that might represent the thought process is:</a:t>
            </a:r>
            <a:endParaRPr lang="en-US" altLang="en-US" sz="2400" dirty="0">
              <a:solidFill>
                <a:srgbClr val="000000"/>
              </a:solidFill>
              <a:latin typeface="Arial (Body)"/>
              <a:ea typeface="ＭＳ Ｐゴシック"/>
            </a:endParaRPr>
          </a:p>
          <a:p>
            <a:pPr marL="1144800" lvl="2" indent="-230400" eaLnBrk="0" fontAlgn="base" hangingPunct="0">
              <a:spcAft>
                <a:spcPct val="0"/>
              </a:spcAft>
              <a:buSzPts val="2400"/>
              <a:buFont typeface="Arial" panose="020B0604020202020204" pitchFamily="34" charset="0"/>
              <a:buChar char="▪"/>
            </a:pPr>
            <a:r>
              <a:rPr lang="en-US" altLang="en-US" sz="2400" b="1" dirty="0" smtClean="0">
                <a:solidFill>
                  <a:srgbClr val="000000"/>
                </a:solidFill>
                <a:latin typeface="Arial (Body)"/>
                <a:ea typeface="ＭＳ Ｐゴシック"/>
              </a:rPr>
              <a:t>“I can’t go through this. I can’t get up every day knowing I only have a few months to live.”</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2551752" y="4650473"/>
            <a:ext cx="40132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tooltip="Click to return to the quiz."/>
              </a:rPr>
              <a:t>Click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33098439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a:t>
            </a:r>
            <a:r>
              <a:rPr lang="en-US" sz="2000" b="0" dirty="0" smtClean="0">
                <a:latin typeface="Times New Roman" panose="02020603050405020304" pitchFamily="18" charset="0"/>
                <a:ea typeface="ＭＳ Ｐゴシック"/>
                <a:cs typeface="ＭＳ Ｐゴシック" pitchFamily="-65" charset="-128"/>
              </a:rPr>
              <a:t>(5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917692"/>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Correct, it is acceptance</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Although there still may be sadness about the situation, the person has come to terms with it and is able to cope with it. A statement that might represent the thought process is:</a:t>
            </a:r>
            <a:endParaRPr lang="en-US" altLang="en-US" sz="2400" dirty="0">
              <a:solidFill>
                <a:srgbClr val="000000"/>
              </a:solidFill>
              <a:latin typeface="Arial (Body)"/>
              <a:ea typeface="ＭＳ Ｐゴシック"/>
            </a:endParaRPr>
          </a:p>
          <a:p>
            <a:pPr marL="1144800" lvl="2" indent="-230400" eaLnBrk="0" fontAlgn="base" hangingPunct="0">
              <a:spcAft>
                <a:spcPct val="0"/>
              </a:spcAft>
              <a:buSzPts val="2400"/>
              <a:buFont typeface="Arial" panose="020B0604020202020204" pitchFamily="34" charset="0"/>
              <a:buChar char="▪"/>
            </a:pPr>
            <a:r>
              <a:rPr lang="en-US" altLang="en-US" sz="2400" b="1" dirty="0" smtClean="0">
                <a:solidFill>
                  <a:srgbClr val="000000"/>
                </a:solidFill>
                <a:latin typeface="Arial (Body)"/>
                <a:ea typeface="ＭＳ Ｐゴシック"/>
              </a:rPr>
              <a:t>“I know my wife is gone, but life goes on, and I will honor her memory in my actions.”</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2438401" y="4671488"/>
            <a:ext cx="4843463"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tooltip="Click to return to the program."/>
              </a:rPr>
              <a:t>Click to return to the program.</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4407926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Review Questions </a:t>
            </a:r>
            <a:r>
              <a:rPr lang="en-US" sz="2000" b="0" dirty="0" smtClean="0">
                <a:latin typeface="Times New Roman" panose="02020603050405020304" pitchFamily="18" charset="0"/>
                <a:ea typeface="ＭＳ Ｐゴシック"/>
                <a:cs typeface="ＭＳ Ｐゴシック" pitchFamily="-65" charset="-128"/>
              </a:rPr>
              <a:t>(4 </a:t>
            </a:r>
            <a:r>
              <a:rPr lang="en-US" sz="2000" b="0" dirty="0">
                <a:latin typeface="Times New Roman" panose="02020603050405020304" pitchFamily="18" charset="0"/>
                <a:ea typeface="ＭＳ Ｐゴシック"/>
                <a:cs typeface="ＭＳ Ｐゴシック" pitchFamily="-65" charset="-128"/>
              </a:rPr>
              <a:t>of </a:t>
            </a:r>
            <a:r>
              <a:rPr lang="en-US" sz="2000" b="0" dirty="0" smtClean="0">
                <a:latin typeface="Times New Roman" panose="02020603050405020304" pitchFamily="18" charset="0"/>
                <a:ea typeface="ＭＳ Ｐゴシック"/>
                <a:cs typeface="ＭＳ Ｐゴシック" pitchFamily="-65" charset="-128"/>
              </a:rPr>
              <a:t>5)</a:t>
            </a:r>
            <a:endParaRPr lang="en-US" dirty="0"/>
          </a:p>
        </p:txBody>
      </p:sp>
      <p:sp>
        <p:nvSpPr>
          <p:cNvPr id="3" name="Content Placeholder 2"/>
          <p:cNvSpPr>
            <a:spLocks noGrp="1"/>
          </p:cNvSpPr>
          <p:nvPr>
            <p:ph idx="1"/>
          </p:nvPr>
        </p:nvSpPr>
        <p:spPr>
          <a:xfrm>
            <a:off x="457200" y="1600199"/>
            <a:ext cx="2995684" cy="2016457"/>
          </a:xfrm>
        </p:spPr>
        <p:txBody>
          <a:bodyPr/>
          <a:lstStyle/>
          <a:p>
            <a:pPr marL="255651" lvl="0" indent="-255651" eaLnBrk="0" fontAlgn="base" hangingPunct="0">
              <a:spcAft>
                <a:spcPct val="0"/>
              </a:spcAft>
            </a:pPr>
            <a:r>
              <a:rPr lang="en-US" altLang="en-US" sz="2000" dirty="0">
                <a:solidFill>
                  <a:srgbClr val="000000"/>
                </a:solidFill>
                <a:latin typeface="Arial (Body)"/>
                <a:ea typeface="ＭＳ Ｐゴシック"/>
              </a:rPr>
              <a:t>Click the statement on the right that represents the thought process of a person in the stage of grief below</a:t>
            </a:r>
            <a:r>
              <a:rPr lang="en-US" altLang="en-US" sz="2000" dirty="0" smtClean="0">
                <a:solidFill>
                  <a:srgbClr val="000000"/>
                </a:solidFill>
                <a:latin typeface="Arial (Body)"/>
                <a:ea typeface="ＭＳ Ｐゴシック"/>
              </a:rPr>
              <a:t>:</a:t>
            </a:r>
            <a:endParaRPr lang="en-US" altLang="en-US" sz="2000" dirty="0">
              <a:solidFill>
                <a:srgbClr val="000000"/>
              </a:solidFill>
              <a:latin typeface="Arial (Body)"/>
              <a:ea typeface="ＭＳ Ｐゴシック"/>
            </a:endParaRPr>
          </a:p>
        </p:txBody>
      </p:sp>
      <p:sp>
        <p:nvSpPr>
          <p:cNvPr id="4" name="Content Placeholder 3"/>
          <p:cNvSpPr>
            <a:spLocks noGrp="1"/>
          </p:cNvSpPr>
          <p:nvPr>
            <p:ph idx="13"/>
          </p:nvPr>
        </p:nvSpPr>
        <p:spPr>
          <a:xfrm>
            <a:off x="1156110" y="3980800"/>
            <a:ext cx="1696274" cy="454727"/>
          </a:xfrm>
        </p:spPr>
        <p:txBody>
          <a:bodyPr/>
          <a:lstStyle/>
          <a:p>
            <a:pPr marL="0" indent="0">
              <a:buNone/>
            </a:pPr>
            <a:r>
              <a:rPr lang="en-US" altLang="en-US" sz="2000" b="1" dirty="0">
                <a:solidFill>
                  <a:srgbClr val="000000"/>
                </a:solidFill>
                <a:latin typeface="Arial (Body)"/>
                <a:ea typeface="ＭＳ Ｐゴシック"/>
              </a:rPr>
              <a:t>Depression</a:t>
            </a:r>
            <a:endParaRPr lang="en-US" sz="2000" dirty="0"/>
          </a:p>
        </p:txBody>
      </p:sp>
      <p:sp>
        <p:nvSpPr>
          <p:cNvPr id="5" name="Content Placeholder 4"/>
          <p:cNvSpPr>
            <a:spLocks noGrp="1"/>
          </p:cNvSpPr>
          <p:nvPr>
            <p:ph idx="14"/>
          </p:nvPr>
        </p:nvSpPr>
        <p:spPr>
          <a:xfrm>
            <a:off x="3794076" y="1600200"/>
            <a:ext cx="4895595" cy="4664122"/>
          </a:xfrm>
        </p:spPr>
        <p:txBody>
          <a:bodyPr/>
          <a:lstStyle/>
          <a:p>
            <a:pPr marL="0" indent="0" eaLnBrk="1" hangingPunct="1">
              <a:buNone/>
              <a:defRPr/>
            </a:pPr>
            <a:r>
              <a:rPr lang="en-US" sz="2000" dirty="0" smtClean="0">
                <a:solidFill>
                  <a:schemeClr val="tx1"/>
                </a:solidFill>
                <a:latin typeface="+mn-lt"/>
                <a:ea typeface="Verdana" pitchFamily="-65" charset="0"/>
                <a:cs typeface="Verdana" pitchFamily="-65" charset="0"/>
                <a:hlinkClick r:id="rId2" action="ppaction://hlinksldjump"/>
              </a:rPr>
              <a:t>“Oh </a:t>
            </a:r>
            <a:r>
              <a:rPr lang="en-US" sz="2000" dirty="0">
                <a:solidFill>
                  <a:schemeClr val="tx1"/>
                </a:solidFill>
                <a:latin typeface="+mn-lt"/>
                <a:ea typeface="Verdana" pitchFamily="-65" charset="0"/>
                <a:cs typeface="Verdana" pitchFamily="-65" charset="0"/>
                <a:hlinkClick r:id="rId2" action="ppaction://hlinksldjump"/>
              </a:rPr>
              <a:t>please, if you just let my husband be ok, </a:t>
            </a:r>
            <a:r>
              <a:rPr lang="en-US" sz="2000" dirty="0" smtClean="0">
                <a:solidFill>
                  <a:schemeClr val="tx1"/>
                </a:solidFill>
                <a:latin typeface="+mn-lt"/>
                <a:ea typeface="Verdana" pitchFamily="-65" charset="0"/>
                <a:cs typeface="Verdana" pitchFamily="-65" charset="0"/>
                <a:hlinkClick r:id="rId2" action="ppaction://hlinksldjump"/>
              </a:rPr>
              <a:t>I’ll </a:t>
            </a:r>
            <a:r>
              <a:rPr lang="en-US" sz="2000" dirty="0">
                <a:solidFill>
                  <a:schemeClr val="tx1"/>
                </a:solidFill>
                <a:latin typeface="+mn-lt"/>
                <a:ea typeface="Verdana" pitchFamily="-65" charset="0"/>
                <a:cs typeface="Verdana" pitchFamily="-65" charset="0"/>
                <a:hlinkClick r:id="rId2" action="ppaction://hlinksldjump"/>
              </a:rPr>
              <a:t>be a better person</a:t>
            </a:r>
            <a:r>
              <a:rPr lang="en-US" sz="2000" dirty="0" smtClean="0">
                <a:solidFill>
                  <a:schemeClr val="tx1"/>
                </a:solidFill>
                <a:latin typeface="+mn-lt"/>
                <a:ea typeface="Verdana" pitchFamily="-65" charset="0"/>
                <a:cs typeface="Verdana" pitchFamily="-65" charset="0"/>
                <a:hlinkClick r:id="rId2" action="ppaction://hlinksldjump"/>
              </a:rPr>
              <a:t>.”</a:t>
            </a: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“No</a:t>
            </a:r>
            <a:r>
              <a:rPr lang="en-US" sz="2000" dirty="0">
                <a:solidFill>
                  <a:schemeClr val="tx1"/>
                </a:solidFill>
                <a:latin typeface="+mn-lt"/>
                <a:ea typeface="Verdana" pitchFamily="-65" charset="0"/>
                <a:cs typeface="Verdana" pitchFamily="-65" charset="0"/>
                <a:hlinkClick r:id="rId2" action="ppaction://hlinksldjump"/>
              </a:rPr>
              <a:t>!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believe this. This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 happening</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“This </a:t>
            </a:r>
            <a:r>
              <a:rPr lang="en-US" sz="2000" dirty="0">
                <a:solidFill>
                  <a:schemeClr val="tx1"/>
                </a:solidFill>
                <a:latin typeface="+mn-lt"/>
                <a:ea typeface="Verdana" pitchFamily="-65" charset="0"/>
                <a:cs typeface="Verdana" pitchFamily="-65" charset="0"/>
                <a:hlinkClick r:id="rId2" action="ppaction://hlinksldjump"/>
              </a:rPr>
              <a:t>is the </a:t>
            </a:r>
            <a:r>
              <a:rPr lang="en-US" sz="2000" dirty="0" smtClean="0">
                <a:solidFill>
                  <a:schemeClr val="tx1"/>
                </a:solidFill>
                <a:latin typeface="+mn-lt"/>
                <a:ea typeface="Verdana" pitchFamily="-65" charset="0"/>
                <a:cs typeface="Verdana" pitchFamily="-65" charset="0"/>
                <a:hlinkClick r:id="rId2" action="ppaction://hlinksldjump"/>
              </a:rPr>
              <a:t>doctor’s </a:t>
            </a:r>
            <a:r>
              <a:rPr lang="en-US" sz="2000" dirty="0">
                <a:solidFill>
                  <a:schemeClr val="tx1"/>
                </a:solidFill>
                <a:latin typeface="+mn-lt"/>
                <a:ea typeface="Verdana" pitchFamily="-65" charset="0"/>
                <a:cs typeface="Verdana" pitchFamily="-65" charset="0"/>
                <a:hlinkClick r:id="rId2" action="ppaction://hlinksldjump"/>
              </a:rPr>
              <a:t>fault. He should have tested me sooner. I am going to sue him</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3" action="ppaction://hlinksldjump"/>
              </a:rPr>
              <a:t>“I can’t </a:t>
            </a:r>
            <a:r>
              <a:rPr lang="en-US" sz="2000" dirty="0">
                <a:solidFill>
                  <a:schemeClr val="tx1"/>
                </a:solidFill>
                <a:latin typeface="+mn-lt"/>
                <a:ea typeface="Verdana" pitchFamily="-65" charset="0"/>
                <a:cs typeface="Verdana" pitchFamily="-65" charset="0"/>
                <a:hlinkClick r:id="rId3" action="ppaction://hlinksldjump"/>
              </a:rPr>
              <a:t>go through this. I </a:t>
            </a:r>
            <a:r>
              <a:rPr lang="en-US" sz="2000" dirty="0" smtClean="0">
                <a:solidFill>
                  <a:schemeClr val="tx1"/>
                </a:solidFill>
                <a:latin typeface="+mn-lt"/>
                <a:ea typeface="Verdana" pitchFamily="-65" charset="0"/>
                <a:cs typeface="Verdana" pitchFamily="-65" charset="0"/>
                <a:hlinkClick r:id="rId3" action="ppaction://hlinksldjump"/>
              </a:rPr>
              <a:t>can’t </a:t>
            </a:r>
            <a:r>
              <a:rPr lang="en-US" sz="2000" dirty="0">
                <a:solidFill>
                  <a:schemeClr val="tx1"/>
                </a:solidFill>
                <a:latin typeface="+mn-lt"/>
                <a:ea typeface="Verdana" pitchFamily="-65" charset="0"/>
                <a:cs typeface="Verdana" pitchFamily="-65" charset="0"/>
                <a:hlinkClick r:id="rId3" action="ppaction://hlinksldjump"/>
              </a:rPr>
              <a:t>get up every day knowing I only have a few months to live</a:t>
            </a:r>
            <a:r>
              <a:rPr lang="en-US" sz="2000" dirty="0" smtClean="0">
                <a:solidFill>
                  <a:schemeClr val="tx1"/>
                </a:solidFill>
                <a:latin typeface="+mn-lt"/>
                <a:ea typeface="Verdana" pitchFamily="-65" charset="0"/>
                <a:cs typeface="Verdana" pitchFamily="-65" charset="0"/>
                <a:hlinkClick r:id="rId3"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a:t>
            </a:r>
            <a:r>
              <a:rPr lang="en-US" sz="2000" dirty="0">
                <a:solidFill>
                  <a:schemeClr val="tx1"/>
                </a:solidFill>
                <a:latin typeface="+mn-lt"/>
                <a:ea typeface="Verdana" pitchFamily="-65" charset="0"/>
                <a:cs typeface="Verdana" pitchFamily="-65" charset="0"/>
                <a:hlinkClick r:id="rId2" action="ppaction://hlinksldjump"/>
              </a:rPr>
              <a:t>know my wife is gone, but life goes on, and I will honor her memory in my actions</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p:txBody>
      </p:sp>
    </p:spTree>
    <p:extLst>
      <p:ext uri="{BB962C8B-B14F-4D97-AF65-F5344CB8AC3E}">
        <p14:creationId xmlns:p14="http://schemas.microsoft.com/office/powerpoint/2010/main" val="409248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Review Questions </a:t>
            </a:r>
            <a:r>
              <a:rPr lang="en-US" sz="2000" b="0" dirty="0" smtClean="0">
                <a:latin typeface="Times New Roman" panose="02020603050405020304" pitchFamily="18" charset="0"/>
                <a:ea typeface="ＭＳ Ｐゴシック"/>
                <a:cs typeface="ＭＳ Ｐゴシック" pitchFamily="-65" charset="-128"/>
              </a:rPr>
              <a:t>(5 </a:t>
            </a:r>
            <a:r>
              <a:rPr lang="en-US" sz="2000" b="0" dirty="0">
                <a:latin typeface="Times New Roman" panose="02020603050405020304" pitchFamily="18" charset="0"/>
                <a:ea typeface="ＭＳ Ｐゴシック"/>
                <a:cs typeface="ＭＳ Ｐゴシック" pitchFamily="-65" charset="-128"/>
              </a:rPr>
              <a:t>of </a:t>
            </a:r>
            <a:r>
              <a:rPr lang="en-US" sz="2000" b="0" dirty="0" smtClean="0">
                <a:latin typeface="Times New Roman" panose="02020603050405020304" pitchFamily="18" charset="0"/>
                <a:ea typeface="ＭＳ Ｐゴシック"/>
                <a:cs typeface="ＭＳ Ｐゴシック" pitchFamily="-65" charset="-128"/>
              </a:rPr>
              <a:t>5)</a:t>
            </a:r>
            <a:endParaRPr lang="en-US" dirty="0"/>
          </a:p>
        </p:txBody>
      </p:sp>
      <p:sp>
        <p:nvSpPr>
          <p:cNvPr id="3" name="Content Placeholder 2"/>
          <p:cNvSpPr>
            <a:spLocks noGrp="1"/>
          </p:cNvSpPr>
          <p:nvPr>
            <p:ph idx="1"/>
          </p:nvPr>
        </p:nvSpPr>
        <p:spPr>
          <a:xfrm>
            <a:off x="457200" y="1600200"/>
            <a:ext cx="3119718" cy="1707776"/>
          </a:xfrm>
        </p:spPr>
        <p:txBody>
          <a:bodyPr/>
          <a:lstStyle/>
          <a:p>
            <a:pPr marL="255651" lvl="0" indent="-255651" eaLnBrk="0" fontAlgn="base" hangingPunct="0">
              <a:spcAft>
                <a:spcPct val="0"/>
              </a:spcAft>
            </a:pPr>
            <a:r>
              <a:rPr lang="en-US" altLang="en-US" sz="2000" dirty="0">
                <a:solidFill>
                  <a:srgbClr val="000000"/>
                </a:solidFill>
                <a:latin typeface="Arial (Body)"/>
                <a:ea typeface="ＭＳ Ｐゴシック"/>
              </a:rPr>
              <a:t>Click the statement on the right that represents the thought process of a person in the stage of grief below</a:t>
            </a:r>
            <a:r>
              <a:rPr lang="en-US" altLang="en-US" sz="2000" dirty="0" smtClean="0">
                <a:solidFill>
                  <a:srgbClr val="000000"/>
                </a:solidFill>
                <a:latin typeface="Arial (Body)"/>
                <a:ea typeface="ＭＳ Ｐゴシック"/>
              </a:rPr>
              <a:t>:</a:t>
            </a:r>
            <a:endParaRPr lang="en-US" altLang="en-US" sz="2000" dirty="0">
              <a:solidFill>
                <a:srgbClr val="000000"/>
              </a:solidFill>
              <a:latin typeface="Arial (Body)"/>
              <a:ea typeface="ＭＳ Ｐゴシック"/>
            </a:endParaRPr>
          </a:p>
        </p:txBody>
      </p:sp>
      <p:sp>
        <p:nvSpPr>
          <p:cNvPr id="4" name="Content Placeholder 3"/>
          <p:cNvSpPr>
            <a:spLocks noGrp="1"/>
          </p:cNvSpPr>
          <p:nvPr>
            <p:ph idx="13"/>
          </p:nvPr>
        </p:nvSpPr>
        <p:spPr>
          <a:xfrm>
            <a:off x="1087872" y="3985148"/>
            <a:ext cx="1709922" cy="437310"/>
          </a:xfrm>
        </p:spPr>
        <p:txBody>
          <a:bodyPr/>
          <a:lstStyle/>
          <a:p>
            <a:pPr marL="255651" lvl="0" indent="-255651" eaLnBrk="0" fontAlgn="base" hangingPunct="0">
              <a:spcBef>
                <a:spcPct val="20000"/>
              </a:spcBef>
              <a:spcAft>
                <a:spcPct val="0"/>
              </a:spcAft>
              <a:buSzPts val="2400"/>
              <a:buNone/>
            </a:pPr>
            <a:r>
              <a:rPr lang="en-US" altLang="en-US" sz="2000" b="1" dirty="0">
                <a:solidFill>
                  <a:srgbClr val="000000"/>
                </a:solidFill>
                <a:latin typeface="Arial (Body)"/>
                <a:ea typeface="ＭＳ Ｐゴシック"/>
              </a:rPr>
              <a:t>Acceptance</a:t>
            </a:r>
            <a:endParaRPr lang="en-US" altLang="en-US" sz="2000" dirty="0">
              <a:solidFill>
                <a:srgbClr val="000000"/>
              </a:solidFill>
              <a:latin typeface="Arial (Body)"/>
              <a:ea typeface="ＭＳ Ｐゴシック"/>
            </a:endParaRPr>
          </a:p>
        </p:txBody>
      </p:sp>
      <p:sp>
        <p:nvSpPr>
          <p:cNvPr id="5" name="Content Placeholder 4"/>
          <p:cNvSpPr>
            <a:spLocks noGrp="1"/>
          </p:cNvSpPr>
          <p:nvPr>
            <p:ph idx="14"/>
          </p:nvPr>
        </p:nvSpPr>
        <p:spPr>
          <a:xfrm>
            <a:off x="3794078" y="1600199"/>
            <a:ext cx="4909242" cy="4623179"/>
          </a:xfrm>
        </p:spPr>
        <p:txBody>
          <a:bodyPr/>
          <a:lstStyle/>
          <a:p>
            <a:pPr marL="0" indent="0" eaLnBrk="1" hangingPunct="1">
              <a:buNone/>
              <a:defRPr/>
            </a:pPr>
            <a:r>
              <a:rPr lang="en-US" sz="2000" dirty="0" smtClean="0">
                <a:solidFill>
                  <a:schemeClr val="tx1"/>
                </a:solidFill>
                <a:latin typeface="+mn-lt"/>
                <a:ea typeface="Verdana" pitchFamily="-65" charset="0"/>
                <a:cs typeface="Verdana" pitchFamily="-65" charset="0"/>
                <a:hlinkClick r:id="rId2" action="ppaction://hlinksldjump"/>
              </a:rPr>
              <a:t>“Oh please, if you just let my husband be ok, I’ll be a better person.”</a:t>
            </a: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“No! I can’t believe this. This can’t be happening!”</a:t>
            </a: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“This </a:t>
            </a:r>
            <a:r>
              <a:rPr lang="en-US" sz="2000" dirty="0">
                <a:solidFill>
                  <a:schemeClr val="tx1"/>
                </a:solidFill>
                <a:latin typeface="+mn-lt"/>
                <a:ea typeface="Verdana" pitchFamily="-65" charset="0"/>
                <a:cs typeface="Verdana" pitchFamily="-65" charset="0"/>
                <a:hlinkClick r:id="rId2" action="ppaction://hlinksldjump"/>
              </a:rPr>
              <a:t>is the </a:t>
            </a:r>
            <a:r>
              <a:rPr lang="en-US" sz="2000" dirty="0" smtClean="0">
                <a:solidFill>
                  <a:schemeClr val="tx1"/>
                </a:solidFill>
                <a:latin typeface="+mn-lt"/>
                <a:ea typeface="Verdana" pitchFamily="-65" charset="0"/>
                <a:cs typeface="Verdana" pitchFamily="-65" charset="0"/>
                <a:hlinkClick r:id="rId2" action="ppaction://hlinksldjump"/>
              </a:rPr>
              <a:t>doctor’s </a:t>
            </a:r>
            <a:r>
              <a:rPr lang="en-US" sz="2000" dirty="0">
                <a:solidFill>
                  <a:schemeClr val="tx1"/>
                </a:solidFill>
                <a:latin typeface="+mn-lt"/>
                <a:ea typeface="Verdana" pitchFamily="-65" charset="0"/>
                <a:cs typeface="Verdana" pitchFamily="-65" charset="0"/>
                <a:hlinkClick r:id="rId2" action="ppaction://hlinksldjump"/>
              </a:rPr>
              <a:t>fault. He should have tested me sooner. I am going to sue him</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3" action="ppaction://hlinksldjump"/>
              </a:rPr>
              <a:t>“I </a:t>
            </a:r>
            <a:r>
              <a:rPr lang="en-US" sz="2000" dirty="0">
                <a:solidFill>
                  <a:schemeClr val="tx1"/>
                </a:solidFill>
                <a:latin typeface="+mn-lt"/>
                <a:ea typeface="Verdana" pitchFamily="-65" charset="0"/>
                <a:cs typeface="Verdana" pitchFamily="-65" charset="0"/>
                <a:hlinkClick r:id="rId3" action="ppaction://hlinksldjump"/>
              </a:rPr>
              <a:t>know my wife is gone, but life goes on, and I will honor her memory in my actions</a:t>
            </a:r>
            <a:r>
              <a:rPr lang="en-US" sz="2000" dirty="0" smtClean="0">
                <a:solidFill>
                  <a:schemeClr val="tx1"/>
                </a:solidFill>
                <a:latin typeface="+mn-lt"/>
                <a:ea typeface="Verdana" pitchFamily="-65" charset="0"/>
                <a:cs typeface="Verdana" pitchFamily="-65" charset="0"/>
                <a:hlinkClick r:id="rId3"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can’t </a:t>
            </a:r>
            <a:r>
              <a:rPr lang="en-US" sz="2000" dirty="0">
                <a:solidFill>
                  <a:schemeClr val="tx1"/>
                </a:solidFill>
                <a:latin typeface="+mn-lt"/>
                <a:ea typeface="Verdana" pitchFamily="-65" charset="0"/>
                <a:cs typeface="Verdana" pitchFamily="-65" charset="0"/>
                <a:hlinkClick r:id="rId2" action="ppaction://hlinksldjump"/>
              </a:rPr>
              <a:t>go through this.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get up every day knowing I only have a few months to live</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p:txBody>
      </p:sp>
    </p:spTree>
    <p:extLst>
      <p:ext uri="{BB962C8B-B14F-4D97-AF65-F5344CB8AC3E}">
        <p14:creationId xmlns:p14="http://schemas.microsoft.com/office/powerpoint/2010/main" val="393198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4560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(2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Dealing with the dying patient, their family members, and bystanders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has obligation to help the patients and others.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Each individual may be in their own respective stage.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Textbook lists several ways to reduce their emotional burden (</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21).</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59922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Case Study </a:t>
            </a:r>
            <a:r>
              <a:rPr lang="en-US" sz="2000" b="0" dirty="0" smtClean="0">
                <a:latin typeface="Times New Roman" panose="02020603050405020304" pitchFamily="18" charset="0"/>
                <a:cs typeface="ＭＳ Ｐゴシック" pitchFamily="-65" charset="-128"/>
              </a:rPr>
              <a:t>(2 of 11)</a:t>
            </a:r>
            <a:endParaRPr lang="en-US" sz="2000" b="0"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rPr>
              <a:t>Connor and Melinda are met at the door by a young woman who has been crying. The woman says, “It’s my grandfather. His name is James Bennett. He has heart failure and kidney failure, but he is a lot worse today. My mom called and said he has a high fever and is disoriented.”</a:t>
            </a:r>
            <a:endParaRPr lang="en-US" altLang="en-US" sz="2400" dirty="0">
              <a:solidFill>
                <a:srgbClr val="000000"/>
              </a:solidFill>
              <a:latin typeface="Arial (Body)"/>
            </a:endParaRPr>
          </a:p>
        </p:txBody>
      </p:sp>
    </p:spTree>
    <p:extLst>
      <p:ext uri="{BB962C8B-B14F-4D97-AF65-F5344CB8AC3E}">
        <p14:creationId xmlns:p14="http://schemas.microsoft.com/office/powerpoint/2010/main" val="454283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Case Study </a:t>
            </a:r>
            <a:r>
              <a:rPr lang="en-US" sz="2000" b="0" dirty="0" smtClean="0">
                <a:latin typeface="Times New Roman" panose="02020603050405020304" pitchFamily="18" charset="0"/>
                <a:cs typeface="ＭＳ Ｐゴシック" pitchFamily="-65" charset="-128"/>
              </a:rPr>
              <a:t>(3 of 11)</a:t>
            </a:r>
            <a:endParaRPr lang="en-US" sz="2000" b="0"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rPr>
              <a:t>How should Connor and Melinda interact with Mr. Bennett?</a:t>
            </a:r>
            <a:endParaRPr lang="en-US" altLang="en-US" sz="2400" dirty="0">
              <a:solidFill>
                <a:srgbClr val="000000"/>
              </a:solidFill>
              <a:latin typeface="Arial (Body)"/>
            </a:endParaRPr>
          </a:p>
          <a:p>
            <a:pPr marL="255651" lvl="0" indent="-255651" eaLnBrk="0" fontAlgn="base" hangingPunct="0">
              <a:spcAft>
                <a:spcPct val="0"/>
              </a:spcAft>
              <a:buSzPts val="2400"/>
              <a:tabLst/>
            </a:pPr>
            <a:r>
              <a:rPr lang="en-US" altLang="en-US" sz="2400" dirty="0" smtClean="0">
                <a:solidFill>
                  <a:srgbClr val="000000"/>
                </a:solidFill>
                <a:latin typeface="Arial (Body)"/>
              </a:rPr>
              <a:t>What can they say or do to help comfort his family?</a:t>
            </a:r>
            <a:endParaRPr lang="en-US" altLang="en-US" sz="2400" dirty="0">
              <a:solidFill>
                <a:srgbClr val="000000"/>
              </a:solidFill>
              <a:latin typeface="Arial (Body)"/>
            </a:endParaRPr>
          </a:p>
          <a:p>
            <a:pPr marL="255651" lvl="0" indent="-255651" eaLnBrk="0" fontAlgn="base" hangingPunct="0">
              <a:spcAft>
                <a:spcPct val="0"/>
              </a:spcAft>
              <a:buSzPts val="2400"/>
              <a:tabLst/>
            </a:pPr>
            <a:r>
              <a:rPr lang="en-US" altLang="en-US" sz="2400" dirty="0" smtClean="0">
                <a:solidFill>
                  <a:srgbClr val="000000"/>
                </a:solidFill>
                <a:latin typeface="Arial (Body)"/>
              </a:rPr>
              <a:t>What is the significance of knowing the patient has a fever?</a:t>
            </a:r>
            <a:endParaRPr lang="en-US" altLang="en-US" sz="2400" dirty="0">
              <a:solidFill>
                <a:srgbClr val="000000"/>
              </a:solidFill>
              <a:latin typeface="Arial (Body)"/>
            </a:endParaRPr>
          </a:p>
        </p:txBody>
      </p:sp>
    </p:spTree>
    <p:extLst>
      <p:ext uri="{BB962C8B-B14F-4D97-AF65-F5344CB8AC3E}">
        <p14:creationId xmlns:p14="http://schemas.microsoft.com/office/powerpoint/2010/main" val="1121852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62335"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Emotional Aspects of Emergency Care </a:t>
            </a:r>
            <a:r>
              <a:rPr lang="en-US" sz="2000" b="0" dirty="0" smtClean="0">
                <a:latin typeface="Times New Roman" panose="02020603050405020304" pitchFamily="18" charset="0"/>
                <a:cs typeface="ＭＳ Ｐゴシック" pitchFamily="-65" charset="-128"/>
              </a:rPr>
              <a:t>(3 of 12)</a:t>
            </a:r>
            <a:endParaRPr lang="en-US" sz="2000" b="0"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2544097"/>
          </a:xfrm>
        </p:spPr>
        <p:txBody>
          <a:bodyPr wrap="square" lIns="91425" tIns="91425" rIns="91425" bIns="91425">
            <a:noAutofit/>
          </a:bodyPr>
          <a:lstStyle/>
          <a:p>
            <a:pPr marL="255651" lvl="0" indent="-255651" eaLnBrk="0" fontAlgn="base" hangingPunct="0">
              <a:spcAft>
                <a:spcPct val="0"/>
              </a:spcAft>
            </a:pPr>
            <a:r>
              <a:rPr lang="en-US" altLang="en-US" sz="2200" dirty="0" smtClean="0">
                <a:solidFill>
                  <a:srgbClr val="000000"/>
                </a:solidFill>
                <a:latin typeface="Arial (Body)"/>
              </a:rPr>
              <a:t>High stress situations and stressors related to the profession</a:t>
            </a:r>
          </a:p>
          <a:p>
            <a:pPr marL="741600" lvl="1" indent="-284400" eaLnBrk="0" fontAlgn="base" hangingPunct="0">
              <a:spcAft>
                <a:spcPct val="0"/>
              </a:spcAft>
              <a:buFont typeface="Arial" panose="020B0604020202020204" pitchFamily="34" charset="0"/>
              <a:buChar char="–"/>
            </a:pPr>
            <a:r>
              <a:rPr lang="en-US" altLang="en-US" sz="2200" dirty="0">
                <a:solidFill>
                  <a:srgbClr val="000000"/>
                </a:solidFill>
                <a:latin typeface="Arial (Body)"/>
              </a:rPr>
              <a:t>Long hours</a:t>
            </a:r>
          </a:p>
          <a:p>
            <a:pPr marL="741600" lvl="1" indent="-284400" eaLnBrk="0" fontAlgn="base" hangingPunct="0">
              <a:spcAft>
                <a:spcPct val="0"/>
              </a:spcAft>
              <a:buFont typeface="Arial" panose="020B0604020202020204" pitchFamily="34" charset="0"/>
              <a:buChar char="–"/>
            </a:pPr>
            <a:r>
              <a:rPr lang="en-US" altLang="en-US" sz="2200" dirty="0">
                <a:solidFill>
                  <a:srgbClr val="000000"/>
                </a:solidFill>
                <a:latin typeface="Arial (Body)"/>
              </a:rPr>
              <a:t>Boredom between calls</a:t>
            </a:r>
          </a:p>
          <a:p>
            <a:pPr marL="741600" lvl="1" indent="-284400" eaLnBrk="0" fontAlgn="base" hangingPunct="0">
              <a:spcAft>
                <a:spcPct val="0"/>
              </a:spcAft>
              <a:buFont typeface="Arial" panose="020B0604020202020204" pitchFamily="34" charset="0"/>
              <a:buChar char="–"/>
            </a:pPr>
            <a:r>
              <a:rPr lang="en-US" altLang="en-US" sz="2200" dirty="0">
                <a:solidFill>
                  <a:srgbClr val="000000"/>
                </a:solidFill>
                <a:latin typeface="Arial (Body)"/>
              </a:rPr>
              <a:t>Working too much, too hard</a:t>
            </a:r>
          </a:p>
          <a:p>
            <a:pPr marL="741600" lvl="1" indent="-284400" eaLnBrk="0" fontAlgn="base" hangingPunct="0">
              <a:spcAft>
                <a:spcPct val="0"/>
              </a:spcAft>
              <a:buFont typeface="Arial" panose="020B0604020202020204" pitchFamily="34" charset="0"/>
              <a:buChar char="–"/>
            </a:pPr>
            <a:r>
              <a:rPr lang="en-US" altLang="en-US" sz="2200" dirty="0">
                <a:solidFill>
                  <a:srgbClr val="000000"/>
                </a:solidFill>
                <a:latin typeface="Arial (Body)"/>
              </a:rPr>
              <a:t>Getting little recognition</a:t>
            </a:r>
          </a:p>
          <a:p>
            <a:pPr marL="741600" lvl="1" indent="-284400" eaLnBrk="0" fontAlgn="base" hangingPunct="0">
              <a:spcAft>
                <a:spcPct val="0"/>
              </a:spcAft>
              <a:buFont typeface="Arial" panose="020B0604020202020204" pitchFamily="34" charset="0"/>
              <a:buChar char="–"/>
            </a:pPr>
            <a:r>
              <a:rPr lang="en-US" altLang="en-US" sz="2200" dirty="0">
                <a:solidFill>
                  <a:srgbClr val="000000"/>
                </a:solidFill>
                <a:latin typeface="Arial (Body)"/>
              </a:rPr>
              <a:t>Having to respond </a:t>
            </a:r>
            <a:r>
              <a:rPr lang="en-US" altLang="en-US" sz="2200" dirty="0" smtClean="0">
                <a:solidFill>
                  <a:srgbClr val="000000"/>
                </a:solidFill>
                <a:latin typeface="Arial (Body)"/>
              </a:rPr>
              <a:t>instantly</a:t>
            </a:r>
            <a:endParaRPr lang="en-US" altLang="en-US" sz="2200" dirty="0">
              <a:solidFill>
                <a:srgbClr val="000000"/>
              </a:solidFill>
              <a:latin typeface="Arial (Body)"/>
            </a:endParaRPr>
          </a:p>
        </p:txBody>
      </p:sp>
      <p:pic>
        <p:nvPicPr>
          <p:cNvPr id="5" name="Picture 1" descr="A child on a stretcher is treated by medical personnel while immobilized with a neck brace and splint.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8010" y="4274507"/>
            <a:ext cx="3287980" cy="204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952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7290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(4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High stress situations and stressors related to patient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Making life-and-death decisions, fearing serious errors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Being responsible for someone’s life</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Abuse and neglect of pediatrics and geriatrics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Caring for infants and children</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Mass casualty incidents</a:t>
            </a:r>
            <a:endParaRPr lang="en-US" altLang="en-US" sz="2400" dirty="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Injury or death of a coworker</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4241630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5925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(5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Stress Reactions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may suffer three types of stress reactions: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Acute stress reaction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Delayed stress reaction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Cumulative stress reaction (i.e. burnout)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91840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4560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(6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3705367" cy="3709219"/>
          </a:xfrm>
        </p:spPr>
        <p:txBody>
          <a:bodyPr wrap="square" lIns="91425" tIns="91425" rIns="91425" bIns="91425">
            <a:noAutofit/>
          </a:bodyPr>
          <a:lstStyle/>
          <a:p>
            <a:r>
              <a:rPr lang="en-US" altLang="en-US" sz="2400" dirty="0">
                <a:solidFill>
                  <a:srgbClr val="000000"/>
                </a:solidFill>
                <a:latin typeface="+mn-lt"/>
                <a:ea typeface="ＭＳ Ｐゴシック"/>
              </a:rPr>
              <a:t>Stress </a:t>
            </a:r>
            <a:r>
              <a:rPr lang="en-US" altLang="en-US" sz="2400" dirty="0" smtClean="0">
                <a:solidFill>
                  <a:srgbClr val="000000"/>
                </a:solidFill>
                <a:latin typeface="+mn-lt"/>
                <a:ea typeface="ＭＳ Ｐゴシック"/>
              </a:rPr>
              <a:t>Reactions</a:t>
            </a:r>
            <a:endParaRPr lang="en-US" altLang="en-US" sz="2400" dirty="0" smtClean="0">
              <a:latin typeface="+mn-lt"/>
            </a:endParaRPr>
          </a:p>
          <a:p>
            <a:pPr lvl="1"/>
            <a:r>
              <a:rPr lang="en-US" altLang="en-US" sz="2400" dirty="0" smtClean="0">
                <a:latin typeface="+mn-lt"/>
              </a:rPr>
              <a:t>General </a:t>
            </a:r>
            <a:r>
              <a:rPr lang="en-US" altLang="en-US" sz="2400" dirty="0">
                <a:latin typeface="+mn-lt"/>
              </a:rPr>
              <a:t>categories of stress findings</a:t>
            </a:r>
          </a:p>
          <a:p>
            <a:pPr lvl="2"/>
            <a:r>
              <a:rPr lang="en-US" altLang="en-US" sz="2400" dirty="0">
                <a:latin typeface="+mn-lt"/>
              </a:rPr>
              <a:t>Thinking</a:t>
            </a:r>
          </a:p>
          <a:p>
            <a:pPr lvl="2"/>
            <a:r>
              <a:rPr lang="en-US" altLang="en-US" sz="2400" dirty="0">
                <a:latin typeface="+mn-lt"/>
              </a:rPr>
              <a:t>Psychological</a:t>
            </a:r>
          </a:p>
          <a:p>
            <a:pPr lvl="2"/>
            <a:r>
              <a:rPr lang="en-US" altLang="en-US" sz="2400" dirty="0">
                <a:latin typeface="+mn-lt"/>
              </a:rPr>
              <a:t>Physical</a:t>
            </a:r>
          </a:p>
          <a:p>
            <a:pPr lvl="2"/>
            <a:r>
              <a:rPr lang="en-US" altLang="en-US" sz="2400" dirty="0">
                <a:latin typeface="+mn-lt"/>
              </a:rPr>
              <a:t>Behavioral</a:t>
            </a:r>
          </a:p>
          <a:p>
            <a:pPr lvl="2"/>
            <a:r>
              <a:rPr lang="en-US" altLang="en-US" sz="2400" dirty="0" smtClean="0">
                <a:latin typeface="+mn-lt"/>
              </a:rPr>
              <a:t>Social</a:t>
            </a:r>
            <a:endParaRPr lang="en-US" altLang="en-US" sz="2400" dirty="0">
              <a:latin typeface="+mn-lt"/>
            </a:endParaRPr>
          </a:p>
        </p:txBody>
      </p:sp>
      <p:pic>
        <p:nvPicPr>
          <p:cNvPr id="5" name="Picture 2" descr="Warning signs of stress includes the following. Irritability towards coworkers, patients, family, and friends; inability to concentrate, difficulty sleeping, nightmares, loss of appetite, anxiety, inability to make decisions, loss of interest in sexual activities, desire to be left alone, loss of interest in work, guil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9941" y="1752134"/>
            <a:ext cx="4157663"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517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a:solidFill>
                  <a:schemeClr val="tx2"/>
                </a:solidFill>
                <a:latin typeface="Times New Roman" panose="02020603050405020304" pitchFamily="18" charset="0"/>
                <a:cs typeface="Times New Roman" panose="02020603050405020304" pitchFamily="18" charset="0"/>
              </a:rPr>
              <a:t>Learning Readiness</a:t>
            </a: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defRPr/>
            </a:pPr>
            <a:r>
              <a:rPr lang="en-US" altLang="en-US" sz="2400" b="1" dirty="0" smtClean="0">
                <a:solidFill>
                  <a:srgbClr val="000000"/>
                </a:solidFill>
                <a:latin typeface="Arial (Body)"/>
                <a:ea typeface="ＭＳ Ｐゴシック"/>
              </a:rPr>
              <a:t>E</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M</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S Education Standards, </a:t>
            </a:r>
            <a:r>
              <a:rPr lang="en-US" altLang="en-US" sz="2400" dirty="0" smtClean="0">
                <a:solidFill>
                  <a:srgbClr val="000000"/>
                </a:solidFill>
                <a:latin typeface="Arial (Body)"/>
                <a:ea typeface="ＭＳ Ｐゴシック"/>
              </a:rPr>
              <a:t>text </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19.</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defRPr/>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19.</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defRPr/>
            </a:pPr>
            <a:r>
              <a:rPr lang="en-US" altLang="en-US" sz="2400" b="1" dirty="0" smtClean="0">
                <a:solidFill>
                  <a:srgbClr val="000000"/>
                </a:solidFill>
                <a:latin typeface="Arial (Body)"/>
                <a:ea typeface="ＭＳ Ｐゴシック"/>
              </a:rPr>
              <a:t>Key Terms, </a:t>
            </a:r>
            <a:r>
              <a:rPr lang="en-US" altLang="en-US" sz="2400" dirty="0" smtClean="0">
                <a:solidFill>
                  <a:srgbClr val="000000"/>
                </a:solidFill>
                <a:latin typeface="Arial (Body)"/>
                <a:ea typeface="ＭＳ Ｐゴシック"/>
              </a:rPr>
              <a:t>text </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19.</a:t>
            </a:r>
            <a:endParaRPr lang="en-US" altLang="en-US" sz="2400" b="1" dirty="0">
              <a:solidFill>
                <a:srgbClr val="000000"/>
              </a:solidFill>
              <a:latin typeface="Arial (Body)"/>
              <a:ea typeface="ＭＳ Ｐゴシック"/>
            </a:endParaRPr>
          </a:p>
          <a:p>
            <a:pPr marL="255651" lvl="0" indent="-255651" eaLnBrk="0" fontAlgn="base" hangingPunct="0">
              <a:spcAft>
                <a:spcPct val="0"/>
              </a:spcAft>
              <a:buSzPts val="2400"/>
              <a:defRPr/>
            </a:pPr>
            <a:r>
              <a:rPr lang="en-US"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61297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13845"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(7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198"/>
            <a:ext cx="8229600" cy="1839687"/>
          </a:xfrm>
        </p:spPr>
        <p:txBody>
          <a:bodyPr wrap="square" lIns="91425" tIns="91425" rIns="91425" bIns="91425">
            <a:noAutofit/>
          </a:bodyPr>
          <a:lstStyle/>
          <a:p>
            <a:pPr marL="255600" indent="-255600" eaLnBrk="0" fontAlgn="base" hangingPunct="0">
              <a:spcAft>
                <a:spcPct val="0"/>
              </a:spcAft>
              <a:buSzPts val="2400"/>
              <a:buFont typeface="Arial" panose="020B0604020202020204" pitchFamily="34" charset="0"/>
              <a:buChar char="•"/>
              <a:defRPr/>
            </a:pPr>
            <a:r>
              <a:rPr lang="en-US" altLang="en-US" sz="2400" dirty="0">
                <a:latin typeface="+mn-lt"/>
              </a:rPr>
              <a:t>Stress </a:t>
            </a:r>
            <a:r>
              <a:rPr lang="en-US" altLang="en-US" sz="2400" dirty="0" smtClean="0">
                <a:latin typeface="+mn-lt"/>
              </a:rPr>
              <a:t>Management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defRPr/>
            </a:pPr>
            <a:r>
              <a:rPr lang="en-US" altLang="en-US" sz="2400" dirty="0" smtClean="0">
                <a:solidFill>
                  <a:srgbClr val="000000"/>
                </a:solidFill>
                <a:latin typeface="+mn-lt"/>
                <a:ea typeface="ＭＳ Ｐゴシック"/>
              </a:rPr>
              <a:t>Making lifestyle changes by the 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T</a:t>
            </a:r>
          </a:p>
          <a:p>
            <a:pPr marL="1144778" lvl="2" indent="-230378" eaLnBrk="0" fontAlgn="base" hangingPunct="0">
              <a:spcAft>
                <a:spcPct val="0"/>
              </a:spcAft>
              <a:buSzPts val="2400"/>
              <a:defRPr/>
            </a:pPr>
            <a:r>
              <a:rPr lang="en-US" altLang="en-US" sz="2400" dirty="0" smtClean="0">
                <a:solidFill>
                  <a:srgbClr val="000000"/>
                </a:solidFill>
                <a:latin typeface="+mn-lt"/>
                <a:ea typeface="ＭＳ Ｐゴシック"/>
              </a:rPr>
              <a:t>Avoid self medication</a:t>
            </a:r>
          </a:p>
          <a:p>
            <a:pPr marL="1144778" lvl="2" indent="-230378" eaLnBrk="0" fontAlgn="base" hangingPunct="0">
              <a:spcAft>
                <a:spcPct val="0"/>
              </a:spcAft>
              <a:buSzPts val="2400"/>
              <a:defRPr/>
            </a:pPr>
            <a:r>
              <a:rPr lang="en-US" altLang="en-US" sz="2400" dirty="0" smtClean="0">
                <a:solidFill>
                  <a:srgbClr val="000000"/>
                </a:solidFill>
                <a:latin typeface="+mn-lt"/>
                <a:ea typeface="ＭＳ Ｐゴシック"/>
              </a:rPr>
              <a:t>Exercise often</a:t>
            </a:r>
            <a:endParaRPr lang="en-US" altLang="en-US" sz="2400" dirty="0">
              <a:solidFill>
                <a:srgbClr val="000000"/>
              </a:solidFill>
              <a:latin typeface="+mn-lt"/>
              <a:ea typeface="ＭＳ Ｐゴシック"/>
            </a:endParaRPr>
          </a:p>
        </p:txBody>
      </p:sp>
      <p:pic>
        <p:nvPicPr>
          <p:cNvPr id="5" name="Picture 1" descr="A man rides a bike outdoo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0671" y="3585334"/>
            <a:ext cx="3982659" cy="264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146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47587"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(8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57400"/>
          </a:xfrm>
        </p:spPr>
        <p:txBody>
          <a:bodyPr wrap="square" lIns="91425" tIns="91425" rIns="91425" bIns="91425">
            <a:noAutofit/>
          </a:bodyPr>
          <a:lstStyle/>
          <a:p>
            <a:pPr eaLnBrk="0" fontAlgn="base" hangingPunct="0">
              <a:spcAft>
                <a:spcPct val="0"/>
              </a:spcAft>
              <a:buSzPts val="2400"/>
              <a:defRPr/>
            </a:pPr>
            <a:r>
              <a:rPr lang="en-US" altLang="en-US" sz="2200" dirty="0">
                <a:latin typeface="+mn-lt"/>
              </a:rPr>
              <a:t>Stress Management</a:t>
            </a:r>
            <a:endParaRPr lang="en-US" altLang="en-US" sz="2200" dirty="0">
              <a:solidFill>
                <a:srgbClr val="000000"/>
              </a:solidFill>
              <a:latin typeface="+mn-lt"/>
              <a:ea typeface="ＭＳ Ｐゴシック"/>
            </a:endParaRPr>
          </a:p>
          <a:p>
            <a:pPr marL="741553" lvl="1" indent="-284353" eaLnBrk="0" fontAlgn="base" hangingPunct="0">
              <a:spcAft>
                <a:spcPct val="0"/>
              </a:spcAft>
              <a:buSzPts val="2400"/>
              <a:defRPr/>
            </a:pPr>
            <a:r>
              <a:rPr lang="en-US" altLang="en-US" sz="2200" dirty="0">
                <a:solidFill>
                  <a:srgbClr val="000000"/>
                </a:solidFill>
                <a:latin typeface="+mn-lt"/>
                <a:ea typeface="ＭＳ Ｐゴシック"/>
              </a:rPr>
              <a:t>Making lifestyle changes by the E</a:t>
            </a:r>
            <a:r>
              <a:rPr lang="en-US" altLang="en-US" sz="100" dirty="0">
                <a:solidFill>
                  <a:srgbClr val="000000"/>
                </a:solidFill>
                <a:latin typeface="+mn-lt"/>
                <a:ea typeface="ＭＳ Ｐゴシック"/>
              </a:rPr>
              <a:t> </a:t>
            </a:r>
            <a:r>
              <a:rPr lang="en-US" altLang="en-US" sz="2200" dirty="0">
                <a:solidFill>
                  <a:srgbClr val="000000"/>
                </a:solidFill>
                <a:latin typeface="+mn-lt"/>
                <a:ea typeface="ＭＳ Ｐゴシック"/>
              </a:rPr>
              <a:t>M</a:t>
            </a:r>
            <a:r>
              <a:rPr lang="en-US" altLang="en-US" sz="100" dirty="0">
                <a:solidFill>
                  <a:srgbClr val="000000"/>
                </a:solidFill>
                <a:latin typeface="+mn-lt"/>
                <a:ea typeface="ＭＳ Ｐゴシック"/>
              </a:rPr>
              <a:t> </a:t>
            </a:r>
            <a:r>
              <a:rPr lang="en-US" altLang="en-US" sz="2200" dirty="0" smtClean="0">
                <a:solidFill>
                  <a:srgbClr val="000000"/>
                </a:solidFill>
                <a:latin typeface="+mn-lt"/>
                <a:ea typeface="ＭＳ Ｐゴシック"/>
              </a:rPr>
              <a:t>T</a:t>
            </a:r>
          </a:p>
          <a:p>
            <a:pPr marL="1144778" lvl="2" indent="-230378" eaLnBrk="0" fontAlgn="base" hangingPunct="0">
              <a:spcAft>
                <a:spcPct val="0"/>
              </a:spcAft>
              <a:buSzPts val="2400"/>
              <a:defRPr/>
            </a:pPr>
            <a:r>
              <a:rPr lang="en-US" altLang="en-US" sz="2200" dirty="0" smtClean="0">
                <a:solidFill>
                  <a:srgbClr val="000000"/>
                </a:solidFill>
                <a:latin typeface="+mn-lt"/>
                <a:ea typeface="ＭＳ Ｐゴシック"/>
              </a:rPr>
              <a:t>Diet considerations</a:t>
            </a:r>
            <a:endParaRPr lang="en-US" altLang="en-US" sz="2200" dirty="0">
              <a:solidFill>
                <a:srgbClr val="000000"/>
              </a:solidFill>
              <a:latin typeface="+mn-lt"/>
              <a:ea typeface="ＭＳ Ｐゴシック"/>
            </a:endParaRPr>
          </a:p>
          <a:p>
            <a:pPr marL="1144778" lvl="2" indent="-230378" eaLnBrk="0" fontAlgn="base" hangingPunct="0">
              <a:spcAft>
                <a:spcPct val="0"/>
              </a:spcAft>
              <a:buSzPts val="2400"/>
              <a:defRPr/>
            </a:pPr>
            <a:r>
              <a:rPr lang="en-US" altLang="en-US" sz="2200" dirty="0" smtClean="0">
                <a:solidFill>
                  <a:srgbClr val="000000"/>
                </a:solidFill>
                <a:latin typeface="+mn-lt"/>
                <a:ea typeface="ＭＳ Ｐゴシック"/>
              </a:rPr>
              <a:t>Learn to relax</a:t>
            </a:r>
            <a:endParaRPr lang="en-US" altLang="en-US" sz="2200" dirty="0">
              <a:solidFill>
                <a:srgbClr val="000000"/>
              </a:solidFill>
              <a:latin typeface="+mn-lt"/>
              <a:ea typeface="ＭＳ Ｐゴシック"/>
            </a:endParaRPr>
          </a:p>
          <a:p>
            <a:pPr marL="741363" lvl="1" indent="-284163" eaLnBrk="0" fontAlgn="base" hangingPunct="0">
              <a:spcAft>
                <a:spcPct val="0"/>
              </a:spcAft>
              <a:buSzPts val="2400"/>
              <a:defRPr/>
            </a:pPr>
            <a:r>
              <a:rPr lang="en-US" altLang="en-US" sz="2200" dirty="0" smtClean="0">
                <a:solidFill>
                  <a:srgbClr val="000000"/>
                </a:solidFill>
                <a:latin typeface="+mn-lt"/>
                <a:ea typeface="ＭＳ Ｐゴシック"/>
              </a:rPr>
              <a:t>Take measures to</a:t>
            </a:r>
            <a:r>
              <a:rPr lang="en-US" altLang="en-US" sz="2200" dirty="0">
                <a:solidFill>
                  <a:srgbClr val="000000"/>
                </a:solidFill>
                <a:latin typeface="+mn-lt"/>
                <a:ea typeface="ＭＳ Ｐゴシック"/>
              </a:rPr>
              <a:t> </a:t>
            </a:r>
            <a:r>
              <a:rPr lang="en-US" altLang="en-US" sz="2200" dirty="0" smtClean="0">
                <a:solidFill>
                  <a:srgbClr val="000000"/>
                </a:solidFill>
                <a:latin typeface="+mn-lt"/>
                <a:ea typeface="ＭＳ Ｐゴシック"/>
              </a:rPr>
              <a:t>maintain balance</a:t>
            </a:r>
            <a:r>
              <a:rPr lang="en-US" altLang="en-US" sz="2200" dirty="0">
                <a:solidFill>
                  <a:srgbClr val="000000"/>
                </a:solidFill>
                <a:latin typeface="+mn-lt"/>
                <a:ea typeface="ＭＳ Ｐゴシック"/>
              </a:rPr>
              <a:t> </a:t>
            </a:r>
            <a:r>
              <a:rPr lang="en-US" altLang="en-US" sz="2200" dirty="0" smtClean="0">
                <a:solidFill>
                  <a:srgbClr val="000000"/>
                </a:solidFill>
                <a:latin typeface="+mn-lt"/>
                <a:ea typeface="ＭＳ Ｐゴシック"/>
              </a:rPr>
              <a:t>in your life</a:t>
            </a:r>
            <a:endParaRPr lang="en-US" altLang="en-US" sz="2200" dirty="0">
              <a:solidFill>
                <a:srgbClr val="000000"/>
              </a:solidFill>
              <a:latin typeface="+mn-lt"/>
              <a:ea typeface="ＭＳ Ｐゴシック"/>
            </a:endParaRPr>
          </a:p>
        </p:txBody>
      </p:sp>
      <p:pic>
        <p:nvPicPr>
          <p:cNvPr id="4" name="Picture 3" descr="Two men fill their plates with salad."/>
          <p:cNvPicPr>
            <a:picLocks noChangeAspect="1"/>
          </p:cNvPicPr>
          <p:nvPr/>
        </p:nvPicPr>
        <p:blipFill>
          <a:blip r:embed="rId3"/>
          <a:stretch>
            <a:fillRect/>
          </a:stretch>
        </p:blipFill>
        <p:spPr>
          <a:xfrm>
            <a:off x="2590155" y="3730627"/>
            <a:ext cx="3963691" cy="2641060"/>
          </a:xfrm>
          <a:prstGeom prst="rect">
            <a:avLst/>
          </a:prstGeom>
        </p:spPr>
      </p:pic>
    </p:spTree>
    <p:extLst>
      <p:ext uri="{BB962C8B-B14F-4D97-AF65-F5344CB8AC3E}">
        <p14:creationId xmlns:p14="http://schemas.microsoft.com/office/powerpoint/2010/main" val="2332974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4560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(9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eaLnBrk="0" fontAlgn="base" hangingPunct="0">
              <a:spcAft>
                <a:spcPct val="0"/>
              </a:spcAft>
              <a:buSzPts val="2400"/>
            </a:pPr>
            <a:r>
              <a:rPr lang="en-US" altLang="en-US" sz="2400" dirty="0">
                <a:latin typeface="+mn-lt"/>
              </a:rPr>
              <a:t>Stress </a:t>
            </a:r>
            <a:r>
              <a:rPr lang="en-US" altLang="en-US" sz="2400" dirty="0" smtClean="0">
                <a:latin typeface="+mn-lt"/>
              </a:rPr>
              <a:t>Management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Recognize the responses of family and friends:</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Lack of understanding</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Fear of separation</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Inability to plan</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Frustrated desire to share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866917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4788"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(10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eaLnBrk="0" fontAlgn="base" hangingPunct="0">
              <a:spcAft>
                <a:spcPct val="0"/>
              </a:spcAft>
              <a:buSzPts val="2400"/>
            </a:pPr>
            <a:r>
              <a:rPr lang="en-US" altLang="en-US" sz="2400" dirty="0">
                <a:latin typeface="+mn-lt"/>
              </a:rPr>
              <a:t>Stress </a:t>
            </a:r>
            <a:r>
              <a:rPr lang="en-US" altLang="en-US" sz="2400" dirty="0" smtClean="0">
                <a:latin typeface="+mn-lt"/>
              </a:rPr>
              <a:t>Management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Make changes in your work environment.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Develop a buddy system with a coworker.</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Encourage and support coworkers, resist the temptation to dwell on the negative.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Take a break to exercise.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Request shifts that allow more relaxation.</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Seek professional help if necessary.</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418971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114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(11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92384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Critical Incident Stress Management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Symptoms of burnout may occur after exposure to a critical incident.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Sufferers of critical incident stress also may have repeated mental images of the situation, inability to function on subsequent calls, and fear of continuing work in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24235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4114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Emotional Aspects of Emergency Care </a:t>
            </a:r>
            <a:r>
              <a:rPr lang="en-US" sz="2000" b="0" dirty="0" smtClean="0">
                <a:latin typeface="Times New Roman" panose="02020603050405020304" pitchFamily="18" charset="0"/>
                <a:ea typeface="ＭＳ Ｐゴシック"/>
                <a:cs typeface="ＭＳ Ｐゴシック" pitchFamily="-65" charset="-128"/>
              </a:rPr>
              <a:t>(12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critical incident stress management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 process consists of two approaches: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Critical incident stress debriefing (C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Critical incident stress defusing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06205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(4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Connor assures the family that he and Melinda are there to help and that they will let the family know what their findings are.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pull on disposable exam gloves as they ask about symptoms that may be related to infectious diseases against which they should take additional precautions.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047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(5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signs and symptoms may indicate that the patient has a communicable illness?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factors should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take into considerations in deciding whether it is necessary to use Standard Precautions other than gloves?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 they approach the patient, are there other safety considerations?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1251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is scene safety?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Taking appropriate measures to protect yourself from infectious diseases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Following proper rescue procedures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Handling violence properly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Being an advocate for safety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5088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Disease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Infectious diseases are caused by pathogens, which include: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Bacteria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Viruses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Fungi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Protozoa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Helminths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6451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Setting the Stage</a:t>
            </a:r>
            <a:endParaRPr lang="en-US"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Emotional aspects of emergency care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Scene safety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Wellness principles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80586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Types of Pathogens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Bacteria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Single-celled organisms that can reproduce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Usually respond to antibiotic therapy (when needed)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74984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(4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a:t>
            </a:r>
            <a:r>
              <a:rPr lang="en-US" altLang="en-US" sz="2400" dirty="0" smtClean="0">
                <a:solidFill>
                  <a:srgbClr val="000000"/>
                </a:solidFill>
                <a:latin typeface="Arial (Body)"/>
                <a:ea typeface="ＭＳ Ｐゴシック"/>
              </a:rPr>
              <a:t>Pathogens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Viruses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Require a host to reproduce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Invade cells in order to reproduce new viral particles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Not responsive to antibiotics; there are few medications to treat viral infections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Most cause mild, self-limiting illnesses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5378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(5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a:t>
            </a:r>
            <a:r>
              <a:rPr lang="en-US" altLang="en-US" sz="2400" dirty="0" smtClean="0">
                <a:solidFill>
                  <a:srgbClr val="000000"/>
                </a:solidFill>
                <a:latin typeface="Arial (Body)"/>
                <a:ea typeface="ＭＳ Ｐゴシック"/>
              </a:rPr>
              <a:t>Pathogens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Fungi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Plant-like microorganisms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Usually do not cause illness when the immune system is functioning normally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Can be a problem in patients with immune deficiency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2049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(6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a:t>
            </a:r>
            <a:r>
              <a:rPr lang="en-US" altLang="en-US" sz="2400" dirty="0" smtClean="0">
                <a:solidFill>
                  <a:srgbClr val="000000"/>
                </a:solidFill>
                <a:latin typeface="Arial (Body)"/>
                <a:ea typeface="ＭＳ Ｐゴシック"/>
              </a:rPr>
              <a:t>Pathogens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Protozoa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Single-celled organisms capable of movement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Often found in the soil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Illnesses include: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Some forms of gastroenteritis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Some vaginal infections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Malaria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6603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(7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a:t>
            </a:r>
            <a:r>
              <a:rPr lang="en-US" altLang="en-US" sz="2400" dirty="0" smtClean="0">
                <a:solidFill>
                  <a:srgbClr val="000000"/>
                </a:solidFill>
                <a:latin typeface="Arial (Body)"/>
                <a:ea typeface="ＭＳ Ｐゴシック"/>
              </a:rPr>
              <a:t>Pathogens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Helminths (parasitic worms)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Examples include: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Roundworms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Flukes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Tapeworms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Hookworms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08221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(8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Disease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Infectious disease are contracted from pathogens.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Some infectious diseases can be passed from person to person, and are called communicable diseases.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Diseases can be spread directly or indirectly.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0886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04365"/>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An Open Sore on the Arm of an Apparent Drug User is an Example of an Open Wound that has the Potential to Spread Infection</a:t>
            </a:r>
            <a:endParaRPr lang="en-US" altLang="en-US" sz="2800" dirty="0">
              <a:latin typeface="Times New Roman" panose="02020603050405020304" pitchFamily="18" charset="0"/>
              <a:ea typeface="ＭＳ Ｐゴシック"/>
            </a:endParaRPr>
          </a:p>
        </p:txBody>
      </p:sp>
      <p:pic>
        <p:nvPicPr>
          <p:cNvPr id="4" name="Picture 1" descr="An abscessed wound on the inside of an elbow. The abscess is dark in color at the center with a bright spot, and the surrounding area is red and swoll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4719" y="1847995"/>
            <a:ext cx="5794562" cy="434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50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(9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Disease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Standard Precautions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Guidelines developed by 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 to protect health care workers from communicable disease.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Employers must ensure that the Standard Precautions are available, and must have a written exposure control plan.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6576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(10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4212197" cy="169881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Standard </a:t>
            </a:r>
            <a:r>
              <a:rPr lang="en-US" altLang="en-US" sz="2400" dirty="0" smtClean="0">
                <a:solidFill>
                  <a:srgbClr val="000000"/>
                </a:solidFill>
                <a:latin typeface="Arial (Body)"/>
                <a:ea typeface="ＭＳ Ｐゴシック"/>
              </a:rPr>
              <a:t>Precautions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Hand washing</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3361766"/>
            <a:ext cx="4212197" cy="2357716"/>
          </a:xfrm>
        </p:spPr>
        <p:txBody>
          <a:bodyPr/>
          <a:lstStyle/>
          <a:p>
            <a:pPr marL="1602000" lvl="3"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Wet</a:t>
            </a:r>
          </a:p>
          <a:p>
            <a:pPr marL="1602000" lvl="3"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Lather</a:t>
            </a:r>
          </a:p>
          <a:p>
            <a:pPr marL="1602000" lvl="3"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Scrub</a:t>
            </a:r>
          </a:p>
          <a:p>
            <a:pPr marL="1602000" lvl="3"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Rinse</a:t>
            </a:r>
          </a:p>
          <a:p>
            <a:pPr marL="1602000" lvl="3" indent="-428400" eaLnBrk="0" fontAlgn="base" hangingPunct="0">
              <a:spcAft>
                <a:spcPct val="0"/>
              </a:spcAft>
              <a:buSzPts val="2400"/>
              <a:buFont typeface="Arial" panose="020B0604020202020204" pitchFamily="34" charset="0"/>
              <a:buAutoNum type="arabicPeriod"/>
            </a:pPr>
            <a:r>
              <a:rPr lang="en-US" altLang="en-US" sz="2400" dirty="0" smtClean="0">
                <a:solidFill>
                  <a:srgbClr val="000000"/>
                </a:solidFill>
                <a:latin typeface="Arial (Body)"/>
                <a:ea typeface="ＭＳ Ｐゴシック"/>
              </a:rPr>
              <a:t>Dry</a:t>
            </a:r>
            <a:endParaRPr lang="en-US" altLang="en-US" sz="2400" dirty="0">
              <a:solidFill>
                <a:srgbClr val="000000"/>
              </a:solidFill>
              <a:latin typeface="Arial (Body)"/>
              <a:ea typeface="ＭＳ Ｐゴシック"/>
            </a:endParaRPr>
          </a:p>
        </p:txBody>
      </p:sp>
      <p:pic>
        <p:nvPicPr>
          <p:cNvPr id="5" name="Picture 1" descr="Two hands wash thoroughly with a bar of soap and wa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6117" y="1725426"/>
            <a:ext cx="376396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93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(11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a:t>
            </a:r>
            <a:r>
              <a:rPr lang="en-US" altLang="en-US" sz="2400" dirty="0" smtClean="0">
                <a:solidFill>
                  <a:srgbClr val="000000"/>
                </a:solidFill>
                <a:latin typeface="Arial (Body)"/>
                <a:ea typeface="ＭＳ Ｐゴシック"/>
              </a:rPr>
              <a:t>Disease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Alcohol-based hand sanitizer can be used when you do not have access to soap and water.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a product with at least 60 percent alcohol.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 soon as possible, wash with soap and water.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51111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Case Study Introduction</a:t>
            </a:r>
            <a:endParaRPr lang="en-US"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Connor Fleisher and Melinda Jurgens are approaching unit 121 at Ashford Springs, an assisted living facility, where they were dispatched for a report of a sick person.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65244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(12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35815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a:t>
            </a:r>
            <a:r>
              <a:rPr lang="en-US" altLang="en-US" sz="2400" dirty="0" smtClean="0">
                <a:solidFill>
                  <a:srgbClr val="000000"/>
                </a:solidFill>
                <a:latin typeface="Arial (Body)"/>
                <a:ea typeface="ＭＳ Ｐゴシック"/>
              </a:rPr>
              <a:t>Disease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Personal protective equipment (P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Eye protection</a:t>
            </a:r>
            <a:endParaRPr lang="en-US" altLang="en-US" sz="2400" dirty="0">
              <a:solidFill>
                <a:srgbClr val="000000"/>
              </a:solidFill>
              <a:latin typeface="Arial (Body)"/>
              <a:ea typeface="ＭＳ Ｐゴシック"/>
            </a:endParaRPr>
          </a:p>
        </p:txBody>
      </p:sp>
      <p:pic>
        <p:nvPicPr>
          <p:cNvPr id="5" name="Picture 1" descr="A man with removable protective side shields on his eyeglass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6243" y="3087154"/>
            <a:ext cx="2451514" cy="325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976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(13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37608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Personal protective equipment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E</a:t>
            </a:r>
            <a:r>
              <a:rPr lang="en-US" altLang="en-US" sz="2400" dirty="0" smtClean="0">
                <a:solidFill>
                  <a:srgbClr val="000000"/>
                </a:solidFill>
                <a:latin typeface="Arial (Body)"/>
                <a:ea typeface="ＭＳ Ｐゴシック"/>
              </a:rPr>
              <a: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Protective gloves</a:t>
            </a:r>
            <a:endParaRPr lang="en-US" altLang="en-US" sz="2400" dirty="0">
              <a:solidFill>
                <a:srgbClr val="000000"/>
              </a:solidFill>
              <a:latin typeface="Arial (Body)"/>
              <a:ea typeface="ＭＳ Ｐゴシック"/>
            </a:endParaRPr>
          </a:p>
        </p:txBody>
      </p:sp>
      <p:pic>
        <p:nvPicPr>
          <p:cNvPr id="5" name="Picture 1" descr="An E M T uses a suction tool in the mouth of an unconscious patient. The E M T wears an eye shield, face mask and glov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3059" y="3069873"/>
            <a:ext cx="4937883" cy="329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188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(14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7526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Personal protective equipment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E</a:t>
            </a:r>
            <a:r>
              <a:rPr lang="en-US" altLang="en-US" sz="2400" dirty="0" smtClean="0">
                <a:solidFill>
                  <a:srgbClr val="000000"/>
                </a:solidFill>
                <a:latin typeface="Arial (Body)"/>
                <a:ea typeface="ＭＳ Ｐゴシック"/>
              </a:rPr>
              <a: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Gowns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Masks</a:t>
            </a:r>
            <a:endParaRPr lang="en-US" altLang="en-US" sz="2400" dirty="0">
              <a:solidFill>
                <a:srgbClr val="000000"/>
              </a:solidFill>
              <a:latin typeface="Arial (Body)"/>
              <a:ea typeface="ＭＳ Ｐゴシック"/>
            </a:endParaRPr>
          </a:p>
        </p:txBody>
      </p:sp>
      <p:pic>
        <p:nvPicPr>
          <p:cNvPr id="5" name="Picture 1" descr="An E M T and patient both wear surgical masks in an ambula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5028" y="3490156"/>
            <a:ext cx="4253945" cy="284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136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(15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2431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Personal protective equipment (P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E</a:t>
            </a:r>
            <a:r>
              <a:rPr lang="en-US" altLang="en-US" sz="2400" dirty="0" smtClean="0">
                <a:solidFill>
                  <a:srgbClr val="000000"/>
                </a:solidFill>
                <a:latin typeface="Arial (Body)"/>
                <a:ea typeface="ＭＳ Ｐゴシック"/>
              </a:rPr>
              <a:t>)</a:t>
            </a:r>
            <a:endParaRPr lang="pt-BR" altLang="en-US" sz="2400" dirty="0" smtClean="0">
              <a:solidFill>
                <a:srgbClr val="000000"/>
              </a:solidFill>
              <a:latin typeface="Arial (Body)"/>
              <a:ea typeface="ＭＳ Ｐゴシック"/>
            </a:endParaRPr>
          </a:p>
          <a:p>
            <a:pPr marL="1144778" lvl="2" indent="-230378" eaLnBrk="0" fontAlgn="base" hangingPunct="0">
              <a:spcAft>
                <a:spcPct val="0"/>
              </a:spcAft>
              <a:buSzPts val="2400"/>
            </a:pPr>
            <a:r>
              <a:rPr lang="pt-BR" altLang="en-US" sz="2400" dirty="0" smtClean="0">
                <a:solidFill>
                  <a:srgbClr val="000000"/>
                </a:solidFill>
                <a:latin typeface="Arial (Body)"/>
                <a:ea typeface="ＭＳ Ｐゴシック"/>
              </a:rPr>
              <a:t>H</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 respirator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9</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5 respirator</a:t>
            </a:r>
            <a:endParaRPr lang="en-US" altLang="en-US" sz="2400" dirty="0">
              <a:solidFill>
                <a:srgbClr val="000000"/>
              </a:solidFill>
              <a:latin typeface="Arial (Body)"/>
              <a:ea typeface="ＭＳ Ｐゴシック"/>
            </a:endParaRPr>
          </a:p>
        </p:txBody>
      </p:sp>
      <p:pic>
        <p:nvPicPr>
          <p:cNvPr id="4" name="Picture 3" descr="A smooth light blue respirator, which covers more of the cheek beneath the eye."/>
          <p:cNvPicPr>
            <a:picLocks noChangeAspect="1"/>
          </p:cNvPicPr>
          <p:nvPr/>
        </p:nvPicPr>
        <p:blipFill>
          <a:blip r:embed="rId3"/>
          <a:stretch>
            <a:fillRect/>
          </a:stretch>
        </p:blipFill>
        <p:spPr>
          <a:xfrm>
            <a:off x="2340906" y="3549330"/>
            <a:ext cx="1903090" cy="2845120"/>
          </a:xfrm>
          <a:prstGeom prst="rect">
            <a:avLst/>
          </a:prstGeom>
        </p:spPr>
      </p:pic>
      <p:pic>
        <p:nvPicPr>
          <p:cNvPr id="6" name="Picture 5" descr="A white respirator with an extra layer."/>
          <p:cNvPicPr>
            <a:picLocks noChangeAspect="1"/>
          </p:cNvPicPr>
          <p:nvPr/>
        </p:nvPicPr>
        <p:blipFill>
          <a:blip r:embed="rId4"/>
          <a:stretch>
            <a:fillRect/>
          </a:stretch>
        </p:blipFill>
        <p:spPr>
          <a:xfrm>
            <a:off x="4838262" y="3550443"/>
            <a:ext cx="1903090" cy="2845120"/>
          </a:xfrm>
          <a:prstGeom prst="rect">
            <a:avLst/>
          </a:prstGeom>
        </p:spPr>
      </p:pic>
    </p:spTree>
    <p:extLst>
      <p:ext uri="{BB962C8B-B14F-4D97-AF65-F5344CB8AC3E}">
        <p14:creationId xmlns:p14="http://schemas.microsoft.com/office/powerpoint/2010/main" val="1843887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smtClean="0">
                <a:latin typeface="Times New Roman" panose="02020603050405020304" pitchFamily="18" charset="0"/>
                <a:cs typeface="Times New Roman" panose="02020603050405020304" pitchFamily="18" charset="0"/>
              </a:rPr>
              <a:t>E</a:t>
            </a:r>
            <a:r>
              <a:rPr lang="en-US" altLang="en-US" sz="100" dirty="0" smtClean="0">
                <a:latin typeface="Times New Roman" panose="02020603050405020304" pitchFamily="18" charset="0"/>
                <a:cs typeface="Times New Roman" panose="02020603050405020304" pitchFamily="18" charset="0"/>
              </a:rPr>
              <a:t> </a:t>
            </a:r>
            <a:r>
              <a:rPr lang="en-US" altLang="en-US" sz="3400" dirty="0" smtClean="0">
                <a:latin typeface="Times New Roman" panose="02020603050405020304" pitchFamily="18" charset="0"/>
                <a:cs typeface="Times New Roman" panose="02020603050405020304" pitchFamily="18" charset="0"/>
              </a:rPr>
              <a:t>M</a:t>
            </a:r>
            <a:r>
              <a:rPr lang="en-US" altLang="en-US" sz="100" dirty="0" smtClean="0">
                <a:latin typeface="Times New Roman" panose="02020603050405020304" pitchFamily="18" charset="0"/>
                <a:cs typeface="Times New Roman" panose="02020603050405020304" pitchFamily="18" charset="0"/>
              </a:rPr>
              <a:t> </a:t>
            </a:r>
            <a:r>
              <a:rPr lang="en-US" altLang="en-US" sz="3400" dirty="0" smtClean="0">
                <a:latin typeface="Times New Roman" panose="02020603050405020304" pitchFamily="18" charset="0"/>
                <a:cs typeface="Times New Roman" panose="02020603050405020304" pitchFamily="18" charset="0"/>
              </a:rPr>
              <a:t>T Skills 2-1</a:t>
            </a:r>
            <a:endParaRPr lang="en-US" sz="3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altLang="en-US" sz="2400" dirty="0">
                <a:latin typeface="+mn-lt"/>
              </a:rPr>
              <a:t>Safe Glove </a:t>
            </a:r>
            <a:r>
              <a:rPr lang="en-US" altLang="en-US" sz="2400" dirty="0" smtClean="0">
                <a:latin typeface="+mn-lt"/>
              </a:rPr>
              <a:t>Removal</a:t>
            </a:r>
            <a:endParaRPr lang="en-US" altLang="en-US" sz="2400" dirty="0">
              <a:latin typeface="+mn-lt"/>
            </a:endParaRPr>
          </a:p>
        </p:txBody>
      </p:sp>
    </p:spTree>
    <p:extLst>
      <p:ext uri="{BB962C8B-B14F-4D97-AF65-F5344CB8AC3E}">
        <p14:creationId xmlns:p14="http://schemas.microsoft.com/office/powerpoint/2010/main" val="375616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Follow a Safe Technique for Removal of Gloves</a:t>
            </a:r>
            <a:endParaRPr lang="en-US" altLang="en-US" sz="30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589199"/>
            <a:ext cx="8229600" cy="1476730"/>
          </a:xfrm>
        </p:spPr>
        <p:txBody>
          <a:bodyPr/>
          <a:lstStyle/>
          <a:p>
            <a:pPr marL="0" indent="0">
              <a:buNone/>
            </a:pPr>
            <a:r>
              <a:rPr lang="en-US" altLang="en-US" sz="2200" dirty="0">
                <a:latin typeface="+mn-lt"/>
              </a:rPr>
              <a:t>Use only contaminated glove surfaces to touch other contaminated glove surfaces, and use clean inside glove surfaces to touch other clean inside glove surfaces. Do not touch a contaminated surface with your bare hand or fingers.</a:t>
            </a:r>
            <a:endParaRPr lang="en-US" sz="2200" dirty="0">
              <a:latin typeface="+mn-lt"/>
            </a:endParaRPr>
          </a:p>
        </p:txBody>
      </p:sp>
      <p:pic>
        <p:nvPicPr>
          <p:cNvPr id="4" name="Picture 1" descr="A hand hooks the index and middle fingers under the inside wrist of the glove for the other hand and pulls. No contact is made with the ski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0301" y="3214973"/>
            <a:ext cx="4663398" cy="30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521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Use a Gloved Finger to Pull a Cuff out and Down on the Other Glove</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474784"/>
          </a:xfrm>
        </p:spPr>
        <p:txBody>
          <a:bodyPr/>
          <a:lstStyle/>
          <a:p>
            <a:pPr marL="0" indent="0">
              <a:buNone/>
            </a:pPr>
            <a:r>
              <a:rPr lang="en-US" altLang="en-US" sz="2200" dirty="0" smtClean="0">
                <a:latin typeface="+mn-lt"/>
                <a:ea typeface="ＭＳ Ｐゴシック"/>
              </a:rPr>
              <a:t>Do </a:t>
            </a:r>
            <a:r>
              <a:rPr lang="en-US" altLang="en-US" sz="2200" dirty="0">
                <a:latin typeface="+mn-lt"/>
                <a:ea typeface="ＭＳ Ｐゴシック"/>
              </a:rPr>
              <a:t>not </a:t>
            </a:r>
            <a:r>
              <a:rPr lang="en-US" altLang="en-US" sz="2200" dirty="0" smtClean="0">
                <a:latin typeface="+mn-lt"/>
                <a:ea typeface="ＭＳ Ｐゴシック"/>
              </a:rPr>
              <a:t>touch </a:t>
            </a:r>
            <a:r>
              <a:rPr lang="en-US" altLang="en-US" sz="2200" dirty="0">
                <a:latin typeface="+mn-lt"/>
                <a:ea typeface="ＭＳ Ｐゴシック"/>
              </a:rPr>
              <a:t>the </a:t>
            </a:r>
            <a:r>
              <a:rPr lang="en-US" altLang="en-US" sz="2200" dirty="0" smtClean="0">
                <a:latin typeface="+mn-lt"/>
                <a:ea typeface="ＭＳ Ｐゴシック"/>
              </a:rPr>
              <a:t>inside </a:t>
            </a:r>
            <a:r>
              <a:rPr lang="en-US" altLang="en-US" sz="2200" dirty="0">
                <a:latin typeface="+mn-lt"/>
                <a:ea typeface="ＭＳ Ｐゴシック"/>
              </a:rPr>
              <a:t>of the </a:t>
            </a:r>
            <a:r>
              <a:rPr lang="en-US" altLang="en-US" sz="2200" dirty="0" smtClean="0">
                <a:latin typeface="+mn-lt"/>
                <a:ea typeface="ＭＳ Ｐゴシック"/>
              </a:rPr>
              <a:t>glove.</a:t>
            </a:r>
            <a:endParaRPr lang="en-US" sz="2200" dirty="0">
              <a:latin typeface="+mn-lt"/>
            </a:endParaRPr>
          </a:p>
        </p:txBody>
      </p:sp>
      <p:pic>
        <p:nvPicPr>
          <p:cNvPr id="4" name="Picture 1" descr="The glove is pulled up and away completely off the hand inside out, starting from the inner wris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946" y="2439987"/>
            <a:ext cx="5414884" cy="364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702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Without Touching the Inside of the Glove, Continue Pulling it Downward</a:t>
            </a:r>
            <a:endParaRPr lang="en-US" altLang="en-US" dirty="0">
              <a:latin typeface="Times New Roman" panose="02020603050405020304" pitchFamily="18" charset="0"/>
              <a:ea typeface="ＭＳ Ｐゴシック"/>
            </a:endParaRPr>
          </a:p>
        </p:txBody>
      </p:sp>
      <p:pic>
        <p:nvPicPr>
          <p:cNvPr id="4" name="Picture 1" descr="The glove is pulled inside out and completely off the hand. Blood is safely contained within the inside out glov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8204" y="1693140"/>
            <a:ext cx="6647593" cy="443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359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478"/>
            <a:ext cx="8229600" cy="1299005"/>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Crumple the Contaminated Glove in the Hand Still Wearing a Contaminated Glove and Discard it in a Biohazard Receptacle</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66616" y="1714554"/>
            <a:ext cx="8229600" cy="501553"/>
          </a:xfrm>
        </p:spPr>
        <p:txBody>
          <a:bodyPr/>
          <a:lstStyle/>
          <a:p>
            <a:pPr marL="0" indent="0">
              <a:buNone/>
            </a:pPr>
            <a:r>
              <a:rPr lang="en-US" altLang="en-US" sz="2200" dirty="0" smtClean="0">
                <a:latin typeface="+mn-lt"/>
              </a:rPr>
              <a:t>Ensuring </a:t>
            </a:r>
            <a:r>
              <a:rPr lang="en-US" altLang="en-US" sz="2200" dirty="0">
                <a:latin typeface="+mn-lt"/>
              </a:rPr>
              <a:t>that it does not touch any clean surfaces.</a:t>
            </a:r>
            <a:endParaRPr lang="en-US" sz="2200" dirty="0">
              <a:latin typeface="+mn-lt"/>
            </a:endParaRPr>
          </a:p>
        </p:txBody>
      </p:sp>
      <p:pic>
        <p:nvPicPr>
          <p:cNvPr id="4" name="Picture 2" descr="A gloved hand holds the contaminated glove of the other han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255" y="2495779"/>
            <a:ext cx="5622322" cy="37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57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657"/>
            <a:ext cx="8229600" cy="1309911"/>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Begin to Remove the Other Glove by Inserting Clean, Uncontaminated Fingers into the Uncontaminated Inside of the Remaining Glove Cuff</a:t>
            </a:r>
            <a:endParaRPr lang="en-US" altLang="en-US" sz="2800" dirty="0">
              <a:latin typeface="Times New Roman" panose="02020603050405020304" pitchFamily="18" charset="0"/>
              <a:ea typeface="ＭＳ Ｐゴシック"/>
            </a:endParaRPr>
          </a:p>
        </p:txBody>
      </p:sp>
      <p:pic>
        <p:nvPicPr>
          <p:cNvPr id="4" name="Picture 2" descr="A clean hand uses fingers to pull a contaminated glove by tucking the hand inside the glove at the inner wris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8474" y="1892495"/>
            <a:ext cx="64770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928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(1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Are there particular issues that should be anticipated when responding to an assisted living facility?</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hazards should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be looking for in this situation?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actions should they consider in anticipation of potential hazards?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697362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1"/>
            <a:ext cx="8229600" cy="1251856"/>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Continue to Roll the Glove off Your Hand, Being Sure Your Clean Hand Touches Only the Clean Inside Surfaces of the Second Glove</a:t>
            </a:r>
            <a:endParaRPr lang="en-US" altLang="en-US" sz="2800" dirty="0">
              <a:latin typeface="Times New Roman" panose="02020603050405020304" pitchFamily="18" charset="0"/>
              <a:ea typeface="ＭＳ Ｐゴシック"/>
            </a:endParaRPr>
          </a:p>
        </p:txBody>
      </p:sp>
      <p:pic>
        <p:nvPicPr>
          <p:cNvPr id="4" name="Picture 2" descr="A clean hand uses fingers to pull a contaminated glove inside out and down the fin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04918"/>
            <a:ext cx="6361113"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828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Drop the Glove into the Biohazard Receptacle</a:t>
            </a:r>
            <a:endParaRPr lang="en-US" altLang="en-US" dirty="0">
              <a:latin typeface="Times New Roman" panose="02020603050405020304" pitchFamily="18" charset="0"/>
              <a:ea typeface="ＭＳ Ｐゴシック"/>
            </a:endParaRPr>
          </a:p>
        </p:txBody>
      </p:sp>
      <p:sp>
        <p:nvSpPr>
          <p:cNvPr id="6" name="Text Placeholder 5"/>
          <p:cNvSpPr>
            <a:spLocks noGrp="1"/>
          </p:cNvSpPr>
          <p:nvPr>
            <p:ph type="body" idx="1"/>
          </p:nvPr>
        </p:nvSpPr>
        <p:spPr>
          <a:xfrm>
            <a:off x="457200" y="1600201"/>
            <a:ext cx="8229600" cy="685799"/>
          </a:xfrm>
        </p:spPr>
        <p:txBody>
          <a:bodyPr/>
          <a:lstStyle/>
          <a:p>
            <a:pPr marL="0" indent="0">
              <a:buNone/>
            </a:pPr>
            <a:r>
              <a:rPr lang="en-US" altLang="en-US" sz="2000" dirty="0" smtClean="0">
                <a:latin typeface="+mn-lt"/>
              </a:rPr>
              <a:t>Being careful that </a:t>
            </a:r>
            <a:r>
              <a:rPr lang="en-US" altLang="en-US" sz="2000" dirty="0">
                <a:latin typeface="+mn-lt"/>
              </a:rPr>
              <a:t>the contaminated glove does not touch your clean hands nor any other clean </a:t>
            </a:r>
            <a:r>
              <a:rPr lang="en-US" altLang="en-US" sz="2000" dirty="0" smtClean="0">
                <a:latin typeface="+mn-lt"/>
              </a:rPr>
              <a:t>surface</a:t>
            </a:r>
            <a:endParaRPr lang="en-US" sz="2000" dirty="0">
              <a:latin typeface="+mn-lt"/>
            </a:endParaRPr>
          </a:p>
        </p:txBody>
      </p:sp>
      <p:pic>
        <p:nvPicPr>
          <p:cNvPr id="4" name="Picture 2" descr="A clean hand drops the two contaminated, inside out gloves into the biohazard receptacle.&#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0430" y="2573551"/>
            <a:ext cx="5363139" cy="360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298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(16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5165678" cy="333935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Protecting Yourself from Disease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Additional guidelines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disposable equipment.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Wash soiled clothing/uniforms.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Document any exposures.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Bag infectious items.</a:t>
            </a:r>
            <a:endParaRPr lang="en-US" altLang="en-US" sz="2400" dirty="0">
              <a:solidFill>
                <a:srgbClr val="000000"/>
              </a:solidFill>
              <a:latin typeface="Arial (Body)"/>
              <a:ea typeface="ＭＳ Ｐゴシック"/>
            </a:endParaRPr>
          </a:p>
        </p:txBody>
      </p:sp>
      <p:pic>
        <p:nvPicPr>
          <p:cNvPr id="5" name="Picture 1" descr="An inside out rubber glove is disposed into a box with a biohazard symbol. The red bag inside is labeled, regulated medical waste, biohaz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599" y="1673016"/>
            <a:ext cx="2797175"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783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(17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08411"/>
          </a:xfrm>
        </p:spPr>
        <p:txBody>
          <a:bodyPr wrap="square" lIns="91425" tIns="91425" rIns="91425" bIns="91425">
            <a:noAutofit/>
          </a:bodyPr>
          <a:lstStyle/>
          <a:p>
            <a:pPr marL="255651" lvl="0" indent="-255651" eaLnBrk="0" fontAlgn="base" hangingPunct="0">
              <a:spcAft>
                <a:spcPct val="0"/>
              </a:spcAft>
              <a:buSzPts val="2400"/>
            </a:pPr>
            <a:r>
              <a:rPr lang="en-US" altLang="en-US" sz="20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000" dirty="0">
                <a:solidFill>
                  <a:srgbClr val="000000"/>
                </a:solidFill>
                <a:latin typeface="Arial (Body)"/>
                <a:ea typeface="ＭＳ Ｐゴシック"/>
              </a:rPr>
              <a:t>Additional </a:t>
            </a:r>
            <a:r>
              <a:rPr lang="en-US" altLang="en-US" sz="20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000" dirty="0" smtClean="0">
                <a:solidFill>
                  <a:srgbClr val="000000"/>
                </a:solidFill>
                <a:latin typeface="Arial (Body)"/>
                <a:ea typeface="ＭＳ Ｐゴシック"/>
              </a:rPr>
              <a:t>Use sharps containers.</a:t>
            </a:r>
            <a:endParaRPr lang="en-US" altLang="en-US" sz="20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000" dirty="0" smtClean="0">
                <a:solidFill>
                  <a:srgbClr val="000000"/>
                </a:solidFill>
                <a:latin typeface="Arial (Body)"/>
                <a:ea typeface="ＭＳ Ｐゴシック"/>
              </a:rPr>
              <a:t>Clean up blood/body fluids.</a:t>
            </a:r>
            <a:endParaRPr lang="en-US" altLang="en-US" sz="20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000" dirty="0" smtClean="0">
                <a:solidFill>
                  <a:srgbClr val="000000"/>
                </a:solidFill>
                <a:latin typeface="Arial (Body)"/>
                <a:ea typeface="ＭＳ Ｐゴシック"/>
              </a:rPr>
              <a:t>Clean visible soil from nonhorizontal walls.</a:t>
            </a:r>
            <a:endParaRPr lang="en-US" altLang="en-US" sz="20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000" dirty="0" smtClean="0">
                <a:solidFill>
                  <a:srgbClr val="000000"/>
                </a:solidFill>
                <a:latin typeface="Arial (Body)"/>
                <a:ea typeface="ＭＳ Ｐゴシック"/>
              </a:rPr>
              <a:t>Always wash hands thoroughly.</a:t>
            </a:r>
            <a:endParaRPr lang="en-US" altLang="en-US" sz="2000" dirty="0">
              <a:solidFill>
                <a:srgbClr val="000000"/>
              </a:solidFill>
              <a:latin typeface="Arial (Body)"/>
              <a:ea typeface="ＭＳ Ｐゴシック"/>
            </a:endParaRPr>
          </a:p>
        </p:txBody>
      </p:sp>
      <p:pic>
        <p:nvPicPr>
          <p:cNvPr id="5" name="Picture 2" descr="A used needle is disposed into a mounted, plastic sharps contain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732" y="3973432"/>
            <a:ext cx="3576536" cy="241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770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(18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199"/>
            <a:ext cx="8229600" cy="2353235"/>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Protecting Yourself from Disease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Additional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Cleaning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Disinfecting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Sterilization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25861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(19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57045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a:t>
            </a:r>
            <a:r>
              <a:rPr lang="en-US" altLang="en-US" sz="2400" dirty="0" smtClean="0">
                <a:solidFill>
                  <a:srgbClr val="000000"/>
                </a:solidFill>
                <a:latin typeface="Arial (Body)"/>
                <a:ea typeface="ＭＳ Ｐゴシック"/>
              </a:rPr>
              <a:t>Disease</a:t>
            </a: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Immunizations</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Influenza (annually)</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Tetanus (every 10 years)</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Hepatitis B</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Polio</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Rubella</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Measles</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Mumps</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Varicella (chickenpox)</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88037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(20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a:t>
            </a:r>
            <a:r>
              <a:rPr lang="en-US" altLang="en-US" sz="2400" dirty="0" smtClean="0">
                <a:solidFill>
                  <a:srgbClr val="000000"/>
                </a:solidFill>
                <a:latin typeface="Arial (Body)"/>
                <a:ea typeface="ＭＳ Ｐゴシック"/>
              </a:rPr>
              <a:t>Disease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Reporting exposures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Report exposures following state and local laws and your employer’s policies.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Report the exposure as soon as possible to your supervisor, including the date, time, and details of the exposure.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771736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114"/>
            <a:ext cx="8229600" cy="1066799"/>
          </a:xfrm>
        </p:spPr>
        <p:txBody>
          <a:bodyPr tIns="91425" anchor="b">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(21 of 35)</a:t>
            </a:r>
            <a:endParaRPr lang="en-US" sz="2000" b="0" dirty="0">
              <a:latin typeface="Times New Roman" panose="02020603050405020304" pitchFamily="18" charset="0"/>
              <a:ea typeface="ＭＳ Ｐゴシック"/>
              <a:cs typeface="ＭＳ Ｐゴシック" pitchFamily="-65" charset="-128"/>
            </a:endParaRPr>
          </a:p>
        </p:txBody>
      </p:sp>
      <p:pic>
        <p:nvPicPr>
          <p:cNvPr id="5" name="Picture 4" descr="Airborne infection procedure: you transport a patient who is infected with a life threatening disease such as T B, but you are not aware that the patient is infected; the medical facility diagnoses the disease in the patient you transported; the medical facility must notify your designated officer with 24 hours; your designated officer notifies you that you have been exposed; your employer arranges for you to be evaluated and followed up by a doctor or other appropriate health care professional. Blood borne infection procedure: you come into contact with blood or body fluids of a patient and you wonder if that patient is infected with a life threatening blood borne disease such as H I V or H B V, you seek immediate medical attention and document the incident for worker's compensation; you ask your designated officer to determine if you have been exposed to an infectious disease; your designated officer D O must gather information and if D O determines it is warranted, consult the medical facility to which the patient was transported;the medical facility must gather information and report findings to your designated officer within 48 hours, your D O notifies you of the findings."/>
          <p:cNvPicPr>
            <a:picLocks noChangeAspect="1"/>
          </p:cNvPicPr>
          <p:nvPr/>
        </p:nvPicPr>
        <p:blipFill>
          <a:blip r:embed="rId2"/>
          <a:stretch>
            <a:fillRect/>
          </a:stretch>
        </p:blipFill>
        <p:spPr>
          <a:xfrm>
            <a:off x="2727556" y="1596352"/>
            <a:ext cx="3670959" cy="4644608"/>
          </a:xfrm>
          <a:prstGeom prst="rect">
            <a:avLst/>
          </a:prstGeom>
        </p:spPr>
      </p:pic>
    </p:spTree>
    <p:extLst>
      <p:ext uri="{BB962C8B-B14F-4D97-AF65-F5344CB8AC3E}">
        <p14:creationId xmlns:p14="http://schemas.microsoft.com/office/powerpoint/2010/main" val="27262401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(22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Infectious Diseases of Concern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Hepatitis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Hepatitis B and hepatitis C are viral infections of the liver.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Contracted through contact with blood and body fluids.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Infected persons can be asymptomatic, but still transmit the disease.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565310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(23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Tuberculosis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Most often tuberculosis affects the lungs, but it can affect other tissues.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Spreads by breathing in the infected droplets of sputum of a the patient with a cough.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There are antibiotic-resistant forms.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010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chemeClr val="tx2"/>
                </a:solidFill>
                <a:latin typeface="Times New Roman" panose="02020603050405020304" pitchFamily="18" charset="0"/>
                <a:ea typeface="ＭＳ Ｐゴシック"/>
                <a:cs typeface="ＭＳ Ｐゴシック" pitchFamily="-65" charset="-128"/>
              </a:rPr>
              <a:t>Introduction</a:t>
            </a:r>
            <a:endParaRPr lang="en-US" dirty="0">
              <a:solidFill>
                <a:schemeClr val="tx2"/>
              </a:solidFill>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providers’ safety is the first priority on every call.</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must be prepared to deal with emotions of patients and their family members.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smtClean="0">
                <a:solidFill>
                  <a:srgbClr val="000000"/>
                </a:solidFill>
                <a:latin typeface="Arial (Body)"/>
                <a:ea typeface="ＭＳ Ｐゴシック"/>
              </a:rPr>
              <a:t>must </a:t>
            </a:r>
            <a:r>
              <a:rPr lang="en-US" altLang="en-US" sz="2400" dirty="0" smtClean="0">
                <a:solidFill>
                  <a:srgbClr val="000000"/>
                </a:solidFill>
                <a:latin typeface="Arial (Body)"/>
                <a:ea typeface="ＭＳ Ｐゴシック"/>
              </a:rPr>
              <a:t>be concerned with their own physical and emotional wellness.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66184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(24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Acquired immune deficiency syndrome (A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Results from infection with the human immunodeficiency virus (H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More difficult than hepatitis B to transmit through occupational exposure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Impairs the body’s ability to fight infections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17230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(25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Severe acute respiratory syndrome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Spread by person-to-person respiratory contact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Accompanied by high fever, headache, body aches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56835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(26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West Nile virus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Mosquito-borne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Most infected patients have no symptoms or mild symptoms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few patients develop severe symptoms that can last for weeks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84110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(27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Ebola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Viral hemorrhagic fever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Normally found on African continent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Marburg, Lassa, Yellow fever, and Ebola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42741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(28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Zika virus disease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Spread by mosquitos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Rarely fatal, but can cause birth defects to unborn child of infected mother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 vaccination exists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Avoidance and prevention are key to limiting infection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05770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(29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Infectious Diseases of </a:t>
            </a:r>
            <a:r>
              <a:rPr lang="en-US" altLang="en-US" sz="2400" dirty="0" smtClean="0">
                <a:solidFill>
                  <a:srgbClr val="000000"/>
                </a:solidFill>
                <a:latin typeface="Arial (Body)"/>
                <a:ea typeface="ＭＳ Ｐゴシック"/>
              </a:rPr>
              <a:t>Concern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Multidrug-resistant organisms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Common to patients who frequent the health care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May cause pneumonia; infections of the blood, ear, sinuses, and skin; peritonitis.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Follow Standard Precautions, and any additional instructions provided by the medical facility.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10840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Table 2-1 Infectious Diseases, Transmission, and Personal Protective Measures </a:t>
            </a:r>
            <a:r>
              <a:rPr lang="en-US"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2299880816"/>
              </p:ext>
            </p:extLst>
          </p:nvPr>
        </p:nvGraphicFramePr>
        <p:xfrm>
          <a:off x="457200" y="1821101"/>
          <a:ext cx="8229600" cy="3749040"/>
        </p:xfrm>
        <a:graphic>
          <a:graphicData uri="http://schemas.openxmlformats.org/drawingml/2006/table">
            <a:tbl>
              <a:tblPr firstRow="1" bandRow="1">
                <a:tableStyleId>{2D5ABB26-0587-4C30-8999-92F81FD0307C}</a:tableStyleId>
              </a:tblPr>
              <a:tblGrid>
                <a:gridCol w="1703294">
                  <a:extLst>
                    <a:ext uri="{9D8B030D-6E8A-4147-A177-3AD203B41FA5}">
                      <a16:colId xmlns:a16="http://schemas.microsoft.com/office/drawing/2014/main" val="1003791954"/>
                    </a:ext>
                  </a:extLst>
                </a:gridCol>
                <a:gridCol w="2465294">
                  <a:extLst>
                    <a:ext uri="{9D8B030D-6E8A-4147-A177-3AD203B41FA5}">
                      <a16:colId xmlns:a16="http://schemas.microsoft.com/office/drawing/2014/main" val="3273290177"/>
                    </a:ext>
                  </a:extLst>
                </a:gridCol>
                <a:gridCol w="1272988">
                  <a:extLst>
                    <a:ext uri="{9D8B030D-6E8A-4147-A177-3AD203B41FA5}">
                      <a16:colId xmlns:a16="http://schemas.microsoft.com/office/drawing/2014/main" val="1842010871"/>
                    </a:ext>
                  </a:extLst>
                </a:gridCol>
                <a:gridCol w="2788024">
                  <a:extLst>
                    <a:ext uri="{9D8B030D-6E8A-4147-A177-3AD203B41FA5}">
                      <a16:colId xmlns:a16="http://schemas.microsoft.com/office/drawing/2014/main" val="2249692754"/>
                    </a:ext>
                  </a:extLst>
                </a:gridCol>
              </a:tblGrid>
              <a:tr h="0">
                <a:tc>
                  <a:txBody>
                    <a:bodyPr/>
                    <a:lstStyle/>
                    <a:p>
                      <a:r>
                        <a:rPr lang="en-US" sz="1400" b="1" i="0" u="none" strike="noStrike" cap="none" baseline="0" dirty="0" smtClean="0">
                          <a:solidFill>
                            <a:schemeClr val="tx1"/>
                          </a:solidFill>
                          <a:latin typeface="+mn-lt"/>
                          <a:ea typeface="+mn-ea"/>
                          <a:cs typeface="+mn-cs"/>
                          <a:sym typeface="Arial"/>
                        </a:rPr>
                        <a:t>Disease</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Transmission Mode</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1" i="0" u="none" strike="noStrike" cap="none" baseline="0" dirty="0" smtClean="0">
                          <a:solidFill>
                            <a:schemeClr val="tx1"/>
                          </a:solidFill>
                          <a:latin typeface="+mn-lt"/>
                          <a:ea typeface="+mn-ea"/>
                          <a:cs typeface="+mn-cs"/>
                          <a:sym typeface="Arial"/>
                        </a:rPr>
                        <a:t>Incubation Period</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Protective Measures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355870"/>
                  </a:ext>
                </a:extLst>
              </a:tr>
              <a:tr h="0">
                <a:tc>
                  <a:txBody>
                    <a:bodyPr/>
                    <a:lstStyle/>
                    <a:p>
                      <a:r>
                        <a:rPr lang="en-US" sz="1400" b="1" i="0" u="none" strike="noStrike" cap="none" baseline="0" dirty="0" smtClean="0">
                          <a:solidFill>
                            <a:schemeClr val="tx1"/>
                          </a:solidFill>
                          <a:latin typeface="+mn-lt"/>
                          <a:ea typeface="+mn-ea"/>
                          <a:cs typeface="+mn-cs"/>
                          <a:sym typeface="Arial"/>
                        </a:rPr>
                        <a:t>HIV/AIDS</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Blood, semen, vaginal</a:t>
                      </a:r>
                    </a:p>
                    <a:p>
                      <a:r>
                        <a:rPr lang="en-US" sz="1400" b="0" i="0" u="none" strike="noStrike" cap="none" baseline="0" dirty="0" smtClean="0">
                          <a:solidFill>
                            <a:schemeClr val="tx1"/>
                          </a:solidFill>
                          <a:latin typeface="+mn-lt"/>
                          <a:ea typeface="+mn-ea"/>
                          <a:cs typeface="+mn-cs"/>
                          <a:sym typeface="Arial"/>
                        </a:rPr>
                        <a:t>fluid, blood transfusion,</a:t>
                      </a:r>
                    </a:p>
                    <a:p>
                      <a:r>
                        <a:rPr lang="en-US" sz="1400" b="0" i="0" u="none" strike="noStrike" cap="none" baseline="0" dirty="0" smtClean="0">
                          <a:solidFill>
                            <a:schemeClr val="tx1"/>
                          </a:solidFill>
                          <a:latin typeface="+mn-lt"/>
                          <a:ea typeface="+mn-ea"/>
                          <a:cs typeface="+mn-cs"/>
                          <a:sym typeface="Arial"/>
                        </a:rPr>
                        <a:t>needlestick, transplacental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cap="none" baseline="0" dirty="0" smtClean="0">
                          <a:solidFill>
                            <a:schemeClr val="tx1"/>
                          </a:solidFill>
                          <a:latin typeface="+mn-lt"/>
                          <a:ea typeface="+mn-ea"/>
                          <a:cs typeface="+mn-cs"/>
                          <a:sym typeface="Arial"/>
                        </a:rPr>
                        <a:t>Months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eyewear,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8829358"/>
                  </a:ext>
                </a:extLst>
              </a:tr>
              <a:tr h="0">
                <a:tc>
                  <a:txBody>
                    <a:bodyPr/>
                    <a:lstStyle/>
                    <a:p>
                      <a:r>
                        <a:rPr lang="en-US" sz="1400" b="1" i="0" u="none" strike="noStrike" cap="none" baseline="0" dirty="0" smtClean="0">
                          <a:solidFill>
                            <a:schemeClr val="tx1"/>
                          </a:solidFill>
                          <a:latin typeface="+mn-lt"/>
                          <a:ea typeface="+mn-ea"/>
                          <a:cs typeface="+mn-cs"/>
                          <a:sym typeface="Arial"/>
                        </a:rPr>
                        <a:t>Hepatitis B and C</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Blood, semen, vaginal fluid, needlestick, transplacental, human bite, sexual contact (H</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B</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V)</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cap="none" baseline="0" dirty="0" smtClean="0">
                          <a:solidFill>
                            <a:schemeClr val="tx1"/>
                          </a:solidFill>
                          <a:latin typeface="+mn-lt"/>
                          <a:ea typeface="+mn-ea"/>
                          <a:cs typeface="+mn-cs"/>
                          <a:sym typeface="Arial"/>
                        </a:rPr>
                        <a:t>Weeks or months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eyewear,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1343878"/>
                  </a:ext>
                </a:extLst>
              </a:tr>
              <a:tr h="0">
                <a:tc>
                  <a:txBody>
                    <a:bodyPr/>
                    <a:lstStyle/>
                    <a:p>
                      <a:r>
                        <a:rPr lang="en-US" sz="1400" b="1" i="0" u="none" strike="noStrike" cap="none" baseline="0" dirty="0" smtClean="0">
                          <a:solidFill>
                            <a:schemeClr val="tx1"/>
                          </a:solidFill>
                          <a:latin typeface="+mn-lt"/>
                          <a:ea typeface="+mn-ea"/>
                          <a:cs typeface="+mn-cs"/>
                          <a:sym typeface="Arial"/>
                        </a:rPr>
                        <a:t>Tuberculosis</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Respiratory secretions,</a:t>
                      </a:r>
                    </a:p>
                    <a:p>
                      <a:r>
                        <a:rPr lang="en-US" sz="1400" b="0" i="0" u="none" strike="noStrike" cap="none" baseline="0" dirty="0" smtClean="0">
                          <a:solidFill>
                            <a:schemeClr val="tx1"/>
                          </a:solidFill>
                          <a:latin typeface="+mn-lt"/>
                          <a:ea typeface="+mn-ea"/>
                          <a:cs typeface="+mn-cs"/>
                          <a:sym typeface="Arial"/>
                        </a:rPr>
                        <a:t>airborne or direct contact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cap="none" baseline="0" dirty="0" smtClean="0">
                          <a:solidFill>
                            <a:schemeClr val="tx1"/>
                          </a:solidFill>
                          <a:latin typeface="+mn-lt"/>
                          <a:ea typeface="+mn-ea"/>
                          <a:cs typeface="+mn-cs"/>
                          <a:sym typeface="Arial"/>
                        </a:rPr>
                        <a:t>2–6 weeks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eyewear, H</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E</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A or N-95 respirator,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38359"/>
                  </a:ext>
                </a:extLst>
              </a:tr>
              <a:tr h="0">
                <a:tc>
                  <a:txBody>
                    <a:bodyPr/>
                    <a:lstStyle/>
                    <a:p>
                      <a:r>
                        <a:rPr lang="en-US" sz="1400" b="1" i="0" u="none" strike="noStrike" cap="none" baseline="0" dirty="0" smtClean="0">
                          <a:solidFill>
                            <a:schemeClr val="tx1"/>
                          </a:solidFill>
                          <a:latin typeface="+mn-lt"/>
                          <a:ea typeface="+mn-ea"/>
                          <a:cs typeface="+mn-cs"/>
                          <a:sym typeface="Arial"/>
                        </a:rPr>
                        <a:t>Influenza</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Airborne droplets, direct</a:t>
                      </a:r>
                    </a:p>
                    <a:p>
                      <a:r>
                        <a:rPr lang="en-US" sz="1400" b="0" i="0" u="none" strike="noStrike" cap="none" baseline="0" dirty="0" smtClean="0">
                          <a:solidFill>
                            <a:schemeClr val="tx1"/>
                          </a:solidFill>
                          <a:latin typeface="+mn-lt"/>
                          <a:ea typeface="+mn-ea"/>
                          <a:cs typeface="+mn-cs"/>
                          <a:sym typeface="Arial"/>
                        </a:rPr>
                        <a:t>contact with body fluids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cap="none" baseline="0" dirty="0" smtClean="0">
                          <a:solidFill>
                            <a:schemeClr val="tx1"/>
                          </a:solidFill>
                          <a:latin typeface="+mn-lt"/>
                          <a:ea typeface="+mn-ea"/>
                          <a:cs typeface="+mn-cs"/>
                          <a:sym typeface="Arial"/>
                        </a:rPr>
                        <a:t>1–3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476347"/>
                  </a:ext>
                </a:extLst>
              </a:tr>
              <a:tr h="0">
                <a:tc>
                  <a:txBody>
                    <a:bodyPr/>
                    <a:lstStyle/>
                    <a:p>
                      <a:r>
                        <a:rPr lang="en-US" sz="1400" b="1" i="0" u="none" strike="noStrike" cap="none" baseline="0" dirty="0" smtClean="0">
                          <a:solidFill>
                            <a:schemeClr val="tx1"/>
                          </a:solidFill>
                          <a:latin typeface="+mn-lt"/>
                          <a:ea typeface="+mn-ea"/>
                          <a:cs typeface="+mn-cs"/>
                          <a:sym typeface="Arial"/>
                        </a:rPr>
                        <a:t>Chicken pox</a:t>
                      </a:r>
                    </a:p>
                    <a:p>
                      <a:r>
                        <a:rPr lang="en-US" sz="1400" b="1" i="0" u="none" strike="noStrike" cap="none" baseline="0" dirty="0" smtClean="0">
                          <a:solidFill>
                            <a:schemeClr val="tx1"/>
                          </a:solidFill>
                          <a:latin typeface="+mn-lt"/>
                          <a:ea typeface="+mn-ea"/>
                          <a:cs typeface="+mn-cs"/>
                          <a:sym typeface="Arial"/>
                        </a:rPr>
                        <a:t>(varicella)</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Airborne droplets, direct</a:t>
                      </a:r>
                    </a:p>
                    <a:p>
                      <a:r>
                        <a:rPr lang="en-US" sz="1400" b="0" i="0" u="none" strike="noStrike" cap="none" baseline="0" dirty="0" smtClean="0">
                          <a:solidFill>
                            <a:schemeClr val="tx1"/>
                          </a:solidFill>
                          <a:latin typeface="+mn-lt"/>
                          <a:ea typeface="+mn-ea"/>
                          <a:cs typeface="+mn-cs"/>
                          <a:sym typeface="Arial"/>
                        </a:rPr>
                        <a:t>contact with open sores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0" i="0" u="none" strike="noStrike" cap="none" baseline="0" dirty="0" smtClean="0">
                          <a:solidFill>
                            <a:schemeClr val="tx1"/>
                          </a:solidFill>
                          <a:latin typeface="+mn-lt"/>
                          <a:ea typeface="+mn-ea"/>
                          <a:cs typeface="+mn-cs"/>
                          <a:sym typeface="Arial"/>
                        </a:rPr>
                        <a:t>11–21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3496334"/>
                  </a:ext>
                </a:extLst>
              </a:tr>
            </a:tbl>
          </a:graphicData>
        </a:graphic>
      </p:graphicFrame>
    </p:spTree>
    <p:extLst>
      <p:ext uri="{BB962C8B-B14F-4D97-AF65-F5344CB8AC3E}">
        <p14:creationId xmlns:p14="http://schemas.microsoft.com/office/powerpoint/2010/main" val="500719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Table 2-1 Infectious Diseases, Transmission, and Personal Protective Measures </a:t>
            </a:r>
            <a:r>
              <a:rPr lang="en-US" altLang="en-US" sz="2000" b="0" dirty="0" smtClean="0">
                <a:latin typeface="Times New Roman" panose="02020603050405020304" pitchFamily="18" charset="0"/>
                <a:ea typeface="ＭＳ Ｐゴシック"/>
              </a:rPr>
              <a:t>(2 of 3)</a:t>
            </a:r>
            <a:endParaRPr lang="en-US" altLang="en-US" sz="2000" b="0"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3503621069"/>
              </p:ext>
            </p:extLst>
          </p:nvPr>
        </p:nvGraphicFramePr>
        <p:xfrm>
          <a:off x="457200" y="1821103"/>
          <a:ext cx="8229600" cy="3322320"/>
        </p:xfrm>
        <a:graphic>
          <a:graphicData uri="http://schemas.openxmlformats.org/drawingml/2006/table">
            <a:tbl>
              <a:tblPr firstRow="1" bandRow="1">
                <a:tableStyleId>{2D5ABB26-0587-4C30-8999-92F81FD0307C}</a:tableStyleId>
              </a:tblPr>
              <a:tblGrid>
                <a:gridCol w="1703294">
                  <a:extLst>
                    <a:ext uri="{9D8B030D-6E8A-4147-A177-3AD203B41FA5}">
                      <a16:colId xmlns:a16="http://schemas.microsoft.com/office/drawing/2014/main" val="1003791954"/>
                    </a:ext>
                  </a:extLst>
                </a:gridCol>
                <a:gridCol w="2411506">
                  <a:extLst>
                    <a:ext uri="{9D8B030D-6E8A-4147-A177-3AD203B41FA5}">
                      <a16:colId xmlns:a16="http://schemas.microsoft.com/office/drawing/2014/main" val="3273290177"/>
                    </a:ext>
                  </a:extLst>
                </a:gridCol>
                <a:gridCol w="1264024">
                  <a:extLst>
                    <a:ext uri="{9D8B030D-6E8A-4147-A177-3AD203B41FA5}">
                      <a16:colId xmlns:a16="http://schemas.microsoft.com/office/drawing/2014/main" val="1842010871"/>
                    </a:ext>
                  </a:extLst>
                </a:gridCol>
                <a:gridCol w="2850776">
                  <a:extLst>
                    <a:ext uri="{9D8B030D-6E8A-4147-A177-3AD203B41FA5}">
                      <a16:colId xmlns:a16="http://schemas.microsoft.com/office/drawing/2014/main" val="2249692754"/>
                    </a:ext>
                  </a:extLst>
                </a:gridCol>
              </a:tblGrid>
              <a:tr h="0">
                <a:tc>
                  <a:txBody>
                    <a:bodyPr/>
                    <a:lstStyle/>
                    <a:p>
                      <a:r>
                        <a:rPr lang="en-US" sz="1400" b="1" i="0" u="none" strike="noStrike" cap="none" baseline="0" dirty="0" smtClean="0">
                          <a:solidFill>
                            <a:schemeClr val="tx1"/>
                          </a:solidFill>
                          <a:latin typeface="+mn-lt"/>
                          <a:ea typeface="+mn-ea"/>
                          <a:cs typeface="+mn-cs"/>
                          <a:sym typeface="Arial"/>
                        </a:rPr>
                        <a:t>Disease</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Transmission Mode</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Incubation Period</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Protective Measures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355870"/>
                  </a:ext>
                </a:extLst>
              </a:tr>
              <a:tr h="0">
                <a:tc>
                  <a:txBody>
                    <a:bodyPr/>
                    <a:lstStyle/>
                    <a:p>
                      <a:r>
                        <a:rPr lang="en-US" sz="1400" b="1" i="0" u="none" strike="noStrike" cap="none" baseline="0" dirty="0" smtClean="0">
                          <a:solidFill>
                            <a:schemeClr val="tx1"/>
                          </a:solidFill>
                          <a:latin typeface="+mn-lt"/>
                          <a:ea typeface="+mn-ea"/>
                          <a:cs typeface="+mn-cs"/>
                          <a:sym typeface="Arial"/>
                        </a:rPr>
                        <a:t>Bacterial meningitis</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Oral and nasal secretions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2–10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8829358"/>
                  </a:ext>
                </a:extLst>
              </a:tr>
              <a:tr h="0">
                <a:tc>
                  <a:txBody>
                    <a:bodyPr/>
                    <a:lstStyle/>
                    <a:p>
                      <a:r>
                        <a:rPr lang="en-US" sz="1400" b="1" i="0" u="none" strike="noStrike" cap="none" baseline="0" dirty="0" smtClean="0">
                          <a:solidFill>
                            <a:schemeClr val="tx1"/>
                          </a:solidFill>
                          <a:latin typeface="+mn-lt"/>
                          <a:ea typeface="+mn-ea"/>
                          <a:cs typeface="+mn-cs"/>
                          <a:sym typeface="Arial"/>
                        </a:rPr>
                        <a:t>Pneumonia</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Respiratory secretions and</a:t>
                      </a:r>
                    </a:p>
                    <a:p>
                      <a:r>
                        <a:rPr lang="en-US" sz="1400" b="0" i="0" u="none" strike="noStrike" cap="none" baseline="0" dirty="0" smtClean="0">
                          <a:solidFill>
                            <a:schemeClr val="tx1"/>
                          </a:solidFill>
                          <a:latin typeface="+mn-lt"/>
                          <a:ea typeface="+mn-ea"/>
                          <a:cs typeface="+mn-cs"/>
                          <a:sym typeface="Arial"/>
                        </a:rPr>
                        <a:t>droplets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1–3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1343878"/>
                  </a:ext>
                </a:extLst>
              </a:tr>
              <a:tr h="0">
                <a:tc>
                  <a:txBody>
                    <a:bodyPr/>
                    <a:lstStyle/>
                    <a:p>
                      <a:r>
                        <a:rPr lang="en-US" sz="1400" b="1" i="0" u="none" strike="noStrike" cap="none" baseline="0" dirty="0" smtClean="0">
                          <a:solidFill>
                            <a:schemeClr val="tx1"/>
                          </a:solidFill>
                          <a:latin typeface="+mn-lt"/>
                          <a:ea typeface="+mn-ea"/>
                          <a:cs typeface="+mn-cs"/>
                          <a:sym typeface="Arial"/>
                        </a:rPr>
                        <a:t>German measles (rubella)</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Airborne droplets,</a:t>
                      </a:r>
                    </a:p>
                    <a:p>
                      <a:r>
                        <a:rPr lang="en-US" sz="1400" b="0" i="0" u="none" strike="noStrike" cap="none" baseline="0" dirty="0" smtClean="0">
                          <a:solidFill>
                            <a:schemeClr val="tx1"/>
                          </a:solidFill>
                          <a:latin typeface="+mn-lt"/>
                          <a:ea typeface="+mn-ea"/>
                          <a:cs typeface="+mn-cs"/>
                          <a:sym typeface="Arial"/>
                        </a:rPr>
                        <a:t>transplacental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10–12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38359"/>
                  </a:ext>
                </a:extLst>
              </a:tr>
              <a:tr h="0">
                <a:tc>
                  <a:txBody>
                    <a:bodyPr/>
                    <a:lstStyle/>
                    <a:p>
                      <a:r>
                        <a:rPr lang="en-US" sz="1400" b="1" i="0" u="none" strike="noStrike" cap="none" baseline="0" dirty="0" smtClean="0">
                          <a:solidFill>
                            <a:schemeClr val="tx1"/>
                          </a:solidFill>
                          <a:latin typeface="+mn-lt"/>
                          <a:ea typeface="+mn-ea"/>
                          <a:cs typeface="+mn-cs"/>
                          <a:sym typeface="Arial"/>
                        </a:rPr>
                        <a:t>Whooping cough</a:t>
                      </a:r>
                    </a:p>
                    <a:p>
                      <a:r>
                        <a:rPr lang="en-US" sz="1400" b="1" i="0" u="none" strike="noStrike" cap="none" baseline="0" dirty="0" smtClean="0">
                          <a:solidFill>
                            <a:schemeClr val="tx1"/>
                          </a:solidFill>
                          <a:latin typeface="+mn-lt"/>
                          <a:ea typeface="+mn-ea"/>
                          <a:cs typeface="+mn-cs"/>
                          <a:sym typeface="Arial"/>
                        </a:rPr>
                        <a:t>(pertussis)</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Respiratory secretions,</a:t>
                      </a:r>
                    </a:p>
                    <a:p>
                      <a:r>
                        <a:rPr lang="en-US" sz="1400" b="0" i="0" u="none" strike="noStrike" cap="none" baseline="0" dirty="0" smtClean="0">
                          <a:solidFill>
                            <a:schemeClr val="tx1"/>
                          </a:solidFill>
                          <a:latin typeface="+mn-lt"/>
                          <a:ea typeface="+mn-ea"/>
                          <a:cs typeface="+mn-cs"/>
                          <a:sym typeface="Arial"/>
                        </a:rPr>
                        <a:t>airborne droplets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6–20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476347"/>
                  </a:ext>
                </a:extLst>
              </a:tr>
              <a:tr h="133945">
                <a:tc>
                  <a:txBody>
                    <a:bodyPr/>
                    <a:lstStyle/>
                    <a:p>
                      <a:r>
                        <a:rPr lang="en-US" sz="1400" b="1" i="0" u="none" strike="noStrike" cap="none" baseline="0" dirty="0" smtClean="0">
                          <a:solidFill>
                            <a:schemeClr val="tx1"/>
                          </a:solidFill>
                          <a:latin typeface="+mn-lt"/>
                          <a:ea typeface="+mn-ea"/>
                          <a:cs typeface="+mn-cs"/>
                          <a:sym typeface="Arial"/>
                        </a:rPr>
                        <a:t>Staphylococcal skin infection</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Direct contact with infected lesion or contaminated object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1–3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hand washing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048452"/>
                  </a:ext>
                </a:extLst>
              </a:tr>
            </a:tbl>
          </a:graphicData>
        </a:graphic>
      </p:graphicFrame>
    </p:spTree>
    <p:extLst>
      <p:ext uri="{BB962C8B-B14F-4D97-AF65-F5344CB8AC3E}">
        <p14:creationId xmlns:p14="http://schemas.microsoft.com/office/powerpoint/2010/main" val="1594231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Table 2-1 Infectious Diseases, Transmission, and Personal Protective Measures </a:t>
            </a:r>
            <a:r>
              <a:rPr lang="en-US" altLang="en-US" sz="2000" b="0" dirty="0" smtClean="0">
                <a:latin typeface="Times New Roman" panose="02020603050405020304" pitchFamily="18" charset="0"/>
                <a:ea typeface="ＭＳ Ｐゴシック"/>
              </a:rPr>
              <a:t>(3 of 3)</a:t>
            </a:r>
            <a:endParaRPr lang="en-US" altLang="en-US" sz="2000" b="0" dirty="0">
              <a:latin typeface="Times New Roman" panose="02020603050405020304" pitchFamily="18" charset="0"/>
              <a:ea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1713913735"/>
              </p:ext>
            </p:extLst>
          </p:nvPr>
        </p:nvGraphicFramePr>
        <p:xfrm>
          <a:off x="457200" y="1821102"/>
          <a:ext cx="8229600" cy="4419600"/>
        </p:xfrm>
        <a:graphic>
          <a:graphicData uri="http://schemas.openxmlformats.org/drawingml/2006/table">
            <a:tbl>
              <a:tblPr firstRow="1" bandRow="1">
                <a:tableStyleId>{2D5ABB26-0587-4C30-8999-92F81FD0307C}</a:tableStyleId>
              </a:tblPr>
              <a:tblGrid>
                <a:gridCol w="1452282">
                  <a:extLst>
                    <a:ext uri="{9D8B030D-6E8A-4147-A177-3AD203B41FA5}">
                      <a16:colId xmlns:a16="http://schemas.microsoft.com/office/drawing/2014/main" val="1003791954"/>
                    </a:ext>
                  </a:extLst>
                </a:gridCol>
                <a:gridCol w="2429436">
                  <a:extLst>
                    <a:ext uri="{9D8B030D-6E8A-4147-A177-3AD203B41FA5}">
                      <a16:colId xmlns:a16="http://schemas.microsoft.com/office/drawing/2014/main" val="3273290177"/>
                    </a:ext>
                  </a:extLst>
                </a:gridCol>
                <a:gridCol w="1371600">
                  <a:extLst>
                    <a:ext uri="{9D8B030D-6E8A-4147-A177-3AD203B41FA5}">
                      <a16:colId xmlns:a16="http://schemas.microsoft.com/office/drawing/2014/main" val="1842010871"/>
                    </a:ext>
                  </a:extLst>
                </a:gridCol>
                <a:gridCol w="2976282">
                  <a:extLst>
                    <a:ext uri="{9D8B030D-6E8A-4147-A177-3AD203B41FA5}">
                      <a16:colId xmlns:a16="http://schemas.microsoft.com/office/drawing/2014/main" val="2249692754"/>
                    </a:ext>
                  </a:extLst>
                </a:gridCol>
              </a:tblGrid>
              <a:tr h="142792">
                <a:tc>
                  <a:txBody>
                    <a:bodyPr/>
                    <a:lstStyle/>
                    <a:p>
                      <a:r>
                        <a:rPr lang="en-US" sz="1400" b="1" i="0" u="none" strike="noStrike" cap="none" baseline="0" dirty="0" smtClean="0">
                          <a:solidFill>
                            <a:schemeClr val="tx1"/>
                          </a:solidFill>
                          <a:latin typeface="+mn-lt"/>
                          <a:ea typeface="+mn-ea"/>
                          <a:cs typeface="+mn-cs"/>
                          <a:sym typeface="Arial"/>
                        </a:rPr>
                        <a:t>Disease</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Transmission Mode</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Incubation Period</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i="0" u="none" strike="noStrike" cap="none" baseline="0" dirty="0" smtClean="0">
                          <a:solidFill>
                            <a:schemeClr val="tx1"/>
                          </a:solidFill>
                          <a:latin typeface="+mn-lt"/>
                          <a:ea typeface="+mn-ea"/>
                          <a:cs typeface="+mn-cs"/>
                          <a:sym typeface="Arial"/>
                        </a:rPr>
                        <a:t>Protective Measures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355870"/>
                  </a:ext>
                </a:extLst>
              </a:tr>
              <a:tr h="319182">
                <a:tc>
                  <a:txBody>
                    <a:bodyPr/>
                    <a:lstStyle/>
                    <a:p>
                      <a:r>
                        <a:rPr lang="en-US" sz="1400" b="1" i="0" u="none" strike="noStrike" cap="none" baseline="0" dirty="0" smtClean="0">
                          <a:solidFill>
                            <a:schemeClr val="tx1"/>
                          </a:solidFill>
                          <a:latin typeface="+mn-lt"/>
                          <a:ea typeface="+mn-ea"/>
                          <a:cs typeface="+mn-cs"/>
                          <a:sym typeface="Arial"/>
                        </a:rPr>
                        <a:t>Severe acute</a:t>
                      </a:r>
                    </a:p>
                    <a:p>
                      <a:r>
                        <a:rPr lang="en-US" sz="1400" b="1" i="0" u="none" strike="noStrike" cap="none" baseline="0" dirty="0" smtClean="0">
                          <a:solidFill>
                            <a:schemeClr val="tx1"/>
                          </a:solidFill>
                          <a:latin typeface="+mn-lt"/>
                          <a:ea typeface="+mn-ea"/>
                          <a:cs typeface="+mn-cs"/>
                          <a:sym typeface="Arial"/>
                        </a:rPr>
                        <a:t>respiratory syndrome</a:t>
                      </a:r>
                    </a:p>
                    <a:p>
                      <a:r>
                        <a:rPr lang="en-US" sz="1400" b="1" i="0" u="none" strike="noStrike" cap="none" baseline="0" dirty="0" smtClean="0">
                          <a:solidFill>
                            <a:schemeClr val="tx1"/>
                          </a:solidFill>
                          <a:latin typeface="+mn-lt"/>
                          <a:ea typeface="+mn-ea"/>
                          <a:cs typeface="+mn-cs"/>
                          <a:sym typeface="Arial"/>
                        </a:rPr>
                        <a:t>(S</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A</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R</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S) coronavirus</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Respiratory airborne, direct contact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10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surgical mask, hand washing, eye protection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1343878"/>
                  </a:ext>
                </a:extLst>
              </a:tr>
              <a:tr h="260386">
                <a:tc>
                  <a:txBody>
                    <a:bodyPr/>
                    <a:lstStyle/>
                    <a:p>
                      <a:r>
                        <a:rPr lang="en-US" sz="1400" b="1" i="0" u="none" strike="noStrike" cap="none" baseline="0" dirty="0" smtClean="0">
                          <a:solidFill>
                            <a:schemeClr val="tx1"/>
                          </a:solidFill>
                          <a:latin typeface="+mn-lt"/>
                          <a:ea typeface="+mn-ea"/>
                          <a:cs typeface="+mn-cs"/>
                          <a:sym typeface="Arial"/>
                        </a:rPr>
                        <a:t>Ebola virus disease (E</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V</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D)</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Direct contact with blood or contact with body fluids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2–21 days (average onset of 8–10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Gloves, hand washing, N-95 respirator, surgical/isolation gown, boot covers, specialized training in donning/doffing 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38359"/>
                  </a:ext>
                </a:extLst>
              </a:tr>
              <a:tr h="495573">
                <a:tc>
                  <a:txBody>
                    <a:bodyPr/>
                    <a:lstStyle/>
                    <a:p>
                      <a:r>
                        <a:rPr lang="en-US" sz="1400" b="1" i="0" u="none" strike="noStrike" cap="none" baseline="0" dirty="0" smtClean="0">
                          <a:solidFill>
                            <a:schemeClr val="tx1"/>
                          </a:solidFill>
                          <a:latin typeface="+mn-lt"/>
                          <a:ea typeface="+mn-ea"/>
                          <a:cs typeface="+mn-cs"/>
                          <a:sym typeface="Arial"/>
                        </a:rPr>
                        <a:t>Zika virus disease (Z</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V</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D)</a:t>
                      </a:r>
                      <a:endParaRPr lang="en-US" sz="14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Bite of an infected</a:t>
                      </a:r>
                      <a:r>
                        <a:rPr lang="en-US" sz="1400" b="1" i="1"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Aedes </a:t>
                      </a:r>
                      <a:r>
                        <a:rPr lang="en-US" sz="1400" b="0" i="0" u="none" strike="noStrike" cap="none" baseline="0" dirty="0" smtClean="0">
                          <a:solidFill>
                            <a:schemeClr val="tx1"/>
                          </a:solidFill>
                          <a:latin typeface="+mn-lt"/>
                          <a:ea typeface="+mn-ea"/>
                          <a:cs typeface="+mn-cs"/>
                          <a:sym typeface="Arial"/>
                        </a:rPr>
                        <a:t>mosquito, from pregnant woman to fetus, sexual contact with an infected person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3–12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smtClean="0">
                          <a:solidFill>
                            <a:schemeClr val="tx1"/>
                          </a:solidFill>
                          <a:latin typeface="+mn-lt"/>
                          <a:ea typeface="+mn-ea"/>
                          <a:cs typeface="+mn-cs"/>
                          <a:sym typeface="Arial"/>
                        </a:rPr>
                        <a:t>Avoiding mosquito bites, abstaining from sex with an infected or potentially infected partner (using condoms during sexual intercourse reduces the risk), preventing pregnancy. avoiding mosquito exposure in areas where Z</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V</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D is known to occur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476347"/>
                  </a:ext>
                </a:extLst>
              </a:tr>
            </a:tbl>
          </a:graphicData>
        </a:graphic>
      </p:graphicFrame>
    </p:spTree>
    <p:extLst>
      <p:ext uri="{BB962C8B-B14F-4D97-AF65-F5344CB8AC3E}">
        <p14:creationId xmlns:p14="http://schemas.microsoft.com/office/powerpoint/2010/main" val="660891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(6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Mr. Bennett has not had a cough, but has a history of urinary tract infections that have led to similar signs and symptoms. Mr. Bennett’s confusion is accompanied by some agitation, so Connor and Melinda speak calmly to him, but maintain alertness to the possibility that the agitation could lead to physical combativeness.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7435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51520" cy="1097279"/>
          </a:xfrm>
        </p:spPr>
        <p:txBody>
          <a:bodyPr tIns="91425">
            <a:noAutofit/>
          </a:bodyPr>
          <a:lstStyle/>
          <a:p>
            <a:pPr lvl="0" eaLnBrk="0" fontAlgn="base" hangingPunct="0">
              <a:spcBef>
                <a:spcPct val="0"/>
              </a:spcBef>
              <a:spcAft>
                <a:spcPct val="0"/>
              </a:spcAft>
              <a:buClrTx/>
              <a:defRPr/>
            </a:pPr>
            <a:r>
              <a:rPr lang="en-US" dirty="0" smtClean="0">
                <a:solidFill>
                  <a:schemeClr val="tx2"/>
                </a:solidFill>
                <a:latin typeface="Times New Roman" panose="02020603050405020304" pitchFamily="18" charset="0"/>
                <a:ea typeface="ＭＳ Ｐゴシック"/>
                <a:cs typeface="ＭＳ Ｐゴシック" pitchFamily="-65" charset="-128"/>
              </a:rPr>
              <a:t>Emotional Aspects</a:t>
            </a:r>
            <a:r>
              <a:rPr lang="en-US" dirty="0" smtClean="0">
                <a:latin typeface="Times New Roman" panose="02020603050405020304" pitchFamily="18" charset="0"/>
                <a:ea typeface="ＭＳ Ｐゴシック"/>
                <a:cs typeface="ＭＳ Ｐゴシック" pitchFamily="-65" charset="-128"/>
              </a:rPr>
              <a:t> </a:t>
            </a:r>
            <a:r>
              <a:rPr lang="en-US" dirty="0" smtClean="0">
                <a:solidFill>
                  <a:schemeClr val="tx2"/>
                </a:solidFill>
                <a:latin typeface="Times New Roman" panose="02020603050405020304" pitchFamily="18" charset="0"/>
                <a:ea typeface="ＭＳ Ｐゴシック"/>
                <a:cs typeface="ＭＳ Ｐゴシック" pitchFamily="-65" charset="-128"/>
              </a:rPr>
              <a:t>of</a:t>
            </a:r>
            <a:r>
              <a:rPr lang="en-US" dirty="0" smtClean="0">
                <a:latin typeface="Times New Roman" panose="02020603050405020304" pitchFamily="18" charset="0"/>
                <a:ea typeface="ＭＳ Ｐゴシック"/>
                <a:cs typeface="ＭＳ Ｐゴシック" pitchFamily="-65" charset="-128"/>
              </a:rPr>
              <a:t> Emergency Care </a:t>
            </a:r>
            <a:r>
              <a:rPr lang="en-US" sz="2000" b="0" dirty="0" smtClean="0">
                <a:latin typeface="Times New Roman" panose="02020603050405020304" pitchFamily="18" charset="0"/>
                <a:ea typeface="ＭＳ Ｐゴシック"/>
                <a:cs typeface="ＭＳ Ｐゴシック" pitchFamily="-65" charset="-128"/>
              </a:rPr>
              <a:t>(1 of 12)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7933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Death and dying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Inherent parts of emergency medicine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Five emotional stages: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Denial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Anger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Bargaining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Depression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Acceptance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50419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(7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 addition to gloves, what 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 if any, is needed?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99081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(30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Prevention strategies include: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 of vehicle restraint systems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Safe lifting and moving techniques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Getting adequate sleep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Physical fitness and proper nutrition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Using Standard Precautions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84418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(31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a:t>
            </a:r>
            <a:r>
              <a:rPr lang="en-US" altLang="en-US" sz="2400" dirty="0" smtClean="0">
                <a:solidFill>
                  <a:srgbClr val="000000"/>
                </a:solidFill>
                <a:latin typeface="Arial (Body)"/>
                <a:ea typeface="ＭＳ Ｐゴシック"/>
              </a:rPr>
              <a:t>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actions to protect yourself must be taken in the following situations: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Rescue operations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Hazardous materials incidents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Violence/crime scenes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Biological and chemical weapons of mass destruction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30113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(32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Protecting Yourself from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Other actions to protect yourself must be taken in the following situations</a:t>
            </a:r>
            <a:r>
              <a:rPr lang="en-US" altLang="en-US" sz="2400" dirty="0" smtClean="0">
                <a:solidFill>
                  <a:srgbClr val="000000"/>
                </a:solidFill>
                <a:latin typeface="Arial (Body)"/>
                <a:ea typeface="ＭＳ Ｐゴシック"/>
              </a:rPr>
              <a: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Hazardous materials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Use binoculars and the U.S. DOT</a:t>
            </a:r>
            <a:r>
              <a:rPr lang="en-US" altLang="en-US" sz="2400" b="1" dirty="0" smtClean="0">
                <a:solidFill>
                  <a:srgbClr val="000000"/>
                </a:solidFill>
                <a:latin typeface="Arial (Body)"/>
                <a:ea typeface="ＭＳ Ｐゴシック"/>
              </a:rPr>
              <a:t> Emergency Response Guidebook</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Request a hazardous materials team.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Allow hazardous materials personnel to decontaminate patients and bring them to you.</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66931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Examples of Hazardous Materials Warning Placards</a:t>
            </a:r>
            <a:endParaRPr lang="en-US" altLang="en-US" dirty="0">
              <a:latin typeface="Times New Roman" panose="02020603050405020304" pitchFamily="18" charset="0"/>
              <a:ea typeface="ＭＳ Ｐゴシック"/>
            </a:endParaRPr>
          </a:p>
        </p:txBody>
      </p:sp>
      <p:pic>
        <p:nvPicPr>
          <p:cNvPr id="4" name="Picture 2" descr="Examples of diamond shaped hazardous warning material placard, which includes a yellow diamond for oxygen, red for flammable or combustible, and a skull and crossbones symbol for pois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80" y="1730147"/>
            <a:ext cx="7752655" cy="41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851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The Emergency Response Guidebook Should be Carried on </a:t>
            </a:r>
            <a:r>
              <a:rPr lang="en-US" altLang="en-US" sz="3200" dirty="0">
                <a:latin typeface="Times New Roman" panose="02020603050405020304" pitchFamily="18" charset="0"/>
                <a:ea typeface="ＭＳ Ｐゴシック"/>
              </a:rPr>
              <a:t>a</a:t>
            </a:r>
            <a:r>
              <a:rPr lang="en-US" altLang="en-US" sz="3200" dirty="0" smtClean="0">
                <a:latin typeface="Times New Roman" panose="02020603050405020304" pitchFamily="18" charset="0"/>
                <a:ea typeface="ＭＳ Ｐゴシック"/>
              </a:rPr>
              <a:t>ll E</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S Vehicles</a:t>
            </a:r>
            <a:endParaRPr lang="en-US" altLang="en-US" sz="3200" dirty="0">
              <a:latin typeface="Times New Roman" panose="02020603050405020304" pitchFamily="18" charset="0"/>
              <a:ea typeface="ＭＳ Ｐゴシック"/>
            </a:endParaRPr>
          </a:p>
        </p:txBody>
      </p:sp>
      <p:pic>
        <p:nvPicPr>
          <p:cNvPr id="4" name="Picture 1" descr="The 20 16 emergency medical response guideboo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4461" y="1613773"/>
            <a:ext cx="3335078" cy="462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522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Self-Contained Breathing Apparatus (S</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C</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B</a:t>
            </a:r>
            <a:r>
              <a:rPr lang="en-US" altLang="en-US" sz="100" dirty="0" smtClean="0">
                <a:latin typeface="Times New Roman" panose="02020603050405020304" pitchFamily="18" charset="0"/>
                <a:ea typeface="ＭＳ Ｐゴシック"/>
              </a:rPr>
              <a:t> </a:t>
            </a:r>
            <a:r>
              <a:rPr lang="en-US" altLang="en-US" sz="3200" dirty="0" smtClean="0">
                <a:latin typeface="Times New Roman" panose="02020603050405020304" pitchFamily="18" charset="0"/>
                <a:ea typeface="ＭＳ Ｐゴシック"/>
              </a:rPr>
              <a:t>A)</a:t>
            </a:r>
            <a:endParaRPr lang="en-US" altLang="en-US" sz="3200" dirty="0">
              <a:latin typeface="Times New Roman" panose="02020603050405020304" pitchFamily="18" charset="0"/>
              <a:ea typeface="ＭＳ Ｐゴシック"/>
            </a:endParaRPr>
          </a:p>
        </p:txBody>
      </p:sp>
      <p:pic>
        <p:nvPicPr>
          <p:cNvPr id="4" name="Picture 2" descr="A firefighter wears a face mask connected to an air tan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110" y="1623399"/>
            <a:ext cx="3239781"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685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Typical Hazardous Materials Protective Suits (a) Being Donned (b) In Use</a:t>
            </a:r>
            <a:endParaRPr lang="en-US" altLang="en-US" sz="3200" dirty="0">
              <a:latin typeface="Times New Roman" panose="02020603050405020304" pitchFamily="18" charset="0"/>
              <a:ea typeface="ＭＳ Ｐゴシック"/>
            </a:endParaRPr>
          </a:p>
        </p:txBody>
      </p:sp>
      <p:pic>
        <p:nvPicPr>
          <p:cNvPr id="3" name="Picture 2" descr="A man puts on a full body, yellow suit with the help of other men."/>
          <p:cNvPicPr>
            <a:picLocks noChangeAspect="1"/>
          </p:cNvPicPr>
          <p:nvPr/>
        </p:nvPicPr>
        <p:blipFill>
          <a:blip r:embed="rId2"/>
          <a:stretch>
            <a:fillRect/>
          </a:stretch>
        </p:blipFill>
        <p:spPr>
          <a:xfrm>
            <a:off x="3012339" y="1647227"/>
            <a:ext cx="3119323" cy="2228085"/>
          </a:xfrm>
          <a:prstGeom prst="rect">
            <a:avLst/>
          </a:prstGeom>
        </p:spPr>
      </p:pic>
      <p:pic>
        <p:nvPicPr>
          <p:cNvPr id="5" name="Picture 4" descr="Two men in yellow suits and helmets use a hose. The men have no exposed skin."/>
          <p:cNvPicPr>
            <a:picLocks noChangeAspect="1"/>
          </p:cNvPicPr>
          <p:nvPr/>
        </p:nvPicPr>
        <p:blipFill>
          <a:blip r:embed="rId3"/>
          <a:stretch>
            <a:fillRect/>
          </a:stretch>
        </p:blipFill>
        <p:spPr>
          <a:xfrm>
            <a:off x="3012339" y="4027132"/>
            <a:ext cx="3119323" cy="2263267"/>
          </a:xfrm>
          <a:prstGeom prst="rect">
            <a:avLst/>
          </a:prstGeom>
        </p:spPr>
      </p:pic>
    </p:spTree>
    <p:extLst>
      <p:ext uri="{BB962C8B-B14F-4D97-AF65-F5344CB8AC3E}">
        <p14:creationId xmlns:p14="http://schemas.microsoft.com/office/powerpoint/2010/main" val="2672307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(33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Rescue situations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Hazards may include, but are not limited to:</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Downed power lines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Fire or threat of fire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Explosion or threat of explosion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Hazardous materials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Low oxygen environments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25597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Downed Power Lines Pose a Potential Life Threat for Patients and Rescuers</a:t>
            </a:r>
            <a:endParaRPr lang="en-US" altLang="en-US" dirty="0">
              <a:latin typeface="Times New Roman" panose="02020603050405020304" pitchFamily="18" charset="0"/>
              <a:ea typeface="ＭＳ Ｐゴシック"/>
            </a:endParaRPr>
          </a:p>
        </p:txBody>
      </p:sp>
      <p:pic>
        <p:nvPicPr>
          <p:cNvPr id="4" name="Picture 2" descr="A fallen telephone pole outside a home, with fire across the ground in the wi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75" y="1742990"/>
            <a:ext cx="7524650" cy="425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80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Review Questions </a:t>
            </a:r>
            <a:r>
              <a:rPr lang="en-US" sz="2000" b="0" dirty="0">
                <a:latin typeface="Times New Roman" panose="02020603050405020304" pitchFamily="18" charset="0"/>
                <a:ea typeface="ＭＳ Ｐゴシック"/>
                <a:cs typeface="ＭＳ Ｐゴシック" pitchFamily="-65" charset="-128"/>
              </a:rPr>
              <a:t>(1 of </a:t>
            </a:r>
            <a:r>
              <a:rPr lang="en-US" sz="2000" b="0" dirty="0" smtClean="0">
                <a:latin typeface="Times New Roman" panose="02020603050405020304" pitchFamily="18" charset="0"/>
                <a:ea typeface="ＭＳ Ｐゴシック"/>
                <a:cs typeface="ＭＳ Ｐゴシック" pitchFamily="-65" charset="-128"/>
              </a:rPr>
              <a:t>5)</a:t>
            </a:r>
            <a:endParaRPr lang="en-US" dirty="0"/>
          </a:p>
        </p:txBody>
      </p:sp>
      <p:sp>
        <p:nvSpPr>
          <p:cNvPr id="3" name="Content Placeholder 2"/>
          <p:cNvSpPr>
            <a:spLocks noGrp="1"/>
          </p:cNvSpPr>
          <p:nvPr>
            <p:ph idx="1"/>
          </p:nvPr>
        </p:nvSpPr>
        <p:spPr>
          <a:xfrm>
            <a:off x="457200" y="1600200"/>
            <a:ext cx="2982036" cy="1961866"/>
          </a:xfrm>
        </p:spPr>
        <p:txBody>
          <a:bodyPr/>
          <a:lstStyle/>
          <a:p>
            <a:pPr indent="-255600"/>
            <a:r>
              <a:rPr lang="en-US" altLang="en-US" sz="2000" dirty="0">
                <a:latin typeface="+mn-lt"/>
              </a:rPr>
              <a:t>Click the statement on the right that represents the thought process of a person in the stage of grief below:</a:t>
            </a:r>
          </a:p>
        </p:txBody>
      </p:sp>
      <p:sp>
        <p:nvSpPr>
          <p:cNvPr id="4" name="Content Placeholder 3"/>
          <p:cNvSpPr>
            <a:spLocks noGrp="1"/>
          </p:cNvSpPr>
          <p:nvPr>
            <p:ph idx="13"/>
          </p:nvPr>
        </p:nvSpPr>
        <p:spPr>
          <a:xfrm>
            <a:off x="1538252" y="3967143"/>
            <a:ext cx="1068477" cy="441081"/>
          </a:xfrm>
        </p:spPr>
        <p:txBody>
          <a:bodyPr/>
          <a:lstStyle/>
          <a:p>
            <a:pPr marL="0" indent="0">
              <a:buFont typeface="Arial" panose="020B0604020202020204" pitchFamily="34" charset="0"/>
              <a:buNone/>
            </a:pPr>
            <a:r>
              <a:rPr lang="en-US" altLang="en-US" sz="2000" b="1" dirty="0">
                <a:latin typeface="+mn-lt"/>
              </a:rPr>
              <a:t>Denial</a:t>
            </a:r>
          </a:p>
        </p:txBody>
      </p:sp>
      <p:sp>
        <p:nvSpPr>
          <p:cNvPr id="5" name="Content Placeholder 4"/>
          <p:cNvSpPr>
            <a:spLocks noGrp="1"/>
          </p:cNvSpPr>
          <p:nvPr>
            <p:ph idx="14"/>
          </p:nvPr>
        </p:nvSpPr>
        <p:spPr>
          <a:xfrm>
            <a:off x="3766782" y="1600199"/>
            <a:ext cx="4936537" cy="4636827"/>
          </a:xfrm>
        </p:spPr>
        <p:txBody>
          <a:bodyPr/>
          <a:lstStyle/>
          <a:p>
            <a:pPr marL="0" indent="0" eaLnBrk="1" hangingPunct="1">
              <a:buNone/>
              <a:defRPr/>
            </a:pPr>
            <a:r>
              <a:rPr lang="en-US" sz="2000" dirty="0" smtClean="0">
                <a:solidFill>
                  <a:schemeClr val="tx1"/>
                </a:solidFill>
                <a:latin typeface="+mn-lt"/>
                <a:ea typeface="Verdana" pitchFamily="-65" charset="0"/>
                <a:cs typeface="Verdana" pitchFamily="-65" charset="0"/>
                <a:hlinkClick r:id="rId2" action="ppaction://hlinksldjump"/>
              </a:rPr>
              <a:t>“Oh </a:t>
            </a:r>
            <a:r>
              <a:rPr lang="en-US" sz="2000" dirty="0">
                <a:solidFill>
                  <a:schemeClr val="tx1"/>
                </a:solidFill>
                <a:latin typeface="+mn-lt"/>
                <a:ea typeface="Verdana" pitchFamily="-65" charset="0"/>
                <a:cs typeface="Verdana" pitchFamily="-65" charset="0"/>
                <a:hlinkClick r:id="rId2" action="ppaction://hlinksldjump"/>
              </a:rPr>
              <a:t>please, if you just let my husband be ok, </a:t>
            </a:r>
            <a:r>
              <a:rPr lang="en-US" sz="2000" dirty="0" smtClean="0">
                <a:solidFill>
                  <a:schemeClr val="tx1"/>
                </a:solidFill>
                <a:latin typeface="+mn-lt"/>
                <a:ea typeface="Verdana" pitchFamily="-65" charset="0"/>
                <a:cs typeface="Verdana" pitchFamily="-65" charset="0"/>
                <a:hlinkClick r:id="rId2" action="ppaction://hlinksldjump"/>
              </a:rPr>
              <a:t>I’ll </a:t>
            </a:r>
            <a:r>
              <a:rPr lang="en-US" sz="2000" dirty="0">
                <a:solidFill>
                  <a:schemeClr val="tx1"/>
                </a:solidFill>
                <a:latin typeface="+mn-lt"/>
                <a:ea typeface="Verdana" pitchFamily="-65" charset="0"/>
                <a:cs typeface="Verdana" pitchFamily="-65" charset="0"/>
                <a:hlinkClick r:id="rId2" action="ppaction://hlinksldjump"/>
              </a:rPr>
              <a:t>be a better person</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smtClean="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3" action="ppaction://hlinksldjump"/>
              </a:rPr>
              <a:t>“No</a:t>
            </a:r>
            <a:r>
              <a:rPr lang="en-US" sz="2000" dirty="0">
                <a:solidFill>
                  <a:schemeClr val="tx1"/>
                </a:solidFill>
                <a:latin typeface="+mn-lt"/>
                <a:ea typeface="Verdana" pitchFamily="-65" charset="0"/>
                <a:cs typeface="Verdana" pitchFamily="-65" charset="0"/>
                <a:hlinkClick r:id="rId3" action="ppaction://hlinksldjump"/>
              </a:rPr>
              <a:t>! I </a:t>
            </a:r>
            <a:r>
              <a:rPr lang="en-US" sz="2000" dirty="0" smtClean="0">
                <a:solidFill>
                  <a:schemeClr val="tx1"/>
                </a:solidFill>
                <a:latin typeface="+mn-lt"/>
                <a:ea typeface="Verdana" pitchFamily="-65" charset="0"/>
                <a:cs typeface="Verdana" pitchFamily="-65" charset="0"/>
                <a:hlinkClick r:id="rId3" action="ppaction://hlinksldjump"/>
              </a:rPr>
              <a:t>can’t </a:t>
            </a:r>
            <a:r>
              <a:rPr lang="en-US" sz="2000" dirty="0">
                <a:solidFill>
                  <a:schemeClr val="tx1"/>
                </a:solidFill>
                <a:latin typeface="+mn-lt"/>
                <a:ea typeface="Verdana" pitchFamily="-65" charset="0"/>
                <a:cs typeface="Verdana" pitchFamily="-65" charset="0"/>
                <a:hlinkClick r:id="rId3" action="ppaction://hlinksldjump"/>
              </a:rPr>
              <a:t>believe this. This </a:t>
            </a:r>
            <a:r>
              <a:rPr lang="en-US" sz="2000" dirty="0" smtClean="0">
                <a:solidFill>
                  <a:schemeClr val="tx1"/>
                </a:solidFill>
                <a:latin typeface="+mn-lt"/>
                <a:ea typeface="Verdana" pitchFamily="-65" charset="0"/>
                <a:cs typeface="Verdana" pitchFamily="-65" charset="0"/>
                <a:hlinkClick r:id="rId3" action="ppaction://hlinksldjump"/>
              </a:rPr>
              <a:t>can’t </a:t>
            </a:r>
            <a:r>
              <a:rPr lang="en-US" sz="2000" dirty="0">
                <a:solidFill>
                  <a:schemeClr val="tx1"/>
                </a:solidFill>
                <a:latin typeface="+mn-lt"/>
                <a:ea typeface="Verdana" pitchFamily="-65" charset="0"/>
                <a:cs typeface="Verdana" pitchFamily="-65" charset="0"/>
                <a:hlinkClick r:id="rId3" action="ppaction://hlinksldjump"/>
              </a:rPr>
              <a:t>be happening</a:t>
            </a:r>
            <a:r>
              <a:rPr lang="en-US" sz="2000" dirty="0" smtClean="0">
                <a:solidFill>
                  <a:schemeClr val="tx1"/>
                </a:solidFill>
                <a:latin typeface="+mn-lt"/>
                <a:ea typeface="Verdana" pitchFamily="-65" charset="0"/>
                <a:cs typeface="Verdana" pitchFamily="-65" charset="0"/>
                <a:hlinkClick r:id="rId3"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“This </a:t>
            </a:r>
            <a:r>
              <a:rPr lang="en-US" sz="2000" dirty="0">
                <a:solidFill>
                  <a:schemeClr val="tx1"/>
                </a:solidFill>
                <a:latin typeface="+mn-lt"/>
                <a:ea typeface="Verdana" pitchFamily="-65" charset="0"/>
                <a:cs typeface="Verdana" pitchFamily="-65" charset="0"/>
                <a:hlinkClick r:id="rId2" action="ppaction://hlinksldjump"/>
              </a:rPr>
              <a:t>is the </a:t>
            </a:r>
            <a:r>
              <a:rPr lang="en-US" sz="2000" dirty="0" smtClean="0">
                <a:solidFill>
                  <a:schemeClr val="tx1"/>
                </a:solidFill>
                <a:latin typeface="+mn-lt"/>
                <a:ea typeface="Verdana" pitchFamily="-65" charset="0"/>
                <a:cs typeface="Verdana" pitchFamily="-65" charset="0"/>
                <a:hlinkClick r:id="rId2" action="ppaction://hlinksldjump"/>
              </a:rPr>
              <a:t>doctor’s </a:t>
            </a:r>
            <a:r>
              <a:rPr lang="en-US" sz="2000" dirty="0">
                <a:solidFill>
                  <a:schemeClr val="tx1"/>
                </a:solidFill>
                <a:latin typeface="+mn-lt"/>
                <a:ea typeface="Verdana" pitchFamily="-65" charset="0"/>
                <a:cs typeface="Verdana" pitchFamily="-65" charset="0"/>
                <a:hlinkClick r:id="rId2" action="ppaction://hlinksldjump"/>
              </a:rPr>
              <a:t>fault. He should have tested me sooner. I am going to sue him</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can’t </a:t>
            </a:r>
            <a:r>
              <a:rPr lang="en-US" sz="2000" dirty="0">
                <a:solidFill>
                  <a:schemeClr val="tx1"/>
                </a:solidFill>
                <a:latin typeface="+mn-lt"/>
                <a:ea typeface="Verdana" pitchFamily="-65" charset="0"/>
                <a:cs typeface="Verdana" pitchFamily="-65" charset="0"/>
                <a:hlinkClick r:id="rId2" action="ppaction://hlinksldjump"/>
              </a:rPr>
              <a:t>go through this.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get up every day knowing I only have a few months to live</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a:t>
            </a:r>
            <a:r>
              <a:rPr lang="en-US" sz="2000" dirty="0">
                <a:solidFill>
                  <a:schemeClr val="tx1"/>
                </a:solidFill>
                <a:latin typeface="+mn-lt"/>
                <a:ea typeface="Verdana" pitchFamily="-65" charset="0"/>
                <a:cs typeface="Verdana" pitchFamily="-65" charset="0"/>
                <a:hlinkClick r:id="rId2" action="ppaction://hlinksldjump"/>
              </a:rPr>
              <a:t>know my wife is gone, but life goes on, and I will honor her memory in my actions</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p:txBody>
      </p:sp>
    </p:spTree>
    <p:extLst>
      <p:ext uri="{BB962C8B-B14F-4D97-AF65-F5344CB8AC3E}">
        <p14:creationId xmlns:p14="http://schemas.microsoft.com/office/powerpoint/2010/main" val="218504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Downed Wires are Dangerous Even </a:t>
            </a:r>
            <a:r>
              <a:rPr lang="en-US" altLang="en-US" dirty="0">
                <a:latin typeface="Times New Roman" panose="02020603050405020304" pitchFamily="18" charset="0"/>
                <a:ea typeface="ＭＳ Ｐゴシック"/>
              </a:rPr>
              <a:t>i</a:t>
            </a:r>
            <a:r>
              <a:rPr lang="en-US" altLang="en-US" dirty="0" smtClean="0">
                <a:latin typeface="Times New Roman" panose="02020603050405020304" pitchFamily="18" charset="0"/>
                <a:ea typeface="ＭＳ Ｐゴシック"/>
              </a:rPr>
              <a:t>f no Fire or Sparks are Evident</a:t>
            </a:r>
            <a:endParaRPr lang="en-US" altLang="en-US" dirty="0">
              <a:latin typeface="Times New Roman" panose="02020603050405020304" pitchFamily="18" charset="0"/>
              <a:ea typeface="ＭＳ Ｐゴシック"/>
            </a:endParaRPr>
          </a:p>
        </p:txBody>
      </p:sp>
      <p:pic>
        <p:nvPicPr>
          <p:cNvPr id="4" name="Picture 1" descr="A telephone pole is damaged by a vehicle, but no fire is pres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36597"/>
            <a:ext cx="68580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121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(34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Federal law requires use of high visibility apparel at/near roadways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High visibility vest/garments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Class 1</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Class 2</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Class 3</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27302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Use of </a:t>
            </a:r>
            <a:r>
              <a:rPr lang="pt-BR" altLang="en-US" sz="3200" dirty="0" smtClean="0">
                <a:latin typeface="Times New Roman" panose="02020603050405020304" pitchFamily="18" charset="0"/>
                <a:ea typeface="ＭＳ Ｐゴシック"/>
              </a:rPr>
              <a:t>A</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N</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S</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I</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I</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S</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E</a:t>
            </a:r>
            <a:r>
              <a:rPr lang="pt-BR" altLang="en-US" sz="100" dirty="0" smtClean="0">
                <a:latin typeface="Times New Roman" panose="02020603050405020304" pitchFamily="18" charset="0"/>
                <a:ea typeface="ＭＳ Ｐゴシック"/>
              </a:rPr>
              <a:t> </a:t>
            </a:r>
            <a:r>
              <a:rPr lang="pt-BR" altLang="en-US" sz="3200" dirty="0" smtClean="0">
                <a:latin typeface="Times New Roman" panose="02020603050405020304" pitchFamily="18" charset="0"/>
                <a:ea typeface="ＭＳ Ｐゴシック"/>
              </a:rPr>
              <a:t>A </a:t>
            </a:r>
            <a:r>
              <a:rPr lang="en-US" altLang="en-US" sz="3200" dirty="0" smtClean="0">
                <a:latin typeface="Times New Roman" panose="02020603050405020304" pitchFamily="18" charset="0"/>
                <a:ea typeface="ＭＳ Ｐゴシック"/>
              </a:rPr>
              <a:t>107-2004 High Visibility Apparel Worn over Other Protective Gear</a:t>
            </a:r>
            <a:endParaRPr lang="en-US" altLang="en-US" sz="3200" dirty="0">
              <a:latin typeface="Times New Roman" panose="02020603050405020304" pitchFamily="18" charset="0"/>
              <a:ea typeface="ＭＳ Ｐゴシック"/>
            </a:endParaRPr>
          </a:p>
        </p:txBody>
      </p:sp>
      <p:pic>
        <p:nvPicPr>
          <p:cNvPr id="4" name="Picture 1" descr="Two firemen in their gear, which consist of a helmet, heavy coat and pants, gloves, boots and eyewea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5835" y="1640373"/>
            <a:ext cx="6532330" cy="43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809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Scene Safety </a:t>
            </a:r>
            <a:r>
              <a:rPr lang="en-US" sz="2000" b="0" dirty="0" smtClean="0">
                <a:latin typeface="Times New Roman" panose="02020603050405020304" pitchFamily="18" charset="0"/>
                <a:ea typeface="ＭＳ Ｐゴシック"/>
                <a:cs typeface="ＭＳ Ｐゴシック" pitchFamily="-65" charset="-128"/>
              </a:rPr>
              <a:t>(35 of 35)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Protecting Yourself from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Violence and crime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Violence can arise from patients, bystanders, family members, or perpetrators of a crime.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If you suspect the potential for violence, request law enforcement.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Do not enter an unsafe scene.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34854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T</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s are Often Endangered at Scenes of Crime and Violence</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006521"/>
          </a:xfrm>
        </p:spPr>
        <p:txBody>
          <a:bodyPr/>
          <a:lstStyle/>
          <a:p>
            <a:pPr marL="0" indent="0">
              <a:buNone/>
            </a:pPr>
            <a:r>
              <a:rPr lang="en-US" altLang="en-US" sz="2400" dirty="0" smtClean="0">
                <a:latin typeface="+mn-lt"/>
              </a:rPr>
              <a:t>(a) A </a:t>
            </a:r>
            <a:r>
              <a:rPr lang="en-US" altLang="en-US" sz="2400" dirty="0">
                <a:latin typeface="+mn-lt"/>
              </a:rPr>
              <a:t>raid at a clandestine methane </a:t>
            </a:r>
            <a:r>
              <a:rPr lang="en-US" altLang="en-US" sz="2400" dirty="0" smtClean="0">
                <a:latin typeface="+mn-lt"/>
              </a:rPr>
              <a:t>lab</a:t>
            </a:r>
          </a:p>
          <a:p>
            <a:pPr marL="0" indent="0">
              <a:buNone/>
            </a:pPr>
            <a:r>
              <a:rPr lang="en-US" altLang="en-US" sz="2400" dirty="0" smtClean="0">
                <a:latin typeface="+mn-lt"/>
              </a:rPr>
              <a:t>(b) A </a:t>
            </a:r>
            <a:r>
              <a:rPr lang="en-US" altLang="en-US" sz="2400" dirty="0">
                <a:latin typeface="+mn-lt"/>
              </a:rPr>
              <a:t>warning note left by the victim of a chemical suicide.</a:t>
            </a:r>
            <a:endParaRPr lang="en-US" sz="2400" dirty="0">
              <a:latin typeface="+mn-lt"/>
            </a:endParaRPr>
          </a:p>
        </p:txBody>
      </p:sp>
      <p:pic>
        <p:nvPicPr>
          <p:cNvPr id="5" name="Picture 4" descr="An E M T wears gear for handling hazardous materials while working with several chemicals on a lawn."/>
          <p:cNvPicPr>
            <a:picLocks noChangeAspect="1"/>
          </p:cNvPicPr>
          <p:nvPr/>
        </p:nvPicPr>
        <p:blipFill>
          <a:blip r:embed="rId2"/>
          <a:stretch>
            <a:fillRect/>
          </a:stretch>
        </p:blipFill>
        <p:spPr>
          <a:xfrm>
            <a:off x="579306" y="3169838"/>
            <a:ext cx="3715051" cy="2766716"/>
          </a:xfrm>
          <a:prstGeom prst="rect">
            <a:avLst/>
          </a:prstGeom>
        </p:spPr>
      </p:pic>
      <p:pic>
        <p:nvPicPr>
          <p:cNvPr id="6" name="Picture 5" descr="A vehicle contains a corpse and closed windows with handwritten signs about poison gas inside."/>
          <p:cNvPicPr>
            <a:picLocks noChangeAspect="1"/>
          </p:cNvPicPr>
          <p:nvPr/>
        </p:nvPicPr>
        <p:blipFill>
          <a:blip r:embed="rId3"/>
          <a:stretch>
            <a:fillRect/>
          </a:stretch>
        </p:blipFill>
        <p:spPr>
          <a:xfrm>
            <a:off x="4610397" y="3185532"/>
            <a:ext cx="3936739" cy="2794383"/>
          </a:xfrm>
          <a:prstGeom prst="rect">
            <a:avLst/>
          </a:prstGeom>
        </p:spPr>
      </p:pic>
    </p:spTree>
    <p:extLst>
      <p:ext uri="{BB962C8B-B14F-4D97-AF65-F5344CB8AC3E}">
        <p14:creationId xmlns:p14="http://schemas.microsoft.com/office/powerpoint/2010/main" val="20698681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(8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Conner and Melinda complete their assessment and initial treatment of Mr. Bennett, and prepare to place him on the stretcher for transport.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97209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(9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are the potential risks to Connor and Melinda at this phase of the call?</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How can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be proactive about minimizing these risks?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1564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(1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Physical Well-Being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Physical well-being is necessary to performing the job of an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Physical well-being includes: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Physical fitness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Adequate sleep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Injury prevention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96439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(2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Well-Being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Core components of physical fitness are: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Cardiovascular endurance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Muscle strength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Muscle endurance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Muscle flexibility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Body composition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225546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(3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Well-Being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Muscle strength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Required for the frequent, heavy lifting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do</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Muscle endurance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Ability of muscle to function over time without fatigue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624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Review Questions </a:t>
            </a:r>
            <a:r>
              <a:rPr lang="en-US" sz="2000" b="0" dirty="0" smtClean="0">
                <a:latin typeface="Times New Roman" panose="02020603050405020304" pitchFamily="18" charset="0"/>
                <a:ea typeface="ＭＳ Ｐゴシック"/>
                <a:cs typeface="ＭＳ Ｐゴシック" pitchFamily="-65" charset="-128"/>
              </a:rPr>
              <a:t>(2 </a:t>
            </a:r>
            <a:r>
              <a:rPr lang="en-US" sz="2000" b="0" dirty="0">
                <a:latin typeface="Times New Roman" panose="02020603050405020304" pitchFamily="18" charset="0"/>
                <a:ea typeface="ＭＳ Ｐゴシック"/>
                <a:cs typeface="ＭＳ Ｐゴシック" pitchFamily="-65" charset="-128"/>
              </a:rPr>
              <a:t>of </a:t>
            </a:r>
            <a:r>
              <a:rPr lang="en-US" sz="2000" b="0" dirty="0" smtClean="0">
                <a:latin typeface="Times New Roman" panose="02020603050405020304" pitchFamily="18" charset="0"/>
                <a:ea typeface="ＭＳ Ｐゴシック"/>
                <a:cs typeface="ＭＳ Ｐゴシック" pitchFamily="-65" charset="-128"/>
              </a:rPr>
              <a:t>5)</a:t>
            </a:r>
            <a:endParaRPr lang="en-US" dirty="0"/>
          </a:p>
        </p:txBody>
      </p:sp>
      <p:sp>
        <p:nvSpPr>
          <p:cNvPr id="3" name="Content Placeholder 2"/>
          <p:cNvSpPr>
            <a:spLocks noGrp="1"/>
          </p:cNvSpPr>
          <p:nvPr>
            <p:ph idx="1"/>
          </p:nvPr>
        </p:nvSpPr>
        <p:spPr>
          <a:xfrm>
            <a:off x="457200" y="1600200"/>
            <a:ext cx="2982036" cy="1975514"/>
          </a:xfrm>
        </p:spPr>
        <p:txBody>
          <a:bodyPr/>
          <a:lstStyle/>
          <a:p>
            <a:pPr marL="255651" lvl="0" indent="-255651" eaLnBrk="0" fontAlgn="base" hangingPunct="0">
              <a:spcAft>
                <a:spcPct val="0"/>
              </a:spcAft>
            </a:pPr>
            <a:r>
              <a:rPr lang="en-US" altLang="en-US" sz="2000" dirty="0">
                <a:solidFill>
                  <a:srgbClr val="000000"/>
                </a:solidFill>
                <a:latin typeface="Arial (Body)"/>
                <a:ea typeface="ＭＳ Ｐゴシック"/>
              </a:rPr>
              <a:t>Click the statement on the right that represents the thought process of a person in the stage of grief below: </a:t>
            </a:r>
          </a:p>
        </p:txBody>
      </p:sp>
      <p:sp>
        <p:nvSpPr>
          <p:cNvPr id="4" name="Content Placeholder 3"/>
          <p:cNvSpPr>
            <a:spLocks noGrp="1"/>
          </p:cNvSpPr>
          <p:nvPr>
            <p:ph idx="13"/>
          </p:nvPr>
        </p:nvSpPr>
        <p:spPr>
          <a:xfrm>
            <a:off x="1555845" y="3980791"/>
            <a:ext cx="1009934" cy="454727"/>
          </a:xfrm>
        </p:spPr>
        <p:txBody>
          <a:bodyPr/>
          <a:lstStyle/>
          <a:p>
            <a:pPr marL="255651" lvl="0" indent="-255651" eaLnBrk="0" fontAlgn="base" hangingPunct="0">
              <a:spcBef>
                <a:spcPct val="20000"/>
              </a:spcBef>
              <a:spcAft>
                <a:spcPct val="0"/>
              </a:spcAft>
              <a:buSzPts val="2400"/>
              <a:buNone/>
            </a:pPr>
            <a:r>
              <a:rPr lang="en-US" altLang="en-US" sz="2000" b="1" dirty="0">
                <a:solidFill>
                  <a:srgbClr val="000000"/>
                </a:solidFill>
                <a:latin typeface="Arial (Body)"/>
                <a:ea typeface="ＭＳ Ｐゴシック"/>
              </a:rPr>
              <a:t>Anger</a:t>
            </a:r>
            <a:endParaRPr lang="en-US" altLang="en-US" sz="2000" dirty="0">
              <a:solidFill>
                <a:srgbClr val="000000"/>
              </a:solidFill>
              <a:latin typeface="Arial (Body)"/>
              <a:ea typeface="ＭＳ Ｐゴシック"/>
            </a:endParaRPr>
          </a:p>
        </p:txBody>
      </p:sp>
      <p:sp>
        <p:nvSpPr>
          <p:cNvPr id="5" name="Content Placeholder 4"/>
          <p:cNvSpPr>
            <a:spLocks noGrp="1"/>
          </p:cNvSpPr>
          <p:nvPr>
            <p:ph idx="14"/>
          </p:nvPr>
        </p:nvSpPr>
        <p:spPr>
          <a:xfrm>
            <a:off x="3766781" y="1600200"/>
            <a:ext cx="4920019" cy="4623180"/>
          </a:xfrm>
        </p:spPr>
        <p:txBody>
          <a:bodyPr/>
          <a:lstStyle/>
          <a:p>
            <a:pPr marL="0" indent="0" eaLnBrk="1" hangingPunct="1">
              <a:buNone/>
              <a:defRPr/>
            </a:pPr>
            <a:r>
              <a:rPr lang="en-US" sz="2000" dirty="0" smtClean="0">
                <a:solidFill>
                  <a:schemeClr val="tx1"/>
                </a:solidFill>
                <a:latin typeface="+mn-lt"/>
                <a:ea typeface="Verdana" pitchFamily="-65" charset="0"/>
                <a:cs typeface="Verdana" pitchFamily="-65" charset="0"/>
                <a:hlinkClick r:id="rId2" action="ppaction://hlinksldjump"/>
              </a:rPr>
              <a:t>“Oh </a:t>
            </a:r>
            <a:r>
              <a:rPr lang="en-US" sz="2000" dirty="0">
                <a:solidFill>
                  <a:schemeClr val="tx1"/>
                </a:solidFill>
                <a:latin typeface="+mn-lt"/>
                <a:ea typeface="Verdana" pitchFamily="-65" charset="0"/>
                <a:cs typeface="Verdana" pitchFamily="-65" charset="0"/>
                <a:hlinkClick r:id="rId2" action="ppaction://hlinksldjump"/>
              </a:rPr>
              <a:t>please, if you just let my husband be ok, </a:t>
            </a:r>
            <a:r>
              <a:rPr lang="en-US" sz="2000" dirty="0" smtClean="0">
                <a:solidFill>
                  <a:schemeClr val="tx1"/>
                </a:solidFill>
                <a:latin typeface="+mn-lt"/>
                <a:ea typeface="Verdana" pitchFamily="-65" charset="0"/>
                <a:cs typeface="Verdana" pitchFamily="-65" charset="0"/>
                <a:hlinkClick r:id="rId2" action="ppaction://hlinksldjump"/>
              </a:rPr>
              <a:t>I’ll </a:t>
            </a:r>
            <a:r>
              <a:rPr lang="en-US" sz="2000" dirty="0">
                <a:solidFill>
                  <a:schemeClr val="tx1"/>
                </a:solidFill>
                <a:latin typeface="+mn-lt"/>
                <a:ea typeface="Verdana" pitchFamily="-65" charset="0"/>
                <a:cs typeface="Verdana" pitchFamily="-65" charset="0"/>
                <a:hlinkClick r:id="rId2" action="ppaction://hlinksldjump"/>
              </a:rPr>
              <a:t>be a better person</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smtClean="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3" action="ppaction://hlinksldjump"/>
              </a:rPr>
              <a:t>“This </a:t>
            </a:r>
            <a:r>
              <a:rPr lang="en-US" sz="2000" dirty="0">
                <a:solidFill>
                  <a:schemeClr val="tx1"/>
                </a:solidFill>
                <a:latin typeface="+mn-lt"/>
                <a:ea typeface="Verdana" pitchFamily="-65" charset="0"/>
                <a:cs typeface="Verdana" pitchFamily="-65" charset="0"/>
                <a:hlinkClick r:id="rId3" action="ppaction://hlinksldjump"/>
              </a:rPr>
              <a:t>is the </a:t>
            </a:r>
            <a:r>
              <a:rPr lang="en-US" sz="2000" dirty="0" smtClean="0">
                <a:solidFill>
                  <a:schemeClr val="tx1"/>
                </a:solidFill>
                <a:latin typeface="+mn-lt"/>
                <a:ea typeface="Verdana" pitchFamily="-65" charset="0"/>
                <a:cs typeface="Verdana" pitchFamily="-65" charset="0"/>
                <a:hlinkClick r:id="rId3" action="ppaction://hlinksldjump"/>
              </a:rPr>
              <a:t>doctor’s </a:t>
            </a:r>
            <a:r>
              <a:rPr lang="en-US" sz="2000" dirty="0">
                <a:solidFill>
                  <a:schemeClr val="tx1"/>
                </a:solidFill>
                <a:latin typeface="+mn-lt"/>
                <a:ea typeface="Verdana" pitchFamily="-65" charset="0"/>
                <a:cs typeface="Verdana" pitchFamily="-65" charset="0"/>
                <a:hlinkClick r:id="rId3" action="ppaction://hlinksldjump"/>
              </a:rPr>
              <a:t>fault. He should have tested me sooner. I am going to sue him</a:t>
            </a:r>
            <a:r>
              <a:rPr lang="en-US" sz="2000" dirty="0" smtClean="0">
                <a:solidFill>
                  <a:schemeClr val="tx1"/>
                </a:solidFill>
                <a:latin typeface="+mn-lt"/>
                <a:ea typeface="Verdana" pitchFamily="-65" charset="0"/>
                <a:cs typeface="Verdana" pitchFamily="-65" charset="0"/>
                <a:hlinkClick r:id="rId3" action="ppaction://hlinksldjump"/>
              </a:rPr>
              <a:t>!”</a:t>
            </a:r>
            <a:endParaRPr lang="en-US" sz="2000" dirty="0">
              <a:solidFill>
                <a:schemeClr val="tx1"/>
              </a:solidFill>
              <a:latin typeface="+mn-lt"/>
              <a:ea typeface="Verdana" pitchFamily="-65" charset="0"/>
              <a:cs typeface="Verdana" pitchFamily="-65" charset="0"/>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“No</a:t>
            </a:r>
            <a:r>
              <a:rPr lang="en-US" sz="2000" dirty="0">
                <a:solidFill>
                  <a:schemeClr val="tx1"/>
                </a:solidFill>
                <a:latin typeface="+mn-lt"/>
                <a:ea typeface="Verdana" pitchFamily="-65" charset="0"/>
                <a:cs typeface="Verdana" pitchFamily="-65" charset="0"/>
                <a:hlinkClick r:id="rId2" action="ppaction://hlinksldjump"/>
              </a:rPr>
              <a:t>!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believe this. This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be happening</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can’t </a:t>
            </a:r>
            <a:r>
              <a:rPr lang="en-US" sz="2000" dirty="0">
                <a:solidFill>
                  <a:schemeClr val="tx1"/>
                </a:solidFill>
                <a:latin typeface="+mn-lt"/>
                <a:ea typeface="Verdana" pitchFamily="-65" charset="0"/>
                <a:cs typeface="Verdana" pitchFamily="-65" charset="0"/>
                <a:hlinkClick r:id="rId2" action="ppaction://hlinksldjump"/>
              </a:rPr>
              <a:t>go through this. I </a:t>
            </a:r>
            <a:r>
              <a:rPr lang="en-US" sz="2000" dirty="0" smtClean="0">
                <a:solidFill>
                  <a:schemeClr val="tx1"/>
                </a:solidFill>
                <a:latin typeface="+mn-lt"/>
                <a:ea typeface="Verdana" pitchFamily="-65" charset="0"/>
                <a:cs typeface="Verdana" pitchFamily="-65" charset="0"/>
                <a:hlinkClick r:id="rId2" action="ppaction://hlinksldjump"/>
              </a:rPr>
              <a:t>can’t </a:t>
            </a:r>
            <a:r>
              <a:rPr lang="en-US" sz="2000" dirty="0">
                <a:solidFill>
                  <a:schemeClr val="tx1"/>
                </a:solidFill>
                <a:latin typeface="+mn-lt"/>
                <a:ea typeface="Verdana" pitchFamily="-65" charset="0"/>
                <a:cs typeface="Verdana" pitchFamily="-65" charset="0"/>
                <a:hlinkClick r:id="rId2" action="ppaction://hlinksldjump"/>
              </a:rPr>
              <a:t>get up every day knowing I only have a few months to live</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hlinkClick r:id="rId2" action="ppaction://hlinksldjump"/>
            </a:endParaRPr>
          </a:p>
          <a:p>
            <a:pPr marL="0" indent="0">
              <a:buNone/>
              <a:defRPr/>
            </a:pPr>
            <a:r>
              <a:rPr lang="en-US" sz="2000" dirty="0" smtClean="0">
                <a:solidFill>
                  <a:schemeClr val="tx1"/>
                </a:solidFill>
                <a:latin typeface="+mn-lt"/>
                <a:ea typeface="Verdana" pitchFamily="-65" charset="0"/>
                <a:cs typeface="Verdana" pitchFamily="-65" charset="0"/>
                <a:hlinkClick r:id="rId2" action="ppaction://hlinksldjump"/>
              </a:rPr>
              <a:t>“I </a:t>
            </a:r>
            <a:r>
              <a:rPr lang="en-US" sz="2000" dirty="0">
                <a:solidFill>
                  <a:schemeClr val="tx1"/>
                </a:solidFill>
                <a:latin typeface="+mn-lt"/>
                <a:ea typeface="Verdana" pitchFamily="-65" charset="0"/>
                <a:cs typeface="Verdana" pitchFamily="-65" charset="0"/>
                <a:hlinkClick r:id="rId2" action="ppaction://hlinksldjump"/>
              </a:rPr>
              <a:t>know my wife is gone, but life goes on, and I will honor her memory in my actions</a:t>
            </a:r>
            <a:r>
              <a:rPr lang="en-US" sz="2000" dirty="0" smtClean="0">
                <a:solidFill>
                  <a:schemeClr val="tx1"/>
                </a:solidFill>
                <a:latin typeface="+mn-lt"/>
                <a:ea typeface="Verdana" pitchFamily="-65" charset="0"/>
                <a:cs typeface="Verdana" pitchFamily="-65" charset="0"/>
                <a:hlinkClick r:id="rId2" action="ppaction://hlinksldjump"/>
              </a:rPr>
              <a:t>.”</a:t>
            </a:r>
            <a:endParaRPr lang="en-US" sz="2000" dirty="0">
              <a:solidFill>
                <a:schemeClr val="tx1"/>
              </a:solidFill>
              <a:latin typeface="+mn-lt"/>
              <a:ea typeface="Verdana" pitchFamily="-65" charset="0"/>
              <a:cs typeface="Verdana" pitchFamily="-65" charset="0"/>
            </a:endParaRPr>
          </a:p>
        </p:txBody>
      </p:sp>
    </p:spTree>
    <p:extLst>
      <p:ext uri="{BB962C8B-B14F-4D97-AF65-F5344CB8AC3E}">
        <p14:creationId xmlns:p14="http://schemas.microsoft.com/office/powerpoint/2010/main" val="310459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(4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Well-Being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Muscle flexibility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Allows movement through the full range of motion without injury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Body composition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Ratio of body fat to total weight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Lower ratio of body fat decreases risk of chronic illnesses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16147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(5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Well-Being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Adequate sleep</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Obtain eight to ten hours of sleep each day.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Working shifts that conflict with the body’s natural rhythms can create physical, mental, and social difficulties.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Techniques exist for improving the quality of sleep.</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17200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(6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Physical </a:t>
            </a:r>
            <a:r>
              <a:rPr lang="en-US" altLang="en-US" sz="2400" dirty="0" smtClean="0">
                <a:solidFill>
                  <a:srgbClr val="000000"/>
                </a:solidFill>
                <a:latin typeface="Arial (Body)"/>
                <a:ea typeface="ＭＳ Ｐゴシック"/>
              </a:rPr>
              <a:t>Well-Being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Smoking cessation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Alcohol and drug-related issues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11039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Wellness Principles </a:t>
            </a:r>
            <a:r>
              <a:rPr lang="en-US" sz="2000" b="0" dirty="0" smtClean="0">
                <a:latin typeface="Times New Roman" panose="02020603050405020304" pitchFamily="18" charset="0"/>
                <a:ea typeface="ＭＳ Ｐゴシック"/>
                <a:cs typeface="ＭＳ Ｐゴシック" pitchFamily="-65" charset="-128"/>
              </a:rPr>
              <a:t>(7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Mental Well-Being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Stress associated with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can affect your mental well-being.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Over time, stress can lead to chronic physical illness and emotional issues.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71245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(10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Connor and Melinda transport Mr. Bennett to the emergency department, where they turn his care over to the nursing staff with verbal and written reports.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dispose of their gloves and wash their hands. Connor puts on a fresh pair of gloves and performs routine cleaning and disinfection of the ambulance and equipment.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3438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(11 of 11)</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After their shift, Connor heads to the gym, while Melinda plans to read a book after talking a walk with her dog. After a good night’s sleep, both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return to work the next day, ready to meet any challenges that await them.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511037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Lesson Summary </a:t>
            </a:r>
            <a:r>
              <a:rPr lang="en-US"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97770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Dealing with death and dying is a regular part of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jobs.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Five stages of grief exist, and the patient may be in any one of them.</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Take measures to manage job stress.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Recognize signs and symptoms of stress reactions.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223371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Lesson Summary </a:t>
            </a:r>
            <a:r>
              <a:rPr lang="en-US"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Be aware of the risks associated with emergency response.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Use Standard Precautions for protection from communicable disease.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Assess all scenes for potential hazards and make sure they have been addressed before entering the scene.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046508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Death and Dying</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fontAlgn="base">
              <a:spcBef>
                <a:spcPct val="0"/>
              </a:spcBef>
              <a:spcAft>
                <a:spcPct val="0"/>
              </a:spcAft>
              <a:buSzPts val="2400"/>
              <a:buNone/>
              <a:tabLst/>
              <a:defRPr/>
            </a:pPr>
            <a:r>
              <a:rPr lang="en-US" sz="2400" kern="1200" dirty="0" smtClean="0">
                <a:solidFill>
                  <a:srgbClr val="000000"/>
                </a:solidFill>
                <a:latin typeface="Arial (Body)"/>
                <a:ea typeface="Verdana" pitchFamily="-65" charset="0"/>
                <a:cs typeface="Verdana" pitchFamily="-65" charset="0"/>
                <a:hlinkClick r:id="" action="ppaction://hlinkshowjump?jump=lastslideviewed"/>
              </a:rPr>
              <a:t>That is not the correct response. Click here to try again.</a:t>
            </a:r>
            <a:endParaRPr lang="en-US" sz="2400" kern="1200" dirty="0">
              <a:solidFill>
                <a:srgbClr val="000000"/>
              </a:solidFill>
              <a:latin typeface="Arial (Body)"/>
              <a:ea typeface="Verdana" pitchFamily="-65" charset="0"/>
              <a:cs typeface="Verdana" pitchFamily="-65" charset="0"/>
              <a:hlinkClick r:id="" action="ppaction://hlinkshowjump?jump=lastslideviewed"/>
            </a:endParaRPr>
          </a:p>
        </p:txBody>
      </p:sp>
    </p:spTree>
    <p:extLst>
      <p:ext uri="{BB962C8B-B14F-4D97-AF65-F5344CB8AC3E}">
        <p14:creationId xmlns:p14="http://schemas.microsoft.com/office/powerpoint/2010/main" val="22476348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a:t>
            </a:r>
            <a:r>
              <a:rPr lang="en-US" sz="2000" b="0" dirty="0" smtClean="0">
                <a:latin typeface="Times New Roman" panose="02020603050405020304" pitchFamily="18" charset="0"/>
                <a:ea typeface="ＭＳ Ｐゴシック"/>
                <a:cs typeface="ＭＳ Ｐゴシック" pitchFamily="-65" charset="-128"/>
              </a:rPr>
              <a:t>(1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305800" cy="2548360"/>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Correct, it is denial</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A person in this stage cannot believe what is happening or what has happened. A statement that might represent this thought process is:</a:t>
            </a:r>
            <a:endParaRPr lang="en-US" altLang="en-US" sz="2400" dirty="0">
              <a:solidFill>
                <a:srgbClr val="000000"/>
              </a:solidFill>
              <a:latin typeface="Arial (Body)"/>
              <a:ea typeface="ＭＳ Ｐゴシック"/>
            </a:endParaRPr>
          </a:p>
          <a:p>
            <a:pPr marL="1144800" lvl="2" indent="-230400" eaLnBrk="0" fontAlgn="base" hangingPunct="0">
              <a:spcAft>
                <a:spcPct val="0"/>
              </a:spcAft>
              <a:buSzPts val="2400"/>
              <a:buFont typeface="Arial" panose="020B0604020202020204" pitchFamily="34" charset="0"/>
              <a:buChar char="▪"/>
            </a:pPr>
            <a:r>
              <a:rPr lang="en-US" altLang="en-US" sz="2400" b="1" dirty="0" smtClean="0">
                <a:solidFill>
                  <a:srgbClr val="000000"/>
                </a:solidFill>
                <a:latin typeface="Arial (Body)"/>
                <a:ea typeface="ＭＳ Ｐゴシック"/>
              </a:rPr>
              <a:t>“No! I can’t believe this. This can’t be happening!”</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2561232" y="4361762"/>
            <a:ext cx="3731992"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tooltip="Click to return to the quiz."/>
              </a:rPr>
              <a:t>Click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588034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9129</TotalTime>
  <Words>8834</Words>
  <Application>Microsoft Office PowerPoint</Application>
  <PresentationFormat>On-screen Show (4:3)</PresentationFormat>
  <Paragraphs>940</Paragraphs>
  <Slides>104</Slides>
  <Notes>66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104</vt:i4>
      </vt:variant>
    </vt:vector>
  </HeadingPairs>
  <TitlesOfParts>
    <vt:vector size="113"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 (1 of 11)</vt:lpstr>
      <vt:lpstr>Introduction</vt:lpstr>
      <vt:lpstr>Emotional Aspects of Emergency Care (1 of 12)</vt:lpstr>
      <vt:lpstr>Review Questions (1 of 5)</vt:lpstr>
      <vt:lpstr>Review Questions (2 of 5)</vt:lpstr>
      <vt:lpstr>Review Questions (3 of 5)</vt:lpstr>
      <vt:lpstr>Review Questions (4 of 5)</vt:lpstr>
      <vt:lpstr>Review Questions (5 of 5)</vt:lpstr>
      <vt:lpstr>Emotional Aspects of Emergency Care (2 of 12)</vt:lpstr>
      <vt:lpstr>Case Study (2 of 11)</vt:lpstr>
      <vt:lpstr>Case Study (3 of 11)</vt:lpstr>
      <vt:lpstr>Emotional Aspects of Emergency Care (3 of 12)</vt:lpstr>
      <vt:lpstr>Emotional Aspects of Emergency Care (4 of 12)</vt:lpstr>
      <vt:lpstr>Emotional Aspects of Emergency Care (5 of 12)</vt:lpstr>
      <vt:lpstr>Emotional Aspects of Emergency Care (6 of 12)</vt:lpstr>
      <vt:lpstr>Emotional Aspects of Emergency Care (7 of 12)</vt:lpstr>
      <vt:lpstr>Emotional Aspects of Emergency Care (8 of 12)</vt:lpstr>
      <vt:lpstr>Emotional Aspects of Emergency Care (9 of 12)</vt:lpstr>
      <vt:lpstr>Emotional Aspects of Emergency Care (10 of 12)</vt:lpstr>
      <vt:lpstr>Emotional Aspects of Emergency Care (11 of 12)</vt:lpstr>
      <vt:lpstr>Emotional Aspects of Emergency Care (12 of 12)</vt:lpstr>
      <vt:lpstr>Case Study (4 of 11)</vt:lpstr>
      <vt:lpstr>Case Study (5 of 11)</vt:lpstr>
      <vt:lpstr>Scene Safety (1 of 35)</vt:lpstr>
      <vt:lpstr>Scene Safety (2 of 35)</vt:lpstr>
      <vt:lpstr>Scene Safety (3 of 35)</vt:lpstr>
      <vt:lpstr>Scene Safety (4 of 35)</vt:lpstr>
      <vt:lpstr>Scene Safety (5 of 35)</vt:lpstr>
      <vt:lpstr>Scene Safety (6 of 35)</vt:lpstr>
      <vt:lpstr>Scene Safety (7 of 35)</vt:lpstr>
      <vt:lpstr>Scene Safety (8 of 35)</vt:lpstr>
      <vt:lpstr>An Open Sore on the Arm of an Apparent Drug User is an Example of an Open Wound that has the Potential to Spread Infection</vt:lpstr>
      <vt:lpstr>Scene Safety (9 of 35)</vt:lpstr>
      <vt:lpstr>Scene Safety (10 of 35)</vt:lpstr>
      <vt:lpstr>Scene Safety (11 of 35)</vt:lpstr>
      <vt:lpstr>Scene Safety (12 of 35)</vt:lpstr>
      <vt:lpstr>Scene Safety (13 of 35)</vt:lpstr>
      <vt:lpstr>Scene Safety (14 of 35)</vt:lpstr>
      <vt:lpstr>Scene Safety (15 of 35)</vt:lpstr>
      <vt:lpstr>E M T Skills 2-1</vt:lpstr>
      <vt:lpstr>Follow a Safe Technique for Removal of Gloves</vt:lpstr>
      <vt:lpstr>Use a Gloved Finger to Pull a Cuff out and Down on the Other Glove</vt:lpstr>
      <vt:lpstr>Without Touching the Inside of the Glove, Continue Pulling it Downward</vt:lpstr>
      <vt:lpstr>Crumple the Contaminated Glove in the Hand Still Wearing a Contaminated Glove and Discard it in a Biohazard Receptacle</vt:lpstr>
      <vt:lpstr>Begin to Remove the Other Glove by Inserting Clean, Uncontaminated Fingers into the Uncontaminated Inside of the Remaining Glove Cuff</vt:lpstr>
      <vt:lpstr>Continue to Roll the Glove off Your Hand, Being Sure Your Clean Hand Touches Only the Clean Inside Surfaces of the Second Glove</vt:lpstr>
      <vt:lpstr>Drop the Glove into the Biohazard Receptacle</vt:lpstr>
      <vt:lpstr>Scene Safety (16 of 35)</vt:lpstr>
      <vt:lpstr>Scene Safety (17 of 35)</vt:lpstr>
      <vt:lpstr>Scene Safety (18 of 35)</vt:lpstr>
      <vt:lpstr>Scene Safety (19 of 35)</vt:lpstr>
      <vt:lpstr>Scene Safety (20 of 35)</vt:lpstr>
      <vt:lpstr>Scene Safety (21 of 35)</vt:lpstr>
      <vt:lpstr>Scene Safety (22 of 35)</vt:lpstr>
      <vt:lpstr>Scene Safety (23 of 35)</vt:lpstr>
      <vt:lpstr>Scene Safety (24 of 35)</vt:lpstr>
      <vt:lpstr>Scene Safety (25 of 35)</vt:lpstr>
      <vt:lpstr>Scene Safety (26 of 35)</vt:lpstr>
      <vt:lpstr>Scene Safety (27 of 35)</vt:lpstr>
      <vt:lpstr>Scene Safety (28 of 35)</vt:lpstr>
      <vt:lpstr>Scene Safety (29 of 35)</vt:lpstr>
      <vt:lpstr>Table 2-1 Infectious Diseases, Transmission, and Personal Protective Measures (1 of 3)</vt:lpstr>
      <vt:lpstr>Table 2-1 Infectious Diseases, Transmission, and Personal Protective Measures (2 of 3)</vt:lpstr>
      <vt:lpstr>Table 2-1 Infectious Diseases, Transmission, and Personal Protective Measures (3 of 3)</vt:lpstr>
      <vt:lpstr>Case Study (6 of 11)</vt:lpstr>
      <vt:lpstr>Case Study (7 of 11)</vt:lpstr>
      <vt:lpstr>Scene Safety (30 of 35)</vt:lpstr>
      <vt:lpstr>Scene Safety (31 of 35)</vt:lpstr>
      <vt:lpstr>Scene Safety (32 of 35)</vt:lpstr>
      <vt:lpstr>Examples of Hazardous Materials Warning Placards</vt:lpstr>
      <vt:lpstr>The Emergency Response Guidebook Should be Carried on all E M S Vehicles</vt:lpstr>
      <vt:lpstr>Self-Contained Breathing Apparatus (S C B A)</vt:lpstr>
      <vt:lpstr>Typical Hazardous Materials Protective Suits (a) Being Donned (b) In Use</vt:lpstr>
      <vt:lpstr>Scene Safety (33 of 35)</vt:lpstr>
      <vt:lpstr>Downed Power Lines Pose a Potential Life Threat for Patients and Rescuers</vt:lpstr>
      <vt:lpstr>Downed Wires are Dangerous Even if no Fire or Sparks are Evident</vt:lpstr>
      <vt:lpstr>Scene Safety (34 of 35)</vt:lpstr>
      <vt:lpstr>Use of A N S I / I S E A 107-2004 High Visibility Apparel Worn over Other Protective Gear</vt:lpstr>
      <vt:lpstr>Scene Safety (35 of 35)</vt:lpstr>
      <vt:lpstr>E M T s are Often Endangered at Scenes of Crime and Violence</vt:lpstr>
      <vt:lpstr>Case Study (8 of 11)</vt:lpstr>
      <vt:lpstr>Case Study (9 of 11)</vt:lpstr>
      <vt:lpstr>Wellness Principles (1 of 7)</vt:lpstr>
      <vt:lpstr>Wellness Principles (2 of 7)</vt:lpstr>
      <vt:lpstr>Wellness Principles (3 of 7)</vt:lpstr>
      <vt:lpstr>Wellness Principles (4 of 7)</vt:lpstr>
      <vt:lpstr>Wellness Principles (5 of 7)</vt:lpstr>
      <vt:lpstr>Wellness Principles (6 of 7)</vt:lpstr>
      <vt:lpstr>Wellness Principles (7 of 7)</vt:lpstr>
      <vt:lpstr>Case Study (10 of 11)</vt:lpstr>
      <vt:lpstr>Case Study (11 of 11)</vt:lpstr>
      <vt:lpstr>Lesson Summary (1 of 2)</vt:lpstr>
      <vt:lpstr>Lesson Summary (2 of 2)</vt:lpstr>
      <vt:lpstr>Death and Dying</vt:lpstr>
      <vt:lpstr>Feedback (1 of 5)</vt:lpstr>
      <vt:lpstr>Feedback (2 of 5)</vt:lpstr>
      <vt:lpstr>Feedback (3 of 5)</vt:lpstr>
      <vt:lpstr>Feedback (4 of 5)</vt:lpstr>
      <vt:lpstr>Feedback (5 of 5)</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P, Pavendan (Cognizant)</cp:lastModifiedBy>
  <cp:revision>1018</cp:revision>
  <dcterms:modified xsi:type="dcterms:W3CDTF">2018-02-26T05:30:41Z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