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54"/>
  </p:notesMasterIdLst>
  <p:handoutMasterIdLst>
    <p:handoutMasterId r:id="rId155"/>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460"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458" r:id="rId64"/>
    <p:sldId id="459"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 id="403" r:id="rId102"/>
    <p:sldId id="461" r:id="rId103"/>
    <p:sldId id="462" r:id="rId104"/>
    <p:sldId id="463" r:id="rId105"/>
    <p:sldId id="464" r:id="rId106"/>
    <p:sldId id="465" r:id="rId107"/>
    <p:sldId id="466" r:id="rId108"/>
    <p:sldId id="467" r:id="rId109"/>
    <p:sldId id="468" r:id="rId110"/>
    <p:sldId id="469" r:id="rId111"/>
    <p:sldId id="470" r:id="rId112"/>
    <p:sldId id="471" r:id="rId113"/>
    <p:sldId id="472" r:id="rId114"/>
    <p:sldId id="473" r:id="rId115"/>
    <p:sldId id="474" r:id="rId116"/>
    <p:sldId id="475" r:id="rId117"/>
    <p:sldId id="476" r:id="rId118"/>
    <p:sldId id="477" r:id="rId119"/>
    <p:sldId id="478" r:id="rId120"/>
    <p:sldId id="479" r:id="rId121"/>
    <p:sldId id="480" r:id="rId122"/>
    <p:sldId id="481" r:id="rId123"/>
    <p:sldId id="482" r:id="rId124"/>
    <p:sldId id="483" r:id="rId125"/>
    <p:sldId id="484" r:id="rId126"/>
    <p:sldId id="485" r:id="rId127"/>
    <p:sldId id="486" r:id="rId128"/>
    <p:sldId id="487" r:id="rId129"/>
    <p:sldId id="488" r:id="rId130"/>
    <p:sldId id="489" r:id="rId131"/>
    <p:sldId id="490" r:id="rId132"/>
    <p:sldId id="491" r:id="rId133"/>
    <p:sldId id="492" r:id="rId134"/>
    <p:sldId id="493" r:id="rId135"/>
    <p:sldId id="494" r:id="rId136"/>
    <p:sldId id="495" r:id="rId137"/>
    <p:sldId id="496" r:id="rId138"/>
    <p:sldId id="497" r:id="rId139"/>
    <p:sldId id="498" r:id="rId140"/>
    <p:sldId id="499" r:id="rId141"/>
    <p:sldId id="500" r:id="rId142"/>
    <p:sldId id="501" r:id="rId143"/>
    <p:sldId id="502" r:id="rId144"/>
    <p:sldId id="503" r:id="rId145"/>
    <p:sldId id="504" r:id="rId146"/>
    <p:sldId id="505" r:id="rId147"/>
    <p:sldId id="506" r:id="rId148"/>
    <p:sldId id="507" r:id="rId149"/>
    <p:sldId id="508" r:id="rId150"/>
    <p:sldId id="509" r:id="rId151"/>
    <p:sldId id="510" r:id="rId152"/>
    <p:sldId id="511" r:id="rId1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09" autoAdjust="0"/>
    <p:restoredTop sz="96395" autoAdjust="0"/>
  </p:normalViewPr>
  <p:slideViewPr>
    <p:cSldViewPr snapToGrid="0" snapToObjects="1">
      <p:cViewPr varScale="1">
        <p:scale>
          <a:sx n="84" d="100"/>
          <a:sy n="84" d="100"/>
        </p:scale>
        <p:origin x="773" y="82"/>
      </p:cViewPr>
      <p:guideLst>
        <p:guide orient="horz" pos="2160"/>
        <p:guide pos="2880"/>
      </p:guideLst>
    </p:cSldViewPr>
  </p:slideViewPr>
  <p:outlineViewPr>
    <p:cViewPr>
      <p:scale>
        <a:sx n="33" d="100"/>
        <a:sy n="33" d="100"/>
      </p:scale>
      <p:origin x="0" y="-410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handoutMaster" Target="handoutMasters/handout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a:t>
            </a:r>
            <a:r>
              <a:rPr lang="en-US" sz="1200" b="0" i="0" u="none" strike="noStrike" kern="1200" cap="none" smtClean="0">
                <a:solidFill>
                  <a:schemeClr val="dk1"/>
                </a:solidFill>
                <a:latin typeface="Arial"/>
                <a:ea typeface="Arial"/>
                <a:cs typeface="Arial"/>
                <a:sym typeface="Arial"/>
              </a:rPr>
              <a:t>installed:</a:t>
            </a:r>
          </a:p>
          <a:p>
            <a:r>
              <a:rPr lang="en-US" sz="1200" b="0" i="0" u="none" strike="noStrike" kern="1200" cap="none" smtClean="0">
                <a:solidFill>
                  <a:schemeClr val="dk1"/>
                </a:solidFill>
                <a:latin typeface="Arial"/>
                <a:ea typeface="Arial"/>
                <a:cs typeface="Arial"/>
                <a:sym typeface="Arial"/>
              </a:rPr>
              <a:t>1</a:t>
            </a:r>
            <a:r>
              <a:rPr lang="en-US" sz="1200" b="0" i="0" u="none" strike="noStrike" kern="1200" cap="none" dirty="0" smtClean="0">
                <a:solidFill>
                  <a:schemeClr val="dk1"/>
                </a:solidFill>
                <a:latin typeface="Arial"/>
                <a:ea typeface="Arial"/>
                <a:cs typeface="Arial"/>
                <a:sym typeface="Arial"/>
              </a:rPr>
              <a:t>)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Prepare</a:t>
            </a:r>
            <a:endParaRPr lang="en-US" altLang="en-US" sz="2000" b="1"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severity of bleeding relative to the amount of blood loss depends on the patient. A 500-mL blood loss might not be as severe in a large patient as it would be in a child or smaller adult. An adult patient has 70 mL/kg of blood volume. An average-sized adult weighs 154 lb., which is 70 kg. Thus, an average-sized adult has 4,900 mL or 4.9 liters of blood volume (70 mL * 70 kg = 4,900 mL). A loss of 15 percent of blood volume or more is considered significant and can lead to shock. In the 154-lb patient, a loss of 735 mL of blood can lead to shock. Infants and young children typically have 80 mL/kg of blood volume. A 22-lb infant (10 kg) would have a total blood volume of 800 mL (10 kg * 80 mL = 800 mL). A 15 percent blood loss would be 120 mL (800 mL * 15% = 120 mL). A 200-mL blood loss in an average-sized adult would represent only a 4 percent blood loss, whereas a 200-mL blood loss in a 10-kg infant would represent a 25 percent blood loss.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378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student’s responses to foreshadow the upcoming lecture material and assess their current knowledge base.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51458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dressing covers an open wound to aid in the control of bleeding and to prevent further damage or contamination. The dressing should be sterile, free of any organisms (bacteria, viruses, or spores) that can cause infection. Commercially wrapped and packaged dressings are available in various types and sizes.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a simple moulage to simulate soft tissue injuries for student lab practice in dressing and bandaging wounds.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08041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Discuss the various sizes and purposes of dressing material.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Gauze pad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Self-adhering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Multitrauma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Occlusive dressing (aluminum vs. plastic occlusive dressings)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9427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Discuss the various sizes and purposes of dressing material.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Gauze pad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Self-adhering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Multitrauma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Occlusive dressing (aluminum vs. plastic occlusive dressings)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5564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Discuss the various sizes and purposes of dressing material.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Gauze pad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Self-adhering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Multitrauma dressing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Occlusive dressing (aluminum vs. plastic occlusive dressings)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80326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a dressing is applied, a bandage is used to secure it in place. In most cases, it is not necessary for a bandage to be sterile, but it should be clean and free of debris. Bandages that can be used as dressings are also available in various types and sizes.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1809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Discuss the types of bandages.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Self-adhering bandage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Gauze rolls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Triangular bandage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Air splint</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31227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35701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53979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9957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Since judging the amount of blood loss on appearance alone is unreliable, it is better to assess the amount of blood loss based upon the presenting signs and symptoms. Additionally, internal bleeding does not show any external blood loss and therefore is not “seen.”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9083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6290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35015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41880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basic procedure for applying this type of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27068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pressure dressing can be used to maintain control of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22264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There are no hard-and-fast rules for dressing and bandaging wounds. Often, adaptability and creativity are far more important ingredients. In dressing and bandaging, use the materials you have on hand and the methods you can best adapt.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2530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cravat can be used as a triangular bandage.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35662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general principles of dressing use with students. Provide ample time in simulated laboratory sessions to work on these techniques.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84221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61733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265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hemorrhage classes as compared to the patient’s symptoms. This is the best way to determine the amount of blood lost. and help shape the treatment the patient will receive.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8362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28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28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28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28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41293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93301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286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Arterial bleeding. Bright red, spurting blood from a wound usually indicates a severed or damaged artery. The blood is bright red because it is rich in oxygen.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Venous bleeding. Dark red blood that flows steadily and briskly from a wound usually indicates a severed or damaged vein. When blood is dark red, it is depleted of oxygen. A steady flow usually indicates venous bleeding because veins are under less pressure than arteries.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Capillary bleeding. Slowly oozing blood that is a dark or medium red usually indicates damaged capillaries. In most cases, capillary bleeding is easily controlled.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202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types of bleeding and remind students that in most instances, there is “mixed” bleeding as soft tissue trauma can easily result in simultaneous bleeding of arteries, veins, and capillary beds.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185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approach to controlling external bleeding?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principles must you follow when using a tourniquet to control bleeding?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roles of elevation, splinting, and topical hemostatic agents in controlling external bleeding?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8906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first method for controlling bleeding is direct pressure. This is usually accomplished by placing a sterile gauze pad or dressing over the injury site and applying fingertip pressure directly to the point of bleeding. If severe bleeding persists while direct pressure is applied over dressings, remove the dressings and apply direct pressure to the point of bleeding, typically directly to a blood vessel.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152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steps for controlling external bleeding with direct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574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steps for controlling external bleeding with direct pressure.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4475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This particular step is performed if the bleeding is severe and persists despite initial application of direct pressure.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389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3442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steps for controlling external bleeding with direct pressure.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43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bleeding to an extremity is not controlled with direct pressure, the next step is to apply a tourniquet. A commercial tourniquet is recommended. There are no contraindications to the application of a tourniquet. Multiple tourniquets can be applied to multiple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8404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Different types of tourniquets are available. Bring various models to class for students to examine. Find out which model is generally used in the local EMS community.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5290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indications and the procedure for applying a tourniquet.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07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indications and the procedure for applying a tourniquet.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6713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indications and the procedure for applying a tourniquet.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7968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indications and the procedure for applying a tourniquet.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694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Briefly discuss the junctional tourniquet.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6200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Bleeding can be life-threatening in an extremity with a suspected fracture. If left unsplinted, movement of broken bone ends or bone fragments can continue to damage surrounding tissues and blood vessels. Also, movement of the extremity can cause any clots that have formed to be broken, which enables the vessels to continue bleeding.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splints on scene to extremity fractures only if the patient is stable and there are no other life-threatening conditions. If the patient is unstable, has any other life-threatening conditions, or exhibits signs of hemorrhagic shock, place the patient on a backboard or vacuum mattress and align the extremity fractures. Begin rapid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181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Hemostatic agents are designed to improve clotting and control life-threatening hemorrhages that can’t be controlled with direct pressure.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hemostatic-impregnated gauze, dressing, or sponge is recommended because it can be packed into the wound. These hemostatic agents are used for bleeding that can’t be controlled with direct pressure in wounds to areas of the body where a tourniquet can’t be applied.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416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are the major headings for the chapter. The intent is to show the student how the information will be presented.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413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Discuss the different types of hemostatic agents.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Dressing, gauze, or sponge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Powder type (not recommended)</a:t>
            </a:r>
          </a:p>
          <a:p>
            <a:pPr lvl="0" eaLnBrk="0" fontAlgn="base" hangingPunct="0">
              <a:spcBef>
                <a:spcPct val="30000"/>
              </a:spcBef>
              <a:spcAft>
                <a:spcPct val="0"/>
              </a:spcAft>
              <a:defRPr/>
            </a:pPr>
            <a:r>
              <a:rPr lang="en-US">
                <a:solidFill>
                  <a:prstClr val="black"/>
                </a:solidFill>
                <a:latin typeface="Calibri"/>
                <a:ea typeface="ＭＳ Ｐゴシック" charset="-128"/>
              </a:rPr>
              <a:t>Hold direct pressure for 3 minutes after using hemostatic agent to help assure bleeding stoppage.</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3712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Committee on Tactical Combat Casualty Care (CoTCCC) has approved many devices (SAM junctional tourniquet, Combat Ready Clamp, and Junctional Emergency Treatment Tool) that have been used in the military setting for junctional bleeding control. However, these devices have not yet been approved for civilian use. Direct pressure and hemostatic dressings are currently the only approved methods to control bleeding to the junctional areas.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9656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Scene Size-Up, Primary Assessment, and Rapid Secondary Assessment</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Ensure that the scene is safe.</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Form a general impression, noting any signs of shock or the presence of significant bleeding.</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Control significant bleeding immediately.</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Continue with the primary assessment.</a:t>
            </a:r>
          </a:p>
          <a:p>
            <a:pPr marL="628650" lvl="1" indent="-171450" eaLnBrk="0" fontAlgn="base" hangingPunct="0">
              <a:spcBef>
                <a:spcPct val="30000"/>
              </a:spcBef>
              <a:spcAft>
                <a:spcPct val="0"/>
              </a:spcAft>
              <a:buFontTx/>
              <a:buChar char="•"/>
            </a:pPr>
            <a:endParaRPr lang="en-US" altLang="en-US">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1818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Ensure that the patient has a patent airway. Assess the breathing rate and tidal volume to determine whether breathing is adequate. Assess for adequate oxygenation. If the breathing is adequate and the patient exhibits signs and symptoms of poor perfusion, administer a high concentration of oxygen. This is an early and necessary emergency care procedure for shock and for blood loss. If the breathing is inadequate, begin positive pressure ventilation with supplemental oxygen attached to the ventilation device. Assess the central and peripheral pulses, skin, and capillary refill.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586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the primary assessment, perform a rapid secondary assessment in any patient who has undergone significant bleeding, has an altered mental status, presents with multiple injuries, or has suffered a significant MOI. The rapid secondary assessment can reveal any other potential life threats and provide further information about the stages of shock. Because bleeding is a serious condition, the rapid secondary assessment should not, if possible, take more than 90 seconds to perform.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5262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 sure to obtain a set of vital signs for two reasons: 1. The vital signs indicate the seriousness of the blood</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loss. 2. The baseline vital signs can be compared to a series of later vital sign measurements to determine whether the patient’s condition is deteriorating, remaining the same, or improving. Keep in mind that vital signs can be deceiving and might not indicate the seriousness of the condition, especially in pediatrics. Also assess signs of perfusion or hypoperfusion.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8298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traumatized patient is unstable, research has shown that oxygen should be provided to keep the pulse oximeter reading at 95% and above (as compared to most medical conditions that require a minimum pulse oximeter of 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317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special areas can be cause for concern because they can indicate a serious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8125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Epistaxis, or a nosebleed, can result from injury, disease, or the environment. Usually this type of bleeding is more of an annoyance than a threat to life. However, in cases of extreme blood loss, hemorrhagic shock can develop.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4982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Discuss the steps for controlling a nosebleed. </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marL="228600" lvl="0" indent="-228600" eaLnBrk="0" fontAlgn="base" hangingPunct="0">
              <a:spcBef>
                <a:spcPct val="30000"/>
              </a:spcBef>
              <a:spcAft>
                <a:spcPct val="0"/>
              </a:spcAft>
              <a:buFontTx/>
              <a:buAutoNum type="arabicParenR"/>
              <a:defRPr/>
            </a:pPr>
            <a:r>
              <a:rPr lang="en-US">
                <a:solidFill>
                  <a:prstClr val="black"/>
                </a:solidFill>
                <a:latin typeface="Calibri"/>
                <a:ea typeface="ＭＳ Ｐゴシック" charset="-128"/>
              </a:rPr>
              <a:t>Have the patient sit up straight and tip her head forward.</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609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0566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Discuss the steps for controlling a nosebleed. </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1. Use your thumb and forefinger to pinch soft part of the nose shut.</a:t>
            </a:r>
          </a:p>
          <a:p>
            <a:pPr marL="228600" lvl="0" indent="-228600" eaLnBrk="0" fontAlgn="base" hangingPunct="0">
              <a:spcBef>
                <a:spcPct val="30000"/>
              </a:spcBef>
              <a:spcAft>
                <a:spcPct val="0"/>
              </a:spcAft>
              <a:buFont typeface="+mj-lt"/>
              <a:buAutoNum type="arabicPeriod" startAt="2"/>
              <a:defRPr/>
            </a:pPr>
            <a:r>
              <a:rPr lang="en-US">
                <a:solidFill>
                  <a:prstClr val="black"/>
                </a:solidFill>
                <a:latin typeface="Calibri"/>
                <a:ea typeface="ＭＳ Ｐゴシック" charset="-128"/>
              </a:rPr>
              <a:t>Apply an ice pack to the nose and cheek.</a:t>
            </a:r>
          </a:p>
          <a:p>
            <a:pPr marL="228600" lvl="0" indent="-228600" eaLnBrk="0" fontAlgn="base" hangingPunct="0">
              <a:spcBef>
                <a:spcPct val="30000"/>
              </a:spcBef>
              <a:spcAft>
                <a:spcPct val="0"/>
              </a:spcAft>
              <a:buFont typeface="+mj-lt"/>
              <a:buAutoNum type="arabicPeriod" startAt="2"/>
              <a:defRPr/>
            </a:pPr>
            <a:r>
              <a:rPr lang="en-US">
                <a:solidFill>
                  <a:prstClr val="black"/>
                </a:solidFill>
                <a:latin typeface="Calibri"/>
                <a:ea typeface="ＭＳ Ｐゴシック" charset="-128"/>
              </a:rPr>
              <a:t>Continue to pinch the nose shut for 10 minutes.</a:t>
            </a:r>
          </a:p>
          <a:p>
            <a:pPr marL="228600" lvl="0" indent="-228600" eaLnBrk="0" fontAlgn="base" hangingPunct="0">
              <a:spcBef>
                <a:spcPct val="30000"/>
              </a:spcBef>
              <a:spcAft>
                <a:spcPct val="0"/>
              </a:spcAft>
              <a:buFont typeface="+mj-lt"/>
              <a:buAutoNum type="arabicPeriod" startAt="2"/>
              <a:defRPr/>
            </a:pPr>
            <a:r>
              <a:rPr lang="en-US">
                <a:solidFill>
                  <a:prstClr val="black"/>
                </a:solidFill>
                <a:latin typeface="Calibri"/>
                <a:ea typeface="ＭＳ Ｐゴシック" charset="-128"/>
              </a:rPr>
              <a:t>Tell the patient not to blow her nose for 12 hours after the bleeding has stopped. </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2533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causes of internal bleeding?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can fractures of the femur or pelvis result in extreme blood loss?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0169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signs and symptoms of internal bleeding?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treatment priorities for patients with internal bleeding?</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Given several patient descriptions, students should be able to identify indications of internal bleeding and hemorrhagic shock.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6543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After ensuring that the scene is safe, approach the patient. During your general impression, look for any obvious major external bleeding. If you find a major bleed, immediately control it with direct pressure. As you continue with the primary assessment, assess the patient’s mental status. A decreasing mental status is a sign of both hypoxia and shock. As the patient loses blood, the mental status will continue to deteriorate.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067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Support lost functions of the airway, breathing, or ventilations.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6495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potential MOI and your general impression of the patient suggest internal bleeding, proceed to a rapid secondary assessment following the primary assessment. If there is evidence of contusions, abrasions, deformity, impact marks, swelling, or other trauma, treat the patient for internal bleeding. This is a priority patient; prepare for immediate transport after rapid secondary assessment and initial emergency care.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3029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Internal bleeding is not visible and might not be easily detectable. In some patients, by the time obvious signs and symptoms are present, the patient may have lost a significant amount of blood. Watch for subtle signs and symptoms and changes in the patient’s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0226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Internal bleeding may be more subtle, Encourage students to vigilantly assess and reassess the patient for findings that suggest internal bleeding.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8614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Explain to students that general indications of hemorrhagic shock are the same for external or internal bleeding, arising mainly from the body’s attempt to maintain perfusion with compensatory mechanisms until they fail.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6221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Remind students of the benefits of ALS backup or intercept, as well as choosing the appropriate destination hospital.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375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351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ways to reduce movement of an injured area?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medications that can interfere with blood clotting?</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For what types of medical problems would a patient take Coumadin (warfarin)?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0383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 </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is thirst a sign of hemorrhagic shock?</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causes a narrow pulse pressure in hemorrhagic shock?</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are restlessness, anxiety, and altered mental status indications of shock?</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In a supervised lab setting, provide students with ample opportunity to practice assessing and managing patients in shock.</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02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Scene Size-Up</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Protect yourself.</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MOI may give clues to injuries.</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Summon law enforcement, if needed.</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Primary Assessment</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Check Airway, Breathing, and Circulation.</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Support lost function.</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Make patient-priority determination.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Secondary Assessment</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Perform rapid trauma assessment if patient is critical.</a:t>
            </a:r>
          </a:p>
          <a:p>
            <a:pPr marL="628650" lvl="1" indent="-171450" eaLnBrk="0" fontAlgn="base" hangingPunct="0">
              <a:spcBef>
                <a:spcPct val="30000"/>
              </a:spcBef>
              <a:spcAft>
                <a:spcPct val="0"/>
              </a:spcAft>
              <a:buFontTx/>
              <a:buChar char="•"/>
            </a:pPr>
            <a:r>
              <a:rPr lang="en-US" altLang="en-US">
                <a:solidFill>
                  <a:prstClr val="black"/>
                </a:solidFill>
                <a:latin typeface="Calibri (Body)"/>
                <a:ea typeface="ＭＳ Ｐゴシック" panose="020B0600070205080204" pitchFamily="34" charset="-128"/>
              </a:rPr>
              <a:t>A loss of &gt;15% of blood volume will cause changes in vital signs.</a:t>
            </a:r>
          </a:p>
          <a:p>
            <a:pPr marL="628650" lvl="1"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Relate signs and symptoms to their corresponding stage of shock.</a:t>
            </a:r>
          </a:p>
          <a:p>
            <a:pPr marL="628650" lvl="1"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4121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findings consistent with hemorrhagic shock. Given scenarios of findings, have the students predict the patient’s stage of shock, as well as what the treatment will be.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1244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Maintain Standard Precautions by wearing the appropriate personal protective equipment, including gloves and eye protection. </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Maintain an open airway. </a:t>
            </a:r>
            <a:r>
              <a:rPr lang="en-US" altLang="en-US" i="1">
                <a:solidFill>
                  <a:prstClr val="black"/>
                </a:solidFill>
                <a:latin typeface="Calibri"/>
                <a:ea typeface="ＭＳ Ｐゴシック" panose="020B0600070205080204" pitchFamily="34" charset="-128"/>
              </a:rPr>
              <a:t>If breathing is adequate, administer a high concentration of oxygen via a nonrebreather mask at 15 lpm. </a:t>
            </a:r>
            <a:r>
              <a:rPr lang="en-US" altLang="en-US">
                <a:solidFill>
                  <a:prstClr val="black"/>
                </a:solidFill>
                <a:latin typeface="Calibri"/>
                <a:ea typeface="ＭＳ Ｐゴシック" panose="020B0600070205080204" pitchFamily="34" charset="-128"/>
              </a:rPr>
              <a:t>If breathing is inadequate, begin positive pressure ventilation with supplemental oxygen connected to the ventilation device. </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Control any external bleeding, using the techniques described earlier in this chapter. </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Place the patient in a supine position.</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Splint suspected bone or joint injuries. In the hemorrhagic shock patient, transport is critical. Thus, the fractures will be initially stabilized by the long backboard or vacuum mattress. If there is time and the patient’s condition permits, the fractures can be individually splinted while en route.</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Use a blanket to cover patient who may be in hemorrhagic shock to prevent loss of body heat. Warm the patient compartment to 85 degrees during transport to prevent loss of body heat. Remove any wet or blood-soaked cloth.</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anose="020B0600070205080204" pitchFamily="34" charset="-128"/>
              </a:rPr>
              <a:t>Transport the patient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7215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management of a patient in hemorrhagic shock.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8581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management of a patient in hemorrhagic shock.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4298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management of a patient in hemorrhagic shock.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7689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indications and contraindications for the application of a PASG?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9884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Conclusion and emphasize the application of knowledge learned from this presentation up to this point.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366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9088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Conclusion and emphasize the application of knowledge learned from this presentation up to this point.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71944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 thus far.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4786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1402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student’s responses to foreshadow the upcoming lecture material and to assess their current knowledge base.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670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Soft tissue trauma, also referred to as a wound or wounds, involves injuries to the skin and underlying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tissues.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6450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roles of the skin?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would be the bodily consequences if large areas of skin were damaged?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4278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main features and structures contained within each skin layer and how these contribute to the presentation of soft tissue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6343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does the discoloration associated with a contusion change from red to blue/black to green to brown/yellow?</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93850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contusion, or bruise, is an injury to the tissue and blood vessels contained within the dermis. This type of injury causes localized swelling and pain at the injury site. The patient can also have some discoloration at the injury site, caused by blood leaking from damaged vessels and accumulating in the surrounding tissues. The black and blue discoloration is called ecchymosis.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7706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hematoma is similar to a contusion, except it usually involves damage to a larger blood vessel and a wider tissue area. It is characterized by a large lump with bluish discoloration, caused by blood collecting beneath the skin.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893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bleeding and shock.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38870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crush injury is one in which force great enough to cause injury has been applied to the body. Severe blunt trauma or crushing force can cause serious damage to the underlying soft tissues, with associated internal bleeding that results in hemorrhagic shock. Internal organs can rupture if a severe crush injury is sustained.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1495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Students should be able to apply the information in this section to assess and manage patients with soft tissue injuries.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9568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the continuity of the skin is broken, the wound is called an open injury. In open injuries, the patient is at risk for external bleeding and contamination with dirt and bacteria, which can lead to infection. The open injury can be the first indicator of a deeper, more serious injury, such as a fracture or ruptured or lacerated organ.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63903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Each of these will be discussed over the next several slides.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27684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these briefly as each will be discussed in more detail in the upcoming slides.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24264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abrasion is generally caused by scraping, rubbing, or shearing away the epidermis, the outermost layer of the skin. Even though an abrasion is considered a superficial injury, it can be extremely painful because of the presence of exposed nerve endings. In most cases, blood oozes from the wound (capillary bleeding), which can easily be controlled with direct pressure.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81587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laceration, which is a break in the skin of varying depth, can be </a:t>
            </a:r>
            <a:r>
              <a:rPr lang="en-US" altLang="en-US" i="1">
                <a:solidFill>
                  <a:prstClr val="black"/>
                </a:solidFill>
                <a:latin typeface="Calibri"/>
                <a:ea typeface="ＭＳ Ｐゴシック" panose="020B0600070205080204" pitchFamily="34" charset="-128"/>
              </a:rPr>
              <a:t>linear </a:t>
            </a:r>
            <a:r>
              <a:rPr lang="en-US" altLang="en-US">
                <a:solidFill>
                  <a:prstClr val="black"/>
                </a:solidFill>
                <a:latin typeface="Calibri"/>
                <a:ea typeface="ＭＳ Ｐゴシック" panose="020B0600070205080204" pitchFamily="34" charset="-128"/>
              </a:rPr>
              <a:t>(regular) or </a:t>
            </a:r>
            <a:r>
              <a:rPr lang="en-US" altLang="en-US" i="1">
                <a:solidFill>
                  <a:prstClr val="black"/>
                </a:solidFill>
                <a:latin typeface="Calibri"/>
                <a:ea typeface="ＭＳ Ｐゴシック" panose="020B0600070205080204" pitchFamily="34" charset="-128"/>
              </a:rPr>
              <a:t>stellate </a:t>
            </a:r>
            <a:r>
              <a:rPr lang="en-US" altLang="en-US">
                <a:solidFill>
                  <a:prstClr val="black"/>
                </a:solidFill>
                <a:latin typeface="Calibri"/>
                <a:ea typeface="ＭＳ Ｐゴシック" panose="020B0600070205080204" pitchFamily="34" charset="-128"/>
              </a:rPr>
              <a:t>(irregular). Lacerations can bleed more than other types of open soft tissue injuries, especially when an artery is involved.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81460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avulsion is a loose flap of skin and underlying soft tissue that has been torn loose (partial avulsion) or pulled completely off (total or complete avulsion). Bleeding can be severe because of blood vessel injury, although some blood vessels can tamponade (compress) by retracting into the soft tissue.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85256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amputation involves a disruption in the continuity of an extremity or other body part. Amputations are the result of ripping or tearing forces often associated with accidents involving industrial or agricultural equipment, power tools, or motor vehicles. Bleeding from amputations can be extreme.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Explain the management of partial and complete amputations and amputated parts.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2226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image on the right, the amputated fingertips are very pale compared to the rest of the hand after being cut off from the blood supply.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3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a red soft drink, red food coloring, some old clothing, a large, clear container of water, and a syringe to demonstrate the difficulty in quantifying blood loss.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Without showing students how much liquid you have in the syringe, place some on an old T-shirt and have students try to estimate the amount of liquid involved. (In this case, a little can look like a lot.)</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factors that can affect the severity of blood loss?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much blood loss typically results in signs and symptoms of shock?</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can you estimate how much blood loss has occurred?</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is a 200-mL blood loss different in an average 8-year-old child than in a 20-year-old adult?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38111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penetration/puncture injury is generally the result of a sharp, pointed object being pushed or driven into soft tissues. The entry wound can appear small with little visible bleeding. However, such injuries can be deep and damaging, causing severe internal bleeding. The overall severity of the injury depends on the location, the size of the penetrating object, depth of penetration, forces involved, and structures in the path of the injury.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are impaled objects stabilized in place?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0774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Crushing forces, crush injuries, usually the result of blunt trauma or crushing forces, might not appear to be serious. The only external sign can be an injury site that is painful, swollen, and deformed. External bleeding can be minimal or absent. In cases of crush injury, always suspect that there might be hidden injuries and severe internal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29360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human and animal bites.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4481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clamping injury occurs when a body part is caught or strangled by machinery, a tool, or another object or piece of equipment. Most clamping injuries involve a finger or hand caught in an opening (the mouth of a bottle, for example). Time is of the essence factor because the longer a part remains clamped, the more damage can occur. Edema also makes removal more difficult over time.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0324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Before you enter a scene, make sure it is safe to do so, and notice any potential mechanisms of injury. Provide spine motion restriction precautions if spinal injury. Get a general impression of the patient and his mental status as you approach. When you reach the patient, ensure an open airway. If the patient’s breathing is inadequate, initiate positive pressure ventilation with supplemental oxygen connected to the ventilation device. Bring any severe bleeding under control with direct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77455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Conduct a secondary assessment. Assess baseline vital signs and obtain a history. For patients without a significant MOI, altered mental status, and multiple injuries, perform a modified secondary assessment, using components of the complete secondary assessment for the specific injury site. </a:t>
            </a:r>
          </a:p>
          <a:p>
            <a:pPr lvl="0" eaLnBrk="0" fontAlgn="base" hangingPunct="0">
              <a:spcBef>
                <a:spcPct val="30000"/>
              </a:spcBef>
              <a:spcAft>
                <a:spcPct val="0"/>
              </a:spcAft>
              <a:defRPr/>
            </a:pPr>
            <a:endParaRPr lang="en-US" alt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are open chest wounds managed with an occlusive dressing that is sealed on three sides?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is an open neck wound managed with an occlusive dressing?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41245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Unless bleeding is severe, emergency care for open soft tissue injuries is performed after the primary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96864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Identify the need for occlusive dressings in certain types of injuries, and explain how this specific treatment works.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2790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chest injury can prevent adequate respiration by causing the lung to collapse.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14065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preferred materials for managing an evisceration?</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Abdominal wounds sometimes result in an evisceration, meaning that abdominal organs protrude through the wound.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699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Bleeding from soft tissue injuries may look disproportionate from the extent of the injury. For example, relatively superficial injuries to the scalp can bleed a considerable amount.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62754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impaled object, an object that is still embedded in a wound, should never be removed in the field, unless it is through the cheek or the neck, where it is obstructing airflow through the trachea.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217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process for managing an impaled object.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99342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process for managing an impaled object.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9007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process for managing an impaled object.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112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process for managing an impaled object.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30278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amputation injuries, you must care for the amputated part as well as for the patient and the injury. Your handling of the amputated part can have significant impact on the success of surgical reattachment.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0467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Provide emergency medical care for the patient. Enlist others to look for any missing body parts or retrieve them if they are embedded in machinery or other equipment. When an amputated body part is located, follow the guidelines on the following site.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86998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addition to severe bleeding from a wound involving the major blood vessels of the neck, there is a danger of air being sucked into a neck vein and carried to the heart, which can be lethal.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79632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Discuss care for open neck wounds.</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Use a gloved hand to control bleeding.</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Apply an occlusive dressing, taped on four sides.</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Cover the occlusive dressing with a regular dressing.</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Apply only enough pressure to control bleeding.</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Once bleeding is controlled, apply a pressure dressing; do not use a circumferential dressing.</a:t>
            </a:r>
          </a:p>
          <a:p>
            <a:pPr marL="628650" lvl="1" indent="-171450" eaLnBrk="0" fontAlgn="base" hangingPunct="0">
              <a:spcBef>
                <a:spcPct val="30000"/>
              </a:spcBef>
              <a:spcAft>
                <a:spcPct val="0"/>
              </a:spcAft>
              <a:buFontTx/>
              <a:buChar char="•"/>
            </a:pPr>
            <a:r>
              <a:rPr lang="en-US" altLang="en-US">
                <a:solidFill>
                  <a:prstClr val="black"/>
                </a:solidFill>
                <a:latin typeface="Verdana" panose="020B0604030504040204" pitchFamily="34" charset="0"/>
                <a:ea typeface="ＭＳ Ｐゴシック" panose="020B0600070205080204" pitchFamily="34" charset="-128"/>
              </a:rPr>
              <a:t>Provide spinal immobilization, if appropriate.</a:t>
            </a:r>
          </a:p>
          <a:p>
            <a:pPr marL="628650" lvl="1" indent="-171450" eaLnBrk="0" fontAlgn="base" hangingPunct="0">
              <a:spcBef>
                <a:spcPct val="30000"/>
              </a:spcBef>
              <a:spcAft>
                <a:spcPct val="0"/>
              </a:spcAft>
              <a:buFontTx/>
              <a:buChar char="•"/>
            </a:pPr>
            <a:endParaRPr lang="en-US" altLang="en-US">
              <a:solidFill>
                <a:prstClr val="black"/>
              </a:solidFill>
              <a:latin typeface="Verdana" panose="020B0604030504040204" pitchFamily="34" charset="0"/>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93345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information presented in the case and relate it to the lessons taught so far. What can be learned from this additional information?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392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1.xml"/><Relationship Id="rId1" Type="http://schemas.openxmlformats.org/officeDocument/2006/relationships/vmlDrawing" Target="../drawings/vmlDrawing3.vml"/><Relationship Id="rId5" Type="http://schemas.openxmlformats.org/officeDocument/2006/relationships/image" Target="../media/image61.wmf"/><Relationship Id="rId4" Type="http://schemas.openxmlformats.org/officeDocument/2006/relationships/oleObject" Target="../embeddings/oleObject3.bin"/></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slide" Target="slide10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48.xml"/><Relationship Id="rId1" Type="http://schemas.openxmlformats.org/officeDocument/2006/relationships/slideLayout" Target="../slideLayouts/slideLayout21.xml"/><Relationship Id="rId5" Type="http://schemas.openxmlformats.org/officeDocument/2006/relationships/slide" Target="slide150.xml"/><Relationship Id="rId4" Type="http://schemas.openxmlformats.org/officeDocument/2006/relationships/slide" Target="slide1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slide" Target="slide144.xml"/><Relationship Id="rId1" Type="http://schemas.openxmlformats.org/officeDocument/2006/relationships/slideLayout" Target="../slideLayouts/slideLayout21.xml"/><Relationship Id="rId5" Type="http://schemas.openxmlformats.org/officeDocument/2006/relationships/slide" Target="slide146.xml"/><Relationship Id="rId4" Type="http://schemas.openxmlformats.org/officeDocument/2006/relationships/slide" Target="slide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28</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solidFill>
                  <a:schemeClr val="tx1"/>
                </a:solidFill>
                <a:latin typeface="+mn-lt"/>
              </a:rPr>
              <a:t>Bleeding and Soft Tissue Trauma</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51231" y="4489938"/>
            <a:ext cx="3029157" cy="646331"/>
          </a:xfrm>
          <a:prstGeom prst="rect">
            <a:avLst/>
          </a:prstGeom>
          <a:noFill/>
        </p:spPr>
        <p:txBody>
          <a:bodyPr wrap="square" rtlCol="0">
            <a:spAutoFit/>
          </a:bodyPr>
          <a:lstStyle/>
          <a:p>
            <a:pPr algn="ctr"/>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(2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severity of blood loss depends upon the following: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Amount of blood loss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Rate of blood loss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Other injuries or existing conditions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existing medical problems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age.</a:t>
            </a:r>
          </a:p>
        </p:txBody>
      </p:sp>
    </p:spTree>
    <p:extLst>
      <p:ext uri="{BB962C8B-B14F-4D97-AF65-F5344CB8AC3E}">
        <p14:creationId xmlns:p14="http://schemas.microsoft.com/office/powerpoint/2010/main" val="2005624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(11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 and 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and </a:t>
            </a:r>
            <a:r>
              <a:rPr lang="en-US" altLang="en-US" sz="2400" dirty="0" smtClean="0">
                <a:solidFill>
                  <a:srgbClr val="000000"/>
                </a:solidFill>
                <a:latin typeface="Arial (Body)"/>
                <a:ea typeface="ＭＳ Ｐゴシック"/>
              </a:rPr>
              <a:t>Symptoms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867106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(12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Approach-Open Soft Tissue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 an unstable patient or significant mechanism of injury, perform a rapid 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 a stable patient without significant mechanism of injury, perform a modified secondary assessment.</a:t>
            </a:r>
          </a:p>
        </p:txBody>
      </p:sp>
    </p:spTree>
    <p:extLst>
      <p:ext uri="{BB962C8B-B14F-4D97-AF65-F5344CB8AC3E}">
        <p14:creationId xmlns:p14="http://schemas.microsoft.com/office/powerpoint/2010/main" val="11895504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(13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Approach-Open Soft Tissue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Ensure an open airway and adequate breathing and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Expose the wound and control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Prevent further contamination.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Dress the wound; keep patient calm.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Treat the patient for shock and transport.</a:t>
            </a:r>
          </a:p>
        </p:txBody>
      </p:sp>
    </p:spTree>
    <p:extLst>
      <p:ext uri="{BB962C8B-B14F-4D97-AF65-F5344CB8AC3E}">
        <p14:creationId xmlns:p14="http://schemas.microsoft.com/office/powerpoint/2010/main" val="4210555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(14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a:t>
            </a:r>
            <a:r>
              <a:rPr lang="en-US" altLang="en-US" sz="2400" dirty="0" smtClean="0">
                <a:solidFill>
                  <a:srgbClr val="000000"/>
                </a:solidFill>
                <a:latin typeface="Arial (Body)"/>
                <a:ea typeface="ＭＳ Ｐゴシック"/>
              </a:rPr>
              <a:t>Care</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Special </a:t>
            </a:r>
            <a:r>
              <a:rPr lang="en-US" altLang="en-US" sz="2400" dirty="0">
                <a:solidFill>
                  <a:srgbClr val="000000"/>
                </a:solidFill>
                <a:latin typeface="Arial (Body)"/>
                <a:ea typeface="ＭＳ Ｐゴシック"/>
              </a:rPr>
              <a:t>Considerations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Penetrating chest wounds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Penetrating or open abdominal injuries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Impaled objects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Amputations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Large neck injuries</a:t>
            </a:r>
          </a:p>
        </p:txBody>
      </p:sp>
    </p:spTree>
    <p:extLst>
      <p:ext uri="{BB962C8B-B14F-4D97-AF65-F5344CB8AC3E}">
        <p14:creationId xmlns:p14="http://schemas.microsoft.com/office/powerpoint/2010/main" val="15555495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(15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 </a:t>
            </a:r>
            <a:r>
              <a:rPr lang="en-US" altLang="en-US" sz="2400" dirty="0" smtClean="0">
                <a:solidFill>
                  <a:srgbClr val="000000"/>
                </a:solidFill>
                <a:latin typeface="Arial (Body)"/>
                <a:ea typeface="ＭＳ Ｐゴシック"/>
              </a:rPr>
              <a:t>Considerations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Penetrating </a:t>
            </a:r>
            <a:r>
              <a:rPr lang="en-US" altLang="en-US" sz="2400" dirty="0">
                <a:solidFill>
                  <a:srgbClr val="000000"/>
                </a:solidFill>
                <a:latin typeface="Arial (Body)"/>
                <a:ea typeface="ＭＳ Ｐゴシック"/>
              </a:rPr>
              <a:t>chest wounds</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Requires an occlusive dressing</a:t>
            </a:r>
          </a:p>
        </p:txBody>
      </p:sp>
    </p:spTree>
    <p:extLst>
      <p:ext uri="{BB962C8B-B14F-4D97-AF65-F5344CB8AC3E}">
        <p14:creationId xmlns:p14="http://schemas.microsoft.com/office/powerpoint/2010/main" val="1771509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Open Chest Injury with Occlusive Dressing Taped on Three Sides</a:t>
            </a:r>
            <a:endParaRPr lang="en-US" altLang="en-US" dirty="0">
              <a:latin typeface="Times New Roman" panose="02020603050405020304" pitchFamily="18" charset="0"/>
              <a:ea typeface="ＭＳ Ｐゴシック"/>
            </a:endParaRPr>
          </a:p>
        </p:txBody>
      </p:sp>
      <p:pic>
        <p:nvPicPr>
          <p:cNvPr id="4" name="Picture 1" descr="A shirtless supine patient with a puncture wound on the right side of his torso, avulsions surrounding the wound and blood seeping. Strips of tape have been applied to the skin in a square on the medial, proximal and distal sides of the woun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137" y="1584184"/>
            <a:ext cx="6661727" cy="444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191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(16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 Considerations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Abdominal injuries</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Do not repack protruding organs.</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These injuries require moist and sterile dressings and occlusive dressings.</a:t>
            </a:r>
          </a:p>
        </p:txBody>
      </p:sp>
    </p:spTree>
    <p:extLst>
      <p:ext uri="{BB962C8B-B14F-4D97-AF65-F5344CB8AC3E}">
        <p14:creationId xmlns:p14="http://schemas.microsoft.com/office/powerpoint/2010/main" val="1558021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Abdominal Injury with Moist and Sterile Dressing and Occlusive Dressing</a:t>
            </a:r>
            <a:endParaRPr lang="en-US" altLang="en-US" dirty="0">
              <a:latin typeface="Times New Roman" panose="02020603050405020304" pitchFamily="18" charset="0"/>
              <a:ea typeface="ＭＳ Ｐゴシック"/>
            </a:endParaRPr>
          </a:p>
        </p:txBody>
      </p:sp>
      <p:pic>
        <p:nvPicPr>
          <p:cNvPr id="4" name="Picture 2" descr="A supine shirtless patient with gauze absorbing blood from an abdominal wound. Surrounding the gauze are strips of tape arranged in a square on all 4 sides of the woun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137" y="1689206"/>
            <a:ext cx="6661727" cy="444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3378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(17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 Considerations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Impaled object</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Do not remove the object unless it is in the cheek or neck and obstructing airflow through the airway.</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Stabilize the object in place.</a:t>
            </a:r>
          </a:p>
        </p:txBody>
      </p:sp>
    </p:spTree>
    <p:extLst>
      <p:ext uri="{BB962C8B-B14F-4D97-AF65-F5344CB8AC3E}">
        <p14:creationId xmlns:p14="http://schemas.microsoft.com/office/powerpoint/2010/main" val="33288527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0501"/>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An Impaled Object in the Cheek May Be Removed. Dress the Outside of the Wound and Inside the Mouth, between the Cheek and Teeth</a:t>
            </a:r>
            <a:endParaRPr lang="en-US" altLang="en-US" sz="2800" dirty="0">
              <a:latin typeface="Times New Roman" panose="02020603050405020304" pitchFamily="18" charset="0"/>
              <a:ea typeface="ＭＳ Ｐゴシック"/>
            </a:endParaRPr>
          </a:p>
        </p:txBody>
      </p:sp>
      <p:pic>
        <p:nvPicPr>
          <p:cNvPr id="4" name="Picture 1" descr="An E M T examines the inside and outside mouth of a patient with a pencil stabbed into his cheek. The area around the stab wound is bloody, torn and irritated. The E M T holds the jaw of the patient with 1 hand, placing 2 fingers inside his mout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105" y="1927202"/>
            <a:ext cx="6401788" cy="426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873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(3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best way to estimate blood loss is by assessing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signs and symptoms.</a:t>
            </a:r>
          </a:p>
        </p:txBody>
      </p:sp>
    </p:spTree>
    <p:extLst>
      <p:ext uri="{BB962C8B-B14F-4D97-AF65-F5344CB8AC3E}">
        <p14:creationId xmlns:p14="http://schemas.microsoft.com/office/powerpoint/2010/main" val="21877670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Impaled Knife</a:t>
            </a:r>
            <a:endParaRPr lang="en-US" altLang="en-US" dirty="0">
              <a:latin typeface="Times New Roman" panose="02020603050405020304" pitchFamily="18" charset="0"/>
              <a:ea typeface="ＭＳ Ｐゴシック"/>
            </a:endParaRPr>
          </a:p>
        </p:txBody>
      </p:sp>
      <p:pic>
        <p:nvPicPr>
          <p:cNvPr id="4" name="Picture 1" descr="A patient seated outside against a gate, sweat staining his clothes, presses his hands, palms down, on his upper leg, around a knife stabbed into his skin. His face grimaces and blood stains his pants around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573594"/>
            <a:ext cx="67151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0199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Stabilize the Knife</a:t>
            </a:r>
            <a:endParaRPr lang="en-US" altLang="en-US" dirty="0">
              <a:latin typeface="Times New Roman" panose="02020603050405020304" pitchFamily="18" charset="0"/>
              <a:ea typeface="ＭＳ Ｐゴシック"/>
            </a:endParaRPr>
          </a:p>
        </p:txBody>
      </p:sp>
      <p:pic>
        <p:nvPicPr>
          <p:cNvPr id="4" name="Picture 2" descr="The patient presses his palms and fingertips down on the skin surrounding the knife and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7" y="1602353"/>
            <a:ext cx="67151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381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Cut Away Clothing</a:t>
            </a:r>
            <a:endParaRPr lang="en-US" altLang="en-US" dirty="0">
              <a:latin typeface="Times New Roman" panose="02020603050405020304" pitchFamily="18" charset="0"/>
              <a:ea typeface="ＭＳ Ｐゴシック"/>
            </a:endParaRPr>
          </a:p>
        </p:txBody>
      </p:sp>
      <p:pic>
        <p:nvPicPr>
          <p:cNvPr id="4" name="Picture 1" descr="An E M T uses trauma shears to cut the bloodied material of the patient’s pants around the knife, while the patient still holds the skin ta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546069"/>
            <a:ext cx="67151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7082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Stabilize and Bandage the Object in Place</a:t>
            </a:r>
            <a:endParaRPr lang="en-US" altLang="en-US" dirty="0">
              <a:latin typeface="Times New Roman" panose="02020603050405020304" pitchFamily="18" charset="0"/>
              <a:ea typeface="ＭＳ Ｐゴシック"/>
            </a:endParaRPr>
          </a:p>
        </p:txBody>
      </p:sp>
      <p:pic>
        <p:nvPicPr>
          <p:cNvPr id="4" name="Picture 1" descr="The E M T wraps a thick layer of gauze around the visible blade of the knife, the gauze unrolled by another E M T while the patient clenches his hands in his l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7" y="1558096"/>
            <a:ext cx="67151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1503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(18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 Considerations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Amputations</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Some amputated parts can be reattached, if cared for properly.</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Transport the amputated part(s) and patient together, if possible.</a:t>
            </a:r>
          </a:p>
        </p:txBody>
      </p:sp>
    </p:spTree>
    <p:extLst>
      <p:ext uri="{BB962C8B-B14F-4D97-AF65-F5344CB8AC3E}">
        <p14:creationId xmlns:p14="http://schemas.microsoft.com/office/powerpoint/2010/main" val="16423754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(19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Approach-Open Soft Tissue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Caring </a:t>
            </a:r>
            <a:r>
              <a:rPr lang="en-US" altLang="en-US" sz="2400" dirty="0">
                <a:solidFill>
                  <a:srgbClr val="000000"/>
                </a:solidFill>
                <a:latin typeface="Arial (Body)"/>
                <a:ea typeface="ＭＳ Ｐゴシック"/>
              </a:rPr>
              <a:t>for Amputated Parts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Remove gross contamination.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Wrap the part in dry, sterile gauze.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Wrap or bag the part in plastic.</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Keep the amputated part cool.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complete a partial amputation.</a:t>
            </a:r>
          </a:p>
        </p:txBody>
      </p:sp>
    </p:spTree>
    <p:extLst>
      <p:ext uri="{BB962C8B-B14F-4D97-AF65-F5344CB8AC3E}">
        <p14:creationId xmlns:p14="http://schemas.microsoft.com/office/powerpoint/2010/main" val="34041369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Emergency Care for Amputated Part. Follow Local Protocol</a:t>
            </a:r>
            <a:endParaRPr lang="en-US" altLang="en-US" dirty="0">
              <a:latin typeface="Times New Roman" panose="02020603050405020304" pitchFamily="18" charset="0"/>
              <a:ea typeface="ＭＳ Ｐゴシック"/>
            </a:endParaRPr>
          </a:p>
        </p:txBody>
      </p:sp>
      <p:pic>
        <p:nvPicPr>
          <p:cNvPr id="4" name="Picture 2" descr="Wrap an amputated body part in dressing, place in a plastic bag and seal shut. Place the sealed bag in a cooler or other suitable container with ice to keep it cool."/>
          <p:cNvPicPr>
            <a:picLocks noChangeAspect="1"/>
          </p:cNvPicPr>
          <p:nvPr/>
        </p:nvPicPr>
        <p:blipFill rotWithShape="1">
          <a:blip r:embed="rId2">
            <a:extLst>
              <a:ext uri="{28A0092B-C50C-407E-A947-70E740481C1C}">
                <a14:useLocalDpi xmlns:a14="http://schemas.microsoft.com/office/drawing/2010/main" val="0"/>
              </a:ext>
            </a:extLst>
          </a:blip>
          <a:srcRect l="1754" t="3348" r="8626"/>
          <a:stretch/>
        </p:blipFill>
        <p:spPr bwMode="auto">
          <a:xfrm>
            <a:off x="1219564" y="1640784"/>
            <a:ext cx="6704871" cy="418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5388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(20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Approach-Open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Special Considerations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Open neck wounds</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Bleeding may be severe.</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Air can be sucked into damaged veins, causing an air embolism.</a:t>
            </a:r>
          </a:p>
        </p:txBody>
      </p:sp>
    </p:spTree>
    <p:extLst>
      <p:ext uri="{BB962C8B-B14F-4D97-AF65-F5344CB8AC3E}">
        <p14:creationId xmlns:p14="http://schemas.microsoft.com/office/powerpoint/2010/main" val="26402545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Open Wound to the Neck</a:t>
            </a:r>
            <a:endParaRPr lang="en-US" altLang="en-US" dirty="0">
              <a:latin typeface="Times New Roman" panose="02020603050405020304" pitchFamily="18" charset="0"/>
              <a:ea typeface="ＭＳ Ｐゴシック"/>
            </a:endParaRPr>
          </a:p>
        </p:txBody>
      </p:sp>
      <p:pic>
        <p:nvPicPr>
          <p:cNvPr id="4" name="Picture 1" descr="A supine patient with a laceration at the side of his head from his ear to his neck. The skin has been pulled back to reveal tissue several fingers widths w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7" y="1705524"/>
            <a:ext cx="671512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52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arrive to find a pale and sobbing Tara, sitting on the floor. Her mother is kneeling next to her, holding a blood-soaked hand towel around her arm.</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“Please </a:t>
            </a:r>
            <a:r>
              <a:rPr lang="en-US" altLang="en-US" sz="2400" dirty="0">
                <a:solidFill>
                  <a:srgbClr val="000000"/>
                </a:solidFill>
                <a:latin typeface="Arial (Body)"/>
                <a:ea typeface="ＭＳ Ｐゴシック"/>
              </a:rPr>
              <a:t>help</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her mother says. </a:t>
            </a:r>
            <a:r>
              <a:rPr lang="en-US" altLang="en-US" sz="2400" dirty="0" smtClean="0">
                <a:solidFill>
                  <a:srgbClr val="000000"/>
                </a:solidFill>
                <a:latin typeface="Arial (Body)"/>
                <a:ea typeface="ＭＳ Ｐゴシック"/>
              </a:rPr>
              <a:t>“I can’t </a:t>
            </a:r>
            <a:r>
              <a:rPr lang="en-US" altLang="en-US" sz="2400" dirty="0">
                <a:solidFill>
                  <a:srgbClr val="000000"/>
                </a:solidFill>
                <a:latin typeface="Arial (Body)"/>
                <a:ea typeface="ＭＳ Ｐゴシック"/>
              </a:rPr>
              <a:t>seem to get the bleeding to stop</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“Okay</a:t>
            </a:r>
            <a:r>
              <a:rPr lang="en-US" altLang="en-US" sz="2400" dirty="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We’re </a:t>
            </a:r>
            <a:r>
              <a:rPr lang="en-US" altLang="en-US" sz="2400" dirty="0">
                <a:solidFill>
                  <a:srgbClr val="000000"/>
                </a:solidFill>
                <a:latin typeface="Arial (Body)"/>
                <a:ea typeface="ＭＳ Ｐゴシック"/>
              </a:rPr>
              <a:t>here to help</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says one of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as he removes the towel and uses his gloved fingertips to firmly apply pressure to the laceration. His partner pulls out packages of sterile gauze to help with bleeding control.</a:t>
            </a:r>
          </a:p>
        </p:txBody>
      </p:sp>
    </p:spTree>
    <p:extLst>
      <p:ext uri="{BB962C8B-B14F-4D97-AF65-F5344CB8AC3E}">
        <p14:creationId xmlns:p14="http://schemas.microsoft.com/office/powerpoint/2010/main" val="50606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Table 28-1 </a:t>
            </a:r>
            <a:r>
              <a:rPr lang="en-US" dirty="0"/>
              <a:t>Classes of Hemorrhage</a:t>
            </a:r>
          </a:p>
        </p:txBody>
      </p:sp>
      <p:pic>
        <p:nvPicPr>
          <p:cNvPr id="18" name="Picture 17" descr="A table on classes of hemorrhage has four columns for classes 1 through 4, and 7 rows. The table reads as follows, listed by class. Class 1. Amount of blood loss, less than 15%. Heart rate, one arrow up. Vasoconstriction, one arrow up. Ventillatory rate, normal. Systolic blood pressure, normal. Pulse pressure, normal. Skin, normal or slightly pale and cool. Class 2. Amount of blood loss, 15 to 30%. Heart rate, two arrows up. Vasoconstriction, two arrows up. Ventillatory rate, one arrow up. Systolic blood pressure, normal. Pulse pressure, narrow. Skin, pale, cool, and clammy. Class 3. Amount of blood loss, 30 to 40%. Heart rate, three arrows up. Vasoconstriction, three arrows up. Ventillatory rate, two arrows up. Systolic blood pressure, one arrow down. Pulse pressure, narrow. Skin, severely pale and cool. Class 4. Amount of blood loss, more than 40%. Heart rate, four arrows up, or one arrow down. Vasoconstriction, four arrows up, or two arrows down. Ventillatory rate, three arrows up. Systolic blood pressure, three arrows down. Pulse pressure, very narrow or wide. Skin, severely pale, cold, and mottl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31" y="1617189"/>
            <a:ext cx="8179938" cy="3623622"/>
          </a:xfrm>
          <a:prstGeom prst="rect">
            <a:avLst/>
          </a:prstGeom>
        </p:spPr>
      </p:pic>
      <p:sp>
        <p:nvSpPr>
          <p:cNvPr id="4" name="Text Placeholder 3"/>
          <p:cNvSpPr>
            <a:spLocks noGrp="1"/>
          </p:cNvSpPr>
          <p:nvPr>
            <p:ph type="body" idx="1"/>
          </p:nvPr>
        </p:nvSpPr>
        <p:spPr>
          <a:xfrm>
            <a:off x="457200" y="5448299"/>
            <a:ext cx="8229600" cy="876301"/>
          </a:xfrm>
        </p:spPr>
        <p:txBody>
          <a:bodyPr/>
          <a:lstStyle/>
          <a:p>
            <a:pPr marL="0" indent="0">
              <a:buNone/>
            </a:pPr>
            <a:r>
              <a:rPr lang="en-US" b="1" dirty="0">
                <a:latin typeface="+mn-lt"/>
              </a:rPr>
              <a:t>Note</a:t>
            </a:r>
            <a:r>
              <a:rPr lang="en-US" dirty="0">
                <a:latin typeface="+mn-lt"/>
              </a:rPr>
              <a:t>: In this table, up arrows indicate an increase, down arrows indicate a decrease, and multiple arrows indicate a greater degree of increase or decrease.</a:t>
            </a:r>
          </a:p>
          <a:p>
            <a:pPr marL="0" indent="0">
              <a:spcBef>
                <a:spcPts val="500"/>
              </a:spcBef>
              <a:buNone/>
            </a:pPr>
            <a:r>
              <a:rPr lang="en-US" dirty="0">
                <a:latin typeface="+mn-lt"/>
              </a:rPr>
              <a:t>For example, two arrows indicate a greater change than one arrow, and so on.</a:t>
            </a:r>
          </a:p>
        </p:txBody>
      </p:sp>
    </p:spTree>
    <p:extLst>
      <p:ext uri="{BB962C8B-B14F-4D97-AF65-F5344CB8AC3E}">
        <p14:creationId xmlns:p14="http://schemas.microsoft.com/office/powerpoint/2010/main" val="31064984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Once bleeding is under control, what guidelines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follow in applying dressings and bandages?</a:t>
            </a:r>
          </a:p>
        </p:txBody>
      </p:sp>
    </p:spTree>
    <p:extLst>
      <p:ext uri="{BB962C8B-B14F-4D97-AF65-F5344CB8AC3E}">
        <p14:creationId xmlns:p14="http://schemas.microsoft.com/office/powerpoint/2010/main" val="15875183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Dressings and Bandages</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Dressings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Cover the wound to help control bleeding and prevent further contamination.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Dressings should be sterile.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Various types of dressings are available.</a:t>
            </a:r>
          </a:p>
        </p:txBody>
      </p:sp>
    </p:spTree>
    <p:extLst>
      <p:ext uri="{BB962C8B-B14F-4D97-AF65-F5344CB8AC3E}">
        <p14:creationId xmlns:p14="http://schemas.microsoft.com/office/powerpoint/2010/main" val="4817725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Sterile Gauze Pads</a:t>
            </a:r>
            <a:endParaRPr lang="en-US" altLang="en-US" dirty="0">
              <a:latin typeface="Times New Roman" panose="02020603050405020304" pitchFamily="18" charset="0"/>
              <a:ea typeface="ＭＳ Ｐゴシック"/>
            </a:endParaRPr>
          </a:p>
        </p:txBody>
      </p:sp>
      <p:pic>
        <p:nvPicPr>
          <p:cNvPr id="4" name="Picture 2" descr="Packages of gauze pads sealed in paper packets in various siz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387" y="1547855"/>
            <a:ext cx="67252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3024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Multitrauma Dressings</a:t>
            </a:r>
            <a:endParaRPr lang="en-US" altLang="en-US" dirty="0">
              <a:latin typeface="Times New Roman" panose="02020603050405020304" pitchFamily="18" charset="0"/>
              <a:ea typeface="ＭＳ Ｐゴシック"/>
            </a:endParaRPr>
          </a:p>
        </p:txBody>
      </p:sp>
      <p:pic>
        <p:nvPicPr>
          <p:cNvPr id="4" name="Picture 2" descr="Thick fabric dressings folded into squares and wrapped in plastic from a paper packet labeled trauma dressing.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1732815"/>
            <a:ext cx="7481455" cy="434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0796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Materials That Can be Used as Occlusive Dressings</a:t>
            </a:r>
            <a:endParaRPr lang="en-US" altLang="en-US" dirty="0">
              <a:latin typeface="Times New Roman" panose="02020603050405020304" pitchFamily="18" charset="0"/>
              <a:ea typeface="ＭＳ Ｐゴシック"/>
            </a:endParaRPr>
          </a:p>
        </p:txBody>
      </p:sp>
      <p:pic>
        <p:nvPicPr>
          <p:cNvPr id="4" name="Picture 2" descr="An open package of adhesive strips and a sealed nasal cannul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51" y="1736369"/>
            <a:ext cx="7675897" cy="401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125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Dressing and Bandages </a:t>
            </a:r>
            <a:r>
              <a:rPr lang="en-US" sz="2000" b="0" dirty="0" smtClean="0">
                <a:latin typeface="Times New Roman" panose="02020603050405020304" pitchFamily="18" charset="0"/>
                <a:ea typeface="ＭＳ Ｐゴシック"/>
              </a:rPr>
              <a:t>(1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Bandages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Used to secure dressings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Should be clean and free of debris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Various types available</a:t>
            </a:r>
          </a:p>
        </p:txBody>
      </p:sp>
    </p:spTree>
    <p:extLst>
      <p:ext uri="{BB962C8B-B14F-4D97-AF65-F5344CB8AC3E}">
        <p14:creationId xmlns:p14="http://schemas.microsoft.com/office/powerpoint/2010/main" val="26584643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Nonelastic, Self-Adhering Dressing and Roller Bandages</a:t>
            </a:r>
            <a:endParaRPr lang="en-US" altLang="en-US" dirty="0">
              <a:latin typeface="Times New Roman" panose="02020603050405020304" pitchFamily="18" charset="0"/>
              <a:ea typeface="ＭＳ Ｐゴシック"/>
            </a:endParaRPr>
          </a:p>
        </p:txBody>
      </p:sp>
      <p:pic>
        <p:nvPicPr>
          <p:cNvPr id="4" name="Picture 2" descr="Rolled bandages of woven gauze from a paper pack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589243"/>
            <a:ext cx="7481455" cy="453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9405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Head and/or Eye Bandage</a:t>
            </a:r>
            <a:endParaRPr lang="en-US" altLang="en-US" dirty="0">
              <a:latin typeface="Times New Roman" panose="02020603050405020304" pitchFamily="18" charset="0"/>
              <a:ea typeface="ＭＳ Ｐゴシック"/>
            </a:endParaRPr>
          </a:p>
        </p:txBody>
      </p:sp>
      <p:pic>
        <p:nvPicPr>
          <p:cNvPr id="4" name="Picture 1" descr="A patient with gauze rolled and secured around her upper head, covering her forehead, eyes, and ea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2045" y="1581030"/>
            <a:ext cx="619990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583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Head and/or Ear Bandage</a:t>
            </a:r>
            <a:endParaRPr lang="en-US" altLang="en-US" dirty="0">
              <a:latin typeface="Times New Roman" panose="02020603050405020304" pitchFamily="18" charset="0"/>
              <a:ea typeface="ＭＳ Ｐゴシック"/>
            </a:endParaRPr>
          </a:p>
        </p:txBody>
      </p:sp>
      <p:pic>
        <p:nvPicPr>
          <p:cNvPr id="4" name="Picture 1" descr="The patient with gauze rolled and secured around her forehead, ears, and base of her skull, her eyes exposed and op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454" y="1560434"/>
            <a:ext cx="637309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48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Cheek Bandage (Be Sure the Mouth Will Open)</a:t>
            </a:r>
            <a:endParaRPr lang="en-US" altLang="en-US" dirty="0">
              <a:latin typeface="Times New Roman" panose="02020603050405020304" pitchFamily="18" charset="0"/>
              <a:ea typeface="ＭＳ Ｐゴシック"/>
            </a:endParaRPr>
          </a:p>
        </p:txBody>
      </p:sp>
      <p:pic>
        <p:nvPicPr>
          <p:cNvPr id="4" name="Picture 1" descr="A patient with gauze wrapped around her jaw, up across her cheeks, her ears and the top posterior of her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660358"/>
            <a:ext cx="6540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9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(4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Arterial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Venous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Capillary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021564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Hand Bandage</a:t>
            </a:r>
            <a:endParaRPr lang="en-US" altLang="en-US" dirty="0">
              <a:latin typeface="Times New Roman" panose="02020603050405020304" pitchFamily="18" charset="0"/>
              <a:ea typeface="ＭＳ Ｐゴシック"/>
            </a:endParaRPr>
          </a:p>
        </p:txBody>
      </p:sp>
      <p:pic>
        <p:nvPicPr>
          <p:cNvPr id="4" name="Picture 1" descr="A patient with gauze wrapped around their right hand, wrist, and lower forearm, their fingers and thumb exposed and free to mov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673" y="1649237"/>
            <a:ext cx="7752655" cy="420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9866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Shoulder Bandage</a:t>
            </a:r>
            <a:endParaRPr lang="en-US" altLang="en-US" dirty="0">
              <a:latin typeface="Times New Roman" panose="02020603050405020304" pitchFamily="18" charset="0"/>
              <a:ea typeface="ＭＳ Ｐゴシック"/>
            </a:endParaRPr>
          </a:p>
        </p:txBody>
      </p:sp>
      <p:pic>
        <p:nvPicPr>
          <p:cNvPr id="4" name="Picture 1" descr="A patient with gauze wrapped around his left shoulder and upper arm down to the elbow, with strips of gauze wrapped around his chest diagonally to wrap around his right underarm back around to connect to the left should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571836"/>
            <a:ext cx="6540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7173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Foot and/or Ankle Bandage</a:t>
            </a:r>
            <a:endParaRPr lang="en-US" altLang="en-US" dirty="0">
              <a:latin typeface="Times New Roman" panose="02020603050405020304" pitchFamily="18" charset="0"/>
              <a:ea typeface="ＭＳ Ｐゴシック"/>
            </a:endParaRPr>
          </a:p>
        </p:txBody>
      </p:sp>
      <p:pic>
        <p:nvPicPr>
          <p:cNvPr id="4" name="Picture 1" descr="A patient’s right foot wrapped in gauze, with gauze also wrapped around the ankle, crossed at the front to leave the heel exposed. The toes are also expos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808" y="1736583"/>
            <a:ext cx="7376385" cy="404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1505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Knee Bandage</a:t>
            </a:r>
            <a:endParaRPr lang="en-US" altLang="en-US" dirty="0">
              <a:latin typeface="Times New Roman" panose="02020603050405020304" pitchFamily="18" charset="0"/>
              <a:ea typeface="ＭＳ Ｐゴシック"/>
            </a:endParaRPr>
          </a:p>
        </p:txBody>
      </p:sp>
      <p:pic>
        <p:nvPicPr>
          <p:cNvPr id="4" name="Picture 1" descr="A patient’s right knee, with gauze wrapped around the lower leg under the knee and upper leg above the kn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596530"/>
            <a:ext cx="6840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7403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Dressing and Bandages </a:t>
            </a:r>
            <a:r>
              <a:rPr lang="en-US" sz="2000" b="0" dirty="0" smtClean="0">
                <a:latin typeface="Times New Roman" panose="02020603050405020304" pitchFamily="18" charset="0"/>
                <a:ea typeface="ＭＳ Ｐゴシック"/>
              </a:rPr>
              <a:t>(2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Pressure Dressing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Applying a Pressure Dressing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Cover the wound with sterile dressings.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Apply direct pressure over the wound to control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Bandage firmly to maintain bleeding control; reassess pulses.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If blood soaks through, remove the dressings and apply fingertip pressure.</a:t>
            </a:r>
          </a:p>
        </p:txBody>
      </p:sp>
    </p:spTree>
    <p:extLst>
      <p:ext uri="{BB962C8B-B14F-4D97-AF65-F5344CB8AC3E}">
        <p14:creationId xmlns:p14="http://schemas.microsoft.com/office/powerpoint/2010/main" val="1875280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Dressing and Bandages </a:t>
            </a:r>
            <a:r>
              <a:rPr lang="en-US" sz="2000" b="0" dirty="0" smtClean="0">
                <a:latin typeface="Times New Roman" panose="02020603050405020304" pitchFamily="18" charset="0"/>
                <a:ea typeface="ＭＳ Ｐゴシック"/>
              </a:rPr>
              <a:t>(3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General Principles of Dressing and Bandaging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Sterile materials are preferred.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apply a bandage until bleeding is controlled.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Dressings should cover the entire wound.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Remove all jewelry from the injured part.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bandage too loosely.</a:t>
            </a:r>
          </a:p>
        </p:txBody>
      </p:sp>
    </p:spTree>
    <p:extLst>
      <p:ext uri="{BB962C8B-B14F-4D97-AF65-F5344CB8AC3E}">
        <p14:creationId xmlns:p14="http://schemas.microsoft.com/office/powerpoint/2010/main" val="10601162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Triangular Bandage as Cravat</a:t>
            </a:r>
            <a:endParaRPr lang="en-US" altLang="en-US" dirty="0">
              <a:latin typeface="Times New Roman" panose="02020603050405020304" pitchFamily="18" charset="0"/>
              <a:ea typeface="ＭＳ Ｐゴシック"/>
            </a:endParaRPr>
          </a:p>
        </p:txBody>
      </p:sp>
      <p:pic>
        <p:nvPicPr>
          <p:cNvPr id="4" name="Picture 2" descr="Process for folding and tying a cravat triangularly from a square bandage, in steps 1 through 3, around an upper leg wound. 1: fold the lower right corner of the bandage to the upper left corner, creating a triangle. 2: fold the top point of the triangle straight down to the center of the long side. Keep folding the long sides closer together until a narrow strip is formed. 3: wrap the strip diagonally around the gauze placed over the upper leg wound. Tie the end lengths of the strip, at proximal and distal corners of the gauze, together over the center of the gauz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079" y="1580487"/>
            <a:ext cx="34838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5726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Dressing and Bandages </a:t>
            </a:r>
            <a:r>
              <a:rPr lang="en-US" sz="2000" b="0" dirty="0" smtClean="0">
                <a:latin typeface="Times New Roman" panose="02020603050405020304" pitchFamily="18" charset="0"/>
                <a:ea typeface="ＭＳ Ｐゴシック"/>
              </a:rPr>
              <a:t>(4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General Principles of Dressing and Bandaging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Bandage snugly but not too tightly.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the wound is small, use a wider bandage to avoid creating a pressure point.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Position the part before bandaging.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bleeding is not controlled with direct pressure, apply a tourniquet.</a:t>
            </a:r>
          </a:p>
        </p:txBody>
      </p:sp>
    </p:spTree>
    <p:extLst>
      <p:ext uri="{BB962C8B-B14F-4D97-AF65-F5344CB8AC3E}">
        <p14:creationId xmlns:p14="http://schemas.microsoft.com/office/powerpoint/2010/main" val="32465324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Conclusion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idx="1"/>
          </p:nvPr>
        </p:nvSpPr>
        <p:spPr>
          <a:xfrm>
            <a:off x="457200" y="1600199"/>
            <a:ext cx="8229600" cy="23872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After several minutes of direct pressure, the bleeding from the laceration is under control. Meanwhile,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have assessed Tara for other injuries and obtained a baseline set of vital </a:t>
            </a:r>
            <a:r>
              <a:rPr lang="en-US" altLang="en-US" sz="2400" dirty="0" smtClean="0">
                <a:solidFill>
                  <a:srgbClr val="000000"/>
                </a:solidFill>
                <a:latin typeface="Arial (Body)"/>
                <a:ea typeface="ＭＳ Ｐゴシック"/>
              </a:rPr>
              <a:t>signs.</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smtClean="0">
                <a:solidFill>
                  <a:srgbClr val="000000"/>
                </a:solidFill>
                <a:latin typeface="Arial (Body)"/>
                <a:ea typeface="ＭＳ Ｐゴシック"/>
              </a:rPr>
              <a:t>Tara’s </a:t>
            </a:r>
            <a:r>
              <a:rPr lang="en-US" altLang="en-US" sz="2400" dirty="0">
                <a:solidFill>
                  <a:srgbClr val="000000"/>
                </a:solidFill>
                <a:latin typeface="Arial (Body)"/>
                <a:ea typeface="ＭＳ Ｐゴシック"/>
              </a:rPr>
              <a:t>color has improved, and her sobs have diminished to occasional sniffles. Her heart rate is 96, respirations </a:t>
            </a:r>
            <a:r>
              <a:rPr lang="en-US" altLang="en-US" sz="2400" dirty="0" smtClean="0">
                <a:solidFill>
                  <a:srgbClr val="000000"/>
                </a:solidFill>
                <a:latin typeface="Arial (Body)"/>
                <a:ea typeface="ＭＳ Ｐゴシック"/>
              </a:rPr>
              <a:t>are</a:t>
            </a:r>
            <a:endParaRPr lang="en-US" altLang="en-US" sz="2400" dirty="0">
              <a:solidFill>
                <a:srgbClr val="000000"/>
              </a:solidFill>
              <a:latin typeface="Arial (Body)"/>
              <a:ea typeface="ＭＳ Ｐゴシック"/>
            </a:endParaRPr>
          </a:p>
        </p:txBody>
      </p:sp>
      <p:sp>
        <p:nvSpPr>
          <p:cNvPr id="4" name="Content Placeholder 3"/>
          <p:cNvSpPr>
            <a:spLocks noGrp="1"/>
          </p:cNvSpPr>
          <p:nvPr>
            <p:ph idx="13"/>
          </p:nvPr>
        </p:nvSpPr>
        <p:spPr>
          <a:xfrm>
            <a:off x="457200" y="4052664"/>
            <a:ext cx="2630245" cy="451581"/>
          </a:xfrm>
        </p:spPr>
        <p:txBody>
          <a:bodyPr/>
          <a:lstStyle/>
          <a:p>
            <a:pPr marL="0" indent="0">
              <a:buNone/>
            </a:pPr>
            <a:r>
              <a:rPr lang="en-US" altLang="en-US" sz="2400" dirty="0">
                <a:solidFill>
                  <a:srgbClr val="000000"/>
                </a:solidFill>
                <a:latin typeface="Arial (Body)"/>
                <a:ea typeface="ＭＳ Ｐゴシック"/>
              </a:rPr>
              <a:t>20, and her </a:t>
            </a:r>
            <a:r>
              <a:rPr lang="en-US" altLang="en-US" sz="2400" dirty="0" smtClean="0">
                <a:solidFill>
                  <a:srgbClr val="000000"/>
                </a:solidFill>
                <a:latin typeface="Arial (Body)"/>
                <a:ea typeface="ＭＳ Ｐゴシック"/>
              </a:rPr>
              <a:t>B</a:t>
            </a:r>
            <a:r>
              <a:rPr lang="en-US" altLang="en-US" sz="100" dirty="0" smtClean="0">
                <a:solidFill>
                  <a:schemeClr val="bg1"/>
                </a:solidFill>
                <a:latin typeface="Arial (Body)"/>
                <a:ea typeface="ＭＳ Ｐゴシック"/>
              </a:rPr>
              <a:t>lood</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ressure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is</a:t>
            </a:r>
            <a:endParaRPr lang="en-US" sz="2400" dirty="0"/>
          </a:p>
        </p:txBody>
      </p:sp>
      <p:graphicFrame>
        <p:nvGraphicFramePr>
          <p:cNvPr id="7" name="Object 6" descr="start fraction 94 over 74 end fraction."/>
          <p:cNvGraphicFramePr>
            <a:graphicFrameLocks noChangeAspect="1"/>
          </p:cNvGraphicFramePr>
          <p:nvPr>
            <p:extLst>
              <p:ext uri="{D42A27DB-BD31-4B8C-83A1-F6EECF244321}">
                <p14:modId xmlns:p14="http://schemas.microsoft.com/office/powerpoint/2010/main" val="1198197447"/>
              </p:ext>
            </p:extLst>
          </p:nvPr>
        </p:nvGraphicFramePr>
        <p:xfrm>
          <a:off x="3221214" y="4030204"/>
          <a:ext cx="518084" cy="729549"/>
        </p:xfrm>
        <a:graphic>
          <a:graphicData uri="http://schemas.openxmlformats.org/presentationml/2006/ole">
            <mc:AlternateContent xmlns:mc="http://schemas.openxmlformats.org/markup-compatibility/2006">
              <mc:Choice xmlns:v="urn:schemas-microsoft-com:vml" Requires="v">
                <p:oleObj spid="_x0000_s5139" name="Equation" r:id="rId4" imgW="279360" imgH="393480" progId="Equation.DSMT4">
                  <p:embed/>
                </p:oleObj>
              </mc:Choice>
              <mc:Fallback>
                <p:oleObj name="Equation" r:id="rId4" imgW="279360" imgH="393480" progId="Equation.DSMT4">
                  <p:embed/>
                  <p:pic>
                    <p:nvPicPr>
                      <p:cNvPr id="7" name="Object 6" descr="94 over 74"/>
                      <p:cNvPicPr/>
                      <p:nvPr/>
                    </p:nvPicPr>
                    <p:blipFill>
                      <a:blip r:embed="rId5"/>
                      <a:stretch>
                        <a:fillRect/>
                      </a:stretch>
                    </p:blipFill>
                    <p:spPr>
                      <a:xfrm>
                        <a:off x="3221214" y="4030204"/>
                        <a:ext cx="518084" cy="729549"/>
                      </a:xfrm>
                      <a:prstGeom prst="rect">
                        <a:avLst/>
                      </a:prstGeom>
                    </p:spPr>
                  </p:pic>
                </p:oleObj>
              </mc:Fallback>
            </mc:AlternateContent>
          </a:graphicData>
        </a:graphic>
      </p:graphicFrame>
      <p:sp>
        <p:nvSpPr>
          <p:cNvPr id="5" name="Content Placeholder 4"/>
          <p:cNvSpPr>
            <a:spLocks noGrp="1"/>
          </p:cNvSpPr>
          <p:nvPr>
            <p:ph idx="14"/>
          </p:nvPr>
        </p:nvSpPr>
        <p:spPr>
          <a:xfrm>
            <a:off x="3836645" y="4052664"/>
            <a:ext cx="4532512" cy="400377"/>
          </a:xfrm>
        </p:spPr>
        <p:txBody>
          <a:bodyPr/>
          <a:lstStyle/>
          <a:p>
            <a:pPr marL="0" indent="0">
              <a:buNone/>
            </a:pPr>
            <a:r>
              <a:rPr lang="en-US" altLang="en-US" sz="2400" dirty="0">
                <a:solidFill>
                  <a:srgbClr val="000000"/>
                </a:solidFill>
                <a:latin typeface="Arial (Body)"/>
                <a:ea typeface="ＭＳ Ｐゴシック"/>
              </a:rPr>
              <a:t>Her skin is warm and moist, and</a:t>
            </a:r>
            <a:endParaRPr lang="en-US" sz="2400" dirty="0"/>
          </a:p>
        </p:txBody>
      </p:sp>
      <p:sp>
        <p:nvSpPr>
          <p:cNvPr id="6" name="Content Placeholder 5"/>
          <p:cNvSpPr>
            <a:spLocks noGrp="1"/>
          </p:cNvSpPr>
          <p:nvPr>
            <p:ph idx="15"/>
          </p:nvPr>
        </p:nvSpPr>
        <p:spPr>
          <a:xfrm>
            <a:off x="457201" y="4547018"/>
            <a:ext cx="2764014" cy="451417"/>
          </a:xfrm>
        </p:spPr>
        <p:txBody>
          <a:bodyPr/>
          <a:lstStyle/>
          <a:p>
            <a:pPr marL="0" indent="0">
              <a:buNone/>
            </a:pPr>
            <a:r>
              <a:rPr lang="en-US" altLang="en-US" sz="2400" dirty="0">
                <a:solidFill>
                  <a:srgbClr val="000000"/>
                </a:solidFill>
                <a:latin typeface="Arial (Body)"/>
                <a:ea typeface="ＭＳ Ｐゴシック"/>
              </a:rPr>
              <a:t>her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is 100</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766627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Conclusion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apply a snug pressure dressing and splint the arm, then recheck </a:t>
            </a:r>
            <a:r>
              <a:rPr lang="en-US" altLang="en-US" sz="2400" dirty="0" smtClean="0">
                <a:solidFill>
                  <a:srgbClr val="000000"/>
                </a:solidFill>
                <a:latin typeface="Arial (Body)"/>
                <a:ea typeface="ＭＳ Ｐゴシック"/>
              </a:rPr>
              <a:t>Tara’s </a:t>
            </a:r>
            <a:r>
              <a:rPr lang="en-US" altLang="en-US" sz="2400" dirty="0">
                <a:solidFill>
                  <a:srgbClr val="000000"/>
                </a:solidFill>
                <a:latin typeface="Arial (Body)"/>
                <a:ea typeface="ＭＳ Ｐゴシック"/>
              </a:rPr>
              <a:t>pulse, motor, and sensory function below the injury.</a:t>
            </a: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transport Tara to the emergency department, where she receives 22 stitches to close the wound in her arm. Fortunately, there was no damage to the arteries, nerves, or tendons, and the wound is expected to heal without complications.</a:t>
            </a:r>
          </a:p>
        </p:txBody>
      </p:sp>
    </p:spTree>
    <p:extLst>
      <p:ext uri="{BB962C8B-B14F-4D97-AF65-F5344CB8AC3E}">
        <p14:creationId xmlns:p14="http://schemas.microsoft.com/office/powerpoint/2010/main" val="2877681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Types of Bleeding</a:t>
            </a:r>
            <a:endParaRPr lang="en-US" altLang="en-US" dirty="0">
              <a:latin typeface="Times New Roman" panose="02020603050405020304" pitchFamily="18" charset="0"/>
              <a:ea typeface="ＭＳ Ｐゴシック"/>
            </a:endParaRPr>
          </a:p>
        </p:txBody>
      </p:sp>
      <p:pic>
        <p:nvPicPr>
          <p:cNvPr id="4" name="Picture 2" descr="Comparison of artery, vein, and capillary bleeding. Arteries bleeding results in spurting blood, pulsating flow, and a bright red color, such as a wrist spewing forth a large amount of blood quickly. Veins bleeding result in steady slow flow and a dark red color, such as the inside of the lower palm releasing a moderate amount of blood. Capillaries bleeding result in a slow even flow, such as the back of the hand losing a small amount of blood slow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758" y="1750732"/>
            <a:ext cx="7908484" cy="366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029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chemeClr val="tx2"/>
                </a:solidFill>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Hypoperfusion and shock can result from blood loss.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Bleeding can be arterial, venous, or capillary.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Bleeding can be external or internal.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first method of controlling external bleeding is direct pressure.</a:t>
            </a:r>
          </a:p>
        </p:txBody>
      </p:sp>
    </p:spTree>
    <p:extLst>
      <p:ext uri="{BB962C8B-B14F-4D97-AF65-F5344CB8AC3E}">
        <p14:creationId xmlns:p14="http://schemas.microsoft.com/office/powerpoint/2010/main" val="11980360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Do not let the appearance of soft tissue injuries distract you from the priorities of patient care.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Dressings and bandages are used to help control bleeding and prevent further contamination of wounds.</a:t>
            </a:r>
          </a:p>
        </p:txBody>
      </p:sp>
    </p:spTree>
    <p:extLst>
      <p:ext uri="{BB962C8B-B14F-4D97-AF65-F5344CB8AC3E}">
        <p14:creationId xmlns:p14="http://schemas.microsoft.com/office/powerpoint/2010/main" val="33070766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Lesson Summary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Tourniquets and hemostatic agents are only used if direct pressure is not effective for ongoing significant bleeding.</a:t>
            </a:r>
          </a:p>
        </p:txBody>
      </p:sp>
    </p:spTree>
    <p:extLst>
      <p:ext uri="{BB962C8B-B14F-4D97-AF65-F5344CB8AC3E}">
        <p14:creationId xmlns:p14="http://schemas.microsoft.com/office/powerpoint/2010/main" val="18248486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383632"/>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When a flap of skin is partially or completely torn away from the body, it is called an avulsion.</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3701316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48642"/>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laceration is a smooth or jagged cut in the skin, which may be caused by a sharp object, such as a knife, or by blunt force.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73183988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395663"/>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An abrasion occurs when the epidermis is scraped or rubbed away.</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65935448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80674"/>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An amputation is a disruption in the continuity of an extremity or other body part. The part may be partially or completely torn away from the body.</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816727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72392"/>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Direct pressure is effective in most cases of external bleeding, and is always the first method used in an attempt to control external bleeding.</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46020989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16132"/>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pressure dressing is used to maintain control of bleeding, after bleeding control is achieved through direct pressure.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83949333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380506"/>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tourniquet is used to control severe, ongoing bleeding from an extremity if direct pressure has not been effective.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811441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(5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Methods of Controlling External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Direct pressure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Tourniquets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Splints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Topical hemostatic agents</a:t>
            </a:r>
          </a:p>
        </p:txBody>
      </p:sp>
    </p:spTree>
    <p:extLst>
      <p:ext uri="{BB962C8B-B14F-4D97-AF65-F5344CB8AC3E}">
        <p14:creationId xmlns:p14="http://schemas.microsoft.com/office/powerpoint/2010/main" val="6090410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60517"/>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Topical hemostatic agents may be used to control significant, ongoing bleeding if direct pressure has not been effective.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2632442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1567294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rPr>
              <a:t>External Bleeding </a:t>
            </a:r>
            <a:r>
              <a:rPr lang="en-US" sz="2000" b="0" dirty="0">
                <a:latin typeface="Times New Roman" panose="02020603050405020304" pitchFamily="18" charset="0"/>
                <a:ea typeface="ＭＳ Ｐゴシック"/>
              </a:rPr>
              <a:t>(6 of 18)</a:t>
            </a:r>
            <a:endParaRPr lang="en-US" dirty="0"/>
          </a:p>
        </p:txBody>
      </p:sp>
      <p:sp>
        <p:nvSpPr>
          <p:cNvPr id="3" name="Text Placeholder 2"/>
          <p:cNvSpPr>
            <a:spLocks noGrp="1"/>
          </p:cNvSpPr>
          <p:nvPr>
            <p:ph type="body" idx="1"/>
          </p:nvPr>
        </p:nvSpPr>
        <p:spPr>
          <a:xfrm>
            <a:off x="457200" y="1600201"/>
            <a:ext cx="8229600" cy="915666"/>
          </a:xfrm>
        </p:spPr>
        <p:txBody>
          <a:bodyPr/>
          <a:lstStyle/>
          <a:p>
            <a:r>
              <a:rPr lang="en-US" altLang="en-US" sz="2400" dirty="0">
                <a:latin typeface="+mn-lt"/>
              </a:rPr>
              <a:t>Methods of Controlling External </a:t>
            </a:r>
            <a:r>
              <a:rPr lang="en-US" altLang="en-US" sz="2400" dirty="0" smtClean="0">
                <a:latin typeface="+mn-lt"/>
              </a:rPr>
              <a:t>Bleeding</a:t>
            </a:r>
            <a:endParaRPr lang="en-US" altLang="en-US" sz="2400" dirty="0" smtClean="0">
              <a:solidFill>
                <a:srgbClr val="000000"/>
              </a:solidFill>
              <a:latin typeface="+mn-lt"/>
              <a:ea typeface="ＭＳ Ｐゴシック"/>
            </a:endParaRPr>
          </a:p>
          <a:p>
            <a:pPr marL="741600" indent="-284400">
              <a:spcBef>
                <a:spcPts val="600"/>
              </a:spcBef>
              <a:buFontTx/>
              <a:buChar char="–"/>
            </a:pPr>
            <a:r>
              <a:rPr lang="en-US" altLang="en-US" sz="2400" dirty="0" smtClean="0">
                <a:solidFill>
                  <a:srgbClr val="000000"/>
                </a:solidFill>
                <a:latin typeface="+mn-lt"/>
                <a:ea typeface="ＭＳ Ｐゴシック"/>
              </a:rPr>
              <a:t>Steps </a:t>
            </a:r>
            <a:r>
              <a:rPr lang="en-US" altLang="en-US" sz="2400" dirty="0">
                <a:solidFill>
                  <a:srgbClr val="000000"/>
                </a:solidFill>
                <a:latin typeface="+mn-lt"/>
                <a:ea typeface="ＭＳ Ｐゴシック"/>
              </a:rPr>
              <a:t>to Control </a:t>
            </a:r>
            <a:r>
              <a:rPr lang="en-US" altLang="en-US" sz="2400" dirty="0" smtClean="0">
                <a:solidFill>
                  <a:srgbClr val="000000"/>
                </a:solidFill>
                <a:latin typeface="+mn-lt"/>
                <a:ea typeface="ＭＳ Ｐゴシック"/>
              </a:rPr>
              <a:t>Bleeding</a:t>
            </a:r>
            <a:endParaRPr lang="en-US" altLang="en-US" sz="2400" dirty="0">
              <a:solidFill>
                <a:srgbClr val="000000"/>
              </a:solidFill>
              <a:latin typeface="+mn-lt"/>
              <a:ea typeface="ＭＳ Ｐゴシック"/>
            </a:endParaRPr>
          </a:p>
        </p:txBody>
      </p:sp>
      <p:sp>
        <p:nvSpPr>
          <p:cNvPr id="4" name="Content Placeholder 3"/>
          <p:cNvSpPr>
            <a:spLocks noGrp="1"/>
          </p:cNvSpPr>
          <p:nvPr>
            <p:ph sz="quarter" idx="13"/>
          </p:nvPr>
        </p:nvSpPr>
        <p:spPr>
          <a:xfrm>
            <a:off x="457200" y="2580415"/>
            <a:ext cx="8229600" cy="1327206"/>
          </a:xfrm>
        </p:spPr>
        <p:txBody>
          <a:bodyPr/>
          <a:lstStyle/>
          <a:p>
            <a:pPr marL="11448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Apply direct pressure.</a:t>
            </a:r>
          </a:p>
          <a:p>
            <a:pPr marL="11448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Apply a pressure dressing.</a:t>
            </a:r>
          </a:p>
          <a:p>
            <a:pPr marL="1144800" lvl="2" indent="-428400"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Apply a tourniquet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5" name="Content Placeholder 4"/>
          <p:cNvSpPr>
            <a:spLocks noGrp="1"/>
          </p:cNvSpPr>
          <p:nvPr>
            <p:ph sz="quarter" idx="14"/>
          </p:nvPr>
        </p:nvSpPr>
        <p:spPr>
          <a:xfrm>
            <a:off x="457200" y="3972169"/>
            <a:ext cx="8232775" cy="856952"/>
          </a:xfrm>
        </p:spPr>
        <p:txBody>
          <a:bodyPr/>
          <a:lstStyle/>
          <a:p>
            <a:pPr marL="1602000" indent="-428400">
              <a:spcBef>
                <a:spcPts val="600"/>
              </a:spcBef>
              <a:buFont typeface="+mj-lt"/>
              <a:buAutoNum type="arabicPeriod"/>
            </a:pPr>
            <a:r>
              <a:rPr lang="en-US" altLang="en-US" sz="2400" dirty="0">
                <a:solidFill>
                  <a:srgbClr val="000000"/>
                </a:solidFill>
                <a:latin typeface="Arial (Body)"/>
                <a:ea typeface="ＭＳ Ｐゴシック"/>
              </a:rPr>
              <a:t>If a tourniquet can’t be used, consider using a hemostatic agent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6" name="Content Placeholder 5"/>
          <p:cNvSpPr>
            <a:spLocks noGrp="1"/>
          </p:cNvSpPr>
          <p:nvPr>
            <p:ph sz="quarter" idx="15"/>
          </p:nvPr>
        </p:nvSpPr>
        <p:spPr>
          <a:xfrm>
            <a:off x="457200" y="4893669"/>
            <a:ext cx="8229600" cy="910200"/>
          </a:xfrm>
        </p:spPr>
        <p:txBody>
          <a:bodyPr/>
          <a:lstStyle/>
          <a:p>
            <a:pPr marL="1144800" indent="-428400">
              <a:spcBef>
                <a:spcPts val="600"/>
              </a:spcBef>
              <a:buFont typeface="+mj-lt"/>
              <a:buAutoNum type="arabicPeriod" startAt="4"/>
            </a:pPr>
            <a:r>
              <a:rPr lang="en-US" altLang="en-US" sz="2400" dirty="0">
                <a:solidFill>
                  <a:srgbClr val="000000"/>
                </a:solidFill>
                <a:latin typeface="Arial (Body)"/>
                <a:ea typeface="ＭＳ Ｐゴシック"/>
              </a:rPr>
              <a:t>If multiple patients are hemorrhaging (i.e.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2400" dirty="0">
                <a:solidFill>
                  <a:srgbClr val="000000"/>
                </a:solidFill>
                <a:latin typeface="Arial (Body)"/>
                <a:ea typeface="ＭＳ Ｐゴシック"/>
              </a:rPr>
              <a:t>), proceed immediately to Step 3</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52604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(7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95575"/>
          </a:xfrm>
        </p:spPr>
        <p:txBody>
          <a:bodyPr wrap="square" lIns="91425" tIns="91425" rIns="91425" bIns="91425">
            <a:noAutofit/>
          </a:bodyPr>
          <a:lstStyle/>
          <a:p>
            <a:r>
              <a:rPr lang="en-US" altLang="en-US" sz="2400" dirty="0">
                <a:latin typeface="+mn-lt"/>
              </a:rPr>
              <a:t>Methods of Controlling External Bleeding</a:t>
            </a:r>
          </a:p>
          <a:p>
            <a:pPr lvl="1"/>
            <a:r>
              <a:rPr lang="en-US" altLang="en-US" sz="2400" dirty="0">
                <a:latin typeface="+mn-lt"/>
              </a:rPr>
              <a:t>Direct Pressure</a:t>
            </a:r>
          </a:p>
          <a:p>
            <a:pPr lvl="2"/>
            <a:r>
              <a:rPr lang="en-US" altLang="en-US" sz="2400" dirty="0">
                <a:latin typeface="+mn-lt"/>
              </a:rPr>
              <a:t>This is the first method to use to control bleeding.</a:t>
            </a:r>
          </a:p>
          <a:p>
            <a:pPr lvl="2"/>
            <a:r>
              <a:rPr lang="en-US" altLang="en-US" sz="2400" dirty="0">
                <a:latin typeface="+mn-lt"/>
              </a:rPr>
              <a:t>A pressure dressing can be used.</a:t>
            </a:r>
          </a:p>
          <a:p>
            <a:pPr lvl="2"/>
            <a:r>
              <a:rPr lang="en-US" altLang="en-US" sz="2400" dirty="0">
                <a:latin typeface="+mn-lt"/>
              </a:rPr>
              <a:t>Do not apply pressure to or remove impaled objects.</a:t>
            </a:r>
          </a:p>
        </p:txBody>
      </p:sp>
    </p:spTree>
    <p:extLst>
      <p:ext uri="{BB962C8B-B14F-4D97-AF65-F5344CB8AC3E}">
        <p14:creationId xmlns:p14="http://schemas.microsoft.com/office/powerpoint/2010/main" val="298490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Bleeding from a Wound to the Forearm</a:t>
            </a:r>
            <a:endParaRPr lang="en-US" altLang="en-US" dirty="0">
              <a:latin typeface="Times New Roman" panose="02020603050405020304" pitchFamily="18" charset="0"/>
              <a:ea typeface="ＭＳ Ｐゴシック"/>
            </a:endParaRPr>
          </a:p>
        </p:txBody>
      </p:sp>
      <p:pic>
        <p:nvPicPr>
          <p:cNvPr id="4" name="Picture 1" descr="A patient with an open wound on the medial forearm below the elbow, with blood flowing onto his lap. He holds his arm out, parallel to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8841" y="1582057"/>
            <a:ext cx="598631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776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40057"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Gloved Fingertip Pressure over a Dressing Directly on the Point of Bleeding</a:t>
            </a:r>
            <a:endParaRPr lang="en-US" altLang="en-US" dirty="0">
              <a:latin typeface="Times New Roman" panose="02020603050405020304" pitchFamily="18" charset="0"/>
              <a:ea typeface="ＭＳ Ｐゴシック"/>
            </a:endParaRPr>
          </a:p>
        </p:txBody>
      </p:sp>
      <p:pic>
        <p:nvPicPr>
          <p:cNvPr id="4" name="Picture 1" descr="An E M T holds the patient’s arm by the wrist, using his other gloved hand to press a handheld square of gauze over the wound, applying direct pressure with his index and middle fing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852" y="1628334"/>
            <a:ext cx="6000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6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rPr>
              <a:t>Learning Readiness</a:t>
            </a:r>
            <a:endParaRPr lang="en-US" dirty="0">
              <a:solidFill>
                <a:srgbClr val="007FA3"/>
              </a:solidFill>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833.</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833.</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833.</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907769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52774"/>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If the Bleeding Does not Stop, Remove the Dressing and Apply Direct Pressure with Gloved Fingertips to the Point of Bleeding</a:t>
            </a:r>
            <a:endParaRPr lang="en-US" altLang="en-US" sz="2800" dirty="0">
              <a:latin typeface="Times New Roman" panose="02020603050405020304" pitchFamily="18" charset="0"/>
              <a:ea typeface="ＭＳ Ｐゴシック"/>
            </a:endParaRPr>
          </a:p>
        </p:txBody>
      </p:sp>
      <p:pic>
        <p:nvPicPr>
          <p:cNvPr id="4" name="Picture 1" descr="The E M T raises the patient’s arm perpendicular to the floor by the wrist, pressing his index and middle fingers directly onto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2332" y="1979546"/>
            <a:ext cx="5419336" cy="413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65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Pack Large, Gaping Wounds with Sterile Gauze and Apply Direct Pressure</a:t>
            </a:r>
            <a:endParaRPr lang="en-US" altLang="en-US" dirty="0">
              <a:latin typeface="Times New Roman" panose="02020603050405020304" pitchFamily="18" charset="0"/>
              <a:ea typeface="ＭＳ Ｐゴシック"/>
            </a:endParaRPr>
          </a:p>
        </p:txBody>
      </p:sp>
      <p:pic>
        <p:nvPicPr>
          <p:cNvPr id="4" name="Picture 1" descr="An E M T fills the void of a wound in with dressing, the bloody abdomen of the patient exposed by his open shir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5707" y="1667533"/>
            <a:ext cx="6712585" cy="44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51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(8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Methods of Controlling External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Tourniquets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Tourniquets are used when direct pressure does not control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are several types of commercial tourniquets.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Tourniquets can be improvised if a commercial tourniquet is not available.</a:t>
            </a:r>
          </a:p>
        </p:txBody>
      </p:sp>
    </p:spTree>
    <p:extLst>
      <p:ext uri="{BB962C8B-B14F-4D97-AF65-F5344CB8AC3E}">
        <p14:creationId xmlns:p14="http://schemas.microsoft.com/office/powerpoint/2010/main" val="186665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Different Types of Tourniquets are Available</a:t>
            </a:r>
            <a:endParaRPr lang="en-US" altLang="en-US" dirty="0">
              <a:latin typeface="Times New Roman" panose="02020603050405020304" pitchFamily="18" charset="0"/>
              <a:ea typeface="ＭＳ Ｐゴシック"/>
            </a:endParaRPr>
          </a:p>
        </p:txBody>
      </p:sp>
      <p:pic>
        <p:nvPicPr>
          <p:cNvPr id="4" name="Picture 1" descr="Example of a tourniquet. A curved plastic half circle is connected by a fabric strap to an adjustable slid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659159"/>
            <a:ext cx="76803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45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First Attempt to Control Bleeding by Direct Pressure</a:t>
            </a:r>
            <a:endParaRPr lang="en-US" altLang="en-US" dirty="0">
              <a:latin typeface="Times New Roman" panose="02020603050405020304" pitchFamily="18" charset="0"/>
              <a:ea typeface="ＭＳ Ｐゴシック"/>
            </a:endParaRPr>
          </a:p>
        </p:txBody>
      </p:sp>
      <p:pic>
        <p:nvPicPr>
          <p:cNvPr id="4" name="Picture 1" descr="A patient seated in a garage, holding his wrist above a bleeding hand, blood spilling onto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614136"/>
            <a:ext cx="6840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365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09744"/>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If Direct Pressure is Ineffective, Apply Direct Pressure over a Thick Dressing While Preparing the Tourniquet</a:t>
            </a:r>
            <a:endParaRPr lang="en-US" altLang="en-US" sz="2800" dirty="0">
              <a:latin typeface="Times New Roman" panose="02020603050405020304" pitchFamily="18" charset="0"/>
              <a:ea typeface="ＭＳ Ｐゴシック"/>
            </a:endParaRPr>
          </a:p>
        </p:txBody>
      </p:sp>
      <p:pic>
        <p:nvPicPr>
          <p:cNvPr id="4" name="Picture 1" descr="1 E M T presses index and middle finger over the patient’s bloody wrist wound, while another E M T wraps the strap of a tourniquet around the patient’s forearm above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885" y="1802946"/>
            <a:ext cx="6444231" cy="430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6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Apply the Tourniquet Proximal to the Wound but not over a Joint</a:t>
            </a:r>
            <a:endParaRPr lang="en-US" altLang="en-US" dirty="0">
              <a:latin typeface="Times New Roman" panose="02020603050405020304" pitchFamily="18" charset="0"/>
              <a:ea typeface="ＭＳ Ｐゴシック"/>
            </a:endParaRPr>
          </a:p>
        </p:txBody>
      </p:sp>
      <p:pic>
        <p:nvPicPr>
          <p:cNvPr id="4" name="Picture 1" descr="The E M T applying the tourniquet tightens it just below the patient’s elbow, the gauze still pressed to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582417"/>
            <a:ext cx="6840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8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Twist the Rod to Tighten the Tourniquet to the Extent Necessary to Control Bleeding and Secure the Tightening Rod</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047749"/>
          </a:xfrm>
        </p:spPr>
        <p:txBody>
          <a:bodyPr/>
          <a:lstStyle/>
          <a:p>
            <a:pPr marL="0" indent="0">
              <a:buNone/>
            </a:pPr>
            <a:r>
              <a:rPr lang="en-US" altLang="en-US" sz="2000" dirty="0">
                <a:latin typeface="+mn-lt"/>
              </a:rPr>
              <a:t>Write the time of tourniquet application on tape and apply it to the tourniquet, leaving the tourniquet exposed to view, then notify the receiving facility that a tourniquet has been applied</a:t>
            </a:r>
            <a:r>
              <a:rPr lang="en-US" altLang="en-US" sz="2000" dirty="0" smtClean="0">
                <a:latin typeface="+mn-lt"/>
              </a:rPr>
              <a:t>.</a:t>
            </a:r>
            <a:endParaRPr lang="en-US" sz="2000" dirty="0">
              <a:latin typeface="+mn-lt"/>
            </a:endParaRPr>
          </a:p>
        </p:txBody>
      </p:sp>
      <p:pic>
        <p:nvPicPr>
          <p:cNvPr id="4" name="Picture 1" descr="The E M T secures the tourniquet to the patient with a Velcro strap, the gauze at the wound absorbing more bloo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2302" y="2840746"/>
            <a:ext cx="5139396" cy="34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726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49314"/>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This Junctional Injury, Where a Regular Tourniquet Would not Work, Would Call for the use of a Special Junctional Tourniquet</a:t>
            </a:r>
            <a:endParaRPr lang="en-US" altLang="en-US" sz="2800" dirty="0">
              <a:latin typeface="Times New Roman" panose="02020603050405020304" pitchFamily="18" charset="0"/>
              <a:ea typeface="ＭＳ Ｐゴシック"/>
            </a:endParaRPr>
          </a:p>
        </p:txBody>
      </p:sp>
      <p:pic>
        <p:nvPicPr>
          <p:cNvPr id="4" name="Picture 2" descr="A supine patient in a c collar receiving oxygen via a b v m mask has open wounds with significant tissue loss, 1 at the left chest and 2 at and below the left should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2655" y="1577914"/>
            <a:ext cx="6983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377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(9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Methods of Controlling External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Splints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Splinting is an important way to reduce bleeding from an injured extremity.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traction splint can be helpful for a fractured femur.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delay splinting at the scene with an unstable patient.</a:t>
            </a:r>
          </a:p>
        </p:txBody>
      </p:sp>
    </p:spTree>
    <p:extLst>
      <p:ext uri="{BB962C8B-B14F-4D97-AF65-F5344CB8AC3E}">
        <p14:creationId xmlns:p14="http://schemas.microsoft.com/office/powerpoint/2010/main" val="895949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External and Internal Bleeding</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Factors that Increase Bleeding</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Hemorrhagic Shock</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Soft Tissue Trauma</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Closed Soft Tissue Injuries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Open Soft Tissue Injuries</a:t>
            </a:r>
          </a:p>
          <a:p>
            <a:pPr marL="741553" lvl="1" indent="-284353" eaLnBrk="0" fontAlgn="base" hangingPunct="0">
              <a:spcAft>
                <a:spcPct val="0"/>
              </a:spcAft>
              <a:buSzPts val="2400"/>
              <a:defRPr/>
            </a:pPr>
            <a:r>
              <a:rPr lang="en-US" altLang="en-US" sz="2400" dirty="0">
                <a:solidFill>
                  <a:srgbClr val="000000"/>
                </a:solidFill>
                <a:latin typeface="Arial (Body)"/>
                <a:ea typeface="ＭＳ Ｐゴシック"/>
              </a:rPr>
              <a:t>Dressings and </a:t>
            </a:r>
            <a:r>
              <a:rPr lang="en-US" altLang="en-US" sz="2400" dirty="0" smtClean="0">
                <a:solidFill>
                  <a:srgbClr val="000000"/>
                </a:solidFill>
                <a:latin typeface="Arial (Body)"/>
                <a:ea typeface="ＭＳ Ｐゴシック"/>
              </a:rPr>
              <a:t>Bandages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91800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(10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57575"/>
          </a:xfrm>
        </p:spPr>
        <p:txBody>
          <a:bodyPr wrap="square" lIns="91425" tIns="91425" rIns="91425" bIns="91425">
            <a:noAutofit/>
          </a:bodyPr>
          <a:lstStyle/>
          <a:p>
            <a:r>
              <a:rPr lang="en-US" altLang="en-US" sz="2400" dirty="0">
                <a:latin typeface="+mn-lt"/>
              </a:rPr>
              <a:t>Methods of Controlling External Bleeding</a:t>
            </a:r>
          </a:p>
          <a:p>
            <a:pPr lvl="1"/>
            <a:r>
              <a:rPr lang="en-US" altLang="en-US" sz="2400" dirty="0">
                <a:latin typeface="+mn-lt"/>
              </a:rPr>
              <a:t>Hemostatic Agents </a:t>
            </a:r>
          </a:p>
          <a:p>
            <a:pPr lvl="2"/>
            <a:r>
              <a:rPr lang="en-US" altLang="en-US" sz="2400" dirty="0">
                <a:latin typeface="+mn-lt"/>
              </a:rPr>
              <a:t>These agents can be used when direct pressure is ineffective.</a:t>
            </a:r>
          </a:p>
          <a:p>
            <a:pPr lvl="2"/>
            <a:r>
              <a:rPr lang="en-US" altLang="en-US" sz="2400" dirty="0">
                <a:latin typeface="+mn-lt"/>
              </a:rPr>
              <a:t>Hemostatic agents promote blood clotting.</a:t>
            </a:r>
          </a:p>
          <a:p>
            <a:pPr lvl="2"/>
            <a:r>
              <a:rPr lang="en-US" altLang="en-US" sz="2400" dirty="0">
                <a:latin typeface="+mn-lt"/>
              </a:rPr>
              <a:t>Their use is generally reserved for long transport times.</a:t>
            </a:r>
          </a:p>
          <a:p>
            <a:pPr lvl="2"/>
            <a:r>
              <a:rPr lang="en-US" altLang="en-US" sz="2400" dirty="0">
                <a:latin typeface="+mn-lt"/>
              </a:rPr>
              <a:t>There are some associated complications.</a:t>
            </a:r>
          </a:p>
        </p:txBody>
      </p:sp>
    </p:spTree>
    <p:extLst>
      <p:ext uri="{BB962C8B-B14F-4D97-AF65-F5344CB8AC3E}">
        <p14:creationId xmlns:p14="http://schemas.microsoft.com/office/powerpoint/2010/main" val="844546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Topical Hemostatic Agents Such as Quikclot Can be Used with Pressure Dressings to Control Bleeding</a:t>
            </a:r>
            <a:endParaRPr lang="en-US" altLang="en-US" sz="2800" dirty="0">
              <a:latin typeface="Times New Roman" panose="02020603050405020304" pitchFamily="18" charset="0"/>
              <a:ea typeface="ＭＳ Ｐゴシック"/>
            </a:endParaRPr>
          </a:p>
        </p:txBody>
      </p:sp>
      <p:pic>
        <p:nvPicPr>
          <p:cNvPr id="4" name="Picture 2" descr="An open handheld packet labeled quik clot first response, with a square of gauz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921" y="1604163"/>
            <a:ext cx="743815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801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(11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Methods of Controlling External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Junctional Bleeding Control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Junctional areas are where the extremities (and head) meet the torso.</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Traditional tourniquets cannot be used.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are devices used by military for these types of injures, but they are not yet approved for civilian use in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52462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Click on the Method That is Always Used First to Control External Hemorrhaging</a:t>
            </a:r>
            <a:endParaRPr lang="en-US" dirty="0">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34565"/>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Pressure dressing</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350528"/>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Tourniquet</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072965"/>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Direct pressure</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199" y="3812865"/>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Topical hemostatic agents</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49726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(12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Approach-External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Scene safety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Standard precautions</a:t>
            </a:r>
          </a:p>
          <a:p>
            <a:pPr marL="1144778" lvl="2" indent="-230378" eaLnBrk="0" fontAlgn="base" hangingPunct="0">
              <a:spcAft>
                <a:spcPct val="0"/>
              </a:spcAft>
              <a:buSzPts val="2400"/>
            </a:pPr>
            <a:r>
              <a:rPr lang="pt-BR" altLang="en-US" sz="2400" dirty="0" smtClean="0">
                <a:solidFill>
                  <a:srgbClr val="000000"/>
                </a:solidFill>
                <a:latin typeface="Arial (Body)"/>
                <a:ea typeface="ＭＳ Ｐゴシック"/>
              </a:rPr>
              <a:t>M</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O</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/N</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O</a:t>
            </a:r>
            <a:r>
              <a:rPr lang="pt-BR" altLang="en-US" sz="100" dirty="0" smtClean="0">
                <a:solidFill>
                  <a:srgbClr val="000000"/>
                </a:solidFill>
                <a:latin typeface="Arial (Body)"/>
                <a:ea typeface="ＭＳ Ｐゴシック"/>
              </a:rPr>
              <a:t> </a:t>
            </a:r>
            <a:r>
              <a:rPr lang="pt-BR"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Number of patients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Additional resources</a:t>
            </a:r>
          </a:p>
        </p:txBody>
      </p:sp>
    </p:spTree>
    <p:extLst>
      <p:ext uri="{BB962C8B-B14F-4D97-AF65-F5344CB8AC3E}">
        <p14:creationId xmlns:p14="http://schemas.microsoft.com/office/powerpoint/2010/main" val="427918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(13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86099"/>
          </a:xfrm>
        </p:spPr>
        <p:txBody>
          <a:bodyPr wrap="square" lIns="91425" tIns="91425" rIns="91425" bIns="91425">
            <a:noAutofit/>
          </a:bodyPr>
          <a:lstStyle/>
          <a:p>
            <a:r>
              <a:rPr lang="en-US" altLang="en-US" sz="2400" dirty="0">
                <a:latin typeface="+mn-lt"/>
              </a:rPr>
              <a:t>Assessment-Based Approach-External Bleeding</a:t>
            </a:r>
          </a:p>
          <a:p>
            <a:pPr lvl="1"/>
            <a:r>
              <a:rPr lang="en-US" altLang="en-US" sz="2400" dirty="0">
                <a:latin typeface="+mn-lt"/>
              </a:rPr>
              <a:t>Primary Assessment</a:t>
            </a:r>
          </a:p>
          <a:p>
            <a:pPr lvl="2"/>
            <a:r>
              <a:rPr lang="en-US" altLang="en-US" sz="2400" dirty="0">
                <a:latin typeface="+mn-lt"/>
              </a:rPr>
              <a:t>Assess the airway and breathing.</a:t>
            </a:r>
          </a:p>
          <a:p>
            <a:pPr lvl="2"/>
            <a:r>
              <a:rPr lang="en-US" altLang="en-US" sz="2400" dirty="0">
                <a:latin typeface="+mn-lt"/>
              </a:rPr>
              <a:t>Maintain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2400" baseline="-25000" dirty="0" smtClean="0">
                <a:latin typeface="+mn-lt"/>
              </a:rPr>
              <a:t>2</a:t>
            </a:r>
            <a:r>
              <a:rPr lang="en-US" altLang="en-US" sz="2400" dirty="0" smtClean="0">
                <a:latin typeface="+mn-lt"/>
              </a:rPr>
              <a:t> </a:t>
            </a:r>
            <a:r>
              <a:rPr lang="en-US" altLang="en-US" sz="2400" dirty="0">
                <a:latin typeface="+mn-lt"/>
              </a:rPr>
              <a:t>of 94% or above.</a:t>
            </a:r>
          </a:p>
          <a:p>
            <a:pPr lvl="2"/>
            <a:r>
              <a:rPr lang="en-US" altLang="en-US" sz="2400" dirty="0">
                <a:latin typeface="+mn-lt"/>
              </a:rPr>
              <a:t>Assess the pulses and skin.</a:t>
            </a:r>
          </a:p>
          <a:p>
            <a:pPr lvl="2"/>
            <a:r>
              <a:rPr lang="en-US" altLang="en-US" sz="2400" dirty="0">
                <a:latin typeface="+mn-lt"/>
              </a:rPr>
              <a:t>Control bleeding, but do not let dramatic injuries distract you from the primary assessment.</a:t>
            </a:r>
          </a:p>
        </p:txBody>
      </p:sp>
    </p:spTree>
    <p:extLst>
      <p:ext uri="{BB962C8B-B14F-4D97-AF65-F5344CB8AC3E}">
        <p14:creationId xmlns:p14="http://schemas.microsoft.com/office/powerpoint/2010/main" val="1250003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(14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199"/>
            <a:ext cx="8229600" cy="2676525"/>
          </a:xfrm>
        </p:spPr>
        <p:txBody>
          <a:bodyPr wrap="square" lIns="91425" tIns="91425" rIns="91425" bIns="91425">
            <a:noAutofit/>
          </a:bodyPr>
          <a:lstStyle/>
          <a:p>
            <a:r>
              <a:rPr lang="en-US" altLang="en-US" sz="2400" dirty="0">
                <a:latin typeface="+mn-lt"/>
              </a:rPr>
              <a:t>Assessment-Based Approach-External Bleeding</a:t>
            </a:r>
          </a:p>
          <a:p>
            <a:pPr lvl="1"/>
            <a:r>
              <a:rPr lang="en-US" altLang="en-US" sz="2400" dirty="0">
                <a:latin typeface="+mn-lt"/>
              </a:rPr>
              <a:t>Perform a rapid secondary assessment if:</a:t>
            </a:r>
          </a:p>
          <a:p>
            <a:pPr lvl="2"/>
            <a:r>
              <a:rPr lang="en-US" altLang="en-US" sz="2400" dirty="0">
                <a:latin typeface="+mn-lt"/>
              </a:rPr>
              <a:t>There is significant bleeding.</a:t>
            </a:r>
          </a:p>
          <a:p>
            <a:pPr lvl="2"/>
            <a:r>
              <a:rPr lang="en-US" altLang="en-US" sz="2400" dirty="0">
                <a:latin typeface="+mn-lt"/>
              </a:rPr>
              <a:t>The patient has an altered mental status.</a:t>
            </a:r>
          </a:p>
          <a:p>
            <a:pPr lvl="2"/>
            <a:r>
              <a:rPr lang="en-US" altLang="en-US" sz="2400" dirty="0">
                <a:latin typeface="+mn-lt"/>
              </a:rPr>
              <a:t>There are multiple injuries.</a:t>
            </a:r>
          </a:p>
          <a:p>
            <a:pPr lvl="2"/>
            <a:r>
              <a:rPr lang="en-US" altLang="en-US" sz="2400" dirty="0">
                <a:latin typeface="+mn-lt"/>
              </a:rPr>
              <a:t>There is a significant mechanism of injury.</a:t>
            </a:r>
          </a:p>
        </p:txBody>
      </p:sp>
    </p:spTree>
    <p:extLst>
      <p:ext uri="{BB962C8B-B14F-4D97-AF65-F5344CB8AC3E}">
        <p14:creationId xmlns:p14="http://schemas.microsoft.com/office/powerpoint/2010/main" val="3496056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(15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47800"/>
          </a:xfrm>
        </p:spPr>
        <p:txBody>
          <a:bodyPr wrap="square" lIns="91425" tIns="91425" rIns="91425" bIns="91425">
            <a:noAutofit/>
          </a:bodyPr>
          <a:lstStyle/>
          <a:p>
            <a:r>
              <a:rPr lang="en-US" altLang="en-US" sz="2400" dirty="0">
                <a:latin typeface="+mn-lt"/>
              </a:rPr>
              <a:t>Assessment-Based Approach-External Bleeding</a:t>
            </a:r>
          </a:p>
          <a:p>
            <a:pPr lvl="1"/>
            <a:r>
              <a:rPr lang="en-US" altLang="en-US" sz="2400" dirty="0">
                <a:latin typeface="+mn-lt"/>
              </a:rPr>
              <a:t>Obtain baseline vital signs.</a:t>
            </a:r>
          </a:p>
          <a:p>
            <a:pPr lvl="1"/>
            <a:r>
              <a:rPr lang="en-US" altLang="en-US" sz="2400" dirty="0">
                <a:latin typeface="+mn-lt"/>
              </a:rPr>
              <a:t>Assess for signs of hypoperfusion.</a:t>
            </a:r>
          </a:p>
        </p:txBody>
      </p:sp>
    </p:spTree>
    <p:extLst>
      <p:ext uri="{BB962C8B-B14F-4D97-AF65-F5344CB8AC3E}">
        <p14:creationId xmlns:p14="http://schemas.microsoft.com/office/powerpoint/2010/main" val="8046371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(16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710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Approach-External </a:t>
            </a:r>
            <a:r>
              <a:rPr lang="en-US" altLang="en-US" sz="2400" dirty="0" smtClean="0">
                <a:latin typeface="+mn-lt"/>
              </a:rPr>
              <a:t>Bleeding</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airway and ventilations.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Keep pulse </a:t>
            </a:r>
            <a:r>
              <a:rPr lang="en-US" altLang="en-US" sz="2400" dirty="0" smtClean="0">
                <a:solidFill>
                  <a:srgbClr val="000000"/>
                </a:solidFill>
                <a:latin typeface="+mn-lt"/>
                <a:ea typeface="ＭＳ Ｐゴシック"/>
              </a:rPr>
              <a:t>oximeter</a:t>
            </a:r>
            <a:endParaRPr lang="en-US" altLang="en-US" sz="2400" dirty="0">
              <a:solidFill>
                <a:srgbClr val="000000"/>
              </a:solidFill>
              <a:latin typeface="+mn-lt"/>
              <a:ea typeface="ＭＳ Ｐゴシック"/>
            </a:endParaRPr>
          </a:p>
        </p:txBody>
      </p:sp>
      <p:graphicFrame>
        <p:nvGraphicFramePr>
          <p:cNvPr id="5" name="Object 4" descr="greater than or equals to ninety five %"/>
          <p:cNvGraphicFramePr>
            <a:graphicFrameLocks noChangeAspect="1"/>
          </p:cNvGraphicFramePr>
          <p:nvPr>
            <p:extLst>
              <p:ext uri="{D42A27DB-BD31-4B8C-83A1-F6EECF244321}">
                <p14:modId xmlns:p14="http://schemas.microsoft.com/office/powerpoint/2010/main" val="2666082612"/>
              </p:ext>
            </p:extLst>
          </p:nvPr>
        </p:nvGraphicFramePr>
        <p:xfrm>
          <a:off x="4976595" y="3036888"/>
          <a:ext cx="925512" cy="349250"/>
        </p:xfrm>
        <a:graphic>
          <a:graphicData uri="http://schemas.openxmlformats.org/presentationml/2006/ole">
            <mc:AlternateContent xmlns:mc="http://schemas.openxmlformats.org/markup-compatibility/2006">
              <mc:Choice xmlns:v="urn:schemas-microsoft-com:vml" Requires="v">
                <p:oleObj spid="_x0000_s3148" name="Equation" r:id="rId4" imgW="469800" imgH="177480" progId="Equation.DSMT4">
                  <p:embed/>
                </p:oleObj>
              </mc:Choice>
              <mc:Fallback>
                <p:oleObj name="Equation" r:id="rId4" imgW="469800" imgH="177480" progId="Equation.DSMT4">
                  <p:embed/>
                  <p:pic>
                    <p:nvPicPr>
                      <p:cNvPr id="0" name=""/>
                      <p:cNvPicPr/>
                      <p:nvPr/>
                    </p:nvPicPr>
                    <p:blipFill>
                      <a:blip r:embed="rId5"/>
                      <a:stretch>
                        <a:fillRect/>
                      </a:stretch>
                    </p:blipFill>
                    <p:spPr>
                      <a:xfrm>
                        <a:off x="4976595" y="3036888"/>
                        <a:ext cx="925512" cy="349250"/>
                      </a:xfrm>
                      <a:prstGeom prst="rect">
                        <a:avLst/>
                      </a:prstGeom>
                    </p:spPr>
                  </p:pic>
                </p:oleObj>
              </mc:Fallback>
            </mc:AlternateContent>
          </a:graphicData>
        </a:graphic>
      </p:graphicFrame>
      <p:sp>
        <p:nvSpPr>
          <p:cNvPr id="4" name="Text Placeholder 3"/>
          <p:cNvSpPr>
            <a:spLocks noGrp="1"/>
          </p:cNvSpPr>
          <p:nvPr>
            <p:ph type="body" idx="2"/>
          </p:nvPr>
        </p:nvSpPr>
        <p:spPr>
          <a:xfrm>
            <a:off x="457200" y="3417306"/>
            <a:ext cx="8229600" cy="2625257"/>
          </a:xfrm>
        </p:spPr>
        <p:txBody>
          <a:bodyPr/>
          <a:lstStyle/>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Control bleeding with direct 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direct pressure is ineffective, apply a tourniquet.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 care for shock.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Immobilize injured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Reassess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48494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(17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Bleeding from the Nose, Ears, or Mouth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This may indicate the </a:t>
            </a:r>
            <a:r>
              <a:rPr lang="en-US" altLang="en-US" sz="2400" dirty="0" smtClean="0">
                <a:solidFill>
                  <a:srgbClr val="000000"/>
                </a:solidFill>
                <a:latin typeface="Arial (Body)"/>
                <a:ea typeface="ＭＳ Ｐゴシック"/>
              </a:rPr>
              <a:t>following: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Skull injury or facial trauma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Digital trauma to the nose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Sinusitis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Hypertension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Clotting disorders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Esophageal disease.</a:t>
            </a:r>
          </a:p>
        </p:txBody>
      </p:sp>
    </p:spTree>
    <p:extLst>
      <p:ext uri="{BB962C8B-B14F-4D97-AF65-F5344CB8AC3E}">
        <p14:creationId xmlns:p14="http://schemas.microsoft.com/office/powerpoint/2010/main" val="1516323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Introduction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Mick Horton and Dave Bowling arrive at the scene of a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 on </a:t>
            </a:r>
            <a:r>
              <a:rPr lang="en-US" altLang="en-US" sz="2400" dirty="0">
                <a:solidFill>
                  <a:srgbClr val="000000"/>
                </a:solidFill>
                <a:latin typeface="Arial (Body)"/>
                <a:ea typeface="ＭＳ Ｐゴシック"/>
              </a:rPr>
              <a:t>South Avenue Extension and quickly perform a scene size-up. They have one patient, a male in his 30s, who was the unrestrained driver of a an older model truck that struck a tree along the roadway. There is an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maintaining </a:t>
            </a:r>
            <a:r>
              <a:rPr lang="en-US" altLang="en-US" sz="2400" dirty="0">
                <a:solidFill>
                  <a:srgbClr val="000000"/>
                </a:solidFill>
                <a:latin typeface="Arial (Body)"/>
                <a:ea typeface="ＭＳ Ｐゴシック"/>
              </a:rPr>
              <a:t>manual spine motion restriction and another preparing a long backboard and stretcher.</a:t>
            </a:r>
          </a:p>
        </p:txBody>
      </p:sp>
    </p:spTree>
    <p:extLst>
      <p:ext uri="{BB962C8B-B14F-4D97-AF65-F5344CB8AC3E}">
        <p14:creationId xmlns:p14="http://schemas.microsoft.com/office/powerpoint/2010/main" val="557814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(18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819274"/>
          </a:xfrm>
        </p:spPr>
        <p:txBody>
          <a:bodyPr wrap="square" lIns="91425" tIns="91425" rIns="91425" bIns="91425">
            <a:noAutofit/>
          </a:bodyPr>
          <a:lstStyle/>
          <a:p>
            <a:r>
              <a:rPr lang="en-US" altLang="en-US" sz="2400" dirty="0">
                <a:latin typeface="+mn-lt"/>
              </a:rPr>
              <a:t>Bleeding from the Nose, Ears, or Mouth</a:t>
            </a:r>
          </a:p>
          <a:p>
            <a:pPr lvl="1"/>
            <a:r>
              <a:rPr lang="en-US" altLang="en-US" sz="2400" dirty="0">
                <a:latin typeface="+mn-lt"/>
              </a:rPr>
              <a:t>Do not attempt to control bleeding from the ears or nose if the patient has experienced a head injury.</a:t>
            </a:r>
          </a:p>
          <a:p>
            <a:pPr lvl="1"/>
            <a:r>
              <a:rPr lang="en-US" altLang="en-US" sz="2400" dirty="0">
                <a:latin typeface="+mn-lt"/>
              </a:rPr>
              <a:t>Epistaxis is controlled by direct pressure.</a:t>
            </a:r>
          </a:p>
        </p:txBody>
      </p:sp>
    </p:spTree>
    <p:extLst>
      <p:ext uri="{BB962C8B-B14F-4D97-AF65-F5344CB8AC3E}">
        <p14:creationId xmlns:p14="http://schemas.microsoft.com/office/powerpoint/2010/main" val="3458288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Have the Patient Sit and Lean Forward</a:t>
            </a:r>
            <a:endParaRPr lang="en-US" altLang="en-US" dirty="0">
              <a:latin typeface="Times New Roman" panose="02020603050405020304" pitchFamily="18" charset="0"/>
              <a:ea typeface="ＭＳ Ｐゴシック"/>
            </a:endParaRPr>
          </a:p>
        </p:txBody>
      </p:sp>
      <p:pic>
        <p:nvPicPr>
          <p:cNvPr id="4" name="Picture 2" descr="An E M T cradles the head of a seated young patient with a nosebleed, cupping her other hand under the patient’s nose to catch bloo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8557" y="1604159"/>
            <a:ext cx="66068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96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Pinch the Fleshy Part of the Nostrils Together</a:t>
            </a:r>
            <a:endParaRPr lang="en-US" altLang="en-US" dirty="0">
              <a:latin typeface="Times New Roman" panose="02020603050405020304" pitchFamily="18" charset="0"/>
              <a:ea typeface="ＭＳ Ｐゴシック"/>
            </a:endParaRPr>
          </a:p>
        </p:txBody>
      </p:sp>
      <p:pic>
        <p:nvPicPr>
          <p:cNvPr id="4" name="Picture 2" descr="The E M T pinches the patient’s nose between her index finger and thumb, above the nostrils, and uses her other hand to absorb blood with gauz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5886" y="1627912"/>
            <a:ext cx="68522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63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(1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Internal bleeding may result from trauma or medical problems.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Internal bleeding may not be obvious and can rapidly result in death.</a:t>
            </a:r>
          </a:p>
        </p:txBody>
      </p:sp>
    </p:spTree>
    <p:extLst>
      <p:ext uri="{BB962C8B-B14F-4D97-AF65-F5344CB8AC3E}">
        <p14:creationId xmlns:p14="http://schemas.microsoft.com/office/powerpoint/2010/main" val="3160669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(2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Severity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Common sources of internal bleeding are injured organs and fractured extremities.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hematoma is a contained collection of blood that can contain a significant amount of blood.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Use signs and symptoms to estimate the severity of blood loss.</a:t>
            </a:r>
          </a:p>
        </p:txBody>
      </p:sp>
    </p:spTree>
    <p:extLst>
      <p:ext uri="{BB962C8B-B14F-4D97-AF65-F5344CB8AC3E}">
        <p14:creationId xmlns:p14="http://schemas.microsoft.com/office/powerpoint/2010/main" val="1641427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(3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Approach-Internal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 and Primary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Perform a scene size-up; look for a mechanism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Form a general impression.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Immediately control major external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Pay close attention to the patient’s mental status.</a:t>
            </a:r>
          </a:p>
        </p:txBody>
      </p:sp>
    </p:spTree>
    <p:extLst>
      <p:ext uri="{BB962C8B-B14F-4D97-AF65-F5344CB8AC3E}">
        <p14:creationId xmlns:p14="http://schemas.microsoft.com/office/powerpoint/2010/main" val="4148870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(4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2752724"/>
          </a:xfrm>
        </p:spPr>
        <p:txBody>
          <a:bodyPr wrap="square" lIns="91425" tIns="91425" rIns="91425" bIns="91425">
            <a:noAutofit/>
          </a:bodyPr>
          <a:lstStyle/>
          <a:p>
            <a:r>
              <a:rPr lang="en-US" altLang="en-US" sz="2400" dirty="0">
                <a:latin typeface="+mn-lt"/>
              </a:rPr>
              <a:t>Assessment-Based Approach-Internal Bleeding</a:t>
            </a:r>
          </a:p>
          <a:p>
            <a:pPr lvl="1"/>
            <a:r>
              <a:rPr lang="en-US" altLang="en-US" sz="2400" dirty="0">
                <a:latin typeface="+mn-lt"/>
              </a:rPr>
              <a:t>Scene Size-Up and Primary Assessment</a:t>
            </a:r>
          </a:p>
          <a:p>
            <a:pPr lvl="2"/>
            <a:r>
              <a:rPr lang="en-US" altLang="en-US" sz="2400" dirty="0">
                <a:latin typeface="+mn-lt"/>
              </a:rPr>
              <a:t>Assess airway, breathing, and oxygenation.</a:t>
            </a:r>
          </a:p>
          <a:p>
            <a:pPr lvl="2"/>
            <a:r>
              <a:rPr lang="en-US" altLang="en-US" sz="2400" dirty="0">
                <a:latin typeface="+mn-lt"/>
              </a:rPr>
              <a:t>Assess the pulses, skin, and capillary refill.</a:t>
            </a:r>
          </a:p>
          <a:p>
            <a:pPr lvl="2"/>
            <a:r>
              <a:rPr lang="en-US" altLang="en-US" sz="2400" dirty="0">
                <a:latin typeface="+mn-lt"/>
              </a:rPr>
              <a:t>Pay attention to changes in the respirations, pulse, and skin that can indicate blood loss.</a:t>
            </a:r>
          </a:p>
        </p:txBody>
      </p:sp>
    </p:spTree>
    <p:extLst>
      <p:ext uri="{BB962C8B-B14F-4D97-AF65-F5344CB8AC3E}">
        <p14:creationId xmlns:p14="http://schemas.microsoft.com/office/powerpoint/2010/main" val="3132455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(5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09849"/>
          </a:xfrm>
        </p:spPr>
        <p:txBody>
          <a:bodyPr wrap="square" lIns="91425" tIns="91425" rIns="91425" bIns="91425">
            <a:noAutofit/>
          </a:bodyPr>
          <a:lstStyle/>
          <a:p>
            <a:r>
              <a:rPr lang="en-US" altLang="en-US" sz="2400" dirty="0">
                <a:latin typeface="+mn-lt"/>
              </a:rPr>
              <a:t>Assessment-Based Approach-Internal Bleeding</a:t>
            </a:r>
          </a:p>
          <a:p>
            <a:pPr lvl="1"/>
            <a:r>
              <a:rPr lang="en-US" altLang="en-US" sz="2400" dirty="0">
                <a:latin typeface="+mn-lt"/>
              </a:rPr>
              <a:t>Secondary Assessment</a:t>
            </a:r>
          </a:p>
          <a:p>
            <a:pPr lvl="2"/>
            <a:r>
              <a:rPr lang="en-US" altLang="en-US" sz="2400" dirty="0">
                <a:latin typeface="+mn-lt"/>
              </a:rPr>
              <a:t>Perform a rapid secondary assessment if the mechanism of injury and assessment suggest internal bleeding.</a:t>
            </a:r>
          </a:p>
        </p:txBody>
      </p:sp>
    </p:spTree>
    <p:extLst>
      <p:ext uri="{BB962C8B-B14F-4D97-AF65-F5344CB8AC3E}">
        <p14:creationId xmlns:p14="http://schemas.microsoft.com/office/powerpoint/2010/main" val="3759402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(6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733800"/>
          </a:xfrm>
        </p:spPr>
        <p:txBody>
          <a:bodyPr wrap="square" lIns="91425" tIns="91425" rIns="91425" bIns="91425">
            <a:noAutofit/>
          </a:bodyPr>
          <a:lstStyle/>
          <a:p>
            <a:r>
              <a:rPr lang="en-US" altLang="en-US" sz="2400" dirty="0">
                <a:latin typeface="+mn-lt"/>
              </a:rPr>
              <a:t>Assessment-Based Approach-Internal Bleeding</a:t>
            </a:r>
          </a:p>
          <a:p>
            <a:pPr lvl="1"/>
            <a:r>
              <a:rPr lang="en-US" altLang="en-US" sz="2400" dirty="0">
                <a:latin typeface="+mn-lt"/>
              </a:rPr>
              <a:t>Secondary Assessment</a:t>
            </a:r>
          </a:p>
          <a:p>
            <a:pPr lvl="2"/>
            <a:r>
              <a:rPr lang="en-US" altLang="en-US" sz="2400" dirty="0">
                <a:latin typeface="+mn-lt"/>
              </a:rPr>
              <a:t>Signs and Symptoms</a:t>
            </a:r>
          </a:p>
          <a:p>
            <a:pPr lvl="3" indent="-230400"/>
            <a:r>
              <a:rPr lang="en-US" altLang="en-US" sz="2400" dirty="0">
                <a:latin typeface="+mn-lt"/>
              </a:rPr>
              <a:t>Contusions</a:t>
            </a:r>
          </a:p>
          <a:p>
            <a:pPr lvl="3" indent="-230400"/>
            <a:r>
              <a:rPr lang="en-US" altLang="en-US" sz="2400" dirty="0">
                <a:latin typeface="+mn-lt"/>
              </a:rPr>
              <a:t>Abrasions</a:t>
            </a:r>
          </a:p>
          <a:p>
            <a:pPr lvl="3" indent="-230400"/>
            <a:r>
              <a:rPr lang="en-US" altLang="en-US" sz="2400" dirty="0">
                <a:latin typeface="+mn-lt"/>
              </a:rPr>
              <a:t>Deformity</a:t>
            </a:r>
          </a:p>
          <a:p>
            <a:pPr lvl="3" indent="-230400"/>
            <a:r>
              <a:rPr lang="en-US" altLang="en-US" sz="2400" dirty="0">
                <a:latin typeface="+mn-lt"/>
              </a:rPr>
              <a:t>Impact marks</a:t>
            </a:r>
          </a:p>
          <a:p>
            <a:pPr lvl="3" indent="-230400"/>
            <a:r>
              <a:rPr lang="en-US" altLang="en-US" sz="2400" dirty="0">
                <a:latin typeface="+mn-lt"/>
              </a:rPr>
              <a:t>Swelling</a:t>
            </a:r>
          </a:p>
        </p:txBody>
      </p:sp>
    </p:spTree>
    <p:extLst>
      <p:ext uri="{BB962C8B-B14F-4D97-AF65-F5344CB8AC3E}">
        <p14:creationId xmlns:p14="http://schemas.microsoft.com/office/powerpoint/2010/main" val="1387562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(7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86200"/>
          </a:xfrm>
        </p:spPr>
        <p:txBody>
          <a:bodyPr wrap="square" lIns="91425" tIns="91425" rIns="91425" bIns="91425">
            <a:noAutofit/>
          </a:bodyPr>
          <a:lstStyle/>
          <a:p>
            <a:r>
              <a:rPr lang="en-US" altLang="en-US" sz="2400" dirty="0">
                <a:latin typeface="+mn-lt"/>
              </a:rPr>
              <a:t>Assessment-Based Approach-Internal Bleeding</a:t>
            </a:r>
          </a:p>
          <a:p>
            <a:pPr lvl="1"/>
            <a:r>
              <a:rPr lang="en-US" altLang="en-US" sz="2400" dirty="0">
                <a:latin typeface="+mn-lt"/>
              </a:rPr>
              <a:t>Secondary Assessment</a:t>
            </a:r>
          </a:p>
          <a:p>
            <a:pPr lvl="2"/>
            <a:r>
              <a:rPr lang="en-US" altLang="en-US" sz="2400" dirty="0">
                <a:latin typeface="+mn-lt"/>
              </a:rPr>
              <a:t>Signs and symptoms of internal bleeding include:</a:t>
            </a:r>
          </a:p>
          <a:p>
            <a:pPr lvl="3" indent="-230400"/>
            <a:r>
              <a:rPr lang="en-US" altLang="en-US" sz="2400" dirty="0">
                <a:latin typeface="+mn-lt"/>
              </a:rPr>
              <a:t>Pain, tenderness, swelling, discoloration</a:t>
            </a:r>
          </a:p>
          <a:p>
            <a:pPr lvl="3" indent="-230400"/>
            <a:r>
              <a:rPr lang="en-US" altLang="en-US" sz="2400" dirty="0">
                <a:latin typeface="+mn-lt"/>
              </a:rPr>
              <a:t>Bleeding from a bodily orifice</a:t>
            </a:r>
          </a:p>
          <a:p>
            <a:pPr lvl="3" indent="-230400"/>
            <a:r>
              <a:rPr lang="en-US" altLang="en-US" sz="2400" dirty="0">
                <a:latin typeface="+mn-lt"/>
              </a:rPr>
              <a:t>Vomiting, bright red or coffee-ground material</a:t>
            </a:r>
          </a:p>
          <a:p>
            <a:pPr lvl="3" indent="-230400"/>
            <a:r>
              <a:rPr lang="en-US" altLang="en-US" sz="2400" dirty="0">
                <a:latin typeface="+mn-lt"/>
              </a:rPr>
              <a:t>Hypotension or a narrowing pulse pressure</a:t>
            </a:r>
          </a:p>
          <a:p>
            <a:pPr lvl="3" indent="-230400"/>
            <a:r>
              <a:rPr lang="en-US" altLang="en-US" sz="2400" dirty="0">
                <a:latin typeface="+mn-lt"/>
              </a:rPr>
              <a:t>Nausea, vomiting.</a:t>
            </a:r>
          </a:p>
        </p:txBody>
      </p:sp>
    </p:spTree>
    <p:extLst>
      <p:ext uri="{BB962C8B-B14F-4D97-AF65-F5344CB8AC3E}">
        <p14:creationId xmlns:p14="http://schemas.microsoft.com/office/powerpoint/2010/main" val="399195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Introduction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Mick’s </a:t>
            </a:r>
            <a:r>
              <a:rPr lang="en-US" altLang="en-US" sz="2400" dirty="0">
                <a:solidFill>
                  <a:srgbClr val="000000"/>
                </a:solidFill>
                <a:latin typeface="Arial (Body)"/>
                <a:ea typeface="ＭＳ Ｐゴシック"/>
              </a:rPr>
              <a:t>general impression is that the patient is awake but confused and is pale and sweating, with blood running from his scalp down onto his neck and clothing.</a:t>
            </a:r>
          </a:p>
        </p:txBody>
      </p:sp>
    </p:spTree>
    <p:extLst>
      <p:ext uri="{BB962C8B-B14F-4D97-AF65-F5344CB8AC3E}">
        <p14:creationId xmlns:p14="http://schemas.microsoft.com/office/powerpoint/2010/main" val="1567904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(8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29050"/>
          </a:xfrm>
        </p:spPr>
        <p:txBody>
          <a:bodyPr wrap="square" lIns="91425" tIns="91425" rIns="91425" bIns="91425">
            <a:noAutofit/>
          </a:bodyPr>
          <a:lstStyle/>
          <a:p>
            <a:r>
              <a:rPr lang="en-US" altLang="en-US" sz="2400" dirty="0">
                <a:latin typeface="+mn-lt"/>
              </a:rPr>
              <a:t>Assessment-Based Approach-Internal Bleeding</a:t>
            </a:r>
          </a:p>
          <a:p>
            <a:pPr lvl="1"/>
            <a:r>
              <a:rPr lang="en-US" altLang="en-US" sz="2400" dirty="0">
                <a:latin typeface="+mn-lt"/>
              </a:rPr>
              <a:t>Secondary Assessment</a:t>
            </a:r>
          </a:p>
          <a:p>
            <a:pPr lvl="2"/>
            <a:r>
              <a:rPr lang="en-US" altLang="en-US" sz="2400" dirty="0">
                <a:latin typeface="+mn-lt"/>
              </a:rPr>
              <a:t>Additional signs and symptoms of internal bleeding or hemorrhagic shock include:</a:t>
            </a:r>
          </a:p>
          <a:p>
            <a:pPr lvl="3" indent="-230400"/>
            <a:r>
              <a:rPr lang="en-US" altLang="en-US" sz="2400" dirty="0">
                <a:latin typeface="+mn-lt"/>
              </a:rPr>
              <a:t>Anxiety, restlessness, combativeness, altered mental status</a:t>
            </a:r>
          </a:p>
          <a:p>
            <a:pPr lvl="3" indent="-230400"/>
            <a:r>
              <a:rPr lang="en-US" altLang="en-US" sz="2400" dirty="0">
                <a:latin typeface="+mn-lt"/>
              </a:rPr>
              <a:t>Weakness, faintness, dizziness</a:t>
            </a:r>
          </a:p>
          <a:p>
            <a:pPr lvl="3" indent="-230400"/>
            <a:r>
              <a:rPr lang="en-US" altLang="en-US" sz="2400" dirty="0">
                <a:latin typeface="+mn-lt"/>
              </a:rPr>
              <a:t>Tachycardia, tachypnea.</a:t>
            </a:r>
          </a:p>
        </p:txBody>
      </p:sp>
    </p:spTree>
    <p:extLst>
      <p:ext uri="{BB962C8B-B14F-4D97-AF65-F5344CB8AC3E}">
        <p14:creationId xmlns:p14="http://schemas.microsoft.com/office/powerpoint/2010/main" val="4048566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Internal Bleeding </a:t>
            </a:r>
            <a:r>
              <a:rPr lang="en-US" sz="2000" b="0" dirty="0" smtClean="0">
                <a:latin typeface="Times New Roman" panose="02020603050405020304" pitchFamily="18" charset="0"/>
                <a:ea typeface="ＭＳ Ｐゴシック"/>
              </a:rPr>
              <a:t>(9 of 9)</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71275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Approach-Internal </a:t>
            </a:r>
            <a:r>
              <a:rPr lang="en-US" altLang="en-US" sz="2400" dirty="0" smtClean="0">
                <a:latin typeface="+mn-lt"/>
              </a:rPr>
              <a:t>Bleeding</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an open airway and adequate breathing. Keep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a:t>
            </a:r>
          </a:p>
        </p:txBody>
      </p:sp>
      <p:graphicFrame>
        <p:nvGraphicFramePr>
          <p:cNvPr id="5" name="Object 4" descr="greater than or equals to ninety five %."/>
          <p:cNvGraphicFramePr>
            <a:graphicFrameLocks noChangeAspect="1"/>
          </p:cNvGraphicFramePr>
          <p:nvPr>
            <p:extLst>
              <p:ext uri="{D42A27DB-BD31-4B8C-83A1-F6EECF244321}">
                <p14:modId xmlns:p14="http://schemas.microsoft.com/office/powerpoint/2010/main" val="1038757750"/>
              </p:ext>
            </p:extLst>
          </p:nvPr>
        </p:nvGraphicFramePr>
        <p:xfrm>
          <a:off x="3684723" y="2963704"/>
          <a:ext cx="1000125" cy="349250"/>
        </p:xfrm>
        <a:graphic>
          <a:graphicData uri="http://schemas.openxmlformats.org/presentationml/2006/ole">
            <mc:AlternateContent xmlns:mc="http://schemas.openxmlformats.org/markup-compatibility/2006">
              <mc:Choice xmlns:v="urn:schemas-microsoft-com:vml" Requires="v">
                <p:oleObj spid="_x0000_s4171" name="Equation" r:id="rId4" imgW="507960" imgH="177480" progId="Equation.DSMT4">
                  <p:embed/>
                </p:oleObj>
              </mc:Choice>
              <mc:Fallback>
                <p:oleObj name="Equation" r:id="rId4" imgW="507960" imgH="177480" progId="Equation.DSMT4">
                  <p:embed/>
                  <p:pic>
                    <p:nvPicPr>
                      <p:cNvPr id="5" name="Object 4"/>
                      <p:cNvPicPr/>
                      <p:nvPr/>
                    </p:nvPicPr>
                    <p:blipFill>
                      <a:blip r:embed="rId5"/>
                      <a:stretch>
                        <a:fillRect/>
                      </a:stretch>
                    </p:blipFill>
                    <p:spPr>
                      <a:xfrm>
                        <a:off x="3684723" y="2963704"/>
                        <a:ext cx="1000125" cy="349250"/>
                      </a:xfrm>
                      <a:prstGeom prst="rect">
                        <a:avLst/>
                      </a:prstGeom>
                    </p:spPr>
                  </p:pic>
                </p:oleObj>
              </mc:Fallback>
            </mc:AlternateContent>
          </a:graphicData>
        </a:graphic>
      </p:graphicFrame>
      <p:sp>
        <p:nvSpPr>
          <p:cNvPr id="4" name="Text Placeholder 3"/>
          <p:cNvSpPr>
            <a:spLocks noGrp="1"/>
          </p:cNvSpPr>
          <p:nvPr>
            <p:ph type="body" idx="2"/>
          </p:nvPr>
        </p:nvSpPr>
        <p:spPr>
          <a:xfrm>
            <a:off x="457200" y="3288980"/>
            <a:ext cx="8229600" cy="1687237"/>
          </a:xfrm>
        </p:spPr>
        <p:txBody>
          <a:bodyPr/>
          <a:lstStyle/>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Control any external bleeding as needed.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Initiate immediate transport; consider A</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L</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 ongoing care for shock</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80569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Factors That May Increase Bleeding</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80073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Movement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Low body temperature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Medications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Intravenous fluids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Removal of dressings and bandages</a:t>
            </a:r>
          </a:p>
        </p:txBody>
      </p:sp>
    </p:spTree>
    <p:extLst>
      <p:ext uri="{BB962C8B-B14F-4D97-AF65-F5344CB8AC3E}">
        <p14:creationId xmlns:p14="http://schemas.microsoft.com/office/powerpoint/2010/main" val="4182771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(1 of 7)</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Shock results from inadequate tissue perfusion.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Significant hemorrhaging leads to inadequate perfusion.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Cells are deprived of oxygen and nutrients and begin to fail and die.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Immediate recognition and treatment are critical.</a:t>
            </a:r>
          </a:p>
        </p:txBody>
      </p:sp>
    </p:spTree>
    <p:extLst>
      <p:ext uri="{BB962C8B-B14F-4D97-AF65-F5344CB8AC3E}">
        <p14:creationId xmlns:p14="http://schemas.microsoft.com/office/powerpoint/2010/main" val="3730565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Continuous Cycle of Shock</a:t>
            </a:r>
            <a:endParaRPr lang="en-US" altLang="en-US" dirty="0">
              <a:latin typeface="Times New Roman" panose="02020603050405020304" pitchFamily="18" charset="0"/>
              <a:ea typeface="ＭＳ Ｐゴシック"/>
            </a:endParaRPr>
          </a:p>
        </p:txBody>
      </p:sp>
      <p:pic>
        <p:nvPicPr>
          <p:cNvPr id="4" name="Picture 2" descr="The cycle of hemorrhagic shock. Trauma causes a loss of blood volume from the vascular space decreases cardiac output and pressure in the aorta, carotid, and&#10;peripheral arteries, and there is a decrease in the delivery of oxygen and glucose to cells and the removal of carbon dioxide. Baroreceptors trigger hormone release and sympathetic nervous system stimulation to increase cardiac output, blood pressure, and perfusion. Heart rate and contractility increase, vessels constrict, respiratory rate increases, and urine output decreases in an attempt to compensate and increase cardiac output, blood pressure, and perfusion. Patient exhibits tachycardia,&#10;weak peripheral pulses, decreased mental status, tachypnea, and pale, cool and clammy skin. Continued volume loss overwhelms compensatory mechanisms and blood pressure falls, tachycardia and tachypnea further increase, peripheral pulses are extremely weak or absent, mental status deteriorates. The brain becomes ischemic and medulla fails, causing a severe drop in perfusion and blood pressure. Patient becomes unresponsive, heart rate severely increases and then drops dramatically, blood pressure decreases significantly and may not be obtainable, respirations decrease and become inadequate. Further decrease in blood volume, perfusion, and blood pressure leads to brain tissue death, multiple organ failure, and eventual patient deat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1238" y="1512174"/>
            <a:ext cx="664152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868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(2 of 7)</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Assessment-Based Approach- Hemorrhagic Shock</a:t>
            </a:r>
          </a:p>
          <a:p>
            <a:pPr marL="741600" lvl="2"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Scene Size-Up</a:t>
            </a:r>
          </a:p>
          <a:p>
            <a:pPr marL="741600" lvl="2"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Primary Assessment</a:t>
            </a:r>
          </a:p>
          <a:p>
            <a:pPr marL="741600" lvl="2"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Secondary Assessment</a:t>
            </a: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Physical Exam</a:t>
            </a: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Vital Signs</a:t>
            </a:r>
          </a:p>
          <a:p>
            <a:pPr marL="741600" lvl="2"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Reassessment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44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(3 of 7)</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771900"/>
          </a:xfrm>
        </p:spPr>
        <p:txBody>
          <a:bodyPr wrap="square" lIns="91425" tIns="91425" rIns="91425" bIns="91425">
            <a:noAutofit/>
          </a:bodyPr>
          <a:lstStyle/>
          <a:p>
            <a:r>
              <a:rPr lang="en-US" altLang="en-US" sz="2400" dirty="0">
                <a:latin typeface="+mn-lt"/>
              </a:rPr>
              <a:t>Assessment-Based Approach- Hemorrhagic Shock</a:t>
            </a:r>
          </a:p>
          <a:p>
            <a:pPr lvl="1"/>
            <a:r>
              <a:rPr lang="en-US" altLang="en-US" sz="2400" dirty="0">
                <a:latin typeface="+mn-lt"/>
              </a:rPr>
              <a:t>Secondary Assessment</a:t>
            </a:r>
          </a:p>
          <a:p>
            <a:pPr lvl="2"/>
            <a:r>
              <a:rPr lang="en-US" altLang="en-US" sz="2400" dirty="0">
                <a:latin typeface="+mn-lt"/>
              </a:rPr>
              <a:t>Signs and Symptoms</a:t>
            </a:r>
          </a:p>
          <a:p>
            <a:pPr lvl="3" indent="-230400"/>
            <a:r>
              <a:rPr lang="en-US" altLang="en-US" sz="2400" dirty="0">
                <a:latin typeface="+mn-lt"/>
              </a:rPr>
              <a:t>Mental status changes</a:t>
            </a:r>
          </a:p>
          <a:p>
            <a:pPr lvl="3" indent="-230400"/>
            <a:r>
              <a:rPr lang="en-US" altLang="en-US" sz="2400" dirty="0">
                <a:latin typeface="+mn-lt"/>
              </a:rPr>
              <a:t>Decreased peripheral perfusion</a:t>
            </a:r>
          </a:p>
          <a:p>
            <a:pPr lvl="3" indent="-230400"/>
            <a:r>
              <a:rPr lang="en-US" altLang="en-US" sz="2400" dirty="0">
                <a:latin typeface="+mn-lt"/>
              </a:rPr>
              <a:t>Vital sign changes and narrowed pulse pressure</a:t>
            </a:r>
          </a:p>
          <a:p>
            <a:pPr lvl="3" indent="-230400"/>
            <a:r>
              <a:rPr lang="en-US" altLang="en-US" sz="2400" dirty="0">
                <a:latin typeface="+mn-lt"/>
              </a:rPr>
              <a:t>Dilated pupils, nausea/vomiting, thirst</a:t>
            </a:r>
          </a:p>
        </p:txBody>
      </p:sp>
    </p:spTree>
    <p:extLst>
      <p:ext uri="{BB962C8B-B14F-4D97-AF65-F5344CB8AC3E}">
        <p14:creationId xmlns:p14="http://schemas.microsoft.com/office/powerpoint/2010/main" val="4230673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(4 of 7)</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4029074"/>
          </a:xfrm>
        </p:spPr>
        <p:txBody>
          <a:bodyPr wrap="square" lIns="91425" tIns="91425" rIns="91425" bIns="91425">
            <a:noAutofit/>
          </a:bodyPr>
          <a:lstStyle/>
          <a:p>
            <a:r>
              <a:rPr lang="en-US" altLang="en-US" sz="2400" dirty="0">
                <a:latin typeface="+mn-lt"/>
              </a:rPr>
              <a:t>Assessment-Based Approach- Hemorrhagic Shock</a:t>
            </a:r>
          </a:p>
          <a:p>
            <a:pPr lvl="1"/>
            <a:r>
              <a:rPr lang="en-US" altLang="en-US" sz="2400" dirty="0">
                <a:latin typeface="+mn-lt"/>
              </a:rPr>
              <a:t>Emergency Medical Care</a:t>
            </a:r>
          </a:p>
          <a:p>
            <a:pPr lvl="2"/>
            <a:r>
              <a:rPr lang="en-US" altLang="en-US" sz="2400" dirty="0">
                <a:latin typeface="+mn-lt"/>
              </a:rPr>
              <a:t>Maintain an open airway, administer oxygen, and assist ventilations as needed.</a:t>
            </a:r>
          </a:p>
          <a:p>
            <a:pPr lvl="2"/>
            <a:r>
              <a:rPr lang="en-US" altLang="en-US" sz="2400" dirty="0">
                <a:latin typeface="+mn-lt"/>
              </a:rPr>
              <a:t>Control external bleeding.</a:t>
            </a:r>
          </a:p>
          <a:p>
            <a:pPr lvl="2"/>
            <a:r>
              <a:rPr lang="en-US" altLang="en-US" sz="2400" dirty="0">
                <a:latin typeface="+mn-lt"/>
              </a:rPr>
              <a:t>Splint injuries as appropriate.</a:t>
            </a:r>
          </a:p>
          <a:p>
            <a:pPr lvl="2"/>
            <a:r>
              <a:rPr lang="en-US" altLang="en-US" sz="2400" dirty="0">
                <a:latin typeface="+mn-lt"/>
              </a:rPr>
              <a:t>Place patient supine and treat for shock.</a:t>
            </a:r>
          </a:p>
          <a:p>
            <a:pPr lvl="2"/>
            <a:r>
              <a:rPr lang="en-US" altLang="en-US" sz="2400" dirty="0">
                <a:latin typeface="+mn-lt"/>
              </a:rPr>
              <a:t>Transport the patient rapidly to an appropriate facility.</a:t>
            </a:r>
          </a:p>
        </p:txBody>
      </p:sp>
    </p:spTree>
    <p:extLst>
      <p:ext uri="{BB962C8B-B14F-4D97-AF65-F5344CB8AC3E}">
        <p14:creationId xmlns:p14="http://schemas.microsoft.com/office/powerpoint/2010/main" val="2603829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Take all Necessary Standard Precautions</a:t>
            </a:r>
            <a:endParaRPr lang="en-US" altLang="en-US" dirty="0">
              <a:latin typeface="Times New Roman" panose="02020603050405020304" pitchFamily="18" charset="0"/>
              <a:ea typeface="ＭＳ Ｐゴシック"/>
            </a:endParaRPr>
          </a:p>
        </p:txBody>
      </p:sp>
      <p:pic>
        <p:nvPicPr>
          <p:cNvPr id="4" name="Picture 1" descr="An E M T puts on safety glasses while wearing glov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2647" y="1557026"/>
            <a:ext cx="579870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979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Administer Supplemental Oxygen or Positive Pressure Ventilation as Indicated</a:t>
            </a:r>
            <a:endParaRPr lang="en-US" altLang="en-US" dirty="0">
              <a:latin typeface="Times New Roman" panose="02020603050405020304" pitchFamily="18" charset="0"/>
              <a:ea typeface="ＭＳ Ｐゴシック"/>
            </a:endParaRPr>
          </a:p>
        </p:txBody>
      </p:sp>
      <p:pic>
        <p:nvPicPr>
          <p:cNvPr id="4" name="Picture 1" descr="The kneeling E M T secures a non-rebreather mask to a supine unconscious patient with a dressed upper leg wound. An oxygen tank is nearby on the flo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193" y="1632465"/>
            <a:ext cx="577561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47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From the mechanism of injury and general impression, what conditions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be suspecting?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priorities in assessing and managing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consequences of failing to recognize and manage this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problems?</a:t>
            </a:r>
          </a:p>
        </p:txBody>
      </p:sp>
    </p:spTree>
    <p:extLst>
      <p:ext uri="{BB962C8B-B14F-4D97-AF65-F5344CB8AC3E}">
        <p14:creationId xmlns:p14="http://schemas.microsoft.com/office/powerpoint/2010/main" val="931207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Cover the Patient to Prevent Loss of Body Heat</a:t>
            </a:r>
            <a:endParaRPr lang="en-US" altLang="en-US" dirty="0">
              <a:latin typeface="Times New Roman" panose="02020603050405020304" pitchFamily="18" charset="0"/>
              <a:ea typeface="ＭＳ Ｐゴシック"/>
            </a:endParaRPr>
          </a:p>
        </p:txBody>
      </p:sp>
      <p:pic>
        <p:nvPicPr>
          <p:cNvPr id="4" name="Picture 1" descr="The E M T stands over the patient, securing him to a stretcher, with a blanket covering his body to the chest as he breathes with the non-rebreather mas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2647" y="1616399"/>
            <a:ext cx="579870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108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(5 of 7)</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85775"/>
          </a:xfrm>
        </p:spPr>
        <p:txBody>
          <a:bodyPr wrap="square" lIns="91425" tIns="91425" rIns="91425" bIns="91425">
            <a:noAutofit/>
          </a:bodyPr>
          <a:lstStyle/>
          <a:p>
            <a:pPr marL="255651" lvl="0" indent="-255651" eaLnBrk="0" fontAlgn="base" hangingPunct="0">
              <a:spcAft>
                <a:spcPct val="0"/>
              </a:spcAft>
              <a:buSzPts val="2400"/>
            </a:pPr>
            <a:r>
              <a:rPr lang="en-US" altLang="en-US" sz="2000" dirty="0">
                <a:solidFill>
                  <a:srgbClr val="000000"/>
                </a:solidFill>
                <a:latin typeface="+mn-lt"/>
                <a:ea typeface="ＭＳ Ｐゴシック"/>
              </a:rPr>
              <a:t>Summary: Assessment and </a:t>
            </a:r>
            <a:r>
              <a:rPr lang="en-US" altLang="en-US" sz="2000" dirty="0" smtClean="0">
                <a:solidFill>
                  <a:srgbClr val="000000"/>
                </a:solidFill>
                <a:latin typeface="+mn-lt"/>
                <a:ea typeface="ＭＳ Ｐゴシック"/>
              </a:rPr>
              <a:t>Care</a:t>
            </a:r>
          </a:p>
        </p:txBody>
      </p:sp>
      <p:sp>
        <p:nvSpPr>
          <p:cNvPr id="4" name="Text Placeholder 3"/>
          <p:cNvSpPr>
            <a:spLocks noGrp="1"/>
          </p:cNvSpPr>
          <p:nvPr>
            <p:ph type="body" idx="2"/>
          </p:nvPr>
        </p:nvSpPr>
        <p:spPr>
          <a:xfrm>
            <a:off x="457200" y="2338440"/>
            <a:ext cx="8229600" cy="3200400"/>
          </a:xfrm>
        </p:spPr>
        <p:txBody>
          <a:bodyPr/>
          <a:lstStyle/>
          <a:p>
            <a:pPr marL="0" lvl="0" indent="0" eaLnBrk="0" fontAlgn="base" hangingPunct="0">
              <a:spcAft>
                <a:spcPct val="0"/>
              </a:spcAft>
              <a:buSzPts val="2400"/>
              <a:buNone/>
            </a:pPr>
            <a:r>
              <a:rPr lang="en-US" sz="2000" b="1" dirty="0">
                <a:latin typeface="+mn-lt"/>
              </a:rPr>
              <a:t>Emergency Care Protocol</a:t>
            </a:r>
          </a:p>
          <a:p>
            <a:pPr marL="0" lvl="0" indent="0" eaLnBrk="0" fontAlgn="base" hangingPunct="0">
              <a:spcAft>
                <a:spcPct val="0"/>
              </a:spcAft>
              <a:buSzPts val="2400"/>
              <a:buNone/>
            </a:pPr>
            <a:r>
              <a:rPr lang="en-US" sz="2000" b="1" dirty="0">
                <a:latin typeface="+mn-lt"/>
              </a:rPr>
              <a:t>Bleeding </a:t>
            </a:r>
            <a:r>
              <a:rPr lang="en-US" sz="2000" b="1" dirty="0" smtClean="0">
                <a:latin typeface="+mn-lt"/>
              </a:rPr>
              <a:t>and </a:t>
            </a:r>
            <a:r>
              <a:rPr lang="en-US" sz="2000" b="1" dirty="0">
                <a:latin typeface="+mn-lt"/>
              </a:rPr>
              <a:t>Hemorrhagic Shock</a:t>
            </a:r>
          </a:p>
          <a:p>
            <a:pPr marL="432000" indent="-432000">
              <a:buFont typeface="+mj-lt"/>
              <a:buAutoNum type="arabicPeriod"/>
            </a:pPr>
            <a:r>
              <a:rPr lang="en-US" sz="2000" dirty="0">
                <a:latin typeface="+mn-lt"/>
              </a:rPr>
              <a:t>Control any major life-threatening bleeding.</a:t>
            </a:r>
          </a:p>
          <a:p>
            <a:pPr marL="432000" indent="-432000">
              <a:buFont typeface="+mj-lt"/>
              <a:buAutoNum type="arabicPeriod"/>
            </a:pPr>
            <a:r>
              <a:rPr lang="en-US" sz="2000" dirty="0">
                <a:latin typeface="+mn-lt"/>
              </a:rPr>
              <a:t>Establish spine motion restriction if spinal injury is suspected.</a:t>
            </a:r>
          </a:p>
          <a:p>
            <a:pPr marL="432000" indent="-432000">
              <a:buFont typeface="+mj-lt"/>
              <a:buAutoNum type="arabicPeriod"/>
            </a:pPr>
            <a:r>
              <a:rPr lang="en-US" sz="2000" dirty="0">
                <a:latin typeface="+mn-lt"/>
              </a:rPr>
              <a:t>Establish and maintain an open airway; insert a nasopharyngeal or oropharyngeal airway if the patient is unresponsive and has no gag or cough reflex</a:t>
            </a:r>
            <a:r>
              <a:rPr lang="en-US" sz="2000" dirty="0" smtClean="0">
                <a:latin typeface="+mn-lt"/>
              </a:rPr>
              <a:t>.</a:t>
            </a:r>
            <a:endParaRPr lang="en-US" sz="2000" dirty="0">
              <a:latin typeface="+mn-lt"/>
            </a:endParaRPr>
          </a:p>
        </p:txBody>
      </p:sp>
    </p:spTree>
    <p:extLst>
      <p:ext uri="{BB962C8B-B14F-4D97-AF65-F5344CB8AC3E}">
        <p14:creationId xmlns:p14="http://schemas.microsoft.com/office/powerpoint/2010/main" val="1945955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(6 </a:t>
            </a:r>
            <a:r>
              <a:rPr lang="en-US" sz="2000" b="0" dirty="0">
                <a:latin typeface="Times New Roman" panose="02020603050405020304" pitchFamily="18" charset="0"/>
                <a:ea typeface="ＭＳ Ｐゴシック"/>
              </a:rPr>
              <a:t>of 7)</a:t>
            </a:r>
            <a:endParaRPr lang="en-US" dirty="0"/>
          </a:p>
        </p:txBody>
      </p:sp>
      <p:sp>
        <p:nvSpPr>
          <p:cNvPr id="3" name="Text Placeholder 2"/>
          <p:cNvSpPr>
            <a:spLocks noGrp="1"/>
          </p:cNvSpPr>
          <p:nvPr>
            <p:ph type="body" idx="1"/>
          </p:nvPr>
        </p:nvSpPr>
        <p:spPr>
          <a:xfrm>
            <a:off x="457199" y="1600200"/>
            <a:ext cx="8516319" cy="4583623"/>
          </a:xfrm>
        </p:spPr>
        <p:txBody>
          <a:bodyPr/>
          <a:lstStyle/>
          <a:p>
            <a:pPr marL="432000" indent="-432000">
              <a:buFont typeface="+mj-lt"/>
              <a:buAutoNum type="arabicPeriod" startAt="4"/>
            </a:pPr>
            <a:r>
              <a:rPr lang="en-US" sz="2000" dirty="0" smtClean="0">
                <a:latin typeface="+mn-lt"/>
              </a:rPr>
              <a:t>Suction </a:t>
            </a:r>
            <a:r>
              <a:rPr lang="en-US" sz="2000" dirty="0">
                <a:latin typeface="+mn-lt"/>
              </a:rPr>
              <a:t>secretions as necessary.</a:t>
            </a:r>
          </a:p>
          <a:p>
            <a:pPr marL="432000" indent="-432000">
              <a:buFont typeface="+mj-lt"/>
              <a:buAutoNum type="arabicPeriod" startAt="4"/>
            </a:pPr>
            <a:r>
              <a:rPr lang="en-US" sz="2000" dirty="0" smtClean="0">
                <a:latin typeface="+mn-lt"/>
              </a:rPr>
              <a:t>I </a:t>
            </a:r>
            <a:r>
              <a:rPr lang="en-US" sz="2000" dirty="0">
                <a:latin typeface="+mn-lt"/>
              </a:rPr>
              <a:t>f breathing is inadequate, provide positive pressure ventilation with supplemental oxygen at a minimum rate of 10–12 ventilations/minute for an adult and 12–20 ventilations/minute for an infant or </a:t>
            </a:r>
            <a:r>
              <a:rPr lang="en-US" sz="2000" dirty="0" smtClean="0">
                <a:latin typeface="+mn-lt"/>
              </a:rPr>
              <a:t>child.</a:t>
            </a:r>
            <a:endParaRPr lang="en-US" sz="2000" dirty="0">
              <a:solidFill>
                <a:srgbClr val="000000"/>
              </a:solidFill>
              <a:latin typeface="+mn-lt"/>
              <a:ea typeface="ＭＳ Ｐゴシック"/>
            </a:endParaRPr>
          </a:p>
          <a:p>
            <a:pPr marL="432000" indent="-432000">
              <a:buFont typeface="+mj-lt"/>
              <a:buAutoNum type="arabicPeriod" startAt="4"/>
            </a:pPr>
            <a:r>
              <a:rPr lang="en-US" sz="2000" dirty="0" smtClean="0">
                <a:latin typeface="+mn-lt"/>
              </a:rPr>
              <a:t>If </a:t>
            </a:r>
            <a:r>
              <a:rPr lang="en-US" sz="2000" dirty="0">
                <a:latin typeface="+mn-lt"/>
              </a:rPr>
              <a:t>breathing is adequate, administer a high </a:t>
            </a:r>
            <a:r>
              <a:rPr lang="en-US" sz="2000" dirty="0" smtClean="0">
                <a:latin typeface="+mn-lt"/>
              </a:rPr>
              <a:t>concentration of </a:t>
            </a:r>
            <a:r>
              <a:rPr lang="en-US" sz="2000" dirty="0">
                <a:latin typeface="+mn-lt"/>
              </a:rPr>
              <a:t>oxygen by nonrebreather mask at 15 </a:t>
            </a:r>
            <a:r>
              <a:rPr lang="en-US" sz="2000" dirty="0" smtClean="0">
                <a:latin typeface="+mn-lt"/>
              </a:rPr>
              <a:t>l</a:t>
            </a:r>
            <a:r>
              <a:rPr lang="en-US" sz="100" dirty="0" smtClean="0">
                <a:solidFill>
                  <a:schemeClr val="bg1"/>
                </a:solidFill>
                <a:latin typeface="+mn-lt"/>
              </a:rPr>
              <a:t>iter</a:t>
            </a:r>
            <a:r>
              <a:rPr lang="en-US" sz="2000" dirty="0" smtClean="0">
                <a:latin typeface="+mn-lt"/>
              </a:rPr>
              <a:t>p</a:t>
            </a:r>
            <a:r>
              <a:rPr lang="en-US" sz="100" dirty="0" smtClean="0">
                <a:solidFill>
                  <a:schemeClr val="bg1"/>
                </a:solidFill>
                <a:latin typeface="+mn-lt"/>
              </a:rPr>
              <a:t>er</a:t>
            </a:r>
            <a:r>
              <a:rPr lang="en-US" sz="2000" dirty="0" smtClean="0">
                <a:latin typeface="+mn-lt"/>
              </a:rPr>
              <a:t>m</a:t>
            </a:r>
            <a:r>
              <a:rPr lang="en-US" sz="100" dirty="0" smtClean="0">
                <a:solidFill>
                  <a:schemeClr val="bg1"/>
                </a:solidFill>
                <a:latin typeface="+mn-lt"/>
              </a:rPr>
              <a:t>inute</a:t>
            </a:r>
            <a:r>
              <a:rPr lang="en-US" sz="2000" dirty="0" smtClean="0">
                <a:latin typeface="+mn-lt"/>
              </a:rPr>
              <a:t> if signs </a:t>
            </a:r>
            <a:r>
              <a:rPr lang="en-US" sz="2000" dirty="0">
                <a:latin typeface="+mn-lt"/>
              </a:rPr>
              <a:t>or symptoms of poor perfusion are present </a:t>
            </a:r>
            <a:r>
              <a:rPr lang="en-US" sz="2000" dirty="0" smtClean="0">
                <a:latin typeface="+mn-lt"/>
              </a:rPr>
              <a:t>to maintain </a:t>
            </a:r>
            <a:r>
              <a:rPr lang="en-US" sz="2000" dirty="0">
                <a:latin typeface="+mn-lt"/>
              </a:rPr>
              <a:t>t h e </a:t>
            </a:r>
            <a:r>
              <a:rPr lang="en-US" sz="2000" dirty="0" smtClean="0">
                <a:latin typeface="+mn-lt"/>
              </a:rPr>
              <a:t>S</a:t>
            </a:r>
            <a:r>
              <a:rPr lang="en-US" sz="100" dirty="0" smtClean="0">
                <a:latin typeface="+mn-lt"/>
              </a:rPr>
              <a:t> </a:t>
            </a:r>
            <a:r>
              <a:rPr lang="en-US" sz="2000" dirty="0" smtClean="0">
                <a:latin typeface="+mn-lt"/>
              </a:rPr>
              <a:t>p</a:t>
            </a:r>
            <a:r>
              <a:rPr lang="en-US" sz="100" dirty="0" smtClean="0">
                <a:latin typeface="+mn-lt"/>
              </a:rPr>
              <a:t> </a:t>
            </a:r>
            <a:r>
              <a:rPr lang="en-US" sz="2000" dirty="0" smtClean="0">
                <a:latin typeface="+mn-lt"/>
              </a:rPr>
              <a:t>O</a:t>
            </a:r>
            <a:r>
              <a:rPr lang="en-US" sz="2000" baseline="-25000" dirty="0" smtClean="0">
                <a:latin typeface="+mn-lt"/>
              </a:rPr>
              <a:t>2</a:t>
            </a:r>
            <a:r>
              <a:rPr lang="en-US" sz="2000" dirty="0" smtClean="0">
                <a:latin typeface="+mn-lt"/>
              </a:rPr>
              <a:t> </a:t>
            </a:r>
            <a:r>
              <a:rPr lang="en-US" sz="2000" dirty="0">
                <a:latin typeface="+mn-lt"/>
              </a:rPr>
              <a:t>greater than 95</a:t>
            </a:r>
            <a:r>
              <a:rPr lang="en-US" sz="2000" dirty="0" smtClean="0">
                <a:latin typeface="+mn-lt"/>
              </a:rPr>
              <a:t>%.</a:t>
            </a:r>
          </a:p>
          <a:p>
            <a:pPr marL="432000" indent="-432000">
              <a:buFont typeface="+mj-lt"/>
              <a:buAutoNum type="arabicPeriod" startAt="4"/>
            </a:pPr>
            <a:r>
              <a:rPr lang="en-US" sz="2000" dirty="0" smtClean="0">
                <a:latin typeface="+mn-lt"/>
              </a:rPr>
              <a:t>Control </a:t>
            </a:r>
            <a:r>
              <a:rPr lang="en-US" sz="2000" dirty="0">
                <a:latin typeface="+mn-lt"/>
              </a:rPr>
              <a:t>bleeding with direct pressure (use </a:t>
            </a:r>
            <a:r>
              <a:rPr lang="en-US" sz="2000" dirty="0" smtClean="0">
                <a:latin typeface="+mn-lt"/>
              </a:rPr>
              <a:t>fingertip pressure</a:t>
            </a:r>
            <a:r>
              <a:rPr lang="en-US" sz="2000" dirty="0">
                <a:latin typeface="+mn-lt"/>
              </a:rPr>
              <a:t>).</a:t>
            </a:r>
          </a:p>
          <a:p>
            <a:pPr marL="432000" indent="-432000">
              <a:buFont typeface="+mj-lt"/>
              <a:buAutoNum type="arabicPeriod" startAt="4"/>
            </a:pPr>
            <a:r>
              <a:rPr lang="en-US" sz="2000" dirty="0" smtClean="0">
                <a:latin typeface="+mn-lt"/>
              </a:rPr>
              <a:t>Apply </a:t>
            </a:r>
            <a:r>
              <a:rPr lang="en-US" sz="2000" dirty="0">
                <a:latin typeface="+mn-lt"/>
              </a:rPr>
              <a:t>a tourniquet if bleeding is not controlled </a:t>
            </a:r>
            <a:r>
              <a:rPr lang="en-US" sz="2000" dirty="0" smtClean="0">
                <a:latin typeface="+mn-lt"/>
              </a:rPr>
              <a:t>with direct </a:t>
            </a:r>
            <a:r>
              <a:rPr lang="en-US" sz="2000" dirty="0">
                <a:latin typeface="+mn-lt"/>
              </a:rPr>
              <a:t>pressure. Note the time the tourniquet </a:t>
            </a:r>
            <a:r>
              <a:rPr lang="en-US" sz="2000" dirty="0" smtClean="0">
                <a:latin typeface="+mn-lt"/>
              </a:rPr>
              <a:t>was applied </a:t>
            </a:r>
            <a:r>
              <a:rPr lang="en-US" sz="2000" dirty="0">
                <a:latin typeface="+mn-lt"/>
              </a:rPr>
              <a:t>and document the time. If it is not possible </a:t>
            </a:r>
            <a:r>
              <a:rPr lang="en-US" sz="2000" dirty="0" smtClean="0">
                <a:latin typeface="+mn-lt"/>
              </a:rPr>
              <a:t>to apply </a:t>
            </a:r>
            <a:r>
              <a:rPr lang="en-US" sz="2000" dirty="0">
                <a:latin typeface="+mn-lt"/>
              </a:rPr>
              <a:t>a tourniquet to the body, apply a </a:t>
            </a:r>
            <a:r>
              <a:rPr lang="en-US" sz="2000" dirty="0" smtClean="0">
                <a:latin typeface="+mn-lt"/>
              </a:rPr>
              <a:t>hemostatic agent </a:t>
            </a:r>
            <a:r>
              <a:rPr lang="en-US" sz="2000" dirty="0">
                <a:latin typeface="+mn-lt"/>
              </a:rPr>
              <a:t>with a dressing and continue to apply </a:t>
            </a:r>
            <a:r>
              <a:rPr lang="en-US" sz="2000" dirty="0" smtClean="0">
                <a:latin typeface="+mn-lt"/>
              </a:rPr>
              <a:t>direct pressure.</a:t>
            </a:r>
            <a:endParaRPr lang="en-US" sz="2000" dirty="0">
              <a:latin typeface="+mn-lt"/>
            </a:endParaRPr>
          </a:p>
        </p:txBody>
      </p:sp>
    </p:spTree>
    <p:extLst>
      <p:ext uri="{BB962C8B-B14F-4D97-AF65-F5344CB8AC3E}">
        <p14:creationId xmlns:p14="http://schemas.microsoft.com/office/powerpoint/2010/main" val="2570712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rPr>
              <a:t>Hemorrhagic Shock </a:t>
            </a:r>
            <a:r>
              <a:rPr lang="en-US" sz="2000" b="0" dirty="0" smtClean="0">
                <a:latin typeface="Times New Roman" panose="02020603050405020304" pitchFamily="18" charset="0"/>
                <a:ea typeface="ＭＳ Ｐゴシック"/>
              </a:rPr>
              <a:t>(7 </a:t>
            </a:r>
            <a:r>
              <a:rPr lang="en-US" sz="2000" b="0" dirty="0">
                <a:latin typeface="Times New Roman" panose="02020603050405020304" pitchFamily="18" charset="0"/>
                <a:ea typeface="ＭＳ Ｐゴシック"/>
              </a:rPr>
              <a:t>of 7)</a:t>
            </a:r>
            <a:endParaRPr lang="en-US" dirty="0"/>
          </a:p>
        </p:txBody>
      </p:sp>
      <p:sp>
        <p:nvSpPr>
          <p:cNvPr id="3" name="Text Placeholder 2"/>
          <p:cNvSpPr>
            <a:spLocks noGrp="1"/>
          </p:cNvSpPr>
          <p:nvPr>
            <p:ph type="body" idx="1"/>
          </p:nvPr>
        </p:nvSpPr>
        <p:spPr/>
        <p:txBody>
          <a:bodyPr/>
          <a:lstStyle/>
          <a:p>
            <a:pPr marL="432000" indent="-432000">
              <a:buFont typeface="+mj-lt"/>
              <a:buAutoNum type="arabicPeriod" startAt="9"/>
            </a:pPr>
            <a:r>
              <a:rPr lang="en-US" sz="2000" dirty="0" smtClean="0">
                <a:latin typeface="+mn-lt"/>
              </a:rPr>
              <a:t>Apply </a:t>
            </a:r>
            <a:r>
              <a:rPr lang="en-US" sz="2000" dirty="0">
                <a:latin typeface="+mn-lt"/>
              </a:rPr>
              <a:t>sterile dressings and bandages.</a:t>
            </a:r>
          </a:p>
          <a:p>
            <a:pPr marL="432000" indent="-432000">
              <a:buFont typeface="+mj-lt"/>
              <a:buAutoNum type="arabicPeriod" startAt="9"/>
            </a:pPr>
            <a:r>
              <a:rPr lang="en-US" sz="2000" dirty="0" smtClean="0">
                <a:latin typeface="+mn-lt"/>
              </a:rPr>
              <a:t>Maintain </a:t>
            </a:r>
            <a:r>
              <a:rPr lang="en-US" sz="2000" dirty="0">
                <a:latin typeface="+mn-lt"/>
              </a:rPr>
              <a:t>body temperature.</a:t>
            </a:r>
          </a:p>
          <a:p>
            <a:pPr marL="432000" indent="-432000">
              <a:buFont typeface="+mj-lt"/>
              <a:buAutoNum type="arabicPeriod" startAt="9"/>
            </a:pPr>
            <a:r>
              <a:rPr lang="en-US" sz="2000" dirty="0" smtClean="0">
                <a:latin typeface="+mn-lt"/>
              </a:rPr>
              <a:t>Consider </a:t>
            </a:r>
            <a:r>
              <a:rPr lang="en-US" sz="2000" dirty="0">
                <a:latin typeface="+mn-lt"/>
              </a:rPr>
              <a:t>application of the </a:t>
            </a:r>
            <a:r>
              <a:rPr lang="en-US" sz="2000" dirty="0" smtClean="0">
                <a:latin typeface="+mn-lt"/>
              </a:rPr>
              <a:t>P</a:t>
            </a:r>
            <a:r>
              <a:rPr lang="en-US" sz="100" dirty="0" smtClean="0">
                <a:latin typeface="+mn-lt"/>
              </a:rPr>
              <a:t> </a:t>
            </a:r>
            <a:r>
              <a:rPr lang="en-US" sz="2000" dirty="0" smtClean="0">
                <a:latin typeface="+mn-lt"/>
              </a:rPr>
              <a:t>A</a:t>
            </a:r>
            <a:r>
              <a:rPr lang="en-US" sz="100" dirty="0" smtClean="0">
                <a:latin typeface="+mn-lt"/>
              </a:rPr>
              <a:t> </a:t>
            </a:r>
            <a:r>
              <a:rPr lang="en-US" sz="2000" dirty="0" smtClean="0">
                <a:latin typeface="+mn-lt"/>
              </a:rPr>
              <a:t>S</a:t>
            </a:r>
            <a:r>
              <a:rPr lang="en-US" sz="100" dirty="0" smtClean="0">
                <a:latin typeface="+mn-lt"/>
              </a:rPr>
              <a:t> </a:t>
            </a:r>
            <a:r>
              <a:rPr lang="en-US" sz="2000" dirty="0" smtClean="0">
                <a:latin typeface="+mn-lt"/>
              </a:rPr>
              <a:t>G</a:t>
            </a:r>
            <a:r>
              <a:rPr lang="en-US" sz="2000" dirty="0">
                <a:latin typeface="+mn-lt"/>
              </a:rPr>
              <a:t>.</a:t>
            </a:r>
          </a:p>
          <a:p>
            <a:pPr marL="432000" indent="-432000">
              <a:buFont typeface="+mj-lt"/>
              <a:buAutoNum type="arabicPeriod" startAt="9"/>
            </a:pPr>
            <a:r>
              <a:rPr lang="en-US" sz="2000" dirty="0" smtClean="0">
                <a:latin typeface="+mn-lt"/>
              </a:rPr>
              <a:t>Place </a:t>
            </a:r>
            <a:r>
              <a:rPr lang="en-US" sz="2000" dirty="0">
                <a:latin typeface="+mn-lt"/>
              </a:rPr>
              <a:t>the patient supine.</a:t>
            </a:r>
          </a:p>
          <a:p>
            <a:pPr marL="432000" indent="-432000">
              <a:buFont typeface="+mj-lt"/>
              <a:buAutoNum type="arabicPeriod" startAt="9"/>
            </a:pPr>
            <a:r>
              <a:rPr lang="en-US" sz="2000" dirty="0" smtClean="0">
                <a:latin typeface="+mn-lt"/>
              </a:rPr>
              <a:t>If </a:t>
            </a:r>
            <a:r>
              <a:rPr lang="en-US" sz="2000" dirty="0">
                <a:latin typeface="+mn-lt"/>
              </a:rPr>
              <a:t>spinal injury is suspected, provide spine motion restriction.</a:t>
            </a:r>
          </a:p>
          <a:p>
            <a:pPr marL="432000" indent="-432000">
              <a:buFont typeface="+mj-lt"/>
              <a:buAutoNum type="arabicPeriod" startAt="9"/>
            </a:pPr>
            <a:r>
              <a:rPr lang="en-US" sz="2000" dirty="0" smtClean="0">
                <a:latin typeface="+mn-lt"/>
              </a:rPr>
              <a:t>Transport</a:t>
            </a:r>
            <a:r>
              <a:rPr lang="en-US" sz="2000" dirty="0">
                <a:latin typeface="+mn-lt"/>
              </a:rPr>
              <a:t>.</a:t>
            </a:r>
          </a:p>
          <a:p>
            <a:pPr marL="432000" indent="-432000">
              <a:buFont typeface="+mj-lt"/>
              <a:buAutoNum type="arabicPeriod" startAt="9"/>
            </a:pPr>
            <a:r>
              <a:rPr lang="en-US" sz="2000" dirty="0" smtClean="0">
                <a:latin typeface="+mn-lt"/>
              </a:rPr>
              <a:t>Perform </a:t>
            </a:r>
            <a:r>
              <a:rPr lang="en-US" sz="2000" dirty="0">
                <a:latin typeface="+mn-lt"/>
              </a:rPr>
              <a:t>reassessment every 5 minutes</a:t>
            </a:r>
            <a:r>
              <a:rPr lang="en-US" sz="2000" dirty="0" smtClean="0">
                <a:latin typeface="+mn-lt"/>
              </a:rPr>
              <a:t>.</a:t>
            </a:r>
            <a:endParaRPr lang="en-US" sz="2000" dirty="0">
              <a:latin typeface="+mn-lt"/>
            </a:endParaRPr>
          </a:p>
        </p:txBody>
      </p:sp>
    </p:spTree>
    <p:extLst>
      <p:ext uri="{BB962C8B-B14F-4D97-AF65-F5344CB8AC3E}">
        <p14:creationId xmlns:p14="http://schemas.microsoft.com/office/powerpoint/2010/main" val="3495270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Conclusion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Mick ensures that the patient has an open airway and adequate breathing as Dave applies direct pressure to the scalp wound. Mick detects a weak, thready, rapid radial pulse. He performs a rapid secondary assessment, noting tenderness to the chest and </a:t>
            </a:r>
            <a:r>
              <a:rPr lang="en-US" altLang="en-US" sz="2400" dirty="0" smtClean="0">
                <a:solidFill>
                  <a:srgbClr val="000000"/>
                </a:solidFill>
                <a:latin typeface="Arial (Body)"/>
                <a:ea typeface="ＭＳ Ｐゴシック"/>
              </a:rPr>
              <a:t>abdomen.</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Breath sounds are present on both sides but seem to be deceased on the right side. There are swelling, deformity, and tenderness of the right femur and right lower leg exhibit swelling, deformity, and tenderness.</a:t>
            </a:r>
          </a:p>
        </p:txBody>
      </p:sp>
    </p:spTree>
    <p:extLst>
      <p:ext uri="{BB962C8B-B14F-4D97-AF65-F5344CB8AC3E}">
        <p14:creationId xmlns:p14="http://schemas.microsoft.com/office/powerpoint/2010/main" val="3413967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Conclusion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recognize indications of significant internal bleeding and rapidly extricate the patient, securing him to a long backboard. They begin transport immediately, applying oxygen by nonrebreather mask, assessing baseline vital signs, and performing a head-to-toe secondary assessment.</a:t>
            </a:r>
          </a:p>
        </p:txBody>
      </p:sp>
    </p:spTree>
    <p:extLst>
      <p:ext uri="{BB962C8B-B14F-4D97-AF65-F5344CB8AC3E}">
        <p14:creationId xmlns:p14="http://schemas.microsoft.com/office/powerpoint/2010/main" val="936518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#1 Conclusion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At the emergency department, the patient receives a chest tube for a right pneumothorax, then is quickly prepared for surgery to repair damage to his liver and right </a:t>
            </a:r>
            <a:r>
              <a:rPr lang="en-US" altLang="en-US" sz="2400" dirty="0" smtClean="0">
                <a:solidFill>
                  <a:srgbClr val="000000"/>
                </a:solidFill>
                <a:latin typeface="Arial (Body)"/>
                <a:ea typeface="ＭＳ Ｐゴシック"/>
              </a:rPr>
              <a:t>leg.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27922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82489"/>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Seven-year-old Tara Lambert shrieks as her older brother, Denny, chases her through the living room. She is taken by surprise as she slips on a rug in the entryway. She loses her balance and falls hands-first into the panes of glass in the door. The glass shatters as </a:t>
            </a:r>
            <a:r>
              <a:rPr lang="en-US" altLang="en-US" sz="2400" dirty="0" smtClean="0">
                <a:solidFill>
                  <a:srgbClr val="000000"/>
                </a:solidFill>
                <a:latin typeface="Arial (Body)"/>
                <a:ea typeface="ＭＳ Ｐゴシック"/>
              </a:rPr>
              <a:t>Tara’s </a:t>
            </a:r>
            <a:r>
              <a:rPr lang="en-US" altLang="en-US" sz="2400" dirty="0">
                <a:solidFill>
                  <a:srgbClr val="000000"/>
                </a:solidFill>
                <a:latin typeface="Arial (Body)"/>
                <a:ea typeface="ＭＳ Ｐゴシック"/>
              </a:rPr>
              <a:t>left hand and forearm break through it. She sits down, stunned, as blood begins pouring out from a long laceration below the crease of her elbow.</a:t>
            </a:r>
          </a:p>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“Mom!” </a:t>
            </a:r>
            <a:r>
              <a:rPr lang="en-US" altLang="en-US" sz="2400" dirty="0">
                <a:solidFill>
                  <a:srgbClr val="000000"/>
                </a:solidFill>
                <a:latin typeface="Arial (Body)"/>
                <a:ea typeface="ＭＳ Ｐゴシック"/>
              </a:rPr>
              <a:t>Denny screams. </a:t>
            </a:r>
            <a:r>
              <a:rPr lang="en-US" altLang="en-US" sz="2400" dirty="0" smtClean="0">
                <a:solidFill>
                  <a:srgbClr val="000000"/>
                </a:solidFill>
                <a:latin typeface="Arial (Body)"/>
                <a:ea typeface="ＭＳ Ｐゴシック"/>
              </a:rPr>
              <a:t>“Come </a:t>
            </a:r>
            <a:r>
              <a:rPr lang="en-US" altLang="en-US" sz="2400" dirty="0">
                <a:solidFill>
                  <a:srgbClr val="000000"/>
                </a:solidFill>
                <a:latin typeface="Arial (Body)"/>
                <a:ea typeface="ＭＳ Ｐゴシック"/>
              </a:rPr>
              <a:t>quick</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8783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#2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will be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first steps as they arrive at the scene?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methods will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use to control bleeding?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Once bleeding is controlled, what other treatment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t>
            </a:r>
            <a:r>
              <a:rPr lang="en-US" altLang="en-US" sz="2400" dirty="0">
                <a:solidFill>
                  <a:srgbClr val="000000"/>
                </a:solidFill>
                <a:latin typeface="Arial (Body)"/>
                <a:ea typeface="ＭＳ Ｐゴシック"/>
              </a:rPr>
              <a:t>perform?</a:t>
            </a:r>
          </a:p>
        </p:txBody>
      </p:sp>
    </p:spTree>
    <p:extLst>
      <p:ext uri="{BB962C8B-B14F-4D97-AF65-F5344CB8AC3E}">
        <p14:creationId xmlns:p14="http://schemas.microsoft.com/office/powerpoint/2010/main" val="1285659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Soft Tissue Trauma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Soft tissue injuries may be closed or open.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appearance of soft tissue injuries can be dramatic, but </a:t>
            </a:r>
            <a:r>
              <a:rPr lang="en-US" altLang="en-US" sz="2400" dirty="0" smtClean="0">
                <a:solidFill>
                  <a:srgbClr val="000000"/>
                </a:solidFill>
                <a:latin typeface="Arial (Body)"/>
                <a:ea typeface="ＭＳ Ｐゴシック"/>
              </a:rPr>
              <a:t>don’t </a:t>
            </a:r>
            <a:r>
              <a:rPr lang="en-US" altLang="en-US" sz="2400" dirty="0">
                <a:solidFill>
                  <a:srgbClr val="000000"/>
                </a:solidFill>
                <a:latin typeface="Arial (Body)"/>
                <a:ea typeface="ＭＳ Ｐゴシック"/>
              </a:rPr>
              <a:t>be distracted from the priorities of care.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Dressings and bandages are used to help control bleeding and prevent further wound contamination.</a:t>
            </a:r>
          </a:p>
        </p:txBody>
      </p:sp>
    </p:spTree>
    <p:extLst>
      <p:ext uri="{BB962C8B-B14F-4D97-AF65-F5344CB8AC3E}">
        <p14:creationId xmlns:p14="http://schemas.microsoft.com/office/powerpoint/2010/main" val="345368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Bleeding can be a life-threatening emergency.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Severe bleeding is controlled in the primary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Most soft tissue injuries are cared for after the primary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Recognizing shock is an important element of emergency care.</a:t>
            </a:r>
          </a:p>
        </p:txBody>
      </p:sp>
    </p:spTree>
    <p:extLst>
      <p:ext uri="{BB962C8B-B14F-4D97-AF65-F5344CB8AC3E}">
        <p14:creationId xmlns:p14="http://schemas.microsoft.com/office/powerpoint/2010/main" val="4036331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Soft Tissue Trauma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Skin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Protects the body from the environment and organisms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Helps regulate body temperature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Senses heat, cold, touch, pressure, pain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Assists in elimination of water, salts</a:t>
            </a:r>
          </a:p>
        </p:txBody>
      </p:sp>
    </p:spTree>
    <p:extLst>
      <p:ext uri="{BB962C8B-B14F-4D97-AF65-F5344CB8AC3E}">
        <p14:creationId xmlns:p14="http://schemas.microsoft.com/office/powerpoint/2010/main" val="3024611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Soft Tissue Trauma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199"/>
            <a:ext cx="8229600" cy="2447925"/>
          </a:xfrm>
        </p:spPr>
        <p:txBody>
          <a:bodyPr wrap="square" lIns="91425" tIns="91425" rIns="91425" bIns="91425">
            <a:noAutofit/>
          </a:bodyPr>
          <a:lstStyle/>
          <a:p>
            <a:r>
              <a:rPr lang="en-US" altLang="en-US" sz="2400" dirty="0">
                <a:latin typeface="+mn-lt"/>
              </a:rPr>
              <a:t>The Skin</a:t>
            </a:r>
          </a:p>
          <a:p>
            <a:pPr lvl="1"/>
            <a:r>
              <a:rPr lang="en-US" altLang="en-US" sz="2400" dirty="0">
                <a:latin typeface="+mn-lt"/>
              </a:rPr>
              <a:t>Skin Layers</a:t>
            </a:r>
          </a:p>
          <a:p>
            <a:pPr lvl="2"/>
            <a:r>
              <a:rPr lang="en-US" altLang="en-US" sz="2400" dirty="0">
                <a:latin typeface="+mn-lt"/>
              </a:rPr>
              <a:t>Epidermis</a:t>
            </a:r>
          </a:p>
          <a:p>
            <a:pPr lvl="2"/>
            <a:r>
              <a:rPr lang="en-US" altLang="en-US" sz="2400" dirty="0">
                <a:latin typeface="+mn-lt"/>
              </a:rPr>
              <a:t>Dermis</a:t>
            </a:r>
          </a:p>
          <a:p>
            <a:pPr lvl="2"/>
            <a:r>
              <a:rPr lang="en-US" altLang="en-US" sz="2400" dirty="0">
                <a:latin typeface="+mn-lt"/>
              </a:rPr>
              <a:t>Subcutaneous layer</a:t>
            </a:r>
          </a:p>
        </p:txBody>
      </p:sp>
    </p:spTree>
    <p:extLst>
      <p:ext uri="{BB962C8B-B14F-4D97-AF65-F5344CB8AC3E}">
        <p14:creationId xmlns:p14="http://schemas.microsoft.com/office/powerpoint/2010/main" val="478068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5448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 closed injuries, there is no break in the skin.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Three types of closed injury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Contusions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Hematomas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Crush injuries.</a:t>
            </a:r>
          </a:p>
        </p:txBody>
      </p:sp>
    </p:spTree>
    <p:extLst>
      <p:ext uri="{BB962C8B-B14F-4D97-AF65-F5344CB8AC3E}">
        <p14:creationId xmlns:p14="http://schemas.microsoft.com/office/powerpoint/2010/main" val="4249938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Contusions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bruise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Injury to blood vessels in the dermis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Swelling, discoloration (ecchymosis)</a:t>
            </a:r>
          </a:p>
        </p:txBody>
      </p:sp>
    </p:spTree>
    <p:extLst>
      <p:ext uri="{BB962C8B-B14F-4D97-AF65-F5344CB8AC3E}">
        <p14:creationId xmlns:p14="http://schemas.microsoft.com/office/powerpoint/2010/main" val="41521747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Contusion</a:t>
            </a:r>
            <a:endParaRPr lang="en-US" altLang="en-US" dirty="0">
              <a:latin typeface="Times New Roman" panose="02020603050405020304" pitchFamily="18" charset="0"/>
              <a:ea typeface="ＭＳ Ｐゴシック"/>
            </a:endParaRPr>
          </a:p>
        </p:txBody>
      </p:sp>
      <p:pic>
        <p:nvPicPr>
          <p:cNvPr id="4" name="Picture 2" descr="A photograph of buttocks with a series of red patches and scratches across the full surfa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3886" y="1545507"/>
            <a:ext cx="58362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5123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Hematoma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Involves larger blood vessels and tissue areas than a contusion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Forms as a pocket of blood beneath the skin and can separate tissues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Presents as a lump with discoloration</a:t>
            </a:r>
          </a:p>
        </p:txBody>
      </p:sp>
    </p:spTree>
    <p:extLst>
      <p:ext uri="{BB962C8B-B14F-4D97-AF65-F5344CB8AC3E}">
        <p14:creationId xmlns:p14="http://schemas.microsoft.com/office/powerpoint/2010/main" val="11486831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Hematoma</a:t>
            </a:r>
            <a:endParaRPr lang="en-US" altLang="en-US" dirty="0">
              <a:latin typeface="Times New Roman" panose="02020603050405020304" pitchFamily="18" charset="0"/>
              <a:ea typeface="ＭＳ Ｐゴシック"/>
            </a:endParaRPr>
          </a:p>
        </p:txBody>
      </p:sp>
      <p:pic>
        <p:nvPicPr>
          <p:cNvPr id="4" name="Picture 3" descr="A patient wearing a C collar and a 12 lead, with a bruised purple and brown area covering his right pectora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557" y="1567798"/>
            <a:ext cx="6098886" cy="45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663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Crush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Results from significant blunt trauma or crushing force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open or closed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Serious damage to underlying tissues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Internal bleeding</a:t>
            </a:r>
          </a:p>
        </p:txBody>
      </p:sp>
    </p:spTree>
    <p:extLst>
      <p:ext uri="{BB962C8B-B14F-4D97-AF65-F5344CB8AC3E}">
        <p14:creationId xmlns:p14="http://schemas.microsoft.com/office/powerpoint/2010/main" val="4070873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Approach-Closed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 and Primary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Perform a scene size-up; look for mechanism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Provide spine motion restriction precautions, if indicated.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p:txBody>
      </p:sp>
    </p:spTree>
    <p:extLst>
      <p:ext uri="{BB962C8B-B14F-4D97-AF65-F5344CB8AC3E}">
        <p14:creationId xmlns:p14="http://schemas.microsoft.com/office/powerpoint/2010/main" val="2809047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Closed Soft Tissue Injury </a:t>
            </a:r>
            <a:r>
              <a:rPr lang="en-US"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3324224"/>
          </a:xfrm>
        </p:spPr>
        <p:txBody>
          <a:bodyPr wrap="square" lIns="91425" tIns="91425" rIns="91425" bIns="91425">
            <a:noAutofit/>
          </a:bodyPr>
          <a:lstStyle/>
          <a:p>
            <a:r>
              <a:rPr lang="en-US" altLang="en-US" sz="2400" dirty="0">
                <a:latin typeface="+mn-lt"/>
              </a:rPr>
              <a:t>Assessment-Based Approach-Closed Soft Tissue Injuries</a:t>
            </a:r>
          </a:p>
          <a:p>
            <a:pPr lvl="1"/>
            <a:r>
              <a:rPr lang="en-US" altLang="en-US" sz="2400" dirty="0">
                <a:latin typeface="+mn-lt"/>
              </a:rPr>
              <a:t>Emergency Medical Care</a:t>
            </a:r>
          </a:p>
          <a:p>
            <a:pPr lvl="2"/>
            <a:r>
              <a:rPr lang="en-US" altLang="en-US" sz="2400" dirty="0">
                <a:latin typeface="+mn-lt"/>
              </a:rPr>
              <a:t>Ensure an open airway, adequate breathing, and maintain oxygenation.</a:t>
            </a:r>
          </a:p>
          <a:p>
            <a:pPr lvl="2"/>
            <a:r>
              <a:rPr lang="en-US" altLang="en-US" sz="2400" dirty="0">
                <a:latin typeface="+mn-lt"/>
              </a:rPr>
              <a:t>Treat for shock, if indicated.</a:t>
            </a:r>
          </a:p>
          <a:p>
            <a:pPr lvl="2"/>
            <a:r>
              <a:rPr lang="en-US" altLang="en-US" sz="2400" dirty="0">
                <a:latin typeface="+mn-lt"/>
              </a:rPr>
              <a:t>Splint suspected fractures.</a:t>
            </a:r>
          </a:p>
          <a:p>
            <a:pPr lvl="2"/>
            <a:r>
              <a:rPr lang="en-US" altLang="en-US" sz="2400" dirty="0">
                <a:latin typeface="+mn-lt"/>
              </a:rPr>
              <a:t>Reassess and transport the patient.</a:t>
            </a:r>
          </a:p>
        </p:txBody>
      </p:sp>
    </p:spTree>
    <p:extLst>
      <p:ext uri="{BB962C8B-B14F-4D97-AF65-F5344CB8AC3E}">
        <p14:creationId xmlns:p14="http://schemas.microsoft.com/office/powerpoint/2010/main" val="408423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External Bleeding </a:t>
            </a:r>
            <a:r>
              <a:rPr lang="en-US" sz="2000" b="0" dirty="0" smtClean="0">
                <a:latin typeface="Times New Roman" panose="02020603050405020304" pitchFamily="18" charset="0"/>
                <a:ea typeface="ＭＳ Ｐゴシック"/>
              </a:rPr>
              <a:t>(1 of 18)</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Always use Standard Precautions for patients with external bleeding.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Standard Precautions are the best defense against the transmission of </a:t>
            </a:r>
            <a:r>
              <a:rPr lang="en-US" altLang="en-US" sz="2400" dirty="0" smtClean="0">
                <a:solidFill>
                  <a:srgbClr val="000000"/>
                </a:solidFill>
                <a:latin typeface="Arial (Body)"/>
                <a:ea typeface="ＭＳ Ｐゴシック"/>
              </a:rPr>
              <a:t>disease.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53302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 open injuries, the continuity of the skin is broken.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Open injuries are at risk for external bleeding and contamination.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An open injury may be a sign of a deeper underlying injury.</a:t>
            </a:r>
          </a:p>
        </p:txBody>
      </p:sp>
    </p:spTree>
    <p:extLst>
      <p:ext uri="{BB962C8B-B14F-4D97-AF65-F5344CB8AC3E}">
        <p14:creationId xmlns:p14="http://schemas.microsoft.com/office/powerpoint/2010/main" val="4289883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(2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Six types of open injuries 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Abrasions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Lacerations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Avulsions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Amputations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Penetrations/punctures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Crush injuries.</a:t>
            </a:r>
          </a:p>
        </p:txBody>
      </p:sp>
    </p:spTree>
    <p:extLst>
      <p:ext uri="{BB962C8B-B14F-4D97-AF65-F5344CB8AC3E}">
        <p14:creationId xmlns:p14="http://schemas.microsoft.com/office/powerpoint/2010/main" val="3051535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Six Types of Open Injuries</a:t>
            </a:r>
            <a:endParaRPr lang="en-US" altLang="en-US" dirty="0">
              <a:latin typeface="Times New Roman" panose="02020603050405020304" pitchFamily="18" charset="0"/>
              <a:ea typeface="ＭＳ Ｐゴシック"/>
            </a:endParaRPr>
          </a:p>
        </p:txBody>
      </p:sp>
      <p:pic>
        <p:nvPicPr>
          <p:cNvPr id="4" name="Picture 2" descr="Examples of open soft tissue injuries shown on illustrated patients’ hands and on skin cross sections. Amputation: patient’s finger has been completely removed at the distal inter phalangeal joint, with blood seeping from the wound. Avulsion: a square piece of skin has been cut and hangs away from the body, still attached at one side of the square to the body’s top layer of skin, as blood seeps from the open wound where tissue is exposed. Crush injury: the top of the patient’s hand has been compressed into a bleeding wound, the anatomy of the hand deformed by the craterous impact area. Puncture: patient’s hand has been pierced by a thick pointed object, blood flowing from the wound where the object still is inserted through all layers of the skin. Abrasion: the top of the patient’s hand has been scraped, the top layer of skin removed, resulting in an irritated and bloodied area. Laceration: patient’s palm has a bleeding, open vertical cut, which results in a perpendicular crevice between previously whole layer of skin and tiss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693" y="1596190"/>
            <a:ext cx="717261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570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(3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Abrasion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Abrasion injuries are caused by scraping or rubbing away the epidermis.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injuries are superficial, but painful.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Bleeding is easily controlled.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If large areas of the body are involved, infection is a concern.</a:t>
            </a:r>
          </a:p>
        </p:txBody>
      </p:sp>
    </p:spTree>
    <p:extLst>
      <p:ext uri="{BB962C8B-B14F-4D97-AF65-F5344CB8AC3E}">
        <p14:creationId xmlns:p14="http://schemas.microsoft.com/office/powerpoint/2010/main" val="3200622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Light and Deep Abrasions</a:t>
            </a:r>
            <a:endParaRPr lang="en-US" altLang="en-US" dirty="0">
              <a:latin typeface="Times New Roman" panose="02020603050405020304" pitchFamily="18" charset="0"/>
              <a:ea typeface="ＭＳ Ｐゴシック"/>
            </a:endParaRPr>
          </a:p>
        </p:txBody>
      </p:sp>
      <p:pic>
        <p:nvPicPr>
          <p:cNvPr id="5" name="Picture 1" descr="An unconscious supine patient with scrapes on his face ranging from half an inch to 2 inches, resulting in irritation but little bleed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453" y="1826778"/>
            <a:ext cx="3742171" cy="30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supine patient in a C collar with deep scrapes on his shoulders and chest, resulting in skin loss and extensive blee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7816" y="1826778"/>
            <a:ext cx="4039465" cy="30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006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(4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Laceration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break in the skin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Depth may vary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linear or stellate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Possibility of significant bleeding</a:t>
            </a:r>
          </a:p>
        </p:txBody>
      </p:sp>
    </p:spTree>
    <p:extLst>
      <p:ext uri="{BB962C8B-B14F-4D97-AF65-F5344CB8AC3E}">
        <p14:creationId xmlns:p14="http://schemas.microsoft.com/office/powerpoint/2010/main" val="3557822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Lacerations to the Face and Legs</a:t>
            </a:r>
            <a:endParaRPr lang="en-US" altLang="en-US" dirty="0">
              <a:latin typeface="Times New Roman" panose="02020603050405020304" pitchFamily="18" charset="0"/>
              <a:ea typeface="ＭＳ Ｐゴシック"/>
            </a:endParaRPr>
          </a:p>
        </p:txBody>
      </p:sp>
      <p:pic>
        <p:nvPicPr>
          <p:cNvPr id="5" name="Picture 1" descr="A supine patient with a jagged cut to the skin around the temple, resulting in an open and bleeding woun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16" y="1814513"/>
            <a:ext cx="26463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patient with multiple bleeding vertical cuts along their lower leg, wounds open and deep enough that bone is visi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104" y="1814513"/>
            <a:ext cx="5275874" cy="344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894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(5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Avulsion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flap of skin is torn loose or pulled off completely.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Bleeding can be severe.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Healing can be prolonged and scarring may be extensive.</a:t>
            </a:r>
          </a:p>
        </p:txBody>
      </p:sp>
    </p:spTree>
    <p:extLst>
      <p:ext uri="{BB962C8B-B14F-4D97-AF65-F5344CB8AC3E}">
        <p14:creationId xmlns:p14="http://schemas.microsoft.com/office/powerpoint/2010/main" val="698326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Avulsion</a:t>
            </a:r>
            <a:endParaRPr lang="en-US" altLang="en-US" dirty="0">
              <a:latin typeface="Times New Roman" panose="02020603050405020304" pitchFamily="18" charset="0"/>
              <a:ea typeface="ＭＳ Ｐゴシック"/>
            </a:endParaRPr>
          </a:p>
        </p:txBody>
      </p:sp>
      <p:pic>
        <p:nvPicPr>
          <p:cNvPr id="4" name="Picture 1" descr="A patient’s elbow with pieces of skin torn away to reveal bleeding lower layers of tissue, with intact areas of skin surrounding the avulsion still bruis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918" y="1473837"/>
            <a:ext cx="688816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485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(6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Amputations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Disruptions in the continuity of an extremity or other body part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Result from ripping or tearing forces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Minimal or massive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partial or complete</a:t>
            </a:r>
          </a:p>
        </p:txBody>
      </p:sp>
    </p:spTree>
    <p:extLst>
      <p:ext uri="{BB962C8B-B14F-4D97-AF65-F5344CB8AC3E}">
        <p14:creationId xmlns:p14="http://schemas.microsoft.com/office/powerpoint/2010/main" val="4029262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External Bleeding from a Soft Tissue Injury to the Head</a:t>
            </a:r>
            <a:endParaRPr lang="en-US" altLang="en-US" dirty="0">
              <a:latin typeface="Times New Roman" panose="02020603050405020304" pitchFamily="18" charset="0"/>
              <a:ea typeface="ＭＳ Ｐゴシック"/>
            </a:endParaRPr>
          </a:p>
        </p:txBody>
      </p:sp>
      <p:pic>
        <p:nvPicPr>
          <p:cNvPr id="5" name="Picture 4" descr="A supine patient in a C collar on a hospital bed. His face is covered in fresh and dried blood, and his eyes are obscured by tissue damage. His cheek and ear are swollen, and he is receiving oxygen."/>
          <p:cNvPicPr>
            <a:picLocks noChangeAspect="1"/>
          </p:cNvPicPr>
          <p:nvPr/>
        </p:nvPicPr>
        <p:blipFill>
          <a:blip r:embed="rId3"/>
          <a:stretch>
            <a:fillRect/>
          </a:stretch>
        </p:blipFill>
        <p:spPr>
          <a:xfrm>
            <a:off x="1288419" y="1702966"/>
            <a:ext cx="6567162" cy="4370731"/>
          </a:xfrm>
          <a:prstGeom prst="rect">
            <a:avLst/>
          </a:prstGeom>
        </p:spPr>
      </p:pic>
    </p:spTree>
    <p:extLst>
      <p:ext uri="{BB962C8B-B14F-4D97-AF65-F5344CB8AC3E}">
        <p14:creationId xmlns:p14="http://schemas.microsoft.com/office/powerpoint/2010/main" val="41975204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Finger Amputation</a:t>
            </a:r>
            <a:endParaRPr lang="en-US" altLang="en-US" dirty="0">
              <a:latin typeface="Times New Roman" panose="02020603050405020304" pitchFamily="18" charset="0"/>
              <a:ea typeface="ＭＳ Ｐゴシック"/>
            </a:endParaRPr>
          </a:p>
        </p:txBody>
      </p:sp>
      <p:pic>
        <p:nvPicPr>
          <p:cNvPr id="5" name="Picture 1" descr="Patient’s upturned left hand has bloody lacerations to the palm and fingers, and index finger has been torn away at the proximal inter phalangeal joint, with bone visible and torn portions of skin hanging from the w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672" y="1731963"/>
            <a:ext cx="3338513"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atient’s downturned right hand has bloody wounds at each finger’s proximal inter phalangeal joints. The index and pinky fingers have broken portions where the tips of the fingers hang off. The middle and ring fingers have been completely severed, the tips of the fingers a few inches away on a strip of gauze. The 2 severed fingers are pale and wrinkles compared to the skin of the patient’s han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5135" y="1731963"/>
            <a:ext cx="4485409" cy="297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014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(7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Penetrations/Punctures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injuries result from sharp, pointed objects being pushed or driven into soft tissues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entry wound may be small, but the underlying damage can be severe.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gunshot is a type of penetration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knife injury is also a penetration injury, and may be hidden.</a:t>
            </a:r>
          </a:p>
        </p:txBody>
      </p:sp>
    </p:spTree>
    <p:extLst>
      <p:ext uri="{BB962C8B-B14F-4D97-AF65-F5344CB8AC3E}">
        <p14:creationId xmlns:p14="http://schemas.microsoft.com/office/powerpoint/2010/main" val="41114743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Penetration/Puncture Wound to the Chest</a:t>
            </a:r>
            <a:endParaRPr lang="en-US" altLang="en-US" dirty="0">
              <a:latin typeface="Times New Roman" panose="02020603050405020304" pitchFamily="18" charset="0"/>
              <a:ea typeface="ＭＳ Ｐゴシック"/>
            </a:endParaRPr>
          </a:p>
        </p:txBody>
      </p:sp>
      <p:pic>
        <p:nvPicPr>
          <p:cNvPr id="4" name="Picture 2" descr="A supine shirtless patient receiving oxygen via a B V M, with bloodstains on his remaining clothes and a rounded wound approximately the size of his nipple, on the right lateral torso. The wound is bleeding with removed skin revealing tissu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5543" y="1503217"/>
            <a:ext cx="6252914"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idx="1"/>
          </p:nvPr>
        </p:nvSpPr>
        <p:spPr>
          <a:xfrm>
            <a:off x="457200" y="5867400"/>
            <a:ext cx="8229600" cy="417615"/>
          </a:xfrm>
        </p:spPr>
        <p:txBody>
          <a:bodyPr/>
          <a:lstStyle/>
          <a:p>
            <a:r>
              <a:rPr lang="en-US" altLang="en-US" sz="1800" b="1" dirty="0">
                <a:latin typeface="+mn-lt"/>
              </a:rPr>
              <a:t>(© Edward T. Dickinson, </a:t>
            </a:r>
            <a:r>
              <a:rPr lang="en-US" altLang="en-US" sz="1800" b="1" dirty="0" smtClean="0">
                <a:latin typeface="+mn-lt"/>
              </a:rPr>
              <a:t>M</a:t>
            </a:r>
            <a:r>
              <a:rPr lang="en-US" altLang="en-US" sz="100" b="1" dirty="0" smtClean="0">
                <a:latin typeface="+mn-lt"/>
              </a:rPr>
              <a:t> </a:t>
            </a:r>
            <a:r>
              <a:rPr lang="en-US" altLang="en-US" sz="1800" b="1" dirty="0" smtClean="0">
                <a:latin typeface="+mn-lt"/>
              </a:rPr>
              <a:t>D</a:t>
            </a:r>
            <a:r>
              <a:rPr lang="en-US" altLang="en-US" sz="1800" b="1" dirty="0">
                <a:latin typeface="+mn-lt"/>
              </a:rPr>
              <a:t>)</a:t>
            </a:r>
            <a:endParaRPr lang="en-US" sz="1800" b="1" dirty="0">
              <a:latin typeface="+mn-lt"/>
            </a:endParaRPr>
          </a:p>
        </p:txBody>
      </p:sp>
    </p:spTree>
    <p:extLst>
      <p:ext uri="{BB962C8B-B14F-4D97-AF65-F5344CB8AC3E}">
        <p14:creationId xmlns:p14="http://schemas.microsoft.com/office/powerpoint/2010/main" val="2757421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(8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Crush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affected part may be painful, swollen, and deformed; bleeding can be minimal or absent.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may be internal injuries and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Shock can develop rapidly when the crushing object is lifted from the patient.</a:t>
            </a:r>
          </a:p>
        </p:txBody>
      </p:sp>
    </p:spTree>
    <p:extLst>
      <p:ext uri="{BB962C8B-B14F-4D97-AF65-F5344CB8AC3E}">
        <p14:creationId xmlns:p14="http://schemas.microsoft.com/office/powerpoint/2010/main" val="312939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Crush Injury, Open Wound</a:t>
            </a:r>
            <a:endParaRPr lang="en-US" altLang="en-US" dirty="0">
              <a:latin typeface="Times New Roman" panose="02020603050405020304" pitchFamily="18" charset="0"/>
              <a:ea typeface="ＭＳ Ｐゴシック"/>
            </a:endParaRPr>
          </a:p>
        </p:txBody>
      </p:sp>
      <p:pic>
        <p:nvPicPr>
          <p:cNvPr id="4" name="Picture 2" descr="A patient’s right hand, middle finger smashed and hanging away from its usual placement at the joint. Blood flows from skin torn vertically along the finger, which reveals fat and bon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1557" y="1552957"/>
            <a:ext cx="68608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523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(9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Other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Bites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Dog bites can be complicated by infection, cellulitis, septicemia, and concerns of rabies and tetanus.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Human bites can result in infection and hepatitis.</a:t>
            </a:r>
          </a:p>
        </p:txBody>
      </p:sp>
    </p:spTree>
    <p:extLst>
      <p:ext uri="{BB962C8B-B14F-4D97-AF65-F5344CB8AC3E}">
        <p14:creationId xmlns:p14="http://schemas.microsoft.com/office/powerpoint/2010/main" val="33539582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Dog Bite to a Woman’s Face</a:t>
            </a:r>
            <a:endParaRPr lang="en-US" altLang="en-US" dirty="0">
              <a:latin typeface="Times New Roman" panose="02020603050405020304" pitchFamily="18" charset="0"/>
              <a:ea typeface="ＭＳ Ｐゴシック"/>
            </a:endParaRPr>
          </a:p>
        </p:txBody>
      </p:sp>
      <p:pic>
        <p:nvPicPr>
          <p:cNvPr id="4" name="Picture 1" descr="A patient with curved narrow wounds on her forehead and cheek. Avulsions on her cheek are bleeding, with skin hanging across her nose. Several other abrasions on her face are bleed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2369" y="1594233"/>
            <a:ext cx="6559261"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57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Open Soft Tissue Injury </a:t>
            </a:r>
            <a:r>
              <a:rPr lang="en-US" sz="2000" b="0" dirty="0" smtClean="0">
                <a:latin typeface="Times New Roman" panose="02020603050405020304" pitchFamily="18" charset="0"/>
                <a:ea typeface="ＭＳ Ｐゴシック"/>
              </a:rPr>
              <a:t>(10 of 20)</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Other 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Clamping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body part is caught or strangled in machinery.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These injuries often include a finger or hand.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It becomes more difficult with time to extricate the body part(s) from machinery because of swelling.</a:t>
            </a:r>
          </a:p>
        </p:txBody>
      </p:sp>
    </p:spTree>
    <p:extLst>
      <p:ext uri="{BB962C8B-B14F-4D97-AF65-F5344CB8AC3E}">
        <p14:creationId xmlns:p14="http://schemas.microsoft.com/office/powerpoint/2010/main" val="2110097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Clamping Injury</a:t>
            </a:r>
            <a:endParaRPr lang="en-US" altLang="en-US" dirty="0">
              <a:latin typeface="Times New Roman" panose="02020603050405020304" pitchFamily="18" charset="0"/>
              <a:ea typeface="ＭＳ Ｐゴシック"/>
            </a:endParaRPr>
          </a:p>
        </p:txBody>
      </p:sp>
      <p:pic>
        <p:nvPicPr>
          <p:cNvPr id="4" name="Picture 1" descr="A patient with a downturned right hand, the skin and tissue on the majority of the top of the hand torn away to reveal a gaping wound and tendons. The fingers and hand around the wound are swollen, blood and fluid seeping ou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603" y="1742236"/>
            <a:ext cx="7210793" cy="408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3906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defRPr/>
            </a:pPr>
            <a:r>
              <a:rPr lang="en-US" sz="2800" dirty="0">
                <a:latin typeface="Times New Roman" panose="02020603050405020304" pitchFamily="18" charset="0"/>
                <a:ea typeface="ＭＳ Ｐゴシック"/>
              </a:rPr>
              <a:t>Click on the Type of Injury That Occurs When a Flap of Skin </a:t>
            </a:r>
            <a:r>
              <a:rPr lang="en-US" sz="2800" dirty="0" smtClean="0">
                <a:latin typeface="Times New Roman" panose="02020603050405020304" pitchFamily="18" charset="0"/>
                <a:ea typeface="ＭＳ Ｐゴシック"/>
              </a:rPr>
              <a:t>is </a:t>
            </a:r>
            <a:r>
              <a:rPr lang="en-US" sz="2800" dirty="0">
                <a:latin typeface="Times New Roman" panose="02020603050405020304" pitchFamily="18" charset="0"/>
                <a:ea typeface="ＭＳ Ｐゴシック"/>
              </a:rPr>
              <a:t>Partially or Completely Torn Away from the Body</a:t>
            </a:r>
          </a:p>
        </p:txBody>
      </p:sp>
      <p:sp>
        <p:nvSpPr>
          <p:cNvPr id="3" name="Content Placeholder 2"/>
          <p:cNvSpPr>
            <a:spLocks noGrp="1"/>
          </p:cNvSpPr>
          <p:nvPr>
            <p:ph idx="1"/>
          </p:nvPr>
        </p:nvSpPr>
        <p:spPr>
          <a:xfrm>
            <a:off x="457200" y="1600200"/>
            <a:ext cx="8229600" cy="430481"/>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A. </a:t>
            </a:r>
            <a:r>
              <a:rPr lang="en-US" altLang="en-US" sz="2400" kern="1200" dirty="0">
                <a:solidFill>
                  <a:srgbClr val="000000"/>
                </a:solidFill>
                <a:latin typeface="Arial (Body)"/>
                <a:ea typeface="ＭＳ Ｐゴシック" panose="020B0600070205080204" pitchFamily="34" charset="-128"/>
                <a:hlinkClick r:id="rId2" action="ppaction://hlinksldjump"/>
              </a:rPr>
              <a:t>Laceration</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200" y="2167720"/>
            <a:ext cx="8229600" cy="434029"/>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B. </a:t>
            </a:r>
            <a:r>
              <a:rPr lang="en-US" altLang="en-US" sz="2400" kern="1200" dirty="0">
                <a:solidFill>
                  <a:srgbClr val="000000"/>
                </a:solidFill>
                <a:latin typeface="Arial (Body)"/>
                <a:ea typeface="ＭＳ Ｐゴシック" panose="020B0600070205080204" pitchFamily="34" charset="-128"/>
                <a:hlinkClick r:id="rId3" action="ppaction://hlinksldjump"/>
              </a:rPr>
              <a:t>Avulsion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2738788"/>
            <a:ext cx="8229600" cy="470412"/>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C. </a:t>
            </a:r>
            <a:r>
              <a:rPr lang="en-US" altLang="en-US" sz="2400" kern="1200" dirty="0">
                <a:solidFill>
                  <a:srgbClr val="000000"/>
                </a:solidFill>
                <a:latin typeface="Arial (Body)"/>
                <a:ea typeface="ＭＳ Ｐゴシック" panose="020B0600070205080204" pitchFamily="34" charset="-128"/>
                <a:hlinkClick r:id="rId4" action="ppaction://hlinksldjump"/>
              </a:rPr>
              <a:t>Abrasion</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346239"/>
            <a:ext cx="8229600" cy="48862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a:solidFill>
                  <a:schemeClr val="tx2"/>
                </a:solidFill>
                <a:latin typeface="Arial (Body)"/>
                <a:ea typeface="ＭＳ Ｐゴシック" panose="020B0600070205080204" pitchFamily="34" charset="-128"/>
              </a:rPr>
              <a:t>D. </a:t>
            </a:r>
            <a:r>
              <a:rPr lang="en-US" altLang="en-US" sz="2400" kern="1200" dirty="0">
                <a:solidFill>
                  <a:srgbClr val="000000"/>
                </a:solidFill>
                <a:latin typeface="Arial (Body)"/>
                <a:ea typeface="ＭＳ Ｐゴシック" panose="020B0600070205080204" pitchFamily="34" charset="-128"/>
                <a:hlinkClick r:id="rId5" action="ppaction://hlinksldjump"/>
              </a:rPr>
              <a:t>Amputation</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864746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9457</TotalTime>
  <Words>9860</Words>
  <Application>Microsoft Office PowerPoint</Application>
  <PresentationFormat>On-screen Show (4:3)</PresentationFormat>
  <Paragraphs>1012</Paragraphs>
  <Slides>151</Slides>
  <Notes>122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151</vt:i4>
      </vt:variant>
    </vt:vector>
  </HeadingPairs>
  <TitlesOfParts>
    <vt:vector size="162" baseType="lpstr">
      <vt:lpstr>ＭＳ Ｐゴシック</vt:lpstr>
      <vt:lpstr>Arial</vt:lpstr>
      <vt:lpstr>Arial (Body)</vt:lpstr>
      <vt:lpstr>Calibri</vt:lpstr>
      <vt:lpstr>Calibri (Body)</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#1 Introduction (1 of 2)</vt:lpstr>
      <vt:lpstr>Case Study #1 Introduction (2 of 2)</vt:lpstr>
      <vt:lpstr>Case Study #1</vt:lpstr>
      <vt:lpstr>Introduction</vt:lpstr>
      <vt:lpstr>External Bleeding (1 of 18)</vt:lpstr>
      <vt:lpstr>External Bleeding from a Soft Tissue Injury to the Head</vt:lpstr>
      <vt:lpstr>External Bleeding (2 of 18)</vt:lpstr>
      <vt:lpstr>External Bleeding (3 of 18)</vt:lpstr>
      <vt:lpstr>Table 28-1 Classes of Hemorrhage</vt:lpstr>
      <vt:lpstr>External Bleeding (4 of 18)</vt:lpstr>
      <vt:lpstr>Types of Bleeding</vt:lpstr>
      <vt:lpstr>External Bleeding (5 of 18)</vt:lpstr>
      <vt:lpstr>External Bleeding (6 of 18)</vt:lpstr>
      <vt:lpstr>External Bleeding (7 of 18)</vt:lpstr>
      <vt:lpstr>Bleeding from a Wound to the Forearm</vt:lpstr>
      <vt:lpstr>Apply Gloved Fingertip Pressure over a Dressing Directly on the Point of Bleeding</vt:lpstr>
      <vt:lpstr>If the Bleeding Does not Stop, Remove the Dressing and Apply Direct Pressure with Gloved Fingertips to the Point of Bleeding</vt:lpstr>
      <vt:lpstr>Pack Large, Gaping Wounds with Sterile Gauze and Apply Direct Pressure</vt:lpstr>
      <vt:lpstr>External Bleeding (8 of 18)</vt:lpstr>
      <vt:lpstr>Different Types of Tourniquets are Available</vt:lpstr>
      <vt:lpstr>First Attempt to Control Bleeding by Direct Pressure</vt:lpstr>
      <vt:lpstr>If Direct Pressure is Ineffective, Apply Direct Pressure over a Thick Dressing While Preparing the Tourniquet</vt:lpstr>
      <vt:lpstr>Apply the Tourniquet Proximal to the Wound but not over a Joint</vt:lpstr>
      <vt:lpstr>Twist the Rod to Tighten the Tourniquet to the Extent Necessary to Control Bleeding and Secure the Tightening Rod</vt:lpstr>
      <vt:lpstr>This Junctional Injury, Where a Regular Tourniquet Would not Work, Would Call for the use of a Special Junctional Tourniquet</vt:lpstr>
      <vt:lpstr>External Bleeding (9 of 18)</vt:lpstr>
      <vt:lpstr>External Bleeding (10 of 18)</vt:lpstr>
      <vt:lpstr>Topical Hemostatic Agents Such as Quikclot Can be Used with Pressure Dressings to Control Bleeding</vt:lpstr>
      <vt:lpstr>External Bleeding (11 of 18)</vt:lpstr>
      <vt:lpstr>Click on the Method That is Always Used First to Control External Hemorrhaging</vt:lpstr>
      <vt:lpstr>External Bleeding (12 of 18)</vt:lpstr>
      <vt:lpstr>External Bleeding (13 of 18)</vt:lpstr>
      <vt:lpstr>External Bleeding (14 of 18)</vt:lpstr>
      <vt:lpstr>External Bleeding (15 of 18)</vt:lpstr>
      <vt:lpstr>External Bleeding (16 of 18)</vt:lpstr>
      <vt:lpstr>External Bleeding (17 of 18)</vt:lpstr>
      <vt:lpstr>External Bleeding (18 of 18)</vt:lpstr>
      <vt:lpstr>Have the Patient Sit and Lean Forward</vt:lpstr>
      <vt:lpstr>Pinch the Fleshy Part of the Nostrils Together</vt:lpstr>
      <vt:lpstr>Internal Bleeding (1 of 9)</vt:lpstr>
      <vt:lpstr>Internal Bleeding (2 of 9)</vt:lpstr>
      <vt:lpstr>Internal Bleeding (3 of 9)</vt:lpstr>
      <vt:lpstr>Internal Bleeding (4 of 9)</vt:lpstr>
      <vt:lpstr>Internal Bleeding (5 of 9)</vt:lpstr>
      <vt:lpstr>Internal Bleeding (6 of 9)</vt:lpstr>
      <vt:lpstr>Internal Bleeding (7 of 9)</vt:lpstr>
      <vt:lpstr>Internal Bleeding (8 of 9)</vt:lpstr>
      <vt:lpstr>Internal Bleeding (9 of 9)</vt:lpstr>
      <vt:lpstr>Factors That May Increase Bleeding</vt:lpstr>
      <vt:lpstr>Hemorrhagic Shock (1 of 7)</vt:lpstr>
      <vt:lpstr>Continuous Cycle of Shock</vt:lpstr>
      <vt:lpstr>Hemorrhagic Shock (2 of 7)</vt:lpstr>
      <vt:lpstr>Hemorrhagic Shock (3 of 7)</vt:lpstr>
      <vt:lpstr>Hemorrhagic Shock (4 of 7)</vt:lpstr>
      <vt:lpstr>Take all Necessary Standard Precautions</vt:lpstr>
      <vt:lpstr>Administer Supplemental Oxygen or Positive Pressure Ventilation as Indicated</vt:lpstr>
      <vt:lpstr>Cover the Patient to Prevent Loss of Body Heat</vt:lpstr>
      <vt:lpstr>Hemorrhagic Shock (5 of 7)</vt:lpstr>
      <vt:lpstr>Hemorrhagic Shock (6 of 7)</vt:lpstr>
      <vt:lpstr>Hemorrhagic Shock (7 of 7)</vt:lpstr>
      <vt:lpstr>Case Study #1 Conclusion (1 of 3)</vt:lpstr>
      <vt:lpstr>Case Study #1 Conclusion (2 of 3)</vt:lpstr>
      <vt:lpstr>Case Study #1 Conclusion (3 of 3)</vt:lpstr>
      <vt:lpstr>Case Study #2 Introduction</vt:lpstr>
      <vt:lpstr>Case Study #2 (1 of 3)</vt:lpstr>
      <vt:lpstr>Soft Tissue Trauma (1 of 3)</vt:lpstr>
      <vt:lpstr>Soft Tissue Trauma (2 of 3)</vt:lpstr>
      <vt:lpstr>Soft Tissue Trauma (3 of 3)</vt:lpstr>
      <vt:lpstr>Closed Soft Tissue Injury (1 of 6)</vt:lpstr>
      <vt:lpstr>Closed Soft Tissue Injury (2 of 6)</vt:lpstr>
      <vt:lpstr>Contusion</vt:lpstr>
      <vt:lpstr>Closed Soft Tissue Injury (3 of 6)</vt:lpstr>
      <vt:lpstr>Hematoma</vt:lpstr>
      <vt:lpstr>Closed Soft Tissue Injury (4 of 6)</vt:lpstr>
      <vt:lpstr>Closed Soft Tissue Injury (5 of 6)</vt:lpstr>
      <vt:lpstr>Closed Soft Tissue Injury (6 of 6)</vt:lpstr>
      <vt:lpstr>Open Soft Tissue Injury (1 of 20)</vt:lpstr>
      <vt:lpstr>Open Soft Tissue Injury (2 of 20)</vt:lpstr>
      <vt:lpstr>The Six Types of Open Injuries</vt:lpstr>
      <vt:lpstr>Open Soft Tissue Injury (3 of 20)</vt:lpstr>
      <vt:lpstr>Light and Deep Abrasions</vt:lpstr>
      <vt:lpstr>Open Soft Tissue Injury (4 of 20)</vt:lpstr>
      <vt:lpstr>Lacerations to the Face and Legs</vt:lpstr>
      <vt:lpstr>Open Soft Tissue Injury (5 of 20)</vt:lpstr>
      <vt:lpstr>Avulsion</vt:lpstr>
      <vt:lpstr>Open Soft Tissue Injury (6 of 20)</vt:lpstr>
      <vt:lpstr>Finger Amputation</vt:lpstr>
      <vt:lpstr>Open Soft Tissue Injury (7 of 20)</vt:lpstr>
      <vt:lpstr>Penetration/Puncture Wound to the Chest</vt:lpstr>
      <vt:lpstr>Open Soft Tissue Injury (8 of 20)</vt:lpstr>
      <vt:lpstr>Crush Injury, Open Wound</vt:lpstr>
      <vt:lpstr>Open Soft Tissue Injury (9 of 20)</vt:lpstr>
      <vt:lpstr>Dog Bite to a Woman’s Face</vt:lpstr>
      <vt:lpstr>Open Soft Tissue Injury (10 of 20)</vt:lpstr>
      <vt:lpstr>Clamping Injury</vt:lpstr>
      <vt:lpstr>Click on the Type of Injury That Occurs When a Flap of Skin is Partially or Completely Torn Away from the Body</vt:lpstr>
      <vt:lpstr>Open Soft Tissue Injury (11 of 20)</vt:lpstr>
      <vt:lpstr>Open Soft Tissue Injury (12 of 20)</vt:lpstr>
      <vt:lpstr>Open Soft Tissue Injury (13 of 20)</vt:lpstr>
      <vt:lpstr>Open Soft Tissue Injury (14 of 20)</vt:lpstr>
      <vt:lpstr>Open Soft Tissue Injury (15 of 20)</vt:lpstr>
      <vt:lpstr>Open Chest Injury with Occlusive Dressing Taped on Three Sides</vt:lpstr>
      <vt:lpstr>Open Soft Tissue Injury (16 of 20)</vt:lpstr>
      <vt:lpstr>Abdominal Injury with Moist and Sterile Dressing and Occlusive Dressing</vt:lpstr>
      <vt:lpstr>Open Soft Tissue Injury (17 of 20)</vt:lpstr>
      <vt:lpstr>An Impaled Object in the Cheek May Be Removed. Dress the Outside of the Wound and Inside the Mouth, between the Cheek and Teeth</vt:lpstr>
      <vt:lpstr>An Impaled Knife</vt:lpstr>
      <vt:lpstr>Stabilize the Knife</vt:lpstr>
      <vt:lpstr>Cut Away Clothing</vt:lpstr>
      <vt:lpstr>Stabilize and Bandage the Object in Place</vt:lpstr>
      <vt:lpstr>Open Soft Tissue Injury (18 of 20)</vt:lpstr>
      <vt:lpstr>Open Soft Tissue Injury (19 of 20)</vt:lpstr>
      <vt:lpstr>Emergency Care for Amputated Part. Follow Local Protocol</vt:lpstr>
      <vt:lpstr>Open Soft Tissue Injury (20 of 20)</vt:lpstr>
      <vt:lpstr>Open Wound to the Neck</vt:lpstr>
      <vt:lpstr>Case Study #2 (2 of 3)</vt:lpstr>
      <vt:lpstr>Case Study #2 (3 of 3)</vt:lpstr>
      <vt:lpstr>Dressings and Bandages</vt:lpstr>
      <vt:lpstr>Sterile Gauze Pads</vt:lpstr>
      <vt:lpstr>Multitrauma Dressings</vt:lpstr>
      <vt:lpstr>Materials That Can be Used as Occlusive Dressings</vt:lpstr>
      <vt:lpstr>Dressing and Bandages (1 of 4)</vt:lpstr>
      <vt:lpstr>Nonelastic, Self-Adhering Dressing and Roller Bandages</vt:lpstr>
      <vt:lpstr>Head and/or Eye Bandage</vt:lpstr>
      <vt:lpstr>Head and/or Ear Bandage</vt:lpstr>
      <vt:lpstr>Cheek Bandage (Be Sure the Mouth Will Open)</vt:lpstr>
      <vt:lpstr>Hand Bandage</vt:lpstr>
      <vt:lpstr>Shoulder Bandage</vt:lpstr>
      <vt:lpstr>Foot and/or Ankle Bandage</vt:lpstr>
      <vt:lpstr>Knee Bandage</vt:lpstr>
      <vt:lpstr>Dressing and Bandages (2 of 4)</vt:lpstr>
      <vt:lpstr>Dressing and Bandages (3 of 4)</vt:lpstr>
      <vt:lpstr>Triangular Bandage as Cravat</vt:lpstr>
      <vt:lpstr>Dressing and Bandages (4 of 4)</vt:lpstr>
      <vt:lpstr>Case Study #2 Conclusion (1 of 2)</vt:lpstr>
      <vt:lpstr>Case Study #2 Conclusion (2 of 2)</vt:lpstr>
      <vt:lpstr>Lesson Summary (1 of 3)</vt:lpstr>
      <vt:lpstr>Lesson Summary (2 of 3)</vt:lpstr>
      <vt:lpstr>Lesson Summary (3 of 3)</vt:lpstr>
      <vt:lpstr>Correct! (1 of 2)</vt:lpstr>
      <vt:lpstr>Incorrect (1 of 6)</vt:lpstr>
      <vt:lpstr>Incorrect (2 of 6)</vt:lpstr>
      <vt:lpstr>Incorrect (3 of 6)</vt:lpstr>
      <vt:lpstr>Correct! (2 of 2)</vt:lpstr>
      <vt:lpstr>Incorrect (4 of 6)</vt:lpstr>
      <vt:lpstr>Incorrect (5 of 6)</vt:lpstr>
      <vt:lpstr>Incorrect (6 of 6)</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951</cp:revision>
  <dcterms:modified xsi:type="dcterms:W3CDTF">2018-03-01T08:50:37Z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