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91"/>
  </p:notesMasterIdLst>
  <p:handoutMasterIdLst>
    <p:handoutMasterId r:id="rId92"/>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91" r:id="rId74"/>
    <p:sldId id="392" r:id="rId75"/>
    <p:sldId id="377" r:id="rId76"/>
    <p:sldId id="378" r:id="rId77"/>
    <p:sldId id="379" r:id="rId78"/>
    <p:sldId id="380" r:id="rId79"/>
    <p:sldId id="381" r:id="rId80"/>
    <p:sldId id="382" r:id="rId81"/>
    <p:sldId id="383" r:id="rId82"/>
    <p:sldId id="384" r:id="rId83"/>
    <p:sldId id="385" r:id="rId84"/>
    <p:sldId id="386" r:id="rId85"/>
    <p:sldId id="387" r:id="rId86"/>
    <p:sldId id="388" r:id="rId87"/>
    <p:sldId id="389" r:id="rId88"/>
    <p:sldId id="390" r:id="rId89"/>
    <p:sldId id="305" r:id="rId9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06" autoAdjust="0"/>
    <p:restoredTop sz="91058" autoAdjust="0"/>
  </p:normalViewPr>
  <p:slideViewPr>
    <p:cSldViewPr snapToGrid="0" snapToObjects="1">
      <p:cViewPr varScale="1">
        <p:scale>
          <a:sx n="84" d="100"/>
          <a:sy n="84" d="100"/>
        </p:scale>
        <p:origin x="960" y="82"/>
      </p:cViewPr>
      <p:guideLst>
        <p:guide orient="horz" pos="2160"/>
        <p:guide pos="2880"/>
      </p:guideLst>
    </p:cSldViewPr>
  </p:slideViewPr>
  <p:outlineViewPr>
    <p:cViewPr>
      <p:scale>
        <a:sx n="33" d="100"/>
        <a:sy n="33" d="100"/>
      </p:scale>
      <p:origin x="0" y="-1717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mn-lt"/>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mn-lt"/>
                <a:ea typeface="Arial"/>
                <a:cs typeface="Arial"/>
                <a:sym typeface="Arial"/>
              </a:rPr>
              <a:t>1) MathType Plugin</a:t>
            </a:r>
          </a:p>
          <a:p>
            <a:r>
              <a:rPr lang="en-US" sz="1200" b="0" i="0" u="none" strike="noStrike" kern="1200" cap="none" dirty="0" smtClean="0">
                <a:solidFill>
                  <a:schemeClr val="dk1"/>
                </a:solidFill>
                <a:latin typeface="+mn-lt"/>
                <a:ea typeface="Arial"/>
                <a:cs typeface="Arial"/>
                <a:sym typeface="Arial"/>
              </a:rPr>
              <a:t>2) Math Player (free versions available)</a:t>
            </a:r>
          </a:p>
          <a:p>
            <a:r>
              <a:rPr lang="en-US" sz="1200" b="0" i="0" u="none" strike="noStrike" kern="1200" cap="none" dirty="0" smtClean="0">
                <a:solidFill>
                  <a:schemeClr val="dk1"/>
                </a:solidFill>
                <a:latin typeface="+mn-lt"/>
                <a:ea typeface="Arial"/>
                <a:cs typeface="Arial"/>
                <a:sym typeface="Arial"/>
              </a:rPr>
              <a:t>3) NVDA Reader (free versions available)</a:t>
            </a:r>
          </a:p>
          <a:p>
            <a:endParaRPr lang="en-US" sz="1200" b="0" i="0" u="none" strike="noStrike" kern="1200" cap="none" dirty="0" smtClean="0">
              <a:solidFill>
                <a:schemeClr val="dk1"/>
              </a:solidFill>
              <a:latin typeface="+mn-lt"/>
              <a:cs typeface="Arial"/>
              <a:sym typeface="Arial"/>
            </a:endParaRPr>
          </a:p>
          <a:p>
            <a:pPr>
              <a:defRPr/>
            </a:pPr>
            <a:r>
              <a:rPr lang="en-US" altLang="en-US" sz="1200" b="1" dirty="0" smtClean="0">
                <a:latin typeface="+mn-lt"/>
                <a:ea typeface="ＭＳ Ｐゴシック" panose="020B0600070205080204" pitchFamily="34" charset="-128"/>
              </a:rPr>
              <a:t>Advance Preparation</a:t>
            </a:r>
          </a:p>
          <a:p>
            <a:pPr>
              <a:defRPr/>
            </a:pPr>
            <a:endParaRPr lang="en-US" altLang="en-US" sz="1200" dirty="0" smtClean="0">
              <a:latin typeface="+mn-lt"/>
              <a:ea typeface="ＭＳ Ｐゴシック" panose="020B0600070205080204" pitchFamily="34" charset="-128"/>
            </a:endParaRPr>
          </a:p>
          <a:p>
            <a:pPr>
              <a:defRPr/>
            </a:pPr>
            <a:r>
              <a:rPr lang="en-US" altLang="en-US" sz="1200" dirty="0" smtClean="0">
                <a:latin typeface="+mn-lt"/>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sz="1200" dirty="0" smtClean="0">
                <a:latin typeface="+mn-lt"/>
                <a:ea typeface="ＭＳ Ｐゴシック" panose="020B0600070205080204" pitchFamily="34" charset="-128"/>
              </a:rPr>
              <a:t>Assign the associated section of </a:t>
            </a:r>
            <a:r>
              <a:rPr lang="en-US" altLang="en-US" sz="1200" dirty="0" err="1" smtClean="0">
                <a:latin typeface="+mn-lt"/>
                <a:ea typeface="ＭＳ Ｐゴシック" panose="020B0600070205080204" pitchFamily="34" charset="-128"/>
              </a:rPr>
              <a:t>MyBRADYLab</a:t>
            </a:r>
            <a:r>
              <a:rPr lang="en-US" altLang="en-US" sz="1200" dirty="0" smtClean="0">
                <a:latin typeface="+mn-lt"/>
                <a:ea typeface="ＭＳ Ｐゴシック" panose="020B0600070205080204" pitchFamily="34" charset="-128"/>
              </a:rPr>
              <a:t> and review student scores. </a:t>
            </a:r>
          </a:p>
          <a:p>
            <a:pPr marL="171450" indent="-171450">
              <a:buFont typeface="Arial" panose="020B0604020202020204" pitchFamily="34" charset="0"/>
              <a:buChar char="•"/>
              <a:defRPr/>
            </a:pPr>
            <a:r>
              <a:rPr lang="en-US" altLang="en-US" sz="1200" dirty="0" smtClean="0">
                <a:latin typeface="+mn-lt"/>
                <a:ea typeface="ＭＳ Ｐゴシック" panose="020B0600070205080204" pitchFamily="34" charset="-128"/>
              </a:rPr>
              <a:t>Review the chapter material in the Instructor Resources, which includes Student Handouts, PowerPoint slides, and the </a:t>
            </a:r>
            <a:r>
              <a:rPr lang="en-US" altLang="en-US" sz="1200" dirty="0" err="1" smtClean="0">
                <a:latin typeface="+mn-lt"/>
                <a:ea typeface="ＭＳ Ｐゴシック" panose="020B0600070205080204" pitchFamily="34" charset="-128"/>
              </a:rPr>
              <a:t>MyTest</a:t>
            </a:r>
            <a:r>
              <a:rPr lang="en-US" altLang="en-US" sz="1200" dirty="0" smtClean="0">
                <a:latin typeface="+mn-lt"/>
                <a:ea typeface="ＭＳ Ｐゴシック" panose="020B0600070205080204" pitchFamily="34" charset="-128"/>
              </a:rPr>
              <a:t> Program.</a:t>
            </a:r>
          </a:p>
          <a:p>
            <a:pPr>
              <a:defRPr/>
            </a:pPr>
            <a:endParaRPr lang="en-US" altLang="en-US" sz="1200" dirty="0" smtClean="0">
              <a:latin typeface="+mn-lt"/>
              <a:ea typeface="ＭＳ Ｐゴシック" panose="020B0600070205080204" pitchFamily="34" charset="-128"/>
            </a:endParaRPr>
          </a:p>
          <a:p>
            <a:pPr>
              <a:defRPr/>
            </a:pPr>
            <a:r>
              <a:rPr lang="en-US" altLang="en-US" sz="1200" dirty="0" smtClean="0">
                <a:latin typeface="+mn-lt"/>
                <a:ea typeface="ＭＳ Ｐゴシック" panose="020B0600070205080204" pitchFamily="34" charset="-128"/>
              </a:rPr>
              <a:t>Prepare</a:t>
            </a:r>
          </a:p>
          <a:p>
            <a:pPr marL="171450" indent="-171450">
              <a:buFont typeface="Arial" panose="020B0604020202020204" pitchFamily="34" charset="0"/>
              <a:buChar char="•"/>
              <a:defRPr/>
            </a:pPr>
            <a:r>
              <a:rPr lang="en-US" altLang="en-US" sz="1200" dirty="0" smtClean="0">
                <a:latin typeface="+mn-lt"/>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formula illustrates that as the mass of a moving object is doubled, its kinetic energy is also doubled. You would be injured twice as badly if you were hit by a 2-pound rock as if you were hit by a 1-pound rock thrown at the same speed.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Velocity is a much more significant factor than mass. Suppose you are hit by a rock thrown at a velocity of 1 foot per second, and then hit by the same rock thrown again at 2 feet per second. The rock thrown at 2 feet per second would not be twice as harmful as at 1 foot per second, but would be four times as harmful, because the factor of velocity is squared.</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Understanding the factor of velocity is important in evaluating MOI in vehicle collisions. During your scene size-up, as you try to get an idea of how seriously vehicle passengers may have been injured, it is important to estimate the speed of the vehicle (or vehicles) at the time of collision, knowing that a high-velocity collision will almost certainly have caused greater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9933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rate at which a body in motion increases its speed is known as acceleration</a:t>
            </a:r>
            <a:r>
              <a:rPr lang="en-US" altLang="en-US" i="1">
                <a:solidFill>
                  <a:prstClr val="black"/>
                </a:solidFill>
                <a:latin typeface="Calibri"/>
                <a:ea typeface="ＭＳ Ｐゴシック" panose="020B0600070205080204" pitchFamily="34" charset="-128"/>
              </a:rPr>
              <a:t>. </a:t>
            </a:r>
            <a:r>
              <a:rPr lang="en-US" altLang="en-US">
                <a:solidFill>
                  <a:prstClr val="black"/>
                </a:solidFill>
                <a:latin typeface="Calibri"/>
                <a:ea typeface="ＭＳ Ｐゴシック" panose="020B0600070205080204" pitchFamily="34" charset="-128"/>
              </a:rPr>
              <a:t>The rate at which a body in motion decreases its speed is known as deceleration</a:t>
            </a:r>
            <a:r>
              <a:rPr lang="en-US" altLang="en-US" i="1">
                <a:solidFill>
                  <a:prstClr val="black"/>
                </a:solidFill>
                <a:latin typeface="Calibri"/>
                <a:ea typeface="ＭＳ Ｐゴシック" panose="020B0600070205080204" pitchFamily="34" charset="-128"/>
              </a:rPr>
              <a:t>.</a:t>
            </a:r>
          </a:p>
          <a:p>
            <a:pPr lvl="0" eaLnBrk="0" fontAlgn="base" hangingPunct="0">
              <a:spcBef>
                <a:spcPct val="30000"/>
              </a:spcBef>
              <a:spcAft>
                <a:spcPct val="0"/>
              </a:spcAft>
            </a:pPr>
            <a:endParaRPr lang="en-US" altLang="en-US" i="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one car is braked to a gradual stop and the other is stopped suddenly by striking a telephone pole, the one with the faster rate of deceleration, the one that struck the pole, exerts more force.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883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kinetic energy, transmitted to a human body, continues to travel in a straight line without interruption, injury may not occur. However, energy traveling through the human body is frequently interrupted by the body itself or deflected.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9449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By comparing the number of impacts, it is easy to understand why a person in or on a moving vehicle who gets thrown has a much greater chance for injury than one who is restrained or remains in the vehicle.</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do laws of physics explain why you might break a bone if you punched a brick wall with your fist, but why you would not be likely to break a bone if you struck a pillow with the same velocity?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injuries are predicted in frontal motor vehicle collisions?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variables that affect severity and patterns of injury in vehicle-pedestrian collisions?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15048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Break the class into small groups. Give each group a photograph of a motor vehicle collision. Have the group analyze the photo and make a list of predicted injuries from the collision. Have each group present any findings to the class for further discussion and analysis.</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You have a family member who refuses to wear a seatbelt because he states he is afraid that if he crashed into a body of water, he might not be able to get his seatbelt off and would drown. How can you convince your relative that it would be better to wear a seatbelt?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7010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patient comes to a quick stop on some part or parts of the inside of the vehicle, such as the steering wheel, causing injury to the chest. This is called the body collision</a:t>
            </a:r>
            <a:r>
              <a:rPr lang="en-US" altLang="en-US" i="1">
                <a:solidFill>
                  <a:prstClr val="black"/>
                </a:solidFill>
                <a:latin typeface="Calibri"/>
                <a:ea typeface="ＭＳ Ｐゴシック" panose="020B0600070205080204" pitchFamily="34" charset="-128"/>
              </a:rPr>
              <a:t>.</a:t>
            </a: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9441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the organ collision the patient’s internal organs, which are all suspended in their places by tissue, come to a quick stop, sometimes striking an inside surface of the body, the inner chest wall or the inner skull for example.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356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With an understanding of mechanisms of injury (MOI), you will be able to arrive on the scene of a vehicle collision and suspect, simply from looking at the damaged vehicle, which types of traumatic injuries the patient may have experienced.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4902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 force severe enough to kill one passenger will almost certainly cause severe injuries, if not death, to all other passengers in the same compartment.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One of the earliest signs of brain injury is altered mental status or unresponsiveness. Consider the patient’s mental status prior to your arrival when determining a baseline mental status, especially in the patient with a suspected head injury.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Intrusion of the vehicle is a deformity occurring to the interior compartment. The occupant site is anywhere in the vehicle where the patient was riding.</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 patient who has been partially or completely ejected from a motor vehicle is at a much greater risk of injury than one who has remained inside the vehicle.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Studies have shown that mechanical aspects of vehicle collisions can predict injury in motor vehicles crashes. Data from telemetry systems such as seat belt use, direction of impact, and change in velocity provide the most important predictors of severity of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4805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the types of impacts and their percentages. Ask students to rationalize what type of injuries may be present for each impact location.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775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7352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the frontal impact, the driver continues to move forward at the same speed the vehicle is traveling. He proceeds to go either up and over the steering wheel, causing injuries to the head, neck, chest, and abdomen and possible ejection through the windshield, or he goes down and under the steering wheel, causing injuries to the knees, femurs, hips, pelvis, and spine.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2933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the frontal impact, the driver continues to move forward at the same speed the vehicle is traveling.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6982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unrestrained occupants of a vehicle involved in a collision travel in an up-and-over direction, they may be ejected from the vehicle.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5765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Abdomen - A damaged dashboard or steering wheel should cause you to suspect abdominal injury. As the abdomen strikes the dashboard or steering wheel, the liver, spleen, and hollow organs of the abdomen are compressed between the front and back abdominal walls and spine. The hollow organs are more easily displaced, leaving the solid liver and spleen to bear the brunt of the compression.</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sz="1100">
                <a:solidFill>
                  <a:prstClr val="black"/>
                </a:solidFill>
                <a:latin typeface="Calibri"/>
                <a:ea typeface="ＭＳ Ｐゴシック" charset="-128"/>
              </a:rPr>
              <a:t>Chest - As the chest hits the dashboard or steering wheel, bones and soft tissues are both affected. The ribs and sternum can break, and the cartilage connecting the ribs to the sternum can separate. A torn intercostal artery can bleed 50 mL per minute into the chest cavity with no blood seen externally. The heart and lungs are the major organs affected. The heart suffers the effect of two forces: compression and shear. Compression force occurs when the heart is caught between the sternum and the spine, which can bruise the heart muscle. The heart is suspended by the aorta, which is attached posteriorly at the arch by a ligament. Shear force tends to pull the aorta at the ligament, which can tear or transect the aorta. The lungs can also be affected. Air trapped in the lungs by sudden closure of the epiglottis is compressed between the ribs and spine. This kind of compression injury is called a “paper bag injury” because it is like blowing up a paper bag, then popping it between your hands.</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sz="1100">
                <a:solidFill>
                  <a:prstClr val="black"/>
                </a:solidFill>
                <a:latin typeface="Calibri"/>
                <a:ea typeface="ＭＳ Ｐゴシック" charset="-128"/>
              </a:rPr>
              <a:t>Face, Head, and Neck - The face, head, and neck are next to impact the deployed airbag, dashboard, windshield, or window, depending on whether there is more than one impact. As you approach the vehicle, check for the typical “starburst” windshield cracking. Depending on the impact point, the face may have extensive soft tissue damage. Head injuries usually result when an occupant is ejected from the vehicle, and skull fracture can occur. Depending on the force involved, penetrating bone shards or a depressed skull fracture can result, lacerating the brain tissue.</a:t>
            </a:r>
          </a:p>
          <a:p>
            <a:pPr lvl="0" eaLnBrk="0" fontAlgn="base" hangingPunct="0">
              <a:spcBef>
                <a:spcPct val="30000"/>
              </a:spcBef>
              <a:spcAft>
                <a:spcPct val="0"/>
              </a:spcAft>
              <a:defRPr/>
            </a:pPr>
            <a:endParaRPr lang="en-US" sz="1100">
              <a:solidFill>
                <a:prstClr val="black"/>
              </a:solidFill>
              <a:latin typeface="Calibri"/>
              <a:ea typeface="ＭＳ Ｐゴシック" charset="-128"/>
            </a:endParaRPr>
          </a:p>
          <a:p>
            <a:pPr lvl="0" eaLnBrk="0" fontAlgn="base" hangingPunct="0">
              <a:spcBef>
                <a:spcPct val="30000"/>
              </a:spcBef>
              <a:spcAft>
                <a:spcPct val="0"/>
              </a:spcAft>
              <a:defRPr/>
            </a:pPr>
            <a:endParaRPr lang="en-US" sz="11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2956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Patients in a frontal collision who are unrestrained can come into contact with the steering wheel or dashboard as the air bag deploys. The explosive force of the air bag can produce chest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54306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Air trapped in the lungs by sudden closure of the epiglottis is compressed between the ribs and spine. This kind of compression injury is called a “paper bag injury” because it is like blowing up a paper bag, then popping it between your hands.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3510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mn-lt"/>
                <a:ea typeface="ＭＳ Ｐゴシック" panose="020B0600070205080204" pitchFamily="34" charset="-128"/>
              </a:rPr>
              <a:t>The driver that goes down and under the steering wheel is subject to injuries to the knees, femurs, hips, pelvis, and spine.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6802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Even in the absence of bone injury, the force of the impact can damage the brain. First, the floor of the skull is rough, with many sharp projections. When the brain moves across these projections, it can become lacerated or bruised. Second, the brain can rebound against the opposite side of the skull from the original point of impact.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0786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body is propelled forward by the seat, while the head and neck, tend to remain at rest, following the law of inertia. Because the weight of the body exceeds that of the head, the body keeps moving while the head slows.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9314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improperly positioned headrest that is pushed all the way down to restrain just the neck and not the head can contribute to the severity of the injury by creating a fulcrum against which to bend the neck backward.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555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9192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there is a headrest that has been properly positioned and seat belts are worn, injury is minimized. However, if the vehicle does not have headrests or they are improperly positioned, the neck is hyperextended and the anterior spinal ligaments are often stretched or torn. This is often referred to as a “whiplash”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8140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Head and Neck - As the energy of the impact is absorbed, the body is pushed laterally, out from under the head. This causes the head to move in the opposite direction.</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Chest and Abdomen - Injuries occur when the door strikes the side of the chest and abdomen. If the impact is on the shoulder, the energy traveling in a straight line may dissipate at the curve in the clavicle, resulting in a fracture. If the arm is caught between the door and chest, or if the door hits the chest, fractured ribs and flail segments are possible.</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Pelvis - The impact of the vehicle door to the chest wall also causes a lateral impact to the pelvis. Fractures of the pelvis and upper femur usually complete this pattern.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3116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When a vehicle is struck laterally, or directly on the side, it can be crushed inward, impinging on the occupants.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570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Injuries can occur to the head, neck, chest, abdomen, pelvis, and extremities. You need to ask yourself who took the brunt of that collision and carefully examine the side of the patient’s body that bore the brunt of the lateral impact.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2847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vehicle spins around the point of impact, causing the occupants who are not restrained to strike the mirror, posts, and doors, resulting in many injuries. Both head-on and lateral injury patterns occur. The vehicle hits the ground multiple times and in various places. The occupant changes direction every time the vehicle does.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Although a specific pattern of injury is impossible to predict in a rollover, there are a few common characteristics. First, multiple systems injury is common. Second, ejection is common if the occupant was not restrained. Finally, crushing injuries to ejected occupants are common.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3091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During a rollover, the vehicle hits the ground multiple times and in various places.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252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Vehicles with a high center of gravity, such as sports utility vehicles and vans, are more prone to rollovers.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8643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Following the laws of motion, if you go straight through the windshield into the ditch, so does your vehicle, right into the ditch on top of you. Sometimes patients are thrown into other lanes of traffic too fast for oncoming vehicles to avoid.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2781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patterns of injury are likely to be different in children than in adults. This is because adults are larger and have a different weight distribution. Also, children and adults react to an impending collision differently. A child who is about to be hit by a vehicle, whether the child is walking or riding a bicycle, generally turns toward the oncoming vehicle, so injuries from the impact are generally to the front of the body. An adult, on the other hand, usually turns away from an oncoming vehicle, so the most common impact is to the side of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05905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Hidden injuries can occur from the use of restraints in motor vehicles, including air bags and seat belts. Lap belts, when worn properly, distribute force across the iliac crests of the pelvis. The lap belt prevents the occupant from being ejected, but without a shoulder strap, it does not prevent the chest from striking the steering wheel or the head and neck from striking the dashboard or steering wheel. Compression fractures of the lumbar spine occur as the torso is forcibly flexed forward. If the seat belt is worn too low, it can dislocate the hips.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5318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521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shoulder strap worn without a lap belt can result in severe neck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914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Lap belts, when worn properly, distribute force across the iliac crests of the pelvis. The lap belt prevents the occupant from being ejected, but without a shoulder strap, it does not prevent the chest from striking the steering wheel or the head and neck from striking the dashboard or steering wheel.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39053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prevent head snapping, the proper position for the car seat is to face backward and reclined to a 45-degree angle. To completely avoid injury from air bag deployment, children should always be restrained in the back seat of the vehicle and not in the front passenger seat.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2091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“Laying the Bike Down” is an evasive action on the part of the rider, designed to prevent ejection and separation of the driver from the bike in an impending collision. The bike is turned sideways and “laid down” with the driver’s inside leg dragging on the pavement or ground. The driver tends to lose speed faster than the bike, thus moving the bike out from under the driver. Abrasions can range from superficial abrasions, involving only the epidermis, to full-thickness abrasions, which extend through the subcutaneous tissue and, in severe cases, to the covering over the bone. Abrasions can be complicated by particles embedded in the tissue such as dirt, grass, or asphalt.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71965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incidence of morbidity and incidence of mortality are greatly affected by whether the rider is wearing a helmet.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7519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Boots, leather clothing, and a helmet help to protect against soft tissue damage, commonly called “road rash,” and against head and facial injuries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2591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ATVs are problematic because they are easily tipped over.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9979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Internal organ damage is frequent, and you should have a high index of suspicion regardless of how the patient looks initially.</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pattern of trauma injuries also depends on the body part that impacts first.</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factors affect the severity and pattern of injury produced in falls?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descriptions of mechanism of injury, students should be able to develop an index of suspicion for patterns and severity of injuries.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7004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feet-first landing causes energy to travel up the skeletal system. Fractures of the heels and fractures or dislocations of the ankles are common. If the knees are flexed at the time of impact, most energy is dissipated at the knees and preserves the rest of the skeletal system. However, If the person lands flat-footed with knees locked, energy is transmitted up through the femurs to the hips and pelvis, possibly causing fractures.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falls of more than 20 feet, the internal organs are likely to be injured from deceleration forces. The liver, spleen, kidney, aorta, and heart can be affected.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088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feet-first landing causes energy to travel up the skeletal system. Fractures of the heels and fractures or dislocations of the ankles are common.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0496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1877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head-first falls, the pattern of injury begins with the arms and extends up to the shoulders. The head can be forcibly hyperextended, hyperflexed, or compressed, all of which can cause extensive damage to the cervical spine.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83727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r>
              <a:rPr lang="en-US" altLang="en-US">
                <a:solidFill>
                  <a:prstClr val="black"/>
                </a:solidFill>
                <a:latin typeface="Calibri"/>
                <a:ea typeface="ＭＳ Ｐゴシック" panose="020B0600070205080204" pitchFamily="34" charset="-128"/>
              </a:rPr>
              <a:t>Penetrating injuries are caused by any object that can penetrate the surface of the body, such as bullets, darts, nails, and knives. The amount of damage that results depends on the amount of kinetic energy transferred to the tissue and the area of the body it penetrates.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045910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amount of kinetic energy transferred to the tissue is the greatest indicator of potential damage. For example, if the object is a knife, the low kinetic energy limits the damage to just the immediate site of impact and the underlying structures. The higher kinetic energy of a bullet results in tissue damage extending relatively far from the site of impact. If the kinetic energy produced by the bullet is totally absorbed by the body tissues, the bullet will not exit. If kinetic energy remains with the bullet, however, an exit wound will occur.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48555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person stabbed from behind in the left upper chest with a short (3-inch) paring knife may suffer a pneumothorax (air in the chest cavity). If stabbed with an 8-inch knife, the injuries can include lacerated pulmonary veins, lacerated aorta, and even laceration to the heart itself.</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960637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Shotgun wounds differ significantly from rifle or handgun wounds, because shotguns have multiple pellets that spray in a pattern. The multiple pellets increase the impact surface area, thus increasing the amount of energy transferred to the tissues. Close-range shotgun wounds can cause devastating tissue damage.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61919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Trajectory - The path or motion of a projectile during its travel.</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Dissipation of Energy - The way energy is transferred to the human body from the force acting on it.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Drag - The factors that slow a bullet down, such as wind resistance, constitute drag.</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Profile - The impact point of the bullet is its profile. The greater the size of the impact point, the more energy is transferred.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Cavitation - Sometimes called pathway expansion, cavitation is the cavity in the body tissues formed by a pressure wave resulting from the kinetic energy of the bullet. Cavitation greatly extends the tissue damage beyond the initial bullet pathway. That is, the hole created in the tissues is larger than the diameter of the bullet. Blown-out tissue caused by cavitation and carried along with the bullet explains why the exit wound is always larger than the entry wound.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Fragmentation - A bullet that breaks up into small pieces or releases small pieces upon impact increases the body damage. The fragments increase the frontal impact area and create greater tissue damage with injuries spread over a larger area of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63677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interior of the skull is a fixed space with little-to-no room for expansion. When the energy from a projectile enters the skull and starts to dissipate, brain tissue is severely compressed. Gunshot wounds to the face generally result in major soft tissue injuries that immediately threaten the airway.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Lung tissue is relatively tolerant of the cavitation caused by projectiles. The numerous air-filled alveoli form a spongy mass that is easily movable. Pneumothorax is a common result of injury to the chest and/or lung, with air or a combination of air and blood escaping into the pleural cavity. Associated rib fractures can also occur.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abdomen is often secondarily injured when the chest is injured. The abdominal cavity is large and contains structures that are fluid-filled, air-filled, solid, and bony. The air-filled and fluid-filled structures are more tolerant of cavitation than are the solid organs.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extremities contain bone, muscle, blood vessels, and nerves. Bone injury from a projectile results in bony fragments becoming secondary missiles, lacerating surrounding vessels, muscles, and nerves. Muscle expands, resulting in capillary tears and swelling.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90150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Blast injuries can occur because of explosions from different situations, such as those including natural gas, gasoline, fireworks, improvised explosive devices, and grain elevators. Regardless of the cause, every explosion has primary, secondary, tertiary, quaternary, and quinary phases.</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types of injuries are produced in each of the three phases of a blast?</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Inform students of local trauma triage criteria based on mechanism of injury.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06066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Primary phase injuries are due to the pressure wave of the blast. These injuries primarily affect the gas-containing organs, such as the lungs, stomach, intestines, middle and inner ears, and sinuses. Severe damage and death can occur from this phase without any external sign of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37737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Secondary phase injuries are due to flying debris propelled by the force of the blast, or blast wind. In contrast to the injuries in the primary phase, the injuries of this phase are obvious. Most common are lacerations, impaled objects, fractures, and burns.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Tertiary phase injuries occur when the patient is thrown away from the source of the blast. Injuries are much the same as would be expected from ejection from a vehicle. The pattern depends on the distance thrown and the point of impact.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Quaternary and quinary phase injuries result from structural collapse and exposure to chemicals, toxins, bacteria, metals, and radiation.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565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1000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30306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2582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 versed they are in this topic.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89985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Approximately 90 percent of trauma patients have a simple or single injury that involves only one body system, such as a fractured tibia or a soft tissue laceration with no major bleeding. A multisystem trauma patient has multiple injuries or involvement of more than one body system. The body systems can include the central nervous, pulmonary, cardiovascular, gastrointestinal, urinary, reproductive, musculoskeletal, and integumentary systems. Multiple organ injuries are multisystem trauma, even though they may be part of the same body system, such as the small intestine or the liver.</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meant by </a:t>
            </a:r>
            <a:r>
              <a:rPr lang="en-US" altLang="en-US" i="1">
                <a:solidFill>
                  <a:prstClr val="black"/>
                </a:solidFill>
                <a:latin typeface="Calibri"/>
                <a:ea typeface="ＭＳ Ｐゴシック" panose="020B0600070205080204" pitchFamily="34" charset="-128"/>
              </a:rPr>
              <a:t>multisystem trauma</a:t>
            </a: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58325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Multisystem trauma carries a high incidence of morbidity and mortality. It requires the EMT to respond quickly, provide a rapid assessment to identify immediately life-threatening injuries, manage any life threats, rapidly prepare the patient for transport, and expeditiously transport the patient to an appropriate facility.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96807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Golden Period was once referred to as the “golden hour.” However, some injured patients require definitive care in less than an hour to survive, whereas some patients can survive if care is provided beyond one hour.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Some EMS systems refer to the “platinum 10 minutes.” This means that in cases of severe trauma, 10 minutes is the maximum time the EMS team should devote to on-scene activities, with patient assessment, emergency care for life threats, and preparation for transport all being accomplished within 10 minutes of arriving on the scene.</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is it difficult to assign an exact time to the golden period?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75091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a patient is not severely injured (or is without any life-threatening medical problems), more time can and should be devoted to completing normal on-scene assessment and emergency care before transport is undertaken.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73077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key is determining whether the patient is or is not severely injured. It is to the patient’s potential benefit to err on the side of overestimating, rather than underestimating, the extent or severity of injuries. The harm that can be done by delaying transport when it is needed outweighs the good that can be done by completing on-scene assessment and care at a more deliberate pace.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83869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solidFill>
                  <a:prstClr val="black"/>
                </a:solidFill>
                <a:latin typeface="Calibri"/>
                <a:ea typeface="ＭＳ Ｐゴシック" panose="020B0600070205080204" pitchFamily="34" charset="-128"/>
              </a:rPr>
              <a:t>The key is determining whether the patient is or is not severely injured. It is to the patient’s potential benefit to err on the side of overestimating, rather than underestimating, the extent or severity of injuries. The harm that can be done by delaying transport when it is needed outweighs the good that can be done by completing on-scene assessment and care at a more deliberate pace.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27055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smtClean="0">
                <a:solidFill>
                  <a:prstClr val="black"/>
                </a:solidFill>
                <a:latin typeface="Calibri"/>
                <a:ea typeface="ＭＳ Ｐゴシック" panose="020B0600070205080204" pitchFamily="34" charset="-128"/>
              </a:rPr>
              <a:t>The key is determining whether the patient is or is not severely injured. It is to the patient’s potential benefit to err on the side of overestimating, rather than underestimating, the extent or severity of injuries. The harm that can be done by delaying transport when it is needed outweighs the good that can be done by completing on-scene assessment and care at a more deliberate pace.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713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special considerations in sizing up the mechanism of injury. </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To make these judgments, the EMT must not only recognize obvious injuries but also maintain a high index of suspicion for hidden injuries. An understanding of mechanisms of injury is the chief component of this crucial assessment skill.</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08246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trauma system is designed to provide immediate surgical intervention for patients with internal trauma if necessary, extensive intensive care services specific to trauma, and rehabilitation services.</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Discuss trauma centers available in your community.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capabilities of a Level I trauma center?</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is a Level I trauma center not feasible for all communities?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94457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trauma system requires significant resources and is expensive to maintain and operate. Hospitals with certain recognized capabilities are part of the trauma system and are recognized as trauma centers.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49283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Level I—Regional Trauma Center. Can manage all types of trauma 24 hours a day, 7 days a week.</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Level II—Area Trauma Center. Can manage the vast majority of trauma with surgical capabilities 24 hours a day, 7 days a week. They are capable of stabilizing more specialized trauma patients and then transferring them to a level I center.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Level III—Community Trauma Center. Has some surgical capability and specially trained emergency department personnel to manage trauma. This type of center focuses on stabilizing the seriously injured trauma patient and then transferring to a higher-level center.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Level IV—Trauma Facility. Is typically a small community hospital in a remote area capable of stabilizing seriously injured trauma patients and then transferring them to a higher-level trauma center.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0067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It is crucial that EMS personnel triage patients accurately for transport to an appropriate trauma center. This is the field triage criteria regarding transport of trauma patients to an appropriate trauma facility, as developed by the Centers for Disease Control (CDC).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3291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900">
                <a:solidFill>
                  <a:prstClr val="black"/>
                </a:solidFill>
                <a:latin typeface="Calibri"/>
                <a:ea typeface="ＭＳ Ｐゴシック" charset="-128"/>
              </a:rPr>
              <a:t>The principles are: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Ensure at all times the safety of EMS personnel, patients, and bystanders.</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Quickly determine the need for additional resources at the scene.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Determine the MOI and kinematics involved in producing real or potential injuries.</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Provide a primary assessment to identify and manage immediate life threats.</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Establish and maintain spine motion restriction for patients suspected of having a vertebral or spinal cord injury.</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Establish and maintain a patent airway.</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Establish and maintain adequate oxygenation in the patient with an adequate rate and adequate tidal volume by keeping the SpO</a:t>
            </a:r>
            <a:r>
              <a:rPr lang="en-US" sz="900" baseline="-25000">
                <a:solidFill>
                  <a:prstClr val="black"/>
                </a:solidFill>
                <a:latin typeface="Calibri"/>
                <a:ea typeface="ＭＳ Ｐゴシック" charset="-128"/>
              </a:rPr>
              <a:t>2</a:t>
            </a:r>
            <a:r>
              <a:rPr lang="en-US" sz="900">
                <a:solidFill>
                  <a:prstClr val="black"/>
                </a:solidFill>
                <a:latin typeface="Calibri"/>
                <a:ea typeface="ＭＳ Ｐゴシック" charset="-128"/>
              </a:rPr>
              <a:t> reading greater than 95%.</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Provide positive pressure ventilation with a high concentration of oxygen connected to the ventilation device in the patient with an inadequate respiratory rate or inadequate tidal volume.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Control external hemorrhage with direct pressure followed by a tourniquet if direct pressure is ineffective.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Maintain a normal body temperature.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Splint fractures when appropriate.</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Ensure spine motion restriction precautions are taken.</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Transport critically injured or multisystem trauma patients within 10 minutes to the appropriate trauma facility according to the trauma triage criteria. Always follow your local, regional, or state destination protocols.</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Obtain a history from the patient, relatives, or bystanders.</a:t>
            </a:r>
          </a:p>
          <a:p>
            <a:pPr marL="171450" lvl="0" indent="-171450" eaLnBrk="0" fontAlgn="base" hangingPunct="0">
              <a:spcBef>
                <a:spcPct val="30000"/>
              </a:spcBef>
              <a:spcAft>
                <a:spcPct val="0"/>
              </a:spcAft>
              <a:buFont typeface="Arial" panose="020B0604020202020204" pitchFamily="34" charset="0"/>
              <a:buChar char="•"/>
              <a:defRPr/>
            </a:pPr>
            <a:r>
              <a:rPr lang="en-US" sz="900">
                <a:solidFill>
                  <a:prstClr val="black"/>
                </a:solidFill>
                <a:latin typeface="Calibri"/>
                <a:ea typeface="ＭＳ Ｐゴシック" charset="-128"/>
              </a:rPr>
              <a:t>Perform a secondary assessment to identify all other life-threatening and non-life-threatening injuries and manage each according to priority.</a:t>
            </a:r>
            <a:endParaRPr lang="en-US" altLang="en-US" sz="9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9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b="1">
                <a:solidFill>
                  <a:prstClr val="black"/>
                </a:solidFill>
                <a:latin typeface="Calibri"/>
                <a:ea typeface="ＭＳ Ｐゴシック" panose="020B0600070205080204" pitchFamily="34" charset="-128"/>
              </a:rPr>
              <a:t>Critical Thinking Discussion</a:t>
            </a:r>
            <a:endParaRPr lang="en-US" altLang="en-US" sz="9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What is the relationship between each of the golden principles and increased chances of survival for trauma patients? </a:t>
            </a:r>
            <a:endParaRPr lang="en-US" altLang="en-US" sz="9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9213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You must always remain alert for potential scene hazards. These might involve traffic on the roadway, hazardous materials, hostile environment, an unsecured crime scene, and sudden changes of patient behavior.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Shock from blood loss results in an inadequate delivery of oxygen to the cells. This causes the cells to convert from aerobic to anaerobic metabolism, resulting in little energy production, acid accumulation, and eventual cellular dysfunction and death.</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If a patient is losing a significant amount of blood, the delivery of oxygen and glucose to the cells is impaired. Hemoglobin in the red blood cell is the primary mechanism for oxygen transport. With any type of bleeding, red blood cells and hemoglobin are removed from the vessels, decreasing the oxygen-carrying capability of the blood. The result is shock.</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There are times when you must deviate from the sequence to provide emergency care for a life threat. As an example, airway always is assessed before circulation in the sequence. However, if you identify a major bleed (arterial or venous) during the general impression, you must first control the bleeding prior to moving on in the 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03643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The definitive care for many seriously injured trauma patients is surgery. On-scene time should be limited to 10 minutes if possible. Rapid extrication should be used to remove the patient from a vehicle.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En route, if time or the patient’s condition permits, further stabilization of fractures can be accomplished through splinting. Taking the time at the scene to splint suspected fractures can delay transport and may contribute to the deterioration of the patient.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An open humerus fracture with a bone protruding from the skin at a 90-degree angle will attract your attention. However, if the patient is alert and screaming in pain, you must assume that he has an adequate amount of energy, good perfusion, and an adequate amount of oxygen and glucose delivered to the cells. On the other hand, the patient sitting next to him who barely nods his head in response to your question of “Are you okay?” likely is lacking energy from inadequate perfusion.</a:t>
            </a:r>
          </a:p>
          <a:p>
            <a:pPr marL="171450" lvl="0" indent="-171450" eaLnBrk="0" fontAlgn="base" hangingPunct="0">
              <a:spcBef>
                <a:spcPct val="30000"/>
              </a:spcBef>
              <a:spcAft>
                <a:spcPct val="0"/>
              </a:spcAft>
              <a:buFontTx/>
              <a:buChar char="•"/>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63506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45997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Follow-Up</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 student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Follow-Up Assignments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Review Chapter 27 Summary.</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27 In Review questions.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Complete Chapter 27 Critical Thinking questions.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Assessments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Handouts</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Chapter 27 quiz</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44088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1976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How severely a person is injured depends on the force with which he collides with something, or something collides with him. This force depends partly on the energy contained in the moving body or bodies. The energy contained in a moving body is called kinetic energy.</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simple demonstrations with toy vehicles to explain the laws of motion.</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 several examples of changes of velocity and mass in the kinetic energy equation to demonstrate the effects of each.</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descriptions of mass and velocity, students should be able to calculate the kinetic energy exchanged in an impact.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the effects of rates of acceleration or deceleration on force?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2130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Kinetic energy in a moving body is calculated this way: the mass (weight in pounds) times the velocity (speed in feet per second) squared divided by two.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839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slide" Target="slide85.xml"/><Relationship Id="rId1" Type="http://schemas.openxmlformats.org/officeDocument/2006/relationships/slideLayout" Target="../slideLayouts/slideLayout21.xml"/><Relationship Id="rId5" Type="http://schemas.openxmlformats.org/officeDocument/2006/relationships/slide" Target="slide84.xml"/><Relationship Id="rId4" Type="http://schemas.openxmlformats.org/officeDocument/2006/relationships/slide" Target="slide8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cdc.gov/"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solidFill>
                  <a:schemeClr val="tx1"/>
                </a:solidFill>
                <a:latin typeface="+mn-lt"/>
              </a:rPr>
              <a:t>Chapter 27</a:t>
            </a:r>
            <a:endParaRPr lang="en-US" b="1" dirty="0">
              <a:solidFill>
                <a:schemeClr val="tx1"/>
              </a:solidFill>
              <a:latin typeface="+mn-lt"/>
            </a:endParaRPr>
          </a:p>
        </p:txBody>
      </p:sp>
      <p:sp>
        <p:nvSpPr>
          <p:cNvPr id="5" name="Text Placeholder 4"/>
          <p:cNvSpPr>
            <a:spLocks noGrp="1"/>
          </p:cNvSpPr>
          <p:nvPr>
            <p:ph type="body" idx="3"/>
          </p:nvPr>
        </p:nvSpPr>
        <p:spPr>
          <a:xfrm>
            <a:off x="4907280" y="3114461"/>
            <a:ext cx="3657600" cy="1235866"/>
          </a:xfrm>
        </p:spPr>
        <p:txBody>
          <a:bodyPr/>
          <a:lstStyle/>
          <a:p>
            <a:pPr algn="ctr">
              <a:spcBef>
                <a:spcPct val="0"/>
              </a:spcBef>
              <a:buClrTx/>
            </a:pPr>
            <a:r>
              <a:rPr lang="en-US" altLang="en-US" dirty="0">
                <a:latin typeface="+mn-lt"/>
              </a:rPr>
              <a:t>Trauma Overview: The Trauma Patient and the Trauma System</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505451" y="4876800"/>
            <a:ext cx="3059430" cy="646331"/>
          </a:xfrm>
          <a:prstGeom prst="rect">
            <a:avLst/>
          </a:prstGeom>
          <a:noFill/>
        </p:spPr>
        <p:txBody>
          <a:bodyPr wrap="square" rtlCol="0">
            <a:spAutoFit/>
          </a:bodyPr>
          <a:lstStyle/>
          <a:p>
            <a:r>
              <a:rPr lang="en-US" sz="1200" dirty="0" smtClean="0">
                <a:solidFill>
                  <a:schemeClr val="bg1"/>
                </a:solidFill>
                <a:latin typeface="+mn-lt"/>
              </a:rPr>
              <a:t>"</a:t>
            </a:r>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Kinetics of Trauma </a:t>
            </a:r>
            <a:r>
              <a:rPr lang="en-IN" sz="2000" b="0" dirty="0" smtClean="0">
                <a:latin typeface="Times New Roman" panose="02020603050405020304" pitchFamily="18" charset="0"/>
                <a:ea typeface="ＭＳ Ｐゴシック"/>
              </a:rPr>
              <a:t>(3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Kinetic energy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Velocity is the more significant factory in determining the amount of kinetic energy.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Estimate the speed of the objects involved.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Motor vehicle collisions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Penetrating trauma</a:t>
            </a:r>
          </a:p>
        </p:txBody>
      </p:sp>
    </p:spTree>
    <p:extLst>
      <p:ext uri="{BB962C8B-B14F-4D97-AF65-F5344CB8AC3E}">
        <p14:creationId xmlns:p14="http://schemas.microsoft.com/office/powerpoint/2010/main" val="3648524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Kinetics of Trauma </a:t>
            </a:r>
            <a:r>
              <a:rPr lang="en-IN" sz="2000" b="0" dirty="0" smtClean="0">
                <a:latin typeface="Times New Roman" panose="02020603050405020304" pitchFamily="18" charset="0"/>
                <a:ea typeface="ＭＳ Ｐゴシック"/>
              </a:rPr>
              <a:t>(4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Acceleration and deceleration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law of </a:t>
            </a:r>
            <a:r>
              <a:rPr lang="en-US" altLang="en-US" sz="2400" dirty="0" smtClean="0">
                <a:solidFill>
                  <a:srgbClr val="000000"/>
                </a:solidFill>
                <a:latin typeface="Arial (Body)"/>
                <a:ea typeface="ＭＳ Ｐゴシック"/>
              </a:rPr>
              <a:t>inertia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body at rest will remain at rest, and a body in motion will remain in motion, unless acted upon by an outside </a:t>
            </a:r>
            <a:r>
              <a:rPr lang="en-US" altLang="en-US" sz="2400" dirty="0" smtClean="0">
                <a:solidFill>
                  <a:srgbClr val="000000"/>
                </a:solidFill>
                <a:latin typeface="Arial (Body)"/>
                <a:ea typeface="ＭＳ Ｐゴシック"/>
              </a:rPr>
              <a:t>force.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faster change of speed (acceleration or deceleration) results in more force exerted.</a:t>
            </a:r>
          </a:p>
        </p:txBody>
      </p:sp>
    </p:spTree>
    <p:extLst>
      <p:ext uri="{BB962C8B-B14F-4D97-AF65-F5344CB8AC3E}">
        <p14:creationId xmlns:p14="http://schemas.microsoft.com/office/powerpoint/2010/main" val="652467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Kinetics of Trauma </a:t>
            </a:r>
            <a:r>
              <a:rPr lang="en-IN" sz="2000" b="0" dirty="0" smtClean="0">
                <a:latin typeface="Times New Roman" panose="02020603050405020304" pitchFamily="18" charset="0"/>
                <a:ea typeface="ＭＳ Ｐゴシック"/>
              </a:rPr>
              <a:t>(5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Energy Changes Form and </a:t>
            </a:r>
            <a:r>
              <a:rPr lang="en-US" altLang="en-US" sz="2400" dirty="0" smtClean="0">
                <a:solidFill>
                  <a:srgbClr val="000000"/>
                </a:solidFill>
                <a:latin typeface="Arial (Body)"/>
                <a:ea typeface="ＭＳ Ｐゴシック"/>
              </a:rPr>
              <a:t>Direction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Energy travels in a straight line unless it meets interference.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Interference with the travel of kinetic energy can cause it to change direction and form.</a:t>
            </a:r>
          </a:p>
        </p:txBody>
      </p:sp>
    </p:spTree>
    <p:extLst>
      <p:ext uri="{BB962C8B-B14F-4D97-AF65-F5344CB8AC3E}">
        <p14:creationId xmlns:p14="http://schemas.microsoft.com/office/powerpoint/2010/main" val="3825138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Kinetics of Trauma </a:t>
            </a:r>
            <a:r>
              <a:rPr lang="en-IN" sz="2000" b="0" dirty="0" smtClean="0">
                <a:latin typeface="Times New Roman" panose="02020603050405020304" pitchFamily="18" charset="0"/>
                <a:ea typeface="ＭＳ Ｐゴシック"/>
              </a:rPr>
              <a:t>(6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Impacts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Three types of impacts in a vehicle collision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Energy is absorbed in each impact.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There can be multiple impacts of each type.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Vehicle collision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Body collision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Organ collision</a:t>
            </a:r>
          </a:p>
        </p:txBody>
      </p:sp>
    </p:spTree>
    <p:extLst>
      <p:ext uri="{BB962C8B-B14F-4D97-AF65-F5344CB8AC3E}">
        <p14:creationId xmlns:p14="http://schemas.microsoft.com/office/powerpoint/2010/main" val="3914416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Vehicle Collision </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620486"/>
          </a:xfrm>
        </p:spPr>
        <p:txBody>
          <a:bodyPr/>
          <a:lstStyle/>
          <a:p>
            <a:pPr marL="0" indent="0">
              <a:buNone/>
            </a:pPr>
            <a:r>
              <a:rPr lang="en-US" altLang="en-US" sz="2000" dirty="0">
                <a:latin typeface="+mn-lt"/>
                <a:ea typeface="ＭＳ Ｐゴシック"/>
              </a:rPr>
              <a:t>The Vehicle Strikes an Object</a:t>
            </a:r>
            <a:endParaRPr lang="en-US" sz="2000" dirty="0">
              <a:latin typeface="+mn-lt"/>
            </a:endParaRPr>
          </a:p>
        </p:txBody>
      </p:sp>
      <p:pic>
        <p:nvPicPr>
          <p:cNvPr id="4" name="Picture 2" descr="A car crashes into a tree, crushing the hood and front bumper as leaves fall from the tre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926" y="2549233"/>
            <a:ext cx="7450149" cy="335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132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dirty="0" smtClean="0"/>
              <a:t>Body Collision</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508760"/>
            <a:ext cx="8229600" cy="796438"/>
          </a:xfrm>
        </p:spPr>
        <p:txBody>
          <a:bodyPr/>
          <a:lstStyle/>
          <a:p>
            <a:pPr marL="0" indent="0">
              <a:buNone/>
            </a:pPr>
            <a:r>
              <a:rPr lang="en-US" sz="2200" dirty="0" smtClean="0">
                <a:latin typeface="+mn-lt"/>
              </a:rPr>
              <a:t>The </a:t>
            </a:r>
            <a:r>
              <a:rPr lang="en-US" sz="2200" dirty="0">
                <a:latin typeface="+mn-lt"/>
              </a:rPr>
              <a:t>Occupant Continues Forward and Strikes the Inside of the Automobile</a:t>
            </a:r>
          </a:p>
        </p:txBody>
      </p:sp>
      <p:pic>
        <p:nvPicPr>
          <p:cNvPr id="4" name="Picture 2" descr="The driver’s chest collides with the steering wheel causing broken ribs, his neck and head tilting backw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0055" y="2627057"/>
            <a:ext cx="4523891" cy="356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627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dirty="0" smtClean="0"/>
              <a:t>Organ Collision</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737109"/>
          </a:xfrm>
        </p:spPr>
        <p:txBody>
          <a:bodyPr/>
          <a:lstStyle/>
          <a:p>
            <a:pPr marL="0" indent="0">
              <a:buNone/>
            </a:pPr>
            <a:r>
              <a:rPr lang="en-US" sz="2000" dirty="0" smtClean="0">
                <a:latin typeface="+mn-lt"/>
              </a:rPr>
              <a:t>The </a:t>
            </a:r>
            <a:r>
              <a:rPr lang="en-US" sz="2000" dirty="0">
                <a:latin typeface="+mn-lt"/>
              </a:rPr>
              <a:t>Organs Continue to Move Forward and Strike the Inside of the Skull, Chest, or Abdomen</a:t>
            </a:r>
          </a:p>
        </p:txBody>
      </p:sp>
      <p:pic>
        <p:nvPicPr>
          <p:cNvPr id="4" name="Picture 2" descr="The driver’s organs strike the interior of his chest and abdomen, causing additional damage as the driver’s body and steering wheel are forced to coll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256" y="2664561"/>
            <a:ext cx="4023489" cy="340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56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57913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Click on the Factor That Most Significantly Determines the Amount of Kinetic Energy Involved in a Vehicle Collision</a:t>
            </a:r>
            <a:endParaRPr lang="en-US" dirty="0">
              <a:latin typeface="Times New Roman" panose="02020603050405020304" pitchFamily="18" charset="0"/>
              <a:ea typeface="ＭＳ Ｐゴシック"/>
            </a:endParaRPr>
          </a:p>
        </p:txBody>
      </p:sp>
      <p:sp>
        <p:nvSpPr>
          <p:cNvPr id="3" name="Content Placeholder 2"/>
          <p:cNvSpPr>
            <a:spLocks noGrp="1"/>
          </p:cNvSpPr>
          <p:nvPr>
            <p:ph idx="1"/>
          </p:nvPr>
        </p:nvSpPr>
        <p:spPr>
          <a:xfrm>
            <a:off x="457200" y="1943100"/>
            <a:ext cx="8229600" cy="524614"/>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A. </a:t>
            </a:r>
            <a:r>
              <a:rPr lang="en-US" altLang="en-US" sz="2400" kern="1200" dirty="0" smtClean="0">
                <a:solidFill>
                  <a:srgbClr val="000000"/>
                </a:solidFill>
                <a:latin typeface="Arial (Body)"/>
                <a:ea typeface="ＭＳ Ｐゴシック" panose="020B0600070205080204" pitchFamily="34" charset="-128"/>
                <a:hlinkClick r:id="rId2" action="ppaction://hlinksldjump"/>
              </a:rPr>
              <a:t>The </a:t>
            </a:r>
            <a:r>
              <a:rPr lang="en-US" altLang="en-US" sz="2400" kern="1200" dirty="0">
                <a:solidFill>
                  <a:srgbClr val="000000"/>
                </a:solidFill>
                <a:latin typeface="Arial (Body)"/>
                <a:ea typeface="ＭＳ Ｐゴシック" panose="020B0600070205080204" pitchFamily="34" charset="-128"/>
                <a:hlinkClick r:id="rId2" action="ppaction://hlinksldjump"/>
              </a:rPr>
              <a:t>center of gravity of the vehicle</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73720" y="2641680"/>
            <a:ext cx="5972800" cy="50157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B. </a:t>
            </a:r>
            <a:r>
              <a:rPr lang="en-US" altLang="en-US" sz="2400" kern="1200" dirty="0" smtClean="0">
                <a:solidFill>
                  <a:srgbClr val="000000"/>
                </a:solidFill>
                <a:latin typeface="Arial (Body)"/>
                <a:ea typeface="ＭＳ Ｐゴシック" panose="020B0600070205080204" pitchFamily="34" charset="-128"/>
                <a:hlinkClick r:id="rId3" action="ppaction://hlinksldjump"/>
              </a:rPr>
              <a:t>The </a:t>
            </a:r>
            <a:r>
              <a:rPr lang="en-US" altLang="en-US" sz="2400" kern="1200" dirty="0">
                <a:solidFill>
                  <a:srgbClr val="000000"/>
                </a:solidFill>
                <a:latin typeface="Arial (Body)"/>
                <a:ea typeface="ＭＳ Ｐゴシック" panose="020B0600070205080204" pitchFamily="34" charset="-128"/>
                <a:hlinkClick r:id="rId3" action="ppaction://hlinksldjump"/>
              </a:rPr>
              <a:t>mass of the vehicle the patient is in</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200" y="3283110"/>
            <a:ext cx="8229600" cy="56880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C. </a:t>
            </a:r>
            <a:r>
              <a:rPr lang="en-US" altLang="en-US" sz="2400" kern="1200" dirty="0" smtClean="0">
                <a:solidFill>
                  <a:srgbClr val="000000"/>
                </a:solidFill>
                <a:latin typeface="Arial (Body)"/>
                <a:ea typeface="ＭＳ Ｐゴシック" panose="020B0600070205080204" pitchFamily="34" charset="-128"/>
                <a:hlinkClick r:id="rId4" action="ppaction://hlinksldjump"/>
              </a:rPr>
              <a:t>The </a:t>
            </a:r>
            <a:r>
              <a:rPr lang="en-US" altLang="en-US" sz="2400" kern="1200" dirty="0">
                <a:solidFill>
                  <a:srgbClr val="000000"/>
                </a:solidFill>
                <a:latin typeface="Arial (Body)"/>
                <a:ea typeface="ＭＳ Ｐゴシック" panose="020B0600070205080204" pitchFamily="34" charset="-128"/>
                <a:hlinkClick r:id="rId4" action="ppaction://hlinksldjump"/>
              </a:rPr>
              <a:t>mass of the vehicle that strikes the patient's vehicle</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3935970"/>
            <a:ext cx="8229600" cy="55602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D. </a:t>
            </a:r>
            <a:r>
              <a:rPr lang="en-US" altLang="en-US" sz="2400" kern="1200" dirty="0" smtClean="0">
                <a:solidFill>
                  <a:srgbClr val="000000"/>
                </a:solidFill>
                <a:latin typeface="Arial (Body)"/>
                <a:ea typeface="ＭＳ Ｐゴシック" panose="020B0600070205080204" pitchFamily="34" charset="-128"/>
                <a:hlinkClick r:id="rId5" action="ppaction://hlinksldjump"/>
              </a:rPr>
              <a:t>The </a:t>
            </a:r>
            <a:r>
              <a:rPr lang="en-US" altLang="en-US" sz="2400" kern="1200" dirty="0">
                <a:solidFill>
                  <a:srgbClr val="000000"/>
                </a:solidFill>
                <a:latin typeface="Arial (Body)"/>
                <a:ea typeface="ＭＳ Ｐゴシック" panose="020B0600070205080204" pitchFamily="34" charset="-128"/>
                <a:hlinkClick r:id="rId5" action="ppaction://hlinksldjump"/>
              </a:rPr>
              <a:t>combined speed of the two vehicles</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640935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provides </a:t>
            </a:r>
            <a:r>
              <a:rPr lang="en-US" altLang="en-US" sz="2400" dirty="0">
                <a:solidFill>
                  <a:srgbClr val="000000"/>
                </a:solidFill>
                <a:latin typeface="Arial (Body)"/>
                <a:ea typeface="ＭＳ Ｐゴシック"/>
              </a:rPr>
              <a:t>a suspicion of injury; not an accurate indicator of injury.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You must assess the patient for indictors of injury.</a:t>
            </a:r>
          </a:p>
        </p:txBody>
      </p:sp>
    </p:spTree>
    <p:extLst>
      <p:ext uri="{BB962C8B-B14F-4D97-AF65-F5344CB8AC3E}">
        <p14:creationId xmlns:p14="http://schemas.microsoft.com/office/powerpoint/2010/main" val="1447631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(2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Have a high suspicion of injury when there 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Death of another vehicle occupant.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Altered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Intrusion over </a:t>
            </a:r>
            <a:r>
              <a:rPr lang="en-US" altLang="en-US" sz="2400" dirty="0" smtClean="0">
                <a:solidFill>
                  <a:srgbClr val="000000"/>
                </a:solidFill>
                <a:latin typeface="Arial (Body)"/>
                <a:ea typeface="ＭＳ Ｐゴシック"/>
              </a:rPr>
              <a:t>12” </a:t>
            </a:r>
            <a:r>
              <a:rPr lang="en-US" altLang="en-US" sz="2400" dirty="0">
                <a:solidFill>
                  <a:srgbClr val="000000"/>
                </a:solidFill>
                <a:latin typeface="Arial (Body)"/>
                <a:ea typeface="ＭＳ Ｐゴシック"/>
              </a:rPr>
              <a:t>for the occupant site.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Ejection from the motor vehicle.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Vehicle telemetry data consistent with a high risk of injury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10362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rPr>
              <a:t>Learning Readiness</a:t>
            </a:r>
            <a:endParaRPr lang="en-US" dirty="0">
              <a:solidFill>
                <a:srgbClr val="007FA3"/>
              </a:solidFill>
              <a:latin typeface="Times New Roman" panose="02020603050405020304" pitchFamily="18" charset="0"/>
              <a:ea typeface="ＭＳ Ｐゴシック"/>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E</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M</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S Education </a:t>
            </a:r>
            <a:r>
              <a:rPr lang="en-US" altLang="en-US" sz="2400" b="1" dirty="0">
                <a:solidFill>
                  <a:srgbClr val="000000"/>
                </a:solidFill>
                <a:latin typeface="Arial (Body)"/>
                <a:ea typeface="ＭＳ Ｐゴシック"/>
              </a:rPr>
              <a:t>Standards, </a:t>
            </a:r>
            <a:r>
              <a:rPr lang="en-US" altLang="en-US" sz="2400" dirty="0">
                <a:solidFill>
                  <a:srgbClr val="000000"/>
                </a:solidFill>
                <a:latin typeface="Arial (Body)"/>
                <a:ea typeface="ＭＳ Ｐゴシック"/>
              </a:rPr>
              <a:t>text p. 810.</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810.</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810.</a:t>
            </a:r>
            <a:endParaRPr lang="en-US" altLang="en-US" sz="2400" i="1"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4959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11630"/>
          </a:xfrm>
        </p:spPr>
        <p:txBody>
          <a:bodyPr tIns="91425">
            <a:noAutofit/>
          </a:bodyPr>
          <a:lstStyle/>
          <a:p>
            <a:pPr lvl="0" eaLnBrk="0" fontAlgn="base" hangingPunct="0">
              <a:spcBef>
                <a:spcPct val="0"/>
              </a:spcBef>
              <a:spcAft>
                <a:spcPct val="0"/>
              </a:spcAft>
              <a:buClrTx/>
            </a:pPr>
            <a:r>
              <a:rPr lang="en-US" dirty="0" smtClean="0"/>
              <a:t>Types </a:t>
            </a:r>
            <a:r>
              <a:rPr lang="en-US" dirty="0"/>
              <a:t>of Impacts in Motor Vehicle Trauma and </a:t>
            </a:r>
            <a:r>
              <a:rPr lang="en-US" dirty="0" smtClean="0"/>
              <a:t>their </a:t>
            </a:r>
            <a:r>
              <a:rPr lang="en-US" dirty="0"/>
              <a:t>Incidence of Frequency in Urban Areas (By Percentage)</a:t>
            </a:r>
            <a:endParaRPr lang="en-US" altLang="en-US" sz="2800" dirty="0">
              <a:latin typeface="Times New Roman" panose="02020603050405020304" pitchFamily="18" charset="0"/>
              <a:ea typeface="ＭＳ Ｐゴシック"/>
            </a:endParaRPr>
          </a:p>
        </p:txBody>
      </p:sp>
      <p:pic>
        <p:nvPicPr>
          <p:cNvPr id="4" name="Picture 2" descr="Rotational collisions initiate on the corners of a vehicle, frontal collisions on the front, rear end collisions on the back, and lateral collisions on the sid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2239" y="2429687"/>
            <a:ext cx="6333802" cy="303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794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(3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Frontal Impact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occupant is traveling at the same speed as the vehicle.</a:t>
            </a:r>
          </a:p>
        </p:txBody>
      </p:sp>
    </p:spTree>
    <p:extLst>
      <p:ext uri="{BB962C8B-B14F-4D97-AF65-F5344CB8AC3E}">
        <p14:creationId xmlns:p14="http://schemas.microsoft.com/office/powerpoint/2010/main" val="1444476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Frontal Impact</a:t>
            </a:r>
            <a:endParaRPr lang="en-US" altLang="en-US" dirty="0">
              <a:latin typeface="Times New Roman" panose="02020603050405020304" pitchFamily="18" charset="0"/>
              <a:ea typeface="ＭＳ Ｐゴシック"/>
            </a:endParaRPr>
          </a:p>
        </p:txBody>
      </p:sp>
      <p:pic>
        <p:nvPicPr>
          <p:cNvPr id="4" name="Picture 2" descr="A truck has crashed into a tree, its hood and bumper crushed. Ambulances arrive behind the cras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0251" y="1629405"/>
            <a:ext cx="6263499" cy="385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772150"/>
            <a:ext cx="8229600" cy="512866"/>
          </a:xfrm>
        </p:spPr>
        <p:txBody>
          <a:bodyPr/>
          <a:lstStyle/>
          <a:p>
            <a:r>
              <a:rPr lang="en-US" altLang="en-US" sz="1800" b="1" dirty="0" smtClean="0">
                <a:latin typeface="+mn-lt"/>
              </a:rPr>
              <a:t>(© Kevin Link)</a:t>
            </a:r>
            <a:endParaRPr lang="en-US" sz="1800" dirty="0">
              <a:latin typeface="+mn-lt"/>
            </a:endParaRPr>
          </a:p>
        </p:txBody>
      </p:sp>
    </p:spTree>
    <p:extLst>
      <p:ext uri="{BB962C8B-B14F-4D97-AF65-F5344CB8AC3E}">
        <p14:creationId xmlns:p14="http://schemas.microsoft.com/office/powerpoint/2010/main" val="17133220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24355"/>
          </a:xfrm>
        </p:spPr>
        <p:txBody>
          <a:bodyPr tIns="91425">
            <a:noAutofit/>
          </a:bodyPr>
          <a:lstStyle/>
          <a:p>
            <a:pPr lvl="0" eaLnBrk="0" fontAlgn="base" hangingPunct="0">
              <a:spcBef>
                <a:spcPct val="0"/>
              </a:spcBef>
              <a:spcAft>
                <a:spcPct val="0"/>
              </a:spcAft>
              <a:buClrTx/>
            </a:pPr>
            <a:r>
              <a:rPr lang="en-US" sz="2800" dirty="0" smtClean="0"/>
              <a:t>In </a:t>
            </a:r>
            <a:r>
              <a:rPr lang="en-US" sz="2800" dirty="0"/>
              <a:t>a Frontal Collision, the Occupant Continues to Move Forward at the Same Speed the Vehicle </a:t>
            </a:r>
            <a:r>
              <a:rPr lang="en-US" sz="2800" dirty="0" smtClean="0"/>
              <a:t>was </a:t>
            </a:r>
            <a:r>
              <a:rPr lang="en-US" sz="2800" dirty="0"/>
              <a:t>Moving</a:t>
            </a:r>
            <a:endParaRPr lang="en-US" altLang="en-US" sz="2800" dirty="0">
              <a:latin typeface="Times New Roman" panose="02020603050405020304" pitchFamily="18" charset="0"/>
              <a:ea typeface="ＭＳ Ｐゴシック"/>
            </a:endParaRPr>
          </a:p>
        </p:txBody>
      </p:sp>
      <p:pic>
        <p:nvPicPr>
          <p:cNvPr id="4" name="Picture 2" descr="Lateral view of a frontal collision, where the driver is forced forward, his chest hitting the steering wheel and his head moving towards the windshield. He is not wearing a seat bel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9070" y="2217252"/>
            <a:ext cx="4885860" cy="384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551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(4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Frontal Impact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With an up-and-over pathway look for injuries to the abdomen, chest, face, head, and neck.</a:t>
            </a:r>
          </a:p>
        </p:txBody>
      </p:sp>
    </p:spTree>
    <p:extLst>
      <p:ext uri="{BB962C8B-B14F-4D97-AF65-F5344CB8AC3E}">
        <p14:creationId xmlns:p14="http://schemas.microsoft.com/office/powerpoint/2010/main" val="27998754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71575"/>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The Up-And-Over Pathway Causes Impact to the Head, Neck, Chest, and Abdomen</a:t>
            </a:r>
            <a:endParaRPr lang="en-US" altLang="en-US" dirty="0">
              <a:latin typeface="Times New Roman" panose="02020603050405020304" pitchFamily="18" charset="0"/>
              <a:ea typeface="ＭＳ Ｐゴシック"/>
            </a:endParaRPr>
          </a:p>
        </p:txBody>
      </p:sp>
      <p:pic>
        <p:nvPicPr>
          <p:cNvPr id="4" name="Picture 2" descr="The driver’s head breaks through the glass of the windshield, causing his face to bleed, and impact with the steering wheel causes injury to his neck, chest, and abdomen as he is lifted away from the sea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159" y="1835052"/>
            <a:ext cx="5133682" cy="420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562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 Deformed Steering Wheel Indicates Possible Chest or Abdominal Injury</a:t>
            </a:r>
            <a:endParaRPr lang="en-US" altLang="en-US" dirty="0">
              <a:latin typeface="Times New Roman" panose="02020603050405020304" pitchFamily="18" charset="0"/>
              <a:ea typeface="ＭＳ Ｐゴシック"/>
            </a:endParaRPr>
          </a:p>
        </p:txBody>
      </p:sp>
      <p:pic>
        <p:nvPicPr>
          <p:cNvPr id="4" name="Picture 2" descr="A crashed car with a steering wheel flattened back towards the dashbo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9598" y="1633368"/>
            <a:ext cx="5784803" cy="384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1"/>
          </p:nvPr>
        </p:nvSpPr>
        <p:spPr>
          <a:xfrm>
            <a:off x="457200" y="5819774"/>
            <a:ext cx="8229600" cy="465241"/>
          </a:xfrm>
        </p:spPr>
        <p:txBody>
          <a:bodyPr/>
          <a:lstStyle/>
          <a:p>
            <a:r>
              <a:rPr lang="en-IN" altLang="en-US" sz="1800" b="1" dirty="0">
                <a:latin typeface="+mn-lt"/>
                <a:ea typeface="ＭＳ Ｐゴシック"/>
                <a:cs typeface="Times New Roman" panose="02020603050405020304" pitchFamily="18" charset="0"/>
              </a:rPr>
              <a:t>(© Kevin Link)</a:t>
            </a:r>
            <a:endParaRPr lang="en-US" sz="1800" b="1" dirty="0">
              <a:latin typeface="+mn-lt"/>
              <a:cs typeface="Times New Roman" panose="02020603050405020304" pitchFamily="18" charset="0"/>
            </a:endParaRPr>
          </a:p>
        </p:txBody>
      </p:sp>
    </p:spTree>
    <p:extLst>
      <p:ext uri="{BB962C8B-B14F-4D97-AF65-F5344CB8AC3E}">
        <p14:creationId xmlns:p14="http://schemas.microsoft.com/office/powerpoint/2010/main" val="4457613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68780"/>
          </a:xfrm>
        </p:spPr>
        <p:txBody>
          <a:bodyPr tIns="91425">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The “Paper Bag” Syndrome Results from Compression of the Chest against the Steering Column</a:t>
            </a:r>
            <a:endParaRPr lang="en-US" altLang="en-US" sz="3000" dirty="0">
              <a:latin typeface="Times New Roman" panose="02020603050405020304" pitchFamily="18" charset="0"/>
              <a:ea typeface="ＭＳ Ｐゴシック"/>
            </a:endParaRPr>
          </a:p>
        </p:txBody>
      </p:sp>
      <p:pic>
        <p:nvPicPr>
          <p:cNvPr id="4" name="Picture 2" descr="The lungs expand in the chest as the epiglottis closes in normal breathing. When hitting a steering wheel in a crash, expanded lungs rupture and release air from the rupture, from compression by the steering whee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3258" y="2372926"/>
            <a:ext cx="7077483" cy="287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996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(5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Frontal Impact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With a down-and-under pathway look for injuries to the knees, femurs, hips, acetabulum, and spine.</a:t>
            </a:r>
          </a:p>
        </p:txBody>
      </p:sp>
    </p:spTree>
    <p:extLst>
      <p:ext uri="{BB962C8B-B14F-4D97-AF65-F5344CB8AC3E}">
        <p14:creationId xmlns:p14="http://schemas.microsoft.com/office/powerpoint/2010/main" val="3365649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The Down-And-Under Pathway Causes Impact to the Knees, Femurs, Hips, Acetabulum, and Spine</a:t>
            </a:r>
            <a:endParaRPr lang="en-US" altLang="en-US" sz="2800" dirty="0">
              <a:latin typeface="Times New Roman" panose="02020603050405020304" pitchFamily="18" charset="0"/>
              <a:ea typeface="ＭＳ Ｐゴシック"/>
            </a:endParaRPr>
          </a:p>
        </p:txBody>
      </p:sp>
      <p:pic>
        <p:nvPicPr>
          <p:cNvPr id="4" name="Picture 2" descr="The driver’s hips travel under the steering wheel, his knee hitting the dashboard and steering column. His shoulder hits the back of the seat, his pelvis and femur hitting the bottom edge of the sea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9132" y="1771753"/>
            <a:ext cx="4945737" cy="3810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733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Setting the Stage</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Kinetics of Trauma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Mechanisms of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Multisystem Trauma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Golden Period and Platinum 10 Minutes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Trauma System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Golden Principles of Prehospital Trauma Care</a:t>
            </a:r>
          </a:p>
        </p:txBody>
      </p:sp>
    </p:spTree>
    <p:extLst>
      <p:ext uri="{BB962C8B-B14F-4D97-AF65-F5344CB8AC3E}">
        <p14:creationId xmlns:p14="http://schemas.microsoft.com/office/powerpoint/2010/main" val="5876042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Examples of Mechanisms of Injury Associated with Frontal Impact</a:t>
            </a:r>
            <a:endParaRPr lang="en-US" altLang="en-US" dirty="0">
              <a:latin typeface="Times New Roman" panose="02020603050405020304" pitchFamily="18" charset="0"/>
              <a:ea typeface="ＭＳ Ｐゴシック"/>
            </a:endParaRPr>
          </a:p>
        </p:txBody>
      </p:sp>
      <p:pic>
        <p:nvPicPr>
          <p:cNvPr id="4" name="Picture 2" descr="Examples of dashboard injuries, which occur as a passenger is forced towards and collides with the dashboard. 1. Fractured hip or pelvis from colliding at a sideways angle without a seat belt. 2 Dislocated hip or knee from colliding head on without a seatbelt. 3. Lap belt and facial injuries from the lap belt’s restraint and head whipping to collide with the dashboard. 4. Neck injuries from whipping forward with no bel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1818" y="1745326"/>
            <a:ext cx="4020364" cy="419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530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(6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Rear-End Impact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Initially, the head and neck are whipped back.</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 properly adjusted headrest and seat belt reduce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Subsequent injury can follow an up-and-over or down-and-under pathway.</a:t>
            </a:r>
          </a:p>
        </p:txBody>
      </p:sp>
    </p:spTree>
    <p:extLst>
      <p:ext uri="{BB962C8B-B14F-4D97-AF65-F5344CB8AC3E}">
        <p14:creationId xmlns:p14="http://schemas.microsoft.com/office/powerpoint/2010/main" val="9185129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Rear Impact</a:t>
            </a:r>
            <a:endParaRPr lang="en-US" altLang="en-US" dirty="0">
              <a:latin typeface="Times New Roman" panose="02020603050405020304" pitchFamily="18" charset="0"/>
              <a:ea typeface="ＭＳ Ｐゴシック"/>
            </a:endParaRPr>
          </a:p>
        </p:txBody>
      </p:sp>
      <p:pic>
        <p:nvPicPr>
          <p:cNvPr id="4" name="Picture 2" descr="A crashed car with the rear half completely crushed and torn off. The rear right wheel has been shifted to directly behind the passenger seat as a fire fighter assesses the da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562" y="1581191"/>
            <a:ext cx="5738139" cy="380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1"/>
          </p:nvPr>
        </p:nvSpPr>
        <p:spPr>
          <a:xfrm>
            <a:off x="457200" y="5772150"/>
            <a:ext cx="8229600" cy="512866"/>
          </a:xfrm>
        </p:spPr>
        <p:txBody>
          <a:bodyPr/>
          <a:lstStyle/>
          <a:p>
            <a:r>
              <a:rPr lang="en-US" altLang="en-US" sz="1800" b="1" dirty="0">
                <a:latin typeface="+mn-lt"/>
                <a:ea typeface="ＭＳ Ｐゴシック"/>
              </a:rPr>
              <a:t>(© Ed Effron)</a:t>
            </a:r>
            <a:endParaRPr lang="en-US" sz="1800" b="1" dirty="0">
              <a:latin typeface="+mn-lt"/>
            </a:endParaRPr>
          </a:p>
        </p:txBody>
      </p:sp>
    </p:spTree>
    <p:extLst>
      <p:ext uri="{BB962C8B-B14F-4D97-AF65-F5344CB8AC3E}">
        <p14:creationId xmlns:p14="http://schemas.microsoft.com/office/powerpoint/2010/main" val="9494053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200" dirty="0">
                <a:latin typeface="Times New Roman" panose="02020603050405020304" pitchFamily="18" charset="0"/>
                <a:ea typeface="ＭＳ Ｐゴシック"/>
              </a:rPr>
              <a:t>The Effects of Driver Not Wearing a Seat Belt</a:t>
            </a:r>
          </a:p>
        </p:txBody>
      </p:sp>
      <p:sp>
        <p:nvSpPr>
          <p:cNvPr id="3" name="Text Placeholder 2"/>
          <p:cNvSpPr>
            <a:spLocks noGrp="1"/>
          </p:cNvSpPr>
          <p:nvPr>
            <p:ph type="body" idx="1"/>
          </p:nvPr>
        </p:nvSpPr>
        <p:spPr>
          <a:xfrm>
            <a:off x="457200" y="1600200"/>
            <a:ext cx="3700463" cy="4655940"/>
          </a:xfrm>
        </p:spPr>
        <p:txBody>
          <a:bodyPr/>
          <a:lstStyle/>
          <a:p>
            <a:pPr marL="0" indent="0">
              <a:buNone/>
            </a:pPr>
            <a:r>
              <a:rPr lang="en-IN" altLang="en-US" sz="2200" dirty="0" smtClean="0">
                <a:solidFill>
                  <a:schemeClr val="tx1"/>
                </a:solidFill>
                <a:latin typeface="+mn-lt"/>
                <a:ea typeface="ＭＳ Ｐゴシック"/>
              </a:rPr>
              <a:t>(a)</a:t>
            </a:r>
            <a:r>
              <a:rPr lang="en-IN" altLang="en-US" sz="2200" dirty="0" smtClean="0">
                <a:latin typeface="+mn-lt"/>
                <a:ea typeface="ＭＳ Ｐゴシック"/>
              </a:rPr>
              <a:t> In </a:t>
            </a:r>
            <a:r>
              <a:rPr lang="en-IN" altLang="en-US" sz="2200" dirty="0">
                <a:latin typeface="+mn-lt"/>
                <a:ea typeface="ＭＳ Ｐゴシック"/>
              </a:rPr>
              <a:t>a Rear Impact with an Unrestrained </a:t>
            </a:r>
            <a:r>
              <a:rPr lang="en-IN" altLang="en-US" sz="2200" dirty="0" smtClean="0">
                <a:latin typeface="+mn-lt"/>
                <a:ea typeface="ＭＳ Ｐゴシック"/>
              </a:rPr>
              <a:t>Occupant Initial movement is backward, causing potential neck injury.</a:t>
            </a:r>
          </a:p>
          <a:p>
            <a:pPr marL="0" indent="0">
              <a:buNone/>
            </a:pPr>
            <a:r>
              <a:rPr lang="en-IN" altLang="en-US" sz="2200" dirty="0" smtClean="0">
                <a:latin typeface="+mn-lt"/>
                <a:ea typeface="ＭＳ Ｐゴシック"/>
              </a:rPr>
              <a:t>(b) The occupant then moves forward, causing impact to the head and chest.</a:t>
            </a:r>
            <a:endParaRPr lang="en-US" sz="2200" dirty="0">
              <a:latin typeface="+mn-lt"/>
            </a:endParaRPr>
          </a:p>
        </p:txBody>
      </p:sp>
      <p:pic>
        <p:nvPicPr>
          <p:cNvPr id="4" name="Picture 2" descr="The effects of a rear impact on the driver not wearing a seat belt, marked ay and b. A. The driver is forced backward, his neck and head tilting back and arms flailing upward. B. The driver is then forced forward, his head hitting the windshield, his chest hitting the steering whee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9087" y="1686251"/>
            <a:ext cx="2457660" cy="403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4291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(7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Lateral Impact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There may be injuries of the head, neck, chest, abdomen, pelvis, and extremities.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Assess whether the patient bore the brunt of the impact.</a:t>
            </a:r>
          </a:p>
        </p:txBody>
      </p:sp>
    </p:spTree>
    <p:extLst>
      <p:ext uri="{BB962C8B-B14F-4D97-AF65-F5344CB8AC3E}">
        <p14:creationId xmlns:p14="http://schemas.microsoft.com/office/powerpoint/2010/main" val="10743105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Lateral Impact</a:t>
            </a:r>
            <a:endParaRPr lang="en-US" altLang="en-US" dirty="0">
              <a:latin typeface="Times New Roman" panose="02020603050405020304" pitchFamily="18" charset="0"/>
              <a:ea typeface="ＭＳ Ｐゴシック"/>
            </a:endParaRPr>
          </a:p>
        </p:txBody>
      </p:sp>
      <p:pic>
        <p:nvPicPr>
          <p:cNvPr id="4" name="Picture 1" descr="The effects of a side impact to a passenger are, head hitting and breaking the glass of the window, the car panel crushing then hitting the shoulder, abdomen and le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37" y="1583567"/>
            <a:ext cx="5838327" cy="386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1"/>
          </p:nvPr>
        </p:nvSpPr>
        <p:spPr>
          <a:xfrm>
            <a:off x="457200" y="5806440"/>
            <a:ext cx="8229600" cy="478576"/>
          </a:xfrm>
        </p:spPr>
        <p:txBody>
          <a:bodyPr/>
          <a:lstStyle/>
          <a:p>
            <a:r>
              <a:rPr lang="en-US" altLang="en-US" sz="1800" b="1" dirty="0">
                <a:latin typeface="+mn-lt"/>
                <a:ea typeface="ＭＳ Ｐゴシック"/>
                <a:cs typeface="Times New Roman" panose="02020603050405020304" pitchFamily="18" charset="0"/>
              </a:rPr>
              <a:t>(© Ed Effron)</a:t>
            </a:r>
            <a:endParaRPr lang="en-US" sz="1800" b="1" dirty="0">
              <a:latin typeface="+mn-lt"/>
              <a:cs typeface="Times New Roman" panose="02020603050405020304" pitchFamily="18" charset="0"/>
            </a:endParaRPr>
          </a:p>
        </p:txBody>
      </p:sp>
    </p:spTree>
    <p:extLst>
      <p:ext uri="{BB962C8B-B14F-4D97-AF65-F5344CB8AC3E}">
        <p14:creationId xmlns:p14="http://schemas.microsoft.com/office/powerpoint/2010/main" val="3904107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17518"/>
          </a:xfrm>
        </p:spPr>
        <p:txBody>
          <a:bodyPr tIns="91425">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Lateral Impact Causes Impact to the Head, Shoulder, Lateral Chest, Lateral Abdomen, Lateral Pelvis, and Femur</a:t>
            </a:r>
            <a:endParaRPr lang="en-US" altLang="en-US" sz="3200" dirty="0">
              <a:latin typeface="Times New Roman" panose="02020603050405020304" pitchFamily="18" charset="0"/>
              <a:ea typeface="ＭＳ Ｐゴシック"/>
            </a:endParaRPr>
          </a:p>
        </p:txBody>
      </p:sp>
      <p:pic>
        <p:nvPicPr>
          <p:cNvPr id="4" name="Picture 2" descr="A crashed car with damage to the driver’s side, including the panels, windows, and mirr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6649" y="2017568"/>
            <a:ext cx="1390703" cy="415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0386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(8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Rotational or Rollover Crash</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Injury patterns are less predictable.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 rollovers, there are multiple impacts and changes in direction.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Multisystem trauma is common.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Ejection is common with rollover; crushing injuries to ejected occupants are common.</a:t>
            </a:r>
          </a:p>
        </p:txBody>
      </p:sp>
    </p:spTree>
    <p:extLst>
      <p:ext uri="{BB962C8B-B14F-4D97-AF65-F5344CB8AC3E}">
        <p14:creationId xmlns:p14="http://schemas.microsoft.com/office/powerpoint/2010/main" val="37930047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Rotational Impact</a:t>
            </a:r>
            <a:endParaRPr lang="en-US" altLang="en-US" dirty="0">
              <a:latin typeface="Times New Roman" panose="02020603050405020304" pitchFamily="18" charset="0"/>
              <a:ea typeface="ＭＳ Ｐゴシック"/>
            </a:endParaRPr>
          </a:p>
        </p:txBody>
      </p:sp>
      <p:pic>
        <p:nvPicPr>
          <p:cNvPr id="4" name="Picture 1" descr="A crashed car. The frame has been bent at the passenger rear side, causing the car to droop, and the hood and front bumper are crushed. Front and rear tires are missing on the passenger side. The windshield and front passenger door are int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742" y="1841562"/>
            <a:ext cx="5152516" cy="342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772150"/>
            <a:ext cx="8229600" cy="512866"/>
          </a:xfrm>
        </p:spPr>
        <p:txBody>
          <a:bodyPr/>
          <a:lstStyle/>
          <a:p>
            <a:r>
              <a:rPr lang="en-US" altLang="en-US" sz="1800" b="1" dirty="0">
                <a:latin typeface="+mn-lt"/>
                <a:ea typeface="ＭＳ Ｐゴシック"/>
                <a:cs typeface="Times New Roman" panose="02020603050405020304" pitchFamily="18" charset="0"/>
              </a:rPr>
              <a:t>(© Ed Effron)</a:t>
            </a:r>
            <a:endParaRPr lang="en-US" sz="1800" b="1" dirty="0">
              <a:latin typeface="+mn-lt"/>
              <a:cs typeface="Times New Roman" panose="02020603050405020304" pitchFamily="18" charset="0"/>
            </a:endParaRPr>
          </a:p>
        </p:txBody>
      </p:sp>
    </p:spTree>
    <p:extLst>
      <p:ext uri="{BB962C8B-B14F-4D97-AF65-F5344CB8AC3E}">
        <p14:creationId xmlns:p14="http://schemas.microsoft.com/office/powerpoint/2010/main" val="27154591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Rollover Impacts</a:t>
            </a:r>
            <a:endParaRPr lang="en-US" altLang="en-US" dirty="0">
              <a:latin typeface="Times New Roman" panose="02020603050405020304" pitchFamily="18" charset="0"/>
              <a:ea typeface="ＭＳ Ｐゴシック"/>
            </a:endParaRPr>
          </a:p>
        </p:txBody>
      </p:sp>
      <p:pic>
        <p:nvPicPr>
          <p:cNvPr id="4" name="Picture 1" descr="A crashed car, rolled over with a crushed front bumper. A fire truck and ambulance are parked around the crash, while fire fighters in full gear extract a patient from the back seat to a nearby stret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816" y="1748378"/>
            <a:ext cx="5632367" cy="376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1"/>
          </p:nvPr>
        </p:nvSpPr>
        <p:spPr>
          <a:xfrm>
            <a:off x="457200" y="5726430"/>
            <a:ext cx="8229600" cy="558586"/>
          </a:xfrm>
        </p:spPr>
        <p:txBody>
          <a:bodyPr/>
          <a:lstStyle/>
          <a:p>
            <a:r>
              <a:rPr lang="en-US" altLang="en-US" sz="1800" b="1" dirty="0">
                <a:latin typeface="+mn-lt"/>
                <a:ea typeface="ＭＳ Ｐゴシック"/>
                <a:cs typeface="Times New Roman" panose="02020603050405020304" pitchFamily="18" charset="0"/>
              </a:rPr>
              <a:t>(© Ed Effron)</a:t>
            </a:r>
            <a:endParaRPr lang="en-US" sz="1800" b="1" dirty="0">
              <a:latin typeface="+mn-lt"/>
              <a:cs typeface="Times New Roman" panose="02020603050405020304" pitchFamily="18" charset="0"/>
            </a:endParaRPr>
          </a:p>
        </p:txBody>
      </p:sp>
    </p:spTree>
    <p:extLst>
      <p:ext uri="{BB962C8B-B14F-4D97-AF65-F5344CB8AC3E}">
        <p14:creationId xmlns:p14="http://schemas.microsoft.com/office/powerpoint/2010/main" val="1114035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Case Study Introduction </a:t>
            </a:r>
            <a:r>
              <a:rPr lang="en-IN"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Nina Segall and Scotty Lindquist respond to a report of a person shot in a hunting accident. After a 15-minute response to the remote area, they meet state police on the scene. Police confirm that it was a hunting accident and all weapons have been secured. The patient, a 27-year-old man, was accidentally shot by another hunter with a high-velocity </a:t>
            </a:r>
            <a:r>
              <a:rPr lang="en-US" altLang="en-US" sz="2400" dirty="0" smtClean="0">
                <a:solidFill>
                  <a:srgbClr val="000000"/>
                </a:solidFill>
                <a:latin typeface="Arial (Body)"/>
                <a:ea typeface="ＭＳ Ｐゴシック"/>
              </a:rPr>
              <a:t>rifle.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08083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09725"/>
          </a:xfrm>
        </p:spPr>
        <p:txBody>
          <a:bodyPr tIns="91425">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In a Rollover of an Unrestrained Occupant, Impact to the Body is Difficult to Predict and Commonly Results in Multiple System Injury</a:t>
            </a:r>
            <a:endParaRPr lang="en-US" altLang="en-US" sz="3200" dirty="0">
              <a:latin typeface="Times New Roman" panose="02020603050405020304" pitchFamily="18" charset="0"/>
              <a:ea typeface="ＭＳ Ｐゴシック"/>
            </a:endParaRPr>
          </a:p>
        </p:txBody>
      </p:sp>
      <p:pic>
        <p:nvPicPr>
          <p:cNvPr id="4" name="Picture 2" descr="The process of a passenger not wearing a seat belt getting injured in a rollover crash. As the car rolls over, the passenger is thrown to and hits various parts of the interior of the car, receiving injuries at each impact to different parts of the bo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2" y="2791114"/>
            <a:ext cx="7481455" cy="241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1286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(9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Vehicle-Pedestrian Collision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Extent of injury depends 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Vehicle speed.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What part of the body is hit.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How far the pedestrian was thrown.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surface the pedestrian landed 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body part that first struck the ground.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Injury patterns are different in children and adults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463275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(10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312039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Vehicle </a:t>
            </a:r>
            <a:r>
              <a:rPr lang="en-US" altLang="en-US" sz="2400" dirty="0" smtClean="0">
                <a:latin typeface="+mn-lt"/>
              </a:rPr>
              <a:t>Collisions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Restraints</a:t>
            </a:r>
            <a:r>
              <a:rPr lang="en-US" altLang="en-US" sz="2400" dirty="0">
                <a:solidFill>
                  <a:srgbClr val="000000"/>
                </a:solidFill>
                <a:latin typeface="+mn-lt"/>
                <a:ea typeface="ＭＳ Ｐゴシック"/>
              </a:rPr>
              <a:t>: A Cause of Hidden Injuries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benefits of restraints outweigh the risks, but they are associated with certain injuries that must be suspected.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Injury is more likely if lap belts and shoulder straps are not positioned properly.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Air bags are not designed for multiple collisions</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317005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Seat Belt Injuries to the Upper Chest</a:t>
            </a:r>
            <a:endParaRPr lang="en-US" altLang="en-US" dirty="0">
              <a:latin typeface="Times New Roman" panose="02020603050405020304" pitchFamily="18" charset="0"/>
              <a:ea typeface="ＭＳ Ｐゴシック"/>
            </a:endParaRPr>
          </a:p>
        </p:txBody>
      </p:sp>
      <p:pic>
        <p:nvPicPr>
          <p:cNvPr id="4" name="Picture 2" descr="An example of a seatbelt injury to the upper chest. A supine patient wearing a C collar on a hospital bed, shirtless to reveal a diagonal mark from his left shoulder to his right hi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0669" y="1656996"/>
            <a:ext cx="5482663" cy="37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idx="1"/>
          </p:nvPr>
        </p:nvSpPr>
        <p:spPr>
          <a:xfrm>
            <a:off x="457200" y="5669280"/>
            <a:ext cx="8229600" cy="615736"/>
          </a:xfrm>
        </p:spPr>
        <p:txBody>
          <a:bodyPr/>
          <a:lstStyle/>
          <a:p>
            <a:r>
              <a:rPr lang="en-IN" altLang="en-US" sz="1800" b="1" dirty="0">
                <a:latin typeface="+mn-lt"/>
                <a:ea typeface="ＭＳ Ｐゴシック"/>
                <a:cs typeface="Times New Roman" panose="02020603050405020304" pitchFamily="18" charset="0"/>
              </a:rPr>
              <a:t>( © Edward T. Dickinson, M D)</a:t>
            </a:r>
            <a:endParaRPr lang="en-US" sz="1800" b="1" dirty="0">
              <a:latin typeface="+mn-lt"/>
              <a:cs typeface="Times New Roman" panose="02020603050405020304" pitchFamily="18" charset="0"/>
            </a:endParaRPr>
          </a:p>
        </p:txBody>
      </p:sp>
    </p:spTree>
    <p:extLst>
      <p:ext uri="{BB962C8B-B14F-4D97-AF65-F5344CB8AC3E}">
        <p14:creationId xmlns:p14="http://schemas.microsoft.com/office/powerpoint/2010/main" val="20191637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Seat Belt Injuries to the Abdomen</a:t>
            </a:r>
            <a:endParaRPr lang="en-US" altLang="en-US" dirty="0">
              <a:latin typeface="Times New Roman" panose="02020603050405020304" pitchFamily="18" charset="0"/>
              <a:ea typeface="ＭＳ Ｐゴシック"/>
            </a:endParaRPr>
          </a:p>
        </p:txBody>
      </p:sp>
      <p:pic>
        <p:nvPicPr>
          <p:cNvPr id="4" name="Picture 1" descr="An example of a seatbelt injury to the abdomen. A patient on a hospital bed, linens raised to expose a horizontal contusion across their lower abd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420" y="1710383"/>
            <a:ext cx="4933161" cy="38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1"/>
          </p:nvPr>
        </p:nvSpPr>
        <p:spPr>
          <a:xfrm>
            <a:off x="457200" y="5772150"/>
            <a:ext cx="8229600" cy="512866"/>
          </a:xfrm>
        </p:spPr>
        <p:txBody>
          <a:bodyPr/>
          <a:lstStyle/>
          <a:p>
            <a:r>
              <a:rPr lang="en-IN" altLang="en-US" sz="1800" b="1" dirty="0">
                <a:latin typeface="+mn-lt"/>
                <a:ea typeface="ＭＳ Ｐゴシック"/>
                <a:cs typeface="Times New Roman" panose="02020603050405020304" pitchFamily="18" charset="0"/>
              </a:rPr>
              <a:t>(© David Effron, M D)</a:t>
            </a:r>
            <a:endParaRPr lang="en-US" sz="1800" b="1" dirty="0">
              <a:latin typeface="+mn-lt"/>
              <a:cs typeface="Times New Roman" panose="02020603050405020304" pitchFamily="18" charset="0"/>
            </a:endParaRPr>
          </a:p>
        </p:txBody>
      </p:sp>
    </p:spTree>
    <p:extLst>
      <p:ext uri="{BB962C8B-B14F-4D97-AF65-F5344CB8AC3E}">
        <p14:creationId xmlns:p14="http://schemas.microsoft.com/office/powerpoint/2010/main" val="500663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(11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Restraints: A Cause of Hidden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Considerations for infants and children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head and neck are not secured.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head snaps forward, straining the neck.</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Spinal cord injury can occur, even without injury to the vertebrae.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Car seats should be placed in the backseat of the vehicle only</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796390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(12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293750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Vehicle </a:t>
            </a:r>
            <a:r>
              <a:rPr lang="en-US" altLang="en-US" sz="2400" dirty="0" smtClean="0">
                <a:latin typeface="+mn-lt"/>
              </a:rPr>
              <a:t>Collisions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Motorcycle </a:t>
            </a:r>
            <a:r>
              <a:rPr lang="en-US" altLang="en-US" sz="2400" dirty="0">
                <a:solidFill>
                  <a:srgbClr val="000000"/>
                </a:solidFill>
                <a:latin typeface="+mn-lt"/>
                <a:ea typeface="ＭＳ Ｐゴシック"/>
              </a:rPr>
              <a:t>Collisions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Helmet use is a significant factor in reducing morbidity and mortality.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Impacts may be head-on or angular, and may involve ejection.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Laying the bike down can result in severe abrasions and burns.</a:t>
            </a:r>
          </a:p>
        </p:txBody>
      </p:sp>
    </p:spTree>
    <p:extLst>
      <p:ext uri="{BB962C8B-B14F-4D97-AF65-F5344CB8AC3E}">
        <p14:creationId xmlns:p14="http://schemas.microsoft.com/office/powerpoint/2010/main" val="20908215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Motorcycle Collisions Can Result in Multisystem Trauma from Multiple Impacts to the Rider</a:t>
            </a:r>
            <a:endParaRPr lang="en-US" altLang="en-US" sz="3000" dirty="0">
              <a:latin typeface="Times New Roman" panose="02020603050405020304" pitchFamily="18" charset="0"/>
              <a:ea typeface="ＭＳ Ｐゴシック"/>
            </a:endParaRPr>
          </a:p>
        </p:txBody>
      </p:sp>
      <p:pic>
        <p:nvPicPr>
          <p:cNvPr id="4" name="Picture 2" descr="A police officer takes photographs of a crashed motorcycle, surrounded by broken glass, pieces of strewn clothing and a b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6800" y="1752246"/>
            <a:ext cx="2810400" cy="37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idx="1"/>
          </p:nvPr>
        </p:nvSpPr>
        <p:spPr>
          <a:xfrm>
            <a:off x="457200" y="5743574"/>
            <a:ext cx="8229600" cy="541441"/>
          </a:xfrm>
        </p:spPr>
        <p:txBody>
          <a:bodyPr/>
          <a:lstStyle/>
          <a:p>
            <a:r>
              <a:rPr lang="en-IN" altLang="en-US" sz="1800" b="1" dirty="0">
                <a:latin typeface="+mn-lt"/>
                <a:ea typeface="ＭＳ Ｐゴシック"/>
                <a:cs typeface="Times New Roman" panose="02020603050405020304" pitchFamily="18" charset="0"/>
              </a:rPr>
              <a:t>(© </a:t>
            </a:r>
            <a:r>
              <a:rPr lang="en-IN" altLang="en-US" sz="1800" b="1" dirty="0" smtClean="0">
                <a:latin typeface="+mn-lt"/>
                <a:ea typeface="ＭＳ Ｐゴシック"/>
                <a:cs typeface="Times New Roman" panose="02020603050405020304" pitchFamily="18" charset="0"/>
              </a:rPr>
              <a:t>C W </a:t>
            </a:r>
            <a:r>
              <a:rPr lang="en-IN" altLang="en-US" sz="1800" b="1" dirty="0">
                <a:latin typeface="+mn-lt"/>
                <a:ea typeface="ＭＳ Ｐゴシック"/>
                <a:cs typeface="Times New Roman" panose="02020603050405020304" pitchFamily="18" charset="0"/>
              </a:rPr>
              <a:t>Mckean/Syracuse Newspapers/The Image Works)</a:t>
            </a:r>
            <a:endParaRPr lang="en-US" sz="1800" b="1" dirty="0">
              <a:latin typeface="+mn-lt"/>
              <a:cs typeface="Times New Roman" panose="02020603050405020304" pitchFamily="18" charset="0"/>
            </a:endParaRPr>
          </a:p>
        </p:txBody>
      </p:sp>
    </p:spTree>
    <p:extLst>
      <p:ext uri="{BB962C8B-B14F-4D97-AF65-F5344CB8AC3E}">
        <p14:creationId xmlns:p14="http://schemas.microsoft.com/office/powerpoint/2010/main" val="42516418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Soft Tissue Injury to the Face</a:t>
            </a:r>
            <a:endParaRPr lang="en-US" altLang="en-US" dirty="0">
              <a:latin typeface="Times New Roman" panose="02020603050405020304" pitchFamily="18" charset="0"/>
              <a:ea typeface="ＭＳ Ｐゴシック"/>
            </a:endParaRPr>
          </a:p>
        </p:txBody>
      </p:sp>
      <p:pic>
        <p:nvPicPr>
          <p:cNvPr id="4" name="Picture 1" descr="A supine patient wears a C collar. There is blood and dirt on the patient’s face, and his forehead is swollen enough to obscure his eyes around a wound. Blood and tissue are matted into his h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346" y="1590690"/>
            <a:ext cx="5025308" cy="381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703570"/>
            <a:ext cx="8229600" cy="581446"/>
          </a:xfrm>
        </p:spPr>
        <p:txBody>
          <a:bodyPr/>
          <a:lstStyle/>
          <a:p>
            <a:r>
              <a:rPr lang="en-IN" altLang="en-US" sz="1800" b="1" dirty="0">
                <a:latin typeface="+mn-lt"/>
                <a:ea typeface="ＭＳ Ｐゴシック"/>
                <a:cs typeface="Times New Roman" panose="02020603050405020304" pitchFamily="18" charset="0"/>
              </a:rPr>
              <a:t>(© David Effron, </a:t>
            </a:r>
            <a:r>
              <a:rPr lang="en-IN" altLang="en-US" sz="1800" b="1" dirty="0" smtClean="0">
                <a:latin typeface="+mn-lt"/>
                <a:ea typeface="ＭＳ Ｐゴシック"/>
                <a:cs typeface="Times New Roman" panose="02020603050405020304" pitchFamily="18" charset="0"/>
              </a:rPr>
              <a:t>M D</a:t>
            </a:r>
            <a:r>
              <a:rPr lang="en-IN" altLang="en-US" sz="1800" b="1" dirty="0">
                <a:latin typeface="+mn-lt"/>
                <a:ea typeface="ＭＳ Ｐゴシック"/>
                <a:cs typeface="Times New Roman" panose="02020603050405020304" pitchFamily="18" charset="0"/>
              </a:rPr>
              <a:t>)</a:t>
            </a:r>
            <a:endParaRPr lang="en-US" sz="1800" b="1" dirty="0">
              <a:latin typeface="+mn-lt"/>
              <a:cs typeface="Times New Roman" panose="02020603050405020304" pitchFamily="18" charset="0"/>
            </a:endParaRPr>
          </a:p>
        </p:txBody>
      </p:sp>
    </p:spTree>
    <p:extLst>
      <p:ext uri="{BB962C8B-B14F-4D97-AF65-F5344CB8AC3E}">
        <p14:creationId xmlns:p14="http://schemas.microsoft.com/office/powerpoint/2010/main" val="4434274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(13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Vehicle Collisions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All-terrain vehicles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Vehicles are unstable and easily tipped.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Vehicle Collisions are similar to motorcycle collisions.</a:t>
            </a:r>
          </a:p>
        </p:txBody>
      </p:sp>
    </p:spTree>
    <p:extLst>
      <p:ext uri="{BB962C8B-B14F-4D97-AF65-F5344CB8AC3E}">
        <p14:creationId xmlns:p14="http://schemas.microsoft.com/office/powerpoint/2010/main" val="1190632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Case Study Introduction </a:t>
            </a:r>
            <a:r>
              <a:rPr lang="en-IN"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smtClean="0">
                <a:solidFill>
                  <a:srgbClr val="000000"/>
                </a:solidFill>
                <a:latin typeface="Arial (Body)"/>
                <a:ea typeface="ＭＳ Ｐゴシック"/>
              </a:rPr>
              <a:t>As the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size up the scene, </a:t>
            </a:r>
            <a:r>
              <a:rPr lang="en-US" altLang="en-US" sz="2400" dirty="0">
                <a:solidFill>
                  <a:srgbClr val="000000"/>
                </a:solidFill>
                <a:latin typeface="Arial (Body)"/>
                <a:ea typeface="ＭＳ Ｐゴシック"/>
              </a:rPr>
              <a:t>they see a police officer holding direct pressure </a:t>
            </a:r>
            <a:r>
              <a:rPr lang="en-US" altLang="en-US" sz="2400" dirty="0" smtClean="0">
                <a:solidFill>
                  <a:srgbClr val="000000"/>
                </a:solidFill>
                <a:latin typeface="Arial (Body)"/>
                <a:ea typeface="ＭＳ Ｐゴシック"/>
              </a:rPr>
              <a:t>on </a:t>
            </a:r>
            <a:r>
              <a:rPr lang="en-US" altLang="en-US" sz="2400" dirty="0">
                <a:solidFill>
                  <a:srgbClr val="000000"/>
                </a:solidFill>
                <a:latin typeface="Arial (Body)"/>
                <a:ea typeface="ＭＳ Ｐゴシック"/>
              </a:rPr>
              <a:t>the patient's thigh. The patient is lying supine on the ground, and seems combative and confused. He is pale and sweating, despite the cool temperatures.</a:t>
            </a:r>
          </a:p>
        </p:txBody>
      </p:sp>
    </p:spTree>
    <p:extLst>
      <p:ext uri="{BB962C8B-B14F-4D97-AF65-F5344CB8AC3E}">
        <p14:creationId xmlns:p14="http://schemas.microsoft.com/office/powerpoint/2010/main" val="38404007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91640"/>
          </a:xfrm>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All-Terrain Vehicles (A</a:t>
            </a:r>
            <a:r>
              <a:rPr lang="en-IN" altLang="en-US" sz="100" dirty="0" smtClean="0">
                <a:latin typeface="Times New Roman" panose="02020603050405020304" pitchFamily="18" charset="0"/>
                <a:ea typeface="ＭＳ Ｐゴシック"/>
              </a:rPr>
              <a:t> </a:t>
            </a:r>
            <a:r>
              <a:rPr lang="en-IN" altLang="en-US" dirty="0" smtClean="0">
                <a:latin typeface="Times New Roman" panose="02020603050405020304" pitchFamily="18" charset="0"/>
                <a:ea typeface="ＭＳ Ｐゴシック"/>
              </a:rPr>
              <a:t>T</a:t>
            </a:r>
            <a:r>
              <a:rPr lang="en-IN" altLang="en-US" sz="100" dirty="0" smtClean="0">
                <a:latin typeface="Times New Roman" panose="02020603050405020304" pitchFamily="18" charset="0"/>
                <a:ea typeface="ＭＳ Ｐゴシック"/>
              </a:rPr>
              <a:t> </a:t>
            </a:r>
            <a:r>
              <a:rPr lang="en-IN" altLang="en-US" dirty="0" smtClean="0">
                <a:latin typeface="Times New Roman" panose="02020603050405020304" pitchFamily="18" charset="0"/>
                <a:ea typeface="ＭＳ Ｐゴシック"/>
              </a:rPr>
              <a:t>V</a:t>
            </a:r>
            <a:r>
              <a:rPr lang="en-IN" altLang="en-US" sz="100" dirty="0" smtClean="0">
                <a:latin typeface="Times New Roman" panose="02020603050405020304" pitchFamily="18" charset="0"/>
                <a:ea typeface="ＭＳ Ｐゴシック"/>
              </a:rPr>
              <a:t> </a:t>
            </a:r>
            <a:r>
              <a:rPr lang="en-IN" altLang="en-US" dirty="0" smtClean="0">
                <a:latin typeface="Times New Roman" panose="02020603050405020304" pitchFamily="18" charset="0"/>
                <a:ea typeface="ＭＳ Ｐゴシック"/>
              </a:rPr>
              <a:t>s) Can Cause Multiple Injuries from the Combination of Speed and Instability</a:t>
            </a:r>
            <a:endParaRPr lang="en-US" altLang="en-US" dirty="0">
              <a:latin typeface="Times New Roman" panose="02020603050405020304" pitchFamily="18" charset="0"/>
              <a:ea typeface="ＭＳ Ｐゴシック"/>
            </a:endParaRPr>
          </a:p>
        </p:txBody>
      </p:sp>
      <p:pic>
        <p:nvPicPr>
          <p:cNvPr id="4" name="Picture 2" descr="A person riding an A T V in a field sharply turns the steering wheel, being lifted out of the seat in the proce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9991" y="2215640"/>
            <a:ext cx="6424019" cy="389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4104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(14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Falls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Severity of trauma depends 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Distance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Surface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Body part impacted first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severe fall is: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&gt;20 feet in an adult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&gt;10 feet or two to three times the height in a </a:t>
            </a:r>
            <a:r>
              <a:rPr lang="en-US" altLang="en-US" sz="2400" dirty="0" smtClean="0">
                <a:solidFill>
                  <a:srgbClr val="000000"/>
                </a:solidFill>
                <a:latin typeface="Arial (Body)"/>
                <a:ea typeface="ＭＳ Ｐゴシック"/>
              </a:rPr>
              <a:t>child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354068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(15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54889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latin typeface="+mn-lt"/>
              </a:rPr>
              <a:t>Falls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Feet-First </a:t>
            </a:r>
            <a:r>
              <a:rPr lang="en-US" altLang="en-US" sz="2400" dirty="0">
                <a:solidFill>
                  <a:srgbClr val="000000"/>
                </a:solidFill>
                <a:latin typeface="+mn-lt"/>
                <a:ea typeface="ＭＳ Ｐゴシック"/>
              </a:rPr>
              <a:t>Falls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Injuries to lower extremities.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Injuries to spine.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Injury to internal organs.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Wrist and elbow injuries may occur.</a:t>
            </a:r>
          </a:p>
        </p:txBody>
      </p:sp>
    </p:spTree>
    <p:extLst>
      <p:ext uri="{BB962C8B-B14F-4D97-AF65-F5344CB8AC3E}">
        <p14:creationId xmlns:p14="http://schemas.microsoft.com/office/powerpoint/2010/main" val="36483385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77290"/>
          </a:xfrm>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 Falls, the Energy of Impact is Transmitted up the Skeletal System</a:t>
            </a:r>
            <a:endParaRPr lang="en-US" altLang="en-US" dirty="0">
              <a:latin typeface="Times New Roman" panose="02020603050405020304" pitchFamily="18" charset="0"/>
              <a:ea typeface="ＭＳ Ｐゴシック"/>
            </a:endParaRPr>
          </a:p>
        </p:txBody>
      </p:sp>
      <p:pic>
        <p:nvPicPr>
          <p:cNvPr id="4" name="Picture 2" descr="Sagittal view of a skeleton receiving trauma forces at the back and feet. Force is transmitted to vertebrae, causing compression fractures. Falls where victims land on the feet often fractures the lumbar spi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3261" y="1754678"/>
            <a:ext cx="1957479" cy="415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9316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(16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Falls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Head-first falls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Upper extremity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Head and neck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Chest, spine, and pelvis injuries may occur.</a:t>
            </a:r>
          </a:p>
        </p:txBody>
      </p:sp>
    </p:spTree>
    <p:extLst>
      <p:ext uri="{BB962C8B-B14F-4D97-AF65-F5344CB8AC3E}">
        <p14:creationId xmlns:p14="http://schemas.microsoft.com/office/powerpoint/2010/main" val="3645347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(17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44652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Penetrating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Kinetic energy predicts the amount of damage.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Low, medium, or high velocity.</a:t>
            </a:r>
          </a:p>
        </p:txBody>
      </p:sp>
    </p:spTree>
    <p:extLst>
      <p:ext uri="{BB962C8B-B14F-4D97-AF65-F5344CB8AC3E}">
        <p14:creationId xmlns:p14="http://schemas.microsoft.com/office/powerpoint/2010/main" val="12245114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34490"/>
          </a:xfrm>
        </p:spPr>
        <p:txBody>
          <a:bodyPr tIns="91425">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The Severity of Injury Caused by Penetrating Trauma is Related to the Velocity of the Penetrating Object</a:t>
            </a:r>
            <a:endParaRPr lang="en-US" altLang="en-US" sz="3000" dirty="0">
              <a:latin typeface="Times New Roman" panose="02020603050405020304" pitchFamily="18" charset="0"/>
              <a:ea typeface="ＭＳ Ｐゴシック"/>
            </a:endParaRPr>
          </a:p>
        </p:txBody>
      </p:sp>
      <p:pic>
        <p:nvPicPr>
          <p:cNvPr id="4" name="Picture 2" descr="Sagittal view of the hip and upper leg experiencing a shattering femur fracture. Above the fracture, there is a small area of tissue destruction and the receipt of high velocity and medium energy forces. At the site of fracture, there is high velocity and high energy forces and a large area of tissue destruction. At the fracture, bone is shattering into an exploded limb."/>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8436" y="2033125"/>
            <a:ext cx="3467129" cy="406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869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(18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Penetrating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Low velocity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Knife or similar object.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Can include defensive slash wounds.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length of the object provides clues to injury.</a:t>
            </a:r>
          </a:p>
        </p:txBody>
      </p:sp>
    </p:spTree>
    <p:extLst>
      <p:ext uri="{BB962C8B-B14F-4D97-AF65-F5344CB8AC3E}">
        <p14:creationId xmlns:p14="http://schemas.microsoft.com/office/powerpoint/2010/main" val="30913418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(19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8229600" cy="22860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Penetrating </a:t>
            </a:r>
            <a:r>
              <a:rPr lang="en-US" altLang="en-US" sz="2400" dirty="0" smtClean="0">
                <a:latin typeface="+mn-lt"/>
              </a:rPr>
              <a:t>Injuries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Medium- </a:t>
            </a:r>
            <a:r>
              <a:rPr lang="en-US" altLang="en-US" sz="2400" dirty="0">
                <a:solidFill>
                  <a:srgbClr val="000000"/>
                </a:solidFill>
                <a:latin typeface="+mn-lt"/>
                <a:ea typeface="ＭＳ Ｐゴシック"/>
              </a:rPr>
              <a:t>and high-velocity injuries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Includes pellets and bullets.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Shotguns and handguns are generally medium-velocity.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High velocity weapons include rifles.</a:t>
            </a:r>
          </a:p>
        </p:txBody>
      </p:sp>
    </p:spTree>
    <p:extLst>
      <p:ext uri="{BB962C8B-B14F-4D97-AF65-F5344CB8AC3E}">
        <p14:creationId xmlns:p14="http://schemas.microsoft.com/office/powerpoint/2010/main" val="9380766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(20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234690"/>
          </a:xfrm>
        </p:spPr>
        <p:txBody>
          <a:bodyPr wrap="square" lIns="91425" tIns="91425" rIns="91425" bIns="91425">
            <a:noAutofit/>
          </a:bodyPr>
          <a:lstStyle/>
          <a:p>
            <a:r>
              <a:rPr lang="en-US" altLang="en-US" sz="2400" dirty="0">
                <a:latin typeface="+mn-lt"/>
              </a:rPr>
              <a:t>Penetrating Injuries</a:t>
            </a:r>
          </a:p>
          <a:p>
            <a:pPr lvl="1"/>
            <a:r>
              <a:rPr lang="en-US" altLang="en-US" sz="2400" dirty="0">
                <a:latin typeface="+mn-lt"/>
              </a:rPr>
              <a:t>Medium- and high-velocity </a:t>
            </a:r>
            <a:r>
              <a:rPr lang="en-US" altLang="en-US" sz="2400" dirty="0" smtClean="0">
                <a:latin typeface="+mn-lt"/>
              </a:rPr>
              <a:t>injuries</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Damage </a:t>
            </a:r>
            <a:r>
              <a:rPr lang="en-US" altLang="en-US" sz="2400" dirty="0">
                <a:solidFill>
                  <a:srgbClr val="000000"/>
                </a:solidFill>
                <a:latin typeface="+mn-lt"/>
                <a:ea typeface="ＭＳ Ｐゴシック"/>
              </a:rPr>
              <a:t>is determined by the trajectory and the dissipation of energy.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Dissipation of energy is affected by: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Drag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Profile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Cavitation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Fragmentation</a:t>
            </a:r>
          </a:p>
        </p:txBody>
      </p:sp>
    </p:spTree>
    <p:extLst>
      <p:ext uri="{BB962C8B-B14F-4D97-AF65-F5344CB8AC3E}">
        <p14:creationId xmlns:p14="http://schemas.microsoft.com/office/powerpoint/2010/main" val="23956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Case Study </a:t>
            </a:r>
            <a:r>
              <a:rPr lang="en-IN" sz="2000" b="0" dirty="0" smtClean="0">
                <a:latin typeface="Times New Roman" panose="02020603050405020304" pitchFamily="18" charset="0"/>
                <a:ea typeface="ＭＳ Ｐゴシック"/>
              </a:rPr>
              <a:t>(1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priorities in managing this patient?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information will help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determine the extent of the patient's injuries?</a:t>
            </a:r>
          </a:p>
        </p:txBody>
      </p:sp>
    </p:spTree>
    <p:extLst>
      <p:ext uri="{BB962C8B-B14F-4D97-AF65-F5344CB8AC3E}">
        <p14:creationId xmlns:p14="http://schemas.microsoft.com/office/powerpoint/2010/main" val="2129030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(21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Penetrating </a:t>
            </a:r>
            <a:r>
              <a:rPr lang="en-US" altLang="en-US" sz="2400" dirty="0" smtClean="0">
                <a:latin typeface="+mn-lt"/>
              </a:rPr>
              <a:t>Injuries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Gunshot </a:t>
            </a:r>
            <a:r>
              <a:rPr lang="en-US" altLang="en-US" sz="2400" dirty="0">
                <a:solidFill>
                  <a:srgbClr val="000000"/>
                </a:solidFill>
                <a:latin typeface="+mn-lt"/>
                <a:ea typeface="ＭＳ Ｐゴシック"/>
              </a:rPr>
              <a:t>wounds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90 percent of fatal wounds involve the head, thorax, and abdomen.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Wounds also occur to the neck and extremities.</a:t>
            </a:r>
          </a:p>
        </p:txBody>
      </p:sp>
    </p:spTree>
    <p:extLst>
      <p:ext uri="{BB962C8B-B14F-4D97-AF65-F5344CB8AC3E}">
        <p14:creationId xmlns:p14="http://schemas.microsoft.com/office/powerpoint/2010/main" val="32951393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Mechanisms of Injury </a:t>
            </a:r>
            <a:r>
              <a:rPr lang="en-IN" sz="2000" b="0" dirty="0" smtClean="0">
                <a:latin typeface="Times New Roman" panose="02020603050405020304" pitchFamily="18" charset="0"/>
                <a:ea typeface="ＭＳ Ｐゴシック"/>
              </a:rPr>
              <a:t>(22 of 22)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Blast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Occurs from explosions.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Each of the phases of an explosion causes specific types of injury.</a:t>
            </a:r>
          </a:p>
        </p:txBody>
      </p:sp>
    </p:spTree>
    <p:extLst>
      <p:ext uri="{BB962C8B-B14F-4D97-AF65-F5344CB8AC3E}">
        <p14:creationId xmlns:p14="http://schemas.microsoft.com/office/powerpoint/2010/main" val="40686445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21260"/>
          </a:xfrm>
        </p:spPr>
        <p:txBody>
          <a:bodyPr tIns="91425">
            <a:noAutofit/>
          </a:bodyPr>
          <a:lstStyle/>
          <a:p>
            <a:pPr lvl="0" eaLnBrk="0" fontAlgn="base" hangingPunct="0">
              <a:spcBef>
                <a:spcPct val="0"/>
              </a:spcBef>
              <a:spcAft>
                <a:spcPct val="0"/>
              </a:spcAft>
              <a:buClrTx/>
            </a:pPr>
            <a:r>
              <a:rPr lang="en-US" sz="3000" dirty="0" smtClean="0"/>
              <a:t>An </a:t>
            </a:r>
            <a:r>
              <a:rPr lang="en-US" sz="3000" dirty="0"/>
              <a:t>Explosion Releases Tremendous Amounts of Heat Energy, Generating a Pressure Wave, Blast Wind, and Projection of Debris</a:t>
            </a:r>
            <a:endParaRPr lang="en-US" altLang="en-US" sz="3000" dirty="0">
              <a:latin typeface="Times New Roman" panose="02020603050405020304" pitchFamily="18" charset="0"/>
              <a:ea typeface="ＭＳ Ｐゴシック"/>
            </a:endParaRPr>
          </a:p>
        </p:txBody>
      </p:sp>
      <p:pic>
        <p:nvPicPr>
          <p:cNvPr id="4" name="Picture 4" descr="An explosion in a forest, with a ball of fire engulfing surrounding trees and sending a rounded wave into the clouds and sk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1490" y="2061941"/>
            <a:ext cx="4621021" cy="3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1"/>
          </p:nvPr>
        </p:nvSpPr>
        <p:spPr>
          <a:xfrm>
            <a:off x="457200" y="5486400"/>
            <a:ext cx="8229600" cy="798616"/>
          </a:xfrm>
        </p:spPr>
        <p:txBody>
          <a:bodyPr/>
          <a:lstStyle/>
          <a:p>
            <a:pPr marL="0" indent="0">
              <a:buNone/>
            </a:pPr>
            <a:r>
              <a:rPr lang="en-IN" altLang="en-US" sz="1800" dirty="0">
                <a:latin typeface="+mn-lt"/>
                <a:ea typeface="ＭＳ Ｐゴシック"/>
              </a:rPr>
              <a:t>(Reproduced from Bombing Injury Patterns and Care, Office of Public Health Preparedness and Response. </a:t>
            </a:r>
            <a:r>
              <a:rPr lang="en-IN" altLang="en-US" sz="1800" dirty="0" smtClean="0">
                <a:latin typeface="+mn-lt"/>
                <a:ea typeface="ＭＳ Ｐゴシック"/>
                <a:hlinkClick r:id="rId4" tooltip="https://www.cdc.gov/"/>
              </a:rPr>
              <a:t>www.CDC.gov</a:t>
            </a:r>
            <a:r>
              <a:rPr lang="en-IN" altLang="en-US" sz="1800" dirty="0">
                <a:latin typeface="+mn-lt"/>
                <a:ea typeface="ＭＳ Ｐゴシック"/>
              </a:rPr>
              <a:t>)</a:t>
            </a:r>
            <a:endParaRPr lang="en-US" sz="1800" dirty="0">
              <a:latin typeface="+mn-lt"/>
            </a:endParaRPr>
          </a:p>
        </p:txBody>
      </p:sp>
    </p:spTree>
    <p:extLst>
      <p:ext uri="{BB962C8B-B14F-4D97-AF65-F5344CB8AC3E}">
        <p14:creationId xmlns:p14="http://schemas.microsoft.com/office/powerpoint/2010/main" val="42933157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229600" cy="902970"/>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Types of Blast Injuries</a:t>
            </a:r>
            <a:endParaRPr lang="en-US" altLang="en-US" dirty="0">
              <a:latin typeface="Times New Roman" panose="02020603050405020304" pitchFamily="18" charset="0"/>
              <a:ea typeface="ＭＳ Ｐゴシック"/>
            </a:endParaRPr>
          </a:p>
        </p:txBody>
      </p:sp>
      <p:pic>
        <p:nvPicPr>
          <p:cNvPr id="5" name="Picture 4" descr="Types of blast injuries, primary, secondary, tertiary, and quaternary, labeled ay, b, c, d. A, pressure wave, primary injury. Air molecules slam into one another, creating a pressure wave moving outward from the blast&#10;center, causing pressure injuries. A patient passes by the blast and is hit by pressure waves. B, Blast wave, secondary injury. Instantaneous combustion of the explosive agent creates superheated gases. The resulting pressure blows the bomb casing apart. Pieces of the bomb projectiles can cause secondary injuries by striking the patient. A man encounters the blast and is struck by debris exploding from the blast. C, Patient displacement, tertiary injury. &#10;The blast wind may propel the patient to the ground or against objects, causing further injuries. A man is thrown by the blast into a nearby wall. D: Patient exposed to hazardous material or structural collapse, quaternary injury. The patient may also be exposed to harmful chemicals or toxins or may be injured by structural collapse. A man passes by the blast and breathes in gases emanating from the explo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545" y="1412495"/>
            <a:ext cx="3652910" cy="4787390"/>
          </a:xfrm>
          <a:prstGeom prst="rect">
            <a:avLst/>
          </a:prstGeom>
        </p:spPr>
      </p:pic>
    </p:spTree>
    <p:extLst>
      <p:ext uri="{BB962C8B-B14F-4D97-AF65-F5344CB8AC3E}">
        <p14:creationId xmlns:p14="http://schemas.microsoft.com/office/powerpoint/2010/main" val="19748131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Case Study </a:t>
            </a:r>
            <a:r>
              <a:rPr lang="en-IN" sz="2000" b="0" dirty="0" smtClean="0">
                <a:latin typeface="Times New Roman" panose="02020603050405020304" pitchFamily="18" charset="0"/>
                <a:ea typeface="ＭＳ Ｐゴシック"/>
              </a:rPr>
              <a:t>(2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Nina and Scotty ensure that the patient has an open airway and is breathing adequately, and apply oxygen by nonrebreather mask as the police officer continues to apply direct pressure. Nina detects a weak, thready radial pulse that she estimates to be greater than 100 per </a:t>
            </a:r>
            <a:r>
              <a:rPr lang="en-US" altLang="en-US" sz="2400" dirty="0" smtClean="0">
                <a:solidFill>
                  <a:srgbClr val="000000"/>
                </a:solidFill>
                <a:latin typeface="Arial (Body)"/>
                <a:ea typeface="ＭＳ Ｐゴシック"/>
              </a:rPr>
              <a:t>minute.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595385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Case Study </a:t>
            </a:r>
            <a:r>
              <a:rPr lang="en-IN" sz="2000" b="0" dirty="0" smtClean="0">
                <a:latin typeface="Times New Roman" panose="02020603050405020304" pitchFamily="18" charset="0"/>
                <a:ea typeface="ＭＳ Ｐゴシック"/>
              </a:rPr>
              <a:t>(3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She performs a rapid secondary assessment, during which she finds an entry wound to the front of the thigh, and an exit wound posteriorly.</a:t>
            </a: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Meanwhile, Scotty is preparing a long backboard so they can prepare the patient for transport.</a:t>
            </a:r>
          </a:p>
        </p:txBody>
      </p:sp>
    </p:spTree>
    <p:extLst>
      <p:ext uri="{BB962C8B-B14F-4D97-AF65-F5344CB8AC3E}">
        <p14:creationId xmlns:p14="http://schemas.microsoft.com/office/powerpoint/2010/main" val="32979158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Case Study </a:t>
            </a:r>
            <a:r>
              <a:rPr lang="en-IN" sz="2000" b="0" dirty="0" smtClean="0">
                <a:latin typeface="Times New Roman" panose="02020603050405020304" pitchFamily="18" charset="0"/>
                <a:ea typeface="ＭＳ Ｐゴシック"/>
              </a:rPr>
              <a:t>(4 of 4)</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factors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consider in determining where the patient should be transported?</a:t>
            </a:r>
          </a:p>
        </p:txBody>
      </p:sp>
    </p:spTree>
    <p:extLst>
      <p:ext uri="{BB962C8B-B14F-4D97-AF65-F5344CB8AC3E}">
        <p14:creationId xmlns:p14="http://schemas.microsoft.com/office/powerpoint/2010/main" val="33062469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The Multisystem Trauma Patient</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Most trauma patients have a simple or single injury.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Multisystem trauma has a high incidence of morbidity and mortality.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Managing immediate life threats and expeditious transport are the appropriate care.</a:t>
            </a:r>
          </a:p>
        </p:txBody>
      </p:sp>
    </p:spTree>
    <p:extLst>
      <p:ext uri="{BB962C8B-B14F-4D97-AF65-F5344CB8AC3E}">
        <p14:creationId xmlns:p14="http://schemas.microsoft.com/office/powerpoint/2010/main" val="1070100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668781"/>
          </a:xfrm>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Loading a Multisystem Trauma Patient at the Rear of the Helicopter for Rapid Transport to an Appropriate Facility</a:t>
            </a:r>
            <a:endParaRPr lang="en-US" altLang="en-US" dirty="0">
              <a:latin typeface="Times New Roman" panose="02020603050405020304" pitchFamily="18" charset="0"/>
              <a:ea typeface="ＭＳ Ｐゴシック"/>
            </a:endParaRPr>
          </a:p>
        </p:txBody>
      </p:sp>
      <p:pic>
        <p:nvPicPr>
          <p:cNvPr id="4" name="Picture 1" descr="2 E M T's load a supine patient, wrapped in blankets and secured to a stretcher, into the back of a medical helicop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5162" y="2291930"/>
            <a:ext cx="4713677" cy="31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737860"/>
            <a:ext cx="8229600" cy="547156"/>
          </a:xfrm>
        </p:spPr>
        <p:txBody>
          <a:bodyPr/>
          <a:lstStyle/>
          <a:p>
            <a:r>
              <a:rPr lang="en-IN" altLang="en-US" sz="1800" b="1" dirty="0">
                <a:latin typeface="+mn-lt"/>
                <a:ea typeface="ＭＳ Ｐゴシック"/>
                <a:cs typeface="Times New Roman" panose="02020603050405020304" pitchFamily="18" charset="0"/>
              </a:rPr>
              <a:t>(© Mark </a:t>
            </a:r>
            <a:r>
              <a:rPr lang="en-IN" altLang="en-US" sz="1800" b="1" dirty="0" smtClean="0">
                <a:latin typeface="+mn-lt"/>
                <a:ea typeface="ＭＳ Ｐゴシック"/>
                <a:cs typeface="Times New Roman" panose="02020603050405020304" pitchFamily="18" charset="0"/>
              </a:rPr>
              <a:t>Foster</a:t>
            </a:r>
            <a:r>
              <a:rPr lang="en-IN" altLang="en-US" sz="1800" b="1" dirty="0">
                <a:latin typeface="+mn-lt"/>
                <a:ea typeface="ＭＳ Ｐゴシック"/>
                <a:cs typeface="Times New Roman" panose="02020603050405020304" pitchFamily="18" charset="0"/>
              </a:rPr>
              <a:t>)</a:t>
            </a:r>
            <a:endParaRPr lang="en-US" sz="1800" b="1" dirty="0">
              <a:latin typeface="+mn-lt"/>
              <a:cs typeface="Times New Roman" panose="02020603050405020304" pitchFamily="18" charset="0"/>
            </a:endParaRPr>
          </a:p>
        </p:txBody>
      </p:sp>
    </p:spTree>
    <p:extLst>
      <p:ext uri="{BB962C8B-B14F-4D97-AF65-F5344CB8AC3E}">
        <p14:creationId xmlns:p14="http://schemas.microsoft.com/office/powerpoint/2010/main" val="27838603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68096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Golden Period and Platinum 10 Minutes </a:t>
            </a:r>
            <a:r>
              <a:rPr lang="en-IN"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best chances of survival from trauma occurs when intervention takes place as quickly as possible.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goal is for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providers </a:t>
            </a:r>
            <a:r>
              <a:rPr lang="en-US" altLang="en-US" sz="2400" dirty="0">
                <a:solidFill>
                  <a:srgbClr val="000000"/>
                </a:solidFill>
                <a:latin typeface="Arial (Body)"/>
                <a:ea typeface="ＭＳ Ｐゴシック"/>
              </a:rPr>
              <a:t>to limit scene time to ten minutes with severely injured patients.</a:t>
            </a:r>
          </a:p>
        </p:txBody>
      </p:sp>
    </p:spTree>
    <p:extLst>
      <p:ext uri="{BB962C8B-B14F-4D97-AF65-F5344CB8AC3E}">
        <p14:creationId xmlns:p14="http://schemas.microsoft.com/office/powerpoint/2010/main" val="317901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Introduction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Trauma makes up a significant percentage of the calls to which prehospital personnel respond.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Recognizing the extent of injury is critical to making decisions to giving trauma patients the best chances of survival.</a:t>
            </a:r>
          </a:p>
        </p:txBody>
      </p:sp>
    </p:spTree>
    <p:extLst>
      <p:ext uri="{BB962C8B-B14F-4D97-AF65-F5344CB8AC3E}">
        <p14:creationId xmlns:p14="http://schemas.microsoft.com/office/powerpoint/2010/main" val="20495231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152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Golden Period and Platinum 10 Minutes </a:t>
            </a:r>
            <a:r>
              <a:rPr lang="en-IN"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Within the 10-minute scene time, you must assess the patient, manage immediate life threats, and prepare the patient for transport.</a:t>
            </a:r>
          </a:p>
        </p:txBody>
      </p:sp>
    </p:spTree>
    <p:extLst>
      <p:ext uri="{BB962C8B-B14F-4D97-AF65-F5344CB8AC3E}">
        <p14:creationId xmlns:p14="http://schemas.microsoft.com/office/powerpoint/2010/main" val="33756661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3200" dirty="0">
                <a:latin typeface="Times New Roman" panose="02020603050405020304" pitchFamily="18" charset="0"/>
                <a:ea typeface="ＭＳ Ｐゴシック"/>
              </a:rPr>
              <a:t>Table </a:t>
            </a:r>
            <a:r>
              <a:rPr lang="en-IN" altLang="en-US" sz="3200" dirty="0" smtClean="0">
                <a:latin typeface="Times New Roman" panose="02020603050405020304" pitchFamily="18" charset="0"/>
                <a:ea typeface="ＭＳ Ｐゴシック"/>
              </a:rPr>
              <a:t>27-1 Indications for On-Scene Time of 10 Minutes or Less and Rapid Transport </a:t>
            </a:r>
            <a:r>
              <a:rPr lang="en-IN" altLang="en-US" sz="2000" b="0" dirty="0" smtClean="0">
                <a:latin typeface="Times New Roman" panose="02020603050405020304" pitchFamily="18" charset="0"/>
                <a:ea typeface="ＭＳ Ｐゴシック"/>
              </a:rPr>
              <a:t>(1 </a:t>
            </a:r>
            <a:r>
              <a:rPr lang="en-IN" altLang="en-US" sz="2000" b="0" dirty="0">
                <a:latin typeface="Times New Roman" panose="02020603050405020304" pitchFamily="18" charset="0"/>
                <a:ea typeface="ＭＳ Ｐゴシック"/>
              </a:rPr>
              <a:t>of 3)</a:t>
            </a:r>
            <a:endParaRPr lang="en-US" alt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a:lstStyle/>
          <a:p>
            <a:pPr>
              <a:spcBef>
                <a:spcPts val="1000"/>
              </a:spcBef>
            </a:pPr>
            <a:r>
              <a:rPr lang="en-US" sz="2200" dirty="0" smtClean="0">
                <a:latin typeface="+mn-lt"/>
              </a:rPr>
              <a:t>Airway occlusion or difficulty in maintaining a patent airway</a:t>
            </a:r>
          </a:p>
          <a:p>
            <a:pPr>
              <a:spcBef>
                <a:spcPts val="1000"/>
              </a:spcBef>
            </a:pPr>
            <a:r>
              <a:rPr lang="en-US" sz="2200" dirty="0" smtClean="0">
                <a:latin typeface="+mn-lt"/>
              </a:rPr>
              <a:t>Respiratory rate &lt;10 or &gt;29/minute</a:t>
            </a:r>
          </a:p>
          <a:p>
            <a:pPr>
              <a:spcBef>
                <a:spcPts val="1000"/>
              </a:spcBef>
            </a:pPr>
            <a:r>
              <a:rPr lang="en-US" sz="2200" dirty="0" smtClean="0">
                <a:latin typeface="+mn-lt"/>
              </a:rPr>
              <a:t>Inadequate tidal volume</a:t>
            </a:r>
          </a:p>
          <a:p>
            <a:pPr>
              <a:spcBef>
                <a:spcPts val="1000"/>
              </a:spcBef>
            </a:pPr>
            <a:r>
              <a:rPr lang="en-US" sz="2200" dirty="0" smtClean="0">
                <a:latin typeface="+mn-lt"/>
              </a:rPr>
              <a:t>Hypoxia</a:t>
            </a:r>
          </a:p>
          <a:p>
            <a:pPr>
              <a:spcBef>
                <a:spcPts val="1000"/>
              </a:spcBef>
            </a:pPr>
            <a:r>
              <a:rPr lang="en-US" sz="2200" dirty="0" smtClean="0">
                <a:latin typeface="+mn-lt"/>
              </a:rPr>
              <a:t>Respiratory distress, failure, or arrest</a:t>
            </a:r>
          </a:p>
          <a:p>
            <a:pPr>
              <a:spcBef>
                <a:spcPts val="1000"/>
              </a:spcBef>
            </a:pPr>
            <a:r>
              <a:rPr lang="en-US" sz="2200" dirty="0" smtClean="0">
                <a:latin typeface="+mn-lt"/>
              </a:rPr>
              <a:t>Suspected skull fracture</a:t>
            </a:r>
          </a:p>
          <a:p>
            <a:pPr>
              <a:spcBef>
                <a:spcPts val="1000"/>
              </a:spcBef>
            </a:pPr>
            <a:r>
              <a:rPr lang="en-US" sz="2200" dirty="0" smtClean="0">
                <a:latin typeface="+mn-lt"/>
              </a:rPr>
              <a:t>Flail chest</a:t>
            </a:r>
          </a:p>
          <a:p>
            <a:pPr>
              <a:spcBef>
                <a:spcPts val="1000"/>
              </a:spcBef>
            </a:pPr>
            <a:r>
              <a:rPr lang="en-US" sz="2200" dirty="0" smtClean="0">
                <a:latin typeface="+mn-lt"/>
              </a:rPr>
              <a:t>Suspected pneumothorax, hemothorax, or tension pneumothorax</a:t>
            </a:r>
          </a:p>
          <a:p>
            <a:pPr>
              <a:spcBef>
                <a:spcPts val="1000"/>
              </a:spcBef>
            </a:pPr>
            <a:r>
              <a:rPr lang="en-US" sz="2200" dirty="0" smtClean="0">
                <a:latin typeface="+mn-lt"/>
              </a:rPr>
              <a:t>Pelvic fracture</a:t>
            </a:r>
            <a:endParaRPr lang="en-US" sz="2200" dirty="0">
              <a:latin typeface="+mn-lt"/>
            </a:endParaRPr>
          </a:p>
        </p:txBody>
      </p:sp>
    </p:spTree>
    <p:extLst>
      <p:ext uri="{BB962C8B-B14F-4D97-AF65-F5344CB8AC3E}">
        <p14:creationId xmlns:p14="http://schemas.microsoft.com/office/powerpoint/2010/main" val="30947806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sz="3200" dirty="0">
                <a:latin typeface="Times New Roman" panose="02020603050405020304" pitchFamily="18" charset="0"/>
                <a:ea typeface="ＭＳ Ｐゴシック"/>
              </a:rPr>
              <a:t>Table 27-1 Indications for On-Scene Time of 10 Minutes or Less and Rapid Transport </a:t>
            </a:r>
            <a:r>
              <a:rPr lang="en-IN" altLang="en-US" sz="2000" b="0" dirty="0" smtClean="0">
                <a:latin typeface="Times New Roman" panose="02020603050405020304" pitchFamily="18" charset="0"/>
                <a:ea typeface="ＭＳ Ｐゴシック"/>
              </a:rPr>
              <a:t>(2 </a:t>
            </a:r>
            <a:r>
              <a:rPr lang="en-IN" altLang="en-US" sz="2000" b="0" dirty="0">
                <a:latin typeface="Times New Roman" panose="02020603050405020304" pitchFamily="18" charset="0"/>
                <a:ea typeface="ＭＳ Ｐゴシック"/>
              </a:rPr>
              <a:t>of 3)</a:t>
            </a:r>
            <a:endParaRPr lang="en-US" sz="2000" b="0" dirty="0"/>
          </a:p>
        </p:txBody>
      </p:sp>
      <p:sp>
        <p:nvSpPr>
          <p:cNvPr id="3" name="Text Placeholder 2"/>
          <p:cNvSpPr>
            <a:spLocks noGrp="1"/>
          </p:cNvSpPr>
          <p:nvPr>
            <p:ph type="body" idx="1"/>
          </p:nvPr>
        </p:nvSpPr>
        <p:spPr/>
        <p:txBody>
          <a:bodyPr/>
          <a:lstStyle/>
          <a:p>
            <a:pPr>
              <a:spcBef>
                <a:spcPts val="1000"/>
              </a:spcBef>
            </a:pPr>
            <a:r>
              <a:rPr lang="en-US" sz="2200" dirty="0">
                <a:latin typeface="+mn-lt"/>
              </a:rPr>
              <a:t>Two or more proximal long-bone fractures</a:t>
            </a:r>
          </a:p>
          <a:p>
            <a:pPr>
              <a:spcBef>
                <a:spcPts val="1000"/>
              </a:spcBef>
            </a:pPr>
            <a:r>
              <a:rPr lang="en-US" sz="2200" dirty="0" smtClean="0">
                <a:latin typeface="+mn-lt"/>
              </a:rPr>
              <a:t>Crushed </a:t>
            </a:r>
            <a:r>
              <a:rPr lang="en-US" sz="2200" dirty="0">
                <a:latin typeface="+mn-lt"/>
              </a:rPr>
              <a:t>or mangled extremity</a:t>
            </a:r>
          </a:p>
          <a:p>
            <a:pPr>
              <a:spcBef>
                <a:spcPts val="1000"/>
              </a:spcBef>
            </a:pPr>
            <a:r>
              <a:rPr lang="en-US" sz="2200" dirty="0" smtClean="0">
                <a:latin typeface="+mn-lt"/>
              </a:rPr>
              <a:t>Uncontrolled </a:t>
            </a:r>
            <a:r>
              <a:rPr lang="en-US" sz="2200" dirty="0">
                <a:latin typeface="+mn-lt"/>
              </a:rPr>
              <a:t>external hemorrhage</a:t>
            </a:r>
          </a:p>
          <a:p>
            <a:pPr>
              <a:spcBef>
                <a:spcPts val="1000"/>
              </a:spcBef>
            </a:pPr>
            <a:r>
              <a:rPr lang="en-US" sz="2200" dirty="0" smtClean="0">
                <a:latin typeface="+mn-lt"/>
              </a:rPr>
              <a:t>Suspected </a:t>
            </a:r>
            <a:r>
              <a:rPr lang="en-US" sz="2200" dirty="0">
                <a:latin typeface="+mn-lt"/>
              </a:rPr>
              <a:t>internal hemorrhage</a:t>
            </a:r>
          </a:p>
          <a:p>
            <a:pPr>
              <a:spcBef>
                <a:spcPts val="1000"/>
              </a:spcBef>
            </a:pPr>
            <a:r>
              <a:rPr lang="en-US" sz="2200" dirty="0" smtClean="0">
                <a:latin typeface="+mn-lt"/>
              </a:rPr>
              <a:t>Signs </a:t>
            </a:r>
            <a:r>
              <a:rPr lang="en-US" sz="2200" dirty="0">
                <a:latin typeface="+mn-lt"/>
              </a:rPr>
              <a:t>and symptoms of shock</a:t>
            </a:r>
          </a:p>
          <a:p>
            <a:pPr>
              <a:spcBef>
                <a:spcPts val="1000"/>
              </a:spcBef>
            </a:pPr>
            <a:r>
              <a:rPr lang="en-US" sz="2200" dirty="0" smtClean="0">
                <a:latin typeface="+mn-lt"/>
              </a:rPr>
              <a:t>Significant </a:t>
            </a:r>
            <a:r>
              <a:rPr lang="en-US" sz="2200" dirty="0">
                <a:latin typeface="+mn-lt"/>
              </a:rPr>
              <a:t>external blood loss with controlled hemorrhage</a:t>
            </a:r>
          </a:p>
          <a:p>
            <a:pPr>
              <a:spcBef>
                <a:spcPts val="1000"/>
              </a:spcBef>
            </a:pPr>
            <a:r>
              <a:rPr lang="en-US" sz="2200" dirty="0" smtClean="0">
                <a:latin typeface="+mn-lt"/>
              </a:rPr>
              <a:t>Glasgow </a:t>
            </a:r>
            <a:r>
              <a:rPr lang="en-US" sz="2200" dirty="0">
                <a:latin typeface="+mn-lt"/>
              </a:rPr>
              <a:t>Coma Scale score 13 or less</a:t>
            </a:r>
          </a:p>
          <a:p>
            <a:pPr>
              <a:spcBef>
                <a:spcPts val="1000"/>
              </a:spcBef>
            </a:pPr>
            <a:r>
              <a:rPr lang="en-US" sz="2200" dirty="0" smtClean="0">
                <a:latin typeface="+mn-lt"/>
              </a:rPr>
              <a:t>Altered </a:t>
            </a:r>
            <a:r>
              <a:rPr lang="en-US" sz="2200" dirty="0">
                <a:latin typeface="+mn-lt"/>
              </a:rPr>
              <a:t>mental status</a:t>
            </a:r>
          </a:p>
          <a:p>
            <a:pPr>
              <a:spcBef>
                <a:spcPts val="1000"/>
              </a:spcBef>
            </a:pPr>
            <a:r>
              <a:rPr lang="en-US" sz="2200" dirty="0" smtClean="0">
                <a:latin typeface="+mn-lt"/>
              </a:rPr>
              <a:t>Seizure </a:t>
            </a:r>
            <a:r>
              <a:rPr lang="en-US" sz="2200" dirty="0">
                <a:latin typeface="+mn-lt"/>
              </a:rPr>
              <a:t>activity</a:t>
            </a:r>
          </a:p>
          <a:p>
            <a:pPr>
              <a:spcBef>
                <a:spcPts val="1000"/>
              </a:spcBef>
            </a:pPr>
            <a:r>
              <a:rPr lang="en-US" sz="2200" dirty="0" smtClean="0">
                <a:latin typeface="+mn-lt"/>
              </a:rPr>
              <a:t>Sensory </a:t>
            </a:r>
            <a:r>
              <a:rPr lang="en-US" sz="2200" dirty="0">
                <a:latin typeface="+mn-lt"/>
              </a:rPr>
              <a:t>or motor deficit</a:t>
            </a:r>
          </a:p>
        </p:txBody>
      </p:sp>
    </p:spTree>
    <p:extLst>
      <p:ext uri="{BB962C8B-B14F-4D97-AF65-F5344CB8AC3E}">
        <p14:creationId xmlns:p14="http://schemas.microsoft.com/office/powerpoint/2010/main" val="12594560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ltLang="en-US" sz="3200" dirty="0">
                <a:latin typeface="Times New Roman" panose="02020603050405020304" pitchFamily="18" charset="0"/>
                <a:ea typeface="ＭＳ Ｐゴシック"/>
              </a:rPr>
              <a:t>Table 27-1 Indications for On-Scene Time of 10 Minutes or Less and Rapid Transport </a:t>
            </a:r>
            <a:r>
              <a:rPr lang="en-IN" altLang="en-US" sz="2000" b="0" dirty="0" smtClean="0">
                <a:latin typeface="Times New Roman" panose="02020603050405020304" pitchFamily="18" charset="0"/>
                <a:ea typeface="ＭＳ Ｐゴシック"/>
              </a:rPr>
              <a:t>(3 </a:t>
            </a:r>
            <a:r>
              <a:rPr lang="en-IN" altLang="en-US" sz="2000" b="0" dirty="0">
                <a:latin typeface="Times New Roman" panose="02020603050405020304" pitchFamily="18" charset="0"/>
                <a:ea typeface="ＭＳ Ｐゴシック"/>
              </a:rPr>
              <a:t>of 3)</a:t>
            </a:r>
            <a:endParaRPr lang="en-US" sz="2000" dirty="0"/>
          </a:p>
        </p:txBody>
      </p:sp>
      <p:sp>
        <p:nvSpPr>
          <p:cNvPr id="3" name="Text Placeholder 2"/>
          <p:cNvSpPr>
            <a:spLocks noGrp="1"/>
          </p:cNvSpPr>
          <p:nvPr>
            <p:ph type="body" idx="1"/>
          </p:nvPr>
        </p:nvSpPr>
        <p:spPr/>
        <p:txBody>
          <a:bodyPr/>
          <a:lstStyle/>
          <a:p>
            <a:pPr>
              <a:spcBef>
                <a:spcPts val="1200"/>
              </a:spcBef>
            </a:pPr>
            <a:r>
              <a:rPr lang="en-US" sz="2200" dirty="0">
                <a:latin typeface="+mn-lt"/>
              </a:rPr>
              <a:t>Any penetrating trauma to the head, neck, anterior </a:t>
            </a:r>
            <a:r>
              <a:rPr lang="en-US" sz="2200" dirty="0" smtClean="0">
                <a:latin typeface="+mn-lt"/>
              </a:rPr>
              <a:t>or posterior </a:t>
            </a:r>
            <a:r>
              <a:rPr lang="en-US" sz="2200" dirty="0">
                <a:latin typeface="+mn-lt"/>
              </a:rPr>
              <a:t>chest, abdomen, and above the elbow or knee</a:t>
            </a:r>
          </a:p>
          <a:p>
            <a:pPr>
              <a:spcBef>
                <a:spcPts val="1200"/>
              </a:spcBef>
            </a:pPr>
            <a:r>
              <a:rPr lang="en-US" sz="2200" dirty="0" smtClean="0">
                <a:latin typeface="+mn-lt"/>
              </a:rPr>
              <a:t>Amputation </a:t>
            </a:r>
            <a:r>
              <a:rPr lang="en-US" sz="2200" dirty="0">
                <a:latin typeface="+mn-lt"/>
              </a:rPr>
              <a:t>of an extremity proximal to the finger</a:t>
            </a:r>
          </a:p>
          <a:p>
            <a:pPr>
              <a:spcBef>
                <a:spcPts val="1200"/>
              </a:spcBef>
            </a:pPr>
            <a:r>
              <a:rPr lang="en-US" sz="2200" dirty="0" smtClean="0">
                <a:latin typeface="+mn-lt"/>
              </a:rPr>
              <a:t>Trauma </a:t>
            </a:r>
            <a:r>
              <a:rPr lang="en-US" sz="2200" dirty="0">
                <a:latin typeface="+mn-lt"/>
              </a:rPr>
              <a:t>in a patient with significant medical </a:t>
            </a:r>
            <a:r>
              <a:rPr lang="en-US" sz="2200" dirty="0" smtClean="0">
                <a:latin typeface="+mn-lt"/>
              </a:rPr>
              <a:t>history (for </a:t>
            </a:r>
            <a:r>
              <a:rPr lang="en-US" sz="2200" dirty="0">
                <a:latin typeface="+mn-lt"/>
              </a:rPr>
              <a:t>example, myocardial infarction, chronic </a:t>
            </a:r>
            <a:r>
              <a:rPr lang="en-US" sz="2200" dirty="0" smtClean="0">
                <a:latin typeface="+mn-lt"/>
              </a:rPr>
              <a:t>obstructive pulmonary </a:t>
            </a:r>
            <a:r>
              <a:rPr lang="en-US" sz="2200" dirty="0">
                <a:latin typeface="+mn-lt"/>
              </a:rPr>
              <a:t>disease, and congestive heart failure</a:t>
            </a:r>
            <a:r>
              <a:rPr lang="en-US" sz="2200" dirty="0" smtClean="0">
                <a:latin typeface="+mn-lt"/>
              </a:rPr>
              <a:t>), &gt;55 </a:t>
            </a:r>
            <a:r>
              <a:rPr lang="en-US" sz="2200" dirty="0">
                <a:latin typeface="+mn-lt"/>
              </a:rPr>
              <a:t>years of age, hypothermia, burns, or pregnancy</a:t>
            </a:r>
          </a:p>
          <a:p>
            <a:pPr>
              <a:spcBef>
                <a:spcPts val="1200"/>
              </a:spcBef>
            </a:pPr>
            <a:r>
              <a:rPr lang="en-US" sz="2200" dirty="0" smtClean="0">
                <a:latin typeface="+mn-lt"/>
              </a:rPr>
              <a:t>Multisystem </a:t>
            </a:r>
            <a:r>
              <a:rPr lang="en-US" sz="2200" dirty="0">
                <a:latin typeface="+mn-lt"/>
              </a:rPr>
              <a:t>trauma</a:t>
            </a:r>
          </a:p>
          <a:p>
            <a:pPr>
              <a:spcBef>
                <a:spcPts val="1200"/>
              </a:spcBef>
            </a:pPr>
            <a:r>
              <a:rPr lang="en-US" sz="2200" dirty="0" smtClean="0">
                <a:latin typeface="+mn-lt"/>
              </a:rPr>
              <a:t>Open </a:t>
            </a:r>
            <a:r>
              <a:rPr lang="en-US" sz="2200" dirty="0">
                <a:latin typeface="+mn-lt"/>
              </a:rPr>
              <a:t>or depressed skull fracture</a:t>
            </a:r>
          </a:p>
          <a:p>
            <a:pPr>
              <a:spcBef>
                <a:spcPts val="1200"/>
              </a:spcBef>
            </a:pPr>
            <a:r>
              <a:rPr lang="en-US" sz="2200" dirty="0" smtClean="0">
                <a:latin typeface="+mn-lt"/>
              </a:rPr>
              <a:t>Suspected </a:t>
            </a:r>
            <a:r>
              <a:rPr lang="en-US" sz="2200" dirty="0">
                <a:latin typeface="+mn-lt"/>
              </a:rPr>
              <a:t>brain injury</a:t>
            </a:r>
          </a:p>
          <a:p>
            <a:pPr>
              <a:spcBef>
                <a:spcPts val="1200"/>
              </a:spcBef>
            </a:pPr>
            <a:r>
              <a:rPr lang="en-US" sz="2200" dirty="0" smtClean="0">
                <a:latin typeface="+mn-lt"/>
              </a:rPr>
              <a:t>Paralysis</a:t>
            </a:r>
            <a:endParaRPr lang="en-US" sz="2200" dirty="0">
              <a:latin typeface="+mn-lt"/>
            </a:endParaRPr>
          </a:p>
        </p:txBody>
      </p:sp>
    </p:spTree>
    <p:extLst>
      <p:ext uri="{BB962C8B-B14F-4D97-AF65-F5344CB8AC3E}">
        <p14:creationId xmlns:p14="http://schemas.microsoft.com/office/powerpoint/2010/main" val="25397106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Trauma System </a:t>
            </a:r>
            <a:r>
              <a:rPr lang="en-IN"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trauma system exists to provide immediate surgical intervention for critically injured trauma patients.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Different levels of trauma centers have different levels of capability.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This care dramatically reduces the morbidity and mortality of patients requiring immediate surgical intervention.</a:t>
            </a:r>
          </a:p>
        </p:txBody>
      </p:sp>
    </p:spTree>
    <p:extLst>
      <p:ext uri="{BB962C8B-B14F-4D97-AF65-F5344CB8AC3E}">
        <p14:creationId xmlns:p14="http://schemas.microsoft.com/office/powerpoint/2010/main" val="31735375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A St. Louis Fire Department Ambulance Pulls up at the Charles F. Knight Emergency and Trauma Center</a:t>
            </a:r>
            <a:endParaRPr lang="en-US" altLang="en-US" sz="3200" dirty="0">
              <a:latin typeface="Times New Roman" panose="02020603050405020304" pitchFamily="18" charset="0"/>
              <a:ea typeface="ＭＳ Ｐゴシック"/>
            </a:endParaRPr>
          </a:p>
        </p:txBody>
      </p:sp>
      <p:pic>
        <p:nvPicPr>
          <p:cNvPr id="4" name="Picture 2" descr="The facade of a building marked Charles F Knight emergency and trauma center, with an ambulance in fro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536" y="2414613"/>
            <a:ext cx="5620928" cy="338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9701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Trauma System </a:t>
            </a:r>
            <a:r>
              <a:rPr lang="en-IN"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23904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Level I – Regional Trauma Center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Level </a:t>
            </a:r>
            <a:r>
              <a:rPr lang="en-US" altLang="en-US" sz="2400" dirty="0" smtClean="0">
                <a:solidFill>
                  <a:srgbClr val="000000"/>
                </a:solidFill>
                <a:latin typeface="Arial (Body)"/>
                <a:ea typeface="ＭＳ Ｐゴシック"/>
              </a:rPr>
              <a:t>II – </a:t>
            </a:r>
            <a:r>
              <a:rPr lang="en-US" altLang="en-US" sz="2400" dirty="0">
                <a:solidFill>
                  <a:srgbClr val="000000"/>
                </a:solidFill>
                <a:latin typeface="Arial (Body)"/>
                <a:ea typeface="ＭＳ Ｐゴシック"/>
              </a:rPr>
              <a:t>Area Trauma Center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Level </a:t>
            </a:r>
            <a:r>
              <a:rPr lang="en-US" altLang="en-US" sz="2400" dirty="0" smtClean="0">
                <a:solidFill>
                  <a:srgbClr val="000000"/>
                </a:solidFill>
                <a:latin typeface="Arial (Body)"/>
                <a:ea typeface="ＭＳ Ｐゴシック"/>
              </a:rPr>
              <a:t>III – </a:t>
            </a:r>
            <a:r>
              <a:rPr lang="en-US" altLang="en-US" sz="2400" dirty="0">
                <a:solidFill>
                  <a:srgbClr val="000000"/>
                </a:solidFill>
                <a:latin typeface="Arial (Body)"/>
                <a:ea typeface="ＭＳ Ｐゴシック"/>
              </a:rPr>
              <a:t>Community Trauma Center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Level </a:t>
            </a:r>
            <a:r>
              <a:rPr lang="en-US" altLang="en-US" sz="2400" dirty="0" smtClean="0">
                <a:solidFill>
                  <a:srgbClr val="000000"/>
                </a:solidFill>
                <a:latin typeface="Arial (Body)"/>
                <a:ea typeface="ＭＳ Ｐゴシック"/>
              </a:rPr>
              <a:t>IV – </a:t>
            </a:r>
            <a:r>
              <a:rPr lang="en-US" altLang="en-US" sz="2400" dirty="0">
                <a:solidFill>
                  <a:srgbClr val="000000"/>
                </a:solidFill>
                <a:latin typeface="Arial (Body)"/>
                <a:ea typeface="ＭＳ Ｐゴシック"/>
              </a:rPr>
              <a:t>Trauma Facility</a:t>
            </a:r>
          </a:p>
        </p:txBody>
      </p:sp>
    </p:spTree>
    <p:extLst>
      <p:ext uri="{BB962C8B-B14F-4D97-AF65-F5344CB8AC3E}">
        <p14:creationId xmlns:p14="http://schemas.microsoft.com/office/powerpoint/2010/main" val="22503702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Guidelines for Field Triage of Injured Patients</a:t>
            </a:r>
            <a:endParaRPr lang="en-US" altLang="en-US" dirty="0">
              <a:latin typeface="Times New Roman" panose="02020603050405020304" pitchFamily="18" charset="0"/>
              <a:ea typeface="ＭＳ Ｐゴシック"/>
            </a:endParaRPr>
          </a:p>
        </p:txBody>
      </p:sp>
      <p:pic>
        <p:nvPicPr>
          <p:cNvPr id="4" name="Picture 2" descr="20 11 guidelines for field triage of injured patients, divided into steps 1 through 4. 1. measure vital signs and level of consciousness. If following measurements apply, Glasgow coma scale less than or equal to 13, systolic blood pressure less than 90 m m h g, respiratory rate less than 10 or greater than 29 breaths per minute or need for ventilatory support less than 20 in infant aged less than 1 year, then transport to trauma center. If measurement do not apply, assess anatomy of injury in step 2. 2. Transport to trauma center if the any of the following injuries apply. All penetrating injuries to head, neck, torso, and extremities proximal to elbow or knee. Chest wall instability or deformity e g flail chest. 2 or more proximal long bone fractures. Crushed, degloved, mangled, or pulseless extremity. Amputation proximal to wrist or ankle. Pelvis fracture. Open or depressed skull fracture. Paralysis. If injuries do not apply, assess mechanism of injury and evidence of high energy impact in step 3. 3. Transport to trauma center if the any of the following injuries apply, which depending on the defined trauma system, need not be the highest-level trauma center. Falls. Adults, greater than 20 feet, 1 story is equal to 10 feet. Children, greater than 10 feet or 2 to 3 times the height of the child. High risk auto crash, intrusion, including roof greater than 12 inches occupant site, greater than 18 inches any site, ejection, partial or complete from automobile, vehicle telemetry data consistent with high risk of injury. Auto versus pedestrian or bicyclist thrown, run over, or with significant greater than 20 m p h impact. Motorcycle crash greater than 20 m p h. If injuries do not apply, assess special patient or system considerations in step 4. 4. Transport to trauma center or hospital capable of timely and thorough evaluation and initial management of potentially serious injuries if the any of the following injuries apply, consider consultation with medical control. Older adults, risk of injury or death increases after age 55, S B P less than 110 may represent shock after age 65, low impact mechanisms e g ground level falls may result in severe injury. Children, should be triaged preferentially to pediatric capable trauma centers. Anticoagulants and bleeding disorders, patients with head injury are at high risk for rapid deterioration. Burns, without other trauma mechanism triage to burn facility, with trauma mechanism triage to trauma center. Pregnancy greater than 20 weeks, E M S provider judgement. If injuries do not apply, transport according to protoco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5596" y="1682960"/>
            <a:ext cx="3372809" cy="436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2089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2800" dirty="0" smtClean="0">
                <a:latin typeface="Times New Roman" panose="02020603050405020304" pitchFamily="18" charset="0"/>
                <a:ea typeface="ＭＳ Ｐゴシック"/>
              </a:rPr>
              <a:t>Golden Principles of Prehospital Trauma Care</a:t>
            </a:r>
            <a:r>
              <a:rPr lang="en-IN" dirty="0" smtClean="0">
                <a:latin typeface="Times New Roman" panose="02020603050405020304" pitchFamily="18" charset="0"/>
                <a:ea typeface="ＭＳ Ｐゴシック"/>
              </a:rPr>
              <a:t> </a:t>
            </a:r>
            <a:r>
              <a:rPr lang="en-IN"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golden principles of prehospital trauma care apply to all patients who have experienced some type of injury but especially those with multisystem trauma or critical injuries.</a:t>
            </a:r>
          </a:p>
        </p:txBody>
      </p:sp>
    </p:spTree>
    <p:extLst>
      <p:ext uri="{BB962C8B-B14F-4D97-AF65-F5344CB8AC3E}">
        <p14:creationId xmlns:p14="http://schemas.microsoft.com/office/powerpoint/2010/main" val="22863554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2800" dirty="0" smtClean="0">
                <a:latin typeface="Times New Roman" panose="02020603050405020304" pitchFamily="18" charset="0"/>
                <a:ea typeface="ＭＳ Ｐゴシック"/>
              </a:rPr>
              <a:t>Golden Principles of Prehospital Trauma Care</a:t>
            </a:r>
            <a:r>
              <a:rPr lang="en-IN" dirty="0" smtClean="0">
                <a:latin typeface="Times New Roman" panose="02020603050405020304" pitchFamily="18" charset="0"/>
                <a:ea typeface="ＭＳ Ｐゴシック"/>
              </a:rPr>
              <a:t> </a:t>
            </a:r>
            <a:r>
              <a:rPr lang="en-IN"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Special Considerations in Trauma Care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Your personal safety is the highest priority.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Airway management and adequate ventilation and oxygenation are key elements of trauma management.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Stop significant bleeding.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Assessment of the trauma patient is conducted in a systematic sequence.</a:t>
            </a:r>
          </a:p>
        </p:txBody>
      </p:sp>
    </p:spTree>
    <p:extLst>
      <p:ext uri="{BB962C8B-B14F-4D97-AF65-F5344CB8AC3E}">
        <p14:creationId xmlns:p14="http://schemas.microsoft.com/office/powerpoint/2010/main" val="3230437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Kinetics of Trauma </a:t>
            </a:r>
            <a:r>
              <a:rPr lang="en-IN" sz="2000" b="0" dirty="0" smtClean="0">
                <a:latin typeface="Times New Roman" panose="02020603050405020304" pitchFamily="18" charset="0"/>
                <a:ea typeface="ＭＳ Ｐゴシック"/>
              </a:rPr>
              <a:t>(1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mechanism of injury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a:t>
            </a:r>
            <a:r>
              <a:rPr lang="en-US" altLang="en-US" sz="2400" dirty="0">
                <a:solidFill>
                  <a:srgbClr val="000000"/>
                </a:solidFill>
                <a:latin typeface="Arial (Body)"/>
                <a:ea typeface="ＭＳ Ｐゴシック"/>
              </a:rPr>
              <a:t>is how a person is injured.</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science of analyzing mechanisms of injury is the kinetics of trauma.</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Kinetics is the branch of mechanics dealing with the movements of bodies, understanding kinetics is helpful in understanding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and </a:t>
            </a:r>
            <a:r>
              <a:rPr lang="en-US" altLang="en-US" sz="2400" dirty="0">
                <a:solidFill>
                  <a:srgbClr val="000000"/>
                </a:solidFill>
                <a:latin typeface="Arial (Body)"/>
                <a:ea typeface="ＭＳ Ｐゴシック"/>
              </a:rPr>
              <a:t>trauma.</a:t>
            </a:r>
          </a:p>
        </p:txBody>
      </p:sp>
    </p:spTree>
    <p:extLst>
      <p:ext uri="{BB962C8B-B14F-4D97-AF65-F5344CB8AC3E}">
        <p14:creationId xmlns:p14="http://schemas.microsoft.com/office/powerpoint/2010/main" val="22694700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2800" dirty="0" smtClean="0">
                <a:latin typeface="Times New Roman" panose="02020603050405020304" pitchFamily="18" charset="0"/>
                <a:ea typeface="ＭＳ Ｐゴシック"/>
              </a:rPr>
              <a:t>Golden Principles of Prehospital Trauma Care</a:t>
            </a:r>
            <a:r>
              <a:rPr lang="en-IN" dirty="0" smtClean="0">
                <a:latin typeface="Times New Roman" panose="02020603050405020304" pitchFamily="18" charset="0"/>
                <a:ea typeface="ＭＳ Ｐゴシック"/>
              </a:rPr>
              <a:t> </a:t>
            </a:r>
            <a:r>
              <a:rPr lang="en-IN"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Special considerations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Rapid transport is essential to survival of severely injured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backboard serves to splint fractures in unstable trauma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Do not develop tunnel vision and become focused on dramatic injuries or patients.</a:t>
            </a:r>
          </a:p>
        </p:txBody>
      </p:sp>
    </p:spTree>
    <p:extLst>
      <p:ext uri="{BB962C8B-B14F-4D97-AF65-F5344CB8AC3E}">
        <p14:creationId xmlns:p14="http://schemas.microsoft.com/office/powerpoint/2010/main" val="3222990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Case Study Conclusion</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Nina consults with medical direction concerning their destination for the patient. There is a community trauma center 20 minutes away, and a regional trauma center 70 minutes </a:t>
            </a:r>
            <a:r>
              <a:rPr lang="en-US" altLang="en-US" sz="2400" dirty="0" smtClean="0">
                <a:solidFill>
                  <a:srgbClr val="000000"/>
                </a:solidFill>
                <a:latin typeface="Arial (Body)"/>
                <a:ea typeface="ＭＳ Ｐゴシック"/>
              </a:rPr>
              <a:t>away.</a:t>
            </a:r>
            <a:endParaRPr lang="en-US" altLang="en-US" sz="2400" dirty="0">
              <a:solidFill>
                <a:srgbClr val="000000"/>
              </a:solidFill>
              <a:latin typeface="Arial (Body)"/>
              <a:ea typeface="ＭＳ Ｐゴシック"/>
            </a:endParaRPr>
          </a:p>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Medical direction advises transport to the community trauma center, where the patient will receive initial stabilization. It is likely that the patient will be transferred to the regional trauma center for definitive treatment.</a:t>
            </a:r>
          </a:p>
        </p:txBody>
      </p:sp>
    </p:spTree>
    <p:extLst>
      <p:ext uri="{BB962C8B-B14F-4D97-AF65-F5344CB8AC3E}">
        <p14:creationId xmlns:p14="http://schemas.microsoft.com/office/powerpoint/2010/main" val="18489224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Lesson Summary </a:t>
            </a:r>
            <a:r>
              <a:rPr lang="en-IN" sz="2000" b="0" dirty="0" smtClean="0">
                <a:latin typeface="Times New Roman" panose="02020603050405020304" pitchFamily="18" charset="0"/>
                <a:ea typeface="ＭＳ Ｐゴシック"/>
              </a:rPr>
              <a:t>(1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Assessing the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helps </a:t>
            </a:r>
            <a:r>
              <a:rPr lang="en-US" altLang="en-US" sz="2400" dirty="0">
                <a:solidFill>
                  <a:srgbClr val="000000"/>
                </a:solidFill>
                <a:latin typeface="Arial (Body)"/>
                <a:ea typeface="ＭＳ Ｐゴシック"/>
              </a:rPr>
              <a:t>predict potential injuries.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Mass and velocity are the determinants of kinetic energy.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Trauma may be blunt or penetrating.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High-velocity weapons are particularly prone to producing massive bodily injury.</a:t>
            </a:r>
          </a:p>
        </p:txBody>
      </p:sp>
    </p:spTree>
    <p:extLst>
      <p:ext uri="{BB962C8B-B14F-4D97-AF65-F5344CB8AC3E}">
        <p14:creationId xmlns:p14="http://schemas.microsoft.com/office/powerpoint/2010/main" val="11494096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Lesson Summary </a:t>
            </a:r>
            <a:r>
              <a:rPr lang="en-IN" sz="2000" b="0" dirty="0" smtClean="0">
                <a:latin typeface="Times New Roman" panose="02020603050405020304" pitchFamily="18" charset="0"/>
                <a:ea typeface="ＭＳ Ｐゴシック"/>
              </a:rPr>
              <a:t>(2 of 2)</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Trauma systems exist to allow rapid surgical intervention for severely injured patients.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Trauma triage criteria help determine which patients should be transported to a trauma center.</a:t>
            </a:r>
          </a:p>
        </p:txBody>
      </p:sp>
    </p:spTree>
    <p:extLst>
      <p:ext uri="{BB962C8B-B14F-4D97-AF65-F5344CB8AC3E}">
        <p14:creationId xmlns:p14="http://schemas.microsoft.com/office/powerpoint/2010/main" val="31676004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Correct!</a:t>
            </a:r>
            <a:endParaRPr 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The velocity, or speed, involved in the collision of two objects is the greatest determinant of kinetic energy.</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program.</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2022316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(1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Although a vehicle's center of gravity can affect whether it rolls over, it does not affect the kinetic energy of the collision.</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8302865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(2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Mass is one determinant of kinetic energy, but it plays a less significant role than velocity, or speed.</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9649821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rPr>
              <a:t>Incorrect </a:t>
            </a:r>
            <a:r>
              <a:rPr lang="en-US" sz="2000" b="0" dirty="0" smtClean="0">
                <a:latin typeface="Times New Roman" panose="02020603050405020304" pitchFamily="18" charset="0"/>
                <a:ea typeface="ＭＳ Ｐゴシック"/>
              </a:rPr>
              <a:t>(3 of 3)</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Mass is one determinant of kinetic energy, but it plays a less significant role than velocity, or speed.</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hlinkClick r:id="rId2" action="ppaction://hlinksldjump"/>
              </a:rPr>
              <a:t>Click </a:t>
            </a:r>
            <a:r>
              <a:rPr lang="en-US" altLang="en-US" sz="2400" kern="1200" dirty="0">
                <a:solidFill>
                  <a:srgbClr val="000000"/>
                </a:solidFill>
                <a:latin typeface="Arial (Body)"/>
                <a:ea typeface="ＭＳ Ｐゴシック" panose="020B0600070205080204" pitchFamily="34" charset="-128"/>
                <a:hlinkClick r:id="rId2" action="ppaction://hlinksldjump"/>
              </a:rPr>
              <a:t>here to return to the </a:t>
            </a:r>
            <a:r>
              <a:rPr lang="en-US" altLang="en-US" sz="2400" kern="1200" dirty="0" smtClean="0">
                <a:solidFill>
                  <a:srgbClr val="000000"/>
                </a:solidFill>
                <a:latin typeface="Arial (Body)"/>
                <a:ea typeface="ＭＳ Ｐゴシック" panose="020B0600070205080204" pitchFamily="34" charset="-128"/>
                <a:hlinkClick r:id="rId2" action="ppaction://hlinksldjump"/>
              </a:rPr>
              <a:t>quiz.</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6812994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rPr>
              <a:t>The Kinetics of Trauma </a:t>
            </a:r>
            <a:r>
              <a:rPr lang="en-IN" sz="2000" b="0" dirty="0" smtClean="0">
                <a:latin typeface="Times New Roman" panose="02020603050405020304" pitchFamily="18" charset="0"/>
                <a:ea typeface="ＭＳ Ｐゴシック"/>
              </a:rPr>
              <a:t>(2 of 6)</a:t>
            </a:r>
            <a:endParaRPr lang="en-US" sz="2000" b="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1"/>
            <a:ext cx="3051810" cy="525780"/>
          </a:xfrm>
        </p:spPr>
        <p:txBody>
          <a:bodyPr wrap="square" lIns="91425" tIns="91425" rIns="91425" bIns="91425">
            <a:noAutofit/>
          </a:bodyPr>
          <a:lstStyle/>
          <a:p>
            <a:pPr marL="255651" lvl="0" indent="-255651" eaLnBrk="0" fontAlgn="base" hangingPunct="0">
              <a:spcAft>
                <a:spcPct val="0"/>
              </a:spcAft>
              <a:buSzPts val="2400"/>
              <a:defRPr/>
            </a:pPr>
            <a:r>
              <a:rPr lang="en-US" sz="2400" dirty="0">
                <a:solidFill>
                  <a:srgbClr val="000000"/>
                </a:solidFill>
                <a:latin typeface="Arial (Body)"/>
                <a:ea typeface="ＭＳ Ｐゴシック"/>
              </a:rPr>
              <a:t>Mass and </a:t>
            </a:r>
            <a:r>
              <a:rPr lang="en-US" sz="2400" dirty="0" smtClean="0">
                <a:solidFill>
                  <a:srgbClr val="000000"/>
                </a:solidFill>
                <a:latin typeface="Arial (Body)"/>
                <a:ea typeface="ＭＳ Ｐゴシック"/>
              </a:rPr>
              <a:t>Velocity</a:t>
            </a:r>
            <a:endParaRPr lang="en-US" sz="2400" dirty="0">
              <a:solidFill>
                <a:srgbClr val="000000"/>
              </a:solidFill>
              <a:latin typeface="Arial (Body)"/>
              <a:ea typeface="ＭＳ Ｐゴシック"/>
            </a:endParaRPr>
          </a:p>
        </p:txBody>
      </p:sp>
      <p:sp>
        <p:nvSpPr>
          <p:cNvPr id="5" name="Text Placeholder 4"/>
          <p:cNvSpPr>
            <a:spLocks noGrp="1"/>
          </p:cNvSpPr>
          <p:nvPr>
            <p:ph type="body" idx="2"/>
          </p:nvPr>
        </p:nvSpPr>
        <p:spPr>
          <a:xfrm>
            <a:off x="1165860" y="2533651"/>
            <a:ext cx="2434590" cy="495299"/>
          </a:xfrm>
        </p:spPr>
        <p:txBody>
          <a:bodyPr/>
          <a:lstStyle/>
          <a:p>
            <a:pPr marL="0" indent="0">
              <a:buNone/>
            </a:pPr>
            <a:r>
              <a:rPr lang="en-US" sz="2400" dirty="0" smtClean="0">
                <a:latin typeface="+mn-lt"/>
              </a:rPr>
              <a:t>Kinetic Energy =</a:t>
            </a:r>
            <a:endParaRPr lang="en-US" sz="2400" dirty="0">
              <a:latin typeface="+mn-lt"/>
            </a:endParaRPr>
          </a:p>
        </p:txBody>
      </p:sp>
      <p:graphicFrame>
        <p:nvGraphicFramePr>
          <p:cNvPr id="6" name="Object 5" descr="start fraction Mass times velocity squared over 2 end fraction"/>
          <p:cNvGraphicFramePr>
            <a:graphicFrameLocks noChangeAspect="1"/>
          </p:cNvGraphicFramePr>
          <p:nvPr>
            <p:extLst>
              <p:ext uri="{D42A27DB-BD31-4B8C-83A1-F6EECF244321}">
                <p14:modId xmlns:p14="http://schemas.microsoft.com/office/powerpoint/2010/main" val="110287410"/>
              </p:ext>
            </p:extLst>
          </p:nvPr>
        </p:nvGraphicFramePr>
        <p:xfrm>
          <a:off x="3758568" y="2333151"/>
          <a:ext cx="2635245" cy="922335"/>
        </p:xfrm>
        <a:graphic>
          <a:graphicData uri="http://schemas.openxmlformats.org/presentationml/2006/ole">
            <mc:AlternateContent xmlns:mc="http://schemas.openxmlformats.org/markup-compatibility/2006">
              <mc:Choice xmlns:v="urn:schemas-microsoft-com:vml" Requires="v">
                <p:oleObj spid="_x0000_s1231" name="Equation" r:id="rId4" imgW="1015920" imgH="355320" progId="Equation.DSMT4">
                  <p:embed/>
                </p:oleObj>
              </mc:Choice>
              <mc:Fallback>
                <p:oleObj name="Equation" r:id="rId4" imgW="1015920" imgH="355320" progId="Equation.DSMT4">
                  <p:embed/>
                  <p:pic>
                    <p:nvPicPr>
                      <p:cNvPr id="0" name=""/>
                      <p:cNvPicPr/>
                      <p:nvPr/>
                    </p:nvPicPr>
                    <p:blipFill>
                      <a:blip r:embed="rId5"/>
                      <a:stretch>
                        <a:fillRect/>
                      </a:stretch>
                    </p:blipFill>
                    <p:spPr>
                      <a:xfrm>
                        <a:off x="3758568" y="2333151"/>
                        <a:ext cx="2635245" cy="922335"/>
                      </a:xfrm>
                      <a:prstGeom prst="rect">
                        <a:avLst/>
                      </a:prstGeom>
                    </p:spPr>
                  </p:pic>
                </p:oleObj>
              </mc:Fallback>
            </mc:AlternateContent>
          </a:graphicData>
        </a:graphic>
      </p:graphicFrame>
    </p:spTree>
    <p:extLst>
      <p:ext uri="{BB962C8B-B14F-4D97-AF65-F5344CB8AC3E}">
        <p14:creationId xmlns:p14="http://schemas.microsoft.com/office/powerpoint/2010/main" val="3957902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8729</TotalTime>
  <Words>8932</Words>
  <Application>Microsoft Office PowerPoint</Application>
  <PresentationFormat>On-screen Show (4:3)</PresentationFormat>
  <Paragraphs>646</Paragraphs>
  <Slides>88</Slides>
  <Notes>79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88</vt:i4>
      </vt:variant>
    </vt:vector>
  </HeadingPairs>
  <TitlesOfParts>
    <vt:vector size="98" baseType="lpstr">
      <vt:lpstr>ＭＳ Ｐゴシック</vt:lpstr>
      <vt:lpstr>Arial</vt:lpstr>
      <vt:lpstr>Arial (Body)</vt:lpstr>
      <vt:lpstr>Calibri</vt:lpstr>
      <vt:lpstr>Noto Sans Symbols</vt:lpstr>
      <vt:lpstr>Times New Roman</vt:lpstr>
      <vt:lpstr>Verdana</vt:lpstr>
      <vt:lpstr>508 Lecture</vt:lpstr>
      <vt:lpstr>1_508 Lecture</vt:lpstr>
      <vt:lpstr>Equation</vt:lpstr>
      <vt:lpstr>Prehospital: Emergency Care</vt:lpstr>
      <vt:lpstr>Learning Readiness</vt:lpstr>
      <vt:lpstr>Setting the Stage</vt:lpstr>
      <vt:lpstr>Case Study Introduction (1 of 2)</vt:lpstr>
      <vt:lpstr>Case Study Introduction (2 of 2)</vt:lpstr>
      <vt:lpstr>Case Study (1 of 4)</vt:lpstr>
      <vt:lpstr>Introduction</vt:lpstr>
      <vt:lpstr>The Kinetics of Trauma (1 of 6)</vt:lpstr>
      <vt:lpstr>The Kinetics of Trauma (2 of 6)</vt:lpstr>
      <vt:lpstr>The Kinetics of Trauma (3 of 6)</vt:lpstr>
      <vt:lpstr>The Kinetics of Trauma (4 of 6)</vt:lpstr>
      <vt:lpstr>The Kinetics of Trauma (5 of 6)</vt:lpstr>
      <vt:lpstr>The Kinetics of Trauma (6 of 6)</vt:lpstr>
      <vt:lpstr>Vehicle Collision </vt:lpstr>
      <vt:lpstr>Body Collision</vt:lpstr>
      <vt:lpstr>Organ Collision</vt:lpstr>
      <vt:lpstr>Click on the Factor That Most Significantly Determines the Amount of Kinetic Energy Involved in a Vehicle Collision</vt:lpstr>
      <vt:lpstr>Mechanisms of Injury (1 of 22)</vt:lpstr>
      <vt:lpstr>Mechanisms of Injury (2 of 22)</vt:lpstr>
      <vt:lpstr>Types of Impacts in Motor Vehicle Trauma and their Incidence of Frequency in Urban Areas (By Percentage)</vt:lpstr>
      <vt:lpstr>Mechanisms of Injury (3 of 22)</vt:lpstr>
      <vt:lpstr>Frontal Impact</vt:lpstr>
      <vt:lpstr>In a Frontal Collision, the Occupant Continues to Move Forward at the Same Speed the Vehicle was Moving</vt:lpstr>
      <vt:lpstr>Mechanisms of Injury (4 of 22)</vt:lpstr>
      <vt:lpstr>The Up-And-Over Pathway Causes Impact to the Head, Neck, Chest, and Abdomen</vt:lpstr>
      <vt:lpstr>A Deformed Steering Wheel Indicates Possible Chest or Abdominal Injury</vt:lpstr>
      <vt:lpstr>The “Paper Bag” Syndrome Results from Compression of the Chest against the Steering Column</vt:lpstr>
      <vt:lpstr>Mechanisms of Injury (5 of 22)</vt:lpstr>
      <vt:lpstr>The Down-And-Under Pathway Causes Impact to the Knees, Femurs, Hips, Acetabulum, and Spine</vt:lpstr>
      <vt:lpstr>Examples of Mechanisms of Injury Associated with Frontal Impact</vt:lpstr>
      <vt:lpstr>Mechanisms of Injury (6 of 22)</vt:lpstr>
      <vt:lpstr>Rear Impact</vt:lpstr>
      <vt:lpstr>The Effects of Driver Not Wearing a Seat Belt</vt:lpstr>
      <vt:lpstr>Mechanisms of Injury (7 of 22)</vt:lpstr>
      <vt:lpstr>Lateral Impact</vt:lpstr>
      <vt:lpstr>Lateral Impact Causes Impact to the Head, Shoulder, Lateral Chest, Lateral Abdomen, Lateral Pelvis, and Femur</vt:lpstr>
      <vt:lpstr>Mechanisms of Injury (8 of 22)</vt:lpstr>
      <vt:lpstr>Rotational Impact</vt:lpstr>
      <vt:lpstr>Rollover Impacts</vt:lpstr>
      <vt:lpstr>In a Rollover of an Unrestrained Occupant, Impact to the Body is Difficult to Predict and Commonly Results in Multiple System Injury</vt:lpstr>
      <vt:lpstr>Mechanisms of Injury (9 of 22)</vt:lpstr>
      <vt:lpstr>Mechanisms of Injury (10 of 22)</vt:lpstr>
      <vt:lpstr>Seat Belt Injuries to the Upper Chest</vt:lpstr>
      <vt:lpstr>Seat Belt Injuries to the Abdomen</vt:lpstr>
      <vt:lpstr>Mechanisms of Injury (11 of 22)</vt:lpstr>
      <vt:lpstr>Mechanisms of Injury (12 of 22)</vt:lpstr>
      <vt:lpstr>Motorcycle Collisions Can Result in Multisystem Trauma from Multiple Impacts to the Rider</vt:lpstr>
      <vt:lpstr>Soft Tissue Injury to the Face</vt:lpstr>
      <vt:lpstr>Mechanisms of Injury (13 of 22)</vt:lpstr>
      <vt:lpstr>All-Terrain Vehicles (A T V s) Can Cause Multiple Injuries from the Combination of Speed and Instability</vt:lpstr>
      <vt:lpstr>Mechanisms of Injury (14 of 22)</vt:lpstr>
      <vt:lpstr>Mechanisms of Injury (15 of 22)</vt:lpstr>
      <vt:lpstr>In Falls, the Energy of Impact is Transmitted up the Skeletal System</vt:lpstr>
      <vt:lpstr>Mechanisms of Injury (16 of 22)</vt:lpstr>
      <vt:lpstr>Mechanisms of Injury (17 of 22)</vt:lpstr>
      <vt:lpstr>The Severity of Injury Caused by Penetrating Trauma is Related to the Velocity of the Penetrating Object</vt:lpstr>
      <vt:lpstr>Mechanisms of Injury (18 of 22)</vt:lpstr>
      <vt:lpstr>Mechanisms of Injury (19 of 22)</vt:lpstr>
      <vt:lpstr>Mechanisms of Injury (20 of 22)</vt:lpstr>
      <vt:lpstr>Mechanisms of Injury (21 of 22)</vt:lpstr>
      <vt:lpstr>Mechanisms of Injury (22 of 22)</vt:lpstr>
      <vt:lpstr>An Explosion Releases Tremendous Amounts of Heat Energy, Generating a Pressure Wave, Blast Wind, and Projection of Debris</vt:lpstr>
      <vt:lpstr>Types of Blast Injuries</vt:lpstr>
      <vt:lpstr>Case Study (2 of 4)</vt:lpstr>
      <vt:lpstr>Case Study (3 of 4)</vt:lpstr>
      <vt:lpstr>Case Study (4 of 4)</vt:lpstr>
      <vt:lpstr>The Multisystem Trauma Patient</vt:lpstr>
      <vt:lpstr>Loading a Multisystem Trauma Patient at the Rear of the Helicopter for Rapid Transport to an Appropriate Facility</vt:lpstr>
      <vt:lpstr>The Golden Period and Platinum 10 Minutes (1 of 2)</vt:lpstr>
      <vt:lpstr>The Golden Period and Platinum 10 Minutes (2 of 2)</vt:lpstr>
      <vt:lpstr>Table 27-1 Indications for On-Scene Time of 10 Minutes or Less and Rapid Transport (1 of 3)</vt:lpstr>
      <vt:lpstr>Table 27-1 Indications for On-Scene Time of 10 Minutes or Less and Rapid Transport (2 of 3)</vt:lpstr>
      <vt:lpstr>Table 27-1 Indications for On-Scene Time of 10 Minutes or Less and Rapid Transport (3 of 3)</vt:lpstr>
      <vt:lpstr>The Trauma System (1 of 2)</vt:lpstr>
      <vt:lpstr>A St. Louis Fire Department Ambulance Pulls up at the Charles F. Knight Emergency and Trauma Center</vt:lpstr>
      <vt:lpstr>The Trauma System (2 of 2)</vt:lpstr>
      <vt:lpstr>Guidelines for Field Triage of Injured Patients</vt:lpstr>
      <vt:lpstr>Golden Principles of Prehospital Trauma Care (1 of 3)</vt:lpstr>
      <vt:lpstr>Golden Principles of Prehospital Trauma Care (2 of 3)</vt:lpstr>
      <vt:lpstr>Golden Principles of Prehospital Trauma Care (3 of 3)</vt:lpstr>
      <vt:lpstr>Case Study Conclusion</vt:lpstr>
      <vt:lpstr>Lesson Summary (1 of 2)</vt:lpstr>
      <vt:lpstr>Lesson Summary (2 of 2)</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948</cp:revision>
  <dcterms:modified xsi:type="dcterms:W3CDTF">2018-03-01T12:28:10Z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