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2"/>
  </p:notesMasterIdLst>
  <p:handoutMasterIdLst>
    <p:handoutMasterId r:id="rId83"/>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05" r:id="rId8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94343" autoAdjust="0"/>
  </p:normalViewPr>
  <p:slideViewPr>
    <p:cSldViewPr snapToGrid="0" snapToObjects="1">
      <p:cViewPr varScale="1">
        <p:scale>
          <a:sx n="79" d="100"/>
          <a:sy n="79" d="100"/>
        </p:scale>
        <p:origin x="1267" y="77"/>
      </p:cViewPr>
      <p:guideLst>
        <p:guide orient="horz" pos="2160"/>
        <p:guide pos="2880"/>
      </p:guideLst>
    </p:cSldViewPr>
  </p:slideViewPr>
  <p:outlineViewPr>
    <p:cViewPr>
      <p:scale>
        <a:sx n="33" d="100"/>
        <a:sy n="33" d="100"/>
      </p:scale>
      <p:origin x="0" y="-59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r>
              <a:rPr lang="en-US" altLang="en-US" b="1" dirty="0" smtClean="0">
                <a:ea typeface="ＭＳ Ｐゴシック" panose="020B0600070205080204" pitchFamily="34" charset="-128"/>
              </a:rPr>
              <a:t>Advance Preparation</a:t>
            </a:r>
          </a:p>
          <a:p>
            <a:endParaRPr lang="en-US" altLang="en-US" sz="1400" dirty="0" smtClean="0">
              <a:ea typeface="ＭＳ Ｐゴシック" panose="020B0600070205080204" pitchFamily="34" charset="-128"/>
            </a:endParaRPr>
          </a:p>
          <a:p>
            <a:r>
              <a:rPr lang="en-US" altLang="en-US" dirty="0" smtClean="0">
                <a:ea typeface="ＭＳ Ｐゴシック" panose="020B0600070205080204" pitchFamily="34" charset="-128"/>
              </a:rPr>
              <a:t>Student Readiness</a:t>
            </a:r>
          </a:p>
          <a:p>
            <a:r>
              <a:rPr lang="en-US" altLang="en-US" dirty="0" smtClean="0">
                <a:ea typeface="ＭＳ Ｐゴシック" panose="020B0600070205080204" pitchFamily="34" charset="-128"/>
              </a:rPr>
              <a:t>Assign the associated section of MyBRADYLab and review student scores. Review the chapter material in the Instructor Resources, which includes Student Handouts, PowerPoint slides, and the MyTest Program.</a:t>
            </a:r>
          </a:p>
          <a:p>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r>
              <a:rPr lang="en-US" altLang="en-US"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Water sports also pose a hazard of submersion and drowning. </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use of alcohol and drugs can impair judgment and lead to boating and other water-related accidents.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Water skiing, jet skiing, and surfing can cause head or spinal trauma leading to submersion and drowning.</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Scuba diving accidents from exertion, inexperience, panic, and poor judgment can also cause a drowning.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83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Quick rescue of the submerged patient from the water and early resuscitation are the most critical factors associated with better outcomes. No single individual characteristic has been found to predict survivability.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Moderate body core hypothermia associated with submersion can provide a protective mechanism that reduces brain and other organ damage in children. However, most people do not become hypothermic quickly enough.</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were to design a research project on improving survival from drowning, how would you go about it?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828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the person is submerged in water, he attempts to breathe, and either he aspirates water or his larynx spasms and causes him to suffocate. The most significant consequence of a drowning is the lack of ventilation while submerged, which leads to severe and prolonged hypoxia and the accumulation of carbon dioxide in the blood, which can lead to severe acid buildup within the body.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dry drowning, laryngeal spasm prevents water from entering the lungs. When water does enter the lungs, the amount is small, and it is usually absorbed into the bloodstream</a:t>
            </a:r>
            <a:r>
              <a:rPr lang="en-US" altLang="en-US" dirty="0">
                <a:solidFill>
                  <a:prstClr val="black"/>
                </a:solidFill>
                <a:latin typeface="Verdana" panose="020B0604030504040204" pitchFamily="34" charset="0"/>
                <a:ea typeface="ＭＳ Ｐゴシック" panose="020B0600070205080204" pitchFamily="34" charset="-128"/>
              </a:rPr>
              <a:t>.</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factor that has the greatest impact on the patient’s prognosis is the duration of the submersion and the consequent severity of the hypoxia.</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Is a patient's outcome affected by whether it is a dry or wet drowning?</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does surfactant work to keep the lungs open?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878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surfactant is washed out, the alveoli tend to collapse (a condition called atelectasis). The damage to alveolar-capillary structures creates ventilation problems by decreasing functional lung volume and allowing fluid to leak around and into the alveoli, which creates pulmonary edema. The alveolar-capillary damage also interferes with gas exchange, impairing oxygenation of the blood and off-loading of carbon dioxide from the blood.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patient who is breathing spontaneously but has signs or symptoms of respiratory distress or hypoxia can benefit dramatically from continuous positive airway pressure (CPAP) application. If CPAP is not available, consider early positive pressure ventilation with a bag-valve-mask device.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099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Maximize the oxygen delivered to the patient by applying a nonrebreather mask at 15 lpm in the patient who has an adequate respiratory rate and tidal volume. If positive pressure ventilation is performed, be sure to connect oxygen to the ventilation device and deliver the highest possible concentration.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Primary hypothermia can provide a role in protecting tissues against hypoxia. In other submersion patients, a secondary hypothermia can occur from heat loss through evaporation after the patient is removed from the water and resuscitation is attempted. Secondary hypothermia plays no role in protecting the patient against hypoxia and can cause further detrimental effects on patient outcome.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Hypovolemia can occur during and after the initial resuscitation period from an increase in capillary permeability (capillaries becoming leaky), producing hypotension (low blood pressure). This can become especially evident when the patient’s body begins to rewarm, causing the vessels to dilate.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Dysrhythmias result from hypothermia and cardiac hypoxia as well as from an increased amount of acid or a disturbance in the balance of electrolytes in the blood.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9515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Important signs, symptoms, or factors to consider can determine the seriousness of a drowning event.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358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Pertinent past medical history includes seizures, diabetes mellitus, and neuromuscular disorders.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150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Patients who dive into water from a diving board, shore, poolside, boat, or dock often sustain injuries to the head and spine and fractures of the arms, legs, and ribs. You should always assume that a diver has sustained neck and spine injuries, even if the diver is still responsive.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5258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Do not let your desire to provide these simple lifesaving measures overwhelm your judgment. You can easily fall victim to the same hazard as the patient. Remember that water can conceal many hazards. Holes, sharp drop-offs, and underwater entanglements such as fallen trees or wire fences might not be visible from shore. In addition, currents in streams, rivers, or storm drains can easily overpower the best swimmer.</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Under what conditions should you attempt to rescue a patient still in the water?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7697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Make sure you have firm, solid footing and can’t slip into the water. Try to reach to the patient by holding out an object for him to grab. You can use an oar, branch, fishing pole, towel, shirt, or other strong object that won’t break. When the patient has grabbed the object, pull him to shore.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is responsive but too far away to grasp an object you are holding, another way of reaching him is to throw something. The best thing to throw is a rope. Any EMS unit whose territory includes bodies of water should carry 100 feet of polypropylene rope in a throw bag that can be quickly deployed. Make sure you have firm, solid footing and can’t slip into the water. Tie a long rope or line to an object that floats and is heavy enough to throw (an inflatable ball, a rescue ring, a thermos jug, a picnic cooler, a capped empty plastic milk jug, or the like). Throw the object underhand to the patient. When he has grabbed the floating object, pull him to shore.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is unresponsive or out of reach with a line, you need to either row to him in a boat if one is immediately accessible or go to him by wading out, swimming, or using a float board.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070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help keep the instructor focused on highlighting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5186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Any EMS unit whose territory includes bodies of water should carry 100 feet of polypropylene rope in a throw bag that can be quickly deployed.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0203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is unresponsive or out of reach with a line, you need to either row to him in a boat if one is immediately accessible or go to him by wading out, swimming, or using a float board. Never try to go to the swimmer unless you meet the safety criteria listed earlier.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3855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swimmer might have been involved in a diving accident or have been struck by a boat, water skier, surfboard, or other object, you should suspect possible spine injury. You should also suspect a spine injury in any swimmer or diver who has been diving or using a water slide, is suspected of being intoxicated, or has evidence of traumatic injury.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goal is to support the back and stabilize the head and neck as other care is given. It is important to stabilize the patient properly in the water and then to remove him carefully from the water if possible and if it does not pose a hazard for the rescuers.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is in swift moving water or a body of water with waves, attempting to secure the patient to a backboard is not feasible and can likely put the rescuers in jeopardy. In this case, remove the patient from the water and apply spine motion restriction after he is removed.</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is the relationship between drowning and spinal injury?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48986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the face of a human, or any mammal, is submerged in cold water, the larynx spasms, breathing is inhibited, the heart rate slows, and the blood vessels throughout most of the body constrict. Blood flow to the heart and brain, however, is maintained. In this way, oxygen is sent and used only where it is needed to immediately sustain life. The colder the water, the more oxygen is diverted to the heart and brain.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Patients who have been submerged in cold water, even after 30 minutes or longer in cardiac arrest, can be resuscitated. As a guideline, you should attempt resuscitation on any pulseless, nonbreathing patient who has been submerged in cold water.</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is the relationship between hypothermia and survival from drowning?</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Have students research and report on the most recent evidence regarding the mammalian diving reflex.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0019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choose to go into the water to rescue a patient, be sure you can swim and do not put yourself in danger. Make sure to take appropriate Standard Precautions because drowning patients often vomit.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Decide if you need any additional assistance, such as a dry team to work on shore and a wet team to secure the patient in the water. Be aware that rescues in white water or swift water require specialized techniques and training.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4161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 is found face down, and a spine injury is suspected, work with a partner or partners, if possible, to carefully turn the patient over while maintaining manual in-line stabilization. Suction water, vomitus, and secretions from the airway. Insert an oral or nasal airway if the airway cannot be managed with manual maneuvers.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4256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Patients with spinal injury often do not breathe if they have a high cervical injury. Assess for any open wounds to the chest that would seriously impede breathing. Any patient who has been submerged should receive a high concentration of oxygen because of the potential for pulmonary complications. If signs of severe hypoxia are present, consider placing the patient on CPAP. If breathing is inadequate, provide positive pressure ventilation with supplemental oxygen.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Check the circulation to make sure the patient has a pulse and no life-threatening external bleeding that needs to be controlled.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Patients with high spinal injuries affecting respirations, who are found in respiratory distress, or who are unresponsive are a high transport priority.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428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Perform a rapid secondary assessment if the patient has an altered mental status or is unresponsive. Also, look for evidence of possible injury. If the patient is alert, obtain a history from the patient. If the patient has an altered mental status, attempt to collect a history from relatives, friends, or bystanders at the scene.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3348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For the water-related emergency patient, look for signs and symptoms of any of the listed injuries or medical problems.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14392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Drowning patients can be unresponsive, not breathing, or pulseless, or they can be responsive and possibly gasping or coughing up water.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0390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4399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000" dirty="0">
                <a:solidFill>
                  <a:prstClr val="black"/>
                </a:solidFill>
                <a:latin typeface="Calibri"/>
                <a:ea typeface="ＭＳ Ｐゴシック" charset="-128"/>
              </a:rPr>
              <a:t>Asymptomatic</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Patient displays no signs or symptoms of the drowning event</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Symptomatic</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Altered mental status (can be as slight as confusion)</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Altered vital signs (e.g., tachycardia, bradycardia, tachypnea, bradypnea, hypothermia)</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Respiratory distress or respiratory arrest (Respirations can be agonal.)</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Dyspnea (No matter how slight, patient is considered symptomatic.)</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SpO</a:t>
            </a:r>
            <a:r>
              <a:rPr lang="en-US" sz="1000" baseline="-25000" dirty="0">
                <a:solidFill>
                  <a:prstClr val="black"/>
                </a:solidFill>
                <a:latin typeface="Calibri"/>
                <a:ea typeface="ＭＳ Ｐゴシック" charset="-128"/>
              </a:rPr>
              <a:t>2</a:t>
            </a:r>
            <a:r>
              <a:rPr lang="en-US" sz="1000" dirty="0">
                <a:solidFill>
                  <a:prstClr val="black"/>
                </a:solidFill>
                <a:latin typeface="Calibri"/>
                <a:ea typeface="ＭＳ Ｐゴシック" charset="-128"/>
              </a:rPr>
              <a:t> is 694% with or without oxygen support (An SpO</a:t>
            </a:r>
            <a:r>
              <a:rPr lang="en-US" sz="1000" baseline="-25000" dirty="0">
                <a:solidFill>
                  <a:prstClr val="black"/>
                </a:solidFill>
                <a:latin typeface="Calibri"/>
                <a:ea typeface="ＭＳ Ｐゴシック" charset="-128"/>
              </a:rPr>
              <a:t>2</a:t>
            </a:r>
            <a:r>
              <a:rPr lang="en-US" sz="1000" dirty="0">
                <a:solidFill>
                  <a:prstClr val="black"/>
                </a:solidFill>
                <a:latin typeface="Calibri"/>
                <a:ea typeface="ＭＳ Ｐゴシック" charset="-128"/>
              </a:rPr>
              <a:t> reading can be difficult to obtain or be low if the patient is hypothermic.)</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Persistent cough</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Wheezing or crackles (rales) upon auscultation of breath sounds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Decreased body core temperature (hypothermia)</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Cool skin or cyanosis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Vomiting, diarrhea, or both</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Anxiety</a:t>
            </a:r>
          </a:p>
          <a:p>
            <a:pPr lvl="0" eaLnBrk="0" fontAlgn="base" hangingPunct="0">
              <a:spcBef>
                <a:spcPct val="30000"/>
              </a:spcBef>
              <a:spcAft>
                <a:spcPct val="0"/>
              </a:spcAft>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Cardiac Arrest</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No pulses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Apnea</a:t>
            </a:r>
          </a:p>
          <a:p>
            <a:pPr marL="171450" lvl="0" indent="-171450" eaLnBrk="0" fontAlgn="base" hangingPunct="0">
              <a:spcBef>
                <a:spcPct val="30000"/>
              </a:spcBef>
              <a:spcAft>
                <a:spcPct val="0"/>
              </a:spcAft>
              <a:buFont typeface="Arial" panose="020B0604020202020204" pitchFamily="34" charset="0"/>
              <a:buChar char="•"/>
              <a:defRPr/>
            </a:pPr>
            <a:endParaRPr lang="en-US" sz="1000" dirty="0">
              <a:solidFill>
                <a:prstClr val="black"/>
              </a:solidFill>
              <a:latin typeface="Calibri"/>
              <a:ea typeface="ＭＳ Ｐゴシック"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Obviously Dead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Rigor mortis</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Dependent lividity (purplish color caused by blood pooling in the lowest areas of the body)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31648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the case study findings presented.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64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7272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you suspect that the patient has a spine injury, maintain in-line stabilization and then secure the patient to a backboard before removing him from the water if possible and if it doesn’t jeopardize the rescuers.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187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Follow these steps to remove a patient with a suspected spinal injury from the water: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you find the patient face down, stabilize the patient’s head and neck with your arms, and then roll the patient over, supporting the back and stabilizing the head and neck.</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the patient is not breathing, begin positive pressure ventilation if possible.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Keeping the head and neck in line with the spinal column, slide a long backboard under the patient; secure the torso and legs to the backboard with straps.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Apply a cervical collar.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Float the board to shore or poolside and lift the patient from the water. The chest and head are heavier than the lower extremities, and this results in a tendency for the head of the backboard, and the patient secured to it, to slip underwater. Make sure that sufficient support is given to the head end of the backboard. The patient can be removed from the backboard when placed on the stretcher, depending on your spine motion restriction protocols.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6019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you do not suspect spine injury, place the patient on his left side so that water, vomitus, and secretions can drain from the upper airway.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 prepared to suction, as these patients often have water in the airways and tend to vomit because of the water that has been swallowed.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the patient is in respiratory arrest or is not breathing adequately, establish an airway and begin positive pressure ventilations with supplemental oxygen as rapidly as you can. After you have determined that there are no foreign objects in the airway, provide ventilations with increasing force until you see the patient’s chest rise with compression of the bag-valve device.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594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the patient breathes spontaneously and adequately, administer a high concentration of oxygen to any submersion patient because of the potential for pulmonary complications from aspiration of water. Apply a nonrebreather mask and set the oxygen at 15 lpm. Consider CPAP for a patient who is spontaneously breathing and exhibits respiratory distress and an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&lt;94%.</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the patient is pulseless and apneic, begin CPR and apply the AED and proceed with the AED protocol.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When gastric distention reaches the point at which it interferes with the capability to ventilate the patient, place the patient on his side. With suction immediately available, place your hand over the epigastric area of the abdomen and apply firm pressure to relieve the distention.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Do not apply the Heimlich as a routine maneuver in the submersion or drowning patient. It can lead to vomiting and aspiration.</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58209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Manage any other medical or trauma conditions associated with the drowning event, such as soft tissue injuries, seizure, or diabetic emergencies.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Transport the patient as quickly as possible, continuing resuscitative measures during transport.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4685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Approximately 15 percent of all drowning-related deaths result from secondary complications. During transport, you should keep the patient warm and continue to provide high-concentration oxygen.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5930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 alert for signs the patient is deteriorating into respiratory or cardiac arrest, especially if you previously resuscitated this patient.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10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3667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dirty="0">
                <a:solidFill>
                  <a:prstClr val="black"/>
                </a:solidFill>
                <a:latin typeface="Calibri"/>
                <a:ea typeface="ＭＳ Ｐゴシック" charset="-128"/>
              </a:rPr>
              <a:t>You may not practice as an EMT in or around oceans, but accidents involving diving can occur anywhere. Many people dive in quarries, lakes, rivers, and caves.</a:t>
            </a:r>
          </a:p>
          <a:p>
            <a:pPr lvl="0" eaLnBrk="0" fontAlgn="base" hangingPunct="0">
              <a:spcBef>
                <a:spcPct val="30000"/>
              </a:spcBef>
              <a:spcAft>
                <a:spcPct val="0"/>
              </a:spcAft>
              <a:defRPr/>
            </a:pPr>
            <a:endParaRPr lang="en-US" alt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sz="1100" dirty="0">
                <a:solidFill>
                  <a:prstClr val="black"/>
                </a:solidFill>
                <a:latin typeface="Calibri"/>
                <a:ea typeface="ＭＳ Ｐゴシック" charset="-128"/>
              </a:rPr>
              <a:t>Dysbarism is a medical condition that results from the effects on the body of changes in ambient pressure. The pressure changes occur when a person descends in water or ascends in altitude. Recreational and commercial divers, when descending into depths of water, experience a drastic increase of pressure on the body. The pressure affects only the compressible structures and substances within the body. The gas contained within the organs, dissolved in the blood, and found in hollow spaces is compressible and is affected by changes in pressure.</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is meant by the partial pressure of a gas?</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Use Boyle's law to explain what happens when a diver holds his breath on ascent.</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Teaching Tips</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If teaching in cold weather, blow up a balloon at the beginning of class and place it outside. (If the weather is warm, put the balloon in a refrigerator.) Have the class go outside on breaks and after class to observe what happens to the balloon to demonstrate Charles's law.</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Class Activity</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Have students search the Internet to get ideas for quick science fair-type experiments to demonstrate relevant gas laws.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1519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diver breathes in compressed air at a depth where there is a higher pressure on the body and then suddenly ascends, the volume of air in the lungs rapidly expands because of the decrease in pressure as the diver ascends. This can lead to barotrauma, or rupture of the alveoli and other lung structures.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6828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the diver goes deeper underwater and the pressure of the inhaled nitrogen increases, the nitrogen begins to dissolve into the blood. (Other gases in the mixture of inhaled air do not have this action.) Nitrogen in the blood affects the electrical properties of the brain and produce a “nitrogen narcosis” with effects similar to an anesthetic.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8178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noted, when a diver descends and pressure increases, the nitrogen inhaled tends to dissolve into the body’s liquids, mainly the blood plasma. It then also begins to dissolve into and accumulate in the body fat and tissues. If the diver then ascends too quickly, the dissolved nitrogen returns to a gaseous state while it is still dissolved, causing bubbles to form in the blood and tissues.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5400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laws all contribute to the conditions the diver can experience while descending into or ascending from deep water.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6039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Decompression sickness (DCS) also known as divers’ disease, the bends, or caisson disease, is a condition caused by dissolved gases coming out of solution to form bubbles inside the body on depressurization.</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does decompression sickness occur?</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does flying immediately after deep water diving increase the risk for dysbarism?</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382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bubbles can cause coagulation of blood to occur. In response, the vessels and surrounding tissues release substances as they would in an allergic reaction. These substances produce signs and symptoms similar to those of an allergic reaction.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6150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Factors that increase the risk of a patient developing decompression sickness: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Flying or going to a high altitude too soon after a dive (12–24 hours)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Failure to take the necessary safety stops while ascending from a dive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Inadequate surface intervals (allows nitrogen to accumulate during a sequence of dives)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Inadequate decompression or passing the no-decompression limit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Diving at depths for too long a period</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Repeated dives at depth on the same day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4594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Physical characteristics or conditions that predispose an individual to decompression sickness: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Poor physical condition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Obesity (nitrogen dissolves easily in fat)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Age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Dehydration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Heart or lung diseases or conditions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Preexisting musculoskeletal injury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Fatigue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392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Environmental factors can also put the diver at risk for DCS.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084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 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01821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pain characteristically associated with decompression sickness has given this disorder its nickname, “the bends.” It usually results from a diver ascending too rapidly from a deep, prolonged dive. As noted earlier, gases, typically nitrogen, form bubbles within the blood and tissues, causing obstruction of vessels and compression and stretching of tissue. The onset of DCS can occur up to 72 hours following the dive.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52173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Pain is the hallmark symptom of DCS. It is seen in approximately 70–85 percent of patients with type I DCS. It is typically a dull, aching, throbbing pain usually in the joints or tendons. It can also be in other tissue. The shoulder is the joint in which the pain is most commonly experienced. The pain typically begins as mild, or not severe, and then gradually intensifies. Many divers initially think that the pain they experience early on from DCS is due to a pulled muscle or muscle overexertion.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8692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Type II DCS is more serious than type I DCS. The patient experiences more significant signs and symptoms; however, they can be diverse. The onset of the signs and symptoms is usually immediate, but it could be delayed for up to 36 hours after the incident.</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Nervous System</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Low back pain that progresses to paresis (weakness), paralysis, numbness or tingling, loss of sphincter control, and girdle pain from spinal cord effects, the most common site for type II DCS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Headache, visual disturbances, dizziness, tunnel vision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 vomiting, vertigo, tinnitus, partial deafness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04619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Respiratory System</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Substernal burning sensation on inhalation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Nonproductive cough</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Respiratory distress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respiratory signs and symptoms are known as the “chokes.” The symptoms can begin up to 12 hours following the dive and last for 12–48 hours.</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Circulatory System</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Signs of hypovolemic shock, primarily tachycardia and hypotension, resulting from fluid shifting from intravascular to extravascular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Formation of a thrombus from activation of the blood coagulation system</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2972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performing an assessment on the patient, the above can be seen in DCS.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4596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performing an assessment on the patient, the above can be seen in DCS.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9290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When performing an assessment on the patient, the above can be seen in DCS.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1222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Where did the patient dive (river, lake, ocean, cave)?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was the lowest depth and for what period of time?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were the other depths and for what periods of time?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was the rate of ascent from the various depths?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has the patient done since the dive? Did the patient fly on an airplane?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28526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did the patient do the 72 hours prior to the dive? Number of dives? Length of dives? Time off between dives? Surface intervals? Water temperature?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do any type of work during the dive?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What gases did the patient use during the dive?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Were there any problems experienced by the diver like entanglement, marine animal bites or stings, equipment problems, etc.?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08175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physical condition was the patient in before, during, and after the dive? Was there fatigue, drug or alcohol use, fever, dizziness, or nausea?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Was any first aid provided for the patient? Oxygen, position, medications?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813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During this lesson, students will learn special considerations of assessment and care for patient in water-related emergencies.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371770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AGE is blocking of blood vessels by an air bubble or clusters of air bubbles. The blockage interferes with perfusion of body tissues with oxygen and nutrients normally supplied by the blood.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the diver ascends rapidly while holding his breath, the air in the lungs expands rapidly, rupturing the alveoli and damaging adjacent blood vessels. As a result, air bubbles enter the bloodstream.</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signs and symptoms of air embolism have a rapid onset, often appearing within 15 minutes of a diver’s surfacing.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51167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signs and symptoms of air embolism include the listed.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01141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signs and symptoms of air embolism include the listed.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4167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signs and symptoms of air embolism include the listed.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Behavioral changes are sometimes the only sign.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2948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Divers with upper respiratory infection or allergy are at increased risk of barotrauma. Signs and symptoms of the condition include: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Mild to severe pain in the affected area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Clear or bloody discharge from the nose or ears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Extreme dizziness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Disorientation</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Patients suffering from barotrauma must be cared for at a medical facility immediately to prevent permanent deafness, residual dizziness, or the inability to dive in the future.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46625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any suspected spinal injury exists, take the necessary spine motion restriction precautions. Keep the patient in a supine position if spinal injury is suspected or if the patient is alert. If the patient does not have a suspected spinal injury and has an altered mental status, place the patient in a lateral recumbent position.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Open the airway and assess for adequate breathing.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0193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If the breathing is adequate, administer oxygen via nonrebreather mask at 15 lpm, even if the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reading is greater than 94%. Oxygen is critical in diving emergencies because it reduces the size of the nitrogen bubbles and improves circulation. Be sure to document the exact time of oxygen delivery. If the tidal volume or respiratory rate is inadequate, begin positive pressure ventilation.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96569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Initiate CPR and apply the AED if indicated.</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Transport the patient immediately. If it is a diving emergency, try to obtain the patient’s diving log and transport it with him to the hospital. Contact medical direction to consider transport to a facility with a hyperbaric oxygen chamber.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163120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3696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416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An adult can drown in just a few inches of water, and infants often drown in five-gallon buckets; others drown in bathtubs and toilets.</a:t>
            </a:r>
          </a:p>
          <a:p>
            <a:pPr lvl="0" eaLnBrk="0" fontAlgn="base" hangingPunct="0">
              <a:spcBef>
                <a:spcPct val="30000"/>
              </a:spcBef>
              <a:spcAft>
                <a:spcPct val="0"/>
              </a:spcAft>
              <a:defRPr/>
            </a:pP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sz="1000" dirty="0">
                <a:solidFill>
                  <a:prstClr val="black"/>
                </a:solidFill>
                <a:latin typeface="Calibri"/>
                <a:ea typeface="ＭＳ Ｐゴシック" charset="-128"/>
              </a:rPr>
              <a:t>Commonsense precautions include the following:</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All pools should be fenced.</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Children should be under constant supervision if they are near a lake, pool, pond, or container of water of any significant size.</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Water activities and alcohol do not mix.</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Life preservers or PEDs (life jackets) must always be worn when boating.</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Avoid diving into shallow or unexplored bodies of water.</a:t>
            </a:r>
          </a:p>
          <a:p>
            <a:pPr marL="171450" lvl="0" indent="-171450" eaLnBrk="0" fontAlgn="base" hangingPunct="0">
              <a:spcBef>
                <a:spcPct val="30000"/>
              </a:spcBef>
              <a:spcAft>
                <a:spcPct val="0"/>
              </a:spcAft>
              <a:buFont typeface="Arial" panose="020B0604020202020204" pitchFamily="34" charset="0"/>
              <a:buChar char="•"/>
              <a:defRPr/>
            </a:pPr>
            <a:r>
              <a:rPr lang="en-US" sz="1000" dirty="0">
                <a:solidFill>
                  <a:prstClr val="black"/>
                </a:solidFill>
                <a:latin typeface="Calibri"/>
                <a:ea typeface="ＭＳ Ｐゴシック" charset="-128"/>
              </a:rPr>
              <a:t>Those with seizure disorders must be especially careful when in or around bodies of water.</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0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Teaching Tips</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Describe local bodies of water where drowning is a public health concern.</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Discussion Question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Why are adolescent males more prone to water-related emergencies?</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Class Activity</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Assign a type of body of water (river, home swimming pool, public swimming pool, and so on) to each of several groups of students. Ask each group to come up with a drowning prevention plan.</a:t>
            </a: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69482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78385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Follow-Up</a:t>
            </a:r>
            <a:endParaRPr lang="en-US" altLang="en-US" sz="14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 student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Follow-Up Assignments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Review Chapter 25 Summary.</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25 In Review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25 Critical Thinking questions.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Handouts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Chapter 25 quiz</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96510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 prepared to provide emergency care for the scuba diving patient even though you might not have diving locations in your response area.</a:t>
            </a:r>
            <a:endParaRPr lang="en-US" altLang="en-US" dirty="0">
              <a:solidFill>
                <a:prstClr val="black"/>
              </a:solidFill>
              <a:latin typeface="Verdana" panose="020B0604030504040204" pitchFamily="34" charset="0"/>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Answers to In Review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587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Regardless of the outcome, it is termed a drowning. Many sources, however, continue to refer to the patient who survives the submersion event as a near-drowning.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142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In the adult patient, consider the following conditions that may have led to the submersion: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Hypoglycemia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Myocardial infarction (heart attack) from exertion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Cardiac dysrhythmia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Syncope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Seizure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Depression or a suicide attempt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Anxiety or a panic disorder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Arthritis, Parkinson’s disease, or another neuromuscular disorder that leads to poor body control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Exhaustion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Hypothermia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Alcohol or drug use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Trauma (especially head or spinal)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284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75.xml"/><Relationship Id="rId1" Type="http://schemas.openxmlformats.org/officeDocument/2006/relationships/slideLayout" Target="../slideLayouts/slideLayout21.xml"/><Relationship Id="rId5" Type="http://schemas.openxmlformats.org/officeDocument/2006/relationships/slide" Target="slide78.xml"/><Relationship Id="rId4" Type="http://schemas.openxmlformats.org/officeDocument/2006/relationships/slide" Target="slide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25</a:t>
            </a:r>
            <a:endParaRPr lang="en-US" b="1" dirty="0">
              <a:latin typeface="+mn-lt"/>
            </a:endParaRPr>
          </a:p>
        </p:txBody>
      </p:sp>
      <p:sp>
        <p:nvSpPr>
          <p:cNvPr id="5" name="Text Placeholder 4"/>
          <p:cNvSpPr>
            <a:spLocks noGrp="1"/>
          </p:cNvSpPr>
          <p:nvPr>
            <p:ph type="body" idx="3"/>
          </p:nvPr>
        </p:nvSpPr>
        <p:spPr>
          <a:xfrm>
            <a:off x="4907280" y="3114461"/>
            <a:ext cx="3657600" cy="1091779"/>
          </a:xfrm>
        </p:spPr>
        <p:txBody>
          <a:bodyPr/>
          <a:lstStyle/>
          <a:p>
            <a:pPr algn="ctr"/>
            <a:r>
              <a:rPr lang="en-US" altLang="en-US" dirty="0">
                <a:latin typeface="+mn-lt"/>
              </a:rPr>
              <a:t>Submersion Incidents: Drowning and Diving </a:t>
            </a:r>
            <a:r>
              <a:rPr lang="en-US" altLang="en-US" dirty="0" smtClean="0">
                <a:latin typeface="+mn-lt"/>
              </a:rPr>
              <a:t>Emergencies</a:t>
            </a:r>
            <a:endParaRPr lang="en-US" altLang="en-US" dirty="0">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86375" y="4564004"/>
            <a:ext cx="2529865" cy="830997"/>
          </a:xfrm>
          <a:prstGeom prst="rect">
            <a:avLst/>
          </a:prstGeom>
          <a:noFill/>
        </p:spPr>
        <p:txBody>
          <a:bodyPr wrap="square" rtlCol="0">
            <a:spAutoFit/>
          </a:bodyPr>
          <a:lstStyle/>
          <a:p>
            <a:pPr lvl="2"/>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Water </a:t>
            </a:r>
            <a:r>
              <a:rPr lang="en-US" altLang="en-US" sz="2400" dirty="0">
                <a:solidFill>
                  <a:srgbClr val="000000"/>
                </a:solidFill>
                <a:latin typeface="Arial (Body)"/>
                <a:ea typeface="ＭＳ Ｐゴシック"/>
              </a:rPr>
              <a:t>sports pose a risk of drowning and of head and spinal trauma.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Scuba accidents may involve exertion, inexperience panic, and poor judgment.</a:t>
            </a:r>
          </a:p>
        </p:txBody>
      </p:sp>
    </p:spTree>
    <p:extLst>
      <p:ext uri="{BB962C8B-B14F-4D97-AF65-F5344CB8AC3E}">
        <p14:creationId xmlns:p14="http://schemas.microsoft.com/office/powerpoint/2010/main" val="541687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Panic can Often Contribute to the Death of the Person Who Loses Self-Control</a:t>
            </a:r>
            <a:endParaRPr lang="en-US" altLang="en-US" dirty="0">
              <a:latin typeface="Times New Roman" panose="02020603050405020304" pitchFamily="18" charset="0"/>
              <a:ea typeface="ＭＳ Ｐゴシック"/>
            </a:endParaRPr>
          </a:p>
        </p:txBody>
      </p:sp>
      <p:pic>
        <p:nvPicPr>
          <p:cNvPr id="4" name="Picture 2" descr="The process of a swimmer losing control in the water and dying. Something goes wrong such as swallowing water, fatigue, unable to cope with currents, injuries, cold, entanglement in plants, loss of concentration. Panic ensues, which causes inefficient breathing, decreased buoyancy, exhaustion, then cardiac arrest or drown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1541" y="1778169"/>
            <a:ext cx="6200918" cy="424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84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Prognostic Predictors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Chances of survival are greatest in patients with two or fewer of these characteristics: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Age 3 years or older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Submerged &gt;5 minutes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Resuscitation delayed &gt;10 minutes after rescue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Comatose on arrival at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Arterial blood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 </a:t>
            </a:r>
            <a:r>
              <a:rPr lang="en-US" altLang="en-US" sz="2400" dirty="0">
                <a:solidFill>
                  <a:srgbClr val="000000"/>
                </a:solidFill>
                <a:latin typeface="Arial (Body)"/>
                <a:ea typeface="ＭＳ Ｐゴシック"/>
              </a:rPr>
              <a:t>&lt;7.10</a:t>
            </a:r>
          </a:p>
        </p:txBody>
      </p:sp>
    </p:spTree>
    <p:extLst>
      <p:ext uri="{BB962C8B-B14F-4D97-AF65-F5344CB8AC3E}">
        <p14:creationId xmlns:p14="http://schemas.microsoft.com/office/powerpoint/2010/main" val="223817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Pathophysiology of Drowning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Submersion results in aspiration of water or laryngeal spasms, leading to suffocation.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Hypoxia and acidosis lead to brain damage and death.</a:t>
            </a:r>
          </a:p>
        </p:txBody>
      </p:sp>
    </p:spTree>
    <p:extLst>
      <p:ext uri="{BB962C8B-B14F-4D97-AF65-F5344CB8AC3E}">
        <p14:creationId xmlns:p14="http://schemas.microsoft.com/office/powerpoint/2010/main" val="29927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mn-lt"/>
                <a:ea typeface="ＭＳ Ｐゴシック"/>
              </a:rPr>
              <a:t>Pathophysiology of Drowning</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Surfactant </a:t>
            </a:r>
            <a:r>
              <a:rPr lang="en-US" altLang="en-US" sz="2400" dirty="0">
                <a:solidFill>
                  <a:srgbClr val="000000"/>
                </a:solidFill>
                <a:latin typeface="+mn-lt"/>
                <a:ea typeface="ＭＳ Ｐゴシック"/>
              </a:rPr>
              <a:t>maintains surface tension in the alveoli to keep them from collapsing.</a:t>
            </a:r>
          </a:p>
          <a:p>
            <a:pPr marL="741553" lvl="1" indent="-284353" eaLnBrk="0" fontAlgn="base" hangingPunct="0">
              <a:spcAft>
                <a:spcPct val="0"/>
              </a:spcAft>
              <a:buSzPts val="2400"/>
            </a:pPr>
            <a:r>
              <a:rPr lang="en-US" altLang="en-US" sz="2400" dirty="0">
                <a:solidFill>
                  <a:srgbClr val="000000"/>
                </a:solidFill>
                <a:latin typeface="+mn-lt"/>
                <a:ea typeface="ＭＳ Ｐゴシック"/>
              </a:rPr>
              <a:t>Water in the lungs washes out the surfactant.</a:t>
            </a:r>
          </a:p>
          <a:p>
            <a:pPr marL="741553" lvl="1" indent="-284353" eaLnBrk="0" fontAlgn="base" hangingPunct="0">
              <a:spcAft>
                <a:spcPct val="0"/>
              </a:spcAft>
              <a:buSzPts val="2400"/>
            </a:pPr>
            <a:r>
              <a:rPr lang="en-US" altLang="en-US" sz="2400" dirty="0">
                <a:solidFill>
                  <a:srgbClr val="000000"/>
                </a:solidFill>
                <a:latin typeface="+mn-lt"/>
                <a:ea typeface="ＭＳ Ｐゴシック"/>
              </a:rPr>
              <a:t>When surfactant is washed out, the alveoli collapse.</a:t>
            </a:r>
          </a:p>
          <a:p>
            <a:pPr marL="741553" lvl="1" indent="-284353" eaLnBrk="0" fontAlgn="base" hangingPunct="0">
              <a:spcAft>
                <a:spcPct val="0"/>
              </a:spcAft>
              <a:buSzPts val="2400"/>
            </a:pPr>
            <a:r>
              <a:rPr lang="en-US" altLang="en-US" sz="2400" dirty="0">
                <a:solidFill>
                  <a:srgbClr val="000000"/>
                </a:solidFill>
                <a:latin typeface="+mn-lt"/>
                <a:ea typeface="ＭＳ Ｐゴシック"/>
              </a:rPr>
              <a:t>Acute respiratory distress syndrome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R</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D</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 </a:t>
            </a:r>
            <a:r>
              <a:rPr lang="en-US" altLang="en-US" sz="2400" dirty="0">
                <a:solidFill>
                  <a:srgbClr val="000000"/>
                </a:solidFill>
                <a:latin typeface="+mn-lt"/>
                <a:ea typeface="ＭＳ Ｐゴシック"/>
              </a:rPr>
              <a:t>results.</a:t>
            </a:r>
          </a:p>
        </p:txBody>
      </p:sp>
    </p:spTree>
    <p:extLst>
      <p:ext uri="{BB962C8B-B14F-4D97-AF65-F5344CB8AC3E}">
        <p14:creationId xmlns:p14="http://schemas.microsoft.com/office/powerpoint/2010/main" val="129276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Pathophysiology of Drowning</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Maximize </a:t>
            </a:r>
            <a:r>
              <a:rPr lang="en-US" altLang="en-US" sz="2400" dirty="0">
                <a:solidFill>
                  <a:srgbClr val="000000"/>
                </a:solidFill>
                <a:latin typeface="+mn-lt"/>
                <a:ea typeface="ＭＳ Ｐゴシック"/>
              </a:rPr>
              <a:t>oxygen delivery.</a:t>
            </a:r>
          </a:p>
          <a:p>
            <a:pPr marL="741553" lvl="1" indent="-284353" eaLnBrk="0" fontAlgn="base" hangingPunct="0">
              <a:spcAft>
                <a:spcPct val="0"/>
              </a:spcAft>
              <a:buSzPts val="2400"/>
            </a:pPr>
            <a:r>
              <a:rPr lang="en-US" altLang="en-US" sz="2400" dirty="0">
                <a:solidFill>
                  <a:srgbClr val="000000"/>
                </a:solidFill>
                <a:latin typeface="+mn-lt"/>
                <a:ea typeface="ＭＳ Ｐゴシック"/>
              </a:rPr>
              <a:t>Hypothermia results from submersion in cold water, and may play a protective role.</a:t>
            </a:r>
          </a:p>
          <a:p>
            <a:pPr marL="741553" lvl="1" indent="-284353" eaLnBrk="0" fontAlgn="base" hangingPunct="0">
              <a:spcAft>
                <a:spcPct val="0"/>
              </a:spcAft>
              <a:buSzPts val="2400"/>
            </a:pPr>
            <a:r>
              <a:rPr lang="en-US" altLang="en-US" sz="2400" dirty="0">
                <a:solidFill>
                  <a:srgbClr val="000000"/>
                </a:solidFill>
                <a:latin typeface="+mn-lt"/>
                <a:ea typeface="ＭＳ Ｐゴシック"/>
              </a:rPr>
              <a:t>Complications of hypothermia include hypovolemia from increased capillary permeability, and cardiac dysrhythmias.</a:t>
            </a:r>
          </a:p>
        </p:txBody>
      </p:sp>
    </p:spTree>
    <p:extLst>
      <p:ext uri="{BB962C8B-B14F-4D97-AF65-F5344CB8AC3E}">
        <p14:creationId xmlns:p14="http://schemas.microsoft.com/office/powerpoint/2010/main" val="67508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(9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Pathophysiology of Drowning</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Factors </a:t>
            </a:r>
            <a:r>
              <a:rPr lang="en-US" altLang="en-US" sz="2400" dirty="0">
                <a:solidFill>
                  <a:srgbClr val="000000"/>
                </a:solidFill>
                <a:latin typeface="+mn-lt"/>
                <a:ea typeface="ＭＳ Ｐゴシック"/>
              </a:rPr>
              <a:t>that influence the seriousness of drowning: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Persistent cough</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Dyspnea or apnea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Altered mental status during submersion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Vomiting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Drug or alcohol use</a:t>
            </a:r>
          </a:p>
        </p:txBody>
      </p:sp>
    </p:spTree>
    <p:extLst>
      <p:ext uri="{BB962C8B-B14F-4D97-AF65-F5344CB8AC3E}">
        <p14:creationId xmlns:p14="http://schemas.microsoft.com/office/powerpoint/2010/main" val="226865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(10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Pathophysiology of Drowning</a:t>
            </a:r>
          </a:p>
          <a:p>
            <a:pPr marL="741553" lvl="1" indent="-284353" eaLnBrk="0" fontAlgn="base" hangingPunct="0">
              <a:spcAft>
                <a:spcPct val="0"/>
              </a:spcAft>
              <a:buSzPts val="2400"/>
            </a:pPr>
            <a:r>
              <a:rPr lang="en-US" altLang="en-US" sz="2400" dirty="0">
                <a:solidFill>
                  <a:srgbClr val="000000"/>
                </a:solidFill>
                <a:latin typeface="+mn-lt"/>
                <a:ea typeface="ＭＳ Ｐゴシック"/>
              </a:rPr>
              <a:t>Factors that influence the seriousness of drowning:</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History </a:t>
            </a:r>
            <a:r>
              <a:rPr lang="en-US" altLang="en-US" sz="2400" dirty="0">
                <a:solidFill>
                  <a:srgbClr val="000000"/>
                </a:solidFill>
                <a:latin typeface="+mn-lt"/>
                <a:ea typeface="ＭＳ Ｐゴシック"/>
              </a:rPr>
              <a:t>of seizures, diabetes, or neuromuscular disorder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Hypothermia</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Duration of cardiac or respiratory arrest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Age of the patient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Pre-existing diseases or conditions</a:t>
            </a:r>
          </a:p>
        </p:txBody>
      </p:sp>
    </p:spTree>
    <p:extLst>
      <p:ext uri="{BB962C8B-B14F-4D97-AF65-F5344CB8AC3E}">
        <p14:creationId xmlns:p14="http://schemas.microsoft.com/office/powerpoint/2010/main" val="2423308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Diving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Usually occur in pools or other shallow water.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Head and spine injuries may occurs, as well as fractures of the extremities or ribs.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Assume neck and spine injuries in diving emergencies.</a:t>
            </a:r>
          </a:p>
        </p:txBody>
      </p:sp>
    </p:spTree>
    <p:extLst>
      <p:ext uri="{BB962C8B-B14F-4D97-AF65-F5344CB8AC3E}">
        <p14:creationId xmlns:p14="http://schemas.microsoft.com/office/powerpoint/2010/main" val="2020122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Safety measures in Water-Related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attempt rescue unless you meet all of these criteria: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 are a good swimmer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 are trained in water rescue techniques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 are wearing a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You are accompanied by other </a:t>
            </a:r>
            <a:r>
              <a:rPr lang="en-US" altLang="en-US" sz="2400" dirty="0" smtClean="0">
                <a:solidFill>
                  <a:srgbClr val="000000"/>
                </a:solidFill>
                <a:latin typeface="Arial (Body)"/>
                <a:ea typeface="ＭＳ Ｐゴシック"/>
              </a:rPr>
              <a:t>rescuers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22953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cs typeface="ＭＳ Ｐゴシック" pitchFamily="-1" charset="-128"/>
              </a:rPr>
              <a:t>Learning Readiness</a:t>
            </a:r>
            <a:endParaRPr lang="en-US" dirty="0">
              <a:solidFill>
                <a:srgbClr val="007FA3"/>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768</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768</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768</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6974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369575"/>
          </a:xfrm>
        </p:spPr>
        <p:txBody>
          <a:bodyPr wrap="square" lIns="91425" tIns="91425" rIns="91425" bIns="91425">
            <a:noAutofit/>
          </a:bodyPr>
          <a:lstStyle/>
          <a:p>
            <a:r>
              <a:rPr lang="en-US" altLang="en-US" sz="2400" dirty="0">
                <a:latin typeface="+mn-lt"/>
              </a:rPr>
              <a:t>Safety measures in Water-Related Emergencies</a:t>
            </a:r>
          </a:p>
          <a:p>
            <a:pPr lvl="1"/>
            <a:r>
              <a:rPr lang="en-US" altLang="en-US" sz="2400" dirty="0">
                <a:latin typeface="+mn-lt"/>
              </a:rPr>
              <a:t>If the patient is close to shore, use the reach, throw, row, go strategy</a:t>
            </a:r>
          </a:p>
        </p:txBody>
      </p:sp>
    </p:spTree>
    <p:extLst>
      <p:ext uri="{BB962C8B-B14F-4D97-AF65-F5344CB8AC3E}">
        <p14:creationId xmlns:p14="http://schemas.microsoft.com/office/powerpoint/2010/main" val="1709030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pPr>
            <a:r>
              <a:rPr lang="en-IN" altLang="en-US" sz="2800" dirty="0" smtClean="0">
                <a:latin typeface="Times New Roman" panose="02020603050405020304" pitchFamily="18" charset="0"/>
                <a:ea typeface="ＭＳ Ｐゴシック"/>
              </a:rPr>
              <a:t>Use an Object that Floats and </a:t>
            </a:r>
            <a:r>
              <a:rPr lang="en-IN" altLang="en-US" sz="2800" dirty="0">
                <a:latin typeface="Times New Roman" panose="02020603050405020304" pitchFamily="18" charset="0"/>
                <a:ea typeface="ＭＳ Ｐゴシック"/>
              </a:rPr>
              <a:t>i</a:t>
            </a:r>
            <a:r>
              <a:rPr lang="en-IN" altLang="en-US" sz="2800" dirty="0" smtClean="0">
                <a:latin typeface="Times New Roman" panose="02020603050405020304" pitchFamily="18" charset="0"/>
                <a:ea typeface="ＭＳ Ｐゴシック"/>
              </a:rPr>
              <a:t>s Unlikely to Break Tied to the End of a Rope to Pull the Patient to Shore</a:t>
            </a:r>
            <a:endParaRPr lang="en-US" altLang="en-US" sz="2800" dirty="0">
              <a:latin typeface="Times New Roman" panose="02020603050405020304" pitchFamily="18" charset="0"/>
              <a:ea typeface="ＭＳ Ｐゴシック"/>
            </a:endParaRPr>
          </a:p>
        </p:txBody>
      </p:sp>
      <p:pic>
        <p:nvPicPr>
          <p:cNvPr id="4" name="Picture 2" descr="A uniformed person wearing a life vest on a dock throws a round life saver floatation device tied to a rope to a person in a marina, flailing in the wa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93" y="1748726"/>
            <a:ext cx="7720215" cy="427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44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Don’t </a:t>
            </a:r>
            <a:r>
              <a:rPr lang="en-US" altLang="en-US" dirty="0">
                <a:latin typeface="Times New Roman" panose="02020603050405020304" pitchFamily="18" charset="0"/>
                <a:ea typeface="ＭＳ Ｐゴシック"/>
              </a:rPr>
              <a:t>Become a Patient Yourself. Use a Boat to Reach an Unresponsive Patient</a:t>
            </a:r>
          </a:p>
        </p:txBody>
      </p:sp>
      <p:pic>
        <p:nvPicPr>
          <p:cNvPr id="4" name="Picture 2" descr="2 uniformed people in life vests row a boat to an unconscious patient floating in the wat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25638"/>
            <a:ext cx="822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682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Possible Spine Injury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Suspect spinal injury if:</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was a diving accident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may have been struck by a skier, surfboard, or other object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swimmer was using a water slide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suspicion of intoxication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There is evidence of traumatic injury</a:t>
            </a:r>
          </a:p>
        </p:txBody>
      </p:sp>
    </p:spTree>
    <p:extLst>
      <p:ext uri="{BB962C8B-B14F-4D97-AF65-F5344CB8AC3E}">
        <p14:creationId xmlns:p14="http://schemas.microsoft.com/office/powerpoint/2010/main" val="159111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Resuscitation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mammalian diving reflex may be activated in cold water drowning.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mammalian diving reflex results in a drastic decrease in the metabolic rate.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patient may be able to be resuscitated even after prolonged submersion.</a:t>
            </a:r>
          </a:p>
        </p:txBody>
      </p:sp>
    </p:spTree>
    <p:extLst>
      <p:ext uri="{BB962C8B-B14F-4D97-AF65-F5344CB8AC3E}">
        <p14:creationId xmlns:p14="http://schemas.microsoft.com/office/powerpoint/2010/main" val="137579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Assessment-Based Approach: Drowning and Water-Related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Scene Size-Up</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Ensure your own safety.</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If you are within 10 feet of the edge of the water, wear a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Take Standard Precautions.</a:t>
            </a:r>
          </a:p>
          <a:p>
            <a:pPr marL="1144800" lvl="3" indent="-230400" eaLnBrk="0" fontAlgn="base" hangingPunct="0">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Request additional resources, as needed.</a:t>
            </a:r>
          </a:p>
        </p:txBody>
      </p:sp>
    </p:spTree>
    <p:extLst>
      <p:ext uri="{BB962C8B-B14F-4D97-AF65-F5344CB8AC3E}">
        <p14:creationId xmlns:p14="http://schemas.microsoft.com/office/powerpoint/2010/main" val="40338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r>
              <a:rPr lang="en-US" altLang="en-US" sz="2400" dirty="0">
                <a:latin typeface="+mn-lt"/>
              </a:rPr>
              <a:t>Assessment-Based Approach: Drowning and Water-Related Emergencies</a:t>
            </a:r>
          </a:p>
          <a:p>
            <a:pPr lvl="1"/>
            <a:r>
              <a:rPr lang="en-US" altLang="en-US" sz="2400" dirty="0">
                <a:latin typeface="+mn-lt"/>
              </a:rPr>
              <a:t>Primary Assessment</a:t>
            </a:r>
          </a:p>
          <a:p>
            <a:pPr lvl="2"/>
            <a:r>
              <a:rPr lang="en-US" altLang="en-US" sz="2400" dirty="0">
                <a:latin typeface="+mn-lt"/>
              </a:rPr>
              <a:t>Form a general impression.</a:t>
            </a:r>
          </a:p>
          <a:p>
            <a:pPr lvl="2"/>
            <a:r>
              <a:rPr lang="en-US" altLang="en-US" sz="2400" dirty="0">
                <a:latin typeface="+mn-lt"/>
              </a:rPr>
              <a:t>Assess the mental status.</a:t>
            </a:r>
          </a:p>
          <a:p>
            <a:pPr lvl="2"/>
            <a:r>
              <a:rPr lang="en-US" altLang="en-US" sz="2400" dirty="0">
                <a:latin typeface="+mn-lt"/>
              </a:rPr>
              <a:t>Consider the possibility of spinal injury.</a:t>
            </a:r>
          </a:p>
          <a:p>
            <a:pPr lvl="2"/>
            <a:r>
              <a:rPr lang="en-US" altLang="en-US" sz="2400" dirty="0">
                <a:latin typeface="+mn-lt"/>
              </a:rPr>
              <a:t>Establish a patent airway.</a:t>
            </a:r>
          </a:p>
        </p:txBody>
      </p:sp>
    </p:spTree>
    <p:extLst>
      <p:ext uri="{BB962C8B-B14F-4D97-AF65-F5344CB8AC3E}">
        <p14:creationId xmlns:p14="http://schemas.microsoft.com/office/powerpoint/2010/main" val="96155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r>
              <a:rPr lang="en-US" altLang="en-US" sz="2400" dirty="0">
                <a:latin typeface="+mn-lt"/>
              </a:rPr>
              <a:t>Assessment-Based Approach: Drowning and Water-Related Emergencies</a:t>
            </a:r>
          </a:p>
          <a:p>
            <a:pPr lvl="1"/>
            <a:r>
              <a:rPr lang="en-US" altLang="en-US" sz="2400" dirty="0">
                <a:latin typeface="+mn-lt"/>
              </a:rPr>
              <a:t>Primary Assessment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Positive </a:t>
            </a:r>
            <a:r>
              <a:rPr lang="en-US" altLang="en-US" sz="2400" dirty="0">
                <a:solidFill>
                  <a:srgbClr val="000000"/>
                </a:solidFill>
                <a:latin typeface="+mn-lt"/>
                <a:ea typeface="ＭＳ Ｐゴシック"/>
              </a:rPr>
              <a:t>pressure ventilation for inadequate breathing.</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Maintain oxygenation.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Assess for bleeding and hypoperfusion.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Determine priority for transport.</a:t>
            </a:r>
          </a:p>
        </p:txBody>
      </p:sp>
    </p:spTree>
    <p:extLst>
      <p:ext uri="{BB962C8B-B14F-4D97-AF65-F5344CB8AC3E}">
        <p14:creationId xmlns:p14="http://schemas.microsoft.com/office/powerpoint/2010/main" val="1003192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(19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r>
              <a:rPr lang="en-US" altLang="en-US" sz="2400" dirty="0">
                <a:latin typeface="+mn-lt"/>
              </a:rPr>
              <a:t>Assessment-Based Approach: Drowning and Water-Related Emergencies</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Secondary </a:t>
            </a:r>
            <a:r>
              <a:rPr lang="en-US" altLang="en-US" sz="2400" dirty="0">
                <a:solidFill>
                  <a:srgbClr val="000000"/>
                </a:solidFill>
                <a:latin typeface="+mn-lt"/>
                <a:ea typeface="ＭＳ Ｐゴシック"/>
              </a:rPr>
              <a:t>Assessment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Perform a physical exam.</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Obtain a history.</a:t>
            </a:r>
          </a:p>
        </p:txBody>
      </p:sp>
    </p:spTree>
    <p:extLst>
      <p:ext uri="{BB962C8B-B14F-4D97-AF65-F5344CB8AC3E}">
        <p14:creationId xmlns:p14="http://schemas.microsoft.com/office/powerpoint/2010/main" val="2391551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(20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r>
              <a:rPr lang="en-US" altLang="en-US" sz="2400" dirty="0">
                <a:latin typeface="+mn-lt"/>
              </a:rPr>
              <a:t>Assessment-Based Approach: Drowning and Water-Related Emergencies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Signs </a:t>
            </a:r>
            <a:r>
              <a:rPr lang="en-US" altLang="en-US" sz="2400" dirty="0">
                <a:solidFill>
                  <a:srgbClr val="000000"/>
                </a:solidFill>
                <a:latin typeface="+mn-lt"/>
                <a:ea typeface="ＭＳ Ｐゴシック"/>
              </a:rPr>
              <a:t>and symptoms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Airway obstruction.</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Absent or inadequate breathing.</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Pulseless.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Spinal or head injury.</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Soft tissue injuries.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Musculoskeletal injuries</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663457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Setting the Stage</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Water-Related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Scuba or Deep-Water Diving Emergencies</a:t>
            </a:r>
          </a:p>
        </p:txBody>
      </p:sp>
    </p:spTree>
    <p:extLst>
      <p:ext uri="{BB962C8B-B14F-4D97-AF65-F5344CB8AC3E}">
        <p14:creationId xmlns:p14="http://schemas.microsoft.com/office/powerpoint/2010/main" val="79200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Assessment-Based Approach: Drowning and Water-Related Emergencies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Secondary Assessment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Signs and symptoms</a:t>
            </a:r>
          </a:p>
          <a:p>
            <a:pPr marL="1601978" lvl="3" indent="-230378" eaLnBrk="0" fontAlgn="base" hangingPunct="0">
              <a:spcAft>
                <a:spcPct val="0"/>
              </a:spcAft>
              <a:buSzPts val="2400"/>
              <a:defRPr/>
            </a:pPr>
            <a:r>
              <a:rPr lang="en-US" altLang="en-US" sz="2400" dirty="0" smtClean="0">
                <a:solidFill>
                  <a:srgbClr val="000000"/>
                </a:solidFill>
                <a:latin typeface="+mn-lt"/>
                <a:ea typeface="ＭＳ Ｐゴシック"/>
              </a:rPr>
              <a:t>External </a:t>
            </a:r>
            <a:r>
              <a:rPr lang="en-US" altLang="en-US" sz="2400" dirty="0">
                <a:solidFill>
                  <a:srgbClr val="000000"/>
                </a:solidFill>
                <a:latin typeface="+mn-lt"/>
                <a:ea typeface="ＭＳ Ｐゴシック"/>
              </a:rPr>
              <a:t>or internal bleeding.</a:t>
            </a:r>
          </a:p>
          <a:p>
            <a:pPr marL="1601978" lvl="3" indent="-230378" eaLnBrk="0" fontAlgn="base" hangingPunct="0">
              <a:spcAft>
                <a:spcPct val="0"/>
              </a:spcAft>
              <a:buSzPts val="2400"/>
              <a:defRPr/>
            </a:pPr>
            <a:r>
              <a:rPr lang="en-US" altLang="en-US" sz="2400" dirty="0">
                <a:solidFill>
                  <a:srgbClr val="000000"/>
                </a:solidFill>
                <a:latin typeface="+mn-lt"/>
                <a:ea typeface="ＭＳ Ｐゴシック"/>
              </a:rPr>
              <a:t>Shock.</a:t>
            </a:r>
          </a:p>
          <a:p>
            <a:pPr marL="1601978" lvl="3" indent="-230378" eaLnBrk="0" fontAlgn="base" hangingPunct="0">
              <a:spcAft>
                <a:spcPct val="0"/>
              </a:spcAft>
              <a:buSzPts val="2400"/>
              <a:defRPr/>
            </a:pPr>
            <a:r>
              <a:rPr lang="en-US" altLang="en-US" sz="2400" dirty="0">
                <a:solidFill>
                  <a:srgbClr val="000000"/>
                </a:solidFill>
                <a:latin typeface="+mn-lt"/>
                <a:ea typeface="ＭＳ Ｐゴシック"/>
              </a:rPr>
              <a:t>Hypothermia.</a:t>
            </a:r>
          </a:p>
          <a:p>
            <a:pPr marL="1601978" lvl="3" indent="-230378" eaLnBrk="0" fontAlgn="base" hangingPunct="0">
              <a:spcAft>
                <a:spcPct val="0"/>
              </a:spcAft>
              <a:buSzPts val="2400"/>
              <a:defRPr/>
            </a:pPr>
            <a:r>
              <a:rPr lang="en-US" altLang="en-US" sz="2400" dirty="0">
                <a:solidFill>
                  <a:srgbClr val="000000"/>
                </a:solidFill>
                <a:latin typeface="+mn-lt"/>
                <a:ea typeface="ＭＳ Ｐゴシック"/>
              </a:rPr>
              <a:t>Alcohol or drug abuse.</a:t>
            </a:r>
          </a:p>
          <a:p>
            <a:pPr marL="1601978" lvl="3" indent="-230378" eaLnBrk="0" fontAlgn="base" hangingPunct="0">
              <a:spcAft>
                <a:spcPct val="0"/>
              </a:spcAft>
              <a:buSzPts val="2400"/>
              <a:defRPr/>
            </a:pPr>
            <a:r>
              <a:rPr lang="en-US" altLang="en-US" sz="2400" dirty="0">
                <a:solidFill>
                  <a:srgbClr val="000000"/>
                </a:solidFill>
                <a:latin typeface="+mn-lt"/>
                <a:ea typeface="ＭＳ Ｐゴシック"/>
              </a:rPr>
              <a:t>Drowning or submersion</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795180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r>
              <a:rPr lang="en-US" altLang="en-US" sz="2400" dirty="0">
                <a:latin typeface="+mn-lt"/>
              </a:rPr>
              <a:t>Assessment-Based Approach: Drowning and Water-Related Emergencies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Secondary Assessment</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Categorize </a:t>
            </a:r>
            <a:r>
              <a:rPr lang="en-US" altLang="en-US" sz="2400" dirty="0">
                <a:solidFill>
                  <a:srgbClr val="000000"/>
                </a:solidFill>
                <a:latin typeface="+mn-lt"/>
                <a:ea typeface="ＭＳ Ｐゴシック"/>
              </a:rPr>
              <a:t>drowning patients as one of these four categories: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Asymptomatic</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Symptomatic</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Cardiac arrest</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Dead</a:t>
            </a:r>
          </a:p>
        </p:txBody>
      </p:sp>
    </p:spTree>
    <p:extLst>
      <p:ext uri="{BB962C8B-B14F-4D97-AF65-F5344CB8AC3E}">
        <p14:creationId xmlns:p14="http://schemas.microsoft.com/office/powerpoint/2010/main" val="2573113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Jacob directs another rescuer to take over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from </a:t>
            </a:r>
            <a:r>
              <a:rPr lang="en-US" altLang="en-US" sz="2400" dirty="0">
                <a:solidFill>
                  <a:srgbClr val="000000"/>
                </a:solidFill>
                <a:latin typeface="Arial (Body)"/>
                <a:ea typeface="ＭＳ Ｐゴシック"/>
              </a:rPr>
              <a:t>the family member, and quickly verifies the absence of a pulse as the switch is made.</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Lydia makes observations of the scene to determine if there are any other mechanisms of injury or important factors to consider. She questions family members to try to determine exactly how long the child was submerged, and to find out about the child's medical history.</a:t>
            </a:r>
          </a:p>
        </p:txBody>
      </p:sp>
    </p:spTree>
    <p:extLst>
      <p:ext uri="{BB962C8B-B14F-4D97-AF65-F5344CB8AC3E}">
        <p14:creationId xmlns:p14="http://schemas.microsoft.com/office/powerpoint/2010/main" val="2996894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55396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the steps in managing this patient?</a:t>
            </a:r>
          </a:p>
        </p:txBody>
      </p:sp>
    </p:spTree>
    <p:extLst>
      <p:ext uri="{BB962C8B-B14F-4D97-AF65-F5344CB8AC3E}">
        <p14:creationId xmlns:p14="http://schemas.microsoft.com/office/powerpoint/2010/main" val="2401487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a:t>
            </a:r>
            <a:r>
              <a:rPr lang="en-US" altLang="en-US" sz="2400" dirty="0" smtClean="0">
                <a:latin typeface="+mn-lt"/>
              </a:rPr>
              <a:t>Emergencies</a:t>
            </a:r>
            <a:endParaRPr lang="en-US" altLang="en-US" sz="2400" dirty="0" smtClean="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Emergency </a:t>
            </a:r>
            <a:r>
              <a:rPr lang="en-US" altLang="en-US" sz="2400" dirty="0">
                <a:solidFill>
                  <a:srgbClr val="000000"/>
                </a:solidFill>
                <a:latin typeface="+mn-lt"/>
                <a:ea typeface="ＭＳ Ｐゴシック"/>
              </a:rPr>
              <a:t>Medical Care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Remove the patient from the water as quickly and safely as possible.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If spinal injury is suspected, protect the spine.</a:t>
            </a:r>
          </a:p>
        </p:txBody>
      </p:sp>
    </p:spTree>
    <p:extLst>
      <p:ext uri="{BB962C8B-B14F-4D97-AF65-F5344CB8AC3E}">
        <p14:creationId xmlns:p14="http://schemas.microsoft.com/office/powerpoint/2010/main" val="1753941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IN" altLang="en-US" dirty="0" smtClean="0">
                <a:latin typeface="Times New Roman" panose="02020603050405020304" pitchFamily="18" charset="0"/>
                <a:ea typeface="ＭＳ Ｐゴシック"/>
              </a:rPr>
              <a:t>Water Rescue, Possible Spinal Injury</a:t>
            </a:r>
            <a:endParaRPr lang="en-US" altLang="en-US" dirty="0">
              <a:latin typeface="Times New Roman" panose="02020603050405020304" pitchFamily="18" charset="0"/>
              <a:ea typeface="ＭＳ Ｐゴシック"/>
            </a:endParaRPr>
          </a:p>
        </p:txBody>
      </p:sp>
      <p:pic>
        <p:nvPicPr>
          <p:cNvPr id="4" name="Picture 2" descr="The procedure for rescuing an unconscious prone patient with a possible spinal injury from the water, labeled A to F, by rescuers wearing life vests. A: splint head and neck with arms, placing one forearm under the patient’s neck and chest, and the other forearm across the back of his neck to the scapula. B: roll patient over to face upward, using forearms. C: ensure airway and breathing. If patient is not breathing, begin rescue breathing using a pocket mask, and rescue from water as soon as possible. If patient is breathing, slide a backboard, brought from another rescuer, under the patient. D: apply a rigid extrication collar around the patient’s neck and head using another rescuer’s assistance. E: Float board to poolside, continuing to apply rescue breathing with pocket mask. F: remove patient from water, with the rescuer onshore keeping patient’s spine restric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781" y="1639381"/>
            <a:ext cx="3454439" cy="44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63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Emergencies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Emergency Medical </a:t>
            </a:r>
            <a:r>
              <a:rPr lang="en-US" altLang="en-US" sz="2400" dirty="0" smtClean="0">
                <a:solidFill>
                  <a:srgbClr val="000000"/>
                </a:solidFill>
                <a:latin typeface="+mn-lt"/>
                <a:ea typeface="ＭＳ Ｐゴシック"/>
              </a:rPr>
              <a:t>Care</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If </a:t>
            </a:r>
            <a:r>
              <a:rPr lang="en-US" altLang="en-US" sz="2400" dirty="0">
                <a:solidFill>
                  <a:srgbClr val="000000"/>
                </a:solidFill>
                <a:latin typeface="+mn-lt"/>
                <a:ea typeface="ＭＳ Ｐゴシック"/>
              </a:rPr>
              <a:t>there is no spinal injury, place the patient on his left side (if the patient is breathing and has a pulse).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Be prepared to suction.</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For absent or inadequate breathing, establish an airway and begin ventilations with supplemental oxygen.</a:t>
            </a:r>
          </a:p>
        </p:txBody>
      </p:sp>
    </p:spTree>
    <p:extLst>
      <p:ext uri="{BB962C8B-B14F-4D97-AF65-F5344CB8AC3E}">
        <p14:creationId xmlns:p14="http://schemas.microsoft.com/office/powerpoint/2010/main" val="3778637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Emergencies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Emergency Medical Care</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Maintain </a:t>
            </a:r>
            <a:r>
              <a:rPr lang="en-US" altLang="en-US" sz="2400" dirty="0">
                <a:solidFill>
                  <a:srgbClr val="000000"/>
                </a:solidFill>
                <a:latin typeface="+mn-lt"/>
                <a:ea typeface="ＭＳ Ｐゴシック"/>
              </a:rPr>
              <a:t>an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100" dirty="0" smtClean="0">
                <a:solidFill>
                  <a:srgbClr val="000000"/>
                </a:solidFill>
                <a:latin typeface="+mn-lt"/>
                <a:ea typeface="ＭＳ Ｐゴシック"/>
              </a:rPr>
              <a:t> </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of 94% or greater.</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If the patient is pulseless and apneic, begin </a:t>
            </a:r>
            <a:r>
              <a:rPr lang="en-US" altLang="en-US" sz="2400" dirty="0" smtClean="0">
                <a:solidFill>
                  <a:srgbClr val="000000"/>
                </a:solidFill>
                <a:latin typeface="+mn-lt"/>
                <a:ea typeface="ＭＳ Ｐゴシック"/>
              </a:rPr>
              <a:t>C</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R and </a:t>
            </a:r>
            <a:r>
              <a:rPr lang="en-US" altLang="en-US" sz="2400" dirty="0">
                <a:solidFill>
                  <a:srgbClr val="000000"/>
                </a:solidFill>
                <a:latin typeface="+mn-lt"/>
                <a:ea typeface="ＭＳ Ｐゴシック"/>
              </a:rPr>
              <a:t>apply the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E</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D.</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If gastric distention interferes with ventilation, decompress the stomach.</a:t>
            </a:r>
          </a:p>
        </p:txBody>
      </p:sp>
    </p:spTree>
    <p:extLst>
      <p:ext uri="{BB962C8B-B14F-4D97-AF65-F5344CB8AC3E}">
        <p14:creationId xmlns:p14="http://schemas.microsoft.com/office/powerpoint/2010/main" val="1148826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Emergencies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Emergency Medical Care</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Manage </a:t>
            </a:r>
            <a:r>
              <a:rPr lang="en-US" altLang="en-US" sz="2400" dirty="0">
                <a:solidFill>
                  <a:srgbClr val="000000"/>
                </a:solidFill>
                <a:latin typeface="+mn-lt"/>
                <a:ea typeface="ＭＳ Ｐゴシック"/>
              </a:rPr>
              <a:t>any other medical or traumatic conditions present.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Transport with resuscitation continuing.</a:t>
            </a:r>
          </a:p>
        </p:txBody>
      </p:sp>
    </p:spTree>
    <p:extLst>
      <p:ext uri="{BB962C8B-B14F-4D97-AF65-F5344CB8AC3E}">
        <p14:creationId xmlns:p14="http://schemas.microsoft.com/office/powerpoint/2010/main" val="1886585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55451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Emergencies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a:solidFill>
                  <a:srgbClr val="000000"/>
                </a:solidFill>
                <a:latin typeface="+mn-lt"/>
                <a:ea typeface="ＭＳ Ｐゴシック"/>
              </a:rPr>
              <a:t>Emergency Medical Care</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Always </a:t>
            </a:r>
            <a:r>
              <a:rPr lang="en-US" altLang="en-US" sz="2400" dirty="0">
                <a:solidFill>
                  <a:srgbClr val="000000"/>
                </a:solidFill>
                <a:latin typeface="+mn-lt"/>
                <a:ea typeface="ＭＳ Ｐゴシック"/>
              </a:rPr>
              <a:t>transport a drowning patient, even if he is not experiencing symptoms. Complications can arise up to 72 hours after the incident.</a:t>
            </a:r>
          </a:p>
        </p:txBody>
      </p:sp>
    </p:spTree>
    <p:extLst>
      <p:ext uri="{BB962C8B-B14F-4D97-AF65-F5344CB8AC3E}">
        <p14:creationId xmlns:p14="http://schemas.microsoft.com/office/powerpoint/2010/main" val="386053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Case Study 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525963"/>
          </a:xfrm>
        </p:spPr>
        <p:txBody>
          <a:bodyPr wrap="square" lIns="91425" tIns="91425" rIns="91425" bIns="91425">
            <a:noAutofit/>
          </a:bodyPr>
          <a:lstStyle/>
          <a:p>
            <a:pPr marL="0" lvl="0" indent="0" eaLnBrk="0" fontAlgn="base" hangingPunct="0">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Jacob Stilts and Lydia Huse are responding to a report of a child drown in a backyard pool. When they arrive, they see a woman performing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on </a:t>
            </a:r>
            <a:r>
              <a:rPr lang="en-US" altLang="en-US" sz="2400" dirty="0">
                <a:solidFill>
                  <a:srgbClr val="000000"/>
                </a:solidFill>
                <a:latin typeface="Arial (Body)"/>
                <a:ea typeface="ＭＳ Ｐゴシック"/>
              </a:rPr>
              <a:t>a toddler. The initial report from family members is that the child was not seen for five to ten minutes before being discovered on the bottom of the pool. The patient was pulled from the pool by a family member, who immediately began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68351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Assessment-Based Approach: Drowning and Water-Related Emergencies</a:t>
            </a:r>
            <a:endParaRPr lang="en-US" altLang="en-US" sz="2400" dirty="0">
              <a:solidFill>
                <a:srgbClr val="000000"/>
              </a:solidFill>
              <a:latin typeface="+mn-lt"/>
              <a:ea typeface="ＭＳ Ｐゴシック"/>
            </a:endParaRP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Reassessment</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Repeat the primary and secondary assessments and vital signs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Every 5 minutes for unstable patients.</a:t>
            </a:r>
          </a:p>
          <a:p>
            <a:pPr marL="1601978" lvl="3" indent="-230378" eaLnBrk="0" fontAlgn="base" hangingPunct="0">
              <a:spcAft>
                <a:spcPct val="0"/>
              </a:spcAft>
              <a:buSzPts val="2400"/>
            </a:pPr>
            <a:r>
              <a:rPr lang="en-US" altLang="en-US" sz="2400" dirty="0">
                <a:solidFill>
                  <a:srgbClr val="000000"/>
                </a:solidFill>
                <a:latin typeface="+mn-lt"/>
                <a:ea typeface="ＭＳ Ｐゴシック"/>
              </a:rPr>
              <a:t>Every 15 minutes for stable patients.</a:t>
            </a:r>
          </a:p>
        </p:txBody>
      </p:sp>
    </p:spTree>
    <p:extLst>
      <p:ext uri="{BB962C8B-B14F-4D97-AF65-F5344CB8AC3E}">
        <p14:creationId xmlns:p14="http://schemas.microsoft.com/office/powerpoint/2010/main" val="3693033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962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Basic Laws of Physics Related to Scuba or Deepwater Diving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Dysbarism results from the effects of changes in pressure on gases within the the body.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Basic laws of physics explain the changes.</a:t>
            </a:r>
          </a:p>
        </p:txBody>
      </p:sp>
    </p:spTree>
    <p:extLst>
      <p:ext uri="{BB962C8B-B14F-4D97-AF65-F5344CB8AC3E}">
        <p14:creationId xmlns:p14="http://schemas.microsoft.com/office/powerpoint/2010/main" val="1086831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133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Basic Laws of Physics Related to Scuba or Deepwater Diving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Boyle’s </a:t>
            </a:r>
            <a:r>
              <a:rPr lang="en-US" altLang="en-US" sz="2400" dirty="0">
                <a:solidFill>
                  <a:srgbClr val="000000"/>
                </a:solidFill>
                <a:latin typeface="Arial (Body)"/>
                <a:ea typeface="ＭＳ Ｐゴシック"/>
              </a:rPr>
              <a:t>law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At a constant temperature, the volume of a gas is inversely related to the pressure.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the pressure increases, the volume of the gas decreases.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the pressure decreases, the volume of the gas increases.</a:t>
            </a:r>
          </a:p>
        </p:txBody>
      </p:sp>
    </p:spTree>
    <p:extLst>
      <p:ext uri="{BB962C8B-B14F-4D97-AF65-F5344CB8AC3E}">
        <p14:creationId xmlns:p14="http://schemas.microsoft.com/office/powerpoint/2010/main" val="2656631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38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85731"/>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Basic Laws of Physics Related to Scuba or Deepwater Diving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Dalton’s </a:t>
            </a:r>
            <a:r>
              <a:rPr lang="en-US" altLang="en-US" sz="2400" dirty="0">
                <a:solidFill>
                  <a:srgbClr val="000000"/>
                </a:solidFill>
                <a:latin typeface="Arial (Body)"/>
                <a:ea typeface="ＭＳ Ｐゴシック"/>
              </a:rPr>
              <a:t>law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total pressure of a mixture of gases equals the sum of the partial pressures of the individual gases.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a diver descends, the pressure of each gas in the air increases proportionately.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the pressure of nitrogen increases, it begins to dissolve into the blood.</a:t>
            </a:r>
          </a:p>
        </p:txBody>
      </p:sp>
    </p:spTree>
    <p:extLst>
      <p:ext uri="{BB962C8B-B14F-4D97-AF65-F5344CB8AC3E}">
        <p14:creationId xmlns:p14="http://schemas.microsoft.com/office/powerpoint/2010/main" val="4176686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3524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739455"/>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Basic Laws of Physics Related to Scuba or Deepwater Diving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Henry’s </a:t>
            </a:r>
            <a:r>
              <a:rPr lang="en-US" altLang="en-US" sz="2400" dirty="0">
                <a:solidFill>
                  <a:srgbClr val="000000"/>
                </a:solidFill>
                <a:latin typeface="Arial (Body)"/>
                <a:ea typeface="ＭＳ Ｐゴシック"/>
              </a:rPr>
              <a:t>law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At a constant temperature, the amount of gas that dissolves in a liquid is proportionate to the pressure of the gas around it.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With increasing depth, gases that have dissolved into the blood will dissolve into and accumulate in the fat and tissues.</a:t>
            </a:r>
          </a:p>
        </p:txBody>
      </p:sp>
    </p:spTree>
    <p:extLst>
      <p:ext uri="{BB962C8B-B14F-4D97-AF65-F5344CB8AC3E}">
        <p14:creationId xmlns:p14="http://schemas.microsoft.com/office/powerpoint/2010/main" val="713124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200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Basic Laws of Physics Related to Scuba or Deepwater Diving Emergencies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Charles’ law</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All gases expand equally upon being heated.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a diver descends into colder water temperatures, the inhaled and dissolved gases contract.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As the diver ascends, the temperature increases and the gases expand.</a:t>
            </a:r>
          </a:p>
        </p:txBody>
      </p:sp>
    </p:spTree>
    <p:extLst>
      <p:ext uri="{BB962C8B-B14F-4D97-AF65-F5344CB8AC3E}">
        <p14:creationId xmlns:p14="http://schemas.microsoft.com/office/powerpoint/2010/main" val="1376139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657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Occurs as the result of the bubbles formed by the expansion of nitrogen in the blood and tissues.</a:t>
            </a:r>
          </a:p>
        </p:txBody>
      </p:sp>
    </p:spTree>
    <p:extLst>
      <p:ext uri="{BB962C8B-B14F-4D97-AF65-F5344CB8AC3E}">
        <p14:creationId xmlns:p14="http://schemas.microsoft.com/office/powerpoint/2010/main" val="3139424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38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bubbles have two primary effects on the </a:t>
            </a:r>
            <a:r>
              <a:rPr lang="en-US" altLang="en-US" sz="2400" dirty="0" smtClean="0">
                <a:solidFill>
                  <a:srgbClr val="000000"/>
                </a:solidFill>
                <a:latin typeface="Arial (Body)"/>
                <a:ea typeface="ＭＳ Ｐゴシック"/>
              </a:rPr>
              <a:t>body:</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They act as emboli and cause obstruction in the circulation.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They compress or stretch the blood vessels and nerves.</a:t>
            </a:r>
          </a:p>
        </p:txBody>
      </p:sp>
    </p:spTree>
    <p:extLst>
      <p:ext uri="{BB962C8B-B14F-4D97-AF65-F5344CB8AC3E}">
        <p14:creationId xmlns:p14="http://schemas.microsoft.com/office/powerpoint/2010/main" val="2655543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29996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Factors </a:t>
            </a:r>
            <a:r>
              <a:rPr lang="en-US" altLang="en-US" sz="2400" dirty="0">
                <a:solidFill>
                  <a:srgbClr val="000000"/>
                </a:solidFill>
                <a:latin typeface="Arial (Body)"/>
                <a:ea typeface="ＭＳ Ｐゴシック"/>
              </a:rPr>
              <a:t>that predispose to decompression sickness: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Flying too soon after a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Failure to take safety stops while ascending.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Inadequate surface intervals.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Inadequate decompression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Diving at depths for too long a period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Repeated dives at depth on the same day</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945955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29996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(9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Physical </a:t>
            </a:r>
            <a:r>
              <a:rPr lang="en-US" altLang="en-US" sz="2400" dirty="0">
                <a:solidFill>
                  <a:srgbClr val="000000"/>
                </a:solidFill>
                <a:latin typeface="Arial (Body)"/>
                <a:ea typeface="ＭＳ Ｐゴシック"/>
              </a:rPr>
              <a:t>characteristics that predispose to decompression sickness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Poor physical condition/Obesity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Age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Dehydration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Heart or lung diseases or conditions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Pre-existing musculoskeletal injury</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Fatigue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72980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a:t>
            </a:r>
            <a:r>
              <a:rPr lang="en-IN"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are some ways in which this incident could have been prevented?</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factors will influence the patient's chances of survival?</a:t>
            </a:r>
          </a:p>
        </p:txBody>
      </p:sp>
    </p:spTree>
    <p:extLst>
      <p:ext uri="{BB962C8B-B14F-4D97-AF65-F5344CB8AC3E}">
        <p14:creationId xmlns:p14="http://schemas.microsoft.com/office/powerpoint/2010/main" val="755036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8284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(10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Environmental </a:t>
            </a:r>
            <a:r>
              <a:rPr lang="en-US" altLang="en-US" sz="2400" dirty="0">
                <a:solidFill>
                  <a:srgbClr val="000000"/>
                </a:solidFill>
                <a:latin typeface="Arial (Body)"/>
                <a:ea typeface="ＭＳ Ｐゴシック"/>
              </a:rPr>
              <a:t>factors that predispose to decompression sickness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Cold water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Rough seas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Heated diving suits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Heavy work</a:t>
            </a:r>
          </a:p>
        </p:txBody>
      </p:sp>
    </p:spTree>
    <p:extLst>
      <p:ext uri="{BB962C8B-B14F-4D97-AF65-F5344CB8AC3E}">
        <p14:creationId xmlns:p14="http://schemas.microsoft.com/office/powerpoint/2010/main" val="1482836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980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Categories </a:t>
            </a:r>
            <a:r>
              <a:rPr lang="en-US" altLang="en-US" sz="2400" dirty="0">
                <a:solidFill>
                  <a:srgbClr val="000000"/>
                </a:solidFill>
                <a:latin typeface="Arial (Body)"/>
                <a:ea typeface="ＭＳ Ｐゴシック"/>
              </a:rPr>
              <a:t>of Decompression </a:t>
            </a:r>
            <a:r>
              <a:rPr lang="en-US" altLang="en-US" sz="2400" dirty="0" smtClean="0">
                <a:solidFill>
                  <a:srgbClr val="000000"/>
                </a:solidFill>
                <a:latin typeface="Arial (Body)"/>
                <a:ea typeface="ＭＳ Ｐゴシック"/>
              </a:rPr>
              <a:t>Sickness: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Type I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Type </a:t>
            </a:r>
            <a:r>
              <a:rPr lang="en-US" altLang="en-US" sz="2400" dirty="0" smtClean="0">
                <a:solidFill>
                  <a:srgbClr val="000000"/>
                </a:solidFill>
                <a:latin typeface="Arial (Body)"/>
                <a:ea typeface="ＭＳ Ｐゴシック"/>
              </a:rPr>
              <a:t>II 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Arterial gas embolism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859386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504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a:t>
            </a:r>
            <a:r>
              <a:rPr lang="en-US" altLang="en-US" sz="2400" dirty="0" smtClean="0">
                <a:solidFill>
                  <a:srgbClr val="000000"/>
                </a:solidFill>
                <a:latin typeface="Arial (Body)"/>
                <a:ea typeface="ＭＳ Ｐゴシック"/>
              </a:rPr>
              <a:t>Sickness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Type </a:t>
            </a:r>
            <a:r>
              <a:rPr lang="en-US" altLang="en-US" sz="2400" dirty="0">
                <a:solidFill>
                  <a:srgbClr val="000000"/>
                </a:solidFill>
                <a:latin typeface="Arial (Body)"/>
                <a:ea typeface="ＭＳ Ｐゴシック"/>
              </a:rPr>
              <a:t>I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Pruritus and burning of the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Skin rash</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Orange peel appearance of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Painless pitting edema</a:t>
            </a:r>
          </a:p>
        </p:txBody>
      </p:sp>
    </p:spTree>
    <p:extLst>
      <p:ext uri="{BB962C8B-B14F-4D97-AF65-F5344CB8AC3E}">
        <p14:creationId xmlns:p14="http://schemas.microsoft.com/office/powerpoint/2010/main" val="592245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133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a:t>
            </a:r>
            <a:r>
              <a:rPr lang="en-US" altLang="en-US" sz="2400" dirty="0" smtClean="0">
                <a:solidFill>
                  <a:srgbClr val="000000"/>
                </a:solidFill>
                <a:latin typeface="Arial (Body)"/>
                <a:ea typeface="ＭＳ Ｐゴシック"/>
              </a:rPr>
              <a:t>Sickness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Type II 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signs 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Nervous system</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Low back pain progressing to weakness, paralysis, numbness, tingling, etc.</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Headache, visual disturbances, dizziness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Altered mental status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 vertigo, tinnitus</a:t>
            </a:r>
          </a:p>
        </p:txBody>
      </p:sp>
    </p:spTree>
    <p:extLst>
      <p:ext uri="{BB962C8B-B14F-4D97-AF65-F5344CB8AC3E}">
        <p14:creationId xmlns:p14="http://schemas.microsoft.com/office/powerpoint/2010/main" val="1331591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742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Type II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signs and symptoms: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Circulatory </a:t>
            </a:r>
            <a:r>
              <a:rPr lang="en-US" altLang="en-US" sz="2400" dirty="0">
                <a:solidFill>
                  <a:srgbClr val="000000"/>
                </a:solidFill>
                <a:latin typeface="Arial (Body)"/>
                <a:ea typeface="ＭＳ Ｐゴシック"/>
              </a:rPr>
              <a:t>system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Respiratory system </a:t>
            </a:r>
            <a:r>
              <a:rPr lang="en-US" altLang="en-US" sz="2400" dirty="0" smtClean="0">
                <a:solidFill>
                  <a:srgbClr val="000000"/>
                </a:solidFill>
                <a:latin typeface="Arial (Body)"/>
                <a:ea typeface="ＭＳ Ｐゴシック"/>
              </a:rPr>
              <a:t>symptoms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640632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29996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 </a:t>
            </a:r>
            <a:r>
              <a:rPr lang="en-US" altLang="en-US" sz="2400" dirty="0">
                <a:solidFill>
                  <a:srgbClr val="000000"/>
                </a:solidFill>
                <a:latin typeface="Arial (Body)"/>
                <a:ea typeface="ＭＳ Ｐゴシック"/>
              </a:rPr>
              <a:t>assessment for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look for:</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Fatigue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Signs and symptoms of shock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Pupillary changes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Pallor of the tongue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Bloody sputum</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Nasal flaring, retractions, accessory muscle use</a:t>
            </a:r>
          </a:p>
        </p:txBody>
      </p:sp>
    </p:spTree>
    <p:extLst>
      <p:ext uri="{BB962C8B-B14F-4D97-AF65-F5344CB8AC3E}">
        <p14:creationId xmlns:p14="http://schemas.microsoft.com/office/powerpoint/2010/main" val="2603348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38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assessment for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look for:</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Tachypnea</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Crackles in the lungs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100" dirty="0" smtClean="0">
                <a:solidFill>
                  <a:srgbClr val="000000"/>
                </a:solidFill>
                <a:latin typeface="Arial (Body)"/>
                <a:ea typeface="ＭＳ Ｐゴシック"/>
              </a:rPr>
              <a:t> </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&lt;94%</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Vomiting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Urinary bladder distention</a:t>
            </a:r>
          </a:p>
        </p:txBody>
      </p:sp>
    </p:spTree>
    <p:extLst>
      <p:ext uri="{BB962C8B-B14F-4D97-AF65-F5344CB8AC3E}">
        <p14:creationId xmlns:p14="http://schemas.microsoft.com/office/powerpoint/2010/main" val="1948153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742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assessment for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look for:</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Seizure</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Uncoordinated movements, weakness, motor and sensory deficits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Joint pain, decreased range of motion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Edema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Cyanosis, pallor, itching, mottling, marbling</a:t>
            </a:r>
          </a:p>
        </p:txBody>
      </p:sp>
    </p:spTree>
    <p:extLst>
      <p:ext uri="{BB962C8B-B14F-4D97-AF65-F5344CB8AC3E}">
        <p14:creationId xmlns:p14="http://schemas.microsoft.com/office/powerpoint/2010/main" val="406753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17804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 </a:t>
            </a:r>
            <a:r>
              <a:rPr lang="en-US" altLang="en-US" sz="2400" dirty="0">
                <a:solidFill>
                  <a:srgbClr val="000000"/>
                </a:solidFill>
                <a:latin typeface="Arial (Body)"/>
                <a:ea typeface="ＭＳ Ｐゴシック"/>
              </a:rPr>
              <a:t>assessment for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ask the following: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Where did the patient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was the deepest depth, and for how long?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were the other depths and times?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was the rate of ascent?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has the patient done since the dive?</a:t>
            </a:r>
          </a:p>
        </p:txBody>
      </p:sp>
    </p:spTree>
    <p:extLst>
      <p:ext uri="{BB962C8B-B14F-4D97-AF65-F5344CB8AC3E}">
        <p14:creationId xmlns:p14="http://schemas.microsoft.com/office/powerpoint/2010/main" val="19283085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962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(19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assessment for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ask the following:</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What </a:t>
            </a:r>
            <a:r>
              <a:rPr lang="en-US" altLang="en-US" sz="2400" dirty="0">
                <a:solidFill>
                  <a:srgbClr val="000000"/>
                </a:solidFill>
                <a:latin typeface="Arial (Body)"/>
                <a:ea typeface="ＭＳ Ｐゴシック"/>
              </a:rPr>
              <a:t>did the patient do in the 72 hours before the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Did the patient do work during the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What gases were used during the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Did the patient have any problems during the dive?</a:t>
            </a:r>
          </a:p>
        </p:txBody>
      </p:sp>
    </p:spTree>
    <p:extLst>
      <p:ext uri="{BB962C8B-B14F-4D97-AF65-F5344CB8AC3E}">
        <p14:creationId xmlns:p14="http://schemas.microsoft.com/office/powerpoint/2010/main" val="341492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Introduction</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96231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Patients in such incidents need emergency medical care as rapidly as possible. However, the circumstances in which they received the injuries can expose medical personnel to the risk of injury.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Caring for these patients require not only emergency medical skills but also the ability to recognize and avoid or reduce potential hazards at the scene.</a:t>
            </a:r>
          </a:p>
        </p:txBody>
      </p:sp>
    </p:spTree>
    <p:extLst>
      <p:ext uri="{BB962C8B-B14F-4D97-AF65-F5344CB8AC3E}">
        <p14:creationId xmlns:p14="http://schemas.microsoft.com/office/powerpoint/2010/main" val="1318800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5236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(20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Categories of Decompression Sickness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 assessment for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C</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 ask the following:</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What </a:t>
            </a:r>
            <a:r>
              <a:rPr lang="en-US" altLang="en-US" sz="2400" dirty="0">
                <a:solidFill>
                  <a:srgbClr val="000000"/>
                </a:solidFill>
                <a:latin typeface="Arial (Body)"/>
                <a:ea typeface="ＭＳ Ｐゴシック"/>
              </a:rPr>
              <a:t>was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physical condition before, during, and after the dive?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Was any first aid provided?</a:t>
            </a:r>
          </a:p>
        </p:txBody>
      </p:sp>
    </p:spTree>
    <p:extLst>
      <p:ext uri="{BB962C8B-B14F-4D97-AF65-F5344CB8AC3E}">
        <p14:creationId xmlns:p14="http://schemas.microsoft.com/office/powerpoint/2010/main" val="38923711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657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447067"/>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Arterial </a:t>
            </a:r>
            <a:r>
              <a:rPr lang="en-US" altLang="en-US" sz="2400" dirty="0">
                <a:solidFill>
                  <a:srgbClr val="000000"/>
                </a:solidFill>
                <a:latin typeface="Arial (Body)"/>
                <a:ea typeface="ＭＳ Ｐゴシック"/>
              </a:rPr>
              <a:t>Gas Embolism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 artery is obstructed by a bubble or cluster of bubbles.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Rapid ascent with breath-holding can cause alveolar rupture, allowing air to enter the bloodstream.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Signs and symptoms have a rapid onset.</a:t>
            </a:r>
          </a:p>
        </p:txBody>
      </p:sp>
    </p:spTree>
    <p:extLst>
      <p:ext uri="{BB962C8B-B14F-4D97-AF65-F5344CB8AC3E}">
        <p14:creationId xmlns:p14="http://schemas.microsoft.com/office/powerpoint/2010/main" val="37041015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980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Arterial Gas Embolism</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 signs </a:t>
            </a:r>
            <a:r>
              <a:rPr lang="en-US" altLang="en-US" sz="2400" dirty="0">
                <a:solidFill>
                  <a:srgbClr val="000000"/>
                </a:solidFill>
                <a:latin typeface="Arial (Body)"/>
                <a:ea typeface="ＭＳ Ｐゴシック"/>
              </a:rPr>
              <a:t>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Itchy, blotchy, mottled skin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Difficulty breathing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Dizziness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Chest pain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Severe, deep aching pain in muscles, joints, tendons</a:t>
            </a:r>
          </a:p>
        </p:txBody>
      </p:sp>
    </p:spTree>
    <p:extLst>
      <p:ext uri="{BB962C8B-B14F-4D97-AF65-F5344CB8AC3E}">
        <p14:creationId xmlns:p14="http://schemas.microsoft.com/office/powerpoint/2010/main" val="3361282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133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Arterial Gas Embolism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G</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E signs and symptoms: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Blurred </a:t>
            </a:r>
            <a:r>
              <a:rPr lang="en-US" altLang="en-US" sz="2400" dirty="0">
                <a:solidFill>
                  <a:srgbClr val="000000"/>
                </a:solidFill>
                <a:latin typeface="Arial (Body)"/>
                <a:ea typeface="ＭＳ Ｐゴシック"/>
              </a:rPr>
              <a:t>or distorted vision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Partial deafness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Nausea, vomiting</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Numbness, paralysis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Weakness or numbness on one side of the body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Staggering gait or lack of coordination</a:t>
            </a:r>
          </a:p>
        </p:txBody>
      </p:sp>
    </p:spTree>
    <p:extLst>
      <p:ext uri="{BB962C8B-B14F-4D97-AF65-F5344CB8AC3E}">
        <p14:creationId xmlns:p14="http://schemas.microsoft.com/office/powerpoint/2010/main" val="2973936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4380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(24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4124176"/>
          </a:xfrm>
        </p:spPr>
        <p:txBody>
          <a:bodyPr wrap="square" lIns="91425" tIns="91425" rIns="91425" bIns="91425">
            <a:noAutofit/>
          </a:bodyPr>
          <a:lstStyle/>
          <a:p>
            <a:pPr marL="255651" indent="-255651" eaLnBrk="0" fontAlgn="base" hangingPunct="0">
              <a:spcAft>
                <a:spcPct val="0"/>
              </a:spcAft>
              <a:buSzPts val="2400"/>
              <a:tabLst/>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Arterial Gas Embolism</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G</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E signs and symptoms:</a:t>
            </a:r>
          </a:p>
          <a:p>
            <a:pPr marL="1601978" lvl="3" indent="-230378" eaLnBrk="0" fontAlgn="base" hangingPunct="0">
              <a:spcAft>
                <a:spcPct val="0"/>
              </a:spcAft>
              <a:buSzPts val="2400"/>
            </a:pPr>
            <a:r>
              <a:rPr lang="en-US" altLang="en-US" sz="2400" dirty="0" smtClean="0">
                <a:solidFill>
                  <a:srgbClr val="000000"/>
                </a:solidFill>
                <a:latin typeface="Arial (Body)"/>
                <a:ea typeface="ＭＳ Ｐゴシック"/>
              </a:rPr>
              <a:t>Frothy </a:t>
            </a:r>
            <a:r>
              <a:rPr lang="en-US" altLang="en-US" sz="2400" dirty="0">
                <a:solidFill>
                  <a:srgbClr val="000000"/>
                </a:solidFill>
                <a:latin typeface="Arial (Body)"/>
                <a:ea typeface="ＭＳ Ｐゴシック"/>
              </a:rPr>
              <a:t>blood in the nose or mouth</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Swelling and crepitus in the neck</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Loss or distortion of memory</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Cardiac or respiratory arrest</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Behavioral changes</a:t>
            </a:r>
          </a:p>
        </p:txBody>
      </p:sp>
    </p:spTree>
    <p:extLst>
      <p:ext uri="{BB962C8B-B14F-4D97-AF65-F5344CB8AC3E}">
        <p14:creationId xmlns:p14="http://schemas.microsoft.com/office/powerpoint/2010/main" val="17742337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5236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(25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Barotrauma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During ascent or descent, pressure becomes too great within the body's air-filled cavities, such as the sinuses or middle ear.</a:t>
            </a:r>
          </a:p>
        </p:txBody>
      </p:sp>
    </p:spTree>
    <p:extLst>
      <p:ext uri="{BB962C8B-B14F-4D97-AF65-F5344CB8AC3E}">
        <p14:creationId xmlns:p14="http://schemas.microsoft.com/office/powerpoint/2010/main" val="2489662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8952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(26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 for Decompression Sickness, Air Embolism, or Barotrauma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Consider the need for spinal stabilization.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Keep the patient supine or in lateral recumbent position.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an airway and assess breathing.</a:t>
            </a:r>
          </a:p>
        </p:txBody>
      </p:sp>
    </p:spTree>
    <p:extLst>
      <p:ext uri="{BB962C8B-B14F-4D97-AF65-F5344CB8AC3E}">
        <p14:creationId xmlns:p14="http://schemas.microsoft.com/office/powerpoint/2010/main" val="4186004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742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(27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mn-lt"/>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mn-lt"/>
                <a:ea typeface="ＭＳ Ｐゴシック"/>
              </a:rPr>
              <a:t>Emergency Medical Care for Decompression Sickness, Air Embolism, or Barotrauma</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Administer </a:t>
            </a:r>
            <a:r>
              <a:rPr lang="en-US" altLang="en-US" sz="2400" dirty="0">
                <a:solidFill>
                  <a:srgbClr val="000000"/>
                </a:solidFill>
                <a:latin typeface="+mn-lt"/>
                <a:ea typeface="ＭＳ Ｐゴシック"/>
              </a:rPr>
              <a:t>oxygen 15 </a:t>
            </a:r>
            <a:r>
              <a:rPr lang="en-US" sz="2400" dirty="0" smtClean="0">
                <a:latin typeface="+mn-lt"/>
              </a:rPr>
              <a:t>l</a:t>
            </a:r>
            <a:r>
              <a:rPr lang="en-US" sz="100" dirty="0" smtClean="0">
                <a:solidFill>
                  <a:schemeClr val="bg1"/>
                </a:solidFill>
                <a:latin typeface="+mn-lt"/>
              </a:rPr>
              <a:t>iters</a:t>
            </a:r>
            <a:r>
              <a:rPr lang="en-US" sz="2400" dirty="0" smtClean="0">
                <a:latin typeface="+mn-lt"/>
              </a:rPr>
              <a:t>p</a:t>
            </a:r>
            <a:r>
              <a:rPr lang="en-US" sz="100" dirty="0" smtClean="0">
                <a:solidFill>
                  <a:schemeClr val="bg1"/>
                </a:solidFill>
                <a:latin typeface="+mn-lt"/>
              </a:rPr>
              <a:t>er</a:t>
            </a:r>
            <a:r>
              <a:rPr lang="en-US" sz="2400" dirty="0" smtClean="0">
                <a:latin typeface="+mn-lt"/>
              </a:rPr>
              <a:t>m</a:t>
            </a:r>
            <a:r>
              <a:rPr lang="en-US" sz="100" dirty="0" smtClean="0">
                <a:solidFill>
                  <a:schemeClr val="bg1"/>
                </a:solidFill>
                <a:latin typeface="+mn-lt"/>
              </a:rPr>
              <a:t>inute</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by nonrebreather mask if breathing is adequate.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Assist ventilations with supplemental oxygen for inadequate breathing.</a:t>
            </a:r>
          </a:p>
        </p:txBody>
      </p:sp>
    </p:spTree>
    <p:extLst>
      <p:ext uri="{BB962C8B-B14F-4D97-AF65-F5344CB8AC3E}">
        <p14:creationId xmlns:p14="http://schemas.microsoft.com/office/powerpoint/2010/main" val="2589916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98080" cy="1097279"/>
          </a:xfrm>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Scuba or Deepwater Diving Emergencies </a:t>
            </a:r>
            <a:r>
              <a:rPr lang="en-IN" sz="2000" b="0" dirty="0" smtClean="0">
                <a:latin typeface="Times New Roman" panose="02020603050405020304" pitchFamily="18" charset="0"/>
                <a:ea typeface="ＭＳ Ｐゴシック"/>
                <a:cs typeface="ＭＳ Ｐゴシック" pitchFamily="-1" charset="-128"/>
              </a:rPr>
              <a:t>(28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1" indent="-255651" eaLnBrk="0" fontAlgn="base" hangingPunct="0">
              <a:spcBef>
                <a:spcPts val="1500"/>
              </a:spcBef>
              <a:spcAft>
                <a:spcPct val="0"/>
              </a:spcAft>
              <a:buSzPts val="2400"/>
              <a:buFont typeface="Arial" panose="020B0604020202020204" pitchFamily="34" charset="0"/>
              <a:buChar char="•"/>
            </a:pPr>
            <a:r>
              <a:rPr lang="en-US" altLang="en-US" sz="2400" dirty="0">
                <a:solidFill>
                  <a:srgbClr val="000000"/>
                </a:solidFill>
                <a:latin typeface="Arial (Body)"/>
                <a:ea typeface="ＭＳ Ｐゴシック"/>
              </a:rPr>
              <a:t>Decompression Sickness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Emergency Medical Care for Decompression Sickness, Air Embolism, or Barotrauma</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Initiate 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and </a:t>
            </a:r>
            <a:r>
              <a:rPr lang="en-US" altLang="en-US" sz="2400" dirty="0">
                <a:solidFill>
                  <a:srgbClr val="000000"/>
                </a:solidFill>
                <a:latin typeface="Arial (Body)"/>
                <a:ea typeface="ＭＳ Ｐゴシック"/>
              </a:rPr>
              <a:t>apply the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if indicated.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Transport immediately.</a:t>
            </a:r>
          </a:p>
        </p:txBody>
      </p:sp>
    </p:spTree>
    <p:extLst>
      <p:ext uri="{BB962C8B-B14F-4D97-AF65-F5344CB8AC3E}">
        <p14:creationId xmlns:p14="http://schemas.microsoft.com/office/powerpoint/2010/main" val="29751021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ctr">
            <a:noAutofit/>
          </a:bodyPr>
          <a:lstStyle/>
          <a:p>
            <a:pPr lvl="0" eaLnBrk="0" fontAlgn="base" hangingPunct="0">
              <a:spcBef>
                <a:spcPct val="0"/>
              </a:spcBef>
              <a:spcAft>
                <a:spcPct val="0"/>
              </a:spcAft>
              <a:buClrTx/>
              <a:defRPr/>
            </a:pPr>
            <a:r>
              <a:rPr lang="en-IN" sz="2800" dirty="0" smtClean="0">
                <a:solidFill>
                  <a:schemeClr val="tx2"/>
                </a:solidFill>
                <a:latin typeface="Times New Roman" panose="02020603050405020304" pitchFamily="18" charset="0"/>
                <a:ea typeface="ＭＳ Ｐゴシック"/>
                <a:cs typeface="ＭＳ Ｐゴシック" pitchFamily="-1" charset="-128"/>
              </a:rPr>
              <a:t>Click on the Mechanism That Explains the Reduction in Metabolic Rate Associated with Cold Water Drowning</a:t>
            </a:r>
            <a:endParaRPr lang="en-US" sz="2800" dirty="0">
              <a:solidFill>
                <a:schemeClr val="tx2"/>
              </a:solidFill>
              <a:latin typeface="Times New Roman" panose="02020603050405020304" pitchFamily="18" charset="0"/>
              <a:ea typeface="ＭＳ Ｐゴシック"/>
              <a:cs typeface="ＭＳ Ｐゴシック" pitchFamily="-1" charset="-128"/>
            </a:endParaRPr>
          </a:p>
        </p:txBody>
      </p:sp>
      <p:sp>
        <p:nvSpPr>
          <p:cNvPr id="3" name="Content Placeholder 2"/>
          <p:cNvSpPr>
            <a:spLocks noGrp="1"/>
          </p:cNvSpPr>
          <p:nvPr>
            <p:ph idx="1"/>
          </p:nvPr>
        </p:nvSpPr>
        <p:spPr>
          <a:xfrm>
            <a:off x="457200" y="1600200"/>
            <a:ext cx="8229600" cy="447675"/>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anose="020B0600070205080204" pitchFamily="34" charset="-128"/>
                <a:hlinkClick r:id="rId2" action="ppaction://hlinksldjump"/>
              </a:rPr>
              <a:t>The mammalian diving reflex</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57200" y="2219565"/>
            <a:ext cx="8229600" cy="425370"/>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anose="020B0600070205080204" pitchFamily="34" charset="-128"/>
                <a:hlinkClick r:id="rId3" action="ppaction://hlinksldjump"/>
              </a:rPr>
              <a:t>The Boyle law</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2816625"/>
            <a:ext cx="8229600" cy="444420"/>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anose="020B0600070205080204" pitchFamily="34" charset="-128"/>
                <a:hlinkClick r:id="rId4" action="ppaction://hlinksldjump"/>
              </a:rPr>
              <a:t>Dissolved nitrogen in the bloodstream</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3432735"/>
            <a:ext cx="8229600" cy="437910"/>
          </a:xfrm>
        </p:spPr>
        <p:txBody>
          <a:bodyPr wrap="square" lIns="91425" tIns="91425" rIns="91425" bIns="91425">
            <a:noAutofit/>
          </a:bodyPr>
          <a:lstStyle/>
          <a:p>
            <a:pPr marL="0" lvl="0" indent="0" fontAlgn="base">
              <a:spcBef>
                <a:spcPct val="0"/>
              </a:spcBef>
              <a:spcAft>
                <a:spcPct val="0"/>
              </a:spcAft>
              <a:buSzPts val="2400"/>
              <a:buNone/>
            </a:pPr>
            <a:r>
              <a:rPr lang="en-US" altLang="en-US" sz="2400" kern="1200" dirty="0">
                <a:solidFill>
                  <a:srgbClr val="000000"/>
                </a:solidFill>
                <a:latin typeface="Arial (Body)"/>
                <a:ea typeface="ＭＳ Ｐゴシック" panose="020B0600070205080204" pitchFamily="34" charset="-128"/>
                <a:hlinkClick r:id="rId5" action="ppaction://hlinksldjump"/>
              </a:rPr>
              <a:t>Laryngospasm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302393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(1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Prevention measures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F</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could prevent many drowning deaths.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All pools should be fenced.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Constantly supervise children who are in the area of any body of water or large container of water.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Do not use alcohol when engaged in water activities.</a:t>
            </a:r>
          </a:p>
        </p:txBody>
      </p:sp>
    </p:spTree>
    <p:extLst>
      <p:ext uri="{BB962C8B-B14F-4D97-AF65-F5344CB8AC3E}">
        <p14:creationId xmlns:p14="http://schemas.microsoft.com/office/powerpoint/2010/main" val="3761281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 a two-year old girl, was most likely submerged between five and seven minutes. There does not appear to be a reason to suspect spinal injury.</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Jacob is particularly concerned with providing a patent airway and adequate ventilation and oxygenation. He opens the airway with a head-tilt, chin-lift, and places a folded towel beneath the patient's shoulders. He suctions the airway, and inserts an oropharyngeal airway as another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 continues </a:t>
            </a:r>
            <a:r>
              <a:rPr lang="en-US" altLang="en-US" sz="2400" dirty="0">
                <a:solidFill>
                  <a:srgbClr val="000000"/>
                </a:solidFill>
                <a:latin typeface="Arial (Body)"/>
                <a:ea typeface="ＭＳ Ｐゴシック"/>
              </a:rPr>
              <a:t>chest compressions.</a:t>
            </a:r>
          </a:p>
        </p:txBody>
      </p:sp>
    </p:spTree>
    <p:extLst>
      <p:ext uri="{BB962C8B-B14F-4D97-AF65-F5344CB8AC3E}">
        <p14:creationId xmlns:p14="http://schemas.microsoft.com/office/powerpoint/2010/main" val="3154976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Meanwhile, Lydia dries the patient and applies the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t>
            </a:r>
            <a:r>
              <a:rPr lang="en-US" altLang="en-US" sz="2400" dirty="0">
                <a:solidFill>
                  <a:srgbClr val="000000"/>
                </a:solidFill>
                <a:latin typeface="Arial (Body)"/>
                <a:ea typeface="ＭＳ Ｐゴシック"/>
              </a:rPr>
              <a:t>However, no shock is indicated. Jacob performs positive pressure ventilation with supplemental oxygen, but he finds that there is increasing resistance to ventilation.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stomach appears very distended, so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position her on her side and decompress the stomach, suctioning away the stomach contents to prevent aspiration.</a:t>
            </a:r>
          </a:p>
        </p:txBody>
      </p:sp>
    </p:spTree>
    <p:extLst>
      <p:ext uri="{BB962C8B-B14F-4D97-AF65-F5344CB8AC3E}">
        <p14:creationId xmlns:p14="http://schemas.microsoft.com/office/powerpoint/2010/main" val="7629614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Case Study Conclusion </a:t>
            </a:r>
            <a:r>
              <a:rPr lang="en-IN"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begin immediate transport, and request intercept with an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unit </a:t>
            </a:r>
            <a:r>
              <a:rPr lang="en-US" altLang="en-US" sz="2400" dirty="0">
                <a:solidFill>
                  <a:srgbClr val="000000"/>
                </a:solidFill>
                <a:latin typeface="Arial (Body)"/>
                <a:ea typeface="ＭＳ Ｐゴシック"/>
              </a:rPr>
              <a:t>because of their 20-minute transport time.</a:t>
            </a:r>
          </a:p>
          <a:p>
            <a:pPr marL="0" lvl="0" indent="0" eaLnBrk="0" fontAlgn="base" hangingPunct="0">
              <a:spcAft>
                <a:spcPct val="0"/>
              </a:spcAft>
              <a:buSzPts val="2400"/>
              <a:buNone/>
              <a:tabLst/>
            </a:pPr>
            <a:r>
              <a:rPr lang="en-US" altLang="en-US" sz="2400" dirty="0">
                <a:solidFill>
                  <a:srgbClr val="000000"/>
                </a:solidFill>
                <a:latin typeface="Arial (Body)"/>
                <a:ea typeface="ＭＳ Ｐゴシック"/>
              </a:rPr>
              <a:t>The patient regains a pulse prior to arriving at the emergency department, but remains unresponsive. She is admitted to pediatric critical care, where she is carefully monitored for neurological damage and respiratory complications. Currently, her prognosis for recovery is uncertain.</a:t>
            </a:r>
          </a:p>
        </p:txBody>
      </p:sp>
    </p:spTree>
    <p:extLst>
      <p:ext uri="{BB962C8B-B14F-4D97-AF65-F5344CB8AC3E}">
        <p14:creationId xmlns:p14="http://schemas.microsoft.com/office/powerpoint/2010/main" val="3937512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Lesson Summary </a:t>
            </a:r>
            <a:r>
              <a:rPr lang="en-IN" sz="2000" b="0" dirty="0" smtClean="0">
                <a:latin typeface="Times New Roman" panose="02020603050405020304" pitchFamily="18" charset="0"/>
                <a:ea typeface="ＭＳ Ｐゴシック"/>
                <a:cs typeface="ＭＳ Ｐゴシック" pitchFamily="-1" charset="-128"/>
              </a:rPr>
              <a:t>(1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Drowning is immersion in a liquid that impairs the ability to breathe.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Drowning causes a significant number of deaths, but is preventable.</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 some cases, drowning is associated with the possibility of spinal injury.</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If no pulse is present, begin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and </a:t>
            </a:r>
            <a:r>
              <a:rPr lang="en-US" altLang="en-US" sz="2400" dirty="0">
                <a:solidFill>
                  <a:srgbClr val="000000"/>
                </a:solidFill>
                <a:latin typeface="Arial (Body)"/>
                <a:ea typeface="ＭＳ Ｐゴシック"/>
              </a:rPr>
              <a:t>apply the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3266685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Lesson Summary </a:t>
            </a:r>
            <a:r>
              <a:rPr lang="en-IN" sz="2000" b="0" dirty="0" smtClean="0">
                <a:latin typeface="Times New Roman" panose="02020603050405020304" pitchFamily="18" charset="0"/>
                <a:ea typeface="ＭＳ Ｐゴシック"/>
                <a:cs typeface="ＭＳ Ｐゴシック" pitchFamily="-1" charset="-128"/>
              </a:rPr>
              <a:t>(2 of 2)</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2236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Scuba diving emergencies can be explained by basic gas laws.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Treatment of drowning and diving emergencies focuses on airway, ventilation, oxygenation, and, if the pulse is absent, </a:t>
            </a:r>
            <a:r>
              <a:rPr lang="en-US" altLang="en-US" sz="2400" dirty="0" smtClean="0">
                <a:solidFill>
                  <a:srgbClr val="000000"/>
                </a:solidFill>
                <a:latin typeface="Arial (Body)"/>
                <a:ea typeface="ＭＳ Ｐゴシック"/>
              </a:rPr>
              <a:t>C</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R </a:t>
            </a:r>
            <a:r>
              <a:rPr lang="en-US" altLang="en-US" sz="2400" dirty="0">
                <a:solidFill>
                  <a:srgbClr val="000000"/>
                </a:solidFill>
                <a:latin typeface="Arial (Body)"/>
                <a:ea typeface="ＭＳ Ｐゴシック"/>
              </a:rPr>
              <a:t>and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6257494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Correct!</a:t>
            </a:r>
            <a:endParaRPr lang="en-US"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The mammalian diving reflex is a response to immersion of the face in cold water. Breathing is inhibited, the heart rate decreases, and blood vessels constrict to maintain cerebral and cardiac blood flow. The metabolic rate decreases.</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0404612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(1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The Boyle law states that the volume of a gas varies inversely with its pressure. This phenomenon does not affect the metabolic rate, but explains a mechanism of decompression sickness.</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34601682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(2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Nitrogen is dissolved in the bloodstream as pressure on the body and the gases within it increase during deep water diving, and is not involved in the body's response to cold-water drowning.</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6968958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cs typeface="ＭＳ Ｐゴシック" pitchFamily="-1" charset="-128"/>
              </a:rPr>
              <a:t>Incorrect </a:t>
            </a:r>
            <a:r>
              <a:rPr lang="en-US" sz="2000" b="0" dirty="0" smtClean="0">
                <a:latin typeface="Times New Roman" panose="02020603050405020304" pitchFamily="18" charset="0"/>
                <a:ea typeface="ＭＳ Ｐゴシック"/>
                <a:cs typeface="ＭＳ Ｐゴシック" pitchFamily="-1" charset="-128"/>
              </a:rPr>
              <a:t>(3 of 3)</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Laryngospasm may occur in response to water in the airway, or in response to the mammalian diving reflex, but is in itself not a mechanism that reduces the metabolic rate.</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9309571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(2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Definitions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Drowning is an incident in which someone is submerged or immersed in a liquid that results in a primary respiratory impairment.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liquid prevents the patient from breathing air.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patient may live or may die from the event.</a:t>
            </a:r>
          </a:p>
        </p:txBody>
      </p:sp>
    </p:spTree>
    <p:extLst>
      <p:ext uri="{BB962C8B-B14F-4D97-AF65-F5344CB8AC3E}">
        <p14:creationId xmlns:p14="http://schemas.microsoft.com/office/powerpoint/2010/main" val="692238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IN" dirty="0" smtClean="0">
                <a:latin typeface="Times New Roman" panose="02020603050405020304" pitchFamily="18" charset="0"/>
                <a:ea typeface="ＭＳ Ｐゴシック"/>
                <a:cs typeface="ＭＳ Ｐゴシック" pitchFamily="-1" charset="-128"/>
              </a:rPr>
              <a:t>Water-Related Emergencies </a:t>
            </a:r>
            <a:r>
              <a:rPr lang="en-IN" sz="2000" b="0" dirty="0" smtClean="0">
                <a:latin typeface="Times New Roman" panose="02020603050405020304" pitchFamily="18" charset="0"/>
                <a:ea typeface="ＭＳ Ｐゴシック"/>
                <a:cs typeface="ＭＳ Ｐゴシック" pitchFamily="-1" charset="-128"/>
              </a:rPr>
              <a:t>(3 of 28)</a:t>
            </a:r>
            <a:endParaRPr lang="en-US" sz="2000" b="0" dirty="0">
              <a:latin typeface="Times New Roman" panose="02020603050405020304" pitchFamily="18" charset="0"/>
              <a:ea typeface="ＭＳ Ｐゴシック"/>
              <a:cs typeface="ＭＳ Ｐゴシック" pitchFamily="-1" charset="-128"/>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Incidence of Drowning</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 children &lt;1 year of age, the bathtub is the most common drowning location.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40percent of deaths are of children younger than 5 years old.</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second-highest incidence is among teenagers.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85percent of drownings are in males.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Alcohol is frequently involved.</a:t>
            </a:r>
          </a:p>
        </p:txBody>
      </p:sp>
    </p:spTree>
    <p:extLst>
      <p:ext uri="{BB962C8B-B14F-4D97-AF65-F5344CB8AC3E}">
        <p14:creationId xmlns:p14="http://schemas.microsoft.com/office/powerpoint/2010/main" val="312872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8581</TotalTime>
  <Words>8662</Words>
  <Application>Microsoft Office PowerPoint</Application>
  <PresentationFormat>On-screen Show (4:3)</PresentationFormat>
  <Paragraphs>803</Paragraphs>
  <Slides>79</Slides>
  <Notes>72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79</vt:i4>
      </vt:variant>
    </vt:vector>
  </HeadingPairs>
  <TitlesOfParts>
    <vt:vector size="88" baseType="lpstr">
      <vt:lpstr>ＭＳ Ｐゴシック</vt:lpstr>
      <vt:lpstr>Arial</vt:lpstr>
      <vt:lpstr>Arial (Body)</vt:lpstr>
      <vt:lpstr>Calibri</vt:lpstr>
      <vt:lpstr>Noto Sans Symbols</vt:lpstr>
      <vt:lpstr>Times New Roman</vt:lpstr>
      <vt:lpstr>Verdana</vt:lpstr>
      <vt:lpstr>508 Lecture</vt:lpstr>
      <vt:lpstr>1_508 Lecture</vt:lpstr>
      <vt:lpstr>Prehospital: Emergency Care</vt:lpstr>
      <vt:lpstr>Learning Readiness</vt:lpstr>
      <vt:lpstr>Setting the Stage</vt:lpstr>
      <vt:lpstr>Case Study Introduction</vt:lpstr>
      <vt:lpstr>Case Study (1 of 3)</vt:lpstr>
      <vt:lpstr>Introduction</vt:lpstr>
      <vt:lpstr>Water-Related Emergencies (1 of 28)</vt:lpstr>
      <vt:lpstr>Water-Related Emergencies (2 of 28)</vt:lpstr>
      <vt:lpstr>Water-Related Emergencies (3 of 28)</vt:lpstr>
      <vt:lpstr>Water-Related Emergencies (4 of 28)</vt:lpstr>
      <vt:lpstr>Panic can Often Contribute to the Death of the Person Who Loses Self-Control</vt:lpstr>
      <vt:lpstr>Water-Related Emergencies (5 of 28)</vt:lpstr>
      <vt:lpstr>Water-Related Emergencies (6 of 28)</vt:lpstr>
      <vt:lpstr>Water-Related Emergencies (7 of 28)</vt:lpstr>
      <vt:lpstr>Water-Related Emergencies (8 of 28)</vt:lpstr>
      <vt:lpstr>Water-Related Emergencies (9 of 28)</vt:lpstr>
      <vt:lpstr>Water-Related Emergencies (10 of 28)</vt:lpstr>
      <vt:lpstr>Water-Related Emergencies (11 of 28)</vt:lpstr>
      <vt:lpstr>Water-Related Emergencies (12 of 28)</vt:lpstr>
      <vt:lpstr>Water-Related Emergencies (13 of 28)</vt:lpstr>
      <vt:lpstr>Use an Object that Floats and is Unlikely to Break Tied to the End of a Rope to Pull the Patient to Shore</vt:lpstr>
      <vt:lpstr>Don’t Become a Patient Yourself. Use a Boat to Reach an Unresponsive Patient</vt:lpstr>
      <vt:lpstr>Water-Related Emergencies (14 of 28)</vt:lpstr>
      <vt:lpstr>Water-Related Emergencies (15 of 28)</vt:lpstr>
      <vt:lpstr>Water-Related Emergencies (16 of 28)</vt:lpstr>
      <vt:lpstr>Water-Related Emergencies (17 of 28)</vt:lpstr>
      <vt:lpstr>Water-Related Emergencies (18 of 28)</vt:lpstr>
      <vt:lpstr>Water-Related Emergencies (19 of 28)</vt:lpstr>
      <vt:lpstr>Water-Related Emergencies (20 of 28)</vt:lpstr>
      <vt:lpstr>Water-Related Emergencies (21 of 28)</vt:lpstr>
      <vt:lpstr>Water-Related Emergencies (22 of 28)</vt:lpstr>
      <vt:lpstr>Case Study (2 of 3)</vt:lpstr>
      <vt:lpstr>Case Study (3 of 3)</vt:lpstr>
      <vt:lpstr>Water-Related Emergencies (23 of 28)</vt:lpstr>
      <vt:lpstr>Water Rescue, Possible Spinal Injury</vt:lpstr>
      <vt:lpstr>Water-Related Emergencies (24 of 28)</vt:lpstr>
      <vt:lpstr>Water-Related Emergencies (25 of 28)</vt:lpstr>
      <vt:lpstr>Water-Related Emergencies (26 of 28)</vt:lpstr>
      <vt:lpstr>Water-Related Emergencies (27 of 28)</vt:lpstr>
      <vt:lpstr>Water-Related Emergencies (28 of 28)</vt:lpstr>
      <vt:lpstr>Scuba or Deepwater Diving Emergencies (1 of 28)</vt:lpstr>
      <vt:lpstr>Scuba or Deepwater Diving Emergencies (2 of 28)</vt:lpstr>
      <vt:lpstr>Scuba or Deepwater Diving Emergencies (3 of 28)</vt:lpstr>
      <vt:lpstr>Scuba or Deepwater Diving Emergencies (4 of 28)</vt:lpstr>
      <vt:lpstr>Scuba or Deepwater Diving Emergencies (5 of 28)</vt:lpstr>
      <vt:lpstr>Scuba or Deepwater Diving Emergencies (6 of 28)</vt:lpstr>
      <vt:lpstr>Scuba or Deepwater Diving Emergencies (7 of 28)</vt:lpstr>
      <vt:lpstr>Scuba or Deepwater Diving Emergencies (8 of 28)</vt:lpstr>
      <vt:lpstr>Scuba or Deepwater Diving Emergencies (9 of 28)</vt:lpstr>
      <vt:lpstr>Scuba or Deepwater Diving Emergencies (10 of 28)</vt:lpstr>
      <vt:lpstr>Scuba or Deepwater Diving Emergencies (11 of 28)</vt:lpstr>
      <vt:lpstr>Scuba or Deepwater Diving Emergencies (12 of 28)</vt:lpstr>
      <vt:lpstr>Scuba or Deepwater Diving Emergencies (13 of 28)</vt:lpstr>
      <vt:lpstr>Scuba or Deepwater Diving Emergencies (14 of 28)</vt:lpstr>
      <vt:lpstr>Scuba or Deepwater Diving Emergencies (15 of 28)</vt:lpstr>
      <vt:lpstr>Scuba or Deepwater Diving Emergencies (16 of 28)</vt:lpstr>
      <vt:lpstr>Scuba or Deepwater Diving Emergencies (17 of 28)</vt:lpstr>
      <vt:lpstr>Scuba or Deepwater Diving Emergencies (18 of 28)</vt:lpstr>
      <vt:lpstr>Scuba or Deepwater Diving Emergencies (19 of 28)</vt:lpstr>
      <vt:lpstr>Scuba or Deepwater Diving Emergencies (20 of 28)</vt:lpstr>
      <vt:lpstr>Scuba or Deepwater Diving Emergencies (21 of 28)</vt:lpstr>
      <vt:lpstr>Scuba or Deepwater Diving Emergencies (22 of 28)</vt:lpstr>
      <vt:lpstr>Scuba or Deepwater Diving Emergencies (23 of 28)</vt:lpstr>
      <vt:lpstr>Scuba or Deepwater Diving Emergencies (24 of 28)</vt:lpstr>
      <vt:lpstr>Scuba or Deepwater Diving Emergencies (25 of 28)</vt:lpstr>
      <vt:lpstr>Scuba or Deepwater Diving Emergencies (26 of 28)</vt:lpstr>
      <vt:lpstr>Scuba or Deepwater Diving Emergencies (27 of 28)</vt:lpstr>
      <vt:lpstr>Scuba or Deepwater Diving Emergencies (28 of 28)</vt:lpstr>
      <vt:lpstr>Click on the Mechanism That Explains the Reduction in Metabolic Rate Associated with Cold Water Drowning</vt:lpstr>
      <vt:lpstr>Case Study Conclusion (1 of 3)</vt:lpstr>
      <vt:lpstr>Case Study Conclusion (2 of 3)</vt:lpstr>
      <vt:lpstr>Case Study Conclusion (3 of 3)</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817</cp:revision>
  <dcterms:modified xsi:type="dcterms:W3CDTF">2018-03-01T12:21:28Z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