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65"/>
  </p:notesMasterIdLst>
  <p:handoutMasterIdLst>
    <p:handoutMasterId r:id="rId166"/>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468" r:id="rId40"/>
    <p:sldId id="344" r:id="rId41"/>
    <p:sldId id="345" r:id="rId42"/>
    <p:sldId id="346" r:id="rId43"/>
    <p:sldId id="347" r:id="rId44"/>
    <p:sldId id="348" r:id="rId45"/>
    <p:sldId id="349" r:id="rId46"/>
    <p:sldId id="466"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424" r:id="rId122"/>
    <p:sldId id="425" r:id="rId123"/>
    <p:sldId id="426" r:id="rId124"/>
    <p:sldId id="467" r:id="rId125"/>
    <p:sldId id="428" r:id="rId126"/>
    <p:sldId id="429" r:id="rId127"/>
    <p:sldId id="430" r:id="rId128"/>
    <p:sldId id="431" r:id="rId129"/>
    <p:sldId id="432" r:id="rId130"/>
    <p:sldId id="433" r:id="rId131"/>
    <p:sldId id="434" r:id="rId132"/>
    <p:sldId id="435" r:id="rId133"/>
    <p:sldId id="436" r:id="rId134"/>
    <p:sldId id="437" r:id="rId135"/>
    <p:sldId id="438" r:id="rId136"/>
    <p:sldId id="439" r:id="rId137"/>
    <p:sldId id="469" r:id="rId138"/>
    <p:sldId id="441" r:id="rId139"/>
    <p:sldId id="442" r:id="rId140"/>
    <p:sldId id="443" r:id="rId141"/>
    <p:sldId id="444" r:id="rId142"/>
    <p:sldId id="445" r:id="rId143"/>
    <p:sldId id="446" r:id="rId144"/>
    <p:sldId id="447" r:id="rId145"/>
    <p:sldId id="448" r:id="rId146"/>
    <p:sldId id="449" r:id="rId147"/>
    <p:sldId id="450" r:id="rId148"/>
    <p:sldId id="451" r:id="rId149"/>
    <p:sldId id="452" r:id="rId150"/>
    <p:sldId id="453" r:id="rId151"/>
    <p:sldId id="454" r:id="rId152"/>
    <p:sldId id="455" r:id="rId153"/>
    <p:sldId id="456" r:id="rId154"/>
    <p:sldId id="457" r:id="rId155"/>
    <p:sldId id="458" r:id="rId156"/>
    <p:sldId id="459" r:id="rId157"/>
    <p:sldId id="460" r:id="rId158"/>
    <p:sldId id="461" r:id="rId159"/>
    <p:sldId id="462" r:id="rId160"/>
    <p:sldId id="463" r:id="rId161"/>
    <p:sldId id="464" r:id="rId162"/>
    <p:sldId id="465" r:id="rId163"/>
    <p:sldId id="305" r:id="rId1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0541" autoAdjust="0"/>
  </p:normalViewPr>
  <p:slideViewPr>
    <p:cSldViewPr snapToGrid="0" snapToObjects="1">
      <p:cViewPr varScale="1">
        <p:scale>
          <a:sx n="76" d="100"/>
          <a:sy n="76" d="100"/>
        </p:scale>
        <p:origin x="149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MyTest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Prepare</a:t>
            </a:r>
            <a:endParaRPr lang="en-US" altLang="en-US" sz="2000" b="1"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Behavioral regulation – Input from the thermoreceptors provides information to the brain regarding the patient’s comfort level. The patient makes a conscious effort to change the sensation and comfort level by taking some action. If too hot, the person might take off clothing, spray cool water onto himself, fan himself, or perform some other behavior to attempt to cool himself. However, if the patient is too cold, he might add clothing, stand next to a heat source, get out of the cold or wind, or move about to increase their muscular activity to produce more heat.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Physiologic regulation – Input from thermoreceptors provides information to the brain, and the body responds with a physiologic action to change the temperature disturbance without any conscious control by the patient. In a cold environment, the body constricts the peripheral vessels to preserve body heat and initiates shivering to involuntarily produce heat. In a hot environment, the body dilates the peripheral vessels to facilitate heat loss and initiates sweating to increase heat loss through evaporation.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15857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Fire ant bites can also cause a large local reaction, characterized by swelling, pain, and redness that affect the entire extremity.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12863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Lyme disease, usually transmitted by the tiny deer tick but now thought sometimes to be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11146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only appropriate prehospital treatment for a tick bite is prompt removal of the tick, which can help prevent infection. To remove a tick, use tweezers and grasp the tick as close as possible to the point where it is attached to the skin. Pull firmly and steadily until the tick is dislodged. Do not twist or jerk the tick because that can result in incomplete removal.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4980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Your priority during scene size-up should be to protect yourself and your partner. If your patient has been bitten or stung, you too might fall victim to bites and stings unless you exercise caution.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descriptions of patients with bites or stings, students should be able to collect a relevant history and perform a physical examination.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ice to be avoided in the treatment of a patient with a snakebite?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70440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Anaphylactic shock generally has a rapid and life-threatening effect on the airway and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51760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Anaphylactic shock, a life-threatening medical emergency, can develop following bites or stings. If a patient develops signs and symptoms of this condition, perform the necessary emergency care and transport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02683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Additional signs and symptoms of anaphylaxis: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Confusion.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Loss of responsiveness.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Convulsions.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Hypotension.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5824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signs of hypoxia, hypoxemia, respiratory distress, poor perfusion, or heart failure are present or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&lt;94%, administer oxygen to achieve and maintain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at or above 94%. Provide positive pressure ventilation with supplemental oxygen at 10 to 12 per minute if breathing is (or becomes) inadequate.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0997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Administer epinephrine with a prescribed auto-injector with permission from medical direction for patients with airway obstruction, wheezing, hypotension, or prior anaphylaxis.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65575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History of a bite from a spider or snake, or a sting from an insect, scorpion, or marine animal.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Pain that is often immediate and severe or burning; within several hours the area can become numb.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877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body must maintain an optimum body temperature so that cellular function can continue normally. If at any time the body cannot compensate for the heat that is either gained or lost, the resulting cellular and organ damage can lead to an environmental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592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Scrape in the direction of the base of the stinger to avoid breaking it off below the skin. Be careful not to squeeze the stinger with tweezers, forceps, or your fingers as doing so can force additional venom from the venom sac into the wound. Make sure you remove the venom sac because it can continue to secrete venom even though the stinger is detached from the insect.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62858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 experts advise the use of a constricting band in the treatment of a snakebite, proximal to the bite. Consult medical direction and follow local protocols.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70314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Anaphylactic shock can take minutes to several hours to develop. You should be alert to its appearance and be prepared to provide the emergency medical care for this life-threatening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54808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venom of marine life can cause more extensive tissue damage than that of land animals. Venoms of aquatic organisms are destroyed by heat; so heat should be applied to marine bites and stings.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the application of heat used in the management of marine animal bites and stings?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20204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general, bites and stings inflicted by marine life should be treated the same as soft tissue injuries.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4073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were stung by a jellyfish, coral, hydra, or anemone, carefully remove dried tentacles and pour vinegar on the affected area to denature the toxin. If meat tenderizer is available, sprinkle the area with it; doing so helps stop the stinging.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30640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direct strike carries the highest rate of injury and death. In a ground current, the farther the patient is from the strike, the less the injury and other effects suffered by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22323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muscle has properties of automaticity, which means that it can stimulate its own impulse without the help of the brain. What commonly happens in a lightning strike patient is that the heart begins to beat spontaneously on its own without any intervention; however, the inspiratory centers in the medulla of the brain remain dormant for a much longer time. Despite the patient’s heart resuming its beat and regaining a spontaneous pulse, the patient cannot yet begin to breathe on their own.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75262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Abnormal nervous system findings can be due to head injury from blunt trauma and not the lightning strike.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90812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Burns, most often superficial, partial-thickness and full-thickness burns are typically caused by metal heating up on the patient.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Linear burns appear as streaks down the body caused by sweat heating up on the skin.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Feathering is not a true burn; it appears as a nonblanching, </a:t>
            </a:r>
            <a:r>
              <a:rPr lang="de-DE">
                <a:solidFill>
                  <a:prstClr val="black"/>
                </a:solidFill>
                <a:latin typeface="Calibri"/>
                <a:ea typeface="ＭＳ Ｐゴシック" charset="-128"/>
              </a:rPr>
              <a:t>reddish brown fern pattern (Lichtenberg lines).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Punctuate burns appear similar to cigarette burns.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Thermal burns can occur if the clothing catches fire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Various unusual patterns.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826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body relies on three body systems – skin, cardiovascular, and respiratory – to help maintain a normal temperature when the body becomes too warm.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23803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Contrary to a common misconception, lightning injuries are not typically major burn injuries; however, superficial linear patterns (called Lichtenberg lines) are common.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55113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management priorities for a patient with a lightning strike?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a scenario of a lightning strike, students should be able to perform a scene survey, assess, and manage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97924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in cardiac arrest, immediately begin CPR and attach the AED. Deliver defibrillation based on the analysis and prompts of the AED. Provide aggressive ventilation with a high concentration of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54600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Symptoms of altitude illness: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General ill feeling.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Loss of appetite.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Headache.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Disturbance in sleep.</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Respiratory distress upon exertion.</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35722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ea typeface="ＭＳ Ｐゴシック" panose="020B0600070205080204" pitchFamily="34" charset="-128"/>
              </a:rPr>
              <a:t>Discussion Questions</a:t>
            </a:r>
            <a:endParaRPr lang="en-US" altLang="en-US" sz="1400" dirty="0" smtClean="0">
              <a:ea typeface="ＭＳ Ｐゴシック" panose="020B0600070205080204" pitchFamily="34" charset="-128"/>
            </a:endParaRPr>
          </a:p>
          <a:p>
            <a:pPr lvl="1"/>
            <a:r>
              <a:rPr lang="en-US" altLang="en-US" dirty="0" smtClean="0">
                <a:ea typeface="ＭＳ Ｐゴシック" panose="020B0600070205080204" pitchFamily="34" charset="-128"/>
              </a:rPr>
              <a:t>How can high altitude sickness be prevented?</a:t>
            </a:r>
            <a:endParaRPr lang="en-US" altLang="en-US" sz="1800" dirty="0" smtClean="0">
              <a:ea typeface="ＭＳ Ｐゴシック" panose="020B0600070205080204" pitchFamily="34" charset="-128"/>
            </a:endParaRPr>
          </a:p>
          <a:p>
            <a:pPr lvl="1"/>
            <a:r>
              <a:rPr lang="en-US" altLang="en-US" dirty="0" smtClean="0">
                <a:ea typeface="ＭＳ Ｐゴシック" panose="020B0600070205080204" pitchFamily="34" charset="-128"/>
              </a:rPr>
              <a:t>What are the signs and symptoms of AMS?</a:t>
            </a:r>
            <a:endParaRPr lang="en-US" altLang="en-US" sz="1800" dirty="0" smtClean="0">
              <a:ea typeface="ＭＳ Ｐゴシック" panose="020B0600070205080204" pitchFamily="34" charset="-128"/>
            </a:endParaRPr>
          </a:p>
          <a:p>
            <a:r>
              <a:rPr lang="en-US" altLang="en-US" dirty="0" smtClean="0">
                <a:ea typeface="ＭＳ Ｐゴシック" panose="020B0600070205080204" pitchFamily="34" charset="-128"/>
              </a:rPr>
              <a:t>	What are the management priorities for a patient with high altitude sickness?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17349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High Altitude sickness can be prevented by ascending gradually, allowing the body time to acclimate, limiting exertion at high altitude, descending to a lower altitude to sleep, and eating a high-carbohydrate diet.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85521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Acute mountain illness often resolves itself within 1 to 2 days if the patient does not ascend any higher.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68199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of 90% is often considered a normal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or the number to achieve during oxygenation to relieve hypoxia. Follow your local protocol.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86665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Changes in the pressure of the pulmonary vessels cause fluid to be forced out of the capillaries and to collect in and around the alveoli. Children and men are more prone to HAPE.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does HAPE and HACE occur?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83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Crackles or wheezing occurs in at least one lobe of the lung.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035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body loses more heat than it gains or produces, the result is hypothermia, or low body temperature.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93445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HAPE can take 36 to 72 hours to resolve with oxygen therapy alone.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58284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descriptions of patients with high altitude disorders, students should be able to identify the problem and develop a treatment plan.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 people who live at higher altitudes adjust physiologically to living with lower atmospheric pressure environments?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15120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Fluid in brain tissue increases the pressure within the skull and puts pressure on the brain.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3879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severe cases, it can be necessary to provide positive pressure ventilation with oxygen connected to the ventilation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65250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21188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98882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18832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24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24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24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24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86011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09922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027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Heat loss occurs through five mechanisms: radiation, convection, conduction, evaporation, and respiration.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639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Anything that speeds movement of the air, such as the wind, also speeds the cooling process. That is where the concept of wind chill comes into understanding and predicting hypothermia.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0861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process in which a liquid changes to a vapor is called evaporation. Evaporation has a cooling effect. When body heat causes the body to perspire and the perspiration evaporates, the heat that has been absorbed by the sweat is dissipated into the air, and the body surface is cooled.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83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amount of heat the body produces or gains exceeds the amount the body loses, the result is hyperthermia, or high body temperature.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4017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Consider having a wilderness medicine expert lecture on hypothermia and local cold injuries.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risk factors for generalized hypothermia?</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consider the difference in comfort level between being exposed to 70°F air and 70°F water to illustrate the increased rate of heat loss in water.</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634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Thermal control (the capability of the body to regulate its temperature) is lost when the body temperature is lowered to 95°F (35°C). Coma occurs when the body’s core temperature reaches approximately 79°F (26°C). Cases have been documented in which patients have survived after reaching a core temperature as low as 64.4°F (17.7°C). Death can occur within 2 hours of the first signs and symptoms of generalized hypothermia.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435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216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Extremely low temperatures are not necessary for hypothermia to occur. It can occur in temperatures as high as 65°F, depending on the wind-chill factor.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People who are at the extremes of age, such as infants (especially newborns) and toddlers and the elderly, are at an increased risk of hypothermia.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People who have had recent surgery or who have shock, head injury, burns, generalized infection, spinal cord injuries, thyroid gland disorders, and diabetic &lt;emergencies such as hypoglycemia, are at increased risk for hypothermia.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Some drugs, alcohol, and poisons can increase the risk of hypothermia.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longer the time a person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spends unprotected in a cold environment, the greater the chance that he will become hypothermic.</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Clothing that is inappropriate for the temperature enables a person to lose heat at a greater rate than if he had layers of clothing for cold environments.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Physical activity requires muscular movement that produces heat as a by-product (thermogenic). Thus, a person who continues to move can generate internal heat that maintains the body’s core temperature at a higher level than if he were not moving.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831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elderly have an impaired recognition of cold, a diminished basal metabolism, and poor constriction of blood vessels in the extremities (a heat-conserving mechanism). This can lead to a condition known as urban hypothermia, in which an elderly person becomes hypothermic in their own home.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867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Hypothermia can occur with little warning and can progress rapidly from mild to moderate to severe to profound.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382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core body temperature drops, the body’s thermal-regulating mechanism and perception become confused. A person, even though dangerously cold, might undress, thinking he is too warm.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8133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water temperature less than 77°F, an immersed person who is not wearing protective gear can’t generate enough heat from movement to maintain a normal body core temperature. In water temperatures that are below 68°F, the person is at increased risk of dying from either drowning or severe hypothermia.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79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Cold Shock Response – Cold shock response is the first phase of response to cold water immersion. The immersed person exhibits: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Respiratory pattern change with hyperventilation and a gasp response.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Loss of breath-holding ability if not acclimatized.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Breathing becomes erratic.</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Cold Incapacitation – If the immersed person survives the initial cold shock response, he has approximately 10 minutes before he becomes unable to perform any useful activity. He loses fine motor function first, followed by a loss of gross motor function, followed by the inability to perform any useful or meaningful activity.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1155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reason for sudden death within 24 hours following rescue is related to:</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Upon rewarming, the circulation of cold, acidotic, or alkalotic blood back into the core circulation.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Catecholamine (epinephrine, norepinephrine) release.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Decreased hydrostatic pressure upon removal from the water.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Cold baroreceptors that have a decreased sensitivity to blood pressure changes.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Increased blood viscosity.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Decrease in intravascular blood volume.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Decreased pump function of the heart.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578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Body temperature can drop to the water temperature in as little as 10 minutes in some circumstances. In fact, body temperature drops 25 to 30 times faster in water than in air of the same temperature.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232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overlook the possibility of hypothermia in an elderly (or pediatric) patient who has been subject to the cool ambient temperatures of air-conditioned buildings.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in an air-conditioned environment who has decreased tissue insulation and inability to move from a cold surface is a prime candidate for urban hypothermia, even on a warm day.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2976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Myxedema coma is a complication that occurs late in the progression of hypothyroidism and can be fatal. It occurs most commonly in elderly women who present with extreme hypothermia (core temperatures often 75°F to 90°F or 24°C to 32.2°C), seizures, slow reflexes, and respiratory depression. Although myxedema coma occurs rarely (in only 0.1 percent of hypothyroidism patients), it is a true emergency, as death from this complication is likely.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860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presented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7503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Trench foot – Common in military personnel, trench foot results from exposure of the feet to a constant cold, but not freezing temperature.</a:t>
            </a:r>
          </a:p>
          <a:p>
            <a:pPr lvl="0" eaLnBrk="0" fontAlgn="base" hangingPunct="0">
              <a:spcBef>
                <a:spcPct val="30000"/>
              </a:spcBef>
              <a:spcAft>
                <a:spcPct val="0"/>
              </a:spcAft>
            </a:pPr>
            <a:endParaRPr lang="en-US" altLang="en-US">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Immersion foot – Immersion foot results from prolonged immersion of the feet in cool or cold water or moisture. This can occur if the foot is kept in cool or cold wet socks for a long period of time.</a:t>
            </a:r>
          </a:p>
          <a:p>
            <a:pPr lvl="0" eaLnBrk="0" fontAlgn="base" hangingPunct="0">
              <a:spcBef>
                <a:spcPct val="30000"/>
              </a:spcBef>
              <a:spcAft>
                <a:spcPct val="0"/>
              </a:spcAft>
            </a:pPr>
            <a:endParaRPr lang="en-US" altLang="en-US">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key in your emergency management of nonfreezing cold injury is to recognize the condition and to prevent any further cooling or trauma to the extremity. Don’t allow the patient to walk or stand on the affected foot or feet. Remove the footwear and socks carefully. Loosely cover the area with a dry, sterile dressing.</a:t>
            </a:r>
            <a:endParaRPr lang="en-US" altLang="en-US">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5498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is early (superficial) local cold injury differentiated from late (deep) local cold injury?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52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Predisposing factors can increase the likelihood of a person suffering a freezing cold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428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Freezing cold injuries that are localized fall into two basic categories: early or superficial injury and late or deep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8316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injury can involve the whole hand or foot. Swelling and blisters filled with clear or straw-colored fluid can be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209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Deep freezing cold injury is an extreme emergency and can result in permanent tissue loss.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749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Early or superficial freezing cold injury (frostbite) – The patient is usually unaware of the injury, which commonly develops after direct contact with a cold object, cold air, or cold water.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Late or deep freezing cold injury (frostbite) – The skin is white and waxy in appearance. Palpation of the affected area reveals a firm-to-completely solid, frozen feeling. The injury can involve the whole hand or foot. Swelling and blisters filled with clear or straw-colored fluid can be present.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3907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special considerations in scene safety in conditions that could lead to hypothermia?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can you protect yourself from local cold injury?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assessment findings that would lead you to suspect a patient is hypothermic?</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0741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Carbon dioxide is the major stimulus to breathe in the normal patient. Thus, a decrease in carbon dioxide production decreases the drive to breathe, causing the respiratory rate and tidal volume to decrease and eventually become ineffective.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Divide the class into groups of four to six students. Assign each group a hypothermia scenario with different circumstances (stage of hypothermia, type of hypothermia, distance from the hospital, and so on). Have each group work through their scenario on their own first, and then have them explain their decision-making process to the rest of the class.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are passive warming techniques different from active warming techniques?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 you determine whether a patient should be passively or actively rewarmed?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different scenarios, students should be able to assess and manage patients with generalized hypothermia and local cold injuries.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3521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pulse, breathing, and blood pressure are difficult to assess in a hypothermic patient. The EMT should exercise due diligence in confirming the presence or absence of vital signs prior to the application of cardiopulmonary resuscitation.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980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2158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secondary assessment should be conducted in the back of the warmed ambulance. Do not delay moving the patient out of the cold environment to conduct the exam. If the patient is responsive, gather a history.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4308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Factors predisposing people to hypothermia: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Exposure to a cold environment.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Age (either young or elderly).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Preexisting medical conditions.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Use of drugs (including medications such as beta blockers or antipsychotics), alcohol, or poisons. </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Be especially cautious for hypothermia when treating a patient who was resuscitated outside. Sometimes rescuers lose track of the time as they work on a patient in a snowbank or on an icy road.</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684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900">
                <a:solidFill>
                  <a:prstClr val="black"/>
                </a:solidFill>
                <a:latin typeface="Calibri"/>
                <a:ea typeface="ＭＳ Ｐゴシック" charset="-128"/>
              </a:rPr>
              <a:t>Signs and symptoms of generalized hypothermia include: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Decreasing mental status correlating with the degree of hypothermia.</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Amnesia, memory lapses, and incoherence.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Mood changes.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Impaired judgment.</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Reduced ability to communicate.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Dizziness.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Vague, slow, slurred, or thick speech.</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Drowsiness progressing even to unresponsiveness to verbal or painful stimuli.</a:t>
            </a:r>
          </a:p>
          <a:p>
            <a:pPr lvl="0" eaLnBrk="0" fontAlgn="base" hangingPunct="0">
              <a:spcBef>
                <a:spcPct val="30000"/>
              </a:spcBef>
              <a:spcAft>
                <a:spcPct val="0"/>
              </a:spcAft>
              <a:defRPr/>
            </a:pPr>
            <a:endParaRPr lang="en-US" sz="900">
              <a:solidFill>
                <a:prstClr val="black"/>
              </a:solidFill>
              <a:latin typeface="Calibri"/>
              <a:ea typeface="ＭＳ Ｐゴシック" charset="-128"/>
            </a:endParaRPr>
          </a:p>
          <a:p>
            <a:pPr lvl="0" eaLnBrk="0" fontAlgn="base" hangingPunct="0">
              <a:spcBef>
                <a:spcPct val="30000"/>
              </a:spcBef>
              <a:spcAft>
                <a:spcPct val="0"/>
              </a:spcAft>
              <a:defRPr/>
            </a:pPr>
            <a:r>
              <a:rPr lang="en-US" sz="900">
                <a:solidFill>
                  <a:prstClr val="black"/>
                </a:solidFill>
                <a:latin typeface="Calibri"/>
                <a:ea typeface="ＭＳ Ｐゴシック" charset="-128"/>
              </a:rPr>
              <a:t>Decreasing motor and sensory function correlating with the degree of hypothermia:</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Joint and/or muscle stiffness; muscle rigidity as hypothermia progresses; stiff or rigid posture.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Lack of coordination</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Apparent exhaustion or inability to get up after rest.</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Uncontrollable fits of shivering at first, with little or no shivering as hypothermia progresses.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Reduced sensation or loss of sensation.</a:t>
            </a:r>
          </a:p>
          <a:p>
            <a:pPr lvl="0" eaLnBrk="0" fontAlgn="base" hangingPunct="0">
              <a:spcBef>
                <a:spcPct val="30000"/>
              </a:spcBef>
              <a:spcAft>
                <a:spcPct val="0"/>
              </a:spcAft>
              <a:defRPr/>
            </a:pPr>
            <a:endParaRPr lang="en-US" sz="900">
              <a:solidFill>
                <a:prstClr val="black"/>
              </a:solidFill>
              <a:latin typeface="Calibri"/>
              <a:ea typeface="ＭＳ Ｐゴシック" charset="-128"/>
            </a:endParaRPr>
          </a:p>
          <a:p>
            <a:pPr lvl="0" eaLnBrk="0" fontAlgn="base" hangingPunct="0">
              <a:spcBef>
                <a:spcPct val="30000"/>
              </a:spcBef>
              <a:spcAft>
                <a:spcPct val="0"/>
              </a:spcAft>
              <a:defRPr/>
            </a:pPr>
            <a:r>
              <a:rPr lang="en-US" sz="900">
                <a:solidFill>
                  <a:prstClr val="black"/>
                </a:solidFill>
                <a:latin typeface="Calibri"/>
                <a:ea typeface="ＭＳ Ｐゴシック" charset="-128"/>
              </a:rPr>
              <a:t>Changing vital signs: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Respiratory changes: rapid breathing at first; shallow and slow later; absent near the end.</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Changes in pulse: rapid pulse at first; slow and barely palpable pulse later; irregular or absent pulse near the end.</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Changes in skin color, from red in early stages, changing to pale, then cyanotic, and finally to gray, waxen, and hard; skin that is cold to the touch.</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Slowly responding pupils, typically dilated.</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Low to absent blood pressure.</a:t>
            </a:r>
            <a:endParaRPr lang="en-US" sz="9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8018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Signs and symptoms of generalized hypothermia typically occur in stages as the body core temperature falls.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123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Remove any wet clothing, dry the patient, and use blankets to insulate the patient from the cold.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9654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Insulate the patient from the ground up; get something underneath the patient as quickly as possible. Remember to insulate the head. Protect the patient from exposure to the wind.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Rough handling can cause a cardiac dysrhythmia, especially ventricular fibrillation. Never allow the patient to walk or exert himself in any way. Even minor physical activity can disrupt the rhythm of the heart.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Administer supplemental oxygen to maintain an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&gt;94%. If possible, use warm, humidified oxygen. There is increasing evidence that the application of warm humidified oxygen can be extremely beneficial to the hypothermic patient during resuscitation.</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1011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ventricular fibrillation or ventricular tachycardia persists after the initial defibrillation, it might be reasonable to continue to defibrillate as the patient is rewarmed. Follow your local protocol. Continue CPR aggressively because prolonged survival in cases of hypothermia has been reported.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Some experts advise active rewarming only if you are more than 15 minutes from the receiving facility. According to the AHA 2015 guidelines, active rewarming should be applied to patients with a body core temperature less than 34°C or 93.2°F or those in moderate or severe hypothermia. Follow medical direction and your local protocol for hypothermia treatment.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1183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Active rewarming is a technique of aggressively applying heat to warm the patient’s body and includes these measures: wrapping the patient in warm blankets; placing heat packs or hot water bottles in the groin, in the armpits, and on the chest; and turning up the heat in the patient compartment of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1004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Passive rewarming is taking measures to prevent further heat loss and giving the patient’s body the optimum chance to rewarm itself. Passive rewarming includes inhibiting further heat loss by wrapping the patient in blankets and then increasing the heat in the patient compartment of the ambulance.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Do not allow the patient to consume stimulants, including tobacco, coffee, or alcohol.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Never rub or massage the patient’s arms or legs. You could force cold venous blood into the heart, resulting in cardiac irritability or cardiac arrest.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safest rewarming takes place at a medical facility, so transport is the most important factor.</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2637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Passive rewarming is taking measures to prevent further heat loss and giving the patient’s body the optimum chance to rewarm itself. Passive rewarming includes inhibiting further heat loss by wrapping the patient in blankets and then increasing the heat in the patient compartment of the ambulance.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100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2821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Turbulence and activity in the water decrease survival time by approximately 75 percent. If the patient continues to move or struggle, they can cool more quickly because of the increase in the movement of cold water molecules next to the skin and around the body.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Lift the patient from the water in a horizontal or supine position to prevent vascular collapse and provide spine motion restriction if spinal injury is suspected.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Remove the patient’s wet clothing carefully and gently. Excessive activity can cause the heart to go into ventricular fibrillation. If it is too difficult to remove the clothing, cut it off and layer dry, warm materials around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4574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Freezing cold injury that is localized can be difficult to assess. While still frozen, even severely affected tissue can appear almost normal with purplish or other abnormal colors appearing only with thawing.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6290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tissue can be completely numb when frozen but will be painful—burning, stinging, and throbbing – before it freezes and as it thaws. Although you might be unable to assess its severity accurately, you can almost always see a clear demarcation at the site of a local freezing cold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0866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Never initiate thawing procedures if there is any danger of refreezing. Keeping the tissue frozen is less dangerous than submitting it to refreezing.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4490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If the SPO</a:t>
            </a:r>
            <a:r>
              <a:rPr lang="en-US" sz="1100" baseline="-25000">
                <a:solidFill>
                  <a:prstClr val="black"/>
                </a:solidFill>
                <a:latin typeface="Calibri"/>
                <a:ea typeface="ＭＳ Ｐゴシック" charset="-128"/>
              </a:rPr>
              <a:t>2</a:t>
            </a:r>
            <a:r>
              <a:rPr lang="en-US" sz="1100">
                <a:solidFill>
                  <a:prstClr val="black"/>
                </a:solidFill>
                <a:latin typeface="Calibri"/>
                <a:ea typeface="ＭＳ Ｐゴシック" charset="-128"/>
              </a:rPr>
              <a:t> is &gt;94% and no signs or symptoms of hypoxia or respiratory distress are present, oxygen might not be necessary.</a:t>
            </a:r>
          </a:p>
          <a:p>
            <a:pPr marL="171450" lvl="0" indent="-171450" eaLnBrk="0" fontAlgn="base" hangingPunct="0">
              <a:spcBef>
                <a:spcPct val="30000"/>
              </a:spcBef>
              <a:spcAft>
                <a:spcPct val="0"/>
              </a:spcAft>
              <a:buFont typeface="Arial" panose="020B0604020202020204" pitchFamily="34" charset="0"/>
              <a:buChar char="•"/>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Prevent further injury to the injured part.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Carefully remove any jewelry or wet or restrictive clothing to prevent causing further injury. If clothing is frozen to the skin, leave it in place.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Secure the affected extremity to a board splint to minimize movement and elevate. No part of the injured extremity should be in direct contact with a hard surface.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Cover the affected skin with dressings or dry clothing to prevent friction or pressure.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Never rub or massage the affected skin.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Never reexpose the injured skin to the cold. </a:t>
            </a:r>
          </a:p>
          <a:p>
            <a:pPr lvl="1"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cs typeface="+mn-cs"/>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If the patient has a late or deep injury: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Carefully remove any jewelry or wet or restrictive clothing to prevent causing further injury. If clothing is frozen to the skin, leave it in place.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Cover the affected skin with dressings or dry clothing to prevent friction. Avoid pressure.</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Do not break any blisters or treat them with salve or ointment.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Do not rub or massage the affected skin.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Never apply direct heat to rewarm the affected part.</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Do not allow the patient to walk on an injured extremity.</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1160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Rapid rewarming steps: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Immerse the affected part in a warm water bath just above body temperature (104°F).</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Keep the water temperature constant.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Stir the water to keep heat evenly distributed.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Keep the tissue in the water until it is soft, and color and sensation return.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After thawing, dress with dry, sterile dressings; place dressings between the fingers and toes.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Elevate the extremity.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Protect against refreezing.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Transport as soon as possible.</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1647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Keep the patient warm and try not to reexpose them to the cold.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564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Before lecturing on this topic, assign different groups of students each of the heat-related emergencies. Give the groups 20 minutes to research their topic and prepare to report back to the class. Be prepared to correct misconceptions and fill in any gaps in information.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physical findings are associated with heat cramps?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factors that predispose someone to heat-related emergencies?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mechanism (or mechanisms) by which cardiovascular disease predisposes a patient to heat-related emergencies?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1278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Heat cramps are caused by electrolyte imbalance to the muscles, most commonly from overexertion in hot temperatures with excessive diaphoresis.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descriptions of patients with heat-related emergencies, students should be able to collect a relevant history and perform a physical examination.</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Under what circumstances could you consider giving oral fluids to a patient with a heat-related emergency?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management priorities for a patient with heatstroke?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6019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Heat exhaustion occurs when the body’s cooling mechanisms have been expended, and the central nervous system and other systems start to show the consequences of this depletion.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present with dizziness or fatigue, normal body temperature, and diaphoresis.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with heat exhaustion commonly has slight alterations in mental status, such as dizziness or fatigue, and presents with a normal body temperature and diaphoretic skin.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51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9017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Heat stroke occurs when the body’s heat-regulating mechanisms break down and become unable to cool the body sufficiently. The body becomes overheated, body temperature rises, and sweating ceases in approximately one-half of the patients.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Patients have altered mental status.</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1448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Preexisting illnesses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Heart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Kidney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Cerebrovascular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Parkinson’s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Thyroid gland disorders.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Skin diseases, including eczema, scleroderma, and healed burns.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Dehydration.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Obesity.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Infections or other conditions that cause fever.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Fatigue.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Diabetes.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Malnutrition.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Alcoholism.</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Mental retardation.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Peripheral vascular disease.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611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Exercise and strenuous activity can cause the loss of more than one liter of sweat per hour and increase heat production. Exertional heat stroke is the second leading cause of death in high school students.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2237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Scan the scene for evidence that the patient is suffering from a heat-related emergency. Probably the most important factors to consider are the ambient temperature and humidity.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Infants and children left in closed vehicles or in structures that are hot and poorly ventilated are prone to heat emergencies, especially if the infant or child is overdressed and too young to remove their own clothing. Elderly patients, especially those who are not mobile enough to escape their hot environments, are also likely to become victims of a heat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2861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High temperatures, especially if greater than 90°F, and relative humidity greater than 75 percent combine to create an environment that renders the body’s cooling mechanisms less 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3708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A patient with altered mental status and hot skin is a high-priority patient.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74570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in a hot environment, move them to a cool environment as quickly as possible. If the patient is responsive, gather a history, paying attention to the symptoms of which the patient complains. The OPQRST can be modified to gather further information about some of the symptoms.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baseline vital signs can reveal a blood pressure that is normal or low. The heart rate and respirations are typically elevated in heat emergencies.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44823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general signs and symptoms of heat-related injuries: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Elevated core temperature.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Muscle cramps.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Weakness or exhaustion.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Dizziness or faintness.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 rapid pulse that is usually strong at first but becomes weak.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Initial deep, rapid breathing that becomes shallow and weak as damage progresses.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Headache.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Seizures.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Loss of appetite, nausea, or 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Altered mental status, possibly unresponsiveness.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Skin that is either moist and pale with a normal-to-cool temperature, or hot and either dry or moist.</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9754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Move the patient to a cool place, such as the back of an air-conditioned ambulance, away from the source of heat. If no cooler location is immediately available, at least move the patient into the shade.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breathing is adequate, administer oxygen based on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and patient signs and symptoms. If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794% and no signs or symptoms of hypoxia, hypoxemia, poor perfusion, respiratory distress, or heart failure are present, oxygen might not be necessary.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Remove as much of the patient’s clothing as you can; loosen what you cannot remove. The patient should be kept as comfortable as possible.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You want to help cool the patient, but make sure they don’t get chilled to prevent shivering, which increases heat production.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5287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Make sure they don’t get chilled to prevent shivering, which increases heat production.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642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considerations for assessing and managing patients who have suffered from environmental emergencies including exposure to heat and cold as well as bites, stings, and altitude sickness.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4094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Consider raising the feet and legs 8 to 12 inches to improve blood circulation to the brain and other core organs by reducing pooling in the lower extremities. If the patient is nauseated or vomiting, place the patient in a lateral recumbent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9561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fully responsive and is not nauseated, have them drink cool water. Consult with medical direction and follow local protocol. If the patient is unresponsive, has an altered mental status, or is vomiting, do NOT give fluids.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2625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Generally, a hyperthermic patient with moist, pale skin that is normal to cool in temperature needs transport</a:t>
            </a:r>
            <a:r>
              <a:rPr lang="en-US" altLang="en-US" i="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when the patient displays any of the listed criteria.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3421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Remove the patient from the source of heat and place them in a cool environment, such as an air conditioned room or ambulance. If nothing else, move the patient out of the sun and into the shade.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4323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breathing is adequate, administer oxygen based on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and patient signs and symptoms. If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794 percent and no signs or symptoms of hypoxia, hypoxemia, poor perfusion, respiratory distress, or heart failure are present, oxygen might not be necessary. If signs of hypoxia, hypoxemia, respiratory distress, poor perfusion or heart failure are present or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is 694%, apply a nasal cannula at 2 lpm to achieve and maintain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at or above 94%. Provide positive pressure ventilation if needed.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91494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Immediately begin to cool the patient. Generally, one method will not effectively cool the patient, so</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a combination of the listed techniques.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86854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Generally, one method will not effectively cool the patient, so use a combination of the listed techniques.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3105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Transport immediately, continuing to administer oxygen and cooling methods during transport. Always transport a hyperthermic patient with hot skin that is moist or dry. Such a patient always needs further emergency care. Consider early ALS intercept.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7844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Consult medical direction before giving the patient sips of low-concentration salt water at the rate of one-half a glassful every 15 minutes. If possible, use a commercial product, such as Gatorade, with a low glucose content. Salt water is made by diluting one teaspoon of salt in one quart of water. Do not give the patient salt tablets.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4867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Try to gently stretch the involved muscle groups. Some experts advise massaging the involved muscles if it does not cause additional pain. Consult with medical direction and follow local protocol.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98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does the basic process of thermoregulation work?</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examples of heat loss through radiation, convection, conduction, and evaporation?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medications or illnesses could interfere with heat loss or heat production?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a series of scenarios, students should be able to identify whether patients are gaining or losing heat and by what mechanism(s).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71031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Closely reassess the airway and breathing. Be prepared to establish an airway and to provide positive pressure ventilation if breathing becomes inadequate, especially in patients with hot skin. Also, be prepared to manage seizures with such patients. The pulse can continue to weaken, or the rate can increase further. Correlate changes in the pulse rate with the patient’s mental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6788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Exercise-associated hyponatremia (EAH), also known as exertional hyponatremia and water intoxication, is associated with prolonged exercise or exertion; however, the pathophysiology of the condition is not from an increased body core temperature but from a depletion of sodium relative to water content and a severe electrolyte imbalance.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6422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Mild EAH is associated with nausea, vomiting, headache, bloating, and edema to the hands, legs, and feet. The hallmark findings to assess for in EAH are a decrease in mental status, fatigue, headache, ill feeling, and nausea.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9393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64404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89489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8904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Assign students to research the specific effects of a poisonous snake, insect, or marine animal indigenous to your area and write a brief report on it as homework.</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are pit vipers distinguished from other snakes?</a:t>
            </a: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What are the general guidelines for treating snakebites?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available, show preserved specimens of snakes, insects, or marine animals indigenous to your area.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21350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4603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1107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poisonous snakebite is characterized by one or two distinct puncture wounds. The exception is the coral snake, which leaves a semicircular pattern with its teeth as it “chews” the skin.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554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hyperthermia more common when high humidity and low air movement accompany high ambient temperatures?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changes in the appearance of a patient's skin would tell you the patient's body is trying to cool itself?</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84454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people who venture into the outdoors fear the possibility of a snakebite. But, in fact, such bites are relatively uncommon, and the number of people who die from a snakebite each year is extremely small.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9560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severity of a pit viper bite, depending on how much poison was injected, is gauged by how rapidly symptoms develop.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8805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severity of a pit viper bite, depending on how much poison was injected, is gauged by how rapidly symptoms develop.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79323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emergency medical care for snakebite is the same as general emergency medical care for other bites and stings.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96362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are the effects of a black widow spider bite different from those of the brown recluse spider bite?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3966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Black widow spider bites are the leading cause of death from spider bites in the United States.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43679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treating patients with a black widow spider bite, you should usually provide general wound care 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95092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brown recluse spider bite victims are unaware that they have been bitten because the bite is often painless at first. Several hours after the bite, it becomes bluish surrounded by a white periphery, and then a red halo or “bull’s-eye” pattern appears. Within 7 to 10 days, the bite becomes a large ulcer.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9771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Within 7 to 10 days, the bite becomes a large ulcer.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9178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Ninety percent of all scorpion stings occur on the hands.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779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slide" Target="slide159.xml"/><Relationship Id="rId1" Type="http://schemas.openxmlformats.org/officeDocument/2006/relationships/slideLayout" Target="../slideLayouts/slideLayout21.xml"/><Relationship Id="rId5" Type="http://schemas.openxmlformats.org/officeDocument/2006/relationships/slide" Target="slide161.xml"/><Relationship Id="rId4" Type="http://schemas.openxmlformats.org/officeDocument/2006/relationships/slide" Target="slide158.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1.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slide" Target="slide123.xml"/><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slide" Target="slide155.xml"/><Relationship Id="rId1" Type="http://schemas.openxmlformats.org/officeDocument/2006/relationships/slideLayout" Target="../slideLayouts/slideLayout21.xml"/><Relationship Id="rId5" Type="http://schemas.openxmlformats.org/officeDocument/2006/relationships/slide" Target="slide154.xml"/><Relationship Id="rId4" Type="http://schemas.openxmlformats.org/officeDocument/2006/relationships/slide" Target="slide15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24</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r>
              <a:rPr lang="en-US" altLang="en-US" dirty="0">
                <a:solidFill>
                  <a:schemeClr val="tx1"/>
                </a:solidFill>
                <a:latin typeface="+mn-lt"/>
              </a:rPr>
              <a:t>Environmental </a:t>
            </a:r>
            <a:r>
              <a:rPr lang="en-US" altLang="en-US" dirty="0" smtClean="0">
                <a:solidFill>
                  <a:schemeClr val="tx1"/>
                </a:solidFill>
                <a:latin typeface="+mn-lt"/>
              </a:rPr>
              <a:t>Emergencies</a:t>
            </a:r>
            <a:endParaRPr lang="en-US" altLang="en-US" dirty="0">
              <a:solidFill>
                <a:schemeClr val="tx1"/>
              </a:solidFill>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658928" y="4727275"/>
            <a:ext cx="2992703"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r>
              <a:rPr lang="en-US" altLang="en-US" sz="2400" dirty="0">
                <a:latin typeface="+mn-lt"/>
              </a:rPr>
              <a:t>Regulation of Temperature</a:t>
            </a:r>
          </a:p>
          <a:p>
            <a:pPr lvl="1"/>
            <a:r>
              <a:rPr lang="en-US" altLang="en-US" sz="2400" dirty="0">
                <a:latin typeface="+mn-lt"/>
              </a:rPr>
              <a:t>The body has two primary systems to regulate body temperature:</a:t>
            </a:r>
          </a:p>
          <a:p>
            <a:pPr lvl="2"/>
            <a:r>
              <a:rPr lang="en-US" altLang="en-US" sz="2400" dirty="0">
                <a:latin typeface="+mn-lt"/>
              </a:rPr>
              <a:t>Behavioral regulation.</a:t>
            </a:r>
          </a:p>
          <a:p>
            <a:pPr lvl="3" indent="-230400"/>
            <a:r>
              <a:rPr lang="en-US" altLang="en-US" sz="2400" dirty="0">
                <a:latin typeface="+mn-lt"/>
              </a:rPr>
              <a:t>The patient makes a conscious effort to change the comfort level by taking some action.</a:t>
            </a:r>
          </a:p>
          <a:p>
            <a:pPr lvl="2"/>
            <a:r>
              <a:rPr lang="en-US" altLang="en-US" sz="2400" dirty="0">
                <a:latin typeface="+mn-lt"/>
              </a:rPr>
              <a:t>Physiologic regulation.</a:t>
            </a:r>
          </a:p>
          <a:p>
            <a:pPr lvl="3" indent="-230400"/>
            <a:r>
              <a:rPr lang="en-US" altLang="en-US" sz="2400" dirty="0">
                <a:latin typeface="+mn-lt"/>
              </a:rPr>
              <a:t>The body responds to </a:t>
            </a:r>
            <a:r>
              <a:rPr lang="en-US" altLang="en-US" sz="2400" dirty="0" smtClean="0">
                <a:latin typeface="+mn-lt"/>
              </a:rPr>
              <a:t>thermoreceptors </a:t>
            </a:r>
            <a:r>
              <a:rPr lang="en-US" altLang="en-US" sz="2400" dirty="0">
                <a:latin typeface="+mn-lt"/>
              </a:rPr>
              <a:t>with a physiologic action to change the temperature.</a:t>
            </a:r>
          </a:p>
        </p:txBody>
      </p:sp>
    </p:spTree>
    <p:extLst>
      <p:ext uri="{BB962C8B-B14F-4D97-AF65-F5344CB8AC3E}">
        <p14:creationId xmlns:p14="http://schemas.microsoft.com/office/powerpoint/2010/main" val="38503296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(7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Black Widow Spider</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Black </a:t>
            </a:r>
            <a:r>
              <a:rPr lang="en-US" altLang="en-US" sz="2400" dirty="0">
                <a:solidFill>
                  <a:srgbClr val="000000"/>
                </a:solidFill>
                <a:latin typeface="Arial (Body)"/>
                <a:ea typeface="ＭＳ Ｐゴシック"/>
              </a:rPr>
              <a:t>widow spider bites can cause: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Initial pinprick sensation that becomes a dull ache.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Severe muscle spasms.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Rigid, board-like abdomen.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Dizziness, nausea, and vomiting.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Respiratory distress in severe cases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268023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(8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Insect Bites and Stings</a:t>
            </a:r>
          </a:p>
          <a:p>
            <a:pPr marL="741600" lvl="2" indent="-284400" eaLnBrk="0" fontAlgn="base" hangingPunct="0">
              <a:spcAft>
                <a:spcPct val="0"/>
              </a:spcAft>
              <a:buSzPts val="2400"/>
              <a:buFont typeface="Arial" panose="020B0604020202020204" pitchFamily="34" charset="0"/>
              <a:buChar char="–"/>
            </a:pPr>
            <a:r>
              <a:rPr lang="en-US" altLang="en-US" sz="2400" dirty="0" smtClean="0">
                <a:latin typeface="+mn-lt"/>
              </a:rPr>
              <a:t>Brown </a:t>
            </a:r>
            <a:r>
              <a:rPr lang="en-US" altLang="en-US" sz="2400" dirty="0">
                <a:latin typeface="+mn-lt"/>
              </a:rPr>
              <a:t>Recluse Spider</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It </a:t>
            </a:r>
            <a:r>
              <a:rPr lang="en-US" altLang="en-US" sz="2400" dirty="0">
                <a:solidFill>
                  <a:srgbClr val="000000"/>
                </a:solidFill>
                <a:latin typeface="+mn-lt"/>
                <a:ea typeface="ＭＳ Ｐゴシック"/>
              </a:rPr>
              <a:t>is characteristically brown with a darker violin-shaped mark on the back.</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bite usually does not heal and may require surgical repair</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6114355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Wound from a Brown Recluse Spider Bite</a:t>
            </a:r>
            <a:endParaRPr lang="en-US" altLang="en-US" dirty="0">
              <a:latin typeface="Times New Roman" panose="02020603050405020304" pitchFamily="18" charset="0"/>
              <a:ea typeface="ＭＳ Ｐゴシック"/>
            </a:endParaRPr>
          </a:p>
        </p:txBody>
      </p:sp>
      <p:pic>
        <p:nvPicPr>
          <p:cNvPr id="3" name="Picture 2" descr="A patient’s calf, with a rounded raised area, and surrounding skin irritated. "/>
          <p:cNvPicPr>
            <a:picLocks noChangeAspect="1"/>
          </p:cNvPicPr>
          <p:nvPr/>
        </p:nvPicPr>
        <p:blipFill>
          <a:blip r:embed="rId3"/>
          <a:stretch>
            <a:fillRect/>
          </a:stretch>
        </p:blipFill>
        <p:spPr>
          <a:xfrm>
            <a:off x="3059565" y="1606939"/>
            <a:ext cx="3024870" cy="4506510"/>
          </a:xfrm>
          <a:prstGeom prst="rect">
            <a:avLst/>
          </a:prstGeom>
        </p:spPr>
      </p:pic>
    </p:spTree>
    <p:extLst>
      <p:ext uri="{BB962C8B-B14F-4D97-AF65-F5344CB8AC3E}">
        <p14:creationId xmlns:p14="http://schemas.microsoft.com/office/powerpoint/2010/main" val="34564915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(9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a:t>
            </a:r>
            <a:r>
              <a:rPr lang="en-US" altLang="en-US" sz="2400" dirty="0" smtClean="0">
                <a:solidFill>
                  <a:srgbClr val="000000"/>
                </a:solidFill>
                <a:latin typeface="Arial (Body)"/>
                <a:ea typeface="ＭＳ Ｐゴシック"/>
              </a:rPr>
              <a:t>Stings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Scorpion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Only one species in the </a:t>
            </a:r>
            <a:r>
              <a:rPr lang="en-US" altLang="en-US" sz="2400" dirty="0" smtClean="0">
                <a:solidFill>
                  <a:srgbClr val="000000"/>
                </a:solidFill>
                <a:latin typeface="Arial (Body)"/>
                <a:ea typeface="ＭＳ Ｐゴシック"/>
              </a:rPr>
              <a:t>U.S. </a:t>
            </a:r>
            <a:r>
              <a:rPr lang="en-US" altLang="en-US" sz="2400" dirty="0">
                <a:solidFill>
                  <a:srgbClr val="000000"/>
                </a:solidFill>
                <a:latin typeface="Arial (Body)"/>
                <a:ea typeface="ＭＳ Ｐゴシック"/>
              </a:rPr>
              <a:t>produces bites that can be fatal.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severity depends on the amount of venom injected.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 can include sharp pain, drooling, poor coordination, incontinence, and seizures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094782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(10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Fire </a:t>
            </a:r>
            <a:r>
              <a:rPr lang="en-US" altLang="en-US" sz="2400" dirty="0">
                <a:solidFill>
                  <a:srgbClr val="000000"/>
                </a:solidFill>
                <a:latin typeface="Arial (Body)"/>
                <a:ea typeface="ＭＳ Ｐゴシック"/>
              </a:rPr>
              <a:t>Ant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has painful bite that produces fluid-filled vesicles.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localized reaction can affect the entire extremity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387365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(11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Tick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Ticks can carry tick fever, Rocky Mountain spotted fever, Lyme disease, and other diseases.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ticks promptly by pulling them out of the skin with tweezers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Wash the wound with soap and water, and apply an antiseptic</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382822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Tick Embedded in the Scalp</a:t>
            </a:r>
            <a:endParaRPr lang="en-US" altLang="en-US" dirty="0">
              <a:latin typeface="Times New Roman" panose="02020603050405020304" pitchFamily="18" charset="0"/>
              <a:ea typeface="ＭＳ Ｐゴシック"/>
            </a:endParaRPr>
          </a:p>
        </p:txBody>
      </p:sp>
      <p:pic>
        <p:nvPicPr>
          <p:cNvPr id="5" name="Picture 4" descr="A patient’s scalp, with a brown elliptical insect between growths of hai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690" y="1452560"/>
            <a:ext cx="5356620" cy="4202264"/>
          </a:xfrm>
          <a:prstGeom prst="rect">
            <a:avLst/>
          </a:prstGeom>
        </p:spPr>
      </p:pic>
      <p:sp>
        <p:nvSpPr>
          <p:cNvPr id="3" name="Text Placeholder 2"/>
          <p:cNvSpPr>
            <a:spLocks noGrp="1"/>
          </p:cNvSpPr>
          <p:nvPr>
            <p:ph type="body" idx="1"/>
          </p:nvPr>
        </p:nvSpPr>
        <p:spPr>
          <a:xfrm>
            <a:off x="457200" y="5811984"/>
            <a:ext cx="8229600" cy="473031"/>
          </a:xfrm>
        </p:spPr>
        <p:txBody>
          <a:bodyPr/>
          <a:lstStyle/>
          <a:p>
            <a:r>
              <a:rPr lang="en-US" altLang="en-US" sz="1800" b="1" dirty="0">
                <a:latin typeface="+mn-lt"/>
                <a:ea typeface="ＭＳ Ｐゴシック"/>
              </a:rPr>
              <a:t>(© Charles Stewart,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 </a:t>
            </a:r>
            <a:r>
              <a:rPr lang="en-US" altLang="en-US" sz="1800" b="1" dirty="0">
                <a:latin typeface="+mn-lt"/>
                <a:ea typeface="ＭＳ Ｐゴシック"/>
              </a:rPr>
              <a:t>&amp; Associates)</a:t>
            </a:r>
            <a:endParaRPr lang="en-IN" sz="1800" b="1" dirty="0">
              <a:latin typeface="+mn-lt"/>
            </a:endParaRPr>
          </a:p>
        </p:txBody>
      </p:sp>
    </p:spTree>
    <p:extLst>
      <p:ext uri="{BB962C8B-B14F-4D97-AF65-F5344CB8AC3E}">
        <p14:creationId xmlns:p14="http://schemas.microsoft.com/office/powerpoint/2010/main" val="1873601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(12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Exercise caution to avoid the snake or insects.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clues to what may have caused the bite.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and listen for swarming bees or hornets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529297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(13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Form </a:t>
            </a:r>
            <a:r>
              <a:rPr lang="en-US" altLang="en-US" sz="2400" dirty="0">
                <a:solidFill>
                  <a:srgbClr val="000000"/>
                </a:solidFill>
                <a:latin typeface="Arial (Body)"/>
                <a:ea typeface="ＭＳ Ｐゴシック"/>
              </a:rPr>
              <a:t>a general impression.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alert to signs of anaphylaxis when assessing the airway and breathing</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16713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(14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signs and symptoms of anaphylactic shock and intervene immediately, as needed.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signs and symptoms of localized reactions, and treat similarly as injected poisons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92898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r>
              <a:rPr lang="en-US" altLang="en-US" sz="2400" dirty="0">
                <a:latin typeface="+mn-lt"/>
              </a:rPr>
              <a:t>Regulation of Temperature</a:t>
            </a:r>
          </a:p>
          <a:p>
            <a:pPr lvl="1"/>
            <a:r>
              <a:rPr lang="en-US" altLang="en-US" sz="2400" dirty="0">
                <a:latin typeface="+mn-lt"/>
              </a:rPr>
              <a:t>Cellular damage occurs when there are significant changes in body temperature.</a:t>
            </a:r>
          </a:p>
          <a:p>
            <a:pPr lvl="1"/>
            <a:r>
              <a:rPr lang="en-US" altLang="en-US" sz="2400" dirty="0">
                <a:latin typeface="+mn-lt"/>
              </a:rPr>
              <a:t>Heat is produced by metabolism; the body increases the metabolic rate when too much heat is lost from the body.</a:t>
            </a:r>
          </a:p>
          <a:p>
            <a:pPr lvl="1"/>
            <a:r>
              <a:rPr lang="en-US" altLang="en-US" sz="2400" dirty="0">
                <a:latin typeface="+mn-lt"/>
              </a:rPr>
              <a:t>Heat is conserved through vasoconstriction</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8446234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(15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anaphylaxis.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Hives and flushing.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Upper airway obstruction.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Faintness or dizziness.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Generalized itching</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436159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(16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 of anaphylaxis.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Generalized </a:t>
            </a:r>
            <a:r>
              <a:rPr lang="en-US" altLang="en-US" sz="2400" dirty="0">
                <a:solidFill>
                  <a:srgbClr val="000000"/>
                </a:solidFill>
                <a:latin typeface="Arial (Body)"/>
                <a:ea typeface="ＭＳ Ｐゴシック"/>
              </a:rPr>
              <a:t>swelling.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Difficulty swallowing.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Shortness of breath, wheezing, and stridor.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Labored breathing.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Abdominal cramps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858371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(17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Anaphylactic Shock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 patient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adequate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Assist ventilations if breathing is inadequate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23261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(18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Anaphylactic Shock</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Administer </a:t>
            </a:r>
            <a:r>
              <a:rPr lang="en-US" altLang="en-US" sz="2400" dirty="0">
                <a:solidFill>
                  <a:srgbClr val="000000"/>
                </a:solidFill>
                <a:latin typeface="Arial (Body)"/>
                <a:ea typeface="ＭＳ Ｐゴシック"/>
              </a:rPr>
              <a:t>epinephrine by auto-injector, if prescribed to the patient and approved by medical direction.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Request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Initiate early transport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21937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(19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a Bite or Sting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 of bite or sting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Immediate, severe pain or burning; area may become numb</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Redness or discoloration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Swelling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Weakness or </a:t>
            </a:r>
            <a:r>
              <a:rPr lang="en-US" altLang="en-US" sz="2400" dirty="0" smtClean="0">
                <a:solidFill>
                  <a:srgbClr val="000000"/>
                </a:solidFill>
                <a:latin typeface="Arial (Body)"/>
                <a:ea typeface="ＭＳ Ｐゴシック"/>
              </a:rPr>
              <a:t>faintness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128067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(20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 of a Bite or Sting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Dizziness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Chills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Fever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and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Bite marks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Stinger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597324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(21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r>
              <a:rPr lang="en-US" altLang="en-US" sz="2400" dirty="0">
                <a:latin typeface="+mn-lt"/>
              </a:rPr>
              <a:t>Assessment-Based Approach – Bites and Stings</a:t>
            </a:r>
          </a:p>
          <a:p>
            <a:pPr lvl="1"/>
            <a:r>
              <a:rPr lang="en-US" altLang="en-US" sz="2400" dirty="0">
                <a:latin typeface="+mn-lt"/>
              </a:rPr>
              <a:t>Emergency Medical Care for a Bite or Sting</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Remove </a:t>
            </a:r>
            <a:r>
              <a:rPr lang="en-US" altLang="en-US" sz="2400" dirty="0">
                <a:solidFill>
                  <a:srgbClr val="000000"/>
                </a:solidFill>
                <a:latin typeface="+mn-lt"/>
                <a:ea typeface="ＭＳ Ｐゴシック"/>
              </a:rPr>
              <a:t>the stinger by scraping.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Wash the area.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Remove jewelry or constricting objects.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Lower the affected area below the heart.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Apply a cold pack to insect bites (not snake or marine animal bites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0462026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(22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r>
              <a:rPr lang="en-US" altLang="en-US" sz="2400" dirty="0">
                <a:latin typeface="+mn-lt"/>
              </a:rPr>
              <a:t>Assessment-Based Approach – Bites and Stings</a:t>
            </a:r>
          </a:p>
          <a:p>
            <a:pPr lvl="1"/>
            <a:r>
              <a:rPr lang="en-US" altLang="en-US" sz="2400" dirty="0">
                <a:latin typeface="+mn-lt"/>
              </a:rPr>
              <a:t>Emergency Medical Care for a Bite or Sting</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Follow </a:t>
            </a:r>
            <a:r>
              <a:rPr lang="en-US" altLang="en-US" sz="2400" dirty="0">
                <a:solidFill>
                  <a:srgbClr val="000000"/>
                </a:solidFill>
                <a:latin typeface="+mn-lt"/>
                <a:ea typeface="ＭＳ Ｐゴシック"/>
              </a:rPr>
              <a:t>medical direction concerning use of a constricting band for snake bites.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Observe carefully for anaphylaxis.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Keep patient calm and limit activity.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Reassess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1779342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(23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r>
              <a:rPr lang="en-US" altLang="en-US" sz="2400" dirty="0">
                <a:latin typeface="+mn-lt"/>
              </a:rPr>
              <a:t>Assessment-Based Approach – Bites and Stings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Reassessment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Monitor the patient’s airway, breathing, and circulation.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 of anaphylactic shock can take minutes to several hours to develop.</a:t>
            </a:r>
          </a:p>
        </p:txBody>
      </p:sp>
    </p:spTree>
    <p:extLst>
      <p:ext uri="{BB962C8B-B14F-4D97-AF65-F5344CB8AC3E}">
        <p14:creationId xmlns:p14="http://schemas.microsoft.com/office/powerpoint/2010/main" val="5671127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(24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Marine Life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Most </a:t>
            </a:r>
            <a:r>
              <a:rPr lang="en-US" altLang="en-US" sz="2400" dirty="0">
                <a:solidFill>
                  <a:srgbClr val="000000"/>
                </a:solidFill>
                <a:latin typeface="Arial (Body)"/>
                <a:ea typeface="ＭＳ Ｐゴシック"/>
              </a:rPr>
              <a:t>cases of marine poisoning occur when a person swims into or steps on an animal.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Venom may cause extensive damage.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Venom is destroyed by heat.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Some effective antivenins are available.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Try to identify the marine animal</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18335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r>
              <a:rPr lang="en-US" altLang="en-US" sz="2400" dirty="0">
                <a:latin typeface="+mn-lt"/>
              </a:rPr>
              <a:t>Regulation of Temperature</a:t>
            </a:r>
          </a:p>
          <a:p>
            <a:pPr lvl="1"/>
            <a:r>
              <a:rPr lang="en-US" altLang="en-US" sz="2400" dirty="0">
                <a:latin typeface="+mn-lt"/>
              </a:rPr>
              <a:t>Heat is lost through vasodilation, increased blood flow to the skin, increased sweating, and increased respiration.</a:t>
            </a:r>
          </a:p>
          <a:p>
            <a:pPr lvl="1"/>
            <a:r>
              <a:rPr lang="en-US" altLang="en-US" sz="2400" dirty="0">
                <a:latin typeface="+mn-lt"/>
              </a:rPr>
              <a:t>When heat loss exceeds heat gain, hypothermia results.</a:t>
            </a:r>
          </a:p>
          <a:p>
            <a:pPr lvl="1"/>
            <a:r>
              <a:rPr lang="en-US" altLang="en-US" sz="2400" dirty="0">
                <a:latin typeface="+mn-lt"/>
              </a:rPr>
              <a:t>When heat gained exceeds heat lost, hyperthermia results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23001870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(25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Marine Life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Marine Life Poisoning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Treat similarly as soft tissue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forceps to remove material that stuck to the sting site, then irrigate with water.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attempt to remove embedded spines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092992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(26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Marine Life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Marine Life Poisoning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For </a:t>
            </a:r>
            <a:r>
              <a:rPr lang="en-US" altLang="en-US" sz="2400" dirty="0">
                <a:solidFill>
                  <a:srgbClr val="000000"/>
                </a:solidFill>
                <a:latin typeface="Arial (Body)"/>
                <a:ea typeface="ＭＳ Ｐゴシック"/>
              </a:rPr>
              <a:t>jellyfish, coral, hydra, or anemone, remove dried tentacles and pour vinegar over the area.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heat for 30 minutes or throughout transport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773852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16636" cy="1097279"/>
          </a:xfrm>
        </p:spPr>
        <p:txBody>
          <a:bodyPr tIns="91425">
            <a:noAutofit/>
          </a:bodyPr>
          <a:lstStyle/>
          <a:p>
            <a:pPr lvl="0" eaLnBrk="0" fontAlgn="base" hangingPunct="0">
              <a:spcBef>
                <a:spcPct val="0"/>
              </a:spcBef>
              <a:spcAft>
                <a:spcPct val="0"/>
              </a:spcAft>
              <a:buClrTx/>
              <a:defRPr/>
            </a:pPr>
            <a:r>
              <a:rPr lang="en-US" altLang="en-US" sz="3200" dirty="0" smtClean="0">
                <a:latin typeface="Times New Roman" panose="02020603050405020304" pitchFamily="18" charset="0"/>
                <a:ea typeface="ＭＳ Ｐゴシック"/>
              </a:rPr>
              <a:t>Click on the Item Below That Is Characteristic of Pit Vipers</a:t>
            </a:r>
            <a:endParaRPr lang="en-US" altLang="en-US" sz="3200" dirty="0">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00200"/>
            <a:ext cx="8229600" cy="561109"/>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Alternating </a:t>
            </a:r>
            <a:r>
              <a:rPr lang="en-US" altLang="en-US" sz="2400" kern="1200" dirty="0">
                <a:solidFill>
                  <a:srgbClr val="000000"/>
                </a:solidFill>
                <a:latin typeface="Arial (Body)"/>
                <a:ea typeface="ＭＳ Ｐゴシック" panose="020B0600070205080204" pitchFamily="34" charset="-128"/>
                <a:hlinkClick r:id="rId2" action="ppaction://hlinksldjump"/>
              </a:rPr>
              <a:t>bands of red, yellow, and black</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73720" y="2267605"/>
            <a:ext cx="8229600" cy="572575"/>
          </a:xfrm>
        </p:spPr>
        <p:txBody>
          <a:bodyPr wrap="square" lIns="91425" tIns="91425" rIns="91425" bIns="91425">
            <a:noAutofit/>
          </a:bodyPr>
          <a:lstStyle/>
          <a:p>
            <a:pPr marL="0" lvl="0" indent="0" fontAlgn="base">
              <a:spcAft>
                <a:spcPct val="0"/>
              </a:spcAft>
              <a:buSzPts val="2400"/>
              <a:buNone/>
              <a:defRPr/>
            </a:pPr>
            <a:r>
              <a:rPr lang="en-US" sz="2400" kern="1200" dirty="0" smtClean="0">
                <a:solidFill>
                  <a:schemeClr val="tx2"/>
                </a:solidFill>
                <a:latin typeface="Arial (Body)"/>
                <a:ea typeface="ＭＳ Ｐゴシック" pitchFamily="-1" charset="-128"/>
                <a:cs typeface="Verdana"/>
              </a:rPr>
              <a:t>B. </a:t>
            </a:r>
            <a:r>
              <a:rPr lang="en-US" sz="2400" kern="1200" dirty="0" smtClean="0">
                <a:solidFill>
                  <a:srgbClr val="000000"/>
                </a:solidFill>
                <a:latin typeface="Arial (Body)"/>
                <a:ea typeface="ＭＳ Ｐゴシック" pitchFamily="-1" charset="-128"/>
                <a:cs typeface="Verdana"/>
                <a:hlinkClick r:id="rId3" action="ppaction://hlinksldjump"/>
              </a:rPr>
              <a:t>Small</a:t>
            </a:r>
            <a:r>
              <a:rPr lang="en-US" sz="2400" kern="1200" dirty="0">
                <a:solidFill>
                  <a:srgbClr val="000000"/>
                </a:solidFill>
                <a:latin typeface="Arial (Body)"/>
                <a:ea typeface="ＭＳ Ｐゴシック" pitchFamily="-1" charset="-128"/>
                <a:cs typeface="Verdana"/>
                <a:hlinkClick r:id="rId3" action="ppaction://hlinksldjump"/>
              </a:rPr>
              <a:t>, rounded head</a:t>
            </a:r>
            <a:endParaRPr lang="en-US" sz="2400" kern="1200" dirty="0">
              <a:solidFill>
                <a:srgbClr val="000000"/>
              </a:solidFill>
              <a:latin typeface="Arial (Body)"/>
              <a:ea typeface="ＭＳ Ｐゴシック" pitchFamily="-1" charset="-128"/>
              <a:cs typeface="Verdana"/>
            </a:endParaRPr>
          </a:p>
        </p:txBody>
      </p:sp>
      <p:sp>
        <p:nvSpPr>
          <p:cNvPr id="5" name="Content Placeholder 4"/>
          <p:cNvSpPr>
            <a:spLocks noGrp="1"/>
          </p:cNvSpPr>
          <p:nvPr>
            <p:ph idx="14"/>
          </p:nvPr>
        </p:nvSpPr>
        <p:spPr>
          <a:xfrm>
            <a:off x="457200" y="2921151"/>
            <a:ext cx="8229600" cy="570194"/>
          </a:xfrm>
        </p:spPr>
        <p:txBody>
          <a:bodyPr wrap="square" lIns="91425" tIns="91425" rIns="91425" bIns="91425">
            <a:noAutofit/>
          </a:bodyPr>
          <a:lstStyle/>
          <a:p>
            <a:pPr marL="0" lvl="0" indent="0" fontAlgn="base">
              <a:spcAft>
                <a:spcPct val="0"/>
              </a:spcAft>
              <a:buSzPts val="2400"/>
              <a:buNone/>
              <a:defRPr/>
            </a:pPr>
            <a:r>
              <a:rPr lang="en-US" sz="2400" kern="1200" dirty="0" smtClean="0">
                <a:solidFill>
                  <a:schemeClr val="tx2"/>
                </a:solidFill>
                <a:latin typeface="Arial (Body)"/>
                <a:ea typeface="ＭＳ Ｐゴシック" pitchFamily="-1" charset="-128"/>
                <a:cs typeface="Verdana"/>
              </a:rPr>
              <a:t>C. </a:t>
            </a:r>
            <a:r>
              <a:rPr lang="en-US" sz="2400" kern="1200" dirty="0" smtClean="0">
                <a:solidFill>
                  <a:srgbClr val="000000"/>
                </a:solidFill>
                <a:latin typeface="Arial (Body)"/>
                <a:ea typeface="ＭＳ Ｐゴシック" pitchFamily="-1" charset="-128"/>
                <a:cs typeface="Verdana"/>
                <a:hlinkClick r:id="rId4" action="ppaction://hlinksldjump"/>
              </a:rPr>
              <a:t>Elliptical pupils</a:t>
            </a:r>
            <a:endParaRPr lang="en-US" sz="2400" kern="1200" dirty="0">
              <a:solidFill>
                <a:srgbClr val="000000"/>
              </a:solidFill>
              <a:latin typeface="Arial (Body)"/>
              <a:ea typeface="ＭＳ Ｐゴシック" pitchFamily="-1" charset="-128"/>
              <a:cs typeface="Verdana"/>
            </a:endParaRPr>
          </a:p>
        </p:txBody>
      </p:sp>
      <p:sp>
        <p:nvSpPr>
          <p:cNvPr id="6" name="Content Placeholder 5"/>
          <p:cNvSpPr>
            <a:spLocks noGrp="1"/>
          </p:cNvSpPr>
          <p:nvPr>
            <p:ph idx="15"/>
          </p:nvPr>
        </p:nvSpPr>
        <p:spPr>
          <a:xfrm>
            <a:off x="457200" y="3574711"/>
            <a:ext cx="8229600" cy="711176"/>
          </a:xfrm>
        </p:spPr>
        <p:txBody>
          <a:bodyPr wrap="square" lIns="91425" tIns="91425" rIns="91425" bIns="91425">
            <a:noAutofit/>
          </a:bodyPr>
          <a:lstStyle/>
          <a:p>
            <a:pPr marL="0" lvl="0" indent="0" fontAlgn="base">
              <a:spcAft>
                <a:spcPct val="0"/>
              </a:spcAft>
              <a:buSzPts val="2400"/>
              <a:buNone/>
              <a:defRPr/>
            </a:pPr>
            <a:r>
              <a:rPr lang="en-US" sz="2400" kern="1200" dirty="0" smtClean="0">
                <a:solidFill>
                  <a:schemeClr val="tx2"/>
                </a:solidFill>
                <a:latin typeface="Arial (Body)"/>
                <a:ea typeface="ＭＳ Ｐゴシック" pitchFamily="-1" charset="-128"/>
                <a:cs typeface="Verdana"/>
              </a:rPr>
              <a:t>D. </a:t>
            </a:r>
            <a:r>
              <a:rPr lang="en-US" sz="2400" kern="1200" dirty="0" smtClean="0">
                <a:solidFill>
                  <a:srgbClr val="000000"/>
                </a:solidFill>
                <a:latin typeface="Arial (Body)"/>
                <a:ea typeface="ＭＳ Ｐゴシック" pitchFamily="-1" charset="-128"/>
                <a:cs typeface="Verdana"/>
                <a:hlinkClick r:id="rId5" action="ppaction://hlinksldjump"/>
              </a:rPr>
              <a:t>Small</a:t>
            </a:r>
            <a:r>
              <a:rPr lang="en-US" sz="2400" kern="1200" dirty="0">
                <a:solidFill>
                  <a:srgbClr val="000000"/>
                </a:solidFill>
                <a:latin typeface="Arial (Body)"/>
                <a:ea typeface="ＭＳ Ｐゴシック" pitchFamily="-1" charset="-128"/>
                <a:cs typeface="Verdana"/>
                <a:hlinkClick r:id="rId5" action="ppaction://hlinksldjump"/>
              </a:rPr>
              <a:t>, rounded teeth instead of fangs</a:t>
            </a:r>
            <a:endParaRPr lang="en-US" sz="2400" kern="1200" dirty="0">
              <a:solidFill>
                <a:srgbClr val="000000"/>
              </a:solidFill>
              <a:latin typeface="Arial (Body)"/>
              <a:ea typeface="ＭＳ Ｐゴシック" pitchFamily="-1" charset="-128"/>
              <a:cs typeface="Verdana"/>
            </a:endParaRPr>
          </a:p>
        </p:txBody>
      </p:sp>
    </p:spTree>
    <p:extLst>
      <p:ext uri="{BB962C8B-B14F-4D97-AF65-F5344CB8AC3E}">
        <p14:creationId xmlns:p14="http://schemas.microsoft.com/office/powerpoint/2010/main" val="15600929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Lightning Strike Injuries </a:t>
            </a:r>
            <a:r>
              <a:rPr lang="en-US" altLang="en-US" sz="2000" b="0" dirty="0">
                <a:latin typeface="Times New Roman" panose="02020603050405020304" pitchFamily="18" charset="0"/>
                <a:ea typeface="ＭＳ Ｐゴシック"/>
              </a:rPr>
              <a:t>(1 of 11)</a:t>
            </a:r>
            <a:endParaRPr lang="en-IN" dirty="0"/>
          </a:p>
        </p:txBody>
      </p:sp>
      <p:sp>
        <p:nvSpPr>
          <p:cNvPr id="3" name="Text Placeholder 2"/>
          <p:cNvSpPr>
            <a:spLocks noGrp="1"/>
          </p:cNvSpPr>
          <p:nvPr>
            <p:ph idx="1"/>
          </p:nvPr>
        </p:nvSpPr>
        <p:spPr>
          <a:xfrm>
            <a:off x="457200" y="1600200"/>
            <a:ext cx="8229600" cy="1392374"/>
          </a:xfrm>
        </p:spPr>
        <p:txBody>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a Lightning Strike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100 million to 2 billion volts per bolt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Amperage as high as </a:t>
            </a:r>
            <a:r>
              <a:rPr lang="en-US" altLang="en-US" sz="2400" dirty="0" smtClean="0">
                <a:solidFill>
                  <a:srgbClr val="000000"/>
                </a:solidFill>
                <a:latin typeface="Arial (Body)"/>
                <a:ea typeface="ＭＳ Ｐゴシック"/>
              </a:rPr>
              <a:t>200,000</a:t>
            </a:r>
          </a:p>
        </p:txBody>
      </p:sp>
      <p:sp>
        <p:nvSpPr>
          <p:cNvPr id="4" name="Content Placeholder 3"/>
          <p:cNvSpPr>
            <a:spLocks noGrp="1"/>
          </p:cNvSpPr>
          <p:nvPr>
            <p:ph idx="13"/>
          </p:nvPr>
        </p:nvSpPr>
        <p:spPr>
          <a:xfrm>
            <a:off x="473720" y="3172686"/>
            <a:ext cx="2449591" cy="443396"/>
          </a:xfrm>
        </p:spPr>
        <p:txBody>
          <a:bodyPr/>
          <a:lstStyle/>
          <a:p>
            <a:pPr marL="741600" lvl="1" indent="-284400">
              <a:buFontTx/>
              <a:buChar char="–"/>
            </a:pPr>
            <a:r>
              <a:rPr lang="en-US" altLang="en-US" sz="2400" dirty="0">
                <a:solidFill>
                  <a:srgbClr val="000000"/>
                </a:solidFill>
                <a:latin typeface="Arial (Body)"/>
                <a:ea typeface="ＭＳ Ｐゴシック"/>
              </a:rPr>
              <a:t>Duration </a:t>
            </a:r>
            <a:r>
              <a:rPr lang="en-US" altLang="en-US" sz="2400" dirty="0" smtClean="0">
                <a:solidFill>
                  <a:srgbClr val="000000"/>
                </a:solidFill>
                <a:latin typeface="Arial (Body)"/>
                <a:ea typeface="ＭＳ Ｐゴシック"/>
              </a:rPr>
              <a:t>of</a:t>
            </a:r>
            <a:endParaRPr lang="en-US" altLang="en-US" sz="2400" dirty="0">
              <a:solidFill>
                <a:srgbClr val="000000"/>
              </a:solidFill>
              <a:latin typeface="Arial (Body)"/>
              <a:ea typeface="ＭＳ Ｐゴシック"/>
            </a:endParaRPr>
          </a:p>
        </p:txBody>
      </p:sp>
      <p:graphicFrame>
        <p:nvGraphicFramePr>
          <p:cNvPr id="7" name="Object 6" descr="start fraction 1 over 100 th end fraction to start fraction 1 over 1000 th end fraction."/>
          <p:cNvGraphicFramePr>
            <a:graphicFrameLocks noChangeAspect="1"/>
          </p:cNvGraphicFramePr>
          <p:nvPr>
            <p:extLst>
              <p:ext uri="{D42A27DB-BD31-4B8C-83A1-F6EECF244321}">
                <p14:modId xmlns:p14="http://schemas.microsoft.com/office/powerpoint/2010/main" val="1286284019"/>
              </p:ext>
            </p:extLst>
          </p:nvPr>
        </p:nvGraphicFramePr>
        <p:xfrm>
          <a:off x="2894002" y="3039779"/>
          <a:ext cx="2136793" cy="792293"/>
        </p:xfrm>
        <a:graphic>
          <a:graphicData uri="http://schemas.openxmlformats.org/presentationml/2006/ole">
            <mc:AlternateContent xmlns:mc="http://schemas.openxmlformats.org/markup-compatibility/2006">
              <mc:Choice xmlns:v="urn:schemas-microsoft-com:vml" Requires="v">
                <p:oleObj spid="_x0000_s1226" name="Equation" r:id="rId3" imgW="1130040" imgH="419040" progId="Equation.DSMT4">
                  <p:embed/>
                </p:oleObj>
              </mc:Choice>
              <mc:Fallback>
                <p:oleObj name="Equation" r:id="rId3" imgW="1130040" imgH="419040" progId="Equation.DSMT4">
                  <p:embed/>
                  <p:pic>
                    <p:nvPicPr>
                      <p:cNvPr id="0" name=""/>
                      <p:cNvPicPr/>
                      <p:nvPr/>
                    </p:nvPicPr>
                    <p:blipFill>
                      <a:blip r:embed="rId4"/>
                      <a:stretch>
                        <a:fillRect/>
                      </a:stretch>
                    </p:blipFill>
                    <p:spPr>
                      <a:xfrm>
                        <a:off x="2894002" y="3039779"/>
                        <a:ext cx="2136793" cy="792293"/>
                      </a:xfrm>
                      <a:prstGeom prst="rect">
                        <a:avLst/>
                      </a:prstGeom>
                    </p:spPr>
                  </p:pic>
                </p:oleObj>
              </mc:Fallback>
            </mc:AlternateContent>
          </a:graphicData>
        </a:graphic>
      </p:graphicFrame>
      <p:sp>
        <p:nvSpPr>
          <p:cNvPr id="5" name="Content Placeholder 4"/>
          <p:cNvSpPr>
            <a:spLocks noGrp="1"/>
          </p:cNvSpPr>
          <p:nvPr>
            <p:ph idx="14"/>
          </p:nvPr>
        </p:nvSpPr>
        <p:spPr>
          <a:xfrm>
            <a:off x="5043051" y="3170539"/>
            <a:ext cx="3574473" cy="431688"/>
          </a:xfrm>
        </p:spPr>
        <p:txBody>
          <a:bodyPr/>
          <a:lstStyle/>
          <a:p>
            <a:pPr marL="0" lvl="1" indent="0">
              <a:spcBef>
                <a:spcPts val="1500"/>
              </a:spcBef>
              <a:buNone/>
            </a:pPr>
            <a:r>
              <a:rPr lang="en-US" altLang="en-US" sz="2400" dirty="0">
                <a:solidFill>
                  <a:srgbClr val="000000"/>
                </a:solidFill>
                <a:latin typeface="Arial (Body)"/>
                <a:ea typeface="ＭＳ Ｐゴシック"/>
              </a:rPr>
              <a:t>of a </a:t>
            </a:r>
            <a:r>
              <a:rPr lang="en-US" altLang="en-US" sz="2400" dirty="0" smtClean="0">
                <a:solidFill>
                  <a:srgbClr val="000000"/>
                </a:solidFill>
                <a:latin typeface="Arial (Body)"/>
                <a:ea typeface="ＭＳ Ｐゴシック"/>
              </a:rPr>
              <a:t>second</a:t>
            </a:r>
            <a:endParaRPr lang="en-US" altLang="en-US" sz="2400" dirty="0">
              <a:solidFill>
                <a:srgbClr val="000000"/>
              </a:solidFill>
              <a:latin typeface="Arial (Body)"/>
              <a:ea typeface="ＭＳ Ｐゴシック"/>
            </a:endParaRPr>
          </a:p>
        </p:txBody>
      </p:sp>
      <p:sp>
        <p:nvSpPr>
          <p:cNvPr id="6" name="Content Placeholder 5"/>
          <p:cNvSpPr>
            <a:spLocks noGrp="1"/>
          </p:cNvSpPr>
          <p:nvPr>
            <p:ph idx="15"/>
          </p:nvPr>
        </p:nvSpPr>
        <p:spPr>
          <a:xfrm>
            <a:off x="457200" y="3934929"/>
            <a:ext cx="8229600" cy="1052714"/>
          </a:xfrm>
        </p:spPr>
        <p:txBody>
          <a:bodyPr/>
          <a:lstStyle/>
          <a:p>
            <a:pPr marL="741553" lvl="1" indent="-284353" eaLnBrk="0" fontAlgn="base" hangingPunct="0">
              <a:spcAft>
                <a:spcPct val="0"/>
              </a:spcAft>
              <a:buSzPts val="2400"/>
            </a:pPr>
            <a:r>
              <a:rPr lang="en-US" altLang="en-US" sz="2400" dirty="0">
                <a:solidFill>
                  <a:srgbClr val="000000"/>
                </a:solidFill>
                <a:latin typeface="+mn-lt"/>
                <a:ea typeface="ＭＳ Ｐゴシック"/>
              </a:rPr>
              <a:t>Travels 1 to 2 million meters per second</a:t>
            </a:r>
          </a:p>
          <a:p>
            <a:pPr marL="741553" lvl="1" indent="-284353" eaLnBrk="0" fontAlgn="base" hangingPunct="0">
              <a:spcAft>
                <a:spcPct val="0"/>
              </a:spcAft>
              <a:buSzPts val="2400"/>
            </a:pPr>
            <a:r>
              <a:rPr lang="en-US" altLang="en-US" sz="2400" dirty="0">
                <a:solidFill>
                  <a:srgbClr val="000000"/>
                </a:solidFill>
                <a:latin typeface="+mn-lt"/>
                <a:ea typeface="ＭＳ Ｐゴシック"/>
              </a:rPr>
              <a:t>Contact temp is </a:t>
            </a:r>
            <a:r>
              <a:rPr lang="en-US" altLang="en-US" sz="2400" dirty="0" smtClean="0">
                <a:latin typeface="+mn-lt"/>
              </a:rPr>
              <a:t>15,000°</a:t>
            </a:r>
            <a:r>
              <a:rPr lang="en-US" altLang="en-US" sz="2400" dirty="0" smtClean="0">
                <a:solidFill>
                  <a:srgbClr val="000000"/>
                </a:solidFill>
                <a:latin typeface="+mn-lt"/>
                <a:ea typeface="ＭＳ Ｐゴシック"/>
              </a:rPr>
              <a:t>F</a:t>
            </a:r>
            <a:r>
              <a:rPr lang="en-US" altLang="en-US" sz="100" dirty="0" smtClean="0">
                <a:solidFill>
                  <a:schemeClr val="bg1"/>
                </a:solidFill>
                <a:latin typeface="+mn-lt"/>
                <a:ea typeface="ＭＳ Ｐゴシック"/>
              </a:rPr>
              <a:t>ahrenheit</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to </a:t>
            </a:r>
            <a:r>
              <a:rPr lang="en-US" altLang="en-US" sz="2400" dirty="0" smtClean="0">
                <a:latin typeface="+mn-lt"/>
              </a:rPr>
              <a:t>60,000°</a:t>
            </a:r>
            <a:r>
              <a:rPr lang="en-US" altLang="en-US" sz="2400" dirty="0" smtClean="0">
                <a:solidFill>
                  <a:srgbClr val="000000"/>
                </a:solidFill>
                <a:latin typeface="+mn-lt"/>
                <a:ea typeface="ＭＳ Ｐゴシック"/>
              </a:rPr>
              <a:t>F</a:t>
            </a:r>
            <a:r>
              <a:rPr lang="en-US" altLang="en-US" sz="100" dirty="0" smtClean="0">
                <a:solidFill>
                  <a:schemeClr val="bg1"/>
                </a:solidFill>
                <a:latin typeface="+mn-lt"/>
                <a:ea typeface="ＭＳ Ｐゴシック"/>
              </a:rPr>
              <a:t>ahrenheit</a:t>
            </a:r>
            <a:r>
              <a:rPr lang="en-US" altLang="en-US" sz="2400" dirty="0">
                <a:solidFill>
                  <a:srgbClr val="000000"/>
                </a:solidFill>
                <a:latin typeface="+mn-lt"/>
                <a:ea typeface="ＭＳ Ｐゴシック"/>
              </a:rPr>
              <a:t>.</a:t>
            </a:r>
          </a:p>
        </p:txBody>
      </p:sp>
    </p:spTree>
    <p:extLst>
      <p:ext uri="{BB962C8B-B14F-4D97-AF65-F5344CB8AC3E}">
        <p14:creationId xmlns:p14="http://schemas.microsoft.com/office/powerpoint/2010/main" val="1642573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(2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a Lightning Strike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Rapid </a:t>
            </a:r>
            <a:r>
              <a:rPr lang="en-US" altLang="en-US" sz="2400" dirty="0">
                <a:solidFill>
                  <a:srgbClr val="000000"/>
                </a:solidFill>
                <a:latin typeface="Arial (Body)"/>
                <a:ea typeface="ＭＳ Ｐゴシック"/>
              </a:rPr>
              <a:t>expansion of air around the lightning bolt propels the person, causing blunt trauma.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Changes in air pressure can damage the body’s air-containing cavities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03014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(3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a Lightning Strike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Four </a:t>
            </a:r>
            <a:r>
              <a:rPr lang="en-US" altLang="en-US" sz="2400" dirty="0">
                <a:solidFill>
                  <a:srgbClr val="000000"/>
                </a:solidFill>
                <a:latin typeface="Arial (Body)"/>
                <a:ea typeface="ＭＳ Ｐゴシック"/>
              </a:rPr>
              <a:t>mechanisms of lightning strike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Direct strike.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Contact strike.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Splash or side flash strike.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Ground current or step voltage strike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772217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(4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a Lightning Strike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heart and nervous tissue are sensitive to the electrical energy of lightning.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Lightning can overwhelm and short circuit the body’s electrical 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Cardiac or respiratory arrest may occur</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968872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Lightning Strike Injuries </a:t>
            </a:r>
            <a:r>
              <a:rPr lang="en-US" altLang="en-US" sz="2000" b="0" dirty="0" smtClean="0">
                <a:latin typeface="Times New Roman" panose="02020603050405020304" pitchFamily="18" charset="0"/>
                <a:ea typeface="ＭＳ Ｐゴシック"/>
              </a:rPr>
              <a:t>(5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r>
              <a:rPr lang="en-US" altLang="en-US" sz="2400" dirty="0">
                <a:latin typeface="+mn-lt"/>
              </a:rPr>
              <a:t>Assessment of the Lightning Strike Patient</a:t>
            </a:r>
          </a:p>
          <a:p>
            <a:pPr lvl="1"/>
            <a:r>
              <a:rPr lang="en-US" altLang="en-US" sz="2400" dirty="0">
                <a:latin typeface="+mn-lt"/>
              </a:rPr>
              <a:t>Signs and Symptoms</a:t>
            </a:r>
          </a:p>
          <a:p>
            <a:pPr lvl="2"/>
            <a:r>
              <a:rPr lang="en-US" altLang="en-US" sz="2400" dirty="0">
                <a:latin typeface="+mn-lt"/>
              </a:rPr>
              <a:t>Nervous system:</a:t>
            </a:r>
          </a:p>
          <a:p>
            <a:pPr lvl="3" indent="-230400"/>
            <a:r>
              <a:rPr lang="en-US" altLang="en-US" sz="2400" dirty="0">
                <a:latin typeface="+mn-lt"/>
              </a:rPr>
              <a:t>Altered mental status.</a:t>
            </a:r>
          </a:p>
          <a:p>
            <a:pPr lvl="3" indent="-230400"/>
            <a:r>
              <a:rPr lang="en-US" altLang="en-US" sz="2400" dirty="0">
                <a:latin typeface="+mn-lt"/>
              </a:rPr>
              <a:t>Retrograde or anterograde amnesia.</a:t>
            </a:r>
          </a:p>
          <a:p>
            <a:pPr lvl="3" indent="-230400"/>
            <a:r>
              <a:rPr lang="en-US" altLang="en-US" sz="2400" dirty="0">
                <a:latin typeface="+mn-lt"/>
              </a:rPr>
              <a:t>Weakness.</a:t>
            </a:r>
          </a:p>
          <a:p>
            <a:pPr lvl="3" indent="-230400"/>
            <a:r>
              <a:rPr lang="en-US" altLang="en-US" sz="2400" dirty="0">
                <a:latin typeface="+mn-lt"/>
              </a:rPr>
              <a:t>Pain, tingling, and numbness.</a:t>
            </a:r>
          </a:p>
          <a:p>
            <a:pPr lvl="3" indent="-230400"/>
            <a:r>
              <a:rPr lang="en-US" altLang="en-US" sz="2400" dirty="0">
                <a:latin typeface="+mn-lt"/>
              </a:rPr>
              <a:t>Pale, cool, clammy skin; possible mottling or cyanosis.</a:t>
            </a:r>
          </a:p>
        </p:txBody>
      </p:sp>
    </p:spTree>
    <p:extLst>
      <p:ext uri="{BB962C8B-B14F-4D97-AF65-F5344CB8AC3E}">
        <p14:creationId xmlns:p14="http://schemas.microsoft.com/office/powerpoint/2010/main" val="30692137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(6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r>
              <a:rPr lang="en-US" altLang="en-US" sz="2400" dirty="0">
                <a:latin typeface="+mn-lt"/>
              </a:rPr>
              <a:t>Assessment of the Lightning Strike Patient</a:t>
            </a:r>
          </a:p>
          <a:p>
            <a:pPr lvl="1"/>
            <a:r>
              <a:rPr lang="en-US" altLang="en-US" sz="2400" dirty="0">
                <a:latin typeface="+mn-lt"/>
              </a:rPr>
              <a:t>Signs and Symptoms</a:t>
            </a:r>
          </a:p>
          <a:p>
            <a:pPr lvl="2"/>
            <a:r>
              <a:rPr lang="en-US" altLang="en-US" sz="2400" dirty="0">
                <a:latin typeface="+mn-lt"/>
              </a:rPr>
              <a:t>Nervous system:</a:t>
            </a:r>
          </a:p>
          <a:p>
            <a:pPr lvl="3" indent="-230400"/>
            <a:r>
              <a:rPr lang="en-US" altLang="en-US" sz="2400" dirty="0">
                <a:latin typeface="+mn-lt"/>
              </a:rPr>
              <a:t>Temporary paralysis.</a:t>
            </a:r>
          </a:p>
          <a:p>
            <a:pPr lvl="3" indent="-230400"/>
            <a:r>
              <a:rPr lang="en-US" altLang="en-US" sz="2400" dirty="0">
                <a:latin typeface="+mn-lt"/>
              </a:rPr>
              <a:t>Dizziness, and vertigo.</a:t>
            </a:r>
          </a:p>
          <a:p>
            <a:pPr lvl="3" indent="-230400"/>
            <a:r>
              <a:rPr lang="en-US" altLang="en-US" sz="2400" dirty="0">
                <a:latin typeface="+mn-lt"/>
              </a:rPr>
              <a:t>Loss of pupillary function.</a:t>
            </a:r>
          </a:p>
          <a:p>
            <a:pPr lvl="3" indent="-230400"/>
            <a:r>
              <a:rPr lang="en-US" altLang="en-US" sz="2400" dirty="0">
                <a:latin typeface="+mn-lt"/>
              </a:rPr>
              <a:t>Seizures.</a:t>
            </a:r>
          </a:p>
        </p:txBody>
      </p:sp>
    </p:spTree>
    <p:extLst>
      <p:ext uri="{BB962C8B-B14F-4D97-AF65-F5344CB8AC3E}">
        <p14:creationId xmlns:p14="http://schemas.microsoft.com/office/powerpoint/2010/main" val="184568173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(7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r>
              <a:rPr lang="en-US" altLang="en-US" sz="2400" dirty="0">
                <a:latin typeface="+mn-lt"/>
              </a:rPr>
              <a:t>Assessment of the Lightning Strike Patient</a:t>
            </a:r>
          </a:p>
          <a:p>
            <a:pPr lvl="1"/>
            <a:r>
              <a:rPr lang="en-US" altLang="en-US" sz="2400" dirty="0">
                <a:latin typeface="+mn-lt"/>
              </a:rPr>
              <a:t>Signs and Symptoms</a:t>
            </a:r>
          </a:p>
          <a:p>
            <a:pPr lvl="2"/>
            <a:r>
              <a:rPr lang="en-US" altLang="en-US" sz="2400" dirty="0">
                <a:latin typeface="+mn-lt"/>
              </a:rPr>
              <a:t>Cardiac:</a:t>
            </a:r>
          </a:p>
          <a:p>
            <a:pPr lvl="3" indent="-230400"/>
            <a:r>
              <a:rPr lang="en-US" altLang="en-US" sz="2400" dirty="0">
                <a:latin typeface="+mn-lt"/>
              </a:rPr>
              <a:t>Asystole, ventricular fibrillation.</a:t>
            </a:r>
          </a:p>
          <a:p>
            <a:pPr lvl="3" indent="-230400"/>
            <a:r>
              <a:rPr lang="en-US" altLang="en-US" sz="2400" dirty="0">
                <a:latin typeface="+mn-lt"/>
              </a:rPr>
              <a:t>Irregular pulse.</a:t>
            </a:r>
          </a:p>
          <a:p>
            <a:pPr lvl="2"/>
            <a:r>
              <a:rPr lang="en-US" altLang="en-US" sz="2400" dirty="0">
                <a:latin typeface="+mn-lt"/>
              </a:rPr>
              <a:t>Respiratory:</a:t>
            </a:r>
          </a:p>
          <a:p>
            <a:pPr lvl="3" indent="-230400"/>
            <a:r>
              <a:rPr lang="en-US" altLang="en-US" sz="2400" dirty="0">
                <a:latin typeface="+mn-lt"/>
              </a:rPr>
              <a:t>Respiratory distress.</a:t>
            </a:r>
          </a:p>
          <a:p>
            <a:pPr lvl="3" indent="-230400"/>
            <a:r>
              <a:rPr lang="en-US" altLang="en-US" sz="2400" dirty="0">
                <a:latin typeface="+mn-lt"/>
              </a:rPr>
              <a:t>Apnea.</a:t>
            </a:r>
          </a:p>
        </p:txBody>
      </p:sp>
    </p:spTree>
    <p:extLst>
      <p:ext uri="{BB962C8B-B14F-4D97-AF65-F5344CB8AC3E}">
        <p14:creationId xmlns:p14="http://schemas.microsoft.com/office/powerpoint/2010/main" val="4127955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Heat and Cold Emergencies </a:t>
            </a:r>
            <a:r>
              <a:rPr lang="en-US" sz="2000" b="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r>
              <a:rPr lang="en-US" altLang="en-US" sz="2400" dirty="0">
                <a:latin typeface="+mn-lt"/>
              </a:rPr>
              <a:t>Regulation of Temperature</a:t>
            </a:r>
          </a:p>
          <a:p>
            <a:pPr lvl="1"/>
            <a:r>
              <a:rPr lang="en-US" altLang="en-US" sz="2400" dirty="0">
                <a:latin typeface="+mn-lt"/>
              </a:rPr>
              <a:t>When Heat Lost Exceeds Heat Gained</a:t>
            </a:r>
          </a:p>
          <a:p>
            <a:pPr lvl="2"/>
            <a:r>
              <a:rPr lang="en-US" altLang="en-US" sz="2400" dirty="0">
                <a:latin typeface="+mn-lt"/>
              </a:rPr>
              <a:t>Take actions to reduce patients' heat loss.</a:t>
            </a:r>
          </a:p>
          <a:p>
            <a:pPr lvl="2"/>
            <a:r>
              <a:rPr lang="en-US" altLang="en-US" sz="2400" dirty="0">
                <a:latin typeface="+mn-lt"/>
              </a:rPr>
              <a:t>Wind increases heat loss by convection; wind chill increases the risk of hypothermia.</a:t>
            </a:r>
          </a:p>
        </p:txBody>
      </p:sp>
    </p:spTree>
    <p:extLst>
      <p:ext uri="{BB962C8B-B14F-4D97-AF65-F5344CB8AC3E}">
        <p14:creationId xmlns:p14="http://schemas.microsoft.com/office/powerpoint/2010/main" val="10548603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(8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r>
              <a:rPr lang="en-US" altLang="en-US" sz="2400" dirty="0">
                <a:latin typeface="+mn-lt"/>
              </a:rPr>
              <a:t>Assessment of the Lightning Strike Patient</a:t>
            </a:r>
          </a:p>
          <a:p>
            <a:pPr lvl="1"/>
            <a:r>
              <a:rPr lang="en-US" altLang="en-US" sz="2400" dirty="0">
                <a:latin typeface="+mn-lt"/>
              </a:rPr>
              <a:t>Signs and Symptoms</a:t>
            </a:r>
          </a:p>
          <a:p>
            <a:pPr lvl="2"/>
            <a:r>
              <a:rPr lang="en-US" altLang="en-US" sz="2400" dirty="0">
                <a:latin typeface="+mn-lt"/>
              </a:rPr>
              <a:t>Skin.</a:t>
            </a:r>
          </a:p>
          <a:p>
            <a:pPr lvl="3" indent="-230400"/>
            <a:r>
              <a:rPr lang="en-US" altLang="en-US" sz="2400" dirty="0">
                <a:latin typeface="+mn-lt"/>
              </a:rPr>
              <a:t>Burns.</a:t>
            </a:r>
          </a:p>
          <a:p>
            <a:pPr lvl="3" indent="-230400"/>
            <a:r>
              <a:rPr lang="en-US" altLang="en-US" sz="2400" dirty="0">
                <a:latin typeface="+mn-lt"/>
              </a:rPr>
              <a:t>Feathering.</a:t>
            </a:r>
          </a:p>
          <a:p>
            <a:pPr lvl="2"/>
            <a:r>
              <a:rPr lang="en-US" altLang="en-US" sz="2400" dirty="0" smtClean="0">
                <a:latin typeface="+mn-lt"/>
              </a:rPr>
              <a:t>Musculoskeletal.</a:t>
            </a:r>
            <a:endParaRPr lang="en-US" altLang="en-US" sz="2400" dirty="0">
              <a:latin typeface="+mn-lt"/>
            </a:endParaRPr>
          </a:p>
          <a:p>
            <a:pPr lvl="3" indent="-230400"/>
            <a:r>
              <a:rPr lang="en-US" altLang="en-US" sz="2400" dirty="0">
                <a:latin typeface="+mn-lt"/>
              </a:rPr>
              <a:t>Dislocations.</a:t>
            </a:r>
          </a:p>
          <a:p>
            <a:pPr lvl="3" indent="-230400"/>
            <a:r>
              <a:rPr lang="en-US" altLang="en-US" sz="2400" dirty="0">
                <a:latin typeface="+mn-lt"/>
              </a:rPr>
              <a:t>Fractures.</a:t>
            </a:r>
          </a:p>
        </p:txBody>
      </p:sp>
    </p:spTree>
    <p:extLst>
      <p:ext uri="{BB962C8B-B14F-4D97-AF65-F5344CB8AC3E}">
        <p14:creationId xmlns:p14="http://schemas.microsoft.com/office/powerpoint/2010/main" val="9451401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Feathering Pattern on the Skin Resulting from a Lightning Strike</a:t>
            </a:r>
            <a:endParaRPr lang="en-US" altLang="en-US" dirty="0">
              <a:latin typeface="Times New Roman" panose="02020603050405020304" pitchFamily="18" charset="0"/>
              <a:ea typeface="ＭＳ Ｐゴシック"/>
            </a:endParaRPr>
          </a:p>
        </p:txBody>
      </p:sp>
      <p:pic>
        <p:nvPicPr>
          <p:cNvPr id="4" name="Picture 2" descr="A supine patient, with shirt off, exposing bruising and redness on his shoulders, chest and arms. The bruising is in a splattered pattern, with narrow offshoots from main bruise blotch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294" y="1543081"/>
            <a:ext cx="5927412" cy="40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05500"/>
            <a:ext cx="8229600" cy="493816"/>
          </a:xfrm>
        </p:spPr>
        <p:txBody>
          <a:bodyPr/>
          <a:lstStyle/>
          <a:p>
            <a:r>
              <a:rPr lang="en-US" altLang="en-US" sz="1800" b="1" dirty="0" smtClean="0">
                <a:latin typeface="+mn-lt"/>
                <a:ea typeface="ＭＳ Ｐゴシック"/>
              </a:rPr>
              <a:t>(© </a:t>
            </a:r>
            <a:r>
              <a:rPr lang="en-US" altLang="en-US" sz="1800" b="1" dirty="0">
                <a:latin typeface="+mn-lt"/>
                <a:ea typeface="ＭＳ Ｐゴシック"/>
              </a:rPr>
              <a:t>David Effron,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IN" sz="1800" b="1" dirty="0">
              <a:latin typeface="+mn-lt"/>
            </a:endParaRPr>
          </a:p>
        </p:txBody>
      </p:sp>
    </p:spTree>
    <p:extLst>
      <p:ext uri="{BB962C8B-B14F-4D97-AF65-F5344CB8AC3E}">
        <p14:creationId xmlns:p14="http://schemas.microsoft.com/office/powerpoint/2010/main" val="33257760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Lightning Strike Injuries </a:t>
            </a:r>
            <a:r>
              <a:rPr lang="en-US" altLang="en-US" sz="2000" b="0" dirty="0" smtClean="0">
                <a:latin typeface="Times New Roman" panose="02020603050405020304" pitchFamily="18" charset="0"/>
                <a:ea typeface="ＭＳ Ｐゴシック"/>
              </a:rPr>
              <a:t>(9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 of the Lightning Strike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Unequal pupils.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Drooping eyelids.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Ear.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Ruptured eardrum.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Tinnitus.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Deafness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2076055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Lightning Strike Injuries </a:t>
            </a:r>
            <a:r>
              <a:rPr lang="en-US" altLang="en-US" sz="2000" b="0" dirty="0" smtClean="0">
                <a:latin typeface="Times New Roman" panose="02020603050405020304" pitchFamily="18" charset="0"/>
                <a:ea typeface="ＭＳ Ｐゴシック"/>
              </a:rPr>
              <a:t>(10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Emergency Care for the Lightning Strike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Focus on nervous system damage and possible cardiac dysrhythmias.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Ensure the scene is safe.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clothing is on fire, put it out.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in-line manual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mental status is altered, open the airway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7527336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Lightning Strike Injuries </a:t>
            </a:r>
            <a:r>
              <a:rPr lang="en-US" altLang="en-US" sz="2000" b="0" smtClean="0">
                <a:latin typeface="Times New Roman" panose="02020603050405020304" pitchFamily="18" charset="0"/>
                <a:ea typeface="ＭＳ Ｐゴシック"/>
              </a:rPr>
              <a:t>(11 of 11)</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Emergency Care for the Lightning Strike Patient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Begin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and </a:t>
            </a:r>
            <a:r>
              <a:rPr lang="en-US" altLang="en-US" sz="2400" dirty="0">
                <a:solidFill>
                  <a:srgbClr val="000000"/>
                </a:solidFill>
                <a:latin typeface="Arial (Body)"/>
                <a:ea typeface="ＭＳ Ｐゴシック"/>
              </a:rPr>
              <a:t>apply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for </a:t>
            </a:r>
            <a:r>
              <a:rPr lang="en-US" altLang="en-US" sz="2400" dirty="0">
                <a:solidFill>
                  <a:srgbClr val="000000"/>
                </a:solidFill>
                <a:latin typeface="Arial (Body)"/>
                <a:ea typeface="ＭＳ Ｐゴシック"/>
              </a:rPr>
              <a:t>cardiac arrest.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positive pressure ventilation for inadequate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complete spine motion restriction.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while continuously monitoring the patient’s condition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279812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(1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At high altitude, atmospheric pressure is decreased, which makes less oxygen available.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Decreased oxygen can aggravate pre-existing medical conditions.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Illness may occur even in healthy individuals at high altitude</a:t>
            </a:r>
            <a:r>
              <a:rPr lang="en-US" altLang="en-US" sz="2400" dirty="0" smtClean="0">
                <a:solidFill>
                  <a:srgbClr val="000000"/>
                </a:solidFill>
                <a:latin typeface="Arial (Body)"/>
                <a:ea typeface="ＭＳ Ｐゴシック"/>
              </a:rPr>
              <a:t>.</a:t>
            </a:r>
          </a:p>
        </p:txBody>
      </p:sp>
    </p:spTree>
    <p:extLst>
      <p:ext uri="{BB962C8B-B14F-4D97-AF65-F5344CB8AC3E}">
        <p14:creationId xmlns:p14="http://schemas.microsoft.com/office/powerpoint/2010/main" val="30586844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(2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smtClean="0">
                <a:solidFill>
                  <a:srgbClr val="000000"/>
                </a:solidFill>
                <a:latin typeface="Arial (Body)"/>
                <a:ea typeface="ＭＳ Ｐゴシック"/>
              </a:rPr>
              <a:t>High </a:t>
            </a:r>
            <a:r>
              <a:rPr lang="en-US" altLang="en-US" sz="2400" dirty="0">
                <a:solidFill>
                  <a:srgbClr val="000000"/>
                </a:solidFill>
                <a:latin typeface="Arial (Body)"/>
                <a:ea typeface="ＭＳ Ｐゴシック"/>
              </a:rPr>
              <a:t>altitude is &gt;5,000 feet, but serious illness usually occurs at altitudes &gt;8,000 feet, especially with rapid ascent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881047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(3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Signs and symptoms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General ill feeling.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Loss of appetite.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Headache.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Sleep disturbance.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distress on exertion.</a:t>
            </a:r>
          </a:p>
        </p:txBody>
      </p:sp>
    </p:spTree>
    <p:extLst>
      <p:ext uri="{BB962C8B-B14F-4D97-AF65-F5344CB8AC3E}">
        <p14:creationId xmlns:p14="http://schemas.microsoft.com/office/powerpoint/2010/main" val="18846252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(4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Mountain Sickness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Acute mountain sickness occurs when there is rapid ascent to 6,600 feet or higher.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Symptoms develop 6 to 24 hours after ascent.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Symptoms can worsen if the person ascends higher.</a:t>
            </a:r>
          </a:p>
        </p:txBody>
      </p:sp>
    </p:spTree>
    <p:extLst>
      <p:ext uri="{BB962C8B-B14F-4D97-AF65-F5344CB8AC3E}">
        <p14:creationId xmlns:p14="http://schemas.microsoft.com/office/powerpoint/2010/main" val="38685758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(5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Mountain Sickness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Weakness/Headache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Shortness of breath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Lightheadedness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Loss of appetite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Fatigue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Difficulty sleeping</a:t>
            </a:r>
          </a:p>
        </p:txBody>
      </p:sp>
    </p:spTree>
    <p:extLst>
      <p:ext uri="{BB962C8B-B14F-4D97-AF65-F5344CB8AC3E}">
        <p14:creationId xmlns:p14="http://schemas.microsoft.com/office/powerpoint/2010/main" val="148274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The Illustration Shows a Situation in Which a Wet, Poorly Dressed Climber Has Taken Shelter in a Crevasse or Among Cold, Wet Rocks</a:t>
            </a:r>
            <a:endParaRPr lang="en-US" altLang="en-US" sz="2800" dirty="0">
              <a:latin typeface="Times New Roman" panose="02020603050405020304" pitchFamily="18" charset="0"/>
              <a:ea typeface="ＭＳ Ｐゴシック"/>
            </a:endParaRPr>
          </a:p>
        </p:txBody>
      </p:sp>
      <p:pic>
        <p:nvPicPr>
          <p:cNvPr id="4" name="Picture 2" descr="Mechanisms of heat loss on a man seated on rocky terrain. The man wears open strapped shoes, socks, pants exposing his ankles, and a wet t shirt.  The following mechanisms are listed. Radiation. Body heat is lost to the atmosphere or nearby objects without physically touching them. Convection. Body heat is lost to surrounding air, which becomes warmer, rises, and is replaced with cooler air. Respiration. Heat is lost through exhalation of warm air and inhalation of cold air. Evaporation. Perspiration or wet skin results in body heat lost when the liquid evaporates. Conduction. Body heat is lost to nearby objects through direct physical touc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7178" y="1879480"/>
            <a:ext cx="6489644"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6763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(6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Mountain Sickness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 of 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Severe </a:t>
            </a:r>
            <a:r>
              <a:rPr lang="en-US" altLang="en-US" sz="2400" dirty="0">
                <a:solidFill>
                  <a:srgbClr val="000000"/>
                </a:solidFill>
                <a:latin typeface="Arial (Body)"/>
                <a:ea typeface="ＭＳ Ｐゴシック"/>
              </a:rPr>
              <a:t>weakness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Decreased urine output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shortness of breath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p:txBody>
      </p:sp>
    </p:spTree>
    <p:extLst>
      <p:ext uri="{BB962C8B-B14F-4D97-AF65-F5344CB8AC3E}">
        <p14:creationId xmlns:p14="http://schemas.microsoft.com/office/powerpoint/2010/main" val="17127496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(7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Mountain Sickness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Primary care is descent to a lower altitude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Oxygen may relieve signs and symptoms;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90% is normal at high altitudes.</a:t>
            </a:r>
          </a:p>
        </p:txBody>
      </p:sp>
    </p:spTree>
    <p:extLst>
      <p:ext uri="{BB962C8B-B14F-4D97-AF65-F5344CB8AC3E}">
        <p14:creationId xmlns:p14="http://schemas.microsoft.com/office/powerpoint/2010/main" val="21322679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(8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High Altitude Pulmonary Edema (</a:t>
            </a:r>
            <a:r>
              <a:rPr lang="en-US" altLang="en-US" sz="2400" dirty="0" smtClean="0">
                <a:latin typeface="+mn-lt"/>
              </a:rPr>
              <a:t>H</a:t>
            </a:r>
            <a:r>
              <a:rPr lang="en-US" altLang="en-US" sz="100" dirty="0" smtClean="0">
                <a:latin typeface="+mn-lt"/>
              </a:rPr>
              <a:t> </a:t>
            </a:r>
            <a:r>
              <a:rPr lang="en-US" altLang="en-US" sz="2400" dirty="0" smtClean="0">
                <a:latin typeface="+mn-lt"/>
              </a:rPr>
              <a:t>A</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E</a:t>
            </a:r>
            <a:r>
              <a:rPr lang="en-US" altLang="en-US" sz="2400" dirty="0">
                <a:latin typeface="+mn-lt"/>
              </a:rPr>
              <a:t>)</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Affects </a:t>
            </a:r>
            <a:r>
              <a:rPr lang="en-US" altLang="en-US" sz="2400" dirty="0">
                <a:solidFill>
                  <a:srgbClr val="000000"/>
                </a:solidFill>
                <a:latin typeface="+mn-lt"/>
                <a:ea typeface="ＭＳ Ｐゴシック"/>
              </a:rPr>
              <a:t>the lungs and gas exchange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Can occur at &gt;8,000 feet, but usually occurs at &gt;14,500 </a:t>
            </a:r>
            <a:r>
              <a:rPr lang="en-US" altLang="en-US" sz="2400" dirty="0" smtClean="0">
                <a:solidFill>
                  <a:srgbClr val="000000"/>
                </a:solidFill>
                <a:latin typeface="+mn-lt"/>
                <a:ea typeface="ＭＳ Ｐゴシック"/>
              </a:rPr>
              <a:t>feet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7065616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(9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High Altitude Pulmonary Edema (H</a:t>
            </a:r>
            <a:r>
              <a:rPr lang="en-US" altLang="en-US" sz="100" dirty="0">
                <a:latin typeface="+mn-lt"/>
              </a:rPr>
              <a:t> </a:t>
            </a:r>
            <a:r>
              <a:rPr lang="en-US" altLang="en-US" sz="2400" dirty="0">
                <a:latin typeface="+mn-lt"/>
              </a:rPr>
              <a:t>A</a:t>
            </a:r>
            <a:r>
              <a:rPr lang="en-US" altLang="en-US" sz="100" dirty="0">
                <a:latin typeface="+mn-lt"/>
              </a:rPr>
              <a:t> </a:t>
            </a:r>
            <a:r>
              <a:rPr lang="en-US" altLang="en-US" sz="2400" dirty="0">
                <a:latin typeface="+mn-lt"/>
              </a:rPr>
              <a:t>P</a:t>
            </a:r>
            <a:r>
              <a:rPr lang="en-US" altLang="en-US" sz="100" dirty="0">
                <a:latin typeface="+mn-lt"/>
              </a:rPr>
              <a:t> </a:t>
            </a:r>
            <a:r>
              <a:rPr lang="en-US" altLang="en-US" sz="2400" dirty="0">
                <a:latin typeface="+mn-lt"/>
              </a:rPr>
              <a:t>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 of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Shortness of breath at rest/cyanosis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Cough</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Fatigue/Weakness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Loss of appetite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Tachypnea/Tachycardia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Crackles or wheezing</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Headache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2014312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(10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High Altitude Pulmonary Edema (H</a:t>
            </a:r>
            <a:r>
              <a:rPr lang="en-US" altLang="en-US" sz="100" dirty="0">
                <a:latin typeface="+mn-lt"/>
              </a:rPr>
              <a:t> </a:t>
            </a:r>
            <a:r>
              <a:rPr lang="en-US" altLang="en-US" sz="2400" dirty="0">
                <a:latin typeface="+mn-lt"/>
              </a:rPr>
              <a:t>A</a:t>
            </a:r>
            <a:r>
              <a:rPr lang="en-US" altLang="en-US" sz="100" dirty="0">
                <a:latin typeface="+mn-lt"/>
              </a:rPr>
              <a:t> </a:t>
            </a:r>
            <a:r>
              <a:rPr lang="en-US" altLang="en-US" sz="2400" dirty="0">
                <a:latin typeface="+mn-lt"/>
              </a:rPr>
              <a:t>P</a:t>
            </a:r>
            <a:r>
              <a:rPr lang="en-US" altLang="en-US" sz="100" dirty="0">
                <a:latin typeface="+mn-lt"/>
              </a:rPr>
              <a:t> </a:t>
            </a:r>
            <a:r>
              <a:rPr lang="en-US" altLang="en-US" sz="2400" dirty="0">
                <a:latin typeface="+mn-lt"/>
              </a:rPr>
              <a:t>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 for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best treatment is descent.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Oxygen administration may relieve signs and symptoms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5640392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(11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High Altitude Cerebral Edema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Most cases occur at &gt;12,000 feet.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Collection of fluid within the brain tissue results in increased pressure within the skull</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810005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(12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High Altitude Cerebral Edema (H</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headache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Incoordination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and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Seizures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567130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High Altitude Sickness </a:t>
            </a:r>
            <a:r>
              <a:rPr lang="en-US" altLang="en-US" sz="2000" b="0" dirty="0" smtClean="0">
                <a:latin typeface="Times New Roman" panose="02020603050405020304" pitchFamily="18" charset="0"/>
                <a:ea typeface="ＭＳ Ｐゴシック"/>
              </a:rPr>
              <a:t>(13 of 13)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775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High Altitude Cerebral Edema (H</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C</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E)</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Descent to a lower altitude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Supplemental oxygen, in some cases with positive pressure </a:t>
            </a:r>
            <a:r>
              <a:rPr lang="en-US" altLang="en-US" sz="2400" dirty="0" smtClean="0">
                <a:solidFill>
                  <a:srgbClr val="000000"/>
                </a:solidFill>
                <a:latin typeface="Arial (Body)"/>
                <a:ea typeface="ＭＳ Ｐゴシック"/>
              </a:rPr>
              <a:t>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79745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Case Study 2 Conclusion </a:t>
            </a:r>
            <a:r>
              <a:rPr lang="en-US"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When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arrive, thankful for boots that reach above the ankle, they look and listen carefully as they approach Randy, and ask him if he saw where the snake went. Rather than begin secondary assessment and treatment in the open space,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feel it is safer to place Randy in the ambulance </a:t>
            </a:r>
            <a:r>
              <a:rPr lang="en-US" altLang="en-US" sz="2400" dirty="0" smtClean="0">
                <a:solidFill>
                  <a:srgbClr val="000000"/>
                </a:solidFill>
                <a:latin typeface="Arial (Body)"/>
                <a:ea typeface="ＭＳ Ｐゴシック"/>
              </a:rPr>
              <a:t>first.</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Randy is positioned with his legs flat on the stretcher for the ride to the hospital.</a:t>
            </a:r>
          </a:p>
        </p:txBody>
      </p:sp>
    </p:spTree>
    <p:extLst>
      <p:ext uri="{BB962C8B-B14F-4D97-AF65-F5344CB8AC3E}">
        <p14:creationId xmlns:p14="http://schemas.microsoft.com/office/powerpoint/2010/main" val="22659753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Case Study 2 Conclusion </a:t>
            </a:r>
            <a:r>
              <a:rPr lang="en-US" altLang="en-US" sz="2000" b="0" smtClean="0">
                <a:latin typeface="Times New Roman" panose="02020603050405020304" pitchFamily="18" charset="0"/>
                <a:ea typeface="ＭＳ Ｐゴシック"/>
              </a:rPr>
              <a:t>(2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caring </a:t>
            </a:r>
            <a:r>
              <a:rPr lang="en-US" altLang="en-US" sz="2400" dirty="0">
                <a:solidFill>
                  <a:srgbClr val="000000"/>
                </a:solidFill>
                <a:latin typeface="Arial (Body)"/>
                <a:ea typeface="ＭＳ Ｐゴシック"/>
              </a:rPr>
              <a:t>for Randy obtains a history and complete set of vital signs, and places a dressing over the puncture wounds, which continue to ooze blood. He then notifies the receiving hospital, giving a description of the snake as Randy had described it to </a:t>
            </a:r>
            <a:r>
              <a:rPr lang="en-US" altLang="en-US" sz="2400" dirty="0" smtClean="0">
                <a:solidFill>
                  <a:srgbClr val="000000"/>
                </a:solidFill>
                <a:latin typeface="Arial (Body)"/>
                <a:ea typeface="ＭＳ Ｐゴシック"/>
              </a:rPr>
              <a:t>him.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3533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Wind-Chill Index</a:t>
            </a:r>
            <a:endParaRPr lang="en-US" altLang="en-US" dirty="0">
              <a:latin typeface="Times New Roman" panose="02020603050405020304" pitchFamily="18" charset="0"/>
              <a:ea typeface="ＭＳ Ｐゴシック"/>
            </a:endParaRPr>
          </a:p>
        </p:txBody>
      </p:sp>
      <p:pic>
        <p:nvPicPr>
          <p:cNvPr id="4" name="Picture 2" descr="The wind chill index from the U S army. The matrix shows horizontally thermometer readings in degrees F from 50 to negative 60, and vertically wind speeds from calm or 0 to 50 m p h. Intersections of temperature readings and wind speeds show what the temperature feels like, colder than the temperature reading as affected by wind chill. Greater wind speeds cause increasing risk of freezing danger to exposed flesh as temperature lowers. Individuals face little danger if properly clothed to wind chills as low as negative 21 degrees. Individuals are in danger of freezing exposed flesh between wind chills of negative 21 and negative 72 degrees. Individuals are in great danger of freezing exposed flesh when wind chills fall below negative 73 degrees."/>
          <p:cNvPicPr>
            <a:picLocks noChangeAspect="1"/>
          </p:cNvPicPr>
          <p:nvPr/>
        </p:nvPicPr>
        <p:blipFill rotWithShape="1">
          <a:blip r:embed="rId3">
            <a:extLst>
              <a:ext uri="{28A0092B-C50C-407E-A947-70E740481C1C}">
                <a14:useLocalDpi xmlns:a14="http://schemas.microsoft.com/office/drawing/2010/main" val="0"/>
              </a:ext>
            </a:extLst>
          </a:blip>
          <a:srcRect b="4620"/>
          <a:stretch/>
        </p:blipFill>
        <p:spPr bwMode="auto">
          <a:xfrm>
            <a:off x="1727554" y="1604703"/>
            <a:ext cx="5688892" cy="409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947563"/>
            <a:ext cx="8229600" cy="430971"/>
          </a:xfrm>
        </p:spPr>
        <p:txBody>
          <a:bodyPr/>
          <a:lstStyle/>
          <a:p>
            <a:r>
              <a:rPr lang="en-US" sz="2000" b="1" dirty="0">
                <a:latin typeface="+mn-lt"/>
              </a:rPr>
              <a:t>Source: </a:t>
            </a:r>
            <a:r>
              <a:rPr lang="en-US" sz="2000" dirty="0">
                <a:latin typeface="+mn-lt"/>
              </a:rPr>
              <a:t>U.S. Army</a:t>
            </a:r>
          </a:p>
        </p:txBody>
      </p:sp>
    </p:spTree>
    <p:extLst>
      <p:ext uri="{BB962C8B-B14F-4D97-AF65-F5344CB8AC3E}">
        <p14:creationId xmlns:p14="http://schemas.microsoft.com/office/powerpoint/2010/main" val="38106862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Case Study 2 Conclusion </a:t>
            </a:r>
            <a:r>
              <a:rPr lang="en-US" altLang="en-US" sz="2000" b="0" dirty="0" smtClean="0">
                <a:latin typeface="Times New Roman" panose="02020603050405020304" pitchFamily="18" charset="0"/>
                <a:ea typeface="ＭＳ Ｐゴシック"/>
              </a:rPr>
              <a:t>(3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Medical direction advises against a constricting band. By the time they reach the hospital, Randy’s left foot and ankle have begun to discolor, and are swollen. Fortunately, antivenin is immediately available.</a:t>
            </a:r>
          </a:p>
        </p:txBody>
      </p:sp>
    </p:spTree>
    <p:extLst>
      <p:ext uri="{BB962C8B-B14F-4D97-AF65-F5344CB8AC3E}">
        <p14:creationId xmlns:p14="http://schemas.microsoft.com/office/powerpoint/2010/main" val="26212091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Lesson Summary </a:t>
            </a:r>
            <a:r>
              <a:rPr lang="en-US" sz="2000" b="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chemeClr val="tx1"/>
                </a:solidFill>
                <a:latin typeface="+mn-lt"/>
                <a:ea typeface="ＭＳ Ｐゴシック"/>
              </a:rPr>
              <a:t>The </a:t>
            </a:r>
            <a:r>
              <a:rPr lang="en-US" altLang="en-US" sz="2400" dirty="0" smtClean="0">
                <a:solidFill>
                  <a:schemeClr val="tx1"/>
                </a:solidFill>
                <a:latin typeface="+mn-lt"/>
                <a:ea typeface="ＭＳ Ｐゴシック"/>
              </a:rPr>
              <a:t>body’s </a:t>
            </a:r>
            <a:r>
              <a:rPr lang="en-US" altLang="en-US" sz="2400" dirty="0">
                <a:solidFill>
                  <a:schemeClr val="tx1"/>
                </a:solidFill>
                <a:latin typeface="+mn-lt"/>
                <a:ea typeface="ＭＳ Ｐゴシック"/>
              </a:rPr>
              <a:t>thermoregulation mechanisms normally keep the body temperature at </a:t>
            </a:r>
            <a:r>
              <a:rPr lang="en-US" altLang="en-US" sz="2400" dirty="0" smtClean="0">
                <a:solidFill>
                  <a:schemeClr val="tx1"/>
                </a:solidFill>
                <a:latin typeface="+mn-lt"/>
              </a:rPr>
              <a:t>98.6</a:t>
            </a:r>
            <a:r>
              <a:rPr lang="en-US" altLang="en-US" sz="2400" dirty="0" smtClean="0">
                <a:solidFill>
                  <a:schemeClr val="tx1"/>
                </a:solidFill>
                <a:latin typeface="+mn-lt"/>
                <a:cs typeface="Arial" panose="020B0604020202020204" pitchFamily="34" charset="0"/>
              </a:rPr>
              <a:t>°</a:t>
            </a:r>
            <a:r>
              <a:rPr lang="en-US" altLang="en-US" sz="2400" dirty="0" smtClean="0">
                <a:solidFill>
                  <a:schemeClr val="tx1"/>
                </a:solidFill>
                <a:latin typeface="+mn-lt"/>
                <a:ea typeface="ＭＳ Ｐゴシック"/>
              </a:rPr>
              <a:t>F</a:t>
            </a:r>
            <a:r>
              <a:rPr lang="en-US" altLang="en-US" sz="100" dirty="0" smtClean="0">
                <a:solidFill>
                  <a:schemeClr val="bg1"/>
                </a:solidFill>
                <a:latin typeface="+mn-lt"/>
                <a:ea typeface="ＭＳ Ｐゴシック"/>
              </a:rPr>
              <a:t>ahrenheit</a:t>
            </a:r>
            <a:r>
              <a:rPr lang="en-US" altLang="en-US" sz="2400" dirty="0">
                <a:solidFill>
                  <a:schemeClr val="tx1"/>
                </a:solidFill>
                <a:latin typeface="+mn-lt"/>
                <a:ea typeface="ＭＳ Ｐゴシック"/>
              </a:rPr>
              <a:t>.</a:t>
            </a:r>
          </a:p>
          <a:p>
            <a:pPr marL="255651" lvl="0" indent="-255651" eaLnBrk="0" fontAlgn="base" hangingPunct="0">
              <a:spcAft>
                <a:spcPct val="0"/>
              </a:spcAft>
              <a:buSzPts val="2400"/>
              <a:tabLst/>
            </a:pPr>
            <a:r>
              <a:rPr lang="en-US" altLang="en-US" sz="2400" dirty="0">
                <a:solidFill>
                  <a:schemeClr val="tx1"/>
                </a:solidFill>
                <a:latin typeface="+mn-lt"/>
                <a:ea typeface="ＭＳ Ｐゴシック"/>
              </a:rPr>
              <a:t>When heat loss exceeds heat production, hypothermia results.</a:t>
            </a:r>
          </a:p>
          <a:p>
            <a:pPr marL="255651" lvl="0" indent="-255651" eaLnBrk="0" fontAlgn="base" hangingPunct="0">
              <a:spcAft>
                <a:spcPct val="0"/>
              </a:spcAft>
              <a:buSzPts val="2400"/>
              <a:tabLst/>
            </a:pPr>
            <a:r>
              <a:rPr lang="en-US" altLang="en-US" sz="2400" dirty="0">
                <a:solidFill>
                  <a:schemeClr val="tx1"/>
                </a:solidFill>
                <a:latin typeface="+mn-lt"/>
                <a:ea typeface="ＭＳ Ｐゴシック"/>
              </a:rPr>
              <a:t>When heat gain exceeds heat loss, hyperthermia results.</a:t>
            </a:r>
          </a:p>
        </p:txBody>
      </p:sp>
    </p:spTree>
    <p:extLst>
      <p:ext uri="{BB962C8B-B14F-4D97-AF65-F5344CB8AC3E}">
        <p14:creationId xmlns:p14="http://schemas.microsoft.com/office/powerpoint/2010/main" val="37822997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Cold-related emergencies include generalized hypothermia and local cold injuries.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Heat-related emergencies include heat cramps, heat exhaustion, and heat stroke.</a:t>
            </a:r>
          </a:p>
        </p:txBody>
      </p:sp>
    </p:spTree>
    <p:extLst>
      <p:ext uri="{BB962C8B-B14F-4D97-AF65-F5344CB8AC3E}">
        <p14:creationId xmlns:p14="http://schemas.microsoft.com/office/powerpoint/2010/main" val="30647687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Lesson Summary </a:t>
            </a:r>
            <a:r>
              <a:rPr lang="en-US" altLang="en-US" sz="2000" b="0" dirty="0" smtClean="0">
                <a:latin typeface="Times New Roman" panose="02020603050405020304" pitchFamily="18" charset="0"/>
                <a:ea typeface="ＭＳ Ｐゴシック"/>
              </a:rPr>
              <a:t>(3 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Lightning strikes may cause serious injury to the nervous and cardiovascular systems, as well as causing burns and blunt trauma.</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Altitude sickness generally occurs at levels &gt;8,000 feet.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 important part of treating altitude illness is to get the patient to a lower altitude.</a:t>
            </a:r>
          </a:p>
        </p:txBody>
      </p:sp>
    </p:spTree>
    <p:extLst>
      <p:ext uri="{BB962C8B-B14F-4D97-AF65-F5344CB8AC3E}">
        <p14:creationId xmlns:p14="http://schemas.microsoft.com/office/powerpoint/2010/main" val="39935797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Convection warms air molecules in immediate contact with the skin. As wind speed increases, removing the warmed air and replacing it with cold air, heat loss increases as heat is lost to the colder air</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1"/>
            <a:ext cx="8229600" cy="536864"/>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99648369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174173"/>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Evaporation is the loss of heat associated with water on the skin’s surface. As the water evaporates, heat is dissipated into the air</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0"/>
            <a:ext cx="8229600" cy="464127"/>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46602302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810491"/>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Conduction is the transfer of heat from the body to surfaces it is in contact </a:t>
            </a:r>
            <a:r>
              <a:rPr lang="en-US" altLang="en-US" sz="2400" kern="1200" dirty="0" smtClean="0">
                <a:solidFill>
                  <a:srgbClr val="000000"/>
                </a:solidFill>
                <a:latin typeface="Arial (Body)"/>
                <a:ea typeface="ＭＳ Ｐゴシック" panose="020B0600070205080204" pitchFamily="34" charset="-128"/>
              </a:rPr>
              <a:t>with.</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0"/>
            <a:ext cx="8229600" cy="484909"/>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13695227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09155"/>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Radiation is the loss of heat to still </a:t>
            </a:r>
            <a:r>
              <a:rPr lang="en-US" altLang="en-US" sz="2400" kern="1200" dirty="0" smtClean="0">
                <a:solidFill>
                  <a:srgbClr val="000000"/>
                </a:solidFill>
                <a:latin typeface="Arial (Body)"/>
                <a:ea typeface="ＭＳ Ｐゴシック" panose="020B0600070205080204" pitchFamily="34" charset="-128"/>
              </a:rPr>
              <a:t>air.</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0"/>
            <a:ext cx="8229600" cy="464127"/>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86088783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Correct! </a:t>
            </a:r>
            <a:r>
              <a:rPr lang="en-US" altLang="en-US" sz="2000" b="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955964"/>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Pit vipers have large fangs, a large, triangular head, elliptical pupils, and a pit between the eye and mouth</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0"/>
            <a:ext cx="8229600" cy="526473"/>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46182306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Incorrect </a:t>
            </a:r>
            <a:r>
              <a:rPr lang="en-US" altLang="en-US" sz="2000" b="0" smtClean="0">
                <a:latin typeface="Times New Roman" panose="02020603050405020304" pitchFamily="18" charset="0"/>
                <a:ea typeface="ＭＳ Ｐゴシック"/>
              </a:rPr>
              <a:t>(4 of 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153391"/>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Pit vipers have a blotchy pattern of markings on a solid background. Coral snakes have alternating bands of red, yellow, and black</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1"/>
            <a:ext cx="8229600" cy="474518"/>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418300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Regulation of Temperature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When Heat Lost Exceeds Heat Gained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Exposure to water increases heat loss by conduction and evaporation.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 relative humidity reduces heat loss by evaporation.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 relative humidity of 90 percent causes evaporation to become essentially ineffective.</a:t>
            </a:r>
          </a:p>
        </p:txBody>
      </p:sp>
    </p:spTree>
    <p:extLst>
      <p:ext uri="{BB962C8B-B14F-4D97-AF65-F5344CB8AC3E}">
        <p14:creationId xmlns:p14="http://schemas.microsoft.com/office/powerpoint/2010/main" val="9299097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Incorrect </a:t>
            </a:r>
            <a:r>
              <a:rPr lang="en-US" altLang="en-US" sz="2000" b="0" smtClean="0">
                <a:latin typeface="Times New Roman" panose="02020603050405020304" pitchFamily="18" charset="0"/>
                <a:ea typeface="ＭＳ Ｐゴシック"/>
              </a:rPr>
              <a:t>(5 of 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665018"/>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Pit vipers have a large, triangular head</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1"/>
            <a:ext cx="8229600" cy="516082"/>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44357883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Incorrect </a:t>
            </a:r>
            <a:r>
              <a:rPr lang="en-US" altLang="en-US" sz="2000" b="0" smtClean="0">
                <a:latin typeface="Times New Roman" panose="02020603050405020304" pitchFamily="18" charset="0"/>
                <a:ea typeface="ＭＳ Ｐゴシック"/>
              </a:rPr>
              <a:t>(6 of 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31273"/>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Pit vipers have fangs, although coral snakes have smaller teeth and do not have fangs</a:t>
            </a:r>
            <a:r>
              <a:rPr lang="en-US" altLang="en-US" sz="2400" kern="1200" dirty="0" smtClean="0">
                <a:solidFill>
                  <a:srgbClr val="000000"/>
                </a:solidFill>
                <a:latin typeface="Arial (Body)"/>
                <a:ea typeface="ＭＳ Ｐゴシック" panose="020B0600070205080204" pitchFamily="34" charset="-128"/>
              </a:rPr>
              <a:t>.</a:t>
            </a:r>
            <a:endParaRPr lang="en-US" altLang="en-US" sz="2400" kern="1200" dirty="0">
              <a:solidFill>
                <a:srgbClr val="000000"/>
              </a:solidFill>
              <a:latin typeface="Arial (Body)"/>
              <a:ea typeface="ＭＳ Ｐゴシック" panose="020B0600070205080204" pitchFamily="34" charset="-128"/>
            </a:endParaRPr>
          </a:p>
        </p:txBody>
      </p:sp>
      <p:sp>
        <p:nvSpPr>
          <p:cNvPr id="4" name="Text Placeholder 3"/>
          <p:cNvSpPr>
            <a:spLocks noGrp="1"/>
          </p:cNvSpPr>
          <p:nvPr>
            <p:ph type="body" idx="2"/>
          </p:nvPr>
        </p:nvSpPr>
        <p:spPr>
          <a:xfrm>
            <a:off x="457200" y="3962401"/>
            <a:ext cx="8229600" cy="568036"/>
          </a:xfrm>
        </p:spPr>
        <p:txBody>
          <a:bodyPr/>
          <a:lstStyle/>
          <a:p>
            <a:pPr marL="0" indent="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2793264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Heat and Cold Emergencies </a:t>
            </a:r>
            <a:r>
              <a:rPr lang="en-US" sz="2000" b="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Regulation of Temperature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When </a:t>
            </a:r>
            <a:r>
              <a:rPr lang="en-US" altLang="en-US" sz="2400" dirty="0">
                <a:solidFill>
                  <a:srgbClr val="000000"/>
                </a:solidFill>
                <a:latin typeface="Arial (Body)"/>
                <a:ea typeface="ＭＳ Ｐゴシック"/>
              </a:rPr>
              <a:t>Heat Gained Exceeds Heat Lost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Hyperthermia, or a high body temperature, occurs when the body cannot cool itself effectively.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is most common in situations in which the air temperature is high, the humidity is high, and there is little or no breeze.</a:t>
            </a:r>
          </a:p>
        </p:txBody>
      </p:sp>
    </p:spTree>
    <p:extLst>
      <p:ext uri="{BB962C8B-B14F-4D97-AF65-F5344CB8AC3E}">
        <p14:creationId xmlns:p14="http://schemas.microsoft.com/office/powerpoint/2010/main" val="327638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chemeClr val="tx1"/>
                </a:solidFill>
                <a:latin typeface="Arial (Body)"/>
                <a:ea typeface="ＭＳ Ｐゴシック"/>
              </a:rPr>
              <a:t>Generalized Hypothermia</a:t>
            </a:r>
          </a:p>
          <a:p>
            <a:pPr marL="741553" lvl="1" indent="-284353" eaLnBrk="0" fontAlgn="base" hangingPunct="0">
              <a:spcAft>
                <a:spcPct val="0"/>
              </a:spcAft>
              <a:buSzPts val="2400"/>
            </a:pPr>
            <a:r>
              <a:rPr lang="en-US" altLang="en-US" sz="2400" dirty="0">
                <a:solidFill>
                  <a:schemeClr val="tx1"/>
                </a:solidFill>
                <a:latin typeface="Arial (Body)"/>
                <a:ea typeface="ＭＳ Ｐゴシック"/>
              </a:rPr>
              <a:t>Thermoregulation ability is lost when the body temperature reaches </a:t>
            </a:r>
            <a:r>
              <a:rPr lang="en-US" altLang="en-US" sz="2400" dirty="0" smtClean="0">
                <a:solidFill>
                  <a:schemeClr val="tx1"/>
                </a:solidFill>
                <a:latin typeface="Arial (Body)"/>
                <a:ea typeface="ＭＳ Ｐゴシック"/>
              </a:rPr>
              <a:t>95</a:t>
            </a:r>
            <a:r>
              <a:rPr lang="en-IN" sz="2400" dirty="0">
                <a:latin typeface="Arial" panose="020B0604020202020204" pitchFamily="34" charset="0"/>
                <a:cs typeface="Arial" panose="020B0604020202020204" pitchFamily="34" charset="0"/>
              </a:rPr>
              <a:t>°</a:t>
            </a:r>
            <a:r>
              <a:rPr lang="en-US" altLang="en-US" sz="2400" dirty="0" smtClean="0">
                <a:solidFill>
                  <a:schemeClr val="tx1"/>
                </a:solidFill>
                <a:latin typeface="Arial (Body)"/>
                <a:ea typeface="ＭＳ Ｐゴシック"/>
              </a:rPr>
              <a:t>F</a:t>
            </a:r>
            <a:r>
              <a:rPr lang="en-US" altLang="en-US" sz="100" dirty="0" smtClean="0">
                <a:solidFill>
                  <a:schemeClr val="bg1"/>
                </a:solidFill>
                <a:latin typeface="Arial (Body)"/>
                <a:ea typeface="ＭＳ Ｐゴシック"/>
              </a:rPr>
              <a:t>ahrenheit</a:t>
            </a:r>
            <a:r>
              <a:rPr lang="en-US" altLang="en-US" sz="2400" dirty="0">
                <a:solidFill>
                  <a:schemeClr val="tx1"/>
                </a:solidFill>
                <a:latin typeface="Arial (Body)"/>
                <a:ea typeface="ＭＳ Ｐゴシック"/>
              </a:rPr>
              <a:t>.</a:t>
            </a:r>
          </a:p>
          <a:p>
            <a:pPr marL="741553" lvl="1" indent="-284353" eaLnBrk="0" fontAlgn="base" hangingPunct="0">
              <a:spcAft>
                <a:spcPct val="0"/>
              </a:spcAft>
              <a:buSzPts val="2400"/>
            </a:pPr>
            <a:r>
              <a:rPr lang="en-US" altLang="en-US" sz="2400" dirty="0">
                <a:solidFill>
                  <a:schemeClr val="tx1"/>
                </a:solidFill>
                <a:latin typeface="Arial (Body)"/>
                <a:ea typeface="ＭＳ Ｐゴシック"/>
              </a:rPr>
              <a:t>Coma occurs at </a:t>
            </a:r>
            <a:r>
              <a:rPr lang="en-US" altLang="en-US" sz="2400" dirty="0" smtClean="0">
                <a:solidFill>
                  <a:schemeClr val="tx1"/>
                </a:solidFill>
                <a:latin typeface="Arial (Body)"/>
                <a:ea typeface="ＭＳ Ｐゴシック"/>
              </a:rPr>
              <a:t>79</a:t>
            </a:r>
            <a:r>
              <a:rPr lang="en-IN" sz="2400" dirty="0">
                <a:latin typeface="Arial" panose="020B0604020202020204" pitchFamily="34" charset="0"/>
                <a:cs typeface="Arial" panose="020B0604020202020204" pitchFamily="34" charset="0"/>
              </a:rPr>
              <a:t>°</a:t>
            </a:r>
            <a:r>
              <a:rPr lang="en-US" altLang="en-US" sz="2400" dirty="0" smtClean="0">
                <a:solidFill>
                  <a:schemeClr val="tx1"/>
                </a:solidFill>
                <a:latin typeface="Arial (Body)"/>
                <a:ea typeface="ＭＳ Ｐゴシック"/>
              </a:rPr>
              <a:t>F</a:t>
            </a:r>
            <a:r>
              <a:rPr lang="en-US" altLang="en-US" sz="100" dirty="0" smtClean="0">
                <a:solidFill>
                  <a:schemeClr val="bg1"/>
                </a:solidFill>
                <a:latin typeface="Arial (Body)"/>
                <a:ea typeface="ＭＳ Ｐゴシック"/>
              </a:rPr>
              <a:t>ahrenheit</a:t>
            </a:r>
            <a:r>
              <a:rPr lang="en-US" altLang="en-US" sz="2400" dirty="0">
                <a:solidFill>
                  <a:schemeClr val="tx1"/>
                </a:solidFill>
                <a:latin typeface="Arial (Body)"/>
                <a:ea typeface="ＭＳ Ｐゴシック"/>
              </a:rPr>
              <a:t>.</a:t>
            </a:r>
          </a:p>
          <a:p>
            <a:pPr marL="741553" lvl="1" indent="-284353" eaLnBrk="0" fontAlgn="base" hangingPunct="0">
              <a:spcAft>
                <a:spcPct val="0"/>
              </a:spcAft>
              <a:buSzPts val="2400"/>
            </a:pPr>
            <a:r>
              <a:rPr lang="en-US" altLang="en-US" sz="2400" dirty="0">
                <a:solidFill>
                  <a:schemeClr val="tx1"/>
                </a:solidFill>
                <a:latin typeface="Arial (Body)"/>
                <a:ea typeface="ＭＳ Ｐゴシック"/>
              </a:rPr>
              <a:t>Mortality is as high as 87 percent.</a:t>
            </a:r>
          </a:p>
          <a:p>
            <a:pPr marL="741553" lvl="1" indent="-284353" eaLnBrk="0" fontAlgn="base" hangingPunct="0">
              <a:spcAft>
                <a:spcPct val="0"/>
              </a:spcAft>
              <a:buSzPts val="2400"/>
            </a:pPr>
            <a:r>
              <a:rPr lang="en-US" altLang="en-US" sz="2400" dirty="0">
                <a:solidFill>
                  <a:schemeClr val="tx1"/>
                </a:solidFill>
                <a:latin typeface="Arial (Body)"/>
                <a:ea typeface="ＭＳ Ｐゴシック"/>
              </a:rPr>
              <a:t>It can have a sudden onset, as when someone falls through ice, or a gradual onset, as from prolonged exposure to wind, cold air, or cool water.</a:t>
            </a:r>
          </a:p>
        </p:txBody>
      </p:sp>
    </p:spTree>
    <p:extLst>
      <p:ext uri="{BB962C8B-B14F-4D97-AF65-F5344CB8AC3E}">
        <p14:creationId xmlns:p14="http://schemas.microsoft.com/office/powerpoint/2010/main" val="1336324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and Symptoms of a Sinking Core Temperature</a:t>
            </a:r>
            <a:endParaRPr lang="en-US" altLang="en-US" dirty="0">
              <a:latin typeface="Times New Roman" panose="02020603050405020304" pitchFamily="18" charset="0"/>
              <a:ea typeface="ＭＳ Ｐゴシック"/>
            </a:endParaRPr>
          </a:p>
        </p:txBody>
      </p:sp>
      <p:pic>
        <p:nvPicPr>
          <p:cNvPr id="4" name="Picture 2" descr="Signs and symptoms of hypothermia as core temperature decreases. 95 to 98 F, 35 to 37 C. Cold pale skin, alert and shivering, poor muscle coordination, rapid breathing, rapid heart rate. 90 to 95 F, 32 to 35 C. Cold waxy skin, puffy face that is possibly pink, confusion, muscle rigidity, no shivering, slow heart rate. 86 to 90 F, 30 to 32 C. Dilated pupils, diminished reflexes, stupor or coma, rigid muscles, slow breathing rate, hypotension, slow heart rate. 82 to 86 F, 28 to 30 C. Fixed dilated pupils, coma, flaccid muscles, slow respiration, slow or rapid heart rate, possible cardiac arrest. 68 to 82 F, 20 to 28 C. Cyanosis, fixed dilated pupils, unresponsive, barely detectable vital signs, irregular pulse, cardiac arr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909" y="1825392"/>
            <a:ext cx="7830182" cy="38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276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728.</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728.</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728.</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323135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(2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Generalized Hypothermia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Predisposing Factors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Ambient temperature, wind chill, and moisture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Extremes of 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Medical conditions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Alcohol, drugs, and poisons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Clothing and duration of exposure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Activity level</a:t>
            </a:r>
          </a:p>
        </p:txBody>
      </p:sp>
    </p:spTree>
    <p:extLst>
      <p:ext uri="{BB962C8B-B14F-4D97-AF65-F5344CB8AC3E}">
        <p14:creationId xmlns:p14="http://schemas.microsoft.com/office/powerpoint/2010/main" val="2575288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Hypothermia Can Occur in Cold or Merely Cool Environments</a:t>
            </a:r>
            <a:endParaRPr lang="en-US" altLang="en-US" dirty="0">
              <a:latin typeface="Times New Roman" panose="02020603050405020304" pitchFamily="18" charset="0"/>
              <a:ea typeface="ＭＳ Ｐゴシック"/>
            </a:endParaRPr>
          </a:p>
        </p:txBody>
      </p:sp>
      <p:sp>
        <p:nvSpPr>
          <p:cNvPr id="5" name="Text Placeholder 4"/>
          <p:cNvSpPr>
            <a:spLocks noGrp="1"/>
          </p:cNvSpPr>
          <p:nvPr>
            <p:ph idx="1"/>
          </p:nvPr>
        </p:nvSpPr>
        <p:spPr>
          <a:xfrm>
            <a:off x="457200" y="1600201"/>
            <a:ext cx="8229600" cy="1339134"/>
          </a:xfrm>
        </p:spPr>
        <p:txBody>
          <a:bodyPr/>
          <a:lstStyle/>
          <a:p>
            <a:pPr marL="0" indent="0">
              <a:buNone/>
            </a:pPr>
            <a:r>
              <a:rPr lang="en-US" altLang="en-US" sz="2000" dirty="0" smtClean="0">
                <a:latin typeface="+mn-lt"/>
                <a:ea typeface="ＭＳ Ｐゴシック"/>
              </a:rPr>
              <a:t>All of the persons in these photographs are subject to possible hypothermia: (a) a person dressed too lightly for outdoor activity on a very cold day (b) a person sleeping outdoors on a cool surface in cool weather.</a:t>
            </a:r>
            <a:endParaRPr lang="en-IN" sz="2000" dirty="0">
              <a:latin typeface="+mn-lt"/>
            </a:endParaRPr>
          </a:p>
        </p:txBody>
      </p:sp>
      <p:pic>
        <p:nvPicPr>
          <p:cNvPr id="7" name="Picture 6" descr="A young man in an unzipped jacket, jeans and a baseball cap, walking through snow carrying a snowboard, as snow falls."/>
          <p:cNvPicPr>
            <a:picLocks noChangeAspect="1"/>
          </p:cNvPicPr>
          <p:nvPr/>
        </p:nvPicPr>
        <p:blipFill>
          <a:blip r:embed="rId3"/>
          <a:stretch>
            <a:fillRect/>
          </a:stretch>
        </p:blipFill>
        <p:spPr>
          <a:xfrm>
            <a:off x="1495825" y="3203652"/>
            <a:ext cx="2319965" cy="2575607"/>
          </a:xfrm>
          <a:prstGeom prst="rect">
            <a:avLst/>
          </a:prstGeom>
        </p:spPr>
      </p:pic>
      <p:pic>
        <p:nvPicPr>
          <p:cNvPr id="8" name="Picture 7" descr="A man in a t shirt with one shoe off, lying unconscious on outdoor concrete steps."/>
          <p:cNvPicPr>
            <a:picLocks noChangeAspect="1"/>
          </p:cNvPicPr>
          <p:nvPr/>
        </p:nvPicPr>
        <p:blipFill>
          <a:blip r:embed="rId4"/>
          <a:stretch>
            <a:fillRect/>
          </a:stretch>
        </p:blipFill>
        <p:spPr>
          <a:xfrm>
            <a:off x="3961762" y="3200634"/>
            <a:ext cx="3787476" cy="2458100"/>
          </a:xfrm>
          <a:prstGeom prst="rect">
            <a:avLst/>
          </a:prstGeom>
        </p:spPr>
      </p:pic>
      <p:sp>
        <p:nvSpPr>
          <p:cNvPr id="6" name="Content Placeholder 5"/>
          <p:cNvSpPr>
            <a:spLocks noGrp="1"/>
          </p:cNvSpPr>
          <p:nvPr>
            <p:ph idx="13"/>
          </p:nvPr>
        </p:nvSpPr>
        <p:spPr>
          <a:xfrm>
            <a:off x="457200" y="5930425"/>
            <a:ext cx="8229600" cy="394666"/>
          </a:xfrm>
        </p:spPr>
        <p:txBody>
          <a:bodyPr/>
          <a:lstStyle/>
          <a:p>
            <a:pPr marL="101600" indent="0">
              <a:buNone/>
            </a:pPr>
            <a:r>
              <a:rPr lang="en-US" altLang="en-US" sz="1800" b="1" dirty="0" smtClean="0">
                <a:latin typeface="+mn-lt"/>
                <a:ea typeface="ＭＳ Ｐゴシック"/>
              </a:rPr>
              <a:t>(</a:t>
            </a:r>
            <a:r>
              <a:rPr lang="en-US" altLang="en-US" sz="1800" b="1" dirty="0">
                <a:latin typeface="+mn-lt"/>
                <a:ea typeface="ＭＳ Ｐゴシック"/>
              </a:rPr>
              <a:t>Photo a: © </a:t>
            </a:r>
            <a:r>
              <a:rPr lang="en-US" altLang="en-US" sz="1800" b="1" dirty="0" smtClean="0">
                <a:latin typeface="+mn-lt"/>
                <a:ea typeface="ＭＳ Ｐゴシック"/>
              </a:rPr>
              <a:t>Corbis)</a:t>
            </a:r>
            <a:endParaRPr lang="en-IN" sz="1800" b="1" dirty="0">
              <a:latin typeface="+mn-lt"/>
            </a:endParaRPr>
          </a:p>
        </p:txBody>
      </p:sp>
    </p:spTree>
    <p:extLst>
      <p:ext uri="{BB962C8B-B14F-4D97-AF65-F5344CB8AC3E}">
        <p14:creationId xmlns:p14="http://schemas.microsoft.com/office/powerpoint/2010/main" val="3088662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24-1 Stages of Hypothermia</a:t>
            </a:r>
            <a:endParaRPr lang="en-US" altLang="en-US"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3703404597"/>
              </p:ext>
            </p:extLst>
          </p:nvPr>
        </p:nvGraphicFramePr>
        <p:xfrm>
          <a:off x="1786825" y="2015209"/>
          <a:ext cx="5570350" cy="2931160"/>
        </p:xfrm>
        <a:graphic>
          <a:graphicData uri="http://schemas.openxmlformats.org/drawingml/2006/table">
            <a:tbl>
              <a:tblPr firstRow="1" bandRow="1">
                <a:tableStyleId>{40F9630F-82C1-40B7-BC3A-925EFCFF5E92}</a:tableStyleId>
              </a:tblPr>
              <a:tblGrid>
                <a:gridCol w="1492855">
                  <a:extLst>
                    <a:ext uri="{9D8B030D-6E8A-4147-A177-3AD203B41FA5}">
                      <a16:colId xmlns:a16="http://schemas.microsoft.com/office/drawing/2014/main" val="1077334535"/>
                    </a:ext>
                  </a:extLst>
                </a:gridCol>
                <a:gridCol w="4077495">
                  <a:extLst>
                    <a:ext uri="{9D8B030D-6E8A-4147-A177-3AD203B41FA5}">
                      <a16:colId xmlns:a16="http://schemas.microsoft.com/office/drawing/2014/main" val="1359219891"/>
                    </a:ext>
                  </a:extLst>
                </a:gridCol>
              </a:tblGrid>
              <a:tr h="370840">
                <a:tc>
                  <a:txBody>
                    <a:bodyPr/>
                    <a:lstStyle/>
                    <a:p>
                      <a:r>
                        <a:rPr lang="en-IN" sz="1800" b="1" i="0" u="none" strike="noStrike" cap="none" baseline="0" dirty="0" smtClean="0">
                          <a:solidFill>
                            <a:schemeClr val="dk1"/>
                          </a:solidFill>
                          <a:latin typeface="+mn-lt"/>
                          <a:ea typeface="Arial"/>
                          <a:cs typeface="Arial"/>
                          <a:sym typeface="Arial"/>
                        </a:rPr>
                        <a:t>Stage</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800" b="1" i="0" u="none" strike="noStrike" cap="none" baseline="0" dirty="0" smtClean="0">
                          <a:solidFill>
                            <a:schemeClr val="dk1"/>
                          </a:solidFill>
                          <a:latin typeface="+mn-lt"/>
                          <a:ea typeface="Arial"/>
                          <a:cs typeface="Arial"/>
                          <a:sym typeface="Arial"/>
                        </a:rPr>
                        <a:t>Core Temperature Range</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710643"/>
                  </a:ext>
                </a:extLst>
              </a:tr>
              <a:tr h="370840">
                <a:tc>
                  <a:txBody>
                    <a:bodyPr/>
                    <a:lstStyle/>
                    <a:p>
                      <a:r>
                        <a:rPr lang="en-IN" sz="1800" b="0" i="0" u="none" strike="noStrike" cap="none" baseline="0" dirty="0" smtClean="0">
                          <a:solidFill>
                            <a:schemeClr val="dk1"/>
                          </a:solidFill>
                          <a:latin typeface="+mn-lt"/>
                          <a:ea typeface="Arial"/>
                          <a:cs typeface="Arial"/>
                          <a:sym typeface="Arial"/>
                        </a:rPr>
                        <a:t>Mild</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800" b="0" i="0" u="none" strike="noStrike" cap="none" baseline="0" dirty="0" smtClean="0">
                          <a:solidFill>
                            <a:schemeClr val="dk1"/>
                          </a:solidFill>
                          <a:latin typeface="+mn-lt"/>
                          <a:ea typeface="Arial"/>
                          <a:cs typeface="Arial"/>
                          <a:sym typeface="Arial"/>
                        </a:rPr>
                        <a:t>35</a:t>
                      </a:r>
                      <a:r>
                        <a:rPr lang="en-IN" sz="1800" b="0" i="0" u="none" strike="noStrike" cap="none" baseline="0" dirty="0" smtClean="0">
                          <a:solidFill>
                            <a:schemeClr val="dk1"/>
                          </a:solidFill>
                          <a:latin typeface="+mn-lt"/>
                          <a:ea typeface="Arial"/>
                          <a:cs typeface="Arial" panose="020B0604020202020204" pitchFamily="34" charset="0"/>
                          <a:sym typeface="Arial"/>
                        </a:rPr>
                        <a:t>°</a:t>
                      </a:r>
                      <a:r>
                        <a:rPr lang="en-IN" sz="1800" b="0" i="0" u="none" strike="noStrike" cap="none" baseline="0" dirty="0" smtClean="0">
                          <a:solidFill>
                            <a:schemeClr val="dk1"/>
                          </a:solidFill>
                          <a:latin typeface="+mn-lt"/>
                          <a:ea typeface="Arial"/>
                          <a:cs typeface="Arial"/>
                          <a:sym typeface="Arial"/>
                        </a:rPr>
                        <a:t>C</a:t>
                      </a:r>
                      <a:r>
                        <a:rPr lang="en-IN" sz="100" b="0" i="0" u="none" strike="noStrike" cap="none" baseline="0" dirty="0" smtClean="0">
                          <a:solidFill>
                            <a:schemeClr val="bg1"/>
                          </a:solidFill>
                          <a:latin typeface="+mn-lt"/>
                          <a:ea typeface="Arial"/>
                          <a:cs typeface="Arial"/>
                          <a:sym typeface="Arial"/>
                        </a:rPr>
                        <a:t>elsius</a:t>
                      </a:r>
                      <a:r>
                        <a:rPr lang="en-IN" sz="1800" b="0" i="0" u="none" strike="noStrike" cap="none" baseline="0" dirty="0" smtClean="0">
                          <a:solidFill>
                            <a:schemeClr val="dk1"/>
                          </a:solidFill>
                          <a:latin typeface="+mn-lt"/>
                          <a:ea typeface="Arial"/>
                          <a:cs typeface="Arial"/>
                          <a:sym typeface="Arial"/>
                        </a:rPr>
                        <a:t> to 33°C</a:t>
                      </a:r>
                      <a:r>
                        <a:rPr lang="en-IN" sz="100" b="0" i="0" u="none" strike="noStrike" cap="none" baseline="0" dirty="0" smtClean="0">
                          <a:solidFill>
                            <a:schemeClr val="bg1"/>
                          </a:solidFill>
                          <a:latin typeface="+mn-lt"/>
                          <a:ea typeface="Arial"/>
                          <a:cs typeface="Arial"/>
                          <a:sym typeface="Arial"/>
                        </a:rPr>
                        <a:t>elsius</a:t>
                      </a:r>
                    </a:p>
                    <a:p>
                      <a:r>
                        <a:rPr lang="en-IN" sz="1800" b="0" i="0" u="none" strike="noStrike" cap="none" baseline="0" dirty="0" smtClean="0">
                          <a:solidFill>
                            <a:schemeClr val="dk1"/>
                          </a:solidFill>
                          <a:latin typeface="+mn-lt"/>
                          <a:ea typeface="Arial"/>
                          <a:cs typeface="Arial"/>
                          <a:sym typeface="Arial"/>
                        </a:rPr>
                        <a:t>95°F</a:t>
                      </a:r>
                      <a:r>
                        <a:rPr lang="en-IN" sz="100" b="0" i="0" u="none" strike="noStrike" cap="none" baseline="0" dirty="0" smtClean="0">
                          <a:solidFill>
                            <a:schemeClr val="bg1"/>
                          </a:solidFill>
                          <a:latin typeface="+mn-lt"/>
                          <a:ea typeface="Arial"/>
                          <a:cs typeface="Arial"/>
                          <a:sym typeface="Arial"/>
                        </a:rPr>
                        <a:t>ahrenheit</a:t>
                      </a:r>
                      <a:r>
                        <a:rPr lang="en-IN" sz="1800" b="0" i="0" u="none" strike="noStrike" cap="none" baseline="0" dirty="0" smtClean="0">
                          <a:solidFill>
                            <a:schemeClr val="dk1"/>
                          </a:solidFill>
                          <a:latin typeface="+mn-lt"/>
                          <a:ea typeface="Arial"/>
                          <a:cs typeface="Arial"/>
                          <a:sym typeface="Arial"/>
                        </a:rPr>
                        <a:t> to 91.4°F</a:t>
                      </a:r>
                      <a:r>
                        <a:rPr lang="en-IN" sz="100" b="0" i="0" u="none" strike="noStrike" cap="none" baseline="0" dirty="0" smtClean="0">
                          <a:solidFill>
                            <a:schemeClr val="bg1"/>
                          </a:solidFill>
                          <a:latin typeface="+mn-lt"/>
                          <a:ea typeface="Arial"/>
                          <a:cs typeface="Arial"/>
                          <a:sym typeface="Arial"/>
                        </a:rPr>
                        <a:t>ahrenheit</a:t>
                      </a:r>
                      <a:endParaRPr lang="en-US"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4224902"/>
                  </a:ext>
                </a:extLst>
              </a:tr>
              <a:tr h="370840">
                <a:tc>
                  <a:txBody>
                    <a:bodyPr/>
                    <a:lstStyle/>
                    <a:p>
                      <a:r>
                        <a:rPr lang="en-IN" sz="1800" b="0" i="0" u="none" strike="noStrike" cap="none" baseline="0" dirty="0" smtClean="0">
                          <a:solidFill>
                            <a:schemeClr val="dk1"/>
                          </a:solidFill>
                          <a:latin typeface="+mn-lt"/>
                          <a:ea typeface="Arial"/>
                          <a:cs typeface="Arial"/>
                          <a:sym typeface="Arial"/>
                        </a:rPr>
                        <a:t>Moderate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800" b="0" i="0" u="none" strike="noStrike" cap="none" baseline="0" dirty="0" smtClean="0">
                          <a:solidFill>
                            <a:schemeClr val="dk1"/>
                          </a:solidFill>
                          <a:latin typeface="+mn-lt"/>
                          <a:ea typeface="Arial"/>
                          <a:cs typeface="Arial"/>
                          <a:sym typeface="Arial"/>
                        </a:rPr>
                        <a:t>32°C</a:t>
                      </a:r>
                      <a:r>
                        <a:rPr lang="en-IN" sz="100" b="0" i="0" u="none" strike="noStrike" cap="none" baseline="0" dirty="0" smtClean="0">
                          <a:solidFill>
                            <a:schemeClr val="bg1"/>
                          </a:solidFill>
                          <a:latin typeface="+mn-lt"/>
                          <a:ea typeface="Arial"/>
                          <a:cs typeface="Arial"/>
                          <a:sym typeface="Arial"/>
                        </a:rPr>
                        <a:t>elsius</a:t>
                      </a:r>
                      <a:r>
                        <a:rPr lang="en-IN" sz="1800" b="0" i="0" u="none" strike="noStrike" cap="none" baseline="0" dirty="0" smtClean="0">
                          <a:solidFill>
                            <a:schemeClr val="dk1"/>
                          </a:solidFill>
                          <a:latin typeface="+mn-lt"/>
                          <a:ea typeface="Arial"/>
                          <a:cs typeface="Arial"/>
                          <a:sym typeface="Arial"/>
                        </a:rPr>
                        <a:t> to 29°C</a:t>
                      </a:r>
                      <a:r>
                        <a:rPr lang="en-IN" sz="100" b="0" i="0" u="none" strike="noStrike" cap="none" baseline="0" dirty="0" smtClean="0">
                          <a:solidFill>
                            <a:schemeClr val="bg1"/>
                          </a:solidFill>
                          <a:latin typeface="+mn-lt"/>
                          <a:ea typeface="Arial"/>
                          <a:cs typeface="Arial"/>
                          <a:sym typeface="Arial"/>
                        </a:rPr>
                        <a:t>elsius</a:t>
                      </a:r>
                    </a:p>
                    <a:p>
                      <a:r>
                        <a:rPr lang="en-IN" sz="1800" b="0" i="0" u="none" strike="noStrike" cap="none" baseline="0" dirty="0" smtClean="0">
                          <a:solidFill>
                            <a:schemeClr val="dk1"/>
                          </a:solidFill>
                          <a:latin typeface="+mn-lt"/>
                          <a:ea typeface="Arial"/>
                          <a:cs typeface="Arial"/>
                          <a:sym typeface="Arial"/>
                        </a:rPr>
                        <a:t>89.6°F</a:t>
                      </a:r>
                      <a:r>
                        <a:rPr lang="en-IN" sz="100" b="0" i="0" u="none" strike="noStrike" cap="none" baseline="0" dirty="0" smtClean="0">
                          <a:solidFill>
                            <a:schemeClr val="bg1"/>
                          </a:solidFill>
                          <a:latin typeface="+mn-lt"/>
                          <a:ea typeface="Arial"/>
                          <a:cs typeface="Arial"/>
                          <a:sym typeface="Arial"/>
                        </a:rPr>
                        <a:t>ahrenheit</a:t>
                      </a:r>
                      <a:r>
                        <a:rPr lang="en-IN" sz="1800" b="0" i="0" u="none" strike="noStrike" cap="none" baseline="0" dirty="0" smtClean="0">
                          <a:solidFill>
                            <a:schemeClr val="dk1"/>
                          </a:solidFill>
                          <a:latin typeface="+mn-lt"/>
                          <a:ea typeface="Arial"/>
                          <a:cs typeface="Arial"/>
                          <a:sym typeface="Arial"/>
                        </a:rPr>
                        <a:t> to 85.2°F</a:t>
                      </a:r>
                      <a:r>
                        <a:rPr lang="en-IN" sz="100" b="0" i="0" u="none" strike="noStrike" cap="none" baseline="0" dirty="0" smtClean="0">
                          <a:solidFill>
                            <a:schemeClr val="bg1"/>
                          </a:solidFill>
                          <a:latin typeface="+mn-lt"/>
                          <a:ea typeface="Arial"/>
                          <a:cs typeface="Arial"/>
                          <a:sym typeface="Arial"/>
                        </a:rPr>
                        <a:t>ahrenheit</a:t>
                      </a:r>
                      <a:endParaRPr lang="en-US"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1944846"/>
                  </a:ext>
                </a:extLst>
              </a:tr>
              <a:tr h="370840">
                <a:tc>
                  <a:txBody>
                    <a:bodyPr/>
                    <a:lstStyle/>
                    <a:p>
                      <a:r>
                        <a:rPr lang="en-IN" sz="1800" b="0" i="0" u="none" strike="noStrike" cap="none" baseline="0" dirty="0" smtClean="0">
                          <a:solidFill>
                            <a:schemeClr val="dk1"/>
                          </a:solidFill>
                          <a:latin typeface="+mn-lt"/>
                          <a:ea typeface="Arial"/>
                          <a:cs typeface="Arial"/>
                          <a:sym typeface="Arial"/>
                        </a:rPr>
                        <a:t>Severe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800" b="0" i="0" u="none" strike="noStrike" cap="none" baseline="0" dirty="0" smtClean="0">
                          <a:solidFill>
                            <a:schemeClr val="dk1"/>
                          </a:solidFill>
                          <a:latin typeface="+mn-lt"/>
                          <a:ea typeface="Arial"/>
                          <a:cs typeface="Arial"/>
                          <a:sym typeface="Arial"/>
                        </a:rPr>
                        <a:t>28°C</a:t>
                      </a:r>
                      <a:r>
                        <a:rPr lang="en-IN" sz="100" b="0" i="0" u="none" strike="noStrike" cap="none" baseline="0" dirty="0" smtClean="0">
                          <a:solidFill>
                            <a:schemeClr val="bg1"/>
                          </a:solidFill>
                          <a:latin typeface="+mn-lt"/>
                          <a:ea typeface="Arial"/>
                          <a:cs typeface="Arial"/>
                          <a:sym typeface="Arial"/>
                        </a:rPr>
                        <a:t>elsius</a:t>
                      </a:r>
                      <a:r>
                        <a:rPr lang="en-IN" sz="1800" b="0" i="0" u="none" strike="noStrike" cap="none" baseline="0" dirty="0" smtClean="0">
                          <a:solidFill>
                            <a:schemeClr val="dk1"/>
                          </a:solidFill>
                          <a:latin typeface="+mn-lt"/>
                          <a:ea typeface="Arial"/>
                          <a:cs typeface="Arial"/>
                          <a:sym typeface="Arial"/>
                        </a:rPr>
                        <a:t> to 22°C</a:t>
                      </a:r>
                      <a:r>
                        <a:rPr lang="en-IN" sz="100" b="0" i="0" u="none" strike="noStrike" cap="none" baseline="0" dirty="0" smtClean="0">
                          <a:solidFill>
                            <a:schemeClr val="bg1"/>
                          </a:solidFill>
                          <a:latin typeface="+mn-lt"/>
                          <a:ea typeface="Arial"/>
                          <a:cs typeface="Arial"/>
                          <a:sym typeface="Arial"/>
                        </a:rPr>
                        <a:t>elsius</a:t>
                      </a:r>
                    </a:p>
                    <a:p>
                      <a:r>
                        <a:rPr lang="en-IN" sz="1800" b="0" i="0" u="none" strike="noStrike" cap="none" baseline="0" dirty="0" smtClean="0">
                          <a:solidFill>
                            <a:schemeClr val="dk1"/>
                          </a:solidFill>
                          <a:latin typeface="+mn-lt"/>
                          <a:ea typeface="Arial"/>
                          <a:cs typeface="Arial"/>
                          <a:sym typeface="Arial"/>
                        </a:rPr>
                        <a:t>82.4°F</a:t>
                      </a:r>
                      <a:r>
                        <a:rPr lang="en-IN" sz="100" b="0" i="0" u="none" strike="noStrike" cap="none" baseline="0" dirty="0" smtClean="0">
                          <a:solidFill>
                            <a:schemeClr val="bg1"/>
                          </a:solidFill>
                          <a:latin typeface="+mn-lt"/>
                          <a:ea typeface="Arial"/>
                          <a:cs typeface="Arial"/>
                          <a:sym typeface="Arial"/>
                        </a:rPr>
                        <a:t>ahrenheit</a:t>
                      </a:r>
                      <a:r>
                        <a:rPr lang="en-IN" sz="1800" b="0" i="0" u="none" strike="noStrike" cap="none" baseline="0" dirty="0" smtClean="0">
                          <a:solidFill>
                            <a:schemeClr val="dk1"/>
                          </a:solidFill>
                          <a:latin typeface="+mn-lt"/>
                          <a:ea typeface="Arial"/>
                          <a:cs typeface="Arial"/>
                          <a:sym typeface="Arial"/>
                        </a:rPr>
                        <a:t> to 71.6°F</a:t>
                      </a:r>
                      <a:r>
                        <a:rPr lang="en-IN" sz="100" b="0" i="0" u="none" strike="noStrike" cap="none" baseline="0" dirty="0" smtClean="0">
                          <a:solidFill>
                            <a:schemeClr val="bg1"/>
                          </a:solidFill>
                          <a:latin typeface="+mn-lt"/>
                          <a:ea typeface="Arial"/>
                          <a:cs typeface="Arial"/>
                          <a:sym typeface="Arial"/>
                        </a:rPr>
                        <a:t>ahrenheit</a:t>
                      </a:r>
                      <a:endParaRPr lang="en-US"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907042"/>
                  </a:ext>
                </a:extLst>
              </a:tr>
              <a:tr h="370840">
                <a:tc>
                  <a:txBody>
                    <a:bodyPr/>
                    <a:lstStyle/>
                    <a:p>
                      <a:r>
                        <a:rPr lang="en-IN" sz="1800" b="0" i="0" u="none" strike="noStrike" cap="none" baseline="0" dirty="0" smtClean="0">
                          <a:solidFill>
                            <a:schemeClr val="dk1"/>
                          </a:solidFill>
                          <a:latin typeface="+mn-lt"/>
                          <a:ea typeface="Arial"/>
                          <a:cs typeface="Arial"/>
                          <a:sym typeface="Arial"/>
                        </a:rPr>
                        <a:t>Profound</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800" b="0" i="0" u="none" strike="noStrike" cap="none" baseline="0" dirty="0" smtClean="0">
                          <a:solidFill>
                            <a:schemeClr val="dk1"/>
                          </a:solidFill>
                          <a:latin typeface="+mn-lt"/>
                          <a:ea typeface="Arial"/>
                          <a:cs typeface="Arial"/>
                          <a:sym typeface="Arial"/>
                        </a:rPr>
                        <a:t>20°C</a:t>
                      </a:r>
                      <a:r>
                        <a:rPr lang="en-IN" sz="100" b="0" i="0" u="none" strike="noStrike" cap="none" baseline="0" dirty="0" smtClean="0">
                          <a:solidFill>
                            <a:schemeClr val="bg1"/>
                          </a:solidFill>
                          <a:latin typeface="+mn-lt"/>
                          <a:ea typeface="Arial"/>
                          <a:cs typeface="Arial"/>
                          <a:sym typeface="Arial"/>
                        </a:rPr>
                        <a:t>elsius</a:t>
                      </a:r>
                      <a:r>
                        <a:rPr lang="en-IN" sz="1800" b="0" i="0" u="none" strike="noStrike" cap="none" baseline="0" dirty="0" smtClean="0">
                          <a:solidFill>
                            <a:schemeClr val="dk1"/>
                          </a:solidFill>
                          <a:latin typeface="+mn-lt"/>
                          <a:ea typeface="Arial"/>
                          <a:cs typeface="Arial"/>
                          <a:sym typeface="Arial"/>
                        </a:rPr>
                        <a:t> to 9°C</a:t>
                      </a:r>
                      <a:r>
                        <a:rPr lang="en-IN" sz="100" b="0" i="0" u="none" strike="noStrike" cap="none" baseline="0" dirty="0" smtClean="0">
                          <a:solidFill>
                            <a:schemeClr val="bg1"/>
                          </a:solidFill>
                          <a:latin typeface="+mn-lt"/>
                          <a:ea typeface="Arial"/>
                          <a:cs typeface="Arial"/>
                          <a:sym typeface="Arial"/>
                        </a:rPr>
                        <a:t>elsius</a:t>
                      </a:r>
                    </a:p>
                    <a:p>
                      <a:r>
                        <a:rPr lang="en-IN" sz="1800" b="0" i="0" u="none" strike="noStrike" cap="none" baseline="0" dirty="0" smtClean="0">
                          <a:solidFill>
                            <a:schemeClr val="dk1"/>
                          </a:solidFill>
                          <a:latin typeface="+mn-lt"/>
                          <a:ea typeface="Arial"/>
                          <a:cs typeface="Arial"/>
                          <a:sym typeface="Arial"/>
                        </a:rPr>
                        <a:t>68°F</a:t>
                      </a:r>
                      <a:r>
                        <a:rPr lang="en-IN" sz="100" b="0" i="0" u="none" strike="noStrike" cap="none" baseline="0" dirty="0" smtClean="0">
                          <a:solidFill>
                            <a:schemeClr val="bg1"/>
                          </a:solidFill>
                          <a:latin typeface="+mn-lt"/>
                          <a:ea typeface="Arial"/>
                          <a:cs typeface="Arial"/>
                          <a:sym typeface="Arial"/>
                        </a:rPr>
                        <a:t>ahrenheit</a:t>
                      </a:r>
                      <a:r>
                        <a:rPr lang="en-IN" sz="1800" b="0" i="0" u="none" strike="noStrike" cap="none" baseline="0" dirty="0" smtClean="0">
                          <a:solidFill>
                            <a:schemeClr val="dk1"/>
                          </a:solidFill>
                          <a:latin typeface="+mn-lt"/>
                          <a:ea typeface="Arial"/>
                          <a:cs typeface="Arial"/>
                          <a:sym typeface="Arial"/>
                        </a:rPr>
                        <a:t> to 48.2°F</a:t>
                      </a:r>
                      <a:r>
                        <a:rPr lang="en-IN" sz="100" b="0" i="0" u="none" strike="noStrike" cap="none" baseline="0" dirty="0" smtClean="0">
                          <a:solidFill>
                            <a:schemeClr val="bg1"/>
                          </a:solidFill>
                          <a:latin typeface="+mn-lt"/>
                          <a:ea typeface="Arial"/>
                          <a:cs typeface="Arial"/>
                          <a:sym typeface="Arial"/>
                        </a:rPr>
                        <a:t>ahrenheit</a:t>
                      </a:r>
                      <a:endParaRPr lang="en-US"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021585"/>
                  </a:ext>
                </a:extLst>
              </a:tr>
            </a:tbl>
          </a:graphicData>
        </a:graphic>
      </p:graphicFrame>
    </p:spTree>
    <p:extLst>
      <p:ext uri="{BB962C8B-B14F-4D97-AF65-F5344CB8AC3E}">
        <p14:creationId xmlns:p14="http://schemas.microsoft.com/office/powerpoint/2010/main" val="1467031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(3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Generalized Hypothermia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Stages of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Initial reactions to cold exposure are increases in the basal metabolic rate, muscular shivering, and “piloerection” (goosebumps).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 hypothermia, these mechanisms are not enough to maintain body temperature.</a:t>
            </a:r>
          </a:p>
        </p:txBody>
      </p:sp>
    </p:spTree>
    <p:extLst>
      <p:ext uri="{BB962C8B-B14F-4D97-AF65-F5344CB8AC3E}">
        <p14:creationId xmlns:p14="http://schemas.microsoft.com/office/powerpoint/2010/main" val="354374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(4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mn-lt"/>
                <a:ea typeface="ＭＳ Ｐゴシック"/>
              </a:rPr>
              <a:t>Pathophysiology of Generalized Hypothermia</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Immersion </a:t>
            </a:r>
            <a:r>
              <a:rPr lang="en-US" altLang="en-US" sz="2400" dirty="0">
                <a:solidFill>
                  <a:srgbClr val="000000"/>
                </a:solidFill>
                <a:latin typeface="+mn-lt"/>
                <a:ea typeface="ＭＳ Ｐゴシック"/>
              </a:rPr>
              <a:t>Hypothermia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Heat loss occurs 25 to 30 times faster in water than in air.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Death can occur in minutes in water temperatures as high </a:t>
            </a:r>
            <a:r>
              <a:rPr lang="en-US" altLang="en-US" sz="2400" dirty="0" smtClean="0">
                <a:solidFill>
                  <a:srgbClr val="000000"/>
                </a:solidFill>
                <a:latin typeface="+mn-lt"/>
                <a:ea typeface="ＭＳ Ｐゴシック"/>
              </a:rPr>
              <a:t>as </a:t>
            </a:r>
            <a:r>
              <a:rPr lang="en-US" altLang="en-US" sz="2400" dirty="0" smtClean="0">
                <a:latin typeface="+mn-lt"/>
              </a:rPr>
              <a:t>50°F</a:t>
            </a:r>
            <a:r>
              <a:rPr lang="en-US" altLang="en-US" sz="100" dirty="0" smtClean="0">
                <a:solidFill>
                  <a:schemeClr val="bg1"/>
                </a:solidFill>
                <a:latin typeface="+mn-lt"/>
              </a:rPr>
              <a:t>ahrenheit</a:t>
            </a:r>
            <a:r>
              <a:rPr lang="en-US" altLang="en-US" sz="2400" dirty="0">
                <a:latin typeface="+mn-lt"/>
              </a:rPr>
              <a:t>.</a:t>
            </a:r>
          </a:p>
        </p:txBody>
      </p:sp>
    </p:spTree>
    <p:extLst>
      <p:ext uri="{BB962C8B-B14F-4D97-AF65-F5344CB8AC3E}">
        <p14:creationId xmlns:p14="http://schemas.microsoft.com/office/powerpoint/2010/main" val="948923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(5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Generalized Hypothermia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Immersion Hypothermia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There </a:t>
            </a:r>
            <a:r>
              <a:rPr lang="en-US" altLang="en-US" sz="2400" dirty="0">
                <a:solidFill>
                  <a:srgbClr val="000000"/>
                </a:solidFill>
                <a:latin typeface="Arial (Body)"/>
                <a:ea typeface="ＭＳ Ｐゴシック"/>
              </a:rPr>
              <a:t>are two phases to cold water immersion </a:t>
            </a:r>
            <a:r>
              <a:rPr lang="en-US" altLang="en-US" sz="2400" dirty="0" smtClean="0">
                <a:solidFill>
                  <a:srgbClr val="000000"/>
                </a:solidFill>
                <a:latin typeface="Arial (Body)"/>
                <a:ea typeface="ＭＳ Ｐゴシック"/>
              </a:rPr>
              <a:t>response: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Cold shock response.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Cold incapacitation.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Sudden death within 24 hours following rescue has been reported in approximately 20 percent of immersion patients.</a:t>
            </a:r>
          </a:p>
        </p:txBody>
      </p:sp>
    </p:spTree>
    <p:extLst>
      <p:ext uri="{BB962C8B-B14F-4D97-AF65-F5344CB8AC3E}">
        <p14:creationId xmlns:p14="http://schemas.microsoft.com/office/powerpoint/2010/main" val="3467222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(6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Generalized Hypothermia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Immersion Hypothermia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Cold </a:t>
            </a:r>
            <a:r>
              <a:rPr lang="en-US" altLang="en-US" sz="2400" dirty="0">
                <a:solidFill>
                  <a:srgbClr val="000000"/>
                </a:solidFill>
                <a:latin typeface="Arial (Body)"/>
                <a:ea typeface="ＭＳ Ｐゴシック"/>
              </a:rPr>
              <a:t>water immersion patients should be kept in a supine position and should not be asked to do any physical activity that is not necessary.</a:t>
            </a:r>
          </a:p>
        </p:txBody>
      </p:sp>
    </p:spTree>
    <p:extLst>
      <p:ext uri="{BB962C8B-B14F-4D97-AF65-F5344CB8AC3E}">
        <p14:creationId xmlns:p14="http://schemas.microsoft.com/office/powerpoint/2010/main" val="4164234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Effects of Water Temperature on Survival in Cold Water Immersion</a:t>
            </a:r>
            <a:endParaRPr lang="en-US" altLang="en-US" dirty="0">
              <a:latin typeface="Times New Roman" panose="02020603050405020304" pitchFamily="18" charset="0"/>
              <a:ea typeface="ＭＳ Ｐゴシック"/>
            </a:endParaRPr>
          </a:p>
        </p:txBody>
      </p:sp>
      <p:pic>
        <p:nvPicPr>
          <p:cNvPr id="4" name="Picture 2" descr="A graph of life expectancy with no exposure suit, hours of exposure versus water temperature. The graph shows a series of curved areas corresponding to a safe zone, a marginal 50 percent expectancy if unconscious that probably results in death zone, and lethal 100 percent expectancy of death zone. Values for each zone are as follows.  Safe. 6 hours at 70 degrees F to 0 hours at 30 degrees F. Marginal. Less than 6 hours at less than 70 degrees F to more than 0 hours approximately 45 minutes at less than 30 F. Lethal. 6 hours at 50 degrees F to under 1 hour at less than 30 degrees 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6172" y="1696205"/>
            <a:ext cx="4551656"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443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(7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Generalized Hypothermia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Urban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Illness, medication, and age predispose patients to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External hypothermia occurs because of inadequate access to shelter.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Internal hypothermia occurs because of inadequate heating of the home.</a:t>
            </a:r>
          </a:p>
        </p:txBody>
      </p:sp>
    </p:spTree>
    <p:extLst>
      <p:ext uri="{BB962C8B-B14F-4D97-AF65-F5344CB8AC3E}">
        <p14:creationId xmlns:p14="http://schemas.microsoft.com/office/powerpoint/2010/main" val="591940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(8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mn-lt"/>
                <a:ea typeface="ＭＳ Ｐゴシック"/>
              </a:rPr>
              <a:t>Pathophysiology of Generalized Hypothermia</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Myxedema </a:t>
            </a:r>
            <a:r>
              <a:rPr lang="en-US" altLang="en-US" sz="2400" dirty="0">
                <a:solidFill>
                  <a:srgbClr val="000000"/>
                </a:solidFill>
                <a:latin typeface="+mn-lt"/>
                <a:ea typeface="ＭＳ Ｐゴシック"/>
              </a:rPr>
              <a:t>Coma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thyroid hormone maintains a normal metabolic rate.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Myxedema coma is a complication of chronic hypothyroidism.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Core temperature may be as low </a:t>
            </a:r>
            <a:r>
              <a:rPr lang="en-US" altLang="en-US" sz="2400" dirty="0" smtClean="0">
                <a:solidFill>
                  <a:srgbClr val="000000"/>
                </a:solidFill>
                <a:latin typeface="+mn-lt"/>
                <a:ea typeface="ＭＳ Ｐゴシック"/>
              </a:rPr>
              <a:t>as </a:t>
            </a:r>
            <a:r>
              <a:rPr lang="en-US" altLang="en-US" sz="2400" dirty="0" smtClean="0">
                <a:latin typeface="+mn-lt"/>
              </a:rPr>
              <a:t>75°F</a:t>
            </a:r>
            <a:r>
              <a:rPr lang="en-US" altLang="en-US" sz="100" dirty="0" smtClean="0">
                <a:solidFill>
                  <a:schemeClr val="bg1"/>
                </a:solidFill>
                <a:latin typeface="+mn-lt"/>
              </a:rPr>
              <a:t>ahrenheit</a:t>
            </a:r>
            <a:r>
              <a:rPr lang="en-US" altLang="en-US" sz="2400" dirty="0" smtClean="0">
                <a:solidFill>
                  <a:schemeClr val="tx1"/>
                </a:solidFill>
                <a:latin typeface="+mn-lt"/>
              </a:rPr>
              <a:t>.</a:t>
            </a:r>
            <a:endParaRPr lang="en-US" altLang="en-US" sz="2400" dirty="0">
              <a:solidFill>
                <a:schemeClr val="tx1"/>
              </a:solidFill>
              <a:latin typeface="+mn-lt"/>
              <a:ea typeface="ＭＳ Ｐゴシック"/>
            </a:endParaRPr>
          </a:p>
        </p:txBody>
      </p:sp>
    </p:spTree>
    <p:extLst>
      <p:ext uri="{BB962C8B-B14F-4D97-AF65-F5344CB8AC3E}">
        <p14:creationId xmlns:p14="http://schemas.microsoft.com/office/powerpoint/2010/main" val="1110553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Heat and Cold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Exposure to Cold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Exposure to Heat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Exercise-Associated Hyponatremia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Lightning Strike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High Altitude </a:t>
            </a:r>
            <a:r>
              <a:rPr lang="en-US" altLang="en-US" sz="2400" dirty="0" smtClean="0">
                <a:solidFill>
                  <a:srgbClr val="000000"/>
                </a:solidFill>
                <a:latin typeface="Arial (Body)"/>
                <a:ea typeface="ＭＳ Ｐゴシック"/>
              </a:rPr>
              <a:t>Sickness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92437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(9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Nonfreezing Cold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Immersion Foot and Trench Foot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Erythema, white, mottled, or </a:t>
            </a:r>
            <a:r>
              <a:rPr lang="en-US" altLang="en-US" sz="2400" dirty="0" smtClean="0">
                <a:solidFill>
                  <a:srgbClr val="000000"/>
                </a:solidFill>
                <a:latin typeface="Arial (Body)"/>
                <a:ea typeface="ＭＳ Ｐゴシック"/>
              </a:rPr>
              <a:t>cyanotic</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Maceration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Blisters and open sores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Edema/Pulseless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Numbness or no feeling (anesthesia)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Clumsiness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Cool or cold, but not frozen</a:t>
            </a:r>
          </a:p>
        </p:txBody>
      </p:sp>
    </p:spTree>
    <p:extLst>
      <p:ext uri="{BB962C8B-B14F-4D97-AF65-F5344CB8AC3E}">
        <p14:creationId xmlns:p14="http://schemas.microsoft.com/office/powerpoint/2010/main" val="1290475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(10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Freezing Cold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Local cold injury occurs when ice crystals form between the cells of the skin.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tends to occur on the hands, feet, ears, nose, and cheeks.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Cold injury requires much colder temperatures than are needed to produce generalized hypothermia.</a:t>
            </a:r>
          </a:p>
        </p:txBody>
      </p:sp>
    </p:spTree>
    <p:extLst>
      <p:ext uri="{BB962C8B-B14F-4D97-AF65-F5344CB8AC3E}">
        <p14:creationId xmlns:p14="http://schemas.microsoft.com/office/powerpoint/2010/main" val="1164440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(11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Freezing Cold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Predisposing Factors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Any kind of </a:t>
            </a:r>
            <a:r>
              <a:rPr lang="en-US" altLang="en-US" sz="2400" dirty="0" smtClean="0">
                <a:solidFill>
                  <a:srgbClr val="000000"/>
                </a:solidFill>
                <a:latin typeface="Arial (Body)"/>
                <a:ea typeface="ＭＳ Ｐゴシック"/>
              </a:rPr>
              <a:t>trauma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Extremes of 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Wet clothing/tight footwear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of alcohol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 altitudes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Loss of blood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Arteriosclerosis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83604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Local Cold Injuries May Progress from Early or Superficial to Late or Deep</a:t>
            </a:r>
            <a:endParaRPr lang="en-US" altLang="en-US" dirty="0">
              <a:latin typeface="Times New Roman" panose="02020603050405020304" pitchFamily="18" charset="0"/>
              <a:ea typeface="ＭＳ Ｐゴシック"/>
            </a:endParaRPr>
          </a:p>
        </p:txBody>
      </p:sp>
      <p:pic>
        <p:nvPicPr>
          <p:cNvPr id="4" name="Picture 2" descr="A woman in cold weather gear sits and holds her foot with a shoe removed. Stages of freezing cold injury are as follows. Early or superficial freezing cold injury usually involves the tips of the ears, the nose, the cheek bones, the tips of the toes or fingers, and the chin. The patient is usually unaware of the injury. As exposure time lengthens or temperature drops, the patient will lose feeling and sensation in the affected area. The skin remains soft but cold to the touch, and normal skin color does not return after palpation. As the area rewarms, the patient may report a tingling sensation. Late or deep freezing cold injury involves both the skin and tissue beneath it. The skin itself is white and waxy with a firm to completely solid, frozen feeling. Swelling and blisters filled with clear or straw colored fluid may be present. As the area thaws, it may become blotchy or mottled, with colors from white to purple to grayish blue. Deep cold injury is an extreme emergency and can result in permanent tissue lo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068" y="1676622"/>
            <a:ext cx="5775865"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101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53656"/>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In a Late or Deep Freezing Cold Injury, the Skin Can Appear White and Waxy and Feel Firm to Solidly Frozen. Swelling and Blisters Can Be Present</a:t>
            </a:r>
            <a:endParaRPr lang="en-US" altLang="en-US" sz="2800" dirty="0">
              <a:latin typeface="Times New Roman" panose="02020603050405020304" pitchFamily="18" charset="0"/>
              <a:ea typeface="ＭＳ Ｐゴシック"/>
            </a:endParaRPr>
          </a:p>
        </p:txBody>
      </p:sp>
      <p:pic>
        <p:nvPicPr>
          <p:cNvPr id="4" name="Picture 1" descr="The underside of a patient’s foot, with very pale slightly swollen skin and bleeding at the pads of the 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424" y="2011124"/>
            <a:ext cx="5565152" cy="368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30972"/>
            <a:ext cx="8229600" cy="390381"/>
          </a:xfrm>
        </p:spPr>
        <p:txBody>
          <a:bodyPr/>
          <a:lstStyle/>
          <a:p>
            <a:pPr marL="0" indent="0">
              <a:buNone/>
            </a:pPr>
            <a:r>
              <a:rPr lang="en-US" altLang="en-US" sz="1800" b="1" dirty="0" smtClean="0">
                <a:latin typeface="+mn-lt"/>
                <a:ea typeface="ＭＳ Ｐゴシック"/>
              </a:rPr>
              <a:t>(© </a:t>
            </a:r>
            <a:r>
              <a:rPr lang="en-US" altLang="en-US" sz="1800" b="1" dirty="0">
                <a:latin typeface="+mn-lt"/>
                <a:ea typeface="ＭＳ Ｐゴシック"/>
              </a:rPr>
              <a:t>Edward T. Dickinson,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IN" sz="1800" b="1" dirty="0">
              <a:latin typeface="+mn-lt"/>
            </a:endParaRPr>
          </a:p>
        </p:txBody>
      </p:sp>
    </p:spTree>
    <p:extLst>
      <p:ext uri="{BB962C8B-B14F-4D97-AF65-F5344CB8AC3E}">
        <p14:creationId xmlns:p14="http://schemas.microsoft.com/office/powerpoint/2010/main" val="24238888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64047"/>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As a Late or Deep Freezing Cold Injury Thaws, It Can Become Blotchy or Mottled and Colored from White to Purple to Grayish-Blue</a:t>
            </a:r>
            <a:endParaRPr lang="en-US" altLang="en-US" sz="2800" dirty="0">
              <a:latin typeface="Times New Roman" panose="02020603050405020304" pitchFamily="18" charset="0"/>
              <a:ea typeface="ＭＳ Ｐゴシック"/>
            </a:endParaRPr>
          </a:p>
        </p:txBody>
      </p:sp>
      <p:pic>
        <p:nvPicPr>
          <p:cNvPr id="4" name="Picture 1" descr="The underside of a patient’s foot, with swollen skin that is blue, purple and pale in different a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02" y="1784096"/>
            <a:ext cx="2446397" cy="393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4125"/>
            <a:ext cx="8229600" cy="406716"/>
          </a:xfrm>
        </p:spPr>
        <p:txBody>
          <a:bodyPr/>
          <a:lstStyle/>
          <a:p>
            <a:pPr marL="0" indent="0">
              <a:buNone/>
            </a:pPr>
            <a:r>
              <a:rPr lang="en-US" altLang="en-US" sz="1800" b="1" dirty="0" smtClean="0">
                <a:latin typeface="+mn-lt"/>
                <a:ea typeface="ＭＳ Ｐゴシック"/>
              </a:rPr>
              <a:t>(© </a:t>
            </a:r>
            <a:r>
              <a:rPr lang="en-US" altLang="en-US" sz="1800" b="1" dirty="0">
                <a:latin typeface="+mn-lt"/>
                <a:ea typeface="ＭＳ Ｐゴシック"/>
              </a:rPr>
              <a:t>David Effron,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IN" sz="1800" b="1" dirty="0">
              <a:latin typeface="+mn-lt"/>
            </a:endParaRPr>
          </a:p>
        </p:txBody>
      </p:sp>
    </p:spTree>
    <p:extLst>
      <p:ext uri="{BB962C8B-B14F-4D97-AF65-F5344CB8AC3E}">
        <p14:creationId xmlns:p14="http://schemas.microsoft.com/office/powerpoint/2010/main" val="33069690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(12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Freezing Cold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Stages of Freezing Cold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Early or superficial freezing cold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Usually involves the tips of the ears, the nose, the cheekbones, the tips of the toes or fingers, and the chin.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Late or deep freezing cold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Involves both the skin and tissue beneath it.</a:t>
            </a:r>
          </a:p>
        </p:txBody>
      </p:sp>
    </p:spTree>
    <p:extLst>
      <p:ext uri="{BB962C8B-B14F-4D97-AF65-F5344CB8AC3E}">
        <p14:creationId xmlns:p14="http://schemas.microsoft.com/office/powerpoint/2010/main" val="44850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(13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Scene Size-Up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Ensure </a:t>
            </a:r>
            <a:r>
              <a:rPr lang="en-US" altLang="en-US" sz="2400" dirty="0">
                <a:solidFill>
                  <a:srgbClr val="000000"/>
                </a:solidFill>
                <a:latin typeface="Arial (Body)"/>
                <a:ea typeface="ＭＳ Ｐゴシック"/>
              </a:rPr>
              <a:t>your own safety.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clues to how the environment has affected the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Mechanisms of heat loss.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Predisposing factors.</a:t>
            </a:r>
          </a:p>
        </p:txBody>
      </p:sp>
    </p:spTree>
    <p:extLst>
      <p:ext uri="{BB962C8B-B14F-4D97-AF65-F5344CB8AC3E}">
        <p14:creationId xmlns:p14="http://schemas.microsoft.com/office/powerpoint/2010/main" val="3121948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1" charset="-128"/>
              </a:rPr>
              <a:t>Exposure to Cold </a:t>
            </a:r>
            <a:r>
              <a:rPr lang="en-US" sz="2000" b="0" dirty="0">
                <a:latin typeface="Times New Roman" panose="02020603050405020304" pitchFamily="18" charset="0"/>
                <a:ea typeface="ＭＳ Ｐゴシック"/>
                <a:cs typeface="ＭＳ Ｐゴシック" pitchFamily="-1" charset="-128"/>
              </a:rPr>
              <a:t>(14 of 29)</a:t>
            </a:r>
            <a:endParaRPr lang="en-US" dirty="0"/>
          </a:p>
        </p:txBody>
      </p:sp>
      <p:sp>
        <p:nvSpPr>
          <p:cNvPr id="3" name="Text Placeholder 2"/>
          <p:cNvSpPr>
            <a:spLocks noGrp="1"/>
          </p:cNvSpPr>
          <p:nvPr>
            <p:ph type="body" idx="1"/>
          </p:nvPr>
        </p:nvSpPr>
        <p:spPr/>
        <p:txBody>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Scene Size-Up</a:t>
            </a:r>
          </a:p>
          <a:p>
            <a:pPr lvl="2"/>
            <a:r>
              <a:rPr lang="en-US" altLang="en-US" sz="2400" dirty="0" smtClean="0">
                <a:latin typeface="+mn-lt"/>
              </a:rPr>
              <a:t>Is </a:t>
            </a:r>
            <a:r>
              <a:rPr lang="en-US" altLang="en-US" sz="2400" dirty="0">
                <a:latin typeface="+mn-lt"/>
              </a:rPr>
              <a:t>the patient’s clothing wet?</a:t>
            </a:r>
          </a:p>
          <a:p>
            <a:pPr lvl="2"/>
            <a:r>
              <a:rPr lang="en-US" altLang="en-US" sz="2400" dirty="0">
                <a:latin typeface="+mn-lt"/>
              </a:rPr>
              <a:t>Are they dressed for the environment?</a:t>
            </a:r>
          </a:p>
          <a:p>
            <a:pPr lvl="2"/>
            <a:r>
              <a:rPr lang="en-US" altLang="en-US" sz="2400" dirty="0">
                <a:latin typeface="+mn-lt"/>
              </a:rPr>
              <a:t>What’s the temp inside the residence?</a:t>
            </a:r>
          </a:p>
          <a:p>
            <a:pPr lvl="2"/>
            <a:r>
              <a:rPr lang="en-US" altLang="en-US" sz="2400" dirty="0">
                <a:latin typeface="+mn-lt"/>
              </a:rPr>
              <a:t>Has the patient ingested alcohol or been using drugs?</a:t>
            </a:r>
          </a:p>
          <a:p>
            <a:pPr lvl="2"/>
            <a:r>
              <a:rPr lang="en-US" altLang="en-US" sz="2400" dirty="0">
                <a:latin typeface="+mn-lt"/>
              </a:rPr>
              <a:t>Any injury that can interfere with normal thermoregulation?</a:t>
            </a:r>
            <a:endParaRPr lang="en-US" sz="2400" dirty="0">
              <a:latin typeface="+mn-lt"/>
            </a:endParaRPr>
          </a:p>
        </p:txBody>
      </p:sp>
    </p:spTree>
    <p:extLst>
      <p:ext uri="{BB962C8B-B14F-4D97-AF65-F5344CB8AC3E}">
        <p14:creationId xmlns:p14="http://schemas.microsoft.com/office/powerpoint/2010/main" val="1824459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(15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Primary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General impression—Are there risk factors for or indications of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and maintain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Respirations slow, and eventually stop in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oxygenation.</a:t>
            </a:r>
          </a:p>
        </p:txBody>
      </p:sp>
    </p:spTree>
    <p:extLst>
      <p:ext uri="{BB962C8B-B14F-4D97-AF65-F5344CB8AC3E}">
        <p14:creationId xmlns:p14="http://schemas.microsoft.com/office/powerpoint/2010/main" val="3208992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2400" dirty="0">
                <a:solidFill>
                  <a:srgbClr val="000000"/>
                </a:solidFill>
                <a:latin typeface="Arial (Body)"/>
                <a:ea typeface="ＭＳ Ｐゴシック"/>
              </a:rPr>
              <a:t>, Seth Ebers and Steve Holly, can feel the cold and wind, despite their heavy winter gear, as they head toward the center of an empty field, where a police officer and bystanders are surrounding someone on the </a:t>
            </a:r>
            <a:r>
              <a:rPr lang="en-US" altLang="en-US" sz="2400" dirty="0" smtClean="0">
                <a:solidFill>
                  <a:srgbClr val="000000"/>
                </a:solidFill>
                <a:latin typeface="Arial (Body)"/>
                <a:ea typeface="ＭＳ Ｐゴシック"/>
              </a:rPr>
              <a:t>ground.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48596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(16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Check </a:t>
            </a:r>
            <a:r>
              <a:rPr lang="en-US" altLang="en-US" sz="2400" dirty="0">
                <a:solidFill>
                  <a:srgbClr val="000000"/>
                </a:solidFill>
                <a:latin typeface="Arial (Body)"/>
                <a:ea typeface="ＭＳ Ｐゴシック"/>
              </a:rPr>
              <a:t>the pulse carefully; if it is completely absent, begin chest compressions, followed by ventilation.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hypothermic patient is a high priority for transport.</a:t>
            </a:r>
          </a:p>
        </p:txBody>
      </p:sp>
    </p:spTree>
    <p:extLst>
      <p:ext uri="{BB962C8B-B14F-4D97-AF65-F5344CB8AC3E}">
        <p14:creationId xmlns:p14="http://schemas.microsoft.com/office/powerpoint/2010/main" val="1742936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(17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the patient in a warm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medical history.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Current and past history.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Predisposing factors for hypothermia.</a:t>
            </a:r>
          </a:p>
        </p:txBody>
      </p:sp>
    </p:spTree>
    <p:extLst>
      <p:ext uri="{BB962C8B-B14F-4D97-AF65-F5344CB8AC3E}">
        <p14:creationId xmlns:p14="http://schemas.microsoft.com/office/powerpoint/2010/main" val="12774812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(18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Perform </a:t>
            </a:r>
            <a:r>
              <a:rPr lang="en-US" altLang="en-US" sz="2400" dirty="0">
                <a:solidFill>
                  <a:srgbClr val="000000"/>
                </a:solidFill>
                <a:latin typeface="Arial (Body)"/>
                <a:ea typeface="ＭＳ Ｐゴシック"/>
              </a:rPr>
              <a:t>a physical exam.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Signs of trauma.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Signs of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baseline 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temperature, if possible.</a:t>
            </a:r>
          </a:p>
        </p:txBody>
      </p:sp>
    </p:spTree>
    <p:extLst>
      <p:ext uri="{BB962C8B-B14F-4D97-AF65-F5344CB8AC3E}">
        <p14:creationId xmlns:p14="http://schemas.microsoft.com/office/powerpoint/2010/main" val="1536902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and Symptoms of Hypothermia</a:t>
            </a:r>
            <a:endParaRPr lang="en-US" altLang="en-US" dirty="0">
              <a:latin typeface="Times New Roman" panose="02020603050405020304" pitchFamily="18" charset="0"/>
              <a:ea typeface="ＭＳ Ｐゴシック"/>
            </a:endParaRPr>
          </a:p>
        </p:txBody>
      </p:sp>
      <p:pic>
        <p:nvPicPr>
          <p:cNvPr id="4" name="Picture 2" descr="Signs and symptoms of hypothermia, shown on a snowboarder holding her head and looking down. Effects on the brain. Decreasing mental status. Amnesia, memory lapses, and incoherence. Mood changes. Impaired judgment. Reduced ability to communicate. Dizziness.  Vague, slow, slurred, or thick speech. Drowsiness progressing even to unresponsiveness. Decreasing motor and sensory function.  Stiffness, rigidity.  Lack of coordination.  Exhaustion. Shivering at first, little or no shivering later. Loss of sensation. Effects on the heart and circulatory system. Changing vital signs. Breathing rapid at first; shallow, slow later; absent near end.  Pulse rapid at first; slow and barely palpable later; irregular or absent near end. Skin red in early stages, changing to pale, to cyanotic, to gray, waxen, and hard; cold to the touch. Slowly responding pupils. Low to absent blood press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468" y="1663434"/>
            <a:ext cx="5373065"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005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24-2 Stages of Hypothermia and Associated Physiologic Changes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graphicFrame>
        <p:nvGraphicFramePr>
          <p:cNvPr id="5" name="Table 4"/>
          <p:cNvGraphicFramePr>
            <a:graphicFrameLocks noGrp="1"/>
          </p:cNvGraphicFramePr>
          <p:nvPr>
            <p:extLst>
              <p:ext uri="{D42A27DB-BD31-4B8C-83A1-F6EECF244321}">
                <p14:modId xmlns:p14="http://schemas.microsoft.com/office/powerpoint/2010/main" val="1251906181"/>
              </p:ext>
            </p:extLst>
          </p:nvPr>
        </p:nvGraphicFramePr>
        <p:xfrm>
          <a:off x="457200" y="1454721"/>
          <a:ext cx="8229600" cy="4907280"/>
        </p:xfrm>
        <a:graphic>
          <a:graphicData uri="http://schemas.openxmlformats.org/drawingml/2006/table">
            <a:tbl>
              <a:tblPr firstRow="1" bandRow="1">
                <a:tableStyleId>{40F9630F-82C1-40B7-BC3A-925EFCFF5E92}</a:tableStyleId>
              </a:tblPr>
              <a:tblGrid>
                <a:gridCol w="1080655">
                  <a:extLst>
                    <a:ext uri="{9D8B030D-6E8A-4147-A177-3AD203B41FA5}">
                      <a16:colId xmlns:a16="http://schemas.microsoft.com/office/drawing/2014/main" val="21394808"/>
                    </a:ext>
                  </a:extLst>
                </a:gridCol>
                <a:gridCol w="2743200">
                  <a:extLst>
                    <a:ext uri="{9D8B030D-6E8A-4147-A177-3AD203B41FA5}">
                      <a16:colId xmlns:a16="http://schemas.microsoft.com/office/drawing/2014/main" val="355638193"/>
                    </a:ext>
                  </a:extLst>
                </a:gridCol>
                <a:gridCol w="4405745">
                  <a:extLst>
                    <a:ext uri="{9D8B030D-6E8A-4147-A177-3AD203B41FA5}">
                      <a16:colId xmlns:a16="http://schemas.microsoft.com/office/drawing/2014/main" val="3868739566"/>
                    </a:ext>
                  </a:extLst>
                </a:gridCol>
              </a:tblGrid>
              <a:tr h="0">
                <a:tc>
                  <a:txBody>
                    <a:bodyPr/>
                    <a:lstStyle/>
                    <a:p>
                      <a:r>
                        <a:rPr lang="en-IN" sz="1600" b="1" i="0" u="none" strike="noStrike" cap="none" baseline="0" dirty="0" smtClean="0">
                          <a:solidFill>
                            <a:schemeClr val="dk1"/>
                          </a:solidFill>
                          <a:latin typeface="+mn-lt"/>
                          <a:ea typeface="Arial"/>
                          <a:cs typeface="Arial"/>
                          <a:sym typeface="Arial"/>
                        </a:rPr>
                        <a:t>Stage</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1" i="0" u="none" strike="noStrike" cap="none" baseline="0" dirty="0" smtClean="0">
                          <a:solidFill>
                            <a:schemeClr val="dk1"/>
                          </a:solidFill>
                          <a:latin typeface="+mn-lt"/>
                          <a:ea typeface="Arial"/>
                          <a:cs typeface="Arial"/>
                          <a:sym typeface="Arial"/>
                        </a:rPr>
                        <a:t>Core Temperature Range</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1" i="0" u="none" strike="noStrike" cap="none" baseline="0" dirty="0" smtClean="0">
                          <a:solidFill>
                            <a:schemeClr val="dk1"/>
                          </a:solidFill>
                          <a:latin typeface="+mn-lt"/>
                          <a:ea typeface="Arial"/>
                          <a:cs typeface="Arial"/>
                          <a:sym typeface="Arial"/>
                        </a:rPr>
                        <a:t>Physiological Changes</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266915"/>
                  </a:ext>
                </a:extLst>
              </a:tr>
              <a:tr h="0">
                <a:tc>
                  <a:txBody>
                    <a:bodyPr/>
                    <a:lstStyle/>
                    <a:p>
                      <a:r>
                        <a:rPr lang="en-IN" sz="1600" b="0" i="0" u="none" strike="noStrike" cap="none" baseline="0" dirty="0" smtClean="0">
                          <a:solidFill>
                            <a:schemeClr val="dk1"/>
                          </a:solidFill>
                          <a:latin typeface="+mn-lt"/>
                          <a:ea typeface="Arial"/>
                          <a:cs typeface="Arial"/>
                          <a:sym typeface="Arial"/>
                        </a:rPr>
                        <a:t>Mild</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35°C</a:t>
                      </a:r>
                      <a:r>
                        <a:rPr lang="en-IN" sz="100" i="0" dirty="0" smtClean="0">
                          <a:solidFill>
                            <a:schemeClr val="bg1"/>
                          </a:solidFill>
                          <a:latin typeface="+mn-lt"/>
                        </a:rPr>
                        <a:t>elsius</a:t>
                      </a:r>
                      <a:r>
                        <a:rPr lang="en-IN" sz="1600" b="0" i="0" u="none" strike="noStrike" cap="none" baseline="0" dirty="0" smtClean="0">
                          <a:solidFill>
                            <a:schemeClr val="dk1"/>
                          </a:solidFill>
                          <a:latin typeface="+mn-lt"/>
                          <a:ea typeface="Arial"/>
                          <a:cs typeface="Arial"/>
                          <a:sym typeface="Arial"/>
                        </a:rPr>
                        <a:t> to 33°C</a:t>
                      </a:r>
                      <a:r>
                        <a:rPr lang="en-IN" sz="100" i="0" dirty="0" smtClean="0">
                          <a:solidFill>
                            <a:schemeClr val="bg1"/>
                          </a:solidFill>
                          <a:latin typeface="+mn-lt"/>
                        </a:rPr>
                        <a:t>elsius</a:t>
                      </a:r>
                      <a:endParaRPr lang="en-IN" sz="100" b="0" i="0" u="none" strike="noStrike" cap="none" baseline="0" dirty="0" smtClean="0">
                        <a:solidFill>
                          <a:schemeClr val="bg1"/>
                        </a:solidFill>
                        <a:latin typeface="+mn-lt"/>
                        <a:ea typeface="Arial"/>
                        <a:cs typeface="Arial"/>
                        <a:sym typeface="Arial"/>
                      </a:endParaRPr>
                    </a:p>
                    <a:p>
                      <a:r>
                        <a:rPr lang="en-IN" sz="1600" b="0" i="0" u="none" strike="noStrike" cap="none" baseline="0" dirty="0" smtClean="0">
                          <a:solidFill>
                            <a:schemeClr val="dk1"/>
                          </a:solidFill>
                          <a:latin typeface="+mn-lt"/>
                          <a:ea typeface="Arial"/>
                          <a:cs typeface="Arial"/>
                          <a:sym typeface="Arial"/>
                        </a:rPr>
                        <a:t>95°F</a:t>
                      </a:r>
                      <a:r>
                        <a:rPr lang="en-IN" sz="100" b="0" i="0" u="none" strike="noStrike" cap="none" baseline="0" dirty="0" smtClean="0">
                          <a:solidFill>
                            <a:schemeClr val="bg1"/>
                          </a:solidFill>
                          <a:latin typeface="+mn-lt"/>
                          <a:ea typeface="Arial"/>
                          <a:cs typeface="Arial"/>
                          <a:sym typeface="Arial"/>
                        </a:rPr>
                        <a:t>ahrenheit</a:t>
                      </a:r>
                      <a:r>
                        <a:rPr lang="en-IN" sz="1600" b="0" i="0" u="none" strike="noStrike" cap="none" baseline="0" dirty="0" smtClean="0">
                          <a:solidFill>
                            <a:schemeClr val="dk1"/>
                          </a:solidFill>
                          <a:latin typeface="+mn-lt"/>
                          <a:ea typeface="Arial"/>
                          <a:cs typeface="Arial"/>
                          <a:sym typeface="Arial"/>
                        </a:rPr>
                        <a:t> to 91.4°F</a:t>
                      </a:r>
                      <a:r>
                        <a:rPr lang="en-IN" sz="100" b="0" i="0" u="none" strike="noStrike" cap="none" baseline="0" dirty="0" smtClean="0">
                          <a:solidFill>
                            <a:schemeClr val="bg1"/>
                          </a:solidFill>
                          <a:latin typeface="+mn-lt"/>
                          <a:ea typeface="Arial"/>
                          <a:cs typeface="Arial"/>
                          <a:sym typeface="Arial"/>
                        </a:rPr>
                        <a:t>ahrenheit</a:t>
                      </a:r>
                      <a:endParaRPr lang="en-IN"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Maximum shivering (early)</a:t>
                      </a:r>
                    </a:p>
                    <a:p>
                      <a:r>
                        <a:rPr lang="en-IN" sz="1600" b="0" i="0" u="none" strike="noStrike" cap="none" baseline="0" dirty="0" smtClean="0">
                          <a:solidFill>
                            <a:schemeClr val="dk1"/>
                          </a:solidFill>
                          <a:latin typeface="+mn-lt"/>
                          <a:ea typeface="Arial"/>
                          <a:cs typeface="Arial"/>
                          <a:sym typeface="Arial"/>
                        </a:rPr>
                        <a:t>Metabolic rate increases</a:t>
                      </a:r>
                    </a:p>
                    <a:p>
                      <a:r>
                        <a:rPr lang="en-IN" sz="1600" b="0" i="0" u="none" strike="noStrike" cap="none" baseline="0" dirty="0" smtClean="0">
                          <a:solidFill>
                            <a:schemeClr val="dk1"/>
                          </a:solidFill>
                          <a:latin typeface="+mn-lt"/>
                          <a:ea typeface="Arial"/>
                          <a:cs typeface="Arial"/>
                          <a:sym typeface="Arial"/>
                        </a:rPr>
                        <a:t>Amnesia and difficulty in speaking develop</a:t>
                      </a:r>
                    </a:p>
                    <a:p>
                      <a:r>
                        <a:rPr lang="en-IN" sz="1600" b="0" i="0" u="none" strike="noStrike" cap="none" baseline="0" dirty="0" smtClean="0">
                          <a:solidFill>
                            <a:schemeClr val="dk1"/>
                          </a:solidFill>
                          <a:latin typeface="+mn-lt"/>
                          <a:ea typeface="Arial"/>
                          <a:cs typeface="Arial"/>
                          <a:sym typeface="Arial"/>
                        </a:rPr>
                        <a:t>Blood pressure remains normal</a:t>
                      </a:r>
                    </a:p>
                    <a:p>
                      <a:r>
                        <a:rPr lang="en-IN" sz="1600" b="0" i="0" u="none" strike="noStrike" cap="none" baseline="0" dirty="0" smtClean="0">
                          <a:solidFill>
                            <a:schemeClr val="dk1"/>
                          </a:solidFill>
                          <a:latin typeface="+mn-lt"/>
                          <a:ea typeface="Arial"/>
                          <a:cs typeface="Arial"/>
                          <a:sym typeface="Arial"/>
                        </a:rPr>
                        <a:t>Ataxia and apathy develop</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6130082"/>
                  </a:ext>
                </a:extLst>
              </a:tr>
              <a:tr h="0">
                <a:tc>
                  <a:txBody>
                    <a:bodyPr/>
                    <a:lstStyle/>
                    <a:p>
                      <a:r>
                        <a:rPr lang="en-IN" sz="1600" b="0" i="0" u="none" strike="noStrike" cap="none" baseline="0" dirty="0" smtClean="0">
                          <a:solidFill>
                            <a:schemeClr val="dk1"/>
                          </a:solidFill>
                          <a:latin typeface="+mn-lt"/>
                          <a:ea typeface="Arial"/>
                          <a:cs typeface="Arial"/>
                          <a:sym typeface="Arial"/>
                        </a:rPr>
                        <a:t>Moderate</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32°C</a:t>
                      </a:r>
                      <a:r>
                        <a:rPr lang="en-IN" sz="100" i="0" dirty="0" smtClean="0">
                          <a:solidFill>
                            <a:schemeClr val="bg1"/>
                          </a:solidFill>
                          <a:latin typeface="+mn-lt"/>
                        </a:rPr>
                        <a:t>elsius</a:t>
                      </a:r>
                      <a:r>
                        <a:rPr lang="en-IN" sz="1600" b="0" i="0" u="none" strike="noStrike" cap="none" baseline="0" dirty="0" smtClean="0">
                          <a:solidFill>
                            <a:schemeClr val="dk1"/>
                          </a:solidFill>
                          <a:latin typeface="+mn-lt"/>
                          <a:ea typeface="Arial"/>
                          <a:cs typeface="Arial"/>
                          <a:sym typeface="Arial"/>
                        </a:rPr>
                        <a:t> to 29°C</a:t>
                      </a:r>
                      <a:r>
                        <a:rPr lang="en-IN" sz="100" i="0" dirty="0" smtClean="0">
                          <a:solidFill>
                            <a:schemeClr val="bg1"/>
                          </a:solidFill>
                          <a:latin typeface="+mn-lt"/>
                        </a:rPr>
                        <a:t>elsius</a:t>
                      </a:r>
                      <a:endParaRPr lang="en-IN" sz="100" b="0" i="0" u="none" strike="noStrike" cap="none" baseline="0" dirty="0" smtClean="0">
                        <a:solidFill>
                          <a:schemeClr val="bg1"/>
                        </a:solidFill>
                        <a:latin typeface="+mn-lt"/>
                        <a:ea typeface="Arial"/>
                        <a:cs typeface="Arial"/>
                        <a:sym typeface="Arial"/>
                      </a:endParaRPr>
                    </a:p>
                    <a:p>
                      <a:r>
                        <a:rPr lang="en-IN" sz="1600" b="0" i="0" u="none" strike="noStrike" cap="none" baseline="0" dirty="0" smtClean="0">
                          <a:solidFill>
                            <a:schemeClr val="dk1"/>
                          </a:solidFill>
                          <a:latin typeface="+mn-lt"/>
                          <a:ea typeface="Arial"/>
                          <a:cs typeface="Arial"/>
                          <a:sym typeface="Arial"/>
                        </a:rPr>
                        <a:t>89.6°F</a:t>
                      </a:r>
                      <a:r>
                        <a:rPr lang="en-IN" sz="100" b="0" i="0" u="none" strike="noStrike" cap="none" baseline="0" dirty="0" smtClean="0">
                          <a:solidFill>
                            <a:schemeClr val="bg1"/>
                          </a:solidFill>
                          <a:latin typeface="+mn-lt"/>
                          <a:ea typeface="Arial"/>
                          <a:cs typeface="Arial"/>
                          <a:sym typeface="Arial"/>
                        </a:rPr>
                        <a:t>ahrenheit</a:t>
                      </a:r>
                      <a:r>
                        <a:rPr lang="en-IN" sz="1600" b="0" i="0" u="none" strike="noStrike" cap="none" baseline="0" dirty="0" smtClean="0">
                          <a:solidFill>
                            <a:schemeClr val="dk1"/>
                          </a:solidFill>
                          <a:latin typeface="+mn-lt"/>
                          <a:ea typeface="Arial"/>
                          <a:cs typeface="Arial"/>
                          <a:sym typeface="Arial"/>
                        </a:rPr>
                        <a:t> to 85.2°F</a:t>
                      </a:r>
                      <a:r>
                        <a:rPr lang="en-IN" sz="100" b="0" i="0" u="none" strike="noStrike" cap="none" baseline="0" dirty="0" smtClean="0">
                          <a:solidFill>
                            <a:schemeClr val="bg1"/>
                          </a:solidFill>
                          <a:latin typeface="+mn-lt"/>
                          <a:ea typeface="Arial"/>
                          <a:cs typeface="Arial"/>
                          <a:sym typeface="Arial"/>
                        </a:rPr>
                        <a:t>ahrenheit</a:t>
                      </a:r>
                      <a:endParaRPr lang="en-IN"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Stupor develops</a:t>
                      </a:r>
                    </a:p>
                    <a:p>
                      <a:r>
                        <a:rPr lang="en-IN" sz="1600" b="0" i="0" u="none" strike="noStrike" cap="none" baseline="0" dirty="0" smtClean="0">
                          <a:solidFill>
                            <a:schemeClr val="dk1"/>
                          </a:solidFill>
                          <a:latin typeface="+mn-lt"/>
                          <a:ea typeface="Arial"/>
                          <a:cs typeface="Arial"/>
                          <a:sym typeface="Arial"/>
                        </a:rPr>
                        <a:t>Oxygen consumption decreases by 25%</a:t>
                      </a:r>
                    </a:p>
                    <a:p>
                      <a:r>
                        <a:rPr lang="en-IN" sz="1600" b="0" i="0" u="none" strike="noStrike" cap="none" baseline="0" dirty="0" smtClean="0">
                          <a:solidFill>
                            <a:schemeClr val="dk1"/>
                          </a:solidFill>
                          <a:latin typeface="+mn-lt"/>
                          <a:ea typeface="Arial"/>
                          <a:cs typeface="Arial"/>
                          <a:sym typeface="Arial"/>
                        </a:rPr>
                        <a:t>Shivering ceases</a:t>
                      </a:r>
                    </a:p>
                    <a:p>
                      <a:r>
                        <a:rPr lang="en-IN" sz="1600" b="0" i="0" u="none" strike="noStrike" cap="none" baseline="0" dirty="0" smtClean="0">
                          <a:solidFill>
                            <a:schemeClr val="dk1"/>
                          </a:solidFill>
                          <a:latin typeface="+mn-lt"/>
                          <a:ea typeface="Arial"/>
                          <a:cs typeface="Arial"/>
                          <a:sym typeface="Arial"/>
                        </a:rPr>
                        <a:t>Cardiac dysrhythmias develop</a:t>
                      </a:r>
                    </a:p>
                    <a:p>
                      <a:r>
                        <a:rPr lang="en-IN" sz="1600" b="0" i="0" u="none" strike="noStrike" cap="none" baseline="0" dirty="0" smtClean="0">
                          <a:solidFill>
                            <a:schemeClr val="dk1"/>
                          </a:solidFill>
                          <a:latin typeface="+mn-lt"/>
                          <a:ea typeface="Arial"/>
                          <a:cs typeface="Arial"/>
                          <a:sym typeface="Arial"/>
                        </a:rPr>
                        <a:t>Inability to maintain a body core temperature independent of the ambient temperature (poikilothermia)</a:t>
                      </a:r>
                    </a:p>
                    <a:p>
                      <a:r>
                        <a:rPr lang="en-IN" sz="1600" b="0" i="0" u="none" strike="noStrike" cap="none" baseline="0" dirty="0" smtClean="0">
                          <a:solidFill>
                            <a:schemeClr val="dk1"/>
                          </a:solidFill>
                          <a:latin typeface="+mn-lt"/>
                          <a:ea typeface="Arial"/>
                          <a:cs typeface="Arial"/>
                          <a:sym typeface="Arial"/>
                        </a:rPr>
                        <a:t>Heart rate and cardiac output reduced by </a:t>
                      </a:r>
                      <a:r>
                        <a:rPr lang="en-IN" sz="600" b="0" i="0" u="none" strike="noStrike" cap="none" baseline="0" dirty="0" smtClean="0">
                          <a:solidFill>
                            <a:schemeClr val="bg1"/>
                          </a:solidFill>
                          <a:latin typeface="+mn-lt"/>
                          <a:ea typeface="Arial"/>
                          <a:cs typeface="Arial"/>
                          <a:sym typeface="Arial"/>
                        </a:rPr>
                        <a:t>one third </a:t>
                      </a:r>
                      <a:r>
                        <a:rPr lang="en-IN" sz="1600" b="0" i="0" u="none" strike="noStrike" cap="none" baseline="0" dirty="0" smtClean="0">
                          <a:solidFill>
                            <a:schemeClr val="dk1"/>
                          </a:solidFill>
                          <a:latin typeface="+mn-lt"/>
                          <a:ea typeface="Arial"/>
                          <a:cs typeface="Arial"/>
                          <a:sym typeface="Arial"/>
                        </a:rPr>
                        <a:t>and progressively decrease as body core temperature declines</a:t>
                      </a:r>
                    </a:p>
                    <a:p>
                      <a:r>
                        <a:rPr lang="en-IN" sz="1600" b="0" i="0" u="none" strike="noStrike" cap="none" baseline="0" dirty="0" smtClean="0">
                          <a:solidFill>
                            <a:schemeClr val="dk1"/>
                          </a:solidFill>
                          <a:latin typeface="+mn-lt"/>
                          <a:ea typeface="Arial"/>
                          <a:cs typeface="Arial"/>
                          <a:sym typeface="Arial"/>
                        </a:rPr>
                        <a:t>Insulin becomes ineffective</a:t>
                      </a:r>
                    </a:p>
                    <a:p>
                      <a:r>
                        <a:rPr lang="en-IN" sz="1600" b="0" i="0" u="none" strike="noStrike" cap="none" baseline="0" dirty="0" smtClean="0">
                          <a:solidFill>
                            <a:schemeClr val="dk1"/>
                          </a:solidFill>
                          <a:latin typeface="+mn-lt"/>
                          <a:ea typeface="Arial"/>
                          <a:cs typeface="Arial"/>
                          <a:sym typeface="Arial"/>
                        </a:rPr>
                        <a:t>Progressive decrease in consciousness</a:t>
                      </a:r>
                    </a:p>
                    <a:p>
                      <a:r>
                        <a:rPr lang="en-IN" sz="1600" b="0" i="0" u="none" strike="noStrike" cap="none" baseline="0" dirty="0" smtClean="0">
                          <a:solidFill>
                            <a:schemeClr val="dk1"/>
                          </a:solidFill>
                          <a:latin typeface="+mn-lt"/>
                          <a:ea typeface="Arial"/>
                          <a:cs typeface="Arial"/>
                          <a:sym typeface="Arial"/>
                        </a:rPr>
                        <a:t>Pupils dilate</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1534865"/>
                  </a:ext>
                </a:extLst>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80064087"/>
              </p:ext>
            </p:extLst>
          </p:nvPr>
        </p:nvGraphicFramePr>
        <p:xfrm>
          <a:off x="8174182" y="4736845"/>
          <a:ext cx="170028" cy="439238"/>
        </p:xfrm>
        <a:graphic>
          <a:graphicData uri="http://schemas.openxmlformats.org/presentationml/2006/ole">
            <mc:AlternateContent xmlns:mc="http://schemas.openxmlformats.org/markup-compatibility/2006">
              <mc:Choice xmlns:v="urn:schemas-microsoft-com:vml" Requires="v">
                <p:oleObj spid="_x0000_s2108" name="Equation" r:id="rId4" imgW="152280" imgH="393480" progId="Equation.DSMT4">
                  <p:embed/>
                </p:oleObj>
              </mc:Choice>
              <mc:Fallback>
                <p:oleObj name="Equation" r:id="rId4" imgW="152280" imgH="393480" progId="Equation.DSMT4">
                  <p:embed/>
                  <p:pic>
                    <p:nvPicPr>
                      <p:cNvPr id="0" name=""/>
                      <p:cNvPicPr/>
                      <p:nvPr/>
                    </p:nvPicPr>
                    <p:blipFill>
                      <a:blip r:embed="rId5"/>
                      <a:stretch>
                        <a:fillRect/>
                      </a:stretch>
                    </p:blipFill>
                    <p:spPr>
                      <a:xfrm>
                        <a:off x="8174182" y="4736845"/>
                        <a:ext cx="170028" cy="439238"/>
                      </a:xfrm>
                      <a:prstGeom prst="rect">
                        <a:avLst/>
                      </a:prstGeom>
                    </p:spPr>
                  </p:pic>
                </p:oleObj>
              </mc:Fallback>
            </mc:AlternateContent>
          </a:graphicData>
        </a:graphic>
      </p:graphicFrame>
    </p:spTree>
    <p:extLst>
      <p:ext uri="{BB962C8B-B14F-4D97-AF65-F5344CB8AC3E}">
        <p14:creationId xmlns:p14="http://schemas.microsoft.com/office/powerpoint/2010/main" val="1078751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24-2 Stages of Hypothermia and Associated Physiologic Changes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1975973792"/>
              </p:ext>
            </p:extLst>
          </p:nvPr>
        </p:nvGraphicFramePr>
        <p:xfrm>
          <a:off x="457200" y="1527457"/>
          <a:ext cx="8229600" cy="3444240"/>
        </p:xfrm>
        <a:graphic>
          <a:graphicData uri="http://schemas.openxmlformats.org/drawingml/2006/table">
            <a:tbl>
              <a:tblPr firstRow="1" bandRow="1">
                <a:tableStyleId>{40F9630F-82C1-40B7-BC3A-925EFCFF5E92}</a:tableStyleId>
              </a:tblPr>
              <a:tblGrid>
                <a:gridCol w="1080655">
                  <a:extLst>
                    <a:ext uri="{9D8B030D-6E8A-4147-A177-3AD203B41FA5}">
                      <a16:colId xmlns:a16="http://schemas.microsoft.com/office/drawing/2014/main" val="21394808"/>
                    </a:ext>
                  </a:extLst>
                </a:gridCol>
                <a:gridCol w="2743200">
                  <a:extLst>
                    <a:ext uri="{9D8B030D-6E8A-4147-A177-3AD203B41FA5}">
                      <a16:colId xmlns:a16="http://schemas.microsoft.com/office/drawing/2014/main" val="355638193"/>
                    </a:ext>
                  </a:extLst>
                </a:gridCol>
                <a:gridCol w="4405745">
                  <a:extLst>
                    <a:ext uri="{9D8B030D-6E8A-4147-A177-3AD203B41FA5}">
                      <a16:colId xmlns:a16="http://schemas.microsoft.com/office/drawing/2014/main" val="3868739566"/>
                    </a:ext>
                  </a:extLst>
                </a:gridCol>
              </a:tblGrid>
              <a:tr h="0">
                <a:tc>
                  <a:txBody>
                    <a:bodyPr/>
                    <a:lstStyle/>
                    <a:p>
                      <a:r>
                        <a:rPr lang="en-IN" sz="1600" b="1" i="0" u="none" strike="noStrike" cap="none" baseline="0" dirty="0" smtClean="0">
                          <a:solidFill>
                            <a:schemeClr val="dk1"/>
                          </a:solidFill>
                          <a:latin typeface="+mn-lt"/>
                          <a:ea typeface="Arial"/>
                          <a:cs typeface="Arial"/>
                          <a:sym typeface="Arial"/>
                        </a:rPr>
                        <a:t>Stage</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1" i="0" u="none" strike="noStrike" cap="none" baseline="0" dirty="0" smtClean="0">
                          <a:solidFill>
                            <a:schemeClr val="dk1"/>
                          </a:solidFill>
                          <a:latin typeface="+mn-lt"/>
                          <a:ea typeface="Arial"/>
                          <a:cs typeface="Arial"/>
                          <a:sym typeface="Arial"/>
                        </a:rPr>
                        <a:t>Core Temperature Range</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1" i="0" u="none" strike="noStrike" cap="none" baseline="0" dirty="0" smtClean="0">
                          <a:solidFill>
                            <a:schemeClr val="dk1"/>
                          </a:solidFill>
                          <a:latin typeface="+mn-lt"/>
                          <a:ea typeface="Arial"/>
                          <a:cs typeface="Arial"/>
                          <a:sym typeface="Arial"/>
                        </a:rPr>
                        <a:t>Physiological Changes</a:t>
                      </a:r>
                      <a:endParaRPr lang="en-IN" sz="1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266915"/>
                  </a:ext>
                </a:extLst>
              </a:tr>
              <a:tr h="0">
                <a:tc>
                  <a:txBody>
                    <a:bodyPr/>
                    <a:lstStyle/>
                    <a:p>
                      <a:r>
                        <a:rPr lang="en-IN" sz="1600" b="0" i="0" u="none" strike="noStrike" cap="none" baseline="0" dirty="0" smtClean="0">
                          <a:solidFill>
                            <a:schemeClr val="dk1"/>
                          </a:solidFill>
                          <a:latin typeface="+mn-lt"/>
                          <a:ea typeface="Arial"/>
                          <a:cs typeface="Arial"/>
                          <a:sym typeface="Arial"/>
                        </a:rPr>
                        <a:t>Severe</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28°C</a:t>
                      </a:r>
                      <a:r>
                        <a:rPr lang="en-IN" sz="100" i="0" dirty="0" smtClean="0">
                          <a:solidFill>
                            <a:schemeClr val="bg1"/>
                          </a:solidFill>
                          <a:latin typeface="+mn-lt"/>
                        </a:rPr>
                        <a:t>elsius</a:t>
                      </a:r>
                      <a:r>
                        <a:rPr lang="en-IN" sz="1600" b="0" i="0" u="none" strike="noStrike" cap="none" baseline="0" dirty="0" smtClean="0">
                          <a:solidFill>
                            <a:schemeClr val="dk1"/>
                          </a:solidFill>
                          <a:latin typeface="+mn-lt"/>
                          <a:ea typeface="Arial"/>
                          <a:cs typeface="Arial"/>
                          <a:sym typeface="Arial"/>
                        </a:rPr>
                        <a:t> to 22°C</a:t>
                      </a:r>
                      <a:r>
                        <a:rPr lang="en-IN" sz="100" i="0" dirty="0" smtClean="0">
                          <a:solidFill>
                            <a:schemeClr val="bg1"/>
                          </a:solidFill>
                          <a:latin typeface="+mn-lt"/>
                        </a:rPr>
                        <a:t>elsius</a:t>
                      </a:r>
                      <a:endParaRPr lang="en-IN" sz="100" b="0" i="0" u="none" strike="noStrike" cap="none" baseline="0" dirty="0" smtClean="0">
                        <a:solidFill>
                          <a:schemeClr val="bg1"/>
                        </a:solidFill>
                        <a:latin typeface="+mn-lt"/>
                        <a:ea typeface="Arial"/>
                        <a:cs typeface="Arial"/>
                        <a:sym typeface="Arial"/>
                      </a:endParaRPr>
                    </a:p>
                    <a:p>
                      <a:r>
                        <a:rPr lang="en-IN" sz="1600" b="0" i="0" u="none" strike="noStrike" cap="none" baseline="0" dirty="0" smtClean="0">
                          <a:solidFill>
                            <a:schemeClr val="dk1"/>
                          </a:solidFill>
                          <a:latin typeface="+mn-lt"/>
                          <a:ea typeface="Arial"/>
                          <a:cs typeface="Arial"/>
                          <a:sym typeface="Arial"/>
                        </a:rPr>
                        <a:t>82.4°F</a:t>
                      </a:r>
                      <a:r>
                        <a:rPr lang="en-IN" sz="100" b="0" i="0" u="none" strike="noStrike" cap="none" baseline="0" dirty="0" smtClean="0">
                          <a:solidFill>
                            <a:schemeClr val="bg1"/>
                          </a:solidFill>
                          <a:latin typeface="+mn-lt"/>
                          <a:ea typeface="Arial"/>
                          <a:cs typeface="Arial"/>
                          <a:sym typeface="Arial"/>
                        </a:rPr>
                        <a:t>ahrenheit</a:t>
                      </a:r>
                      <a:r>
                        <a:rPr lang="en-IN" sz="1600" b="0" i="0" u="none" strike="noStrike" cap="none" baseline="0" dirty="0" smtClean="0">
                          <a:solidFill>
                            <a:schemeClr val="dk1"/>
                          </a:solidFill>
                          <a:latin typeface="+mn-lt"/>
                          <a:ea typeface="Arial"/>
                          <a:cs typeface="Arial"/>
                          <a:sym typeface="Arial"/>
                        </a:rPr>
                        <a:t> to 71.6°F</a:t>
                      </a:r>
                      <a:r>
                        <a:rPr lang="en-IN" sz="100" b="0" i="0" u="none" strike="noStrike" cap="none" baseline="0" dirty="0" smtClean="0">
                          <a:solidFill>
                            <a:schemeClr val="bg1"/>
                          </a:solidFill>
                          <a:latin typeface="+mn-lt"/>
                          <a:ea typeface="Arial"/>
                          <a:cs typeface="Arial"/>
                          <a:sym typeface="Arial"/>
                        </a:rPr>
                        <a:t>ahrenheit</a:t>
                      </a:r>
                      <a:endParaRPr lang="en-IN"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Susceptible to ventricular fibrillation</a:t>
                      </a:r>
                    </a:p>
                    <a:p>
                      <a:r>
                        <a:rPr lang="en-IN" sz="1600" b="0" i="0" u="none" strike="noStrike" cap="none" baseline="0" dirty="0" smtClean="0">
                          <a:solidFill>
                            <a:schemeClr val="dk1"/>
                          </a:solidFill>
                          <a:latin typeface="+mn-lt"/>
                          <a:ea typeface="Arial"/>
                          <a:cs typeface="Arial"/>
                          <a:sym typeface="Arial"/>
                        </a:rPr>
                        <a:t>Oxygen consumption decreases by 50% (early) to 75% (late)</a:t>
                      </a:r>
                    </a:p>
                    <a:p>
                      <a:r>
                        <a:rPr lang="en-IN" sz="1600" b="0" i="0" u="none" strike="noStrike" cap="none" baseline="0" dirty="0" smtClean="0">
                          <a:solidFill>
                            <a:schemeClr val="dk1"/>
                          </a:solidFill>
                          <a:latin typeface="+mn-lt"/>
                          <a:ea typeface="Arial"/>
                          <a:cs typeface="Arial"/>
                          <a:sym typeface="Arial"/>
                        </a:rPr>
                        <a:t>Heart rate decreases by 50%</a:t>
                      </a:r>
                    </a:p>
                    <a:p>
                      <a:r>
                        <a:rPr lang="en-IN" sz="1600" b="0" i="0" u="none" strike="noStrike" cap="none" baseline="0" dirty="0" smtClean="0">
                          <a:solidFill>
                            <a:schemeClr val="dk1"/>
                          </a:solidFill>
                          <a:latin typeface="+mn-lt"/>
                          <a:ea typeface="Arial"/>
                          <a:cs typeface="Arial"/>
                          <a:sym typeface="Arial"/>
                        </a:rPr>
                        <a:t>Reflexes and voluntary motion are lost</a:t>
                      </a:r>
                    </a:p>
                    <a:p>
                      <a:r>
                        <a:rPr lang="en-IN" sz="1600" b="0" i="0" u="none" strike="noStrike" cap="none" baseline="0" dirty="0" smtClean="0">
                          <a:solidFill>
                            <a:schemeClr val="dk1"/>
                          </a:solidFill>
                          <a:latin typeface="+mn-lt"/>
                          <a:ea typeface="Arial"/>
                          <a:cs typeface="Arial"/>
                          <a:sym typeface="Arial"/>
                        </a:rPr>
                        <a:t>Cerebral blood flow decreases by ⅔</a:t>
                      </a:r>
                    </a:p>
                    <a:p>
                      <a:r>
                        <a:rPr lang="en-IN" sz="1600" b="0" i="0" u="none" strike="noStrike" cap="none" baseline="0" dirty="0" smtClean="0">
                          <a:solidFill>
                            <a:schemeClr val="dk1"/>
                          </a:solidFill>
                          <a:latin typeface="+mn-lt"/>
                          <a:ea typeface="Arial"/>
                          <a:cs typeface="Arial"/>
                          <a:sym typeface="Arial"/>
                        </a:rPr>
                        <a:t>Cardiac output declines by 55%</a:t>
                      </a:r>
                    </a:p>
                    <a:p>
                      <a:r>
                        <a:rPr lang="en-IN" sz="1600" b="0" i="0" u="none" strike="noStrike" cap="none" baseline="0" dirty="0" smtClean="0">
                          <a:solidFill>
                            <a:schemeClr val="dk1"/>
                          </a:solidFill>
                          <a:latin typeface="+mn-lt"/>
                          <a:ea typeface="Arial"/>
                          <a:cs typeface="Arial"/>
                          <a:sym typeface="Arial"/>
                        </a:rPr>
                        <a:t>Pulmonary edema may develop</a:t>
                      </a:r>
                    </a:p>
                    <a:p>
                      <a:r>
                        <a:rPr lang="en-IN" sz="1600" b="0" i="0" u="none" strike="noStrike" cap="none" baseline="0" dirty="0" smtClean="0">
                          <a:solidFill>
                            <a:schemeClr val="dk1"/>
                          </a:solidFill>
                          <a:latin typeface="+mn-lt"/>
                          <a:ea typeface="Arial"/>
                          <a:cs typeface="Arial"/>
                          <a:sym typeface="Arial"/>
                        </a:rPr>
                        <a:t>Significant hypotension</a:t>
                      </a:r>
                    </a:p>
                    <a:p>
                      <a:r>
                        <a:rPr lang="en-IN" sz="1600" b="0" i="0" u="none" strike="noStrike" cap="none" baseline="0" dirty="0" smtClean="0">
                          <a:solidFill>
                            <a:schemeClr val="dk1"/>
                          </a:solidFill>
                          <a:latin typeface="+mn-lt"/>
                          <a:ea typeface="Arial"/>
                          <a:cs typeface="Arial"/>
                          <a:sym typeface="Arial"/>
                        </a:rPr>
                        <a:t>No corneal reflexes</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6130082"/>
                  </a:ext>
                </a:extLst>
              </a:tr>
              <a:tr h="0">
                <a:tc>
                  <a:txBody>
                    <a:bodyPr/>
                    <a:lstStyle/>
                    <a:p>
                      <a:r>
                        <a:rPr lang="en-IN" sz="1600" b="0" i="0" u="none" strike="noStrike" cap="none" baseline="0" dirty="0" smtClean="0">
                          <a:solidFill>
                            <a:schemeClr val="dk1"/>
                          </a:solidFill>
                          <a:latin typeface="+mn-lt"/>
                          <a:ea typeface="Arial"/>
                          <a:cs typeface="Arial"/>
                          <a:sym typeface="Arial"/>
                        </a:rPr>
                        <a:t>Profound</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20°C</a:t>
                      </a:r>
                      <a:r>
                        <a:rPr lang="en-IN" sz="100" i="0" dirty="0" smtClean="0">
                          <a:solidFill>
                            <a:schemeClr val="bg1"/>
                          </a:solidFill>
                          <a:latin typeface="+mn-lt"/>
                        </a:rPr>
                        <a:t>elsius</a:t>
                      </a:r>
                      <a:r>
                        <a:rPr lang="en-IN" sz="1600" b="0" i="0" u="none" strike="noStrike" cap="none" baseline="0" dirty="0" smtClean="0">
                          <a:solidFill>
                            <a:schemeClr val="dk1"/>
                          </a:solidFill>
                          <a:latin typeface="+mn-lt"/>
                          <a:ea typeface="Arial"/>
                          <a:cs typeface="Arial"/>
                          <a:sym typeface="Arial"/>
                        </a:rPr>
                        <a:t> to 9°C</a:t>
                      </a:r>
                      <a:r>
                        <a:rPr lang="en-IN" sz="100" i="0" dirty="0" smtClean="0">
                          <a:solidFill>
                            <a:schemeClr val="bg1"/>
                          </a:solidFill>
                          <a:latin typeface="+mn-lt"/>
                        </a:rPr>
                        <a:t>elsius</a:t>
                      </a:r>
                      <a:endParaRPr lang="en-IN" sz="100" b="0" i="0" u="none" strike="noStrike" cap="none" baseline="0" dirty="0" smtClean="0">
                        <a:solidFill>
                          <a:schemeClr val="bg1"/>
                        </a:solidFill>
                        <a:latin typeface="+mn-lt"/>
                        <a:ea typeface="Arial"/>
                        <a:cs typeface="Arial"/>
                        <a:sym typeface="Arial"/>
                      </a:endParaRPr>
                    </a:p>
                    <a:p>
                      <a:r>
                        <a:rPr lang="en-IN" sz="1600" b="0" i="0" u="none" strike="noStrike" cap="none" baseline="0" dirty="0" smtClean="0">
                          <a:solidFill>
                            <a:schemeClr val="dk1"/>
                          </a:solidFill>
                          <a:latin typeface="+mn-lt"/>
                          <a:ea typeface="Arial"/>
                          <a:cs typeface="Arial"/>
                          <a:sym typeface="Arial"/>
                        </a:rPr>
                        <a:t>68°F</a:t>
                      </a:r>
                      <a:r>
                        <a:rPr lang="en-IN" sz="100" b="0" i="0" u="none" strike="noStrike" cap="none" baseline="0" dirty="0" smtClean="0">
                          <a:solidFill>
                            <a:schemeClr val="bg1"/>
                          </a:solidFill>
                          <a:latin typeface="+mn-lt"/>
                          <a:ea typeface="Arial"/>
                          <a:cs typeface="Arial"/>
                          <a:sym typeface="Arial"/>
                        </a:rPr>
                        <a:t>ahrenheit</a:t>
                      </a:r>
                      <a:r>
                        <a:rPr lang="en-IN" sz="1600" b="0" i="0" u="none" strike="noStrike" cap="none" baseline="0" dirty="0" smtClean="0">
                          <a:solidFill>
                            <a:schemeClr val="dk1"/>
                          </a:solidFill>
                          <a:latin typeface="+mn-lt"/>
                          <a:ea typeface="Arial"/>
                          <a:cs typeface="Arial"/>
                          <a:sym typeface="Arial"/>
                        </a:rPr>
                        <a:t> to 48.2°F</a:t>
                      </a:r>
                      <a:r>
                        <a:rPr lang="en-IN" sz="100" b="0" i="0" u="none" strike="noStrike" cap="none" baseline="0" dirty="0" smtClean="0">
                          <a:solidFill>
                            <a:schemeClr val="bg1"/>
                          </a:solidFill>
                          <a:latin typeface="+mn-lt"/>
                          <a:ea typeface="Arial"/>
                          <a:cs typeface="Arial"/>
                          <a:sym typeface="Arial"/>
                        </a:rPr>
                        <a:t>ahrenheit</a:t>
                      </a:r>
                      <a:endParaRPr lang="en-IN" sz="1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600" b="0" i="0" u="none" strike="noStrike" cap="none" baseline="0" dirty="0" smtClean="0">
                          <a:solidFill>
                            <a:schemeClr val="dk1"/>
                          </a:solidFill>
                          <a:latin typeface="+mn-lt"/>
                          <a:ea typeface="Arial"/>
                          <a:cs typeface="Arial"/>
                          <a:sym typeface="Arial"/>
                        </a:rPr>
                        <a:t>Heart rate declines by 80% (early) and deteriorates to pulselessness</a:t>
                      </a:r>
                      <a:endParaRPr lang="en-IN"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1534865"/>
                  </a:ext>
                </a:extLst>
              </a:tr>
            </a:tbl>
          </a:graphicData>
        </a:graphic>
      </p:graphicFrame>
    </p:spTree>
    <p:extLst>
      <p:ext uri="{BB962C8B-B14F-4D97-AF65-F5344CB8AC3E}">
        <p14:creationId xmlns:p14="http://schemas.microsoft.com/office/powerpoint/2010/main" val="1463155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(19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Generalized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Basic principles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Prevent further heat loss.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Rewarm the patient as quickly and safely as possible.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alert for complications.</a:t>
            </a:r>
          </a:p>
        </p:txBody>
      </p:sp>
    </p:spTree>
    <p:extLst>
      <p:ext uri="{BB962C8B-B14F-4D97-AF65-F5344CB8AC3E}">
        <p14:creationId xmlns:p14="http://schemas.microsoft.com/office/powerpoint/2010/main" val="304242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(20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Generalized Hypothermia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Remove </a:t>
            </a:r>
            <a:r>
              <a:rPr lang="en-US" altLang="en-US" sz="2400" dirty="0">
                <a:solidFill>
                  <a:srgbClr val="000000"/>
                </a:solidFill>
                <a:latin typeface="Arial (Body)"/>
                <a:ea typeface="ＭＳ Ｐゴシック"/>
              </a:rPr>
              <a:t>the patient from the environment and prevent further heat loss.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Handle the patient gently.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adequate oxygenation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01608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(21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Generalized Hypothermia</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If </a:t>
            </a:r>
            <a:r>
              <a:rPr lang="en-US" altLang="en-US" sz="2400" dirty="0">
                <a:solidFill>
                  <a:srgbClr val="000000"/>
                </a:solidFill>
                <a:latin typeface="Arial (Body)"/>
                <a:ea typeface="ＭＳ Ｐゴシック"/>
              </a:rPr>
              <a:t>the patient goes into cardiac arrest, immediately initiate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beginning </a:t>
            </a:r>
            <a:r>
              <a:rPr lang="en-US" altLang="en-US" sz="2400" dirty="0">
                <a:solidFill>
                  <a:srgbClr val="000000"/>
                </a:solidFill>
                <a:latin typeface="Arial (Body)"/>
                <a:ea typeface="ＭＳ Ｐゴシック"/>
              </a:rPr>
              <a:t>with chest compressions and apply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Actively rewarm patients with moderate and severe hypothermia.</a:t>
            </a:r>
          </a:p>
        </p:txBody>
      </p:sp>
    </p:spTree>
    <p:extLst>
      <p:ext uri="{BB962C8B-B14F-4D97-AF65-F5344CB8AC3E}">
        <p14:creationId xmlns:p14="http://schemas.microsoft.com/office/powerpoint/2010/main" val="2914672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09728" cy="1097279"/>
          </a:xfrm>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One Way to Actively Warm the Patient is To</a:t>
            </a:r>
            <a:endParaRPr lang="en-US" altLang="en-US" sz="3200"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0"/>
            <a:ext cx="8229600" cy="1101435"/>
          </a:xfrm>
        </p:spPr>
        <p:txBody>
          <a:bodyPr/>
          <a:lstStyle/>
          <a:p>
            <a:pPr marL="0" indent="0">
              <a:buNone/>
            </a:pPr>
            <a:r>
              <a:rPr lang="en-US" altLang="en-US" sz="2000" dirty="0" smtClean="0">
                <a:latin typeface="+mn-lt"/>
                <a:ea typeface="ＭＳ Ｐゴシック"/>
              </a:rPr>
              <a:t>(a) Place heat packs in the groin, and the armpits, and on the chest, insulating the packs to prevent burns, and then (b) cover with blankets to maximize the effect of the heat packs.</a:t>
            </a:r>
            <a:endParaRPr lang="en-US" sz="2000" dirty="0">
              <a:latin typeface="+mn-lt"/>
            </a:endParaRPr>
          </a:p>
        </p:txBody>
      </p:sp>
      <p:pic>
        <p:nvPicPr>
          <p:cNvPr id="3" name="Picture 2" descr="2 E M T’s treat a hypothermia patient in the back of an ambulance. E M T places heat packs at the patient’s neck, over his clothes, while the other E M T assesses the patient’s vital signs via a finger clip monitor."/>
          <p:cNvPicPr>
            <a:picLocks noChangeAspect="1"/>
          </p:cNvPicPr>
          <p:nvPr/>
        </p:nvPicPr>
        <p:blipFill>
          <a:blip r:embed="rId3"/>
          <a:stretch>
            <a:fillRect/>
          </a:stretch>
        </p:blipFill>
        <p:spPr>
          <a:xfrm>
            <a:off x="1835966" y="2876492"/>
            <a:ext cx="2213479" cy="3316546"/>
          </a:xfrm>
          <a:prstGeom prst="rect">
            <a:avLst/>
          </a:prstGeom>
        </p:spPr>
      </p:pic>
      <p:pic>
        <p:nvPicPr>
          <p:cNvPr id="7" name="Picture 6" descr="2 E M T’s treat a hypothermia patient in the back of an ambulance. E M T wraps a blanket around the patient’s body and head, another blanket covering the patient’s legs and feet."/>
          <p:cNvPicPr>
            <a:picLocks noChangeAspect="1"/>
          </p:cNvPicPr>
          <p:nvPr/>
        </p:nvPicPr>
        <p:blipFill>
          <a:blip r:embed="rId4"/>
          <a:stretch>
            <a:fillRect/>
          </a:stretch>
        </p:blipFill>
        <p:spPr>
          <a:xfrm>
            <a:off x="4676201" y="2905108"/>
            <a:ext cx="2235542" cy="3309188"/>
          </a:xfrm>
          <a:prstGeom prst="rect">
            <a:avLst/>
          </a:prstGeom>
        </p:spPr>
      </p:pic>
    </p:spTree>
    <p:extLst>
      <p:ext uri="{BB962C8B-B14F-4D97-AF65-F5344CB8AC3E}">
        <p14:creationId xmlns:p14="http://schemas.microsoft.com/office/powerpoint/2010/main" val="264715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 Introduction </a:t>
            </a:r>
            <a:r>
              <a:rPr lang="en-US" sz="2000" b="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tab pos="4038600" algn="l"/>
              </a:tabLst>
            </a:pPr>
            <a:r>
              <a:rPr lang="en-US" altLang="en-US" sz="2400" dirty="0" smtClean="0">
                <a:solidFill>
                  <a:srgbClr val="000000"/>
                </a:solidFill>
                <a:latin typeface="Arial (Body)"/>
                <a:ea typeface="ＭＳ Ｐゴシック"/>
              </a:rPr>
              <a:t>“I’m </a:t>
            </a:r>
            <a:r>
              <a:rPr lang="en-US" altLang="en-US" sz="2400" dirty="0">
                <a:solidFill>
                  <a:srgbClr val="000000"/>
                </a:solidFill>
                <a:latin typeface="Arial (Body)"/>
                <a:ea typeface="ＭＳ Ｐゴシック"/>
              </a:rPr>
              <a:t>glad </a:t>
            </a:r>
            <a:r>
              <a:rPr lang="en-US" altLang="en-US" sz="2400" dirty="0" smtClean="0">
                <a:solidFill>
                  <a:srgbClr val="000000"/>
                </a:solidFill>
                <a:latin typeface="Arial (Body)"/>
                <a:ea typeface="ＭＳ Ｐゴシック"/>
              </a:rPr>
              <a:t>you’re </a:t>
            </a:r>
            <a:r>
              <a:rPr lang="en-US" altLang="en-US" sz="2400" dirty="0">
                <a:solidFill>
                  <a:srgbClr val="000000"/>
                </a:solidFill>
                <a:latin typeface="Arial (Body)"/>
                <a:ea typeface="ＭＳ Ｐゴシック"/>
              </a:rPr>
              <a:t>here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says one of the bystanders. </a:t>
            </a:r>
            <a:r>
              <a:rPr lang="en-US" altLang="en-US" sz="2400" dirty="0" smtClean="0">
                <a:solidFill>
                  <a:srgbClr val="000000"/>
                </a:solidFill>
                <a:latin typeface="Arial (Body)"/>
                <a:ea typeface="ＭＳ Ｐゴシック"/>
              </a:rPr>
              <a:t>“This </a:t>
            </a:r>
            <a:r>
              <a:rPr lang="en-US" altLang="en-US" sz="2400" dirty="0">
                <a:solidFill>
                  <a:srgbClr val="000000"/>
                </a:solidFill>
                <a:latin typeface="Arial (Body)"/>
                <a:ea typeface="ＭＳ Ｐゴシック"/>
              </a:rPr>
              <a:t>is Stan. We </a:t>
            </a:r>
            <a:r>
              <a:rPr lang="en-US" altLang="en-US" sz="2400" dirty="0" smtClean="0">
                <a:solidFill>
                  <a:srgbClr val="000000"/>
                </a:solidFill>
                <a:latin typeface="Arial (Body)"/>
                <a:ea typeface="ＭＳ Ｐゴシック"/>
              </a:rPr>
              <a:t>hadn’t </a:t>
            </a:r>
            <a:r>
              <a:rPr lang="en-US" altLang="en-US" sz="2400" dirty="0">
                <a:solidFill>
                  <a:srgbClr val="000000"/>
                </a:solidFill>
                <a:latin typeface="Arial (Body)"/>
                <a:ea typeface="ＭＳ Ｐゴシック"/>
              </a:rPr>
              <a:t>seen him since last night and we found him here this morning on our way to get breakfast. </a:t>
            </a:r>
            <a:r>
              <a:rPr lang="en-US" altLang="en-US" sz="2400" dirty="0" smtClean="0">
                <a:solidFill>
                  <a:srgbClr val="000000"/>
                </a:solidFill>
                <a:latin typeface="Arial (Body)"/>
                <a:ea typeface="ＭＳ Ｐゴシック"/>
              </a:rPr>
              <a:t>He’s </a:t>
            </a:r>
            <a:r>
              <a:rPr lang="en-US" altLang="en-US" sz="2400" dirty="0">
                <a:solidFill>
                  <a:srgbClr val="000000"/>
                </a:solidFill>
                <a:latin typeface="Arial (Body)"/>
                <a:ea typeface="ＭＳ Ｐゴシック"/>
              </a:rPr>
              <a:t>freezing cold</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386687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(22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Generalized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Passive rewarming should be applied to all hypothermic patients.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allow the patient to take stimulants.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rub or massage the patient’s arms or legs.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as quickly as possible.</a:t>
            </a:r>
          </a:p>
        </p:txBody>
      </p:sp>
    </p:spTree>
    <p:extLst>
      <p:ext uri="{BB962C8B-B14F-4D97-AF65-F5344CB8AC3E}">
        <p14:creationId xmlns:p14="http://schemas.microsoft.com/office/powerpoint/2010/main" val="761074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1209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Passive Rewarming Includes Wrapping the Patient in Blankets and Turning up the Heat in the Patient Compartment</a:t>
            </a:r>
            <a:endParaRPr lang="en-US" altLang="en-US" sz="2800" dirty="0">
              <a:latin typeface="Times New Roman" panose="02020603050405020304" pitchFamily="18" charset="0"/>
              <a:ea typeface="ＭＳ Ｐゴシック"/>
            </a:endParaRPr>
          </a:p>
        </p:txBody>
      </p:sp>
      <p:pic>
        <p:nvPicPr>
          <p:cNvPr id="3" name="Picture 2" descr="An E M T takes the pulse at the wrist of a patient wrapped head to toe in blankets, strapped to a stretcher seated upright in the back of an ambulance."/>
          <p:cNvPicPr>
            <a:picLocks noChangeAspect="1"/>
          </p:cNvPicPr>
          <p:nvPr/>
        </p:nvPicPr>
        <p:blipFill>
          <a:blip r:embed="rId3"/>
          <a:stretch>
            <a:fillRect/>
          </a:stretch>
        </p:blipFill>
        <p:spPr>
          <a:xfrm>
            <a:off x="3112631" y="1824134"/>
            <a:ext cx="2918738" cy="4367847"/>
          </a:xfrm>
          <a:prstGeom prst="rect">
            <a:avLst/>
          </a:prstGeom>
        </p:spPr>
      </p:pic>
    </p:spTree>
    <p:extLst>
      <p:ext uri="{BB962C8B-B14F-4D97-AF65-F5344CB8AC3E}">
        <p14:creationId xmlns:p14="http://schemas.microsoft.com/office/powerpoint/2010/main" val="2901666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(23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Immersion Hypothermia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a patient in the water to make the least effort needed to stay afloat.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the patient from the water in horizontal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wet clothing.</a:t>
            </a:r>
          </a:p>
        </p:txBody>
      </p:sp>
    </p:spTree>
    <p:extLst>
      <p:ext uri="{BB962C8B-B14F-4D97-AF65-F5344CB8AC3E}">
        <p14:creationId xmlns:p14="http://schemas.microsoft.com/office/powerpoint/2010/main" val="687102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(24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Freezing Cold Injury – Early or Superficial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Blanching of the skin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Loss of sensation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Tissue soft to palpation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Tingling during rewarming</a:t>
            </a:r>
          </a:p>
        </p:txBody>
      </p:sp>
    </p:spTree>
    <p:extLst>
      <p:ext uri="{BB962C8B-B14F-4D97-AF65-F5344CB8AC3E}">
        <p14:creationId xmlns:p14="http://schemas.microsoft.com/office/powerpoint/2010/main" val="3359460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(25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 of Freezing Cold Injury – Late or Deep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White, waxy skin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Firm to frozen feeling on palpation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Swelling and blisters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thawing has occurred, skin is mottled or cyanotic.</a:t>
            </a:r>
          </a:p>
        </p:txBody>
      </p:sp>
    </p:spTree>
    <p:extLst>
      <p:ext uri="{BB962C8B-B14F-4D97-AF65-F5344CB8AC3E}">
        <p14:creationId xmlns:p14="http://schemas.microsoft.com/office/powerpoint/2010/main" val="1926738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(26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Freezing Cold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allow the tissue to thaw if there is any possibility of refreezing.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Follow medical direction and local protocol.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the patient immediately from the cold environment, if possible.</a:t>
            </a:r>
          </a:p>
        </p:txBody>
      </p:sp>
    </p:spTree>
    <p:extLst>
      <p:ext uri="{BB962C8B-B14F-4D97-AF65-F5344CB8AC3E}">
        <p14:creationId xmlns:p14="http://schemas.microsoft.com/office/powerpoint/2010/main" val="41644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(27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Freezing Cold 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Maintain </a:t>
            </a:r>
            <a:r>
              <a:rPr lang="en-US" altLang="en-US" sz="2400" dirty="0">
                <a:solidFill>
                  <a:srgbClr val="000000"/>
                </a:solidFill>
                <a:latin typeface="Arial (Body)"/>
                <a:ea typeface="ＭＳ Ｐゴシック"/>
              </a:rPr>
              <a:t>oxygenation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94% or higher).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Prevent further injury to the affected part.</a:t>
            </a:r>
          </a:p>
        </p:txBody>
      </p:sp>
    </p:spTree>
    <p:extLst>
      <p:ext uri="{BB962C8B-B14F-4D97-AF65-F5344CB8AC3E}">
        <p14:creationId xmlns:p14="http://schemas.microsoft.com/office/powerpoint/2010/main" val="2299819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Cold </a:t>
            </a:r>
            <a:r>
              <a:rPr lang="en-US" sz="2000" b="0" smtClean="0">
                <a:latin typeface="Times New Roman" panose="02020603050405020304" pitchFamily="18" charset="0"/>
                <a:ea typeface="ＭＳ Ｐゴシック"/>
                <a:cs typeface="ＭＳ Ｐゴシック" pitchFamily="-1" charset="-128"/>
              </a:rPr>
              <a:t>(28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Freezing Cold Injury – Late or Deep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Rewarming may be necessary for long or delayed transport.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Follow protocol; contact medical direction.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Rapid rewarming is preferred.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Rewarming is painful.</a:t>
            </a:r>
          </a:p>
        </p:txBody>
      </p:sp>
    </p:spTree>
    <p:extLst>
      <p:ext uri="{BB962C8B-B14F-4D97-AF65-F5344CB8AC3E}">
        <p14:creationId xmlns:p14="http://schemas.microsoft.com/office/powerpoint/2010/main" val="3355939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cs typeface="Times New Roman" panose="02020603050405020304" pitchFamily="18" charset="0"/>
              </a:rPr>
              <a:t>Thaw the Affected Area Rapidly in Water Just above Body Temperature (</a:t>
            </a:r>
            <a:r>
              <a:rPr lang="en-US" altLang="en-US" sz="3000" dirty="0" smtClean="0">
                <a:latin typeface="Times New Roman" panose="02020603050405020304" pitchFamily="18" charset="0"/>
                <a:cs typeface="Times New Roman" panose="02020603050405020304" pitchFamily="18" charset="0"/>
              </a:rPr>
              <a:t>100°F</a:t>
            </a:r>
            <a:r>
              <a:rPr lang="en-US" altLang="en-US" sz="100" dirty="0" smtClean="0">
                <a:solidFill>
                  <a:schemeClr val="bg1"/>
                </a:solidFill>
                <a:latin typeface="Times New Roman" panose="02020603050405020304" pitchFamily="18" charset="0"/>
                <a:cs typeface="Times New Roman" panose="02020603050405020304" pitchFamily="18" charset="0"/>
              </a:rPr>
              <a:t>ahrenheit</a:t>
            </a:r>
            <a:r>
              <a:rPr lang="en-US" altLang="en-US" sz="3000" dirty="0" smtClean="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to </a:t>
            </a:r>
            <a:r>
              <a:rPr lang="en-US" altLang="en-US" sz="3000" dirty="0" smtClean="0">
                <a:latin typeface="Times New Roman" panose="02020603050405020304" pitchFamily="18" charset="0"/>
                <a:cs typeface="Times New Roman" panose="02020603050405020304" pitchFamily="18" charset="0"/>
              </a:rPr>
              <a:t>110°F</a:t>
            </a:r>
            <a:r>
              <a:rPr lang="en-US" altLang="en-US" sz="100" dirty="0" smtClean="0">
                <a:solidFill>
                  <a:schemeClr val="bg1"/>
                </a:solidFill>
                <a:latin typeface="Times New Roman" panose="02020603050405020304" pitchFamily="18" charset="0"/>
                <a:cs typeface="Times New Roman" panose="02020603050405020304" pitchFamily="18" charset="0"/>
              </a:rPr>
              <a:t>ahrenheit</a:t>
            </a:r>
            <a:r>
              <a:rPr lang="en-US" altLang="en-US" sz="3000" dirty="0" smtClean="0">
                <a:latin typeface="Times New Roman" panose="02020603050405020304" pitchFamily="18" charset="0"/>
                <a:ea typeface="ＭＳ Ｐゴシック"/>
                <a:cs typeface="Times New Roman" panose="02020603050405020304" pitchFamily="18" charset="0"/>
              </a:rPr>
              <a:t>)</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2" descr="A patient submerges their exposed foot into a trash bin that has been filled with water, next to a stretch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0650" y="1707790"/>
            <a:ext cx="6262701"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288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Cold </a:t>
            </a:r>
            <a:r>
              <a:rPr lang="en-US" sz="2000" b="0" dirty="0" smtClean="0">
                <a:latin typeface="Times New Roman" panose="02020603050405020304" pitchFamily="18" charset="0"/>
                <a:ea typeface="ＭＳ Ｐゴシック"/>
                <a:cs typeface="ＭＳ Ｐゴシック" pitchFamily="-1" charset="-128"/>
              </a:rPr>
              <a:t>(29 of 29)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Cold-Related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Reassess all cold emergency </a:t>
            </a:r>
            <a:r>
              <a:rPr lang="en-US" altLang="en-US" sz="2400" dirty="0" smtClean="0">
                <a:solidFill>
                  <a:srgbClr val="000000"/>
                </a:solidFill>
                <a:latin typeface="Arial (Body)"/>
                <a:ea typeface="ＭＳ Ｐゴシック"/>
              </a:rPr>
              <a:t>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Monitor mental status, airway, and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Begin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if </a:t>
            </a:r>
            <a:r>
              <a:rPr lang="en-US" altLang="en-US" sz="2400" dirty="0">
                <a:solidFill>
                  <a:srgbClr val="000000"/>
                </a:solidFill>
                <a:latin typeface="Arial (Body)"/>
                <a:ea typeface="ＭＳ Ｐゴシック"/>
              </a:rPr>
              <a:t>pulseless; apply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affected areas.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vital signs every 5 minutes.</a:t>
            </a:r>
          </a:p>
        </p:txBody>
      </p:sp>
    </p:spTree>
    <p:extLst>
      <p:ext uri="{BB962C8B-B14F-4D97-AF65-F5344CB8AC3E}">
        <p14:creationId xmlns:p14="http://schemas.microsoft.com/office/powerpoint/2010/main" val="1871133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4668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organize their priorities in managing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findings should they anticipate in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is the emergency care of this patient?</a:t>
            </a:r>
          </a:p>
        </p:txBody>
      </p:sp>
    </p:spTree>
    <p:extLst>
      <p:ext uri="{BB962C8B-B14F-4D97-AF65-F5344CB8AC3E}">
        <p14:creationId xmlns:p14="http://schemas.microsoft.com/office/powerpoint/2010/main" val="13131147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Click on the Mechanism of Heat Loss That is Increased with Increased Wind Speeds</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491836"/>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Evaporation</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73720" y="2212181"/>
            <a:ext cx="8229600" cy="544865"/>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Conduction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2838017"/>
            <a:ext cx="8229600" cy="403931"/>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Radiation</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394590"/>
            <a:ext cx="8229600" cy="512378"/>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Convection</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965813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(1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Hyperthermia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Hyperthermia is caused by an increase in the </a:t>
            </a:r>
            <a:r>
              <a:rPr lang="en-US" altLang="en-US" sz="2400" dirty="0" smtClean="0">
                <a:solidFill>
                  <a:srgbClr val="000000"/>
                </a:solidFill>
                <a:latin typeface="Arial (Body)"/>
                <a:ea typeface="ＭＳ Ｐゴシック"/>
              </a:rPr>
              <a:t>body’s </a:t>
            </a:r>
            <a:r>
              <a:rPr lang="en-US" altLang="en-US" sz="2400" dirty="0">
                <a:solidFill>
                  <a:srgbClr val="000000"/>
                </a:solidFill>
                <a:latin typeface="Arial (Body)"/>
                <a:ea typeface="ＭＳ Ｐゴシック"/>
              </a:rPr>
              <a:t>heat production or inability to eliminate the heat produced.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Various stages of hyperthermia are heat cramps, heat exhaustion, and heat stroke.</a:t>
            </a:r>
          </a:p>
        </p:txBody>
      </p:sp>
    </p:spTree>
    <p:extLst>
      <p:ext uri="{BB962C8B-B14F-4D97-AF65-F5344CB8AC3E}">
        <p14:creationId xmlns:p14="http://schemas.microsoft.com/office/powerpoint/2010/main" val="40474593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(2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Heat-Related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Heat Cramps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Muscle spasms are related to an electrolyte imbalance in the body.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large flexor groups are usually affected first.</a:t>
            </a:r>
          </a:p>
        </p:txBody>
      </p:sp>
    </p:spTree>
    <p:extLst>
      <p:ext uri="{BB962C8B-B14F-4D97-AF65-F5344CB8AC3E}">
        <p14:creationId xmlns:p14="http://schemas.microsoft.com/office/powerpoint/2010/main" val="3664482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(3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Heat-Related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Heat </a:t>
            </a:r>
            <a:r>
              <a:rPr lang="en-US" altLang="en-US" sz="2400" dirty="0">
                <a:solidFill>
                  <a:srgbClr val="000000"/>
                </a:solidFill>
                <a:latin typeface="Arial (Body)"/>
                <a:ea typeface="ＭＳ Ｐゴシック"/>
              </a:rPr>
              <a:t>Exhaustion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mild state of shock:</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Vasodilation leads to blood pooling beneath the skin.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 extreme cases, organs are not well perfused.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Prolonged and profuse results in salt and water loss.</a:t>
            </a:r>
          </a:p>
        </p:txBody>
      </p:sp>
    </p:spTree>
    <p:extLst>
      <p:ext uri="{BB962C8B-B14F-4D97-AF65-F5344CB8AC3E}">
        <p14:creationId xmlns:p14="http://schemas.microsoft.com/office/powerpoint/2010/main" val="3148168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(4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Heat-Related </a:t>
            </a:r>
            <a:r>
              <a:rPr lang="en-US" altLang="en-US" sz="2400" dirty="0" smtClean="0">
                <a:solidFill>
                  <a:srgbClr val="000000"/>
                </a:solidFill>
                <a:latin typeface="Arial (Body)"/>
                <a:ea typeface="ＭＳ Ｐゴシック"/>
              </a:rPr>
              <a:t>Emergencies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Heat </a:t>
            </a:r>
            <a:r>
              <a:rPr lang="en-US" altLang="en-US" sz="2400" dirty="0">
                <a:solidFill>
                  <a:srgbClr val="000000"/>
                </a:solidFill>
                <a:latin typeface="Arial (Body)"/>
                <a:ea typeface="ＭＳ Ｐゴシック"/>
              </a:rPr>
              <a:t>Stroke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Thermoregulation fails; the body is unable to cool itself.</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High body temperature damages brain cells.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Mortality ranges from 20 percent to 80 percent.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may be classic (nonexertional) or exertional</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88580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(5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Heat-Related Emergencies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Predisposing </a:t>
            </a:r>
            <a:r>
              <a:rPr lang="en-US" altLang="en-US" sz="2400" dirty="0">
                <a:solidFill>
                  <a:srgbClr val="000000"/>
                </a:solidFill>
                <a:latin typeface="Arial (Body)"/>
                <a:ea typeface="ＭＳ Ｐゴシック"/>
              </a:rPr>
              <a:t>Factors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Climate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Exercise and strenuous activity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Extremes of 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 existing illnesses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Drugs and medications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Lack of acclimation</a:t>
            </a:r>
          </a:p>
        </p:txBody>
      </p:sp>
    </p:spTree>
    <p:extLst>
      <p:ext uri="{BB962C8B-B14F-4D97-AF65-F5344CB8AC3E}">
        <p14:creationId xmlns:p14="http://schemas.microsoft.com/office/powerpoint/2010/main" val="20411562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Exercise and Strenuous Activity Can Cause the Loss of More Than One Liter of Sweat Per Hour</a:t>
            </a:r>
            <a:endParaRPr lang="en-US" altLang="en-US" sz="3000" dirty="0">
              <a:latin typeface="Times New Roman" panose="02020603050405020304" pitchFamily="18" charset="0"/>
              <a:ea typeface="ＭＳ Ｐゴシック"/>
            </a:endParaRPr>
          </a:p>
        </p:txBody>
      </p:sp>
      <p:pic>
        <p:nvPicPr>
          <p:cNvPr id="4" name="Picture 2" descr="Several track athletes strain to jump over hurdles on a sunny d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2560" y="1810701"/>
            <a:ext cx="5598880" cy="38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2818"/>
            <a:ext cx="8229600" cy="457200"/>
          </a:xfrm>
        </p:spPr>
        <p:txBody>
          <a:bodyPr/>
          <a:lstStyle/>
          <a:p>
            <a:r>
              <a:rPr lang="en-US" altLang="en-US" sz="1800" b="1" dirty="0">
                <a:latin typeface="+mn-lt"/>
                <a:ea typeface="ＭＳ Ｐゴシック"/>
              </a:rPr>
              <a:t>(© Michal Heron)</a:t>
            </a:r>
            <a:endParaRPr lang="en-IN" sz="1800" b="1" dirty="0">
              <a:latin typeface="+mn-lt"/>
            </a:endParaRPr>
          </a:p>
        </p:txBody>
      </p:sp>
    </p:spTree>
    <p:extLst>
      <p:ext uri="{BB962C8B-B14F-4D97-AF65-F5344CB8AC3E}">
        <p14:creationId xmlns:p14="http://schemas.microsoft.com/office/powerpoint/2010/main" val="31459317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(6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r>
              <a:rPr lang="en-US" altLang="en-US" sz="2400" dirty="0">
                <a:latin typeface="+mn-lt"/>
              </a:rPr>
              <a:t>Assessment-Based Approach – Heat-Related Emergency</a:t>
            </a:r>
          </a:p>
          <a:p>
            <a:pPr lvl="1"/>
            <a:r>
              <a:rPr lang="en-US" altLang="en-US" sz="2400" dirty="0">
                <a:latin typeface="+mn-lt"/>
              </a:rPr>
              <a:t>Scene Size-Up</a:t>
            </a:r>
          </a:p>
          <a:p>
            <a:pPr marL="1144800" lvl="3" indent="-230400">
              <a:buFont typeface="Arial" panose="020B0604020202020204" pitchFamily="34" charset="0"/>
              <a:buChar char="▪"/>
            </a:pPr>
            <a:r>
              <a:rPr lang="en-US" altLang="en-US" sz="2400" dirty="0">
                <a:latin typeface="+mn-lt"/>
              </a:rPr>
              <a:t>Protect yourself from overexposure to heat.</a:t>
            </a:r>
          </a:p>
          <a:p>
            <a:pPr marL="1144800" lvl="3" indent="-230400">
              <a:buFont typeface="Arial" panose="020B0604020202020204" pitchFamily="34" charset="0"/>
              <a:buChar char="▪"/>
            </a:pPr>
            <a:r>
              <a:rPr lang="en-US" altLang="en-US" sz="2400" dirty="0">
                <a:latin typeface="+mn-lt"/>
              </a:rPr>
              <a:t>Check surroundings for clues to heat exposure or exertion.</a:t>
            </a:r>
          </a:p>
          <a:p>
            <a:pPr marL="1144800" lvl="3" indent="-230400">
              <a:buFont typeface="Arial" panose="020B0604020202020204" pitchFamily="34" charset="0"/>
              <a:buChar char="▪"/>
            </a:pPr>
            <a:r>
              <a:rPr lang="en-US" altLang="en-US" sz="2400" dirty="0">
                <a:latin typeface="+mn-lt"/>
              </a:rPr>
              <a:t>Look for medications and drugs.</a:t>
            </a:r>
          </a:p>
        </p:txBody>
      </p:sp>
    </p:spTree>
    <p:extLst>
      <p:ext uri="{BB962C8B-B14F-4D97-AF65-F5344CB8AC3E}">
        <p14:creationId xmlns:p14="http://schemas.microsoft.com/office/powerpoint/2010/main" val="40648326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The Risk of Illness is Increased When Heat and Humidity Produce Dangerous Conditions</a:t>
            </a:r>
            <a:endParaRPr lang="en-US" altLang="en-US" sz="32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65909"/>
          </a:xfrm>
        </p:spPr>
        <p:txBody>
          <a:bodyPr/>
          <a:lstStyle/>
          <a:p>
            <a:pPr marL="0" indent="0">
              <a:buNone/>
              <a:tabLst/>
            </a:pPr>
            <a:r>
              <a:rPr lang="en-US" altLang="en-US" sz="2400" dirty="0" smtClean="0">
                <a:latin typeface="+mn-lt"/>
                <a:ea typeface="ＭＳ Ｐゴシック"/>
              </a:rPr>
              <a:t>Lower temperatures with high humidity can also cause the body’s temperature to rise.</a:t>
            </a:r>
            <a:endParaRPr lang="en-IN" sz="2400" dirty="0">
              <a:latin typeface="+mn-lt"/>
            </a:endParaRPr>
          </a:p>
        </p:txBody>
      </p:sp>
      <p:pic>
        <p:nvPicPr>
          <p:cNvPr id="4" name="Picture 2" descr="N O A A’s national weather service heat index, showing a matrix of temperature in F against percentage of relative humidity. The matrix shows areas of caution, extreme caution, danger, and extreme danger for likelihood of heat disorders with prolonged exposure or strenuous activity. The Stepped values ranges for each area in temperature and relative humidity percentage are as follows. Caution range. Between 80 to 88 degrees F at 40 percent, and to 80 degrees F at 100 percent. Extreme caution range. Between 90 to 96 degrees at 40 percent and 82 to 84 degrees at 100 percent. Danger range. Between 98 to 106 degrees F at 40 percent and 86 to 88 degrees F at 100 percent. Extreme danger range. Between 108 to 110 F at 40 percent and 90 degrees at 100 perc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8043" y="2696027"/>
            <a:ext cx="4987914" cy="337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3686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(7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Form a general impression.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airway and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the pulse and skin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2543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Environmental emergencies: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Disruptions in the body’s physiology in response to elements in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natural surroundings.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Elements include the climate, altitude, lightning, and contact with insects or animals.</a:t>
            </a:r>
          </a:p>
        </p:txBody>
      </p:sp>
    </p:spTree>
    <p:extLst>
      <p:ext uri="{BB962C8B-B14F-4D97-AF65-F5344CB8AC3E}">
        <p14:creationId xmlns:p14="http://schemas.microsoft.com/office/powerpoint/2010/main" val="2095399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(8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Move the patient to a cool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history.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Medications.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Oral intake.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Events leading up to the situation.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Vital signs.</a:t>
            </a:r>
          </a:p>
        </p:txBody>
      </p:sp>
    </p:spTree>
    <p:extLst>
      <p:ext uri="{BB962C8B-B14F-4D97-AF65-F5344CB8AC3E}">
        <p14:creationId xmlns:p14="http://schemas.microsoft.com/office/powerpoint/2010/main" val="3023505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and Symptoms of a Serious Heat Emergency</a:t>
            </a:r>
            <a:endParaRPr lang="en-US" altLang="en-US" dirty="0">
              <a:latin typeface="Times New Roman" panose="02020603050405020304" pitchFamily="18" charset="0"/>
              <a:ea typeface="ＭＳ Ｐゴシック"/>
            </a:endParaRPr>
          </a:p>
        </p:txBody>
      </p:sp>
      <p:pic>
        <p:nvPicPr>
          <p:cNvPr id="4" name="Picture 2" descr="Signs and symptoms of a heat emergency shown on a seated patient, holding her head with eyes closed and leaning forward. Headache. Initial deep, rapid breathing that becomes shallow and weak. Increasing dizziness and weakness. Skin that is either normal to cool in temperature, pale in color, moist, or hot, dry or moist. Loss of appetite. Nausea and or vomiting. Weakness or&#10;exhaustion. Seizures. Altered mental status, possible unresponsiveness. Pulse strong at first, then rapid and wea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893" y="1700825"/>
            <a:ext cx="6134215"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7043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(9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Moist, Pale, Normal-to-Cool Skin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Move the patient to a cool place.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adequate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heavy clothing.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Cool the patient.</a:t>
            </a:r>
          </a:p>
        </p:txBody>
      </p:sp>
    </p:spTree>
    <p:extLst>
      <p:ext uri="{BB962C8B-B14F-4D97-AF65-F5344CB8AC3E}">
        <p14:creationId xmlns:p14="http://schemas.microsoft.com/office/powerpoint/2010/main" val="40021951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27027" cy="1228965"/>
          </a:xfrm>
        </p:spPr>
        <p:txBody>
          <a:bodyPr tIns="91425" anchor="b">
            <a:noAutofit/>
          </a:bodyPr>
          <a:lstStyle/>
          <a:p>
            <a:pPr lvl="0" eaLnBrk="0" fontAlgn="base" hangingPunct="0">
              <a:spcBef>
                <a:spcPct val="0"/>
              </a:spcBef>
              <a:spcAft>
                <a:spcPct val="0"/>
              </a:spcAft>
              <a:buClrTx/>
            </a:pPr>
            <a:r>
              <a:rPr lang="en-US" altLang="en-US" sz="2600" dirty="0">
                <a:latin typeface="Times New Roman" panose="02020603050405020304" pitchFamily="18" charset="0"/>
                <a:cs typeface="Times New Roman" panose="02020603050405020304" pitchFamily="18" charset="0"/>
              </a:rPr>
              <a:t>If the Skin Is Moist, Pale, and Normal to Cool, Place the Patient in a Cool Environment, Mist with Water or Apply Cold, Wet Compresses, and Fan to Promote Cooling</a:t>
            </a:r>
            <a:endParaRPr lang="en-US" altLang="en-US" sz="2600" dirty="0">
              <a:latin typeface="Times New Roman" panose="02020603050405020304" pitchFamily="18" charset="0"/>
              <a:ea typeface="ＭＳ Ｐゴシック"/>
              <a:cs typeface="Times New Roman" panose="02020603050405020304" pitchFamily="18" charset="0"/>
            </a:endParaRPr>
          </a:p>
        </p:txBody>
      </p:sp>
      <p:pic>
        <p:nvPicPr>
          <p:cNvPr id="5" name="Picture 4" descr="An E M T in the back of an ambulance uses a stack of papers to fan an unconscious patient strapped supine to a stretcher, shirtless with a nasal cannula inserted.  Cold packs have been applied to the patient’s neck and under armpi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40" y="1977995"/>
            <a:ext cx="5464288" cy="3656634"/>
          </a:xfrm>
          <a:prstGeom prst="rect">
            <a:avLst/>
          </a:prstGeom>
        </p:spPr>
      </p:pic>
    </p:spTree>
    <p:extLst>
      <p:ext uri="{BB962C8B-B14F-4D97-AF65-F5344CB8AC3E}">
        <p14:creationId xmlns:p14="http://schemas.microsoft.com/office/powerpoint/2010/main" val="1711741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(10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Moist, Pale, Normal-to-Cool Skin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the patient supine; consider elevating the feet. Use lateral recumbent position if nauseated or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patient is alert and not nauseated, give cool water to drink.</a:t>
            </a:r>
          </a:p>
        </p:txBody>
      </p:sp>
    </p:spTree>
    <p:extLst>
      <p:ext uri="{BB962C8B-B14F-4D97-AF65-F5344CB8AC3E}">
        <p14:creationId xmlns:p14="http://schemas.microsoft.com/office/powerpoint/2010/main" val="30035175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(11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Moist, Pale, Normal-to-Cool Skin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Give </a:t>
            </a:r>
            <a:r>
              <a:rPr lang="en-US" altLang="en-US" sz="2400" dirty="0">
                <a:solidFill>
                  <a:srgbClr val="000000"/>
                </a:solidFill>
                <a:latin typeface="Arial (Body)"/>
                <a:ea typeface="ＭＳ Ｐゴシック"/>
              </a:rPr>
              <a:t>nothing by mouth if the patient has altered mental status or is vomiting.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Make a transport decision.</a:t>
            </a:r>
          </a:p>
        </p:txBody>
      </p:sp>
    </p:spTree>
    <p:extLst>
      <p:ext uri="{BB962C8B-B14F-4D97-AF65-F5344CB8AC3E}">
        <p14:creationId xmlns:p14="http://schemas.microsoft.com/office/powerpoint/2010/main" val="42311904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(12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Care for a Heat Emergency Patient with Moist, Pale, Normal-to-Cool Skin</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Has 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or </a:t>
            </a:r>
            <a:r>
              <a:rPr lang="en-US" altLang="en-US" sz="2400" dirty="0">
                <a:solidFill>
                  <a:srgbClr val="000000"/>
                </a:solidFill>
                <a:latin typeface="+mn-lt"/>
                <a:ea typeface="ＭＳ Ｐゴシック"/>
              </a:rPr>
              <a:t>known medical problems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Is vomiting, nauseated, or refuses fluids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Has a core temperature </a:t>
            </a:r>
            <a:r>
              <a:rPr lang="en-US" altLang="en-US" sz="2400" dirty="0">
                <a:latin typeface="+mn-lt"/>
              </a:rPr>
              <a:t>&gt;</a:t>
            </a:r>
            <a:r>
              <a:rPr lang="en-US" altLang="en-US" sz="2400" dirty="0" smtClean="0">
                <a:latin typeface="+mn-lt"/>
              </a:rPr>
              <a:t>100°F</a:t>
            </a:r>
            <a:r>
              <a:rPr lang="en-US" altLang="en-US" sz="100" dirty="0" smtClean="0">
                <a:solidFill>
                  <a:schemeClr val="bg1"/>
                </a:solidFill>
                <a:latin typeface="+mn-lt"/>
              </a:rPr>
              <a:t>ahrenheit</a:t>
            </a:r>
            <a:endParaRPr lang="en-US" altLang="en-US" sz="100" dirty="0">
              <a:solidFill>
                <a:schemeClr val="bg1"/>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Does not respond to treatment</a:t>
            </a:r>
          </a:p>
        </p:txBody>
      </p:sp>
    </p:spTree>
    <p:extLst>
      <p:ext uri="{BB962C8B-B14F-4D97-AF65-F5344CB8AC3E}">
        <p14:creationId xmlns:p14="http://schemas.microsoft.com/office/powerpoint/2010/main" val="16377035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(13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 for a Heat Emergency Patient with Hot Skin That Is Moist or Dry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This is a dire emergency; cooling is the highest priority except airway, breathing, and circulation.</a:t>
            </a:r>
          </a:p>
        </p:txBody>
      </p:sp>
    </p:spTree>
    <p:extLst>
      <p:ext uri="{BB962C8B-B14F-4D97-AF65-F5344CB8AC3E}">
        <p14:creationId xmlns:p14="http://schemas.microsoft.com/office/powerpoint/2010/main" val="10343077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(14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Hot Skin That Is Moist or Dry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Remove </a:t>
            </a:r>
            <a:r>
              <a:rPr lang="en-US" altLang="en-US" sz="2400" dirty="0">
                <a:solidFill>
                  <a:srgbClr val="000000"/>
                </a:solidFill>
                <a:latin typeface="Arial (Body)"/>
                <a:ea typeface="ＭＳ Ｐゴシック"/>
              </a:rPr>
              <a:t>the patient from the hot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as much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clothing as possible.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adequate oxygenation.</a:t>
            </a:r>
          </a:p>
        </p:txBody>
      </p:sp>
    </p:spTree>
    <p:extLst>
      <p:ext uri="{BB962C8B-B14F-4D97-AF65-F5344CB8AC3E}">
        <p14:creationId xmlns:p14="http://schemas.microsoft.com/office/powerpoint/2010/main" val="2358228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(15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Hot Skin That Is Moist or Dry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Begin immediate cooling.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Pour tepid water over the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Cold packs in the groin, armpits, at each side of the neck, and behind the knees.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Fan aggressively and keep the skin wet.</a:t>
            </a:r>
          </a:p>
        </p:txBody>
      </p:sp>
    </p:spTree>
    <p:extLst>
      <p:ext uri="{BB962C8B-B14F-4D97-AF65-F5344CB8AC3E}">
        <p14:creationId xmlns:p14="http://schemas.microsoft.com/office/powerpoint/2010/main" val="2240869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chemeClr val="tx1"/>
                </a:solidFill>
                <a:latin typeface="+mn-lt"/>
                <a:ea typeface="ＭＳ Ｐゴシック"/>
              </a:rPr>
              <a:t>Regulation of Temperature</a:t>
            </a:r>
          </a:p>
          <a:p>
            <a:pPr marL="741553" lvl="1" indent="-284353" eaLnBrk="0" fontAlgn="base" hangingPunct="0">
              <a:spcAft>
                <a:spcPct val="0"/>
              </a:spcAft>
              <a:buSzPts val="2400"/>
            </a:pPr>
            <a:r>
              <a:rPr lang="en-US" altLang="en-US" sz="2400" dirty="0">
                <a:solidFill>
                  <a:schemeClr val="tx1"/>
                </a:solidFill>
                <a:latin typeface="+mn-lt"/>
                <a:ea typeface="ＭＳ Ｐゴシック"/>
              </a:rPr>
              <a:t>Body mechanisms normally keep the temperature at </a:t>
            </a:r>
            <a:r>
              <a:rPr lang="en-US" altLang="en-US" sz="2400" dirty="0" smtClean="0">
                <a:solidFill>
                  <a:schemeClr val="tx1"/>
                </a:solidFill>
                <a:latin typeface="+mn-lt"/>
              </a:rPr>
              <a:t>98.6</a:t>
            </a:r>
            <a:r>
              <a:rPr lang="en-US" altLang="en-US" sz="2400" dirty="0" smtClean="0">
                <a:solidFill>
                  <a:schemeClr val="tx1"/>
                </a:solidFill>
                <a:latin typeface="+mn-lt"/>
                <a:cs typeface="Arial" panose="020B0604020202020204" pitchFamily="34" charset="0"/>
              </a:rPr>
              <a:t>°</a:t>
            </a:r>
            <a:r>
              <a:rPr lang="en-US" altLang="en-US" sz="2400" dirty="0" smtClean="0">
                <a:solidFill>
                  <a:schemeClr val="tx1"/>
                </a:solidFill>
                <a:latin typeface="+mn-lt"/>
                <a:ea typeface="ＭＳ Ｐゴシック"/>
              </a:rPr>
              <a:t>F</a:t>
            </a:r>
            <a:r>
              <a:rPr lang="en-US" altLang="en-US" sz="100" dirty="0" smtClean="0">
                <a:solidFill>
                  <a:schemeClr val="bg1"/>
                </a:solidFill>
                <a:latin typeface="+mn-lt"/>
                <a:ea typeface="ＭＳ Ｐゴシック"/>
              </a:rPr>
              <a:t>ahrenheit</a:t>
            </a:r>
            <a:r>
              <a:rPr lang="en-US" altLang="en-US" sz="2400" dirty="0" smtClean="0">
                <a:solidFill>
                  <a:schemeClr val="tx1"/>
                </a:solidFill>
                <a:latin typeface="+mn-lt"/>
                <a:ea typeface="ＭＳ Ｐゴシック"/>
              </a:rPr>
              <a:t>(</a:t>
            </a:r>
            <a:r>
              <a:rPr lang="en-US" altLang="en-US" sz="2400" dirty="0" smtClean="0">
                <a:latin typeface="+mn-lt"/>
              </a:rPr>
              <a:t>37</a:t>
            </a:r>
            <a:r>
              <a:rPr lang="en-US" altLang="en-US" sz="2400" dirty="0" smtClean="0">
                <a:latin typeface="Arial" panose="020B0604020202020204" pitchFamily="34" charset="0"/>
                <a:cs typeface="Arial" panose="020B0604020202020204" pitchFamily="34" charset="0"/>
              </a:rPr>
              <a:t>°</a:t>
            </a:r>
            <a:r>
              <a:rPr lang="en-US" altLang="en-US" sz="2400" dirty="0" smtClean="0">
                <a:solidFill>
                  <a:schemeClr val="tx1"/>
                </a:solidFill>
                <a:latin typeface="+mn-lt"/>
                <a:ea typeface="ＭＳ Ｐゴシック"/>
              </a:rPr>
              <a:t>C</a:t>
            </a:r>
            <a:r>
              <a:rPr lang="en-US" altLang="en-US" sz="100" dirty="0" smtClean="0">
                <a:solidFill>
                  <a:schemeClr val="bg1"/>
                </a:solidFill>
                <a:latin typeface="+mn-lt"/>
                <a:ea typeface="ＭＳ Ｐゴシック"/>
              </a:rPr>
              <a:t>elsius</a:t>
            </a:r>
            <a:r>
              <a:rPr lang="en-US" altLang="en-US" sz="2400" dirty="0" smtClean="0">
                <a:solidFill>
                  <a:schemeClr val="tx1"/>
                </a:solidFill>
                <a:latin typeface="+mn-lt"/>
                <a:ea typeface="ＭＳ Ｐゴシック"/>
              </a:rPr>
              <a:t>).</a:t>
            </a:r>
            <a:endParaRPr lang="en-US" altLang="en-US" sz="2400" dirty="0">
              <a:solidFill>
                <a:schemeClr val="tx1"/>
              </a:solidFill>
              <a:latin typeface="+mn-lt"/>
              <a:ea typeface="ＭＳ Ｐゴシック"/>
            </a:endParaRPr>
          </a:p>
          <a:p>
            <a:pPr marL="741553" lvl="1" indent="-284353" eaLnBrk="0" fontAlgn="base" hangingPunct="0">
              <a:spcAft>
                <a:spcPct val="0"/>
              </a:spcAft>
              <a:buSzPts val="2400"/>
            </a:pPr>
            <a:r>
              <a:rPr lang="en-US" altLang="en-US" sz="2400" dirty="0">
                <a:solidFill>
                  <a:schemeClr val="tx1"/>
                </a:solidFill>
                <a:latin typeface="+mn-lt"/>
                <a:ea typeface="ＭＳ Ｐゴシック"/>
              </a:rPr>
              <a:t>Thermoreceptors send information to the hypothalamus.</a:t>
            </a:r>
          </a:p>
          <a:p>
            <a:pPr marL="741553" lvl="1" indent="-284353" eaLnBrk="0" fontAlgn="base" hangingPunct="0">
              <a:spcAft>
                <a:spcPct val="0"/>
              </a:spcAft>
              <a:buSzPts val="2400"/>
            </a:pPr>
            <a:r>
              <a:rPr lang="en-US" altLang="en-US" sz="2400" dirty="0">
                <a:solidFill>
                  <a:schemeClr val="tx1"/>
                </a:solidFill>
                <a:latin typeface="+mn-lt"/>
                <a:ea typeface="ＭＳ Ｐゴシック"/>
              </a:rPr>
              <a:t>The hypothalamus sends signals for adjustments to maintain body temperature.</a:t>
            </a:r>
          </a:p>
        </p:txBody>
      </p:sp>
    </p:spTree>
    <p:extLst>
      <p:ext uri="{BB962C8B-B14F-4D97-AF65-F5344CB8AC3E}">
        <p14:creationId xmlns:p14="http://schemas.microsoft.com/office/powerpoint/2010/main" val="41168021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36082" cy="1603038"/>
          </a:xfrm>
        </p:spPr>
        <p:txBody>
          <a:bodyPr tIns="91425">
            <a:noAutofit/>
          </a:bodyPr>
          <a:lstStyle/>
          <a:p>
            <a:pPr lvl="0" eaLnBrk="0" fontAlgn="base" hangingPunct="0">
              <a:spcBef>
                <a:spcPct val="0"/>
              </a:spcBef>
              <a:spcAft>
                <a:spcPct val="0"/>
              </a:spcAft>
              <a:buClrTx/>
            </a:pPr>
            <a:r>
              <a:rPr lang="en-US" altLang="en-US" sz="2600" dirty="0">
                <a:latin typeface="Times New Roman" panose="02020603050405020304" pitchFamily="18" charset="0"/>
                <a:ea typeface="ＭＳ Ｐゴシック"/>
              </a:rPr>
              <a:t>If the Skin Is Hot and Dry or Moist, Promote Cooling by Applying Cold Packs to the Groin, Neck, Armpits, and Backs of Knees; Fanning the Patient; and Spraying or Pouring Tepid Water over the Patient’s Body</a:t>
            </a:r>
          </a:p>
        </p:txBody>
      </p:sp>
      <p:sp>
        <p:nvSpPr>
          <p:cNvPr id="3" name="Text Placeholder 2"/>
          <p:cNvSpPr>
            <a:spLocks noGrp="1"/>
          </p:cNvSpPr>
          <p:nvPr>
            <p:ph type="body" idx="1"/>
          </p:nvPr>
        </p:nvSpPr>
        <p:spPr>
          <a:xfrm>
            <a:off x="457200" y="1995055"/>
            <a:ext cx="8136082" cy="529936"/>
          </a:xfrm>
        </p:spPr>
        <p:txBody>
          <a:bodyPr/>
          <a:lstStyle/>
          <a:p>
            <a:pPr marL="0" indent="0">
              <a:buNone/>
            </a:pPr>
            <a:r>
              <a:rPr lang="en-US" altLang="en-US" sz="2400" dirty="0">
                <a:latin typeface="+mn-lt"/>
                <a:ea typeface="ＭＳ Ｐゴシック"/>
              </a:rPr>
              <a:t>T</a:t>
            </a:r>
            <a:r>
              <a:rPr lang="en-US" altLang="en-US" sz="2400" dirty="0" smtClean="0">
                <a:latin typeface="+mn-lt"/>
                <a:ea typeface="ＭＳ Ｐゴシック"/>
              </a:rPr>
              <a:t>hen wrap in a wet sheet and continue fanning.</a:t>
            </a:r>
            <a:endParaRPr lang="en-IN" sz="2400" dirty="0">
              <a:latin typeface="+mn-lt"/>
            </a:endParaRPr>
          </a:p>
        </p:txBody>
      </p:sp>
      <p:pic>
        <p:nvPicPr>
          <p:cNvPr id="5" name="Picture 4" descr="While the E M T continues to fan the patient, another E M T sprays water onto the patient’s skin. Cold packs are still on the patient’s neck and under the armpits. Cold packs have been applied to the patient’s neck and under armpi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377" y="2820815"/>
            <a:ext cx="4753728" cy="3185628"/>
          </a:xfrm>
          <a:prstGeom prst="rect">
            <a:avLst/>
          </a:prstGeom>
        </p:spPr>
      </p:pic>
    </p:spTree>
    <p:extLst>
      <p:ext uri="{BB962C8B-B14F-4D97-AF65-F5344CB8AC3E}">
        <p14:creationId xmlns:p14="http://schemas.microsoft.com/office/powerpoint/2010/main" val="18375840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Exposure to Heat </a:t>
            </a:r>
            <a:r>
              <a:rPr lang="en-US" sz="2000" b="0" dirty="0" smtClean="0">
                <a:latin typeface="Times New Roman" panose="02020603050405020304" pitchFamily="18" charset="0"/>
                <a:ea typeface="ＭＳ Ｐゴシック"/>
                <a:cs typeface="ＭＳ Ｐゴシック" pitchFamily="-1" charset="-128"/>
              </a:rPr>
              <a:t>(16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 Heat-Related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 for a Heat Emergency Patient with Hot Skin That Is Moist or Dry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prepared for complications, such as seizures and aspiration.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 immediately, continuing cooling methods.</a:t>
            </a:r>
          </a:p>
        </p:txBody>
      </p:sp>
    </p:spTree>
    <p:extLst>
      <p:ext uri="{BB962C8B-B14F-4D97-AF65-F5344CB8AC3E}">
        <p14:creationId xmlns:p14="http://schemas.microsoft.com/office/powerpoint/2010/main" val="14222339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(17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 Heat-Related Emergency</a:t>
            </a:r>
          </a:p>
          <a:p>
            <a:pPr marL="741600" lvl="2" indent="-284400" eaLnBrk="0" fontAlgn="base" hangingPunct="0">
              <a:spcAft>
                <a:spcPct val="0"/>
              </a:spcAft>
              <a:buSzPts val="2400"/>
              <a:buFont typeface="Arial" panose="020B0604020202020204" pitchFamily="34" charset="0"/>
              <a:buChar char="–"/>
            </a:pPr>
            <a:r>
              <a:rPr lang="en-US" altLang="en-US" sz="2400" dirty="0" smtClean="0">
                <a:latin typeface="+mn-lt"/>
              </a:rPr>
              <a:t>Emergency </a:t>
            </a:r>
            <a:r>
              <a:rPr lang="en-US" altLang="en-US" sz="2400" dirty="0">
                <a:latin typeface="+mn-lt"/>
              </a:rPr>
              <a:t>Medical Care for Heat Cramps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Remove </a:t>
            </a:r>
            <a:r>
              <a:rPr lang="en-US" altLang="en-US" sz="2400" dirty="0">
                <a:solidFill>
                  <a:srgbClr val="000000"/>
                </a:solidFill>
                <a:latin typeface="+mn-lt"/>
                <a:ea typeface="ＭＳ Ｐゴシック"/>
              </a:rPr>
              <a:t>the patient from the hot environment.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Consult medical direction about giving sips of low-concentration salt water or a commercial product.</a:t>
            </a:r>
          </a:p>
        </p:txBody>
      </p:sp>
    </p:spTree>
    <p:extLst>
      <p:ext uri="{BB962C8B-B14F-4D97-AF65-F5344CB8AC3E}">
        <p14:creationId xmlns:p14="http://schemas.microsoft.com/office/powerpoint/2010/main" val="40345398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(18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 Heat-Related Emergency</a:t>
            </a:r>
          </a:p>
          <a:p>
            <a:pPr marL="741600" lvl="2" indent="-284400" eaLnBrk="0" fontAlgn="base" hangingPunct="0">
              <a:spcAft>
                <a:spcPct val="0"/>
              </a:spcAft>
              <a:buSzPts val="2400"/>
              <a:buFont typeface="Arial" panose="020B0604020202020204" pitchFamily="34" charset="0"/>
              <a:buChar char="–"/>
            </a:pPr>
            <a:r>
              <a:rPr lang="en-US" altLang="en-US" sz="2400" dirty="0">
                <a:latin typeface="+mn-lt"/>
              </a:rPr>
              <a:t>Emergency Medical Care for Heat Cramps</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Apply </a:t>
            </a:r>
            <a:r>
              <a:rPr lang="en-US" altLang="en-US" sz="2400" dirty="0">
                <a:solidFill>
                  <a:srgbClr val="000000"/>
                </a:solidFill>
                <a:latin typeface="+mn-lt"/>
                <a:ea typeface="ＭＳ Ｐゴシック"/>
              </a:rPr>
              <a:t>moist towels to the forehead and cramped muscles; try to stretch the muscles involved.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Educate the patient about the event and advise avoiding exertion for 12 hours.</a:t>
            </a:r>
          </a:p>
        </p:txBody>
      </p:sp>
    </p:spTree>
    <p:extLst>
      <p:ext uri="{BB962C8B-B14F-4D97-AF65-F5344CB8AC3E}">
        <p14:creationId xmlns:p14="http://schemas.microsoft.com/office/powerpoint/2010/main" val="665683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Exposure to Heat </a:t>
            </a:r>
            <a:r>
              <a:rPr lang="en-US" sz="2000" b="0" smtClean="0">
                <a:latin typeface="Times New Roman" panose="02020603050405020304" pitchFamily="18" charset="0"/>
                <a:ea typeface="ＭＳ Ｐゴシック"/>
                <a:cs typeface="ＭＳ Ｐゴシック" pitchFamily="-1" charset="-128"/>
              </a:rPr>
              <a:t>(19 of 19)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 Heat-Related Emergency</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Reassessment</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Mental </a:t>
            </a:r>
            <a:r>
              <a:rPr lang="en-US" altLang="en-US" sz="2400" dirty="0">
                <a:solidFill>
                  <a:srgbClr val="000000"/>
                </a:solidFill>
                <a:latin typeface="+mn-lt"/>
                <a:ea typeface="ＭＳ Ｐゴシック"/>
              </a:rPr>
              <a:t>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Circulation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Vital signs (every 5 minutes)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Treatment</a:t>
            </a:r>
          </a:p>
        </p:txBody>
      </p:sp>
    </p:spTree>
    <p:extLst>
      <p:ext uri="{BB962C8B-B14F-4D97-AF65-F5344CB8AC3E}">
        <p14:creationId xmlns:p14="http://schemas.microsoft.com/office/powerpoint/2010/main" val="31571342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Exercise-Associated Hyponatremia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Severe Electrolyte Imbalance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 a core temperature disorder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Results from consuming large amounts of water during prolonged physical activity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Results in cerebral edema or pulmonary </a:t>
            </a:r>
            <a:r>
              <a:rPr lang="en-US" altLang="en-US" sz="2400" dirty="0" smtClean="0">
                <a:solidFill>
                  <a:srgbClr val="000000"/>
                </a:solidFill>
                <a:latin typeface="Arial (Body)"/>
                <a:ea typeface="ＭＳ Ｐゴシック"/>
              </a:rPr>
              <a:t>edema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489818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Exercise-Associated Hyponatremia </a:t>
            </a:r>
            <a:r>
              <a:rPr lang="en-US" sz="2000" b="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Emergency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Place patient in Fowler’s position.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Place in left lateral recumbent position if unconscious.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Prepare for projectile vomiting.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Give no fluids.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prepared for seizures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95737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quickly determine that Stan is unresponsive, but that respirations and pulse are present. They immobilize Stan on a long backboard, with cervical collar in place, and move him into the ambulance before further assessment or treatment.</a:t>
            </a: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Once in the ambulance, Steve reassesses the airway and breathing, and decides to insert a nasopharyngeal airway and assist ventilations. At the same time, Seth removes </a:t>
            </a:r>
            <a:r>
              <a:rPr lang="en-US" altLang="en-US" sz="2400" dirty="0" smtClean="0">
                <a:solidFill>
                  <a:srgbClr val="000000"/>
                </a:solidFill>
                <a:latin typeface="Arial (Body)"/>
                <a:ea typeface="ＭＳ Ｐゴシック"/>
              </a:rPr>
              <a:t>Stan’s </a:t>
            </a:r>
            <a:r>
              <a:rPr lang="en-US" altLang="en-US" sz="2400" dirty="0">
                <a:solidFill>
                  <a:srgbClr val="000000"/>
                </a:solidFill>
                <a:latin typeface="Arial (Body)"/>
                <a:ea typeface="ＭＳ Ｐゴシック"/>
              </a:rPr>
              <a:t>wet clothing and covers him with blankets.</a:t>
            </a:r>
          </a:p>
        </p:txBody>
      </p:sp>
    </p:spTree>
    <p:extLst>
      <p:ext uri="{BB962C8B-B14F-4D97-AF65-F5344CB8AC3E}">
        <p14:creationId xmlns:p14="http://schemas.microsoft.com/office/powerpoint/2010/main" val="20697324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4382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Seth puts the heat in the ambulance on high and continues a physical exam. He finds a hematoma on Stan's head, as well as abrasions on his hands, suggesting there may be injury in addition to cold </a:t>
            </a:r>
            <a:r>
              <a:rPr lang="en-US" altLang="en-US" sz="2400" dirty="0" smtClean="0">
                <a:solidFill>
                  <a:srgbClr val="000000"/>
                </a:solidFill>
                <a:latin typeface="Arial (Body)"/>
                <a:ea typeface="ＭＳ Ｐゴシック"/>
              </a:rPr>
              <a:t>exposure.</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Without further delay,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begin transport, with Steve managing the airway and ventilations, and monitoring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pulse.</a:t>
            </a:r>
          </a:p>
        </p:txBody>
      </p:sp>
    </p:spTree>
    <p:extLst>
      <p:ext uri="{BB962C8B-B14F-4D97-AF65-F5344CB8AC3E}">
        <p14:creationId xmlns:p14="http://schemas.microsoft.com/office/powerpoint/2010/main" val="38266885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Case Study Conclusion </a:t>
            </a:r>
            <a:r>
              <a:rPr lang="en-US" sz="2000" b="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At the hospital, it is determined that </a:t>
            </a:r>
            <a:r>
              <a:rPr lang="en-US" altLang="en-US" sz="2400" dirty="0" smtClean="0">
                <a:solidFill>
                  <a:srgbClr val="000000"/>
                </a:solidFill>
                <a:latin typeface="Arial (Body)"/>
                <a:ea typeface="ＭＳ Ｐゴシック"/>
              </a:rPr>
              <a:t>Stan’s </a:t>
            </a:r>
            <a:r>
              <a:rPr lang="en-US" altLang="en-US" sz="2400" dirty="0">
                <a:solidFill>
                  <a:srgbClr val="000000"/>
                </a:solidFill>
                <a:latin typeface="Arial (Body)"/>
                <a:ea typeface="ＭＳ Ｐゴシック"/>
              </a:rPr>
              <a:t>core temperature is </a:t>
            </a:r>
            <a:r>
              <a:rPr lang="en-US" altLang="en-US" sz="2400" dirty="0" smtClean="0">
                <a:latin typeface="+mn-lt"/>
              </a:rPr>
              <a:t>89°</a:t>
            </a:r>
            <a:r>
              <a:rPr lang="en-US" altLang="en-US" sz="100" dirty="0" smtClean="0">
                <a:solidFill>
                  <a:srgbClr val="000000"/>
                </a:solidFill>
                <a:latin typeface="+mn-lt"/>
                <a:ea typeface="ＭＳ Ｐゴシック"/>
              </a:rPr>
              <a:t> </a:t>
            </a:r>
            <a:r>
              <a:rPr lang="en-US" altLang="en-US" sz="2400" dirty="0">
                <a:solidFill>
                  <a:srgbClr val="000000"/>
                </a:solidFill>
                <a:latin typeface="+mn-lt"/>
                <a:ea typeface="ＭＳ Ｐゴシック"/>
              </a:rPr>
              <a:t>F</a:t>
            </a:r>
            <a:r>
              <a:rPr lang="en-US" altLang="en-US" sz="100" dirty="0">
                <a:solidFill>
                  <a:schemeClr val="bg1"/>
                </a:solidFill>
                <a:latin typeface="+mn-lt"/>
                <a:ea typeface="ＭＳ Ｐゴシック"/>
              </a:rPr>
              <a:t>ahrenheit</a:t>
            </a:r>
            <a:r>
              <a:rPr lang="en-US" altLang="en-US" sz="2400" dirty="0">
                <a:solidFill>
                  <a:srgbClr val="000000"/>
                </a:solidFill>
                <a:latin typeface="Arial (Body)"/>
                <a:ea typeface="ＭＳ Ｐゴシック"/>
              </a:rPr>
              <a:t>. Rewarming measures are implemented, as a thorough examination is performed. Although </a:t>
            </a:r>
            <a:r>
              <a:rPr lang="en-US" altLang="en-US" sz="2400" dirty="0" smtClean="0">
                <a:solidFill>
                  <a:srgbClr val="000000"/>
                </a:solidFill>
                <a:latin typeface="Arial (Body)"/>
                <a:ea typeface="ＭＳ Ｐゴシック"/>
              </a:rPr>
              <a:t>Stan’s </a:t>
            </a:r>
            <a:r>
              <a:rPr lang="en-US" altLang="en-US" sz="2400" dirty="0">
                <a:solidFill>
                  <a:srgbClr val="000000"/>
                </a:solidFill>
                <a:latin typeface="Arial (Body)"/>
                <a:ea typeface="ＭＳ Ｐゴシック"/>
              </a:rPr>
              <a:t>blood alcohol level is elevated, his injuries appear to be minor. The nursing staff continues to monitor Stan carefully for complications of hypothermia and rewarming.</a:t>
            </a:r>
          </a:p>
        </p:txBody>
      </p:sp>
    </p:spTree>
    <p:extLst>
      <p:ext uri="{BB962C8B-B14F-4D97-AF65-F5344CB8AC3E}">
        <p14:creationId xmlns:p14="http://schemas.microsoft.com/office/powerpoint/2010/main" val="2087336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Heat and Cold Emergencies </a:t>
            </a:r>
            <a:r>
              <a:rPr lang="en-US"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r>
              <a:rPr lang="en-US" altLang="en-US" sz="2400" dirty="0">
                <a:latin typeface="+mn-lt"/>
              </a:rPr>
              <a:t>Regulation of Temperature</a:t>
            </a:r>
          </a:p>
          <a:p>
            <a:pPr lvl="1"/>
            <a:r>
              <a:rPr lang="en-US" altLang="en-US" sz="2400" dirty="0">
                <a:latin typeface="+mn-lt"/>
              </a:rPr>
              <a:t>Heat is exchanged with the environment via a thermal gradient in which warmer temperatures move toward cooler temperatures.</a:t>
            </a:r>
          </a:p>
          <a:p>
            <a:pPr lvl="1"/>
            <a:r>
              <a:rPr lang="en-US" altLang="en-US" sz="2400" dirty="0">
                <a:latin typeface="+mn-lt"/>
              </a:rPr>
              <a:t>The body responds by increasing or decreasing the amount of heat produced or lost from the body.</a:t>
            </a:r>
          </a:p>
        </p:txBody>
      </p:sp>
    </p:spTree>
    <p:extLst>
      <p:ext uri="{BB962C8B-B14F-4D97-AF65-F5344CB8AC3E}">
        <p14:creationId xmlns:p14="http://schemas.microsoft.com/office/powerpoint/2010/main" val="36454955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(1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Poisonous snakes include pit vipers and coral snakes.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Symptoms usually begin immediately if the bite is envenomated.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Pit viper bites are characterized by one or two puncture marks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976277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Randy Wrask is on foot, cutting through an open space on the edge of the city, hoping to reach the bus stop in time so he can get out of the desert heat. As he walks by some sagebrush, he feels a sharp stinging at the same time he hears the rattler’s warning. Looking down, he sees two small puncture wounds just above his left ankle. “Oh, no!” he thinks, and pulls out his cell phone to call 911.</a:t>
            </a:r>
          </a:p>
        </p:txBody>
      </p:sp>
    </p:spTree>
    <p:extLst>
      <p:ext uri="{BB962C8B-B14F-4D97-AF65-F5344CB8AC3E}">
        <p14:creationId xmlns:p14="http://schemas.microsoft.com/office/powerpoint/2010/main" val="31354066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Case Study 2</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11566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When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arrive, what should their initial actions be?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is the prehospital treatment for a snake bite?</a:t>
            </a:r>
          </a:p>
        </p:txBody>
      </p:sp>
    </p:spTree>
    <p:extLst>
      <p:ext uri="{BB962C8B-B14F-4D97-AF65-F5344CB8AC3E}">
        <p14:creationId xmlns:p14="http://schemas.microsoft.com/office/powerpoint/2010/main" val="9213272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(2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Snakebite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Poisonous snake characteristics: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Large fangs (except the coral snake).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Elliptical pupils.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pit between the eye and mouth.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Blotches on the skin (coral snake is ringed).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Large, triangular head</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951953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Typical Rattlesnake Bite</a:t>
            </a:r>
            <a:endParaRPr lang="en-US" altLang="en-US" dirty="0">
              <a:latin typeface="Times New Roman" panose="02020603050405020304" pitchFamily="18" charset="0"/>
              <a:ea typeface="ＭＳ Ｐゴシック"/>
            </a:endParaRPr>
          </a:p>
        </p:txBody>
      </p:sp>
      <p:pic>
        <p:nvPicPr>
          <p:cNvPr id="3" name="Picture 2" descr="A patient’s skin with 2 rounded punctures approximately half a finger width apart, covered by a wet clear film."/>
          <p:cNvPicPr>
            <a:picLocks noChangeAspect="1"/>
          </p:cNvPicPr>
          <p:nvPr/>
        </p:nvPicPr>
        <p:blipFill>
          <a:blip r:embed="rId3"/>
          <a:stretch>
            <a:fillRect/>
          </a:stretch>
        </p:blipFill>
        <p:spPr>
          <a:xfrm>
            <a:off x="1650570" y="1635497"/>
            <a:ext cx="5842859" cy="4563829"/>
          </a:xfrm>
          <a:prstGeom prst="rect">
            <a:avLst/>
          </a:prstGeom>
        </p:spPr>
      </p:pic>
    </p:spTree>
    <p:extLst>
      <p:ext uri="{BB962C8B-B14F-4D97-AF65-F5344CB8AC3E}">
        <p14:creationId xmlns:p14="http://schemas.microsoft.com/office/powerpoint/2010/main" val="8807293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(3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Snakebite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Envenomated pit viper bites cause signs and symptoms immediately.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Coral snake bite effects can be delayed 1 to 8 hours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Several factors affect the severity of the bite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204049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Snakebite to the Hand</a:t>
            </a:r>
            <a:endParaRPr lang="en-US" altLang="en-US" dirty="0">
              <a:latin typeface="Times New Roman" panose="02020603050405020304" pitchFamily="18" charset="0"/>
              <a:ea typeface="ＭＳ Ｐゴシック"/>
            </a:endParaRPr>
          </a:p>
        </p:txBody>
      </p:sp>
      <p:pic>
        <p:nvPicPr>
          <p:cNvPr id="3" name="Picture 2" descr="A patient’s finger pad, slightly bleeding, bruised with the surrounding tissue swollen."/>
          <p:cNvPicPr>
            <a:picLocks noChangeAspect="1"/>
          </p:cNvPicPr>
          <p:nvPr/>
        </p:nvPicPr>
        <p:blipFill>
          <a:blip r:embed="rId3"/>
          <a:stretch>
            <a:fillRect/>
          </a:stretch>
        </p:blipFill>
        <p:spPr>
          <a:xfrm>
            <a:off x="1080046" y="1536243"/>
            <a:ext cx="6983908" cy="4529871"/>
          </a:xfrm>
          <a:prstGeom prst="rect">
            <a:avLst/>
          </a:prstGeom>
        </p:spPr>
      </p:pic>
    </p:spTree>
    <p:extLst>
      <p:ext uri="{BB962C8B-B14F-4D97-AF65-F5344CB8AC3E}">
        <p14:creationId xmlns:p14="http://schemas.microsoft.com/office/powerpoint/2010/main" val="25746047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(4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Snakebite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Factors affecting snake bite severity.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Amount of venom injected.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Location of the bite.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Presence of pathogens.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weight and size.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Patient’s health.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Amount of physical activity following the bite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412829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dirty="0" smtClean="0">
                <a:latin typeface="Times New Roman" panose="02020603050405020304" pitchFamily="18" charset="0"/>
                <a:ea typeface="ＭＳ Ｐゴシック"/>
              </a:rPr>
              <a:t>Bites and Stings </a:t>
            </a:r>
            <a:r>
              <a:rPr lang="en-US" altLang="en-US" sz="2000" b="0" dirty="0" smtClean="0">
                <a:latin typeface="Times New Roman" panose="02020603050405020304" pitchFamily="18" charset="0"/>
                <a:ea typeface="ＭＳ Ｐゴシック"/>
              </a:rPr>
              <a:t>(5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Stings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Most bites and stings are not serious, but severe allergic reactions can occur.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Many people are allergic to the stings of bees, wasps, hornets, and yellow jackets.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Localized signs and symptoms include sharp, stinging pain, itching, redness, tenderness, and swelling</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69442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altLang="en-US" smtClean="0">
                <a:latin typeface="Times New Roman" panose="02020603050405020304" pitchFamily="18" charset="0"/>
                <a:ea typeface="ＭＳ Ｐゴシック"/>
              </a:rPr>
              <a:t>Bites and Stings </a:t>
            </a:r>
            <a:r>
              <a:rPr lang="en-US" altLang="en-US" sz="2000" b="0" smtClean="0">
                <a:latin typeface="Times New Roman" panose="02020603050405020304" pitchFamily="18" charset="0"/>
                <a:ea typeface="ＭＳ Ｐゴシック"/>
              </a:rPr>
              <a:t>(6 of 26)</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Insect Bites and Stings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Black </a:t>
            </a:r>
            <a:r>
              <a:rPr lang="en-US" altLang="en-US" sz="2400" dirty="0">
                <a:solidFill>
                  <a:srgbClr val="000000"/>
                </a:solidFill>
                <a:latin typeface="Arial (Body)"/>
                <a:ea typeface="ＭＳ Ｐゴシック"/>
              </a:rPr>
              <a:t>Widow Spider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 has a characteristic black body with red hourglass marking on the abdomen.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Bite can be fatal.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Extremes of age, chronic illnesses, and hypertension increase the risk of severe reaction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08713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9414</TotalTime>
  <Words>13893</Words>
  <Application>Microsoft Office PowerPoint</Application>
  <PresentationFormat>On-screen Show (4:3)</PresentationFormat>
  <Paragraphs>1455</Paragraphs>
  <Slides>162</Slides>
  <Notes>139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162</vt:i4>
      </vt:variant>
    </vt:vector>
  </HeadingPairs>
  <TitlesOfParts>
    <vt:vector size="172"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Introduction (1 of 2)</vt:lpstr>
      <vt:lpstr>Case Study Introduction (2 of 2)</vt:lpstr>
      <vt:lpstr>Case Study</vt:lpstr>
      <vt:lpstr>Introduction</vt:lpstr>
      <vt:lpstr>Heat and Cold Emergencies (1 of 8)</vt:lpstr>
      <vt:lpstr>Heat and Cold Emergencies (2 of 8)</vt:lpstr>
      <vt:lpstr>Heat and Cold Emergencies (3 of 8)</vt:lpstr>
      <vt:lpstr>Heat and Cold Emergencies (4 of 8)</vt:lpstr>
      <vt:lpstr>Heat and Cold Emergencies (5 of 8)</vt:lpstr>
      <vt:lpstr>Heat and Cold Emergencies (6 of 8)</vt:lpstr>
      <vt:lpstr>The Illustration Shows a Situation in Which a Wet, Poorly Dressed Climber Has Taken Shelter in a Crevasse or Among Cold, Wet Rocks</vt:lpstr>
      <vt:lpstr>Wind-Chill Index</vt:lpstr>
      <vt:lpstr>Heat and Cold Emergencies (7 of 8)</vt:lpstr>
      <vt:lpstr>Heat and Cold Emergencies (8 of 8)</vt:lpstr>
      <vt:lpstr>Exposure to Cold (1 of 29)</vt:lpstr>
      <vt:lpstr>Signs and Symptoms of a Sinking Core Temperature</vt:lpstr>
      <vt:lpstr>Exposure to Cold (2 of 29)</vt:lpstr>
      <vt:lpstr>Hypothermia Can Occur in Cold or Merely Cool Environments</vt:lpstr>
      <vt:lpstr>Table 24-1 Stages of Hypothermia</vt:lpstr>
      <vt:lpstr>Exposure to Cold (3 of 29)</vt:lpstr>
      <vt:lpstr>Exposure to Cold (4 of 29)</vt:lpstr>
      <vt:lpstr>Exposure to Cold (5 of 29)</vt:lpstr>
      <vt:lpstr>Exposure to Cold (6 of 29)</vt:lpstr>
      <vt:lpstr>Effects of Water Temperature on Survival in Cold Water Immersion</vt:lpstr>
      <vt:lpstr>Exposure to Cold (7 of 29)</vt:lpstr>
      <vt:lpstr>Exposure to Cold (8 of 29)</vt:lpstr>
      <vt:lpstr>Exposure to Cold (9 of 29)</vt:lpstr>
      <vt:lpstr>Exposure to Cold (10 of 29)</vt:lpstr>
      <vt:lpstr>Exposure to Cold (11 of 29)</vt:lpstr>
      <vt:lpstr>Local Cold Injuries May Progress from Early or Superficial to Late or Deep</vt:lpstr>
      <vt:lpstr>In a Late or Deep Freezing Cold Injury, the Skin Can Appear White and Waxy and Feel Firm to Solidly Frozen. Swelling and Blisters Can Be Present</vt:lpstr>
      <vt:lpstr>As a Late or Deep Freezing Cold Injury Thaws, It Can Become Blotchy or Mottled and Colored from White to Purple to Grayish-Blue</vt:lpstr>
      <vt:lpstr>Exposure to Cold (12 of 29)</vt:lpstr>
      <vt:lpstr>Exposure to Cold (13 of 29)</vt:lpstr>
      <vt:lpstr>Exposure to Cold (14 of 29)</vt:lpstr>
      <vt:lpstr>Exposure to Cold (15 of 29)</vt:lpstr>
      <vt:lpstr>Exposure to Cold (16 of 29)</vt:lpstr>
      <vt:lpstr>Exposure to Cold (17 of 29)</vt:lpstr>
      <vt:lpstr>Exposure to Cold (18 of 29)</vt:lpstr>
      <vt:lpstr>Signs and Symptoms of Hypothermia</vt:lpstr>
      <vt:lpstr>Table 24-2 Stages of Hypothermia and Associated Physiologic Changes (1 of 2)</vt:lpstr>
      <vt:lpstr>Table 24-2 Stages of Hypothermia and Associated Physiologic Changes (2 of 2)</vt:lpstr>
      <vt:lpstr>Exposure to Cold (19 of 29)</vt:lpstr>
      <vt:lpstr>Exposure to Cold (20 of 29)</vt:lpstr>
      <vt:lpstr>Exposure to Cold (21 of 29)</vt:lpstr>
      <vt:lpstr>One Way to Actively Warm the Patient is To</vt:lpstr>
      <vt:lpstr>Exposure to Cold (22 of 29)</vt:lpstr>
      <vt:lpstr>Passive Rewarming Includes Wrapping the Patient in Blankets and Turning up the Heat in the Patient Compartment</vt:lpstr>
      <vt:lpstr>Exposure to Cold (23 of 29)</vt:lpstr>
      <vt:lpstr>Exposure to Cold (24 of 29)</vt:lpstr>
      <vt:lpstr>Exposure to Cold (25 of 29)</vt:lpstr>
      <vt:lpstr>Exposure to Cold (26 of 29)</vt:lpstr>
      <vt:lpstr>Exposure to Cold (27 of 29)</vt:lpstr>
      <vt:lpstr>Exposure to Cold (28 of 29)</vt:lpstr>
      <vt:lpstr>Thaw the Affected Area Rapidly in Water Just above Body Temperature (100°Fahrenheit to 110°Fahrenheit)</vt:lpstr>
      <vt:lpstr>Exposure to Cold (29 of 29)</vt:lpstr>
      <vt:lpstr>Click on the Mechanism of Heat Loss That is Increased with Increased Wind Speeds</vt:lpstr>
      <vt:lpstr>Exposure to Heat (1 of 19)</vt:lpstr>
      <vt:lpstr>Exposure to Heat (2 of 19)</vt:lpstr>
      <vt:lpstr>Exposure to Heat (3 of 19)</vt:lpstr>
      <vt:lpstr>Exposure to Heat (4 of 19)</vt:lpstr>
      <vt:lpstr>Exposure to Heat (5 of 19)</vt:lpstr>
      <vt:lpstr>Exercise and Strenuous Activity Can Cause the Loss of More Than One Liter of Sweat Per Hour</vt:lpstr>
      <vt:lpstr>Exposure to Heat (6 of 19)</vt:lpstr>
      <vt:lpstr>The Risk of Illness is Increased When Heat and Humidity Produce Dangerous Conditions</vt:lpstr>
      <vt:lpstr>Exposure to Heat (7 of 19)</vt:lpstr>
      <vt:lpstr>Exposure to Heat (8 of 19)</vt:lpstr>
      <vt:lpstr>Signs and Symptoms of a Serious Heat Emergency</vt:lpstr>
      <vt:lpstr>Exposure to Heat (9 of 19)</vt:lpstr>
      <vt:lpstr>If the Skin Is Moist, Pale, and Normal to Cool, Place the Patient in a Cool Environment, Mist with Water or Apply Cold, Wet Compresses, and Fan to Promote Cooling</vt:lpstr>
      <vt:lpstr>Exposure to Heat (10 of 19)</vt:lpstr>
      <vt:lpstr>Exposure to Heat (11 of 19)</vt:lpstr>
      <vt:lpstr>Exposure to Heat (12 of 19)</vt:lpstr>
      <vt:lpstr>Exposure to Heat (13 of 19)</vt:lpstr>
      <vt:lpstr>Exposure to Heat (14 of 19)</vt:lpstr>
      <vt:lpstr>Exposure to Heat (15 of 19)</vt:lpstr>
      <vt:lpstr>If the Skin Is Hot and Dry or Moist, Promote Cooling by Applying Cold Packs to the Groin, Neck, Armpits, and Backs of Knees; Fanning the Patient; and Spraying or Pouring Tepid Water over the Patient’s Body</vt:lpstr>
      <vt:lpstr>Exposure to Heat (16 of 19)</vt:lpstr>
      <vt:lpstr>Exposure to Heat (17 of 19)</vt:lpstr>
      <vt:lpstr>Exposure to Heat (18 of 19)</vt:lpstr>
      <vt:lpstr>Exposure to Heat (19 of 19)</vt:lpstr>
      <vt:lpstr>Exercise-Associated Hyponatremia (1 of 2)</vt:lpstr>
      <vt:lpstr>Exercise-Associated Hyponatremia (2 of 2)</vt:lpstr>
      <vt:lpstr>Case Study Conclusion (1 of 3)</vt:lpstr>
      <vt:lpstr>Case Study Conclusion (2 of 3)</vt:lpstr>
      <vt:lpstr>Case Study Conclusion (3 of 3)</vt:lpstr>
      <vt:lpstr>Bites and Stings (1 of 26)</vt:lpstr>
      <vt:lpstr>Case Study 2 Introduction</vt:lpstr>
      <vt:lpstr>Case Study 2</vt:lpstr>
      <vt:lpstr>Bites and Stings (2 of 26)</vt:lpstr>
      <vt:lpstr>Typical Rattlesnake Bite</vt:lpstr>
      <vt:lpstr>Bites and Stings (3 of 26)</vt:lpstr>
      <vt:lpstr>Snakebite to the Hand</vt:lpstr>
      <vt:lpstr>Bites and Stings (4 of 26)</vt:lpstr>
      <vt:lpstr>Bites and Stings (5 of 26)</vt:lpstr>
      <vt:lpstr>Bites and Stings (6 of 26)</vt:lpstr>
      <vt:lpstr>Bites and Stings (7 of 26)</vt:lpstr>
      <vt:lpstr>Bites and Stings (8 of 26)</vt:lpstr>
      <vt:lpstr>Wound from a Brown Recluse Spider Bite</vt:lpstr>
      <vt:lpstr>Bites and Stings (9 of 26)</vt:lpstr>
      <vt:lpstr>Bites and Stings (10 of 26)</vt:lpstr>
      <vt:lpstr>Bites and Stings (11 of 26)</vt:lpstr>
      <vt:lpstr>A Tick Embedded in the Scalp</vt:lpstr>
      <vt:lpstr>Bites and Stings (12 of 26)</vt:lpstr>
      <vt:lpstr>Bites and Stings (13 of 26)</vt:lpstr>
      <vt:lpstr>Bites and Stings (14 of 26)</vt:lpstr>
      <vt:lpstr>Bites and Stings (15 of 26)</vt:lpstr>
      <vt:lpstr>Bites and Stings (16 of 26)</vt:lpstr>
      <vt:lpstr>Bites and Stings (17 of 26)</vt:lpstr>
      <vt:lpstr>Bites and Stings (18 of 26)</vt:lpstr>
      <vt:lpstr>Bites and Stings (19 of 26)</vt:lpstr>
      <vt:lpstr>Bites and Stings (20 of 26)</vt:lpstr>
      <vt:lpstr>Bites and Stings (21 of 26)</vt:lpstr>
      <vt:lpstr>Bites and Stings (22 of 26)</vt:lpstr>
      <vt:lpstr>Bites and Stings (23 of 26)</vt:lpstr>
      <vt:lpstr>Bites and Stings (24 of 26)</vt:lpstr>
      <vt:lpstr>Bites and Stings (25 of 26)</vt:lpstr>
      <vt:lpstr>Bites and Stings (26 of 26)</vt:lpstr>
      <vt:lpstr>Click on the Item Below That Is Characteristic of Pit Vipers</vt:lpstr>
      <vt:lpstr>Lightning Strike Injuries (1 of 11)</vt:lpstr>
      <vt:lpstr>Lightning Strike Injuries (2 of 11)</vt:lpstr>
      <vt:lpstr>Lightning Strike Injuries (3 of 11)</vt:lpstr>
      <vt:lpstr>Lightning Strike Injuries (4 of 11)</vt:lpstr>
      <vt:lpstr>Lightning Strike Injuries (5 of 11)</vt:lpstr>
      <vt:lpstr>Lightning Strike Injuries (6 of 11)</vt:lpstr>
      <vt:lpstr>Lightning Strike Injuries (7 of 11)</vt:lpstr>
      <vt:lpstr>Lightning Strike Injuries (8 of 11)</vt:lpstr>
      <vt:lpstr>A Feathering Pattern on the Skin Resulting from a Lightning Strike</vt:lpstr>
      <vt:lpstr>Lightning Strike Injuries (9 of 11)</vt:lpstr>
      <vt:lpstr>Lightning Strike Injuries (10 of 11)</vt:lpstr>
      <vt:lpstr>Lightning Strike Injuries (11 of 11)</vt:lpstr>
      <vt:lpstr>High Altitude Sickness (1 of 13)</vt:lpstr>
      <vt:lpstr>High Altitude Sickness (2 of 13)</vt:lpstr>
      <vt:lpstr>High Altitude Sickness (3 of 13)</vt:lpstr>
      <vt:lpstr>High Altitude Sickness (4 of 13)</vt:lpstr>
      <vt:lpstr>High Altitude Sickness (5 of 13)</vt:lpstr>
      <vt:lpstr>High Altitude Sickness (6 of 13)</vt:lpstr>
      <vt:lpstr>High Altitude Sickness (7 of 13)</vt:lpstr>
      <vt:lpstr>High Altitude Sickness (8 of 13)</vt:lpstr>
      <vt:lpstr>High Altitude Sickness (9 of 13)</vt:lpstr>
      <vt:lpstr>High Altitude Sickness (10 of 13)</vt:lpstr>
      <vt:lpstr>High Altitude Sickness (11 of 13)</vt:lpstr>
      <vt:lpstr>High Altitude Sickness (12 of 13)</vt:lpstr>
      <vt:lpstr>High Altitude Sickness (13 of 13)</vt:lpstr>
      <vt:lpstr>Case Study 2 Conclusion (1 of 3)</vt:lpstr>
      <vt:lpstr>Case Study 2 Conclusion (2 of 3)</vt:lpstr>
      <vt:lpstr>Case Study 2 Conclusion (3 of 3)</vt:lpstr>
      <vt:lpstr>Lesson Summary (1 of 3)</vt:lpstr>
      <vt:lpstr>Lesson Summary (2 of 3)</vt:lpstr>
      <vt:lpstr>Lesson Summary (3 of 3)</vt:lpstr>
      <vt:lpstr>Correct! (1 of 2)</vt:lpstr>
      <vt:lpstr>Incorrect (1 of 6)</vt:lpstr>
      <vt:lpstr>Incorrect (2 of 6)</vt:lpstr>
      <vt:lpstr>Incorrect (3 of 6)</vt:lpstr>
      <vt:lpstr>Correct! (2 of 2)</vt:lpstr>
      <vt:lpstr>Incorrect (4 of 6)</vt:lpstr>
      <vt:lpstr>Incorrect (5 of 6)</vt:lpstr>
      <vt:lpstr>Incorrect (6 of 6)</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1052</cp:revision>
  <dcterms:modified xsi:type="dcterms:W3CDTF">2018-03-01T08:47:53Z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