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175"/>
  </p:notesMasterIdLst>
  <p:handoutMasterIdLst>
    <p:handoutMasterId r:id="rId176"/>
  </p:handoutMasterIdLst>
  <p:sldIdLst>
    <p:sldId id="301"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476"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349" r:id="rId47"/>
    <p:sldId id="350" r:id="rId48"/>
    <p:sldId id="351" r:id="rId49"/>
    <p:sldId id="352" r:id="rId50"/>
    <p:sldId id="353" r:id="rId51"/>
    <p:sldId id="354" r:id="rId52"/>
    <p:sldId id="355" r:id="rId53"/>
    <p:sldId id="356" r:id="rId54"/>
    <p:sldId id="357" r:id="rId55"/>
    <p:sldId id="358" r:id="rId56"/>
    <p:sldId id="359" r:id="rId57"/>
    <p:sldId id="360" r:id="rId58"/>
    <p:sldId id="361" r:id="rId59"/>
    <p:sldId id="362" r:id="rId60"/>
    <p:sldId id="363" r:id="rId61"/>
    <p:sldId id="364" r:id="rId62"/>
    <p:sldId id="365" r:id="rId63"/>
    <p:sldId id="366" r:id="rId64"/>
    <p:sldId id="367" r:id="rId65"/>
    <p:sldId id="368" r:id="rId66"/>
    <p:sldId id="369" r:id="rId67"/>
    <p:sldId id="370" r:id="rId68"/>
    <p:sldId id="371" r:id="rId69"/>
    <p:sldId id="372" r:id="rId70"/>
    <p:sldId id="373" r:id="rId71"/>
    <p:sldId id="374" r:id="rId72"/>
    <p:sldId id="375" r:id="rId73"/>
    <p:sldId id="376" r:id="rId74"/>
    <p:sldId id="377" r:id="rId75"/>
    <p:sldId id="378" r:id="rId76"/>
    <p:sldId id="379" r:id="rId77"/>
    <p:sldId id="380" r:id="rId78"/>
    <p:sldId id="381" r:id="rId79"/>
    <p:sldId id="382" r:id="rId80"/>
    <p:sldId id="383" r:id="rId81"/>
    <p:sldId id="384" r:id="rId82"/>
    <p:sldId id="385" r:id="rId83"/>
    <p:sldId id="386" r:id="rId84"/>
    <p:sldId id="387" r:id="rId85"/>
    <p:sldId id="388" r:id="rId86"/>
    <p:sldId id="389" r:id="rId87"/>
    <p:sldId id="390" r:id="rId88"/>
    <p:sldId id="391" r:id="rId89"/>
    <p:sldId id="392" r:id="rId90"/>
    <p:sldId id="393" r:id="rId91"/>
    <p:sldId id="394" r:id="rId92"/>
    <p:sldId id="395" r:id="rId93"/>
    <p:sldId id="396" r:id="rId94"/>
    <p:sldId id="397" r:id="rId95"/>
    <p:sldId id="398" r:id="rId96"/>
    <p:sldId id="399" r:id="rId97"/>
    <p:sldId id="400" r:id="rId98"/>
    <p:sldId id="401" r:id="rId99"/>
    <p:sldId id="402" r:id="rId100"/>
    <p:sldId id="403" r:id="rId101"/>
    <p:sldId id="404" r:id="rId102"/>
    <p:sldId id="405" r:id="rId103"/>
    <p:sldId id="406" r:id="rId104"/>
    <p:sldId id="407" r:id="rId105"/>
    <p:sldId id="408" r:id="rId106"/>
    <p:sldId id="409" r:id="rId107"/>
    <p:sldId id="410" r:id="rId108"/>
    <p:sldId id="411" r:id="rId109"/>
    <p:sldId id="412" r:id="rId110"/>
    <p:sldId id="413" r:id="rId111"/>
    <p:sldId id="414" r:id="rId112"/>
    <p:sldId id="415" r:id="rId113"/>
    <p:sldId id="416" r:id="rId114"/>
    <p:sldId id="417" r:id="rId115"/>
    <p:sldId id="418" r:id="rId116"/>
    <p:sldId id="419" r:id="rId117"/>
    <p:sldId id="420" r:id="rId118"/>
    <p:sldId id="421" r:id="rId119"/>
    <p:sldId id="422" r:id="rId120"/>
    <p:sldId id="423" r:id="rId121"/>
    <p:sldId id="424" r:id="rId122"/>
    <p:sldId id="425" r:id="rId123"/>
    <p:sldId id="426" r:id="rId124"/>
    <p:sldId id="427" r:id="rId125"/>
    <p:sldId id="428" r:id="rId126"/>
    <p:sldId id="429" r:id="rId127"/>
    <p:sldId id="430" r:id="rId128"/>
    <p:sldId id="431" r:id="rId129"/>
    <p:sldId id="432" r:id="rId130"/>
    <p:sldId id="433" r:id="rId131"/>
    <p:sldId id="434" r:id="rId132"/>
    <p:sldId id="435" r:id="rId133"/>
    <p:sldId id="436" r:id="rId134"/>
    <p:sldId id="437" r:id="rId135"/>
    <p:sldId id="438" r:id="rId136"/>
    <p:sldId id="439" r:id="rId137"/>
    <p:sldId id="440" r:id="rId138"/>
    <p:sldId id="441" r:id="rId139"/>
    <p:sldId id="442" r:id="rId140"/>
    <p:sldId id="443" r:id="rId141"/>
    <p:sldId id="444" r:id="rId142"/>
    <p:sldId id="445" r:id="rId143"/>
    <p:sldId id="446" r:id="rId144"/>
    <p:sldId id="447" r:id="rId145"/>
    <p:sldId id="448" r:id="rId146"/>
    <p:sldId id="449" r:id="rId147"/>
    <p:sldId id="450" r:id="rId148"/>
    <p:sldId id="451" r:id="rId149"/>
    <p:sldId id="452" r:id="rId150"/>
    <p:sldId id="453" r:id="rId151"/>
    <p:sldId id="454" r:id="rId152"/>
    <p:sldId id="455" r:id="rId153"/>
    <p:sldId id="456" r:id="rId154"/>
    <p:sldId id="457" r:id="rId155"/>
    <p:sldId id="458" r:id="rId156"/>
    <p:sldId id="459" r:id="rId157"/>
    <p:sldId id="460" r:id="rId158"/>
    <p:sldId id="461" r:id="rId159"/>
    <p:sldId id="462" r:id="rId160"/>
    <p:sldId id="463" r:id="rId161"/>
    <p:sldId id="464" r:id="rId162"/>
    <p:sldId id="465" r:id="rId163"/>
    <p:sldId id="466" r:id="rId164"/>
    <p:sldId id="467" r:id="rId165"/>
    <p:sldId id="468" r:id="rId166"/>
    <p:sldId id="469" r:id="rId167"/>
    <p:sldId id="470" r:id="rId168"/>
    <p:sldId id="471" r:id="rId169"/>
    <p:sldId id="472" r:id="rId170"/>
    <p:sldId id="473" r:id="rId171"/>
    <p:sldId id="474" r:id="rId172"/>
    <p:sldId id="475" r:id="rId173"/>
    <p:sldId id="305" r:id="rId17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88140" autoAdjust="0"/>
  </p:normalViewPr>
  <p:slideViewPr>
    <p:cSldViewPr snapToGrid="0" snapToObjects="1">
      <p:cViewPr varScale="1">
        <p:scale>
          <a:sx n="74" d="100"/>
          <a:sy n="74" d="100"/>
        </p:scale>
        <p:origin x="1397" y="62"/>
      </p:cViewPr>
      <p:guideLst>
        <p:guide orient="horz" pos="2160"/>
        <p:guide pos="2880"/>
      </p:guideLst>
    </p:cSldViewPr>
  </p:slideViewPr>
  <p:outlineViewPr>
    <p:cViewPr>
      <p:scale>
        <a:sx n="33" d="100"/>
        <a:sy n="33" d="100"/>
      </p:scale>
      <p:origin x="0" y="-3592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tableStyles" Target="tableStyles.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commentAuthors" Target="commentAuthors.xml"/><Relationship Id="rId172" Type="http://schemas.openxmlformats.org/officeDocument/2006/relationships/slide" Target="slides/slide170.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viewProps" Target="view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theme" Target="theme/theme1.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notesMaster" Target="notesMasters/notesMaster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handoutMaster" Target="handoutMasters/handoutMaster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 Type="http://schemas.openxmlformats.org/officeDocument/2006/relationships/slideMaster" Target="slideMasters/slideMaster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p>
          <a:p>
            <a:endParaRPr lang="en-US" sz="1200" b="0" i="0" u="none" strike="noStrike" kern="1200" cap="none" dirty="0" smtClean="0">
              <a:solidFill>
                <a:schemeClr val="dk1"/>
              </a:solidFill>
              <a:latin typeface="Arial"/>
              <a:cs typeface="Arial"/>
              <a:sym typeface="Arial"/>
            </a:endParaRPr>
          </a:p>
          <a:p>
            <a:r>
              <a:rPr lang="en-US" altLang="en-US" b="1" dirty="0" smtClean="0">
                <a:ea typeface="ＭＳ Ｐゴシック" panose="020B0600070205080204" pitchFamily="34" charset="-128"/>
              </a:rPr>
              <a:t>Advance Preparation</a:t>
            </a:r>
            <a:endParaRPr lang="en-US" altLang="en-US" sz="1400" dirty="0" smtClean="0">
              <a:ea typeface="ＭＳ Ｐゴシック" panose="020B0600070205080204" pitchFamily="34" charset="-128"/>
            </a:endParaRPr>
          </a:p>
          <a:p>
            <a:r>
              <a:rPr lang="en-US" altLang="en-US" dirty="0" smtClean="0">
                <a:ea typeface="ＭＳ Ｐゴシック" panose="020B0600070205080204" pitchFamily="34" charset="-128"/>
              </a:rPr>
              <a:t>Student Readiness</a:t>
            </a:r>
          </a:p>
          <a:p>
            <a:r>
              <a:rPr lang="en-US" altLang="en-US" dirty="0" smtClean="0">
                <a:ea typeface="ＭＳ Ｐゴシック" panose="020B0600070205080204" pitchFamily="34" charset="-128"/>
              </a:rPr>
              <a:t>Assign the associated section of MyBRADYLab and review student scores.</a:t>
            </a:r>
            <a:endParaRPr lang="en-US" altLang="en-US" sz="2000" dirty="0" smtClean="0">
              <a:ea typeface="ＭＳ Ｐゴシック" panose="020B0600070205080204" pitchFamily="34" charset="-128"/>
            </a:endParaRPr>
          </a:p>
          <a:p>
            <a:r>
              <a:rPr lang="en-US" altLang="en-US" dirty="0" smtClean="0">
                <a:ea typeface="ＭＳ Ｐゴシック" panose="020B0600070205080204" pitchFamily="34" charset="-128"/>
              </a:rPr>
              <a:t>Review the chapter material in the Instructor Resources, which includes Student Handouts, PowerPoint slides, and the </a:t>
            </a:r>
            <a:r>
              <a:rPr lang="en-US" altLang="en-US" dirty="0" err="1" smtClean="0">
                <a:ea typeface="ＭＳ Ｐゴシック" panose="020B0600070205080204" pitchFamily="34" charset="-128"/>
              </a:rPr>
              <a:t>MyTest</a:t>
            </a:r>
            <a:r>
              <a:rPr lang="en-US" altLang="en-US" dirty="0" smtClean="0">
                <a:ea typeface="ＭＳ Ｐゴシック" panose="020B0600070205080204" pitchFamily="34" charset="-128"/>
              </a:rPr>
              <a:t> Program.</a:t>
            </a:r>
          </a:p>
          <a:p>
            <a:endParaRPr lang="en-US" altLang="en-US" sz="2000" dirty="0" smtClean="0">
              <a:ea typeface="ＭＳ Ｐゴシック" panose="020B0600070205080204" pitchFamily="34" charset="-128"/>
            </a:endParaRPr>
          </a:p>
          <a:p>
            <a:r>
              <a:rPr lang="en-US" altLang="en-US" dirty="0" smtClean="0">
                <a:ea typeface="ＭＳ Ｐゴシック" panose="020B0600070205080204" pitchFamily="34" charset="-128"/>
              </a:rPr>
              <a:t>Prepare</a:t>
            </a:r>
            <a:endParaRPr lang="en-US" altLang="en-US" sz="2000" dirty="0" smtClean="0">
              <a:ea typeface="ＭＳ Ｐゴシック" panose="020B0600070205080204" pitchFamily="34" charset="-128"/>
            </a:endParaRPr>
          </a:p>
          <a:p>
            <a:pPr lvl="1"/>
            <a:r>
              <a:rPr lang="en-US" altLang="en-US" dirty="0" smtClean="0">
                <a:ea typeface="ＭＳ Ｐゴシック" panose="020B0600070205080204" pitchFamily="34" charset="-128"/>
              </a:rPr>
              <a:t>Make copies of course policies and procedures, the syllabus, handouts from the Instructor Resources, and other materials for distribution, or post them in your learning management system.</a:t>
            </a:r>
            <a:endParaRPr lang="en-US" altLang="en-US" sz="2000" dirty="0" smtClean="0">
              <a:ea typeface="ＭＳ Ｐゴシック" panose="020B0600070205080204" pitchFamily="34" charset="-128"/>
            </a:endParaRPr>
          </a:p>
          <a:p>
            <a:pPr lvl="1"/>
            <a:r>
              <a:rPr lang="en-US" altLang="en-US" dirty="0" smtClean="0">
                <a:ea typeface="ＭＳ Ｐゴシック" panose="020B0600070205080204" pitchFamily="34" charset="-128"/>
              </a:rPr>
              <a:t>Preview the media resources and Master Teaching Notes in this lesson.</a:t>
            </a:r>
            <a:endParaRPr lang="en-US" altLang="en-US" sz="2000" dirty="0" smtClean="0">
              <a:ea typeface="ＭＳ Ｐゴシック" panose="020B0600070205080204" pitchFamily="34" charset="-128"/>
            </a:endParaRPr>
          </a:p>
          <a:p>
            <a:pPr lvl="1"/>
            <a:r>
              <a:rPr lang="en-US" altLang="en-US" dirty="0" smtClean="0">
                <a:ea typeface="ＭＳ Ｐゴシック" panose="020B0600070205080204" pitchFamily="34" charset="-128"/>
              </a:rPr>
              <a:t>Preview the Case Study presented in the PowerPoint slides.</a:t>
            </a:r>
          </a:p>
          <a:p>
            <a:pPr lvl="1"/>
            <a:endParaRPr lang="en-US" altLang="en-US" sz="2000" dirty="0" smtClean="0">
              <a:ea typeface="ＭＳ Ｐゴシック" panose="020B0600070205080204" pitchFamily="34" charset="-128"/>
            </a:endParaRPr>
          </a:p>
          <a:p>
            <a:r>
              <a:rPr lang="en-US" altLang="en-US" dirty="0" smtClean="0">
                <a:ea typeface="ＭＳ Ｐゴシック" panose="020B0600070205080204" pitchFamily="34" charset="-128"/>
              </a:rPr>
              <a:t>The total teaching time recommended is only a guideline. Take into consideration factors such as the pace at which students learn, the size of the class, breaks, and classroom activities. The actual time devoted to teaching objectives is the responsibility of the instructor.</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Left upper quadrant (LUQ). Contains most of the stomach, the spleen, the pancreas, and part of the large intestine. The left kidney is behind the abdominal lining.</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Right upper quadrant (RUQ). Contains most of the liver, the gallbladder, and part of the large intestine. The right kidney is behind the abdominal lining.</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Right lower quadrant (RLQ). Contains the appendix (a worm-shaped structure extending from the beginning of the large intestine), part of the large intestine, and the female reproductive organs.</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Left lower quadrant (LLQ). Contains part of the large intestine and the female reproductive organs.</a:t>
            </a:r>
          </a:p>
          <a:p>
            <a:pPr lvl="0" eaLnBrk="0" fontAlgn="base" hangingPunct="0">
              <a:spcBef>
                <a:spcPct val="30000"/>
              </a:spcBef>
              <a:spcAft>
                <a:spcPct val="0"/>
              </a:spcAft>
              <a:defRPr/>
            </a:pPr>
            <a:endParaRPr lang="en-US">
              <a:solidFill>
                <a:prstClr val="black"/>
              </a:solidFill>
              <a:latin typeface="Calibri"/>
              <a:ea typeface="ＭＳ Ｐゴシック" charset="-128"/>
            </a:endParaRP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7647385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If left untreated, some STDs can lead to sepsis, infertility, abscesses, peritonitis, or other systemic illnesses. It is important to note that the patient and the patient’s sexual partners should receive treatment for these conditions.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7851294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key questions to ask when obtaining the history of a patient with a gynecological complaint?</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 </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Critical Thinking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How can you lessen the embarrassment or self-consciousness of a patient with a gynecological complaint?</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How can you increase your own comfort level in dealing with patients with gynecological complaints?</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 </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Knowledge Application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Given several different scenarios, students should be able to obtain a relevant history from the patient with a gynecological complaint.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0901313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Form a general impression of your patient. If a spinal injury is possible, take the necessary spine motion restriction precautions. Determine whether the patient is alert and oriented or if they have an alteration in their mental status.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If the patient has vaginal bleeding, absorb the blood flow with pads. Never pack the patient’s vagina.</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558711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Shock is only one indicator that this is a serious medical emergency. The patient with acute abdominal pain or vaginal bleeding because of a possible gynecologic emergency should be categorized as a priority for transport if they meet any of these criteria.</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8281038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the questions with the students and ask them why each one is important.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9768067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Be patient, compassionate, and professional when communicating with the patient. If the patient is responsive, your partner can take baseline vital signs as you begin gathering information and a history from her.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9486428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the questions with the students and ask them why each one is important.</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054611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the questions with the students and ask them why each one is important.</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3135792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a:solidFill>
                  <a:prstClr val="black"/>
                </a:solidFill>
                <a:latin typeface="Verdana" panose="020B0604030504040204" pitchFamily="34" charset="0"/>
                <a:ea typeface="ＭＳ Ｐゴシック" charset="-128"/>
              </a:rPr>
              <a:t>S&amp;S also include:</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Syncope</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Irregular vaginal bleeding or cramping</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Pain during sexual intercourse, urination, or bowel movement</a:t>
            </a:r>
          </a:p>
          <a:p>
            <a:pPr lvl="0" eaLnBrk="0" fontAlgn="base" hangingPunct="0">
              <a:spcBef>
                <a:spcPct val="30000"/>
              </a:spcBef>
              <a:spcAft>
                <a:spcPct val="0"/>
              </a:spcAft>
              <a:defRPr/>
            </a:pPr>
            <a:endParaRPr lang="en-US">
              <a:solidFill>
                <a:prstClr val="black"/>
              </a:solidFill>
              <a:latin typeface="Calibri"/>
              <a:ea typeface="ＭＳ Ｐゴシック" charset="-128"/>
            </a:endParaRPr>
          </a:p>
          <a:p>
            <a:pPr lvl="0" eaLnBrk="0" fontAlgn="base" hangingPunct="0">
              <a:spcBef>
                <a:spcPct val="30000"/>
              </a:spcBef>
              <a:spcAft>
                <a:spcPct val="0"/>
              </a:spcAft>
              <a:defRPr/>
            </a:pPr>
            <a:endParaRPr lang="en-US">
              <a:solidFill>
                <a:prstClr val="black"/>
              </a:solidFill>
              <a:latin typeface="Calibri"/>
              <a:ea typeface="ＭＳ Ｐゴシック" charset="-128"/>
            </a:endParaRPr>
          </a:p>
          <a:p>
            <a:pPr lvl="0" eaLnBrk="0" fontAlgn="base" hangingPunct="0">
              <a:spcBef>
                <a:spcPct val="30000"/>
              </a:spcBef>
              <a:spcAft>
                <a:spcPct val="0"/>
              </a:spcAft>
              <a:defRPr/>
            </a:pPr>
            <a:r>
              <a:rPr lang="en-US">
                <a:solidFill>
                  <a:prstClr val="black"/>
                </a:solidFill>
                <a:latin typeface="Calibri"/>
                <a:ea typeface="ＭＳ Ｐゴシック" charset="-128"/>
              </a:rPr>
              <a:t>The signs and symptoms associated with a gynecologic emergency vary depending on the cause. Abdominopelvic pain and vaginal bleeding are two of the most common signs and symptoms associated with a gynecologic emergency.</a:t>
            </a: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5795583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If there is vaginal bleeding, use a pad to absorb the blood and take any tissues with you to the hospital. Document the number of pads that the patient saturates.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87017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Hollow organs contain some type of substance that might leak into the abdominal cavity if the organ is perforated or injured.</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Solid organs are vascular; they contain many vessels and a large amount of blood. Some are covered by a thick fibrous capsule. When a solid organ is ruptured or injured, it tends to bleed, potentially leading to severe shock.</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Vascular structures are the large blood vessels found in the abdominal cavity. Portions of the descending aorta and the inferior vena cava are in the abdominal cavity. Rupture or injury to either vessel can result in major bleeding, rapid blood loss, and a probable quick death.</a:t>
            </a:r>
            <a:endParaRPr lang="en-US" altLang="en-US">
              <a:solidFill>
                <a:prstClr val="black"/>
              </a:solidFill>
              <a:latin typeface="Verdana" panose="020B0604030504040204" pitchFamily="34" charset="0"/>
              <a:ea typeface="ＭＳ Ｐゴシック" charset="-128"/>
            </a:endParaRP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5812604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Calm and reassure the patient. Be supportive and nonjudgmental. Initiate a quick and efficient transport; consider ALS intercept based on your protocols.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8097302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the functions of the kidneys? </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the signs and symptoms of a urinary tract infection?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some risk factors for kidney stones?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5064720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Knowledge Application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Given several descriptions of patients with genitourinary/renal complaints, students should be able to collect a relevant history and perform a physical examination.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6235224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urinary system produces, stores, and eliminates urine from the body. In women, the urethral opening is anterior to the vagina and excretes urine; however, in men the urethra is located at the tip of the penis and eliminates both urine and male reproductive fluid.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4359588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urinary system is composed of the kidneys, ureters, urinary bladder, and urethra. The urinary system produces, stores, and eliminates urine from the body.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7148435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For the sperm to leave the body, it passes through the two ducts called the vas deferens. The sperm then mixes with fluid from the prostate gland before it can be ejaculated from the body. The prostate gland surrounds the male urinary bladder and houses the first part of the male’s urethra.</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3346552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This section presents an overview of some of the most common genitourinary/renal conditions.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8247695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Women – especially those who are pregnant – elderly patients, immobile patients, catheterized patients, and diabetics are prone to urinary tract infections; however, anyone can contract a UTI.</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5354282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Verdana" panose="020B0604030504040204" pitchFamily="34" charset="0"/>
                <a:ea typeface="ＭＳ Ｐゴシック" panose="020B0600070205080204" pitchFamily="34" charset="-128"/>
              </a:rPr>
              <a:t>Additional signs can include nausea or vomiting, and altered mental status.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23998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Kidney stones, or renal calculi, are crystals of substances such as calcium, uric acid, struvite, and crystine that are formed from metabolic abnormalities. They most frequently occur in men between the ages of 20 and 50.</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51527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functions of most of the organs contained in the abdomen involve the digestion of food, absorption of nutrients into the body, and excretion of wastes.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8776173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Older patients with kidney stones present similarly to an acute abdominal aortic aneurysm, and the latter should always be suspected.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8396699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Verdana" panose="020B0604030504040204" pitchFamily="34" charset="0"/>
                <a:ea typeface="ＭＳ Ｐゴシック" panose="020B0600070205080204" pitchFamily="34" charset="-128"/>
              </a:rPr>
              <a:t>Acute kidney injury may result from decreased blood flow to the kidneys, trauma, shock, or urinary obstruction. </a:t>
            </a:r>
            <a:r>
              <a:rPr lang="en-US" altLang="en-US">
                <a:solidFill>
                  <a:prstClr val="black"/>
                </a:solidFill>
                <a:latin typeface="Calibri"/>
                <a:ea typeface="ＭＳ Ｐゴシック" panose="020B0600070205080204" pitchFamily="34" charset="-128"/>
              </a:rPr>
              <a:t>This condition is sometimes reversible, but many patients require dialysis.</a:t>
            </a:r>
            <a:endParaRPr lang="en-US" altLang="en-US">
              <a:solidFill>
                <a:prstClr val="black"/>
              </a:solidFill>
              <a:latin typeface="Verdana" panose="020B0604030504040204" pitchFamily="34" charset="0"/>
              <a:ea typeface="ＭＳ Ｐゴシック" panose="020B0600070205080204" pitchFamily="34" charset="-128"/>
            </a:endParaRP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9490936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Chronic renal failure results in an accumulation of waste products and fluids that can affect almost every organ system in the body. This condition is permanent and life threatening.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953111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a:solidFill>
                  <a:prstClr val="black"/>
                </a:solidFill>
                <a:latin typeface="Verdana" panose="020B0604030504040204" pitchFamily="34" charset="0"/>
                <a:ea typeface="ＭＳ Ｐゴシック" charset="-128"/>
              </a:rPr>
              <a:t>Other complications of kidney failure include:</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Hemorrhage</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Liver failure</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Altered mental status</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Seizures</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Uremia</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9949726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Patients with this type of kidney failure ultimately require dialysis or a kidney transplant for survival.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4356484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In hemodialysis, a dialysis machine containing the dialysate is connected to an access site on the patient. The access site can be a shunt, fistula, port, or graft. The patient’s blood, which is heparinized, is pumped through the access site and into the machine to have the waste removed.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734998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In peritoneal dialysis, the dialysate is run through a tube into the patient’s abdomen. The peritoneal membrane functions as the semipermeable membrane during peritoneal dialysis. The fluid remains in the abdomen for several hours so that it can absorb the wastes, then is drained out of the body through a different tube. Peritoneal dialysis is commonly performed at home, and often while the patient is sleeping at night.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0365287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Remember to take the blood pressure of a dialysis patient on the arm without the shunt or access site.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6597842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How are acute and chronic renal failure different?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6824332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some complications of dialysis?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Critical Thinking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How would a dialysis patient be affected by missing dialysis appointments?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Pass around an example of a urinary catheter kit to allow students to examine it.</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Critical Thinking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Why are women and patients with a urinary catheter at increased risk of UTIs?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94986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abdominal cavity contains three types of structures: hollow organs, solid organs, and vascular structures.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0383342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Although dialysis provides a necessary treatment for patients with kidney failure, it has risks that can result in adverse effects and life-threatening complications.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18757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If the patient has signs of shock, place them in a supine position. If the patient has pulmonary edema, place them upright.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809355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Foley or indwelling catheters are the most common. These catheters have a balloon that is inserted into the urinary bladder via the urethra. The urine drains from the bladder into the catheter and is deposited into a bag. Suprapubic catheters work in a similar way, but instead of being inserted through the urethra, they are placed into the urinary bladder directly through the patient’s abdominal wall.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3457279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urine drains from the bladder into the catheter and is deposited into a bag.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4748842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Before you move and transport the patient, you should drain the bag. Record how much urine was in the bag and the time that you emptied it.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5109109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Make sure there are no kinks in the device and that it is free from anything it could get caught on before you move the patient. After transferring the patient to either the cot or the bed, ensure that you lower the bag so the urine can freely flow into it.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9607321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If a mechanism of injury is not apparent, you would then suspect that the complaint is a result of a medical illness. Remember that patients experiencing genitourinary or renal emergencies can fall or suffer other trauma because of their condition.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128520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Because a genitourinary or renal emergency can have many complications, the patient might be disoriented or unresponsive. Ensure that your patient has an open and clear airway, and use a mechanical airway device if necessary.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4082657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Shock is only one indicator of a serious medical emergency. The patient having a genitourinary or renal emergency should be categorized as a priority for transport if they meet any of the criteria.</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9679097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Ask questions involving personal issues that some patients can be hesitant or embarrassed to answer. Be patient, compassionate, and professional when communicating with them.</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35015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functions of most of the organs contained in the abdomen involve the digestion of food, absorption of nutrients into the body, and excretion of wastes.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702280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Ask questions involving personal issues that some patients can be hesitant or embarrassed to answer. Be patient, compassionate, and professional when communicating with them.</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1121517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Also ask if the patient has any pain associated with urination, defecation, or sexual intercourse. </a:t>
            </a:r>
          </a:p>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If the patient receives dialysis, when was the last treatment received? Was there any complication during the dialysis? When is the next treatment due?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2182182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signs and symptoms associated with a genitourinary or renal emergency vary depending on the cause.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5900799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Discussion Question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How would the various signs and symptoms assist the EMT in differentiating the involved body systems?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1053723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physical exam will primarily focus on the genitourinary or renal complaint, and will normally involve the abdominopelvic area. Genitourinary and renal conditions can affect other body systems; therefore, you must assess related body systems, such as the cardiovascular and respiratory systems, for associated signs and symptoms.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4602408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If trauma to the spine or spinal cord is suspected, maintain the necessary spine motion restriction precautions. If signs or symptoms of shock are present, place in a supine position. If pulmonary edema is suspected, place the patient in an upright position.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9228674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For a patient with an altered mental status or signs of shock, repeat the reassessment every 5 minutes. Record the vital signs and communicate your findings to the receiving medical facility.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9205479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Follow-Up</a:t>
            </a:r>
            <a:endParaRPr lang="en-US" altLang="en-US" sz="14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Answer student questions. </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Follow-Up Assignments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Review Chapter 23 Summary.</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Complete Chapter 23 In Review questions. </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Complete Chapter 23 Critical Thinking questions.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Assessments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Handouts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Chapter 23 quiz</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2337320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the case conclusion and emphasize the application of knowledge learned from this presentation.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1656254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the case conclusion and emphasize the application of knowledge learned from this presentation.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0774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Abdominal organ emergencies do not typically create a perception of “cutting” or “tearing.” The exception is the aorta, in which certain complications can cause a tearing sensation. However, it has been reported that a “tearing” complaint occurs in only a small number of patients experiencing a ruptured or dissected aorta. For the other abdominal viscera, if an organ is torn, the pain does not result from the tearing of the organ but from blood irritating the peritoneum.</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How is visceral abdominal pain different from somatic pain?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Critical Thinking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How could a problem elsewhere in the body, such as pneumonia, cause abdominal pain?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6523973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the case conclusion and emphasize the application of knowledge learned from this presentation.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191856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the case conclusion and emphasize the application of knowledge learned from this presentation.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3229322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Follow-Up</a:t>
            </a:r>
            <a:endParaRPr lang="en-US" altLang="en-US" sz="14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Answer student questions. </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Follow-Up Assignments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Review Chapter 23 Summary.</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Complete Chapter 23 In Review questions. </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Complete Chapter 23 Critical Thinking questions.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Assessments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Handouts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Chapter 23 quiz</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1222966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Class Activity</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 an alternative to assigning the follow-up exercises in the lesson plan as homework, assign each question to a small group of students for in-class discussion.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450027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Answers to In Review questions are in the appendix of the text. Advise students to review the questions again as they study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1897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Although the pain might not be severe, a serious condition can still exist. This is one of the most important lessons to learn from the differences in the types of pain. Mild and intermittent pain does not mean a mild or insignificant condition.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34946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Parietal pain, also called somatic pain, is associated with the irritation of the peritoneal lining. Remember, the peritoneum has a larger number of highly sensitized nerve endings. Thus, you would expect the pain to be more severe and more localized (easier to point to with one finger). Parietal pain is more localized, intense, usually found on one side or the other, sharp, and typically constant.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51787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Referred pain is visceral pain (pain from an organ) that is not felt in the organ itself but instead is felt elsewhere in the body. The pain is usually poorly localized but is felt consistently in the part of the body to which it refers. Referred pain occurs when organs share a nerve pathway with a skin sensory nerve.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91778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brain becomes confused in the interpretation of the impulse and causes the patient to feel pain at a location that can be totally unrelated to the organ involved.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214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Explain to students what the National EMS Education Standards are. The National EMS Education Standards communicate the expectations of entry-level EMS providers. As EMTs, students will be expected to be competent in these areas. Acknowledge that the standards are broad, general statements. Although this lesson addresses the listed competencies, the competencies are often complex and require completion of more than one lesson to accomplish. The student is also expected to review the chapter objectives to foreshadow what will be in the chapter. By mastering the key terms the EMT student will better understand the learning and be able to communicate more clearly.</a:t>
            </a:r>
          </a:p>
          <a:p>
            <a:pPr lvl="0" fontAlgn="base">
              <a:spcBef>
                <a:spcPct val="0"/>
              </a:spcBef>
              <a:spcAft>
                <a:spcPct val="0"/>
              </a:spcAft>
            </a:pPr>
            <a:endParaRPr lang="en-US" altLang="en-US" dirty="0">
              <a:solidFill>
                <a:prstClr val="black"/>
              </a:solidFill>
              <a:latin typeface="Calibri"/>
              <a:ea typeface="ＭＳ Ｐゴシック" panose="020B0600070205080204" pitchFamily="34" charset="-128"/>
            </a:endParaRPr>
          </a:p>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Additionally, explain to the students that the purpose of using these slides is to help keep the instructor focused on highlighting important portions of the material, explain interrelationships of topics, and discuss how to apply this information. It’s not the intent of the presentation (or slides alone) to include every component in the chapter. This presentation still requires the student to thoroughly read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3441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Discussion Questions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is a positive Markle sign?</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are some typical complaints associated with pancreatitis?</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are causes of gastrointestinal bleeding?</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Critical Thinking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are some reasons gastrointestinal bleeding may not be diagnosed and treated promptly?</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50996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Abdominal contents that are acidic or alkaline, that leak into the abdominal cavity, and irritate the peritoneum can produce a sudden onset of severe, sharp, and constant abdominal pain.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7869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Peritonitis occurs when blood, pus, bacteria, or chemical substances leak into the peritoneal cavity. The onset and type of the abdominal pain that a patient experiences are somewhat dependent on the type of substance leaking into the peritoneum.</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As an alternative to the rebound tenderness test, the Markle test has been shown to be just as reliable but without the number of false positives or negatives seen with the rebound tenderness test. For the Markle technique, instruct the patient to stand on their feet with their knees straight. Then ask them to raise themselves onto their toes and drop suddenly down on their heels, flat-footed, with enough force to produce an audible thump.</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03886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Appendicitis is an inflammation of the appendix that commonly causes an acute abdomen. Appendicitis is usually caused by a blockage in the intestines, and results in inflammation and irritation. If left untreated, the inflammation eventually causes the tissue to die and rupture.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8937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Pancreatitis or (inflammation of the pancreas) can cause severe pain in the middle of the upper quadrants (epigastric area) of the abdomen. This abdominal pain sometimes radiates to the mid to lower back.</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38914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Inflammation of the gallbladder is commonly associated with the presence of gallstones. This condition rarely</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occurs in children. In some cases of cholecystitis, the gallstones actually block the opening of the gallbladder to the small intestine. This blockage causes an increase in pressure inside the gallbladder, which can cause severe pain.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72812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Definitive care for this condition is hospitalization and sometimes surgical intervention to remove the gallbladder, stones, or blockage. If left untreated, tissue death, perforation, or pancreatitis can occur.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8937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Gastrointestinal bleeding most commonly affects people in their 40s to 70s, but children and younger adults can experience it, too.</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08713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Hematemesis - Vomiting blood, which can be bright red or look like coffee grounds</a:t>
            </a:r>
          </a:p>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Hematochezia - Bright red blood in the stool, normally signifying a rapid onset</a:t>
            </a:r>
          </a:p>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Melena -Dark tarry stools containing decomposing blood, normally from the upper gastrointestinal system</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87009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Caused by increased pressure in the venous blood supply system of the liver, stomach, and esophagus, known as portal hypertension.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03301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These bulleted points are the major headings from the chapter, in order. The purpose is to provide a basic lecture navigation for the student.</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41255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Jaundice is yellowing of the skin or sclerae of the eyes from liver disease.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27563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Esophageal varices are usually identified with painless bleeding in the digestive tract. Bleeding can be profuse, leading to shock.</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57539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Esophageal varices are caused by increased pressure in the venous blood supply system of the liver.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06448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Gastroenteritis is inflammation of the stomach and small intestines; it is commonly associated with the presence of abdominopelvic pain. This condition can be chronic or acute.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62952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If left untreated, it can result in the breakdown of the mucosal layers in the gastrointestinal tract. This breakdown can lead to dehydration, hemorrhage, ulceration, and perforation.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10422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Ulcers are associated with a breakdown of \the lining that normally protects the intestine from the digestive fluids contained inside the digestive tract. This breakdown can cause damage to the stomach or intestine and, in some instances, massive bleeding or perforation.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818021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This can result in hematemesis, hematochezia, or melena, depending on the location and severity of the bleed.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315725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type of abdominal pain is also affected by the location and severity of the ulcer.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558345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Most patients are usually aware of their ulcers and provide you with this information during the history obtainment process. In some cases, the patient takes over-the-counter antacids or prescribed medications for this condition.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64867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 intestinal obstruction is a blockage that interrupts the normal flow of the intestinal contents within the intestines. This condition can occur in both the small and the large intestines, and can be either partial or complete.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7564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Present the Case Study Introduction provided in the PowerPoint slide set. </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Lead a discussion using the case study questions provided on the subsequent slide(s).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Case Study with discussion questions continues throughout the PowerPoint presentation. </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Use the Case Study content and questions to foreshadow the upcoming lesson content.</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692082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patient with an intestinal obstruction might want to continue to walk and move, whereas the patient with peritonitis might want to lie still and not be moved or touched.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214950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Most hernias are not life threatening, and can be easily treated.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89117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In some cases, hernias can become incarcerated or strangulated, causing the portion of the intestine to be pinched or cut off, producing obstruction.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732878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Aneurysm can eventually rupture, and is one of the most lethal causes of abdominal pain.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721224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 abdominal aortic aneurysm (AAA) is a weakened, ballooned, and enlarged area of the wall of the abdominal aorta.</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002302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Another condition involving the aorta is an aortic dissection or a dissecting aorta, which begins with a small tear of the inner vessel structure, which enabling blood to leak between the walls of the aorta.</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544550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process of dissection continues with increasing pressure until, the outer wall is damaged and blood leaks out behind the peritoneum or into the abdominal cavity.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513766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If you suspect a patient has an abdominal aortic aneurysm, do not palpate the abdomen. Pressure or excessive movement can aggravate the aneurysm, causing it to leak or rupture.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155663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Verdana" panose="020B0604030504040204" pitchFamily="34" charset="0"/>
                <a:ea typeface="ＭＳ Ｐゴシック" panose="020B0600070205080204" pitchFamily="34" charset="-128"/>
              </a:rPr>
              <a:t>A pulsating mass may be felt; abdomen may be rigid and tender if rupture has occurred. </a:t>
            </a:r>
            <a:r>
              <a:rPr lang="en-US" altLang="en-US">
                <a:solidFill>
                  <a:prstClr val="black"/>
                </a:solidFill>
                <a:latin typeface="Calibri"/>
                <a:ea typeface="ＭＳ Ｐゴシック" panose="020B0600070205080204" pitchFamily="34" charset="-128"/>
              </a:rPr>
              <a:t>Assessment for shock is crucial. Transport without delay. If the rupture is in the process of occurring, this is a true emergency.</a:t>
            </a:r>
            <a:endParaRPr lang="en-US" altLang="en-US">
              <a:solidFill>
                <a:prstClr val="black"/>
              </a:solidFill>
              <a:latin typeface="Verdana" panose="020B0604030504040204" pitchFamily="34" charset="0"/>
              <a:ea typeface="ＭＳ Ｐゴシック" panose="020B0600070205080204" pitchFamily="34" charset="-128"/>
            </a:endParaRP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901346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EMT should be concerned when diarrhea has persisted for days, (hours in the case of vomiting), and the patient has become dehydrated.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13239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Use the Case Study content and questions to foreshadow the upcoming lesson content. Gauge the student’s responses as a guide of how well versed they are in this topic.</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815673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Young pediatric patients, especially infants, cannot effectively describe their specific symptoms. Therefore, you need to collect as much of the history as you can from the parent or primary caregiver.</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It is important for EMS to transport any child suspected of having abdominal pain, even if the vital signs appear to be within normal limits for that child’s age.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167490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When conducting a history on immunocompromised patients, it is important to ask about fever, vomiting, diarrhea, similar episodes in the past, and any recent changes in medications or treatment. Be sure to ask any transplant patient about the date and location of the surgery.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096405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Within one year of surgery, 20 percent of post-bariatric-surgery patients are admitted to the hospital; within three years, 40 percent are hospitalized. Abdominal complaints in post-bariatric-surgery patients could be an indication of a serious condition.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063406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Points to Emphasize</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Abdominal pain lasting longer than 6 hours, regardless of intensity, is considered a medical emergency.</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Assess the patient with an abdominal emergency for signs of shock.</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Palpate the least painful area of the abdomen first.</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Movement of the diaphragm may increase abdominal pain, causing shallow breathing.</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Allow the patient to assume a position of comfort for transport.</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the management priorities for patients with acute abdominal pain?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149386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Class Activities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Divide students into small groups. Provide individual students in each group with an index card listing a cause of abdominopelvic pain. Instruct students not to share the information on the cards with their classmates. Ideally, each student will have a card, but at least one student in each group must have a card. Students will spend time researching the presentation of their condition, and will develop a complaint and a history to be elicited by the other students in their group. The other students must obtain a history to determine their classmate's condition. Students will then discuss how well the complaints and history matched the condition.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Provide ample opportunity for students to practice skills.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Knowledge Application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Given a series of scenarios of patients complaining of abdominal pain, students should be able to develop an index of suspicion for the cause and provide appropriate management for the patient.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175631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 person with an acute abdomen generally appears ill and assumes a guarded position with his knees drawn up and his hands clenched over his abdomen.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970033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solidFill>
                  <a:prstClr val="black"/>
                </a:solidFill>
                <a:latin typeface="Calibri"/>
                <a:ea typeface="ＭＳ Ｐゴシック" charset="-128"/>
              </a:rPr>
              <a:t>Shock is only one indicator that this is a serious medical emergency. The patient with an acute abdomen should be categorized as a priority for transport if they meet any of the following criteria:</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Poor general appearance</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Unresponsive</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Responsive but not following commands</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Signs of shock (hypotension, narrow pulse pressure, tachycardia, pale cool skin)</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Severe pain</a:t>
            </a: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956769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Look for signs of shock (hypoperfusion): a rapid, thready pulse; restlessness; cool, clammy skin; and as a late sign, falling blood pressure.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544801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If the patient is responsive, first conduct the history. If the patient is unresponsive or has an altered mental status and cannot respond appropriately, conduct the history after the physical exam and vitals, gathering information from family or bystanders.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315857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If more than one EMT is on the scene, the physical exam can be conducted, and baseline vital signs can be obtained by one EMT while the other EMT collects the history.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68781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During this lesson, students will learn about assessment and emergency medical care for abdominal, hematologic, gynecologic, genitourinary, and renal emergencies.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938775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Note any involuntary guarding: an abdominal wall muscle contraction that the patient cannot control, resulting from inflammation of the peritoneum.</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572752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Involuntary guarding is also referred to as rigidity.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45956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Voluntary guarding is when the patient contracts the abdominal muscles, usually in anticipation of pain or an unpleasant sensation.</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Assess if the abdomen is tender or nontender when touched.</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When palpating the abdomen, note any masses that are present. Are they pulsating?</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Ask the patient if they have pain in other areas.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Document the quadrant in which pain is located.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35992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Clinically, it is important to recognize the contracted abdominal muscles (guarding or rigidity) and proceed as if an acute abdomen is suspected.</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Verdana" panose="020B0604030504040204" pitchFamily="34" charset="0"/>
                <a:ea typeface="ＭＳ Ｐゴシック" panose="020B0600070205080204" pitchFamily="34" charset="-128"/>
              </a:rPr>
              <a:t>Respiratory rate may be increased and breathing may be shallow.</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183694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Pay attention to blood pressure and heart rate. Decreased blood pressure, increased heart rate, and pale, cool, moist skin are indicators of shock.</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915920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Severe abdominal pain activates the sympathetic nervous system. This causes an increase in heart rate, respiratory rate, and blood pressure, and can cause the skin to become pale, cool, and clammy. These responses can be mistakenly interpreted as indications of hypovolemia.</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802498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In infants and children, suspect an acute abdominal emergency if tenderness or guarding upon palpation is present. Do not waste time with extensive exams or palpation prior to initiating transport.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726182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If the SpO2 is 94% or greater and no other signs of respiratory distress, hypoxia, hypoxemia, or poor perfusion are present, there is no need to administer supplemental oxygen. If the SpO</a:t>
            </a:r>
            <a:r>
              <a:rPr lang="en-US" altLang="en-US" baseline="-25000">
                <a:solidFill>
                  <a:prstClr val="black"/>
                </a:solidFill>
                <a:latin typeface="Calibri"/>
                <a:ea typeface="ＭＳ Ｐゴシック" panose="020B0600070205080204" pitchFamily="34" charset="-128"/>
              </a:rPr>
              <a:t>2</a:t>
            </a:r>
            <a:r>
              <a:rPr lang="en-US" altLang="en-US">
                <a:solidFill>
                  <a:prstClr val="black"/>
                </a:solidFill>
                <a:latin typeface="Calibri"/>
                <a:ea typeface="ＭＳ Ｐゴシック" panose="020B0600070205080204" pitchFamily="34" charset="-128"/>
              </a:rPr>
              <a:t> is 694% or signs of respiratory distress, hypoxia, hypoxemia, or poor perfusion are present, administer oxygen via a nasal cannula to achieve and maintain an SpO</a:t>
            </a:r>
            <a:r>
              <a:rPr lang="en-US" altLang="en-US" baseline="-25000">
                <a:solidFill>
                  <a:prstClr val="black"/>
                </a:solidFill>
                <a:latin typeface="Calibri"/>
                <a:ea typeface="ＭＳ Ｐゴシック" panose="020B0600070205080204" pitchFamily="34" charset="-128"/>
              </a:rPr>
              <a:t>2</a:t>
            </a:r>
            <a:r>
              <a:rPr lang="en-US" altLang="en-US">
                <a:solidFill>
                  <a:prstClr val="black"/>
                </a:solidFill>
                <a:latin typeface="Calibri"/>
                <a:ea typeface="ＭＳ Ｐゴシック" panose="020B0600070205080204" pitchFamily="34" charset="-128"/>
              </a:rPr>
              <a:t> of 94% or greater.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233720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assessment findings that can be associated with acute abdominal pain and emergency care for acute abdominal pain.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19956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If signs of severe hypoxia are present, a nonrebreather mask at 15 lpm could be used to quickly achieve a SpO</a:t>
            </a:r>
            <a:r>
              <a:rPr lang="en-US" altLang="en-US" baseline="-25000">
                <a:solidFill>
                  <a:prstClr val="black"/>
                </a:solidFill>
                <a:latin typeface="Calibri"/>
                <a:ea typeface="ＭＳ Ｐゴシック" panose="020B0600070205080204" pitchFamily="34" charset="-128"/>
              </a:rPr>
              <a:t>2</a:t>
            </a:r>
            <a:r>
              <a:rPr lang="en-US" altLang="en-US">
                <a:solidFill>
                  <a:prstClr val="black"/>
                </a:solidFill>
                <a:latin typeface="Calibri"/>
                <a:ea typeface="ＭＳ Ｐゴシック" panose="020B0600070205080204" pitchFamily="34" charset="-128"/>
              </a:rPr>
              <a:t> of 94% and then changed to a nasal cannula to maintain a SpO</a:t>
            </a:r>
            <a:r>
              <a:rPr lang="en-US" altLang="en-US" baseline="-25000">
                <a:solidFill>
                  <a:prstClr val="black"/>
                </a:solidFill>
                <a:latin typeface="Calibri"/>
                <a:ea typeface="ＭＳ Ｐゴシック" panose="020B0600070205080204" pitchFamily="34" charset="-128"/>
              </a:rPr>
              <a:t>2</a:t>
            </a:r>
            <a:r>
              <a:rPr lang="en-US" altLang="en-US">
                <a:solidFill>
                  <a:prstClr val="black"/>
                </a:solidFill>
                <a:latin typeface="Calibri"/>
                <a:ea typeface="ＭＳ Ｐゴシック" panose="020B0600070205080204" pitchFamily="34" charset="-128"/>
              </a:rPr>
              <a:t> of 94%, especially if the patient can’t tolerate the NRB mask.</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27503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Regardless of the cause, in all cases of abdominopelvic pain, you must assess for and treat life-threatening conditions, make the patient as comfortable as possible, and get the patient to the hospital quickly.</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517749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the Case Study findings presented.</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193472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the Case Study findings presented.</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338632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Use the Case Study content and questions to foreshadow the upcoming lesson content. Gauge the student’s responses as a guide of how well versed they are in this topic.</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629391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Acute anemia can result from a sudden decrease in red blood cells resulting from a source of bleeding. Chronic anemia results from a slow source of blood loss, such as a gastrointestinal bleed, lack of production or maturity of red blood cells, increased destruction of red blood cells, or issues with the structure of the hemoglobin on the surface of the red blood cell.</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Because hemoglobin is not available to change the color of the skin, cyanosis is often a late sign of hypoxia associated with anemia.</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220413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In sickle cell anemia, some red blood cells have abnormal hemoglobin that does not carry adequate oxygen. As a result, the cells take on a crescent (sickle) shape and become fragile, stiff, and rigid. The sickled cells begin to stack up, blocking capillary blood flow. Cells and tissues become ischemic and can die.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045294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Verdana" panose="020B0604030504040204" pitchFamily="34" charset="0"/>
                <a:ea typeface="ＭＳ Ｐゴシック" panose="020B0600070205080204" pitchFamily="34" charset="-128"/>
              </a:rPr>
              <a:t>There are many consequences of sickle cell anemia, including damage to organs, stroke, and infections. </a:t>
            </a:r>
            <a:r>
              <a:rPr lang="en-US" altLang="en-US">
                <a:solidFill>
                  <a:prstClr val="black"/>
                </a:solidFill>
                <a:latin typeface="Calibri"/>
                <a:ea typeface="ＭＳ Ｐゴシック" panose="020B0600070205080204" pitchFamily="34" charset="-128"/>
              </a:rPr>
              <a:t>Almost all sickle cell patients develop kidney damage.</a:t>
            </a:r>
            <a:endParaRPr lang="en-US" altLang="en-US">
              <a:solidFill>
                <a:prstClr val="black"/>
              </a:solidFill>
              <a:latin typeface="Verdana" panose="020B0604030504040204" pitchFamily="34" charset="0"/>
              <a:ea typeface="ＭＳ Ｐゴシック" panose="020B0600070205080204" pitchFamily="34" charset="-128"/>
            </a:endParaRP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100138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Severe abdominal pain is a frequent complaint leading to EMS response.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816999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Anemia can cause shortness of breath, lightheadedness, and fatigue.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947218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emergency care is supportive.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558299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missing clotting factor must be restored by infusion.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92471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Points to Emphasize</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kidneys, ureters, pancreas, and abdominal aorta are retroperitoneal.</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abdomen can be divided into four quadrants or nine regions as reference points for assessment.</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abdomen contains hollow organs, solid organs, and vascular structures.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Draw the nine abdominal regions on the white board. Have students come up and write the names of the organs in their respective regions.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In what quadrant or region of the abdomen is the appendix located?</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is the location of the kidneys?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examples of solid organs in the abdominal cavity?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384447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the case conclusion and emphasize the application of knowledge learned from this presentation.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65086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Gynecology is the branch of medicine concerned with the health of the female patient and their reproductive system.</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Gynecologic emergencies often present with abdominal pain, vaginal bleeding, or vaginal discharge.</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 </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some gynecological conditions that can lead to life-threatening emergencies?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536089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Present the Case Study Introduction provided in the PowerPoint slide set. </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Lead a discussion using the case study questions provided on the subsequent slide(s).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Case Study with discussion questions continues throughout the PowerPoint presentation. </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Use the Case Study content and questions to foreshadow the upcoming lesson content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928559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Use the Case Study content and questions to foreshadow the upcoming lesson content. Gauge the student’s responses as a guide of how well versed they are in this topic.</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333382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fallopian tubes extend from near each of the ovaries to the uterus. Fertilization of the egg normally occurs here. The uterus is the pear-shaped muscular organ that provides an appropriate site for egg implantation and fetal development during pregnancy.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03711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female reproductive system is composed of the external genitalia and internal organs and structures. The female external genitalia, also called the vulva, consist of vascular tissues called the perineum, mons pubis, labia, and clitoris. The internal organs of the female reproductive system are the vagina, uterus, ovaries, and fallopian tubes.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461502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These conditions can have either medical or traumatic causes. Gynecologic conditions can result in life-threatening complications if left untreated.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767766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a:solidFill>
                  <a:prstClr val="black"/>
                </a:solidFill>
                <a:latin typeface="Calibri"/>
                <a:ea typeface="ＭＳ Ｐゴシック" panose="020B0600070205080204" pitchFamily="34" charset="-128"/>
              </a:rPr>
              <a:t>Caring for the patient who was sexually assaulted involves attention to the patient's physical and emotional needs, as well as legal concerns.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Consider having a sexual assault nurse examiner lecture on management of patients who have been sexually assaulted.</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some special considerations in management of the patient who has been sexually assaulted?</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086655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It is important to provide emergency care that addresses both the physical and the emotional needs of the patient.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992729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It is important that the victims of sexual assaults are evaluated at the hospital and that any evidence related to the crime is preserved to the extent possible.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49001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kidneys, ureters, pancreas, and abdominal aorta are in the retroperitoneal space.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301524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Do not examine the genital area unless there is a life-threatening hemorrhage. Minor bleeding can be absorbed by a pad. Make sure all bloody articles are collected and transported with the patient.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6016710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Do not touch the patient without their consent or unnecessarily. Respect your patient’s wishes and privacy. Obtain vitals and evaluate any other associated injuries that can have occurred.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5900777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Women of childbearing age, of course, are most at risk for a spontaneous abortion. However, menopausal women can also become pregnant and experience spontaneous abortions.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01346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Regardless of the cause, vaginal hemorrhage can be life-threatening, and should be treated as such.</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9704678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Occasionally, a patient experiences abdominopelvic pain in the middle of their menstrual cycle. This pain is called mittelschmerz (German for “middle pain”). It is caused by irritation of the peritoneum by the small amount of bleeding associated with the rupture of ovarian tissue that occurs with release of the mature ovum.</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9731950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Verdana" panose="020B0604030504040204" pitchFamily="34" charset="0"/>
                <a:ea typeface="ＭＳ Ｐゴシック" panose="020B0600070205080204" pitchFamily="34" charset="-128"/>
              </a:rPr>
              <a:t>Most cysts are asymptomatic, but they may rupture, twist, or break open causing pain.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1034624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If left untreated, </a:t>
            </a:r>
            <a:r>
              <a:rPr lang="en-US" altLang="en-US" dirty="0" err="1">
                <a:solidFill>
                  <a:prstClr val="black"/>
                </a:solidFill>
                <a:latin typeface="Calibri"/>
                <a:ea typeface="ＭＳ Ｐゴシック" panose="020B0600070205080204" pitchFamily="34" charset="-128"/>
              </a:rPr>
              <a:t>endometritis</a:t>
            </a:r>
            <a:r>
              <a:rPr lang="en-US" altLang="en-US" dirty="0">
                <a:solidFill>
                  <a:prstClr val="black"/>
                </a:solidFill>
                <a:latin typeface="Calibri"/>
                <a:ea typeface="ＭＳ Ｐゴシック" panose="020B0600070205080204" pitchFamily="34" charset="-128"/>
              </a:rPr>
              <a:t> can lead to peritonitis, abscess formation, septicemia, shock, and infertility.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6049477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Verdana" panose="020B0604030504040204" pitchFamily="34" charset="0"/>
                <a:ea typeface="ＭＳ Ｐゴシック" panose="020B0600070205080204" pitchFamily="34" charset="-128"/>
              </a:rPr>
              <a:t>Endometrial tissue grows outside the uterus and implants on tissues within the abdominal cavity, pelvis, or elsewhere. Endometrial tissue can bleed into the surrounding area and result in inflammation, scarring, pain, and adhesions.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116900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Pelvic infections are caused by bacteria, fungi, or viruses. Most of these infections are caused by the same bacteria that lead to sexually transmitted diseases. Approximately 1 million women develop PID each year. </a:t>
            </a:r>
            <a:r>
              <a:rPr lang="en-US" altLang="en-US">
                <a:solidFill>
                  <a:prstClr val="black"/>
                </a:solidFill>
                <a:latin typeface="Verdana" panose="020B0604030504040204" pitchFamily="34" charset="0"/>
                <a:ea typeface="ＭＳ Ｐゴシック" panose="020B0600070205080204" pitchFamily="34" charset="-128"/>
              </a:rPr>
              <a:t>Untreated, it can lead to scarring, infertility, or sepsis.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9457080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Patients most at risk for developing STDs are those who have multiple sexual partners, do not use condoms, or have had a history of previous STDs or PID.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64294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115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17"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smtClean="0">
                <a:solidFill>
                  <a:schemeClr val="tx1"/>
                </a:solidFill>
                <a:latin typeface="Verdana"/>
                <a:ea typeface="Verdana" panose="020B0604030504040204" pitchFamily="34" charset="0"/>
                <a:cs typeface="Verdana" panose="020B0604030504040204" pitchFamily="34" charset="0"/>
              </a:rPr>
              <a:t> 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slide" Target="slide168.xml"/><Relationship Id="rId2" Type="http://schemas.openxmlformats.org/officeDocument/2006/relationships/slide" Target="slide169.xml"/><Relationship Id="rId1" Type="http://schemas.openxmlformats.org/officeDocument/2006/relationships/slideLayout" Target="../slideLayouts/slideLayout21.xml"/><Relationship Id="rId5" Type="http://schemas.openxmlformats.org/officeDocument/2006/relationships/slide" Target="slide171.xml"/><Relationship Id="rId4" Type="http://schemas.openxmlformats.org/officeDocument/2006/relationships/slide" Target="slide170.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slide" Target="slide119.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slide" Target="slide11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slide" Target="slide118.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slide" Target="slide118.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slide" Target="slide165.xml"/><Relationship Id="rId2" Type="http://schemas.openxmlformats.org/officeDocument/2006/relationships/slide" Target="slide164.xml"/><Relationship Id="rId1" Type="http://schemas.openxmlformats.org/officeDocument/2006/relationships/slideLayout" Target="../slideLayouts/slideLayout21.xml"/><Relationship Id="rId5" Type="http://schemas.openxmlformats.org/officeDocument/2006/relationships/slide" Target="slide167.xml"/><Relationship Id="rId4" Type="http://schemas.openxmlformats.org/officeDocument/2006/relationships/slide" Target="slide16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7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423"/>
            <a:ext cx="8363663" cy="682285"/>
          </a:xfrm>
        </p:spPr>
        <p:txBody>
          <a:bodyPr/>
          <a:lstStyle/>
          <a:p>
            <a:pPr>
              <a:lnSpc>
                <a:spcPct val="90000"/>
              </a:lnSpc>
              <a:spcAft>
                <a:spcPts val="125"/>
              </a:spcAft>
              <a:defRPr/>
            </a:pPr>
            <a:r>
              <a:rPr lang="en-US" altLang="en-US" dirty="0" smtClean="0">
                <a:solidFill>
                  <a:schemeClr val="tx2"/>
                </a:solidFill>
                <a:latin typeface="Times New Roman" panose="02020603050405020304" pitchFamily="18" charset="0"/>
                <a:cs typeface="Times New Roman" panose="02020603050405020304" pitchFamily="18" charset="0"/>
              </a:rPr>
              <a:t>Prehospital: Emergency Care</a:t>
            </a:r>
            <a:endParaRPr lang="en-US" altLang="en-US" i="1"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035614"/>
            <a:ext cx="8302702" cy="352678"/>
          </a:xfrm>
        </p:spPr>
        <p:txBody>
          <a:bodyPr anchor="ctr"/>
          <a:lstStyle/>
          <a:p>
            <a:pPr eaLnBrk="1" hangingPunct="1">
              <a:defRPr/>
            </a:pPr>
            <a:r>
              <a:rPr lang="en-US" altLang="en-US" dirty="0" smtClean="0">
                <a:solidFill>
                  <a:schemeClr val="tx2"/>
                </a:solidFill>
                <a:latin typeface="+mn-lt"/>
              </a:rPr>
              <a:t>Eleventh Edition</a:t>
            </a:r>
            <a:endParaRPr lang="en-US" altLang="en-US" dirty="0">
              <a:solidFill>
                <a:schemeClr val="tx2"/>
              </a:solidFill>
              <a:latin typeface="+mn-lt"/>
            </a:endParaRPr>
          </a:p>
        </p:txBody>
      </p:sp>
      <p:sp>
        <p:nvSpPr>
          <p:cNvPr id="4" name="Text Placeholder 3"/>
          <p:cNvSpPr>
            <a:spLocks noGrp="1"/>
          </p:cNvSpPr>
          <p:nvPr>
            <p:ph type="body" idx="2"/>
          </p:nvPr>
        </p:nvSpPr>
        <p:spPr>
          <a:xfrm>
            <a:off x="4907280" y="2285999"/>
            <a:ext cx="3657600" cy="739083"/>
          </a:xfrm>
        </p:spPr>
        <p:txBody>
          <a:bodyPr/>
          <a:lstStyle/>
          <a:p>
            <a:pPr lvl="0" algn="ctr"/>
            <a:r>
              <a:rPr lang="en-US" b="1" dirty="0" smtClean="0">
                <a:latin typeface="+mn-lt"/>
              </a:rPr>
              <a:t>Chapter 23</a:t>
            </a:r>
            <a:endParaRPr lang="en-US" b="1" dirty="0">
              <a:latin typeface="+mn-lt"/>
            </a:endParaRPr>
          </a:p>
        </p:txBody>
      </p:sp>
      <p:sp>
        <p:nvSpPr>
          <p:cNvPr id="5" name="Text Placeholder 4"/>
          <p:cNvSpPr>
            <a:spLocks noGrp="1"/>
          </p:cNvSpPr>
          <p:nvPr>
            <p:ph type="body" idx="3"/>
          </p:nvPr>
        </p:nvSpPr>
        <p:spPr>
          <a:xfrm>
            <a:off x="4907280" y="3114461"/>
            <a:ext cx="3657600" cy="1235866"/>
          </a:xfrm>
        </p:spPr>
        <p:txBody>
          <a:bodyPr/>
          <a:lstStyle/>
          <a:p>
            <a:pPr algn="ctr">
              <a:spcBef>
                <a:spcPct val="0"/>
              </a:spcBef>
              <a:buClrTx/>
            </a:pPr>
            <a:r>
              <a:rPr lang="en-US" altLang="en-US" dirty="0">
                <a:solidFill>
                  <a:schemeClr val="tx1"/>
                </a:solidFill>
                <a:latin typeface="+mn-lt"/>
              </a:rPr>
              <a:t>Abdominal, Hematologic, Gynecologic, </a:t>
            </a:r>
            <a:r>
              <a:rPr lang="en-US" altLang="en-US" dirty="0" smtClean="0">
                <a:solidFill>
                  <a:schemeClr val="tx1"/>
                </a:solidFill>
                <a:latin typeface="+mn-lt"/>
              </a:rPr>
              <a:t>Genitourinary, and </a:t>
            </a:r>
            <a:r>
              <a:rPr lang="en-US" altLang="en-US" dirty="0">
                <a:solidFill>
                  <a:schemeClr val="tx1"/>
                </a:solidFill>
                <a:latin typeface="+mn-lt"/>
              </a:rPr>
              <a:t>Renal Emergencies</a:t>
            </a:r>
          </a:p>
        </p:txBody>
      </p:sp>
      <p:pic>
        <p:nvPicPr>
          <p:cNvPr id="8" name="Picture 7" descr="Front Cover: Prehospital: Emergency Care Eleventh Edition by Mistovich and Karr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07" y="1627565"/>
            <a:ext cx="4098743" cy="4661148"/>
          </a:xfrm>
          <a:prstGeom prst="rect">
            <a:avLst/>
          </a:prstGeom>
          <a:ln w="9525">
            <a:solidFill>
              <a:schemeClr val="tx1"/>
            </a:solidFill>
          </a:ln>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9" name="TextBox 8"/>
          <p:cNvSpPr txBox="1"/>
          <p:nvPr/>
        </p:nvSpPr>
        <p:spPr>
          <a:xfrm>
            <a:off x="5471147" y="4709187"/>
            <a:ext cx="2529865" cy="83099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ctr">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(a) Abdominal Quadrants and (b) Abdominal Regions</a:t>
            </a:r>
            <a:endParaRPr lang="en-US" altLang="en-US" dirty="0">
              <a:latin typeface="Times New Roman" panose="02020603050405020304" pitchFamily="18" charset="0"/>
              <a:ea typeface="ＭＳ Ｐゴシック"/>
            </a:endParaRPr>
          </a:p>
        </p:txBody>
      </p:sp>
      <p:pic>
        <p:nvPicPr>
          <p:cNvPr id="4" name="Picture 2" descr="The abdomen divided into a, quadrants, and b, regions. Ay, the abdomen quadrants are clockwise, right upper quadrant, left upper quadrant, right lower quadrant, left lower quadrant. B, the abdomen is divided into 9 equal regions on a 3 by 3 sagittal plane. Left to right, top to bottom, the region names are as follows. Right hypochondriac region, epigastric region, left hypochondriac region, right lumbar region, umbilical region, left lumbar region, right iliac region, hypogastric region, left iliac reg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25" y="2010387"/>
            <a:ext cx="7303351" cy="312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55983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Gynecologic Emergencies </a:t>
            </a:r>
            <a:r>
              <a:rPr lang="en-US" sz="2000" b="0" smtClean="0">
                <a:latin typeface="Times New Roman" panose="02020603050405020304" pitchFamily="18" charset="0"/>
                <a:ea typeface="ＭＳ Ｐゴシック"/>
                <a:cs typeface="ＭＳ Ｐゴシック" pitchFamily="-1" charset="-128"/>
              </a:rPr>
              <a:t>(11 of 27)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047232"/>
          </a:xfrm>
        </p:spPr>
        <p:txBody>
          <a:bodyPr wrap="square" lIns="91425" tIns="91425" rIns="91425" bIns="91425">
            <a:noAutofit/>
          </a:bodyPr>
          <a:lstStyle/>
          <a:p>
            <a:r>
              <a:rPr lang="en-US" altLang="en-US" sz="2400" dirty="0">
                <a:latin typeface="+mn-lt"/>
              </a:rPr>
              <a:t>Gynecologic Conditions</a:t>
            </a:r>
          </a:p>
          <a:p>
            <a:pPr lvl="1"/>
            <a:r>
              <a:rPr lang="en-US" altLang="en-US" sz="2400" dirty="0">
                <a:latin typeface="+mn-lt"/>
              </a:rPr>
              <a:t>Ovarian Cysts </a:t>
            </a:r>
          </a:p>
          <a:p>
            <a:pPr lvl="2"/>
            <a:r>
              <a:rPr lang="en-US" altLang="en-US" sz="2400" dirty="0">
                <a:latin typeface="+mn-lt"/>
              </a:rPr>
              <a:t>Fluid-filled sacs that form on the ovary.</a:t>
            </a:r>
          </a:p>
          <a:p>
            <a:pPr lvl="2"/>
            <a:r>
              <a:rPr lang="en-US" altLang="en-US" sz="2400" dirty="0">
                <a:latin typeface="+mn-lt"/>
              </a:rPr>
              <a:t>Signs and symptoms include:</a:t>
            </a:r>
          </a:p>
          <a:p>
            <a:pPr lvl="3" indent="-230400"/>
            <a:r>
              <a:rPr lang="en-US" altLang="en-US" sz="2400" dirty="0">
                <a:latin typeface="+mn-lt"/>
              </a:rPr>
              <a:t>Unilateral abdominopelvic pain</a:t>
            </a:r>
          </a:p>
          <a:p>
            <a:pPr lvl="3" indent="-230400"/>
            <a:r>
              <a:rPr lang="en-US" altLang="en-US" sz="2400" dirty="0">
                <a:latin typeface="+mn-lt"/>
              </a:rPr>
              <a:t>Abdominal tenderness</a:t>
            </a:r>
          </a:p>
          <a:p>
            <a:pPr lvl="3" indent="-230400"/>
            <a:r>
              <a:rPr lang="en-US" altLang="en-US" sz="2400" dirty="0">
                <a:latin typeface="+mn-lt"/>
              </a:rPr>
              <a:t>Vaginal bleeding</a:t>
            </a:r>
          </a:p>
          <a:p>
            <a:pPr lvl="3" indent="-230400"/>
            <a:r>
              <a:rPr lang="en-US" altLang="en-US" sz="2400" dirty="0">
                <a:latin typeface="+mn-lt"/>
              </a:rPr>
              <a:t>Pain during sexual intercourse or bowel movements</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354491248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Gynecologic Emergencies </a:t>
            </a:r>
            <a:r>
              <a:rPr lang="en-US" sz="2000" b="0" smtClean="0">
                <a:latin typeface="Times New Roman" panose="02020603050405020304" pitchFamily="18" charset="0"/>
                <a:ea typeface="ＭＳ Ｐゴシック"/>
                <a:cs typeface="ＭＳ Ｐゴシック" pitchFamily="-1" charset="-128"/>
              </a:rPr>
              <a:t>(12 of 27)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r>
              <a:rPr lang="en-US" altLang="en-US" sz="2400" dirty="0">
                <a:latin typeface="+mn-lt"/>
              </a:rPr>
              <a:t>Gynecologic Conditions</a:t>
            </a:r>
          </a:p>
          <a:p>
            <a:pPr lvl="1"/>
            <a:r>
              <a:rPr lang="en-US" altLang="en-US" sz="2400" dirty="0">
                <a:latin typeface="+mn-lt"/>
              </a:rPr>
              <a:t>Endometritis</a:t>
            </a:r>
          </a:p>
          <a:p>
            <a:pPr lvl="2"/>
            <a:r>
              <a:rPr lang="en-US" altLang="en-US" sz="2400" dirty="0">
                <a:latin typeface="+mn-lt"/>
              </a:rPr>
              <a:t>Inflammation of the endometrium, commonly caused by infection.</a:t>
            </a:r>
          </a:p>
          <a:p>
            <a:pPr lvl="2"/>
            <a:r>
              <a:rPr lang="en-US" altLang="en-US" sz="2400" dirty="0">
                <a:latin typeface="+mn-lt"/>
              </a:rPr>
              <a:t>Signs and symptoms include:</a:t>
            </a:r>
          </a:p>
          <a:p>
            <a:pPr lvl="3" indent="-230400"/>
            <a:r>
              <a:rPr lang="en-US" altLang="en-US" sz="2400" dirty="0">
                <a:latin typeface="+mn-lt"/>
              </a:rPr>
              <a:t>Abdominopelvic pain or tenderness</a:t>
            </a:r>
          </a:p>
          <a:p>
            <a:pPr lvl="3" indent="-230400"/>
            <a:r>
              <a:rPr lang="en-US" altLang="en-US" sz="2400" dirty="0">
                <a:latin typeface="+mn-lt"/>
              </a:rPr>
              <a:t>Fever</a:t>
            </a:r>
          </a:p>
          <a:p>
            <a:pPr lvl="3" indent="-230400"/>
            <a:r>
              <a:rPr lang="en-US" altLang="en-US" sz="2400" dirty="0">
                <a:latin typeface="+mn-lt"/>
              </a:rPr>
              <a:t>Abdominal distention</a:t>
            </a:r>
          </a:p>
          <a:p>
            <a:pPr lvl="3" indent="-230400"/>
            <a:r>
              <a:rPr lang="en-US" altLang="en-US" sz="2400" dirty="0">
                <a:latin typeface="+mn-lt"/>
              </a:rPr>
              <a:t>Vaginal bleeding or discharge</a:t>
            </a:r>
          </a:p>
          <a:p>
            <a:pPr lvl="3" indent="-230400"/>
            <a:r>
              <a:rPr lang="en-US" altLang="en-US" sz="2400" dirty="0">
                <a:latin typeface="+mn-lt"/>
              </a:rPr>
              <a:t>Discomfort during bowel movements</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12995267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Gynecologic Emergencies </a:t>
            </a:r>
            <a:r>
              <a:rPr lang="en-US" sz="2000" b="0" smtClean="0">
                <a:latin typeface="Times New Roman" panose="02020603050405020304" pitchFamily="18" charset="0"/>
                <a:ea typeface="ＭＳ Ｐゴシック"/>
                <a:cs typeface="ＭＳ Ｐゴシック" pitchFamily="-1" charset="-128"/>
              </a:rPr>
              <a:t>(13 of 27)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r>
              <a:rPr lang="en-US" altLang="en-US" sz="2400" dirty="0">
                <a:latin typeface="+mn-lt"/>
              </a:rPr>
              <a:t>Gynecologic Conditions</a:t>
            </a:r>
          </a:p>
          <a:p>
            <a:pPr lvl="1"/>
            <a:r>
              <a:rPr lang="en-US" altLang="en-US" sz="2400" dirty="0">
                <a:latin typeface="+mn-lt"/>
              </a:rPr>
              <a:t>Endometriosis</a:t>
            </a:r>
          </a:p>
          <a:p>
            <a:pPr lvl="2"/>
            <a:r>
              <a:rPr lang="en-US" altLang="en-US" sz="2400" dirty="0">
                <a:latin typeface="+mn-lt"/>
              </a:rPr>
              <a:t>Signs and symptoms include:</a:t>
            </a:r>
          </a:p>
          <a:p>
            <a:pPr lvl="3" indent="-230400"/>
            <a:r>
              <a:rPr lang="en-US" altLang="en-US" sz="2400" dirty="0">
                <a:latin typeface="+mn-lt"/>
              </a:rPr>
              <a:t>Abdominopelvic pain or tenderness</a:t>
            </a:r>
          </a:p>
          <a:p>
            <a:pPr lvl="3" indent="-230400"/>
            <a:r>
              <a:rPr lang="en-US" altLang="en-US" sz="2400" dirty="0">
                <a:latin typeface="+mn-lt"/>
              </a:rPr>
              <a:t>Dysmenorrhea</a:t>
            </a:r>
          </a:p>
          <a:p>
            <a:pPr lvl="3" indent="-230400"/>
            <a:r>
              <a:rPr lang="en-US" altLang="en-US" sz="2400" dirty="0">
                <a:latin typeface="+mn-lt"/>
              </a:rPr>
              <a:t>Vaginal bleeding</a:t>
            </a:r>
          </a:p>
          <a:p>
            <a:pPr lvl="3" indent="-230400"/>
            <a:r>
              <a:rPr lang="en-US" altLang="en-US" sz="2400" dirty="0">
                <a:latin typeface="+mn-lt"/>
              </a:rPr>
              <a:t>Pain during sexual intercourse or bowel movement</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40026175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Gynecologic Emergencies </a:t>
            </a:r>
            <a:r>
              <a:rPr lang="en-US" sz="2000" b="0" smtClean="0">
                <a:latin typeface="Times New Roman" panose="02020603050405020304" pitchFamily="18" charset="0"/>
                <a:ea typeface="ＭＳ Ｐゴシック"/>
                <a:cs typeface="ＭＳ Ｐゴシック" pitchFamily="-1" charset="-128"/>
              </a:rPr>
              <a:t>(14 of 27)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570452"/>
          </a:xfrm>
        </p:spPr>
        <p:txBody>
          <a:bodyPr wrap="square" lIns="91425" tIns="91425" rIns="91425" bIns="91425">
            <a:noAutofit/>
          </a:bodyPr>
          <a:lstStyle/>
          <a:p>
            <a:r>
              <a:rPr lang="en-US" altLang="en-US" sz="2400" dirty="0">
                <a:latin typeface="+mn-lt"/>
              </a:rPr>
              <a:t>Gynecologic Conditions</a:t>
            </a:r>
          </a:p>
          <a:p>
            <a:pPr lvl="1"/>
            <a:r>
              <a:rPr lang="en-US" altLang="en-US" sz="2400" dirty="0">
                <a:latin typeface="+mn-lt"/>
              </a:rPr>
              <a:t>Pelvic Inflammatory Disease (</a:t>
            </a:r>
            <a:r>
              <a:rPr lang="en-US" altLang="en-US" sz="2400" dirty="0" smtClean="0">
                <a:latin typeface="+mn-lt"/>
              </a:rPr>
              <a:t>P</a:t>
            </a:r>
            <a:r>
              <a:rPr lang="en-US" altLang="en-US" sz="100" dirty="0" smtClean="0">
                <a:latin typeface="+mn-lt"/>
              </a:rPr>
              <a:t> </a:t>
            </a:r>
            <a:r>
              <a:rPr lang="en-US" altLang="en-US" sz="2400" dirty="0" smtClean="0">
                <a:latin typeface="+mn-lt"/>
              </a:rPr>
              <a:t>I</a:t>
            </a:r>
            <a:r>
              <a:rPr lang="en-US" altLang="en-US" sz="100" dirty="0" smtClean="0">
                <a:latin typeface="+mn-lt"/>
              </a:rPr>
              <a:t> </a:t>
            </a:r>
            <a:r>
              <a:rPr lang="en-US" altLang="en-US" sz="2400" dirty="0" smtClean="0">
                <a:latin typeface="+mn-lt"/>
              </a:rPr>
              <a:t>D</a:t>
            </a:r>
            <a:r>
              <a:rPr lang="en-US" altLang="en-US" sz="2400" dirty="0">
                <a:latin typeface="+mn-lt"/>
              </a:rPr>
              <a:t>)</a:t>
            </a:r>
          </a:p>
          <a:p>
            <a:pPr lvl="2"/>
            <a:r>
              <a:rPr lang="en-US" altLang="en-US" sz="2400" dirty="0">
                <a:latin typeface="+mn-lt"/>
              </a:rPr>
              <a:t>Infection of the female reproductive tract</a:t>
            </a:r>
          </a:p>
          <a:p>
            <a:pPr lvl="2"/>
            <a:r>
              <a:rPr lang="en-US" altLang="en-US" sz="2400" dirty="0">
                <a:latin typeface="+mn-lt"/>
              </a:rPr>
              <a:t>Signs and symptoms include:</a:t>
            </a:r>
          </a:p>
          <a:p>
            <a:pPr lvl="3" indent="-230400"/>
            <a:r>
              <a:rPr lang="en-US" altLang="en-US" sz="2400" dirty="0">
                <a:latin typeface="+mn-lt"/>
              </a:rPr>
              <a:t>Abdominopelvic pain or tenderness</a:t>
            </a:r>
          </a:p>
          <a:p>
            <a:pPr lvl="3" indent="-230400"/>
            <a:r>
              <a:rPr lang="en-US" altLang="en-US" sz="2400" dirty="0">
                <a:latin typeface="+mn-lt"/>
              </a:rPr>
              <a:t>Abnormal vaginal discharge</a:t>
            </a:r>
          </a:p>
          <a:p>
            <a:pPr lvl="3" indent="-230400"/>
            <a:r>
              <a:rPr lang="en-US" altLang="en-US" sz="2400" dirty="0">
                <a:latin typeface="+mn-lt"/>
              </a:rPr>
              <a:t>Fever and chills/nausea or vomiting</a:t>
            </a:r>
          </a:p>
          <a:p>
            <a:pPr lvl="3" indent="-230400"/>
            <a:r>
              <a:rPr lang="en-US" altLang="en-US" sz="2400" dirty="0">
                <a:latin typeface="+mn-lt"/>
              </a:rPr>
              <a:t>Anorexia</a:t>
            </a:r>
          </a:p>
          <a:p>
            <a:pPr lvl="3" indent="-230400"/>
            <a:r>
              <a:rPr lang="en-US" altLang="en-US" sz="2400" dirty="0">
                <a:latin typeface="+mn-lt"/>
              </a:rPr>
              <a:t>Irregular vaginal bleeding or cramping</a:t>
            </a:r>
          </a:p>
          <a:p>
            <a:pPr lvl="3" indent="-230400"/>
            <a:r>
              <a:rPr lang="en-US" altLang="en-US" sz="2400" dirty="0">
                <a:latin typeface="+mn-lt"/>
              </a:rPr>
              <a:t>Pain during sexual intercourse.</a:t>
            </a:r>
          </a:p>
        </p:txBody>
      </p:sp>
    </p:spTree>
    <p:extLst>
      <p:ext uri="{BB962C8B-B14F-4D97-AF65-F5344CB8AC3E}">
        <p14:creationId xmlns:p14="http://schemas.microsoft.com/office/powerpoint/2010/main" val="225243512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Gynecologic Emergencies </a:t>
            </a:r>
            <a:r>
              <a:rPr lang="en-US" sz="2000" b="0" smtClean="0">
                <a:latin typeface="Times New Roman" panose="02020603050405020304" pitchFamily="18" charset="0"/>
                <a:ea typeface="ＭＳ Ｐゴシック"/>
                <a:cs typeface="ＭＳ Ｐゴシック" pitchFamily="-1" charset="-128"/>
              </a:rPr>
              <a:t>(15 of 27)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r>
              <a:rPr lang="en-US" altLang="en-US" sz="2400" dirty="0">
                <a:latin typeface="+mn-lt"/>
              </a:rPr>
              <a:t>Gynecologic Conditions</a:t>
            </a:r>
          </a:p>
          <a:p>
            <a:pPr lvl="1"/>
            <a:r>
              <a:rPr lang="en-US" altLang="en-US" sz="2400" dirty="0">
                <a:latin typeface="+mn-lt"/>
              </a:rPr>
              <a:t>Sexually Transmitted Diseases</a:t>
            </a:r>
          </a:p>
          <a:p>
            <a:pPr lvl="2"/>
            <a:r>
              <a:rPr lang="en-US" altLang="en-US" sz="2400" dirty="0">
                <a:latin typeface="+mn-lt"/>
              </a:rPr>
              <a:t>Infections contracted through sexual contact</a:t>
            </a:r>
          </a:p>
          <a:p>
            <a:pPr lvl="2"/>
            <a:r>
              <a:rPr lang="en-US" altLang="en-US" sz="2400" dirty="0">
                <a:latin typeface="+mn-lt"/>
              </a:rPr>
              <a:t>Most sexually transmitted diseases are caused by bacteria, viruses, parasites, or fungi.</a:t>
            </a:r>
          </a:p>
          <a:p>
            <a:pPr lvl="2"/>
            <a:r>
              <a:rPr lang="en-US" altLang="en-US" sz="2400" dirty="0">
                <a:latin typeface="+mn-lt"/>
              </a:rPr>
              <a:t>The most common are chlamydia and gonorrhea.</a:t>
            </a:r>
          </a:p>
        </p:txBody>
      </p:sp>
    </p:spTree>
    <p:extLst>
      <p:ext uri="{BB962C8B-B14F-4D97-AF65-F5344CB8AC3E}">
        <p14:creationId xmlns:p14="http://schemas.microsoft.com/office/powerpoint/2010/main" val="278227864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sz="3200" smtClean="0">
                <a:latin typeface="Times New Roman" panose="02020603050405020304" pitchFamily="18" charset="0"/>
                <a:ea typeface="ＭＳ Ｐゴシック"/>
              </a:rPr>
              <a:t>Table 23-5 Common Sexually Transmitted Diseases and Their Causes</a:t>
            </a:r>
            <a:endParaRPr lang="en-US" altLang="en-US" sz="3200">
              <a:latin typeface="Times New Roman" panose="02020603050405020304" pitchFamily="18" charset="0"/>
              <a:ea typeface="ＭＳ Ｐゴシック"/>
            </a:endParaRPr>
          </a:p>
        </p:txBody>
      </p:sp>
      <p:graphicFrame>
        <p:nvGraphicFramePr>
          <p:cNvPr id="3" name="Table 2"/>
          <p:cNvGraphicFramePr>
            <a:graphicFrameLocks noGrp="1"/>
          </p:cNvGraphicFramePr>
          <p:nvPr>
            <p:extLst>
              <p:ext uri="{D42A27DB-BD31-4B8C-83A1-F6EECF244321}">
                <p14:modId xmlns:p14="http://schemas.microsoft.com/office/powerpoint/2010/main" val="688587805"/>
              </p:ext>
            </p:extLst>
          </p:nvPr>
        </p:nvGraphicFramePr>
        <p:xfrm>
          <a:off x="1013228" y="1858374"/>
          <a:ext cx="7117544" cy="2951273"/>
        </p:xfrm>
        <a:graphic>
          <a:graphicData uri="http://schemas.openxmlformats.org/drawingml/2006/table">
            <a:tbl>
              <a:tblPr firstRow="1" firstCol="1" bandRow="1">
                <a:tableStyleId>{40F9630F-82C1-40B7-BC3A-925EFCFF5E92}</a:tableStyleId>
              </a:tblPr>
              <a:tblGrid>
                <a:gridCol w="3558772">
                  <a:extLst>
                    <a:ext uri="{9D8B030D-6E8A-4147-A177-3AD203B41FA5}">
                      <a16:colId xmlns:a16="http://schemas.microsoft.com/office/drawing/2014/main" val="758297443"/>
                    </a:ext>
                  </a:extLst>
                </a:gridCol>
                <a:gridCol w="3558772">
                  <a:extLst>
                    <a:ext uri="{9D8B030D-6E8A-4147-A177-3AD203B41FA5}">
                      <a16:colId xmlns:a16="http://schemas.microsoft.com/office/drawing/2014/main" val="1463170788"/>
                    </a:ext>
                  </a:extLst>
                </a:gridCol>
              </a:tblGrid>
              <a:tr h="309800">
                <a:tc>
                  <a:txBody>
                    <a:bodyPr/>
                    <a:lstStyle/>
                    <a:p>
                      <a:pPr>
                        <a:lnSpc>
                          <a:spcPct val="107000"/>
                        </a:lnSpc>
                        <a:spcAft>
                          <a:spcPts val="0"/>
                        </a:spcAft>
                      </a:pPr>
                      <a:r>
                        <a:rPr lang="en-US" sz="1800" dirty="0">
                          <a:effectLst/>
                          <a:latin typeface="+mn-lt"/>
                        </a:rPr>
                        <a:t>Sexually Transmitted Disease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800">
                          <a:effectLst/>
                          <a:latin typeface="+mn-lt"/>
                        </a:rPr>
                        <a:t>Type of Microorganism</a:t>
                      </a:r>
                      <a:endParaRPr lang="en-US" sz="18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1833836"/>
                  </a:ext>
                </a:extLst>
              </a:tr>
              <a:tr h="292826">
                <a:tc>
                  <a:txBody>
                    <a:bodyPr/>
                    <a:lstStyle/>
                    <a:p>
                      <a:pPr>
                        <a:lnSpc>
                          <a:spcPct val="107000"/>
                        </a:lnSpc>
                        <a:spcAft>
                          <a:spcPts val="0"/>
                        </a:spcAft>
                      </a:pPr>
                      <a:r>
                        <a:rPr lang="en-US" sz="1800" b="0" dirty="0">
                          <a:effectLst/>
                          <a:latin typeface="+mn-lt"/>
                        </a:rPr>
                        <a:t>Gonorrhea</a:t>
                      </a:r>
                      <a:endParaRPr lang="en-US" sz="18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800">
                          <a:effectLst/>
                          <a:latin typeface="+mn-lt"/>
                        </a:rPr>
                        <a:t>Bacteria</a:t>
                      </a:r>
                      <a:endParaRPr lang="en-US" sz="18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1362045"/>
                  </a:ext>
                </a:extLst>
              </a:tr>
              <a:tr h="292826">
                <a:tc>
                  <a:txBody>
                    <a:bodyPr/>
                    <a:lstStyle/>
                    <a:p>
                      <a:pPr>
                        <a:lnSpc>
                          <a:spcPct val="107000"/>
                        </a:lnSpc>
                        <a:spcAft>
                          <a:spcPts val="0"/>
                        </a:spcAft>
                      </a:pPr>
                      <a:r>
                        <a:rPr lang="en-US" sz="1800" b="0" dirty="0">
                          <a:effectLst/>
                          <a:latin typeface="+mn-lt"/>
                        </a:rPr>
                        <a:t>Syphilis</a:t>
                      </a:r>
                      <a:endParaRPr lang="en-US" sz="18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800" dirty="0">
                          <a:effectLst/>
                          <a:latin typeface="+mn-lt"/>
                        </a:rPr>
                        <a:t>Bacteria</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8392502"/>
                  </a:ext>
                </a:extLst>
              </a:tr>
              <a:tr h="292826">
                <a:tc>
                  <a:txBody>
                    <a:bodyPr/>
                    <a:lstStyle/>
                    <a:p>
                      <a:pPr>
                        <a:lnSpc>
                          <a:spcPct val="107000"/>
                        </a:lnSpc>
                        <a:spcAft>
                          <a:spcPts val="0"/>
                        </a:spcAft>
                      </a:pPr>
                      <a:r>
                        <a:rPr lang="en-US" sz="1800" b="0" dirty="0">
                          <a:effectLst/>
                          <a:latin typeface="+mn-lt"/>
                        </a:rPr>
                        <a:t>Chancroid</a:t>
                      </a:r>
                      <a:endParaRPr lang="en-US" sz="18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800" dirty="0">
                          <a:effectLst/>
                          <a:latin typeface="+mn-lt"/>
                        </a:rPr>
                        <a:t>Bacteria</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3143275"/>
                  </a:ext>
                </a:extLst>
              </a:tr>
              <a:tr h="292826">
                <a:tc>
                  <a:txBody>
                    <a:bodyPr/>
                    <a:lstStyle/>
                    <a:p>
                      <a:pPr>
                        <a:lnSpc>
                          <a:spcPct val="107000"/>
                        </a:lnSpc>
                        <a:spcAft>
                          <a:spcPts val="0"/>
                        </a:spcAft>
                      </a:pPr>
                      <a:r>
                        <a:rPr lang="en-US" sz="1800" b="0" dirty="0">
                          <a:effectLst/>
                          <a:latin typeface="+mn-lt"/>
                        </a:rPr>
                        <a:t>Chlamydia</a:t>
                      </a:r>
                      <a:endParaRPr lang="en-US" sz="18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800" dirty="0">
                          <a:effectLst/>
                          <a:latin typeface="+mn-lt"/>
                        </a:rPr>
                        <a:t>Bacteria</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9501035"/>
                  </a:ext>
                </a:extLst>
              </a:tr>
              <a:tr h="292826">
                <a:tc>
                  <a:txBody>
                    <a:bodyPr/>
                    <a:lstStyle/>
                    <a:p>
                      <a:pPr>
                        <a:lnSpc>
                          <a:spcPct val="107000"/>
                        </a:lnSpc>
                        <a:spcAft>
                          <a:spcPts val="0"/>
                        </a:spcAft>
                      </a:pPr>
                      <a:r>
                        <a:rPr lang="en-US" sz="1800" b="0" dirty="0" smtClean="0">
                          <a:effectLst/>
                          <a:latin typeface="+mn-lt"/>
                        </a:rPr>
                        <a:t>H</a:t>
                      </a:r>
                      <a:r>
                        <a:rPr lang="en-US" sz="100" b="0" dirty="0" smtClean="0">
                          <a:effectLst/>
                          <a:latin typeface="+mn-lt"/>
                        </a:rPr>
                        <a:t> </a:t>
                      </a:r>
                      <a:r>
                        <a:rPr lang="en-US" sz="1800" b="0" dirty="0" smtClean="0">
                          <a:effectLst/>
                          <a:latin typeface="+mn-lt"/>
                        </a:rPr>
                        <a:t>I</a:t>
                      </a:r>
                      <a:r>
                        <a:rPr lang="en-US" sz="100" b="0" dirty="0" smtClean="0">
                          <a:effectLst/>
                          <a:latin typeface="+mn-lt"/>
                        </a:rPr>
                        <a:t> </a:t>
                      </a:r>
                      <a:r>
                        <a:rPr lang="en-US" sz="1800" b="0" dirty="0" smtClean="0">
                          <a:effectLst/>
                          <a:latin typeface="+mn-lt"/>
                        </a:rPr>
                        <a:t>V</a:t>
                      </a:r>
                      <a:endParaRPr lang="en-US" sz="18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800" dirty="0">
                          <a:effectLst/>
                          <a:latin typeface="+mn-lt"/>
                        </a:rPr>
                        <a:t>Viral</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8497279"/>
                  </a:ext>
                </a:extLst>
              </a:tr>
              <a:tr h="292826">
                <a:tc>
                  <a:txBody>
                    <a:bodyPr/>
                    <a:lstStyle/>
                    <a:p>
                      <a:pPr>
                        <a:lnSpc>
                          <a:spcPct val="107000"/>
                        </a:lnSpc>
                        <a:spcAft>
                          <a:spcPts val="0"/>
                        </a:spcAft>
                      </a:pPr>
                      <a:r>
                        <a:rPr lang="en-US" sz="1800" b="0" dirty="0">
                          <a:effectLst/>
                          <a:latin typeface="+mn-lt"/>
                        </a:rPr>
                        <a:t>Herpes</a:t>
                      </a:r>
                      <a:endParaRPr lang="en-US" sz="18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800" dirty="0">
                          <a:effectLst/>
                          <a:latin typeface="+mn-lt"/>
                        </a:rPr>
                        <a:t>Viral</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293384"/>
                  </a:ext>
                </a:extLst>
              </a:tr>
              <a:tr h="292826">
                <a:tc>
                  <a:txBody>
                    <a:bodyPr/>
                    <a:lstStyle/>
                    <a:p>
                      <a:pPr>
                        <a:lnSpc>
                          <a:spcPct val="107000"/>
                        </a:lnSpc>
                        <a:spcAft>
                          <a:spcPts val="0"/>
                        </a:spcAft>
                      </a:pPr>
                      <a:r>
                        <a:rPr lang="en-US" sz="1800" b="0" dirty="0">
                          <a:effectLst/>
                          <a:latin typeface="+mn-lt"/>
                        </a:rPr>
                        <a:t>Genital warts</a:t>
                      </a:r>
                      <a:endParaRPr lang="en-US" sz="18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800" dirty="0">
                          <a:effectLst/>
                          <a:latin typeface="+mn-lt"/>
                        </a:rPr>
                        <a:t>Viral</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6067122"/>
                  </a:ext>
                </a:extLst>
              </a:tr>
              <a:tr h="292826">
                <a:tc>
                  <a:txBody>
                    <a:bodyPr/>
                    <a:lstStyle/>
                    <a:p>
                      <a:pPr>
                        <a:lnSpc>
                          <a:spcPct val="107000"/>
                        </a:lnSpc>
                        <a:spcAft>
                          <a:spcPts val="0"/>
                        </a:spcAft>
                      </a:pPr>
                      <a:r>
                        <a:rPr lang="en-US" sz="1800" b="0" dirty="0">
                          <a:effectLst/>
                          <a:latin typeface="+mn-lt"/>
                        </a:rPr>
                        <a:t>Pediculosis</a:t>
                      </a:r>
                      <a:endParaRPr lang="en-US" sz="18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800" dirty="0">
                          <a:effectLst/>
                          <a:latin typeface="+mn-lt"/>
                        </a:rPr>
                        <a:t>Parasitic</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6554313"/>
                  </a:ext>
                </a:extLst>
              </a:tr>
              <a:tr h="292826">
                <a:tc>
                  <a:txBody>
                    <a:bodyPr/>
                    <a:lstStyle/>
                    <a:p>
                      <a:pPr>
                        <a:lnSpc>
                          <a:spcPct val="107000"/>
                        </a:lnSpc>
                        <a:spcAft>
                          <a:spcPts val="0"/>
                        </a:spcAft>
                      </a:pPr>
                      <a:r>
                        <a:rPr lang="en-US" sz="1800" b="0" dirty="0">
                          <a:effectLst/>
                          <a:latin typeface="+mn-lt"/>
                        </a:rPr>
                        <a:t>Trichomoniasis</a:t>
                      </a:r>
                      <a:endParaRPr lang="en-US" sz="18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800" dirty="0">
                          <a:effectLst/>
                          <a:latin typeface="+mn-lt"/>
                        </a:rPr>
                        <a:t>Parasitic</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5933908"/>
                  </a:ext>
                </a:extLst>
              </a:tr>
            </a:tbl>
          </a:graphicData>
        </a:graphic>
      </p:graphicFrame>
    </p:spTree>
    <p:extLst>
      <p:ext uri="{BB962C8B-B14F-4D97-AF65-F5344CB8AC3E}">
        <p14:creationId xmlns:p14="http://schemas.microsoft.com/office/powerpoint/2010/main" val="365527303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Gynecologic Emergencies </a:t>
            </a:r>
            <a:r>
              <a:rPr lang="en-US" sz="2000" b="0" smtClean="0">
                <a:latin typeface="Times New Roman" panose="02020603050405020304" pitchFamily="18" charset="0"/>
                <a:ea typeface="ＭＳ Ｐゴシック"/>
                <a:cs typeface="ＭＳ Ｐゴシック" pitchFamily="-1" charset="-128"/>
              </a:rPr>
              <a:t>(16 of 27)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57045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Gynecologic Conditions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Sexually Transmitted Diseases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Signs and symptoms include: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Abdominopelvic pain or tenderness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Abnormal vaginal discharge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Nausea, vomiting, fever, chills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Irregular vaginal bleeding or cramping</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Pain during sexual intercourse or urination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Genital itching, redness, or swelling</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Lesions or </a:t>
            </a:r>
            <a:r>
              <a:rPr lang="en-US" altLang="en-US" sz="2400" dirty="0" smtClean="0">
                <a:solidFill>
                  <a:srgbClr val="000000"/>
                </a:solidFill>
                <a:latin typeface="Arial (Body)"/>
                <a:ea typeface="ＭＳ Ｐゴシック"/>
              </a:rPr>
              <a:t>ulcers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30905716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Gynecologic Emergencies </a:t>
            </a:r>
            <a:r>
              <a:rPr lang="en-US" sz="2000" b="0" smtClean="0">
                <a:latin typeface="Times New Roman" panose="02020603050405020304" pitchFamily="18" charset="0"/>
                <a:ea typeface="ＭＳ Ｐゴシック"/>
                <a:cs typeface="ＭＳ Ｐゴシック" pitchFamily="-1" charset="-128"/>
              </a:rPr>
              <a:t>(17 of 27)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44706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 – Gynecologic </a:t>
            </a:r>
            <a:r>
              <a:rPr lang="en-US" altLang="en-US" sz="2400" dirty="0" smtClean="0">
                <a:solidFill>
                  <a:srgbClr val="000000"/>
                </a:solidFill>
                <a:latin typeface="Arial (Body)"/>
                <a:ea typeface="ＭＳ Ｐゴシック"/>
              </a:rPr>
              <a:t>Emergencies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Scene Size-Up</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Take Standard Precautions.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Determine the nature of the illness or mechanism of injury.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If it appears to be a crime scene, contact law enforcement.</a:t>
            </a:r>
          </a:p>
        </p:txBody>
      </p:sp>
    </p:spTree>
    <p:extLst>
      <p:ext uri="{BB962C8B-B14F-4D97-AF65-F5344CB8AC3E}">
        <p14:creationId xmlns:p14="http://schemas.microsoft.com/office/powerpoint/2010/main" val="243541010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Gynecologic Emergencies </a:t>
            </a:r>
            <a:r>
              <a:rPr lang="en-US" sz="2000" b="0" smtClean="0">
                <a:latin typeface="Times New Roman" panose="02020603050405020304" pitchFamily="18" charset="0"/>
                <a:ea typeface="ＭＳ Ｐゴシック"/>
                <a:cs typeface="ＭＳ Ｐゴシック" pitchFamily="-1" charset="-128"/>
              </a:rPr>
              <a:t>(18 of 27)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970287"/>
          </a:xfrm>
        </p:spPr>
        <p:txBody>
          <a:bodyPr wrap="square" lIns="91425" tIns="91425" rIns="91425" bIns="91425">
            <a:noAutofit/>
          </a:bodyPr>
          <a:lstStyle/>
          <a:p>
            <a:r>
              <a:rPr lang="en-US" altLang="en-US" sz="2400" dirty="0">
                <a:latin typeface="+mn-lt"/>
              </a:rPr>
              <a:t>Assessment-Based Approach –Gynecologic Emergencies </a:t>
            </a:r>
          </a:p>
          <a:p>
            <a:pPr lvl="1"/>
            <a:r>
              <a:rPr lang="en-US" altLang="en-US" sz="2400" dirty="0">
                <a:latin typeface="+mn-lt"/>
              </a:rPr>
              <a:t>Primary Assessment</a:t>
            </a:r>
          </a:p>
          <a:p>
            <a:pPr lvl="2"/>
            <a:r>
              <a:rPr lang="en-US" altLang="en-US" sz="2400" dirty="0">
                <a:latin typeface="+mn-lt"/>
              </a:rPr>
              <a:t>Determine the patient’s mental status.</a:t>
            </a:r>
          </a:p>
          <a:p>
            <a:pPr lvl="2"/>
            <a:r>
              <a:rPr lang="en-US" altLang="en-US" sz="2400" dirty="0">
                <a:latin typeface="+mn-lt"/>
              </a:rPr>
              <a:t>Ensure an open airway and adequate breathing.</a:t>
            </a:r>
          </a:p>
          <a:p>
            <a:pPr lvl="2"/>
            <a:r>
              <a:rPr lang="en-US" altLang="en-US" sz="2400" dirty="0">
                <a:latin typeface="+mn-lt"/>
              </a:rPr>
              <a:t>Administer oxygen to maintain an </a:t>
            </a:r>
            <a:r>
              <a:rPr lang="en-US" altLang="en-US" sz="2400" dirty="0" smtClean="0">
                <a:latin typeface="+mn-lt"/>
              </a:rPr>
              <a:t>S</a:t>
            </a:r>
            <a:r>
              <a:rPr lang="en-US" altLang="en-US" sz="100" dirty="0" smtClean="0">
                <a:latin typeface="+mn-lt"/>
              </a:rPr>
              <a:t> </a:t>
            </a:r>
            <a:r>
              <a:rPr lang="en-US" altLang="en-US" sz="2400" dirty="0" smtClean="0">
                <a:latin typeface="+mn-lt"/>
              </a:rPr>
              <a:t>p</a:t>
            </a:r>
            <a:r>
              <a:rPr lang="en-US" altLang="en-US" sz="100" dirty="0" smtClean="0">
                <a:latin typeface="+mn-lt"/>
              </a:rPr>
              <a:t> </a:t>
            </a:r>
            <a:r>
              <a:rPr lang="en-US" altLang="en-US" sz="2400" dirty="0" smtClean="0">
                <a:latin typeface="+mn-lt"/>
              </a:rPr>
              <a:t>O</a:t>
            </a:r>
            <a:r>
              <a:rPr lang="en-US" altLang="en-US" sz="2400" baseline="-25000" dirty="0" smtClean="0">
                <a:latin typeface="+mn-lt"/>
              </a:rPr>
              <a:t>2</a:t>
            </a:r>
            <a:r>
              <a:rPr lang="en-US" altLang="en-US" sz="2400" dirty="0" smtClean="0">
                <a:latin typeface="+mn-lt"/>
              </a:rPr>
              <a:t> </a:t>
            </a:r>
            <a:r>
              <a:rPr lang="en-US" altLang="en-US" sz="2400" dirty="0">
                <a:latin typeface="+mn-lt"/>
              </a:rPr>
              <a:t>of 94% or greater.</a:t>
            </a:r>
          </a:p>
          <a:p>
            <a:pPr lvl="2"/>
            <a:r>
              <a:rPr lang="en-US" altLang="en-US" sz="2400" dirty="0">
                <a:latin typeface="+mn-lt"/>
              </a:rPr>
              <a:t>Pay attention to perfusion status.</a:t>
            </a:r>
          </a:p>
          <a:p>
            <a:pPr lvl="2"/>
            <a:r>
              <a:rPr lang="en-US" altLang="en-US" sz="2400" dirty="0">
                <a:latin typeface="+mn-lt"/>
              </a:rPr>
              <a:t>Control external bleeding.</a:t>
            </a:r>
          </a:p>
        </p:txBody>
      </p:sp>
    </p:spTree>
    <p:extLst>
      <p:ext uri="{BB962C8B-B14F-4D97-AF65-F5344CB8AC3E}">
        <p14:creationId xmlns:p14="http://schemas.microsoft.com/office/powerpoint/2010/main" val="191935627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Gynecologic Emergencies </a:t>
            </a:r>
            <a:r>
              <a:rPr lang="en-US" sz="2000" b="0" smtClean="0">
                <a:latin typeface="Times New Roman" panose="02020603050405020304" pitchFamily="18" charset="0"/>
                <a:ea typeface="ＭＳ Ｐゴシック"/>
                <a:cs typeface="ＭＳ Ｐゴシック" pitchFamily="-1" charset="-128"/>
              </a:rPr>
              <a:t>(19 of 27)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r>
              <a:rPr lang="en-US" altLang="en-US" sz="2400" dirty="0">
                <a:latin typeface="+mn-lt"/>
              </a:rPr>
              <a:t>Assessment-Based Approach – Gynecologic </a:t>
            </a:r>
            <a:r>
              <a:rPr lang="en-US" altLang="en-US" sz="2400" dirty="0" smtClean="0">
                <a:latin typeface="+mn-lt"/>
              </a:rPr>
              <a:t>Emergencies</a:t>
            </a:r>
            <a:endParaRPr lang="en-US" altLang="en-US" sz="2400" dirty="0">
              <a:latin typeface="+mn-lt"/>
            </a:endParaRPr>
          </a:p>
          <a:p>
            <a:pPr lvl="1"/>
            <a:r>
              <a:rPr lang="en-US" altLang="en-US" sz="2400" dirty="0">
                <a:latin typeface="+mn-lt"/>
              </a:rPr>
              <a:t>Primary Assessment</a:t>
            </a:r>
          </a:p>
          <a:p>
            <a:pPr lvl="2"/>
            <a:r>
              <a:rPr lang="en-US" altLang="en-US" sz="2400" dirty="0">
                <a:latin typeface="+mn-lt"/>
              </a:rPr>
              <a:t>Categorize as high priority for transport if the patient exhibits any of these symptoms:</a:t>
            </a:r>
          </a:p>
          <a:p>
            <a:pPr lvl="3" indent="-230400"/>
            <a:r>
              <a:rPr lang="en-US" altLang="en-US" sz="2400" dirty="0">
                <a:latin typeface="+mn-lt"/>
              </a:rPr>
              <a:t>Poor general appearance</a:t>
            </a:r>
          </a:p>
          <a:p>
            <a:pPr lvl="3" indent="-230400"/>
            <a:r>
              <a:rPr lang="en-US" altLang="en-US" sz="2400" dirty="0">
                <a:latin typeface="+mn-lt"/>
              </a:rPr>
              <a:t>Unresponsive</a:t>
            </a:r>
          </a:p>
          <a:p>
            <a:pPr lvl="3" indent="-230400"/>
            <a:r>
              <a:rPr lang="en-US" altLang="en-US" sz="2400" dirty="0">
                <a:latin typeface="+mn-lt"/>
              </a:rPr>
              <a:t>Responsive, not following commands</a:t>
            </a:r>
          </a:p>
          <a:p>
            <a:pPr lvl="3" indent="-230400"/>
            <a:r>
              <a:rPr lang="en-US" altLang="en-US" sz="2400" dirty="0">
                <a:latin typeface="+mn-lt"/>
              </a:rPr>
              <a:t>Severe pain</a:t>
            </a:r>
          </a:p>
          <a:p>
            <a:pPr lvl="3" indent="-230400"/>
            <a:r>
              <a:rPr lang="en-US" altLang="en-US" sz="2400" dirty="0">
                <a:latin typeface="+mn-lt"/>
              </a:rPr>
              <a:t>Shock</a:t>
            </a:r>
          </a:p>
        </p:txBody>
      </p:sp>
    </p:spTree>
    <p:extLst>
      <p:ext uri="{BB962C8B-B14F-4D97-AF65-F5344CB8AC3E}">
        <p14:creationId xmlns:p14="http://schemas.microsoft.com/office/powerpoint/2010/main" val="321380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(3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Abdominal Structures and Functions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Types of Abdominal Structures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abdominal cavity contains three types of structures: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Hollow </a:t>
            </a:r>
            <a:r>
              <a:rPr lang="en-US" altLang="en-US" sz="2400" dirty="0" smtClean="0">
                <a:solidFill>
                  <a:srgbClr val="000000"/>
                </a:solidFill>
                <a:latin typeface="Arial (Body)"/>
                <a:ea typeface="ＭＳ Ｐゴシック"/>
              </a:rPr>
              <a:t>organs</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Solid organs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Vascular structures.</a:t>
            </a:r>
          </a:p>
        </p:txBody>
      </p:sp>
    </p:spTree>
    <p:extLst>
      <p:ext uri="{BB962C8B-B14F-4D97-AF65-F5344CB8AC3E}">
        <p14:creationId xmlns:p14="http://schemas.microsoft.com/office/powerpoint/2010/main" val="30894548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Gynecologic Emergencies </a:t>
            </a:r>
            <a:r>
              <a:rPr lang="en-US" sz="2000" b="0" smtClean="0">
                <a:latin typeface="Times New Roman" panose="02020603050405020304" pitchFamily="18" charset="0"/>
                <a:ea typeface="ＭＳ Ｐゴシック"/>
                <a:cs typeface="ＭＳ Ｐゴシック" pitchFamily="-1" charset="-128"/>
              </a:rPr>
              <a:t>(20 of 27)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199" y="1600200"/>
            <a:ext cx="8229601" cy="3154679"/>
          </a:xfrm>
        </p:spPr>
        <p:txBody>
          <a:bodyPr wrap="square" lIns="91425" tIns="91425" rIns="91425" bIns="91425">
            <a:noAutofit/>
          </a:bodyPr>
          <a:lstStyle/>
          <a:p>
            <a:r>
              <a:rPr lang="en-US" altLang="en-US" sz="2400" dirty="0">
                <a:latin typeface="+mn-lt"/>
              </a:rPr>
              <a:t>Assessment-Based Approach –Gynecologic </a:t>
            </a:r>
            <a:r>
              <a:rPr lang="en-US" altLang="en-US" sz="2400" dirty="0" smtClean="0">
                <a:latin typeface="+mn-lt"/>
              </a:rPr>
              <a:t>Emergencies</a:t>
            </a:r>
            <a:endParaRPr lang="en-US" altLang="en-US" sz="2400" dirty="0">
              <a:latin typeface="+mn-lt"/>
            </a:endParaRPr>
          </a:p>
          <a:p>
            <a:pPr lvl="1"/>
            <a:r>
              <a:rPr lang="en-US" altLang="en-US" sz="2400" dirty="0">
                <a:latin typeface="+mn-lt"/>
              </a:rPr>
              <a:t>Secondary Assessment</a:t>
            </a:r>
          </a:p>
          <a:p>
            <a:pPr lvl="2"/>
            <a:r>
              <a:rPr lang="en-US" altLang="en-US" sz="2400" dirty="0">
                <a:latin typeface="+mn-lt"/>
              </a:rPr>
              <a:t>Protect privacy and modesty.</a:t>
            </a:r>
          </a:p>
          <a:p>
            <a:pPr lvl="2"/>
            <a:r>
              <a:rPr lang="en-US" altLang="en-US" sz="2400" dirty="0">
                <a:latin typeface="+mn-lt"/>
              </a:rPr>
              <a:t>Be compassionate and professional.</a:t>
            </a:r>
          </a:p>
          <a:p>
            <a:pPr lvl="2"/>
            <a:r>
              <a:rPr lang="en-US" altLang="en-US" sz="2400" dirty="0">
                <a:latin typeface="+mn-lt"/>
              </a:rPr>
              <a:t>Obtain a history and vital signs.</a:t>
            </a:r>
          </a:p>
          <a:p>
            <a:pPr lvl="2"/>
            <a:r>
              <a:rPr lang="en-US" altLang="en-US" sz="2400" dirty="0">
                <a:latin typeface="+mn-lt"/>
              </a:rPr>
              <a:t>Perform a physical exam.</a:t>
            </a:r>
          </a:p>
        </p:txBody>
      </p:sp>
    </p:spTree>
    <p:extLst>
      <p:ext uri="{BB962C8B-B14F-4D97-AF65-F5344CB8AC3E}">
        <p14:creationId xmlns:p14="http://schemas.microsoft.com/office/powerpoint/2010/main" val="362800865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Gynecologic Emergencies </a:t>
            </a:r>
            <a:r>
              <a:rPr lang="en-US" sz="2000" b="0" smtClean="0">
                <a:latin typeface="Times New Roman" panose="02020603050405020304" pitchFamily="18" charset="0"/>
                <a:ea typeface="ＭＳ Ｐゴシック"/>
                <a:cs typeface="ＭＳ Ｐゴシック" pitchFamily="-1" charset="-128"/>
              </a:rPr>
              <a:t>(21 of 27)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339619"/>
          </a:xfrm>
        </p:spPr>
        <p:txBody>
          <a:bodyPr wrap="square" lIns="91425" tIns="91425" rIns="91425" bIns="91425">
            <a:noAutofit/>
          </a:bodyPr>
          <a:lstStyle/>
          <a:p>
            <a:r>
              <a:rPr lang="en-US" altLang="en-US" sz="2400" dirty="0">
                <a:latin typeface="+mn-lt"/>
              </a:rPr>
              <a:t>Assessment-Based Approach –Gynecologic Emergencies </a:t>
            </a:r>
          </a:p>
          <a:p>
            <a:pPr lvl="1"/>
            <a:r>
              <a:rPr lang="en-US" altLang="en-US" sz="2400" dirty="0">
                <a:latin typeface="+mn-lt"/>
              </a:rPr>
              <a:t>Secondary Assessment</a:t>
            </a:r>
          </a:p>
          <a:p>
            <a:pPr lvl="2"/>
            <a:r>
              <a:rPr lang="en-US" altLang="en-US" sz="2400" dirty="0">
                <a:latin typeface="+mn-lt"/>
              </a:rPr>
              <a:t>Ask the following:</a:t>
            </a:r>
          </a:p>
          <a:p>
            <a:pPr lvl="3" indent="-230400"/>
            <a:r>
              <a:rPr lang="en-US" altLang="en-US" sz="2400" dirty="0">
                <a:latin typeface="+mn-lt"/>
              </a:rPr>
              <a:t>What are the signs and symptoms?</a:t>
            </a:r>
          </a:p>
          <a:p>
            <a:pPr lvl="3" indent="-230400"/>
            <a:r>
              <a:rPr lang="en-US" altLang="en-US" sz="2400" dirty="0">
                <a:latin typeface="+mn-lt"/>
              </a:rPr>
              <a:t>Have the signs and symptoms gotten better or worse?</a:t>
            </a:r>
          </a:p>
          <a:p>
            <a:pPr lvl="3" indent="-230400"/>
            <a:r>
              <a:rPr lang="en-US" altLang="en-US" sz="2400" dirty="0">
                <a:latin typeface="+mn-lt"/>
              </a:rPr>
              <a:t>How long have the signs and symptoms been present?</a:t>
            </a:r>
          </a:p>
          <a:p>
            <a:pPr lvl="3" indent="-230400"/>
            <a:r>
              <a:rPr lang="en-US" altLang="en-US" sz="2400" dirty="0">
                <a:latin typeface="+mn-lt"/>
              </a:rPr>
              <a:t>Was the onset sudden or gradual?</a:t>
            </a:r>
          </a:p>
        </p:txBody>
      </p:sp>
    </p:spTree>
    <p:extLst>
      <p:ext uri="{BB962C8B-B14F-4D97-AF65-F5344CB8AC3E}">
        <p14:creationId xmlns:p14="http://schemas.microsoft.com/office/powerpoint/2010/main" val="154441236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Gynecologic Emergencies </a:t>
            </a:r>
            <a:r>
              <a:rPr lang="en-US" sz="2000" b="0" smtClean="0">
                <a:latin typeface="Times New Roman" panose="02020603050405020304" pitchFamily="18" charset="0"/>
                <a:ea typeface="ＭＳ Ｐゴシック"/>
                <a:cs typeface="ＭＳ Ｐゴシック" pitchFamily="-1" charset="-128"/>
              </a:rPr>
              <a:t>(22 of 27)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047232"/>
          </a:xfrm>
        </p:spPr>
        <p:txBody>
          <a:bodyPr wrap="square" lIns="91425" tIns="91425" rIns="91425" bIns="91425">
            <a:noAutofit/>
          </a:bodyPr>
          <a:lstStyle/>
          <a:p>
            <a:r>
              <a:rPr lang="en-US" altLang="en-US" sz="2400" dirty="0">
                <a:latin typeface="+mn-lt"/>
              </a:rPr>
              <a:t>Assessment-Based Approach – Gynecologic Emergencies </a:t>
            </a:r>
          </a:p>
          <a:p>
            <a:pPr lvl="1"/>
            <a:r>
              <a:rPr lang="en-US" altLang="en-US" sz="2400" dirty="0">
                <a:latin typeface="+mn-lt"/>
              </a:rPr>
              <a:t>Secondary Assessment</a:t>
            </a:r>
          </a:p>
          <a:p>
            <a:pPr lvl="2"/>
            <a:r>
              <a:rPr lang="en-US" altLang="en-US" sz="2400" dirty="0">
                <a:latin typeface="+mn-lt"/>
              </a:rPr>
              <a:t>Ask the following:</a:t>
            </a:r>
          </a:p>
          <a:p>
            <a:pPr lvl="3" indent="-230400"/>
            <a:r>
              <a:rPr lang="en-US" altLang="en-US" sz="2400" dirty="0">
                <a:latin typeface="+mn-lt"/>
              </a:rPr>
              <a:t>What was the patient doing at the onset?</a:t>
            </a:r>
          </a:p>
          <a:p>
            <a:pPr lvl="3" indent="-230400"/>
            <a:r>
              <a:rPr lang="en-US" altLang="en-US" sz="2400" dirty="0">
                <a:latin typeface="+mn-lt"/>
              </a:rPr>
              <a:t>Does the patient have allergies?</a:t>
            </a:r>
          </a:p>
          <a:p>
            <a:pPr lvl="3" indent="-230400"/>
            <a:r>
              <a:rPr lang="en-US" altLang="en-US" sz="2400" dirty="0">
                <a:latin typeface="+mn-lt"/>
              </a:rPr>
              <a:t>When did the patient last eat or drink?</a:t>
            </a:r>
          </a:p>
          <a:p>
            <a:pPr lvl="3" indent="-230400"/>
            <a:r>
              <a:rPr lang="en-US" altLang="en-US" sz="2400" dirty="0">
                <a:latin typeface="+mn-lt"/>
              </a:rPr>
              <a:t>What are the </a:t>
            </a:r>
            <a:r>
              <a:rPr lang="en-US" altLang="en-US" sz="2400" dirty="0" smtClean="0">
                <a:latin typeface="+mn-lt"/>
              </a:rPr>
              <a:t>patient’s </a:t>
            </a:r>
            <a:r>
              <a:rPr lang="en-US" altLang="en-US" sz="2400" dirty="0">
                <a:latin typeface="+mn-lt"/>
              </a:rPr>
              <a:t>medications</a:t>
            </a:r>
            <a:r>
              <a:rPr lang="en-US" altLang="en-US" sz="2400" dirty="0" smtClean="0">
                <a:latin typeface="+mn-lt"/>
              </a:rPr>
              <a:t>?</a:t>
            </a:r>
            <a:endParaRPr lang="en-US" altLang="en-US" sz="2400" dirty="0">
              <a:latin typeface="+mn-lt"/>
            </a:endParaRPr>
          </a:p>
          <a:p>
            <a:pPr lvl="3" indent="-230400"/>
            <a:r>
              <a:rPr lang="en-US" altLang="en-US" sz="2400" dirty="0">
                <a:latin typeface="+mn-lt"/>
              </a:rPr>
              <a:t>Are they using contraceptives?</a:t>
            </a:r>
          </a:p>
        </p:txBody>
      </p:sp>
    </p:spTree>
    <p:extLst>
      <p:ext uri="{BB962C8B-B14F-4D97-AF65-F5344CB8AC3E}">
        <p14:creationId xmlns:p14="http://schemas.microsoft.com/office/powerpoint/2010/main" val="133595558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Gynecologic Emergencies </a:t>
            </a:r>
            <a:r>
              <a:rPr lang="en-US" sz="2000" b="0" smtClean="0">
                <a:latin typeface="Times New Roman" panose="02020603050405020304" pitchFamily="18" charset="0"/>
                <a:ea typeface="ＭＳ Ｐゴシック"/>
                <a:cs typeface="ＭＳ Ｐゴシック" pitchFamily="-1" charset="-128"/>
              </a:rPr>
              <a:t>(23 of 27)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339619"/>
          </a:xfrm>
        </p:spPr>
        <p:txBody>
          <a:bodyPr wrap="square" lIns="91425" tIns="91425" rIns="91425" bIns="91425">
            <a:noAutofit/>
          </a:bodyPr>
          <a:lstStyle/>
          <a:p>
            <a:r>
              <a:rPr lang="en-US" altLang="en-US" sz="2400" dirty="0">
                <a:latin typeface="+mn-lt"/>
              </a:rPr>
              <a:t>Assessment-Based Approach – Gynecologic Emergencies </a:t>
            </a:r>
          </a:p>
          <a:p>
            <a:pPr lvl="1"/>
            <a:r>
              <a:rPr lang="en-US" altLang="en-US" sz="2400" dirty="0">
                <a:latin typeface="+mn-lt"/>
              </a:rPr>
              <a:t>Secondary Assessment</a:t>
            </a:r>
          </a:p>
          <a:p>
            <a:pPr lvl="2"/>
            <a:r>
              <a:rPr lang="en-US" altLang="en-US" sz="2400" dirty="0">
                <a:latin typeface="+mn-lt"/>
              </a:rPr>
              <a:t>Ask the following:</a:t>
            </a:r>
          </a:p>
          <a:p>
            <a:pPr lvl="3" indent="-230400"/>
            <a:r>
              <a:rPr lang="en-US" altLang="en-US" sz="2400" dirty="0">
                <a:latin typeface="+mn-lt"/>
              </a:rPr>
              <a:t>What is the patient’s past medical history?</a:t>
            </a:r>
          </a:p>
          <a:p>
            <a:pPr lvl="3" indent="-230400"/>
            <a:r>
              <a:rPr lang="en-US" altLang="en-US" sz="2400" dirty="0">
                <a:latin typeface="+mn-lt"/>
              </a:rPr>
              <a:t>When was the patient’s last menstrual period?</a:t>
            </a:r>
          </a:p>
          <a:p>
            <a:pPr lvl="3" indent="-230400"/>
            <a:r>
              <a:rPr lang="en-US" altLang="en-US" sz="2400" dirty="0">
                <a:latin typeface="+mn-lt"/>
              </a:rPr>
              <a:t>Is there any vaginal bleeding? If so, how many menstrual pads have been saturated?</a:t>
            </a:r>
          </a:p>
          <a:p>
            <a:pPr lvl="3" indent="-230400"/>
            <a:r>
              <a:rPr lang="en-US" altLang="en-US" sz="2400" dirty="0">
                <a:latin typeface="+mn-lt"/>
              </a:rPr>
              <a:t>Is there a possibility of pregnancy? How many pregnancies has she had?</a:t>
            </a:r>
          </a:p>
        </p:txBody>
      </p:sp>
    </p:spTree>
    <p:extLst>
      <p:ext uri="{BB962C8B-B14F-4D97-AF65-F5344CB8AC3E}">
        <p14:creationId xmlns:p14="http://schemas.microsoft.com/office/powerpoint/2010/main" val="248206608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Gynecologic Emergencies </a:t>
            </a:r>
            <a:r>
              <a:rPr lang="en-US" sz="2000" b="0" smtClean="0">
                <a:latin typeface="Times New Roman" panose="02020603050405020304" pitchFamily="18" charset="0"/>
                <a:ea typeface="ＭＳ Ｐゴシック"/>
                <a:cs typeface="ＭＳ Ｐゴシック" pitchFamily="-1" charset="-128"/>
              </a:rPr>
              <a:t>(24 of 27)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r>
              <a:rPr lang="en-US" altLang="en-US" sz="2400" dirty="0">
                <a:latin typeface="+mn-lt"/>
              </a:rPr>
              <a:t>Assessment-Based Approach – Gynecologic </a:t>
            </a:r>
            <a:r>
              <a:rPr lang="en-US" altLang="en-US" sz="2400" dirty="0" smtClean="0">
                <a:latin typeface="+mn-lt"/>
              </a:rPr>
              <a:t>Emergencies</a:t>
            </a:r>
            <a:endParaRPr lang="en-US" altLang="en-US" sz="2400" dirty="0">
              <a:latin typeface="+mn-lt"/>
            </a:endParaRPr>
          </a:p>
          <a:p>
            <a:pPr lvl="1"/>
            <a:r>
              <a:rPr lang="en-US" altLang="en-US" sz="2400" dirty="0">
                <a:latin typeface="+mn-lt"/>
              </a:rPr>
              <a:t>Secondary Assessment</a:t>
            </a:r>
          </a:p>
          <a:p>
            <a:pPr lvl="2"/>
            <a:r>
              <a:rPr lang="en-US" altLang="en-US" sz="2400" dirty="0">
                <a:latin typeface="+mn-lt"/>
              </a:rPr>
              <a:t>Ask the following:</a:t>
            </a:r>
          </a:p>
          <a:p>
            <a:pPr lvl="3" indent="-230400"/>
            <a:r>
              <a:rPr lang="en-US" altLang="en-US" sz="2400" dirty="0">
                <a:latin typeface="+mn-lt"/>
              </a:rPr>
              <a:t>Is there any vaginal discharge?</a:t>
            </a:r>
          </a:p>
          <a:p>
            <a:pPr lvl="3" indent="-230400"/>
            <a:r>
              <a:rPr lang="en-US" altLang="en-US" sz="2400" dirty="0">
                <a:latin typeface="+mn-lt"/>
              </a:rPr>
              <a:t>Has there been nausea or vomiting?</a:t>
            </a:r>
          </a:p>
          <a:p>
            <a:pPr lvl="3" indent="-230400"/>
            <a:r>
              <a:rPr lang="en-US" altLang="en-US" sz="2400" dirty="0">
                <a:latin typeface="+mn-lt"/>
              </a:rPr>
              <a:t>Is there pain with urination?</a:t>
            </a:r>
          </a:p>
        </p:txBody>
      </p:sp>
    </p:spTree>
    <p:extLst>
      <p:ext uri="{BB962C8B-B14F-4D97-AF65-F5344CB8AC3E}">
        <p14:creationId xmlns:p14="http://schemas.microsoft.com/office/powerpoint/2010/main" val="305604379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Gynecologic Emergencies </a:t>
            </a:r>
            <a:r>
              <a:rPr lang="en-US" sz="2000" b="0" smtClean="0">
                <a:latin typeface="Times New Roman" panose="02020603050405020304" pitchFamily="18" charset="0"/>
                <a:ea typeface="ＭＳ Ｐゴシック"/>
                <a:cs typeface="ＭＳ Ｐゴシック" pitchFamily="-1" charset="-128"/>
              </a:rPr>
              <a:t>(25 of 27)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r>
              <a:rPr lang="en-US" altLang="en-US" sz="2400" dirty="0">
                <a:latin typeface="+mn-lt"/>
              </a:rPr>
              <a:t>Assessment-Based Approach – Gynecologic </a:t>
            </a:r>
            <a:r>
              <a:rPr lang="en-US" altLang="en-US" sz="2400" dirty="0" smtClean="0">
                <a:latin typeface="+mn-lt"/>
              </a:rPr>
              <a:t>Emergencies</a:t>
            </a:r>
            <a:endParaRPr lang="en-US" altLang="en-US" sz="2400" dirty="0">
              <a:latin typeface="+mn-lt"/>
            </a:endParaRPr>
          </a:p>
          <a:p>
            <a:pPr lvl="1"/>
            <a:r>
              <a:rPr lang="en-US" altLang="en-US" sz="2400" dirty="0">
                <a:latin typeface="+mn-lt"/>
              </a:rPr>
              <a:t>Secondary Assessment</a:t>
            </a:r>
          </a:p>
          <a:p>
            <a:pPr lvl="2"/>
            <a:r>
              <a:rPr lang="en-US" altLang="en-US" sz="2400" dirty="0">
                <a:latin typeface="+mn-lt"/>
              </a:rPr>
              <a:t>Signs and symptoms include:</a:t>
            </a:r>
          </a:p>
          <a:p>
            <a:pPr lvl="3" indent="-230400"/>
            <a:r>
              <a:rPr lang="en-US" altLang="en-US" sz="2400" dirty="0">
                <a:latin typeface="+mn-lt"/>
              </a:rPr>
              <a:t>Vaginal discharge and/or pain</a:t>
            </a:r>
          </a:p>
          <a:p>
            <a:pPr lvl="3" indent="-230400"/>
            <a:r>
              <a:rPr lang="en-US" altLang="en-US" sz="2400" dirty="0">
                <a:latin typeface="+mn-lt"/>
              </a:rPr>
              <a:t>Abdominopelvic pain or tenderness</a:t>
            </a:r>
          </a:p>
          <a:p>
            <a:pPr lvl="3" indent="-230400"/>
            <a:r>
              <a:rPr lang="en-US" altLang="en-US" sz="2400" dirty="0">
                <a:latin typeface="+mn-lt"/>
              </a:rPr>
              <a:t>Nausea, vomiting</a:t>
            </a:r>
          </a:p>
          <a:p>
            <a:pPr lvl="3" indent="-230400"/>
            <a:r>
              <a:rPr lang="en-US" altLang="en-US" sz="2400" dirty="0">
                <a:latin typeface="+mn-lt"/>
              </a:rPr>
              <a:t>Fever, chills</a:t>
            </a:r>
          </a:p>
          <a:p>
            <a:pPr lvl="3" indent="-230400"/>
            <a:r>
              <a:rPr lang="en-US" altLang="en-US" sz="2400" dirty="0">
                <a:latin typeface="+mn-lt"/>
              </a:rPr>
              <a:t>Genital itching, redness, swelling</a:t>
            </a:r>
          </a:p>
          <a:p>
            <a:pPr lvl="3" indent="-230400"/>
            <a:r>
              <a:rPr lang="en-US" altLang="en-US" sz="2400" dirty="0">
                <a:latin typeface="+mn-lt"/>
              </a:rPr>
              <a:t>Signs of shock</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291584812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Gynecologic Emergencies </a:t>
            </a:r>
            <a:r>
              <a:rPr lang="en-US" sz="2000" b="0" smtClean="0">
                <a:latin typeface="Times New Roman" panose="02020603050405020304" pitchFamily="18" charset="0"/>
                <a:ea typeface="ＭＳ Ｐゴシック"/>
                <a:cs typeface="ＭＳ Ｐゴシック" pitchFamily="-1" charset="-128"/>
              </a:rPr>
              <a:t>(26 of 27)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r>
              <a:rPr lang="en-US" altLang="en-US" sz="2400" dirty="0">
                <a:latin typeface="+mn-lt"/>
              </a:rPr>
              <a:t>Assessment-Based Approach – Gynecologic </a:t>
            </a:r>
            <a:r>
              <a:rPr lang="en-US" altLang="en-US" sz="2400" dirty="0" smtClean="0">
                <a:latin typeface="+mn-lt"/>
              </a:rPr>
              <a:t>Emergencies</a:t>
            </a:r>
            <a:endParaRPr lang="en-US" altLang="en-US" sz="2400" dirty="0">
              <a:latin typeface="+mn-lt"/>
            </a:endParaRPr>
          </a:p>
          <a:p>
            <a:pPr lvl="1"/>
            <a:r>
              <a:rPr lang="en-US" altLang="en-US" sz="2400" dirty="0">
                <a:latin typeface="+mn-lt"/>
              </a:rPr>
              <a:t>Secondary Assessment</a:t>
            </a:r>
          </a:p>
          <a:p>
            <a:pPr lvl="2"/>
            <a:r>
              <a:rPr lang="en-US" altLang="en-US" sz="2400" dirty="0">
                <a:latin typeface="+mn-lt"/>
              </a:rPr>
              <a:t>Physical Exam</a:t>
            </a:r>
          </a:p>
          <a:p>
            <a:pPr lvl="3" indent="-230400"/>
            <a:r>
              <a:rPr lang="en-US" altLang="en-US" sz="2400" dirty="0">
                <a:latin typeface="+mn-lt"/>
              </a:rPr>
              <a:t>Examine the abdomen.</a:t>
            </a:r>
          </a:p>
          <a:p>
            <a:pPr lvl="3" indent="-230400"/>
            <a:r>
              <a:rPr lang="en-US" altLang="en-US" sz="2400" dirty="0">
                <a:latin typeface="+mn-lt"/>
              </a:rPr>
              <a:t>Ask if there is vaginal bleeding, clots, or tissue.</a:t>
            </a:r>
          </a:p>
          <a:p>
            <a:pPr lvl="3" indent="-230400"/>
            <a:r>
              <a:rPr lang="en-US" altLang="en-US" sz="2400" dirty="0">
                <a:latin typeface="+mn-lt"/>
              </a:rPr>
              <a:t>Obtain baseline vital signs.</a:t>
            </a:r>
          </a:p>
        </p:txBody>
      </p:sp>
    </p:spTree>
    <p:extLst>
      <p:ext uri="{BB962C8B-B14F-4D97-AF65-F5344CB8AC3E}">
        <p14:creationId xmlns:p14="http://schemas.microsoft.com/office/powerpoint/2010/main" val="141369166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Gynecologic Emergencies </a:t>
            </a:r>
            <a:r>
              <a:rPr lang="en-US" sz="2000" b="0" smtClean="0">
                <a:latin typeface="Times New Roman" panose="02020603050405020304" pitchFamily="18" charset="0"/>
                <a:ea typeface="ＭＳ Ｐゴシック"/>
                <a:cs typeface="ＭＳ Ｐゴシック" pitchFamily="-1" charset="-128"/>
              </a:rPr>
              <a:t>(27 of 27)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970287"/>
          </a:xfrm>
        </p:spPr>
        <p:txBody>
          <a:bodyPr wrap="square" lIns="91425" tIns="91425" rIns="91425" bIns="91425">
            <a:noAutofit/>
          </a:bodyPr>
          <a:lstStyle/>
          <a:p>
            <a:pPr>
              <a:defRPr/>
            </a:pPr>
            <a:r>
              <a:rPr lang="en-US" sz="2400" dirty="0">
                <a:latin typeface="+mn-lt"/>
              </a:rPr>
              <a:t>Assessment-Based Approach – Gynecologic </a:t>
            </a:r>
            <a:r>
              <a:rPr lang="en-US" sz="2400" dirty="0" smtClean="0">
                <a:latin typeface="+mn-lt"/>
              </a:rPr>
              <a:t>Emergencies</a:t>
            </a:r>
            <a:endParaRPr lang="en-US" sz="2400" dirty="0">
              <a:latin typeface="+mn-lt"/>
            </a:endParaRPr>
          </a:p>
          <a:p>
            <a:pPr lvl="1">
              <a:defRPr/>
            </a:pPr>
            <a:r>
              <a:rPr lang="en-US" altLang="en-US" sz="2400" dirty="0">
                <a:latin typeface="+mn-lt"/>
              </a:rPr>
              <a:t>Emergency Medical Care</a:t>
            </a:r>
          </a:p>
          <a:p>
            <a:pPr lvl="2">
              <a:defRPr/>
            </a:pPr>
            <a:r>
              <a:rPr lang="en-US" altLang="en-US" sz="2400" dirty="0">
                <a:latin typeface="+mn-lt"/>
              </a:rPr>
              <a:t>If trauma is involved, consider spine motion restriction.</a:t>
            </a:r>
          </a:p>
          <a:p>
            <a:pPr lvl="2">
              <a:defRPr/>
            </a:pPr>
            <a:r>
              <a:rPr lang="en-US" altLang="en-US" sz="2400" dirty="0">
                <a:latin typeface="+mn-lt"/>
              </a:rPr>
              <a:t>Maintain a patent airway.</a:t>
            </a:r>
          </a:p>
          <a:p>
            <a:pPr lvl="2">
              <a:defRPr/>
            </a:pPr>
            <a:r>
              <a:rPr lang="en-US" altLang="en-US" sz="2400" dirty="0">
                <a:latin typeface="+mn-lt"/>
              </a:rPr>
              <a:t>Maintain adequate oxygenation.</a:t>
            </a:r>
          </a:p>
          <a:p>
            <a:pPr lvl="2">
              <a:defRPr/>
            </a:pPr>
            <a:r>
              <a:rPr lang="en-US" altLang="en-US" sz="2400" dirty="0">
                <a:latin typeface="+mn-lt"/>
              </a:rPr>
              <a:t>Control external bleeding.</a:t>
            </a:r>
          </a:p>
          <a:p>
            <a:pPr lvl="2">
              <a:defRPr/>
            </a:pPr>
            <a:r>
              <a:rPr lang="en-US" altLang="en-US" sz="2400" dirty="0">
                <a:latin typeface="+mn-lt"/>
              </a:rPr>
              <a:t>Place the patient in a comfortable </a:t>
            </a:r>
            <a:r>
              <a:rPr lang="en-US" altLang="en-US" sz="2400" dirty="0" smtClean="0">
                <a:latin typeface="+mn-lt"/>
              </a:rPr>
              <a:t>position.</a:t>
            </a:r>
          </a:p>
        </p:txBody>
      </p:sp>
    </p:spTree>
    <p:extLst>
      <p:ext uri="{BB962C8B-B14F-4D97-AF65-F5344CB8AC3E}">
        <p14:creationId xmlns:p14="http://schemas.microsoft.com/office/powerpoint/2010/main" val="153682419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2207790"/>
          </a:xfrm>
        </p:spPr>
        <p:txBody>
          <a:bodyPr tIns="91425">
            <a:noAutofit/>
          </a:bodyPr>
          <a:lstStyle/>
          <a:p>
            <a:pPr lvl="0" eaLnBrk="0" fontAlgn="base" hangingPunct="0">
              <a:spcBef>
                <a:spcPct val="0"/>
              </a:spcBef>
              <a:spcAft>
                <a:spcPct val="0"/>
              </a:spcAft>
              <a:buClrTx/>
              <a:defRPr/>
            </a:pPr>
            <a:r>
              <a:rPr lang="en-US" sz="2800" dirty="0" smtClean="0">
                <a:latin typeface="Times New Roman" panose="02020603050405020304" pitchFamily="18" charset="0"/>
                <a:ea typeface="ＭＳ Ｐゴシック"/>
                <a:cs typeface="ＭＳ Ｐゴシック" pitchFamily="-1" charset="-128"/>
              </a:rPr>
              <a:t>Click on the Term That is Used to Describe the Condition in Which Tissue from the Lining of the Uterus is Implanted Outside of the Uterus, Where It May Cause Inflammation, Scarring, Bleeding, and Adhesions</a:t>
            </a:r>
            <a:endParaRPr lang="en-US" sz="2800" dirty="0">
              <a:latin typeface="Times New Roman" panose="02020603050405020304" pitchFamily="18" charset="0"/>
              <a:ea typeface="ＭＳ Ｐゴシック"/>
              <a:cs typeface="ＭＳ Ｐゴシック" pitchFamily="-1" charset="-128"/>
            </a:endParaRPr>
          </a:p>
        </p:txBody>
      </p:sp>
      <p:sp>
        <p:nvSpPr>
          <p:cNvPr id="3" name="Content Placeholder 2"/>
          <p:cNvSpPr>
            <a:spLocks noGrp="1"/>
          </p:cNvSpPr>
          <p:nvPr>
            <p:ph idx="1"/>
          </p:nvPr>
        </p:nvSpPr>
        <p:spPr>
          <a:xfrm>
            <a:off x="457199" y="2621281"/>
            <a:ext cx="8229600" cy="553968"/>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A. </a:t>
            </a:r>
            <a:r>
              <a:rPr lang="en-US" altLang="en-US" sz="2400" kern="1200" dirty="0" smtClean="0">
                <a:solidFill>
                  <a:srgbClr val="000000"/>
                </a:solidFill>
                <a:latin typeface="Arial (Body)"/>
                <a:ea typeface="ＭＳ Ｐゴシック" panose="020B0600070205080204" pitchFamily="34" charset="-128"/>
                <a:hlinkClick r:id="rId2" action="ppaction://hlinksldjump"/>
              </a:rPr>
              <a:t>Pelvic </a:t>
            </a:r>
            <a:r>
              <a:rPr lang="en-US" altLang="en-US" sz="2400" kern="1200" dirty="0">
                <a:solidFill>
                  <a:srgbClr val="000000"/>
                </a:solidFill>
                <a:latin typeface="Arial (Body)"/>
                <a:ea typeface="ＭＳ Ｐゴシック" panose="020B0600070205080204" pitchFamily="34" charset="-128"/>
                <a:hlinkClick r:id="rId2" action="ppaction://hlinksldjump"/>
              </a:rPr>
              <a:t>inflammatory disease</a:t>
            </a:r>
            <a:endParaRPr lang="en-US" altLang="en-US" sz="2400" kern="1200" dirty="0">
              <a:solidFill>
                <a:srgbClr val="000000"/>
              </a:solidFill>
              <a:latin typeface="Arial (Body)"/>
              <a:ea typeface="ＭＳ Ｐゴシック" panose="020B0600070205080204" pitchFamily="34" charset="-128"/>
            </a:endParaRPr>
          </a:p>
        </p:txBody>
      </p:sp>
      <p:sp>
        <p:nvSpPr>
          <p:cNvPr id="4" name="Content Placeholder 3"/>
          <p:cNvSpPr>
            <a:spLocks noGrp="1"/>
          </p:cNvSpPr>
          <p:nvPr>
            <p:ph idx="13"/>
          </p:nvPr>
        </p:nvSpPr>
        <p:spPr>
          <a:xfrm>
            <a:off x="457199" y="3335973"/>
            <a:ext cx="8229600" cy="553968"/>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B. </a:t>
            </a:r>
            <a:r>
              <a:rPr lang="en-US" altLang="en-US" sz="2400" kern="1200" dirty="0" smtClean="0">
                <a:solidFill>
                  <a:srgbClr val="000000"/>
                </a:solidFill>
                <a:latin typeface="Arial (Body)"/>
                <a:ea typeface="ＭＳ Ｐゴシック" panose="020B0600070205080204" pitchFamily="34" charset="-128"/>
                <a:hlinkClick r:id="rId3" action="ppaction://hlinksldjump"/>
              </a:rPr>
              <a:t>Endometriosis</a:t>
            </a:r>
            <a:endParaRPr lang="en-US" altLang="en-US" sz="2400" kern="1200" dirty="0">
              <a:solidFill>
                <a:srgbClr val="000000"/>
              </a:solidFill>
              <a:latin typeface="Arial (Body)"/>
              <a:ea typeface="ＭＳ Ｐゴシック" panose="020B0600070205080204" pitchFamily="34" charset="-128"/>
            </a:endParaRPr>
          </a:p>
        </p:txBody>
      </p:sp>
      <p:sp>
        <p:nvSpPr>
          <p:cNvPr id="5" name="Content Placeholder 4"/>
          <p:cNvSpPr>
            <a:spLocks noGrp="1"/>
          </p:cNvSpPr>
          <p:nvPr>
            <p:ph idx="14"/>
          </p:nvPr>
        </p:nvSpPr>
        <p:spPr>
          <a:xfrm>
            <a:off x="457199" y="4043046"/>
            <a:ext cx="8229600" cy="553968"/>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C. </a:t>
            </a:r>
            <a:r>
              <a:rPr lang="en-US" altLang="en-US" sz="2400" kern="1200" dirty="0" smtClean="0">
                <a:solidFill>
                  <a:srgbClr val="000000"/>
                </a:solidFill>
                <a:latin typeface="Arial (Body)"/>
                <a:ea typeface="ＭＳ Ｐゴシック" panose="020B0600070205080204" pitchFamily="34" charset="-128"/>
                <a:hlinkClick r:id="rId4" action="ppaction://hlinksldjump"/>
              </a:rPr>
              <a:t>Endometritis</a:t>
            </a:r>
            <a:endParaRPr lang="en-US" altLang="en-US" sz="2400" kern="1200" dirty="0">
              <a:solidFill>
                <a:srgbClr val="000000"/>
              </a:solidFill>
              <a:latin typeface="Arial (Body)"/>
              <a:ea typeface="ＭＳ Ｐゴシック" panose="020B0600070205080204" pitchFamily="34" charset="-128"/>
            </a:endParaRPr>
          </a:p>
        </p:txBody>
      </p:sp>
      <p:sp>
        <p:nvSpPr>
          <p:cNvPr id="6" name="Content Placeholder 5"/>
          <p:cNvSpPr>
            <a:spLocks noGrp="1"/>
          </p:cNvSpPr>
          <p:nvPr>
            <p:ph idx="15"/>
          </p:nvPr>
        </p:nvSpPr>
        <p:spPr>
          <a:xfrm>
            <a:off x="457199" y="4745892"/>
            <a:ext cx="8229600" cy="553968"/>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D. </a:t>
            </a:r>
            <a:r>
              <a:rPr lang="en-US" altLang="en-US" sz="2400" kern="1200" dirty="0" smtClean="0">
                <a:solidFill>
                  <a:srgbClr val="000000"/>
                </a:solidFill>
                <a:latin typeface="Arial (Body)"/>
                <a:ea typeface="ＭＳ Ｐゴシック" panose="020B0600070205080204" pitchFamily="34" charset="-128"/>
                <a:hlinkClick r:id="rId5" action="ppaction://hlinksldjump"/>
              </a:rPr>
              <a:t>Mittelschmerz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45817078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Genitourinary/Renal Emergencies </a:t>
            </a:r>
            <a:r>
              <a:rPr lang="en-US" sz="2000" b="0" dirty="0" smtClean="0">
                <a:latin typeface="Times New Roman" panose="02020603050405020304" pitchFamily="18" charset="0"/>
                <a:ea typeface="ＭＳ Ｐゴシック"/>
                <a:cs typeface="ＭＳ Ｐゴシック" pitchFamily="-1" charset="-128"/>
              </a:rPr>
              <a:t>(1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Organs of the female reproductive system are separate from those in the female urinary system.</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In males, some of the structures are shared.</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Patients with genitourinary or renal conditions may experience abdominopelvic pain.</a:t>
            </a:r>
          </a:p>
        </p:txBody>
      </p:sp>
    </p:spTree>
    <p:extLst>
      <p:ext uri="{BB962C8B-B14F-4D97-AF65-F5344CB8AC3E}">
        <p14:creationId xmlns:p14="http://schemas.microsoft.com/office/powerpoint/2010/main" val="4060535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Organs in the Abdominal Cavity</a:t>
            </a:r>
            <a:endParaRPr lang="en-US" altLang="en-US" dirty="0">
              <a:latin typeface="Times New Roman" panose="02020603050405020304" pitchFamily="18" charset="0"/>
              <a:ea typeface="ＭＳ Ｐゴシック"/>
            </a:endParaRPr>
          </a:p>
        </p:txBody>
      </p:sp>
      <p:pic>
        <p:nvPicPr>
          <p:cNvPr id="4" name="Picture 2" descr="Solid and hollow organs of the abdominal cavity, from top to bottom. Solid organs: spleen, liver, pancreas, kidneys. Hollow organs: stomach, gallbladder, duodenum, large intestine, small intestine, bladd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25" y="1847135"/>
            <a:ext cx="7303351" cy="346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1810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Genitourinary/Renal Emergencies </a:t>
            </a:r>
            <a:r>
              <a:rPr lang="en-US" sz="2000" b="0" smtClean="0">
                <a:latin typeface="Times New Roman" panose="02020603050405020304" pitchFamily="18" charset="0"/>
                <a:ea typeface="ＭＳ Ｐゴシック"/>
                <a:cs typeface="ＭＳ Ｐゴシック" pitchFamily="-1" charset="-128"/>
              </a:rPr>
              <a:t>(2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Genitourinary/Renal Structures and Functions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urinary system produces, stores, and eliminates urine.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kidneys filter the blood to excrete waste products into the urine.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kidneys also play roles in pH regulation and regulating blood volume and pressure.</a:t>
            </a:r>
          </a:p>
        </p:txBody>
      </p:sp>
    </p:spTree>
    <p:extLst>
      <p:ext uri="{BB962C8B-B14F-4D97-AF65-F5344CB8AC3E}">
        <p14:creationId xmlns:p14="http://schemas.microsoft.com/office/powerpoint/2010/main" val="400046530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Genitourinary/Renal Emergencies </a:t>
            </a:r>
            <a:r>
              <a:rPr lang="en-US" sz="2000" b="0" smtClean="0">
                <a:latin typeface="Times New Roman" panose="02020603050405020304" pitchFamily="18" charset="0"/>
                <a:ea typeface="ＭＳ Ｐゴシック"/>
                <a:cs typeface="ＭＳ Ｐゴシック" pitchFamily="-1" charset="-128"/>
              </a:rPr>
              <a:t>(3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r>
              <a:rPr lang="en-US" altLang="en-US" sz="2400" dirty="0">
                <a:latin typeface="+mn-lt"/>
              </a:rPr>
              <a:t>Genitourinary/Renal Structures and Functions</a:t>
            </a:r>
          </a:p>
          <a:p>
            <a:pPr lvl="1"/>
            <a:r>
              <a:rPr lang="en-US" altLang="en-US" sz="2400" dirty="0">
                <a:latin typeface="+mn-lt"/>
              </a:rPr>
              <a:t>The ureters carry urine from the kidneys to the urinary bladder.</a:t>
            </a:r>
          </a:p>
          <a:p>
            <a:pPr lvl="1"/>
            <a:r>
              <a:rPr lang="en-US" altLang="en-US" sz="2400" dirty="0">
                <a:latin typeface="+mn-lt"/>
              </a:rPr>
              <a:t>The urinary bladder stores urine until it is eliminated through the urethra.</a:t>
            </a:r>
          </a:p>
          <a:p>
            <a:pPr lvl="1"/>
            <a:r>
              <a:rPr lang="en-US" altLang="en-US" sz="2400" dirty="0">
                <a:latin typeface="+mn-lt"/>
              </a:rPr>
              <a:t>In men, the urethra serves both urinary and reproductive functions.</a:t>
            </a:r>
          </a:p>
        </p:txBody>
      </p:sp>
    </p:spTree>
    <p:extLst>
      <p:ext uri="{BB962C8B-B14F-4D97-AF65-F5344CB8AC3E}">
        <p14:creationId xmlns:p14="http://schemas.microsoft.com/office/powerpoint/2010/main" val="236984978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The Ureters Extend from the Kidneys to the Urinary Bladder</a:t>
            </a:r>
            <a:endParaRPr lang="en-US" altLang="en-US" dirty="0">
              <a:latin typeface="Times New Roman" panose="02020603050405020304" pitchFamily="18" charset="0"/>
              <a:ea typeface="ＭＳ Ｐゴシック"/>
            </a:endParaRPr>
          </a:p>
        </p:txBody>
      </p:sp>
      <p:pic>
        <p:nvPicPr>
          <p:cNvPr id="4" name="Picture 2" descr="The kidneys both have 1 ureter extending down to connect to the bladd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8533" y="1531254"/>
            <a:ext cx="5526933" cy="464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778242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ctr">
            <a:noAutofit/>
          </a:bodyPr>
          <a:lstStyle/>
          <a:p>
            <a:pPr lvl="0" eaLnBrk="0" fontAlgn="base" hangingPunct="0">
              <a:spcBef>
                <a:spcPct val="0"/>
              </a:spcBef>
              <a:spcAft>
                <a:spcPct val="0"/>
              </a:spcAft>
              <a:buClrTx/>
            </a:pPr>
            <a:r>
              <a:rPr lang="en-US" altLang="en-US" sz="3000" dirty="0" smtClean="0">
                <a:latin typeface="Times New Roman" panose="02020603050405020304" pitchFamily="18" charset="0"/>
                <a:ea typeface="ＭＳ Ｐゴシック"/>
              </a:rPr>
              <a:t>The Male Urethra Extends from the Urinary Bladder through the Prostate Gland and Penis</a:t>
            </a:r>
            <a:endParaRPr lang="en-US" altLang="en-US" sz="3000" dirty="0">
              <a:latin typeface="Times New Roman" panose="02020603050405020304" pitchFamily="18" charset="0"/>
              <a:ea typeface="ＭＳ Ｐゴシック"/>
            </a:endParaRPr>
          </a:p>
        </p:txBody>
      </p:sp>
      <p:pic>
        <p:nvPicPr>
          <p:cNvPr id="4" name="Picture 2" descr="Sagittal cross sections of the male urinary tract. The urinary bladder is above the prostate gland. The urethra connects the bladder and prostate gland to the penis, where the urethra ends at an open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811" y="2032260"/>
            <a:ext cx="7018377" cy="386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0931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sz="3200" dirty="0" smtClean="0">
                <a:latin typeface="Times New Roman" panose="02020603050405020304" pitchFamily="18" charset="0"/>
                <a:ea typeface="ＭＳ Ｐゴシック"/>
              </a:rPr>
              <a:t>Table 23-6 Common Genitourinary/Renal Conditions</a:t>
            </a:r>
            <a:endParaRPr lang="en-US" altLang="en-US" sz="320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a:lstStyle/>
          <a:p>
            <a:r>
              <a:rPr lang="en-US" sz="2400" dirty="0" smtClean="0">
                <a:latin typeface="+mn-lt"/>
              </a:rPr>
              <a:t>Urinary </a:t>
            </a:r>
            <a:r>
              <a:rPr lang="en-US" sz="2400" dirty="0">
                <a:latin typeface="+mn-lt"/>
              </a:rPr>
              <a:t>tract infections</a:t>
            </a:r>
          </a:p>
          <a:p>
            <a:r>
              <a:rPr lang="en-US" sz="2400" dirty="0" smtClean="0">
                <a:latin typeface="+mn-lt"/>
              </a:rPr>
              <a:t>Kidney </a:t>
            </a:r>
            <a:r>
              <a:rPr lang="en-US" sz="2400" dirty="0">
                <a:latin typeface="+mn-lt"/>
              </a:rPr>
              <a:t>stones</a:t>
            </a:r>
          </a:p>
          <a:p>
            <a:r>
              <a:rPr lang="en-US" sz="2400" dirty="0" smtClean="0">
                <a:latin typeface="+mn-lt"/>
              </a:rPr>
              <a:t>Kidney </a:t>
            </a:r>
            <a:r>
              <a:rPr lang="en-US" sz="2400" dirty="0">
                <a:latin typeface="+mn-lt"/>
              </a:rPr>
              <a:t>failure</a:t>
            </a:r>
          </a:p>
        </p:txBody>
      </p:sp>
    </p:spTree>
    <p:extLst>
      <p:ext uri="{BB962C8B-B14F-4D97-AF65-F5344CB8AC3E}">
        <p14:creationId xmlns:p14="http://schemas.microsoft.com/office/powerpoint/2010/main" val="372221677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Genitourinary/Renal Emergencies </a:t>
            </a:r>
            <a:r>
              <a:rPr lang="en-US" sz="2000" b="0" dirty="0" smtClean="0">
                <a:latin typeface="Times New Roman" panose="02020603050405020304" pitchFamily="18" charset="0"/>
                <a:ea typeface="ＭＳ Ｐゴシック"/>
                <a:cs typeface="ＭＳ Ｐゴシック" pitchFamily="-1" charset="-128"/>
              </a:rPr>
              <a:t>(4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44706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Genitourinary/Renal Conditions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Urinary Tract Infection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Most frequently caused by bacteria that enter through the urethra</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More common in women, the elderly, diabetics, and patients who are immobile or catheterized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May affect the urethra, bladder, ureters, kidneys, and in men, the prostate</a:t>
            </a:r>
          </a:p>
        </p:txBody>
      </p:sp>
    </p:spTree>
    <p:extLst>
      <p:ext uri="{BB962C8B-B14F-4D97-AF65-F5344CB8AC3E}">
        <p14:creationId xmlns:p14="http://schemas.microsoft.com/office/powerpoint/2010/main" val="295832596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Genitourinary/Renal Emergencies </a:t>
            </a:r>
            <a:r>
              <a:rPr lang="en-US" sz="2000" b="0" smtClean="0">
                <a:latin typeface="Times New Roman" panose="02020603050405020304" pitchFamily="18" charset="0"/>
                <a:ea typeface="ＭＳ Ｐゴシック"/>
                <a:cs typeface="ＭＳ Ｐゴシック" pitchFamily="-1" charset="-128"/>
              </a:rPr>
              <a:t>(5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570452"/>
          </a:xfrm>
        </p:spPr>
        <p:txBody>
          <a:bodyPr wrap="square" lIns="91425" tIns="91425" rIns="91425" bIns="91425">
            <a:noAutofit/>
          </a:bodyPr>
          <a:lstStyle/>
          <a:p>
            <a:r>
              <a:rPr lang="en-US" altLang="en-US" sz="2400" dirty="0">
                <a:latin typeface="+mn-lt"/>
              </a:rPr>
              <a:t>Genitourinary/Renal Conditions</a:t>
            </a:r>
          </a:p>
          <a:p>
            <a:pPr lvl="1"/>
            <a:r>
              <a:rPr lang="en-US" altLang="en-US" sz="2400" dirty="0">
                <a:latin typeface="+mn-lt"/>
              </a:rPr>
              <a:t>Urinary Tract </a:t>
            </a:r>
            <a:r>
              <a:rPr lang="en-US" altLang="en-US" sz="2400" dirty="0" smtClean="0">
                <a:latin typeface="+mn-lt"/>
              </a:rPr>
              <a:t>Infection</a:t>
            </a:r>
            <a:endParaRPr lang="en-US" altLang="en-US" sz="2400" dirty="0">
              <a:latin typeface="+mn-lt"/>
            </a:endParaRPr>
          </a:p>
          <a:p>
            <a:pPr lvl="2"/>
            <a:r>
              <a:rPr lang="en-US" altLang="en-US" sz="2400" dirty="0">
                <a:latin typeface="+mn-lt"/>
              </a:rPr>
              <a:t>Signs and symptoms include:</a:t>
            </a:r>
          </a:p>
          <a:p>
            <a:pPr lvl="3" indent="-230400"/>
            <a:r>
              <a:rPr lang="en-US" altLang="en-US" sz="2400" dirty="0">
                <a:latin typeface="+mn-lt"/>
              </a:rPr>
              <a:t>Abdominopelvic pain or tenderness</a:t>
            </a:r>
          </a:p>
          <a:p>
            <a:pPr lvl="3" indent="-230400"/>
            <a:r>
              <a:rPr lang="en-US" altLang="en-US" sz="2400" dirty="0">
                <a:latin typeface="+mn-lt"/>
              </a:rPr>
              <a:t>Blood in the urine</a:t>
            </a:r>
          </a:p>
          <a:p>
            <a:pPr lvl="3" indent="-230400"/>
            <a:r>
              <a:rPr lang="en-US" altLang="en-US" sz="2400" dirty="0">
                <a:latin typeface="+mn-lt"/>
              </a:rPr>
              <a:t>Cloudy urine, strong odor to the urine</a:t>
            </a:r>
          </a:p>
          <a:p>
            <a:pPr lvl="3" indent="-230400"/>
            <a:r>
              <a:rPr lang="en-US" altLang="en-US" sz="2400" dirty="0">
                <a:latin typeface="+mn-lt"/>
              </a:rPr>
              <a:t>Pain/burning with urination or intercourse</a:t>
            </a:r>
          </a:p>
          <a:p>
            <a:pPr lvl="3" indent="-230400"/>
            <a:r>
              <a:rPr lang="en-US" altLang="en-US" sz="2400" dirty="0">
                <a:latin typeface="+mn-lt"/>
              </a:rPr>
              <a:t>Frequent or urgent need to urinate</a:t>
            </a:r>
          </a:p>
          <a:p>
            <a:pPr lvl="3" indent="-230400"/>
            <a:r>
              <a:rPr lang="en-US" altLang="en-US" sz="2400" dirty="0">
                <a:latin typeface="+mn-lt"/>
              </a:rPr>
              <a:t>Genital or flank pain</a:t>
            </a:r>
          </a:p>
          <a:p>
            <a:pPr lvl="3" indent="-230400"/>
            <a:r>
              <a:rPr lang="en-US" altLang="en-US" sz="2400" dirty="0">
                <a:latin typeface="+mn-lt"/>
              </a:rPr>
              <a:t>Fever or chills</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347591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Genitourinary/Renal Emergencies </a:t>
            </a:r>
            <a:r>
              <a:rPr lang="en-US" sz="2000" b="0" smtClean="0">
                <a:latin typeface="Times New Roman" panose="02020603050405020304" pitchFamily="18" charset="0"/>
                <a:ea typeface="ＭＳ Ｐゴシック"/>
                <a:cs typeface="ＭＳ Ｐゴシック" pitchFamily="-1" charset="-128"/>
              </a:rPr>
              <a:t>(6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a:defRPr/>
            </a:pPr>
            <a:r>
              <a:rPr lang="en-US" sz="2400" dirty="0">
                <a:latin typeface="+mn-lt"/>
              </a:rPr>
              <a:t>Genitourinary/Renal Conditions</a:t>
            </a:r>
          </a:p>
          <a:p>
            <a:pPr lvl="1">
              <a:defRPr/>
            </a:pPr>
            <a:r>
              <a:rPr lang="en-US" altLang="en-US" sz="2400" dirty="0">
                <a:latin typeface="+mn-lt"/>
              </a:rPr>
              <a:t>Kidney Stones</a:t>
            </a:r>
          </a:p>
          <a:p>
            <a:pPr lvl="2">
              <a:defRPr/>
            </a:pPr>
            <a:r>
              <a:rPr lang="en-US" altLang="en-US" sz="2400" dirty="0">
                <a:latin typeface="+mn-lt"/>
              </a:rPr>
              <a:t>Crystals form in the kidneys and must travel through the urinary system.</a:t>
            </a:r>
          </a:p>
          <a:p>
            <a:pPr lvl="2">
              <a:defRPr/>
            </a:pPr>
            <a:r>
              <a:rPr lang="en-US" altLang="en-US" sz="2400" dirty="0">
                <a:latin typeface="+mn-lt"/>
              </a:rPr>
              <a:t>Family history and dehydration are risk factors.</a:t>
            </a:r>
          </a:p>
          <a:p>
            <a:pPr lvl="2">
              <a:defRPr/>
            </a:pPr>
            <a:r>
              <a:rPr lang="en-US" altLang="en-US" sz="2400" dirty="0">
                <a:latin typeface="+mn-lt"/>
              </a:rPr>
              <a:t>Stones can cause severe pain.</a:t>
            </a:r>
          </a:p>
          <a:p>
            <a:pPr lvl="2">
              <a:defRPr/>
            </a:pPr>
            <a:r>
              <a:rPr lang="en-US" altLang="en-US" sz="2400" dirty="0">
                <a:latin typeface="+mn-lt"/>
              </a:rPr>
              <a:t>Untreated, stones can lead to obstruction and kidney </a:t>
            </a:r>
            <a:r>
              <a:rPr lang="en-US" altLang="en-US" sz="2400" dirty="0" smtClean="0">
                <a:latin typeface="+mn-lt"/>
              </a:rPr>
              <a:t>damage.</a:t>
            </a:r>
          </a:p>
        </p:txBody>
      </p:sp>
    </p:spTree>
    <p:extLst>
      <p:ext uri="{BB962C8B-B14F-4D97-AF65-F5344CB8AC3E}">
        <p14:creationId xmlns:p14="http://schemas.microsoft.com/office/powerpoint/2010/main" val="204414576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Genitourinary/Renal Emergencies </a:t>
            </a:r>
            <a:r>
              <a:rPr lang="en-US" sz="2000" b="0" smtClean="0">
                <a:latin typeface="Times New Roman" panose="02020603050405020304" pitchFamily="18" charset="0"/>
                <a:ea typeface="ＭＳ Ｐゴシック"/>
                <a:cs typeface="ＭＳ Ｐゴシック" pitchFamily="-1" charset="-128"/>
              </a:rPr>
              <a:t>(7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570452"/>
          </a:xfrm>
        </p:spPr>
        <p:txBody>
          <a:bodyPr wrap="square" lIns="91425" tIns="91425" rIns="91425" bIns="91425">
            <a:noAutofit/>
          </a:bodyPr>
          <a:lstStyle/>
          <a:p>
            <a:r>
              <a:rPr lang="en-US" altLang="en-US" sz="2400" dirty="0">
                <a:latin typeface="+mn-lt"/>
              </a:rPr>
              <a:t>Genitourinary/Renal Conditions</a:t>
            </a:r>
          </a:p>
          <a:p>
            <a:pPr lvl="1"/>
            <a:r>
              <a:rPr lang="en-US" altLang="en-US" sz="2400" dirty="0">
                <a:latin typeface="+mn-lt"/>
              </a:rPr>
              <a:t>Kidney Stones</a:t>
            </a:r>
          </a:p>
          <a:p>
            <a:pPr lvl="2"/>
            <a:r>
              <a:rPr lang="en-US" altLang="en-US" sz="2400" dirty="0">
                <a:latin typeface="+mn-lt"/>
              </a:rPr>
              <a:t>Signs and symptoms include:</a:t>
            </a:r>
          </a:p>
          <a:p>
            <a:pPr lvl="3" indent="-230400"/>
            <a:r>
              <a:rPr lang="en-US" altLang="en-US" sz="2400" dirty="0">
                <a:latin typeface="+mn-lt"/>
              </a:rPr>
              <a:t>Abdominopelvic pain or tenderness</a:t>
            </a:r>
          </a:p>
          <a:p>
            <a:pPr lvl="3" indent="-230400"/>
            <a:r>
              <a:rPr lang="en-US" altLang="en-US" sz="2400" dirty="0">
                <a:latin typeface="+mn-lt"/>
              </a:rPr>
              <a:t>Colicky, severe back, or flank pain</a:t>
            </a:r>
          </a:p>
          <a:p>
            <a:pPr lvl="3" indent="-230400"/>
            <a:r>
              <a:rPr lang="en-US" altLang="en-US" sz="2400" dirty="0">
                <a:latin typeface="+mn-lt"/>
              </a:rPr>
              <a:t>Groin pain, fever, chills</a:t>
            </a:r>
          </a:p>
          <a:p>
            <a:pPr lvl="3" indent="-230400"/>
            <a:r>
              <a:rPr lang="en-US" altLang="en-US" sz="2400" dirty="0">
                <a:latin typeface="+mn-lt"/>
              </a:rPr>
              <a:t>Abnormal urine color</a:t>
            </a:r>
          </a:p>
          <a:p>
            <a:pPr lvl="3" indent="-230400"/>
            <a:r>
              <a:rPr lang="en-US" altLang="en-US" sz="2400" dirty="0">
                <a:latin typeface="+mn-lt"/>
              </a:rPr>
              <a:t>Pain with urination</a:t>
            </a:r>
          </a:p>
          <a:p>
            <a:pPr lvl="3" indent="-230400"/>
            <a:r>
              <a:rPr lang="en-US" altLang="en-US" sz="2400" dirty="0">
                <a:latin typeface="+mn-lt"/>
              </a:rPr>
              <a:t>Frequent or urgent need to urinate</a:t>
            </a:r>
          </a:p>
          <a:p>
            <a:pPr lvl="3" indent="-230400"/>
            <a:r>
              <a:rPr lang="en-US" altLang="en-US" sz="2400" dirty="0">
                <a:latin typeface="+mn-lt"/>
              </a:rPr>
              <a:t>Nausea, vomiting</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47079031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Genitourinary/Renal Emergencies </a:t>
            </a:r>
            <a:r>
              <a:rPr lang="en-US" sz="2000" b="0" smtClean="0">
                <a:latin typeface="Times New Roman" panose="02020603050405020304" pitchFamily="18" charset="0"/>
                <a:ea typeface="ＭＳ Ｐゴシック"/>
                <a:cs typeface="ＭＳ Ｐゴシック" pitchFamily="-1" charset="-128"/>
              </a:rPr>
              <a:t>(8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255651" lvl="0" indent="-255651" eaLnBrk="0" fontAlgn="base" hangingPunct="0">
              <a:spcAft>
                <a:spcPct val="0"/>
              </a:spcAft>
              <a:buSzPts val="2400"/>
              <a:tabLst/>
            </a:pPr>
            <a:r>
              <a:rPr lang="en-US" altLang="en-US" sz="2400">
                <a:solidFill>
                  <a:srgbClr val="000000"/>
                </a:solidFill>
                <a:latin typeface="Arial (Body)"/>
                <a:ea typeface="ＭＳ Ｐゴシック"/>
              </a:rPr>
              <a:t>Genitourinary/Renal Conditions</a:t>
            </a:r>
          </a:p>
          <a:p>
            <a:pPr marL="741553" lvl="1" indent="-284353" eaLnBrk="0" fontAlgn="base" hangingPunct="0">
              <a:spcAft>
                <a:spcPct val="0"/>
              </a:spcAft>
              <a:buSzPts val="2400"/>
            </a:pPr>
            <a:r>
              <a:rPr lang="en-US" altLang="en-US" sz="2400">
                <a:solidFill>
                  <a:srgbClr val="000000"/>
                </a:solidFill>
                <a:latin typeface="Arial (Body)"/>
                <a:ea typeface="ＭＳ Ｐゴシック"/>
              </a:rPr>
              <a:t>Kidney Failure</a:t>
            </a:r>
          </a:p>
          <a:p>
            <a:pPr marL="1144778" lvl="2" indent="-230378" eaLnBrk="0" fontAlgn="base" hangingPunct="0">
              <a:spcAft>
                <a:spcPct val="0"/>
              </a:spcAft>
              <a:buSzPts val="2400"/>
            </a:pPr>
            <a:r>
              <a:rPr lang="en-US" altLang="en-US" sz="2400">
                <a:solidFill>
                  <a:srgbClr val="000000"/>
                </a:solidFill>
                <a:latin typeface="Arial (Body)"/>
                <a:ea typeface="ＭＳ Ｐゴシック"/>
              </a:rPr>
              <a:t>The kidneys do not adequately filter wastes and maintain homeostasis.</a:t>
            </a:r>
          </a:p>
          <a:p>
            <a:pPr marL="1144778" lvl="2" indent="-230378" eaLnBrk="0" fontAlgn="base" hangingPunct="0">
              <a:spcAft>
                <a:spcPct val="0"/>
              </a:spcAft>
              <a:buSzPts val="2400"/>
            </a:pPr>
            <a:r>
              <a:rPr lang="en-US" altLang="en-US" sz="2400">
                <a:solidFill>
                  <a:srgbClr val="000000"/>
                </a:solidFill>
                <a:latin typeface="Arial (Body)"/>
                <a:ea typeface="ＭＳ Ｐゴシック"/>
              </a:rPr>
              <a:t>Kidney failure may be acute or chronic.</a:t>
            </a:r>
          </a:p>
          <a:p>
            <a:pPr marL="1144778" lvl="2" indent="-230378" eaLnBrk="0" fontAlgn="base" hangingPunct="0">
              <a:spcAft>
                <a:spcPct val="0"/>
              </a:spcAft>
              <a:buSzPts val="2400"/>
            </a:pPr>
            <a:r>
              <a:rPr lang="en-US" altLang="en-US" sz="2400">
                <a:solidFill>
                  <a:srgbClr val="000000"/>
                </a:solidFill>
                <a:latin typeface="Arial (Body)"/>
                <a:ea typeface="ＭＳ Ｐゴシック"/>
              </a:rPr>
              <a:t>Acute kidney injury occurs over a period of days.</a:t>
            </a:r>
          </a:p>
          <a:p>
            <a:pPr marL="1144778" lvl="2" indent="-230378" eaLnBrk="0" fontAlgn="base" hangingPunct="0">
              <a:spcAft>
                <a:spcPct val="0"/>
              </a:spcAft>
              <a:buSzPts val="2400"/>
            </a:pPr>
            <a:r>
              <a:rPr lang="en-US" altLang="en-US" sz="2400">
                <a:solidFill>
                  <a:srgbClr val="000000"/>
                </a:solidFill>
                <a:latin typeface="Arial (Body)"/>
                <a:ea typeface="ＭＳ Ｐゴシック"/>
              </a:rPr>
              <a:t>Kidney failure may be reversible</a:t>
            </a:r>
            <a:r>
              <a:rPr lang="en-US" altLang="en-US" sz="2400" smtClean="0">
                <a:solidFill>
                  <a:srgbClr val="000000"/>
                </a:solidFill>
                <a:latin typeface="Arial (Body)"/>
                <a:ea typeface="ＭＳ Ｐゴシック"/>
              </a:rPr>
              <a:t>.</a:t>
            </a:r>
            <a:endParaRPr lang="en-US" altLang="en-US" sz="2400">
              <a:solidFill>
                <a:srgbClr val="000000"/>
              </a:solidFill>
              <a:latin typeface="Arial (Body)"/>
              <a:ea typeface="ＭＳ Ｐゴシック"/>
            </a:endParaRPr>
          </a:p>
        </p:txBody>
      </p:sp>
    </p:spTree>
    <p:extLst>
      <p:ext uri="{BB962C8B-B14F-4D97-AF65-F5344CB8AC3E}">
        <p14:creationId xmlns:p14="http://schemas.microsoft.com/office/powerpoint/2010/main" val="3285507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Table 23-1 Abdominal Structures</a:t>
            </a:r>
            <a:endParaRPr lang="en-US" altLang="en-US" dirty="0">
              <a:latin typeface="Times New Roman" panose="02020603050405020304" pitchFamily="18" charset="0"/>
              <a:ea typeface="ＭＳ Ｐゴシック"/>
            </a:endParaRPr>
          </a:p>
        </p:txBody>
      </p:sp>
      <p:graphicFrame>
        <p:nvGraphicFramePr>
          <p:cNvPr id="6" name="Table 5"/>
          <p:cNvGraphicFramePr>
            <a:graphicFrameLocks noGrp="1"/>
          </p:cNvGraphicFramePr>
          <p:nvPr>
            <p:extLst>
              <p:ext uri="{D42A27DB-BD31-4B8C-83A1-F6EECF244321}">
                <p14:modId xmlns:p14="http://schemas.microsoft.com/office/powerpoint/2010/main" val="894267301"/>
              </p:ext>
            </p:extLst>
          </p:nvPr>
        </p:nvGraphicFramePr>
        <p:xfrm>
          <a:off x="602341" y="1743342"/>
          <a:ext cx="7743372" cy="2934970"/>
        </p:xfrm>
        <a:graphic>
          <a:graphicData uri="http://schemas.openxmlformats.org/drawingml/2006/table">
            <a:tbl>
              <a:tblPr firstRow="1" firstCol="1" bandRow="1">
                <a:tableStyleId>{40F9630F-82C1-40B7-BC3A-925EFCFF5E92}</a:tableStyleId>
              </a:tblPr>
              <a:tblGrid>
                <a:gridCol w="2287508">
                  <a:extLst>
                    <a:ext uri="{9D8B030D-6E8A-4147-A177-3AD203B41FA5}">
                      <a16:colId xmlns:a16="http://schemas.microsoft.com/office/drawing/2014/main" val="2842033774"/>
                    </a:ext>
                  </a:extLst>
                </a:gridCol>
                <a:gridCol w="2286000">
                  <a:extLst>
                    <a:ext uri="{9D8B030D-6E8A-4147-A177-3AD203B41FA5}">
                      <a16:colId xmlns:a16="http://schemas.microsoft.com/office/drawing/2014/main" val="2529097532"/>
                    </a:ext>
                  </a:extLst>
                </a:gridCol>
                <a:gridCol w="3169864">
                  <a:extLst>
                    <a:ext uri="{9D8B030D-6E8A-4147-A177-3AD203B41FA5}">
                      <a16:colId xmlns:a16="http://schemas.microsoft.com/office/drawing/2014/main" val="835006901"/>
                    </a:ext>
                  </a:extLst>
                </a:gridCol>
              </a:tblGrid>
              <a:tr h="0">
                <a:tc>
                  <a:txBody>
                    <a:bodyPr/>
                    <a:lstStyle/>
                    <a:p>
                      <a:pPr>
                        <a:lnSpc>
                          <a:spcPct val="107000"/>
                        </a:lnSpc>
                        <a:spcAft>
                          <a:spcPts val="0"/>
                        </a:spcAft>
                      </a:pPr>
                      <a:r>
                        <a:rPr lang="en-US" sz="1800" dirty="0">
                          <a:effectLst/>
                          <a:latin typeface="+mn-lt"/>
                        </a:rPr>
                        <a:t>Hollow Organs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US" sz="1800" dirty="0">
                          <a:effectLst/>
                          <a:latin typeface="+mn-lt"/>
                        </a:rPr>
                        <a:t>Solid Organs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US" sz="1800" dirty="0">
                          <a:effectLst/>
                          <a:latin typeface="+mn-lt"/>
                        </a:rPr>
                        <a:t>Major Vascular Structures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8979431"/>
                  </a:ext>
                </a:extLst>
              </a:tr>
              <a:tr h="0">
                <a:tc>
                  <a:txBody>
                    <a:bodyPr/>
                    <a:lstStyle/>
                    <a:p>
                      <a:pPr>
                        <a:lnSpc>
                          <a:spcPct val="107000"/>
                        </a:lnSpc>
                        <a:spcAft>
                          <a:spcPts val="0"/>
                        </a:spcAft>
                      </a:pPr>
                      <a:r>
                        <a:rPr lang="en-US" sz="1800" b="0" dirty="0">
                          <a:effectLst/>
                          <a:latin typeface="+mn-lt"/>
                        </a:rPr>
                        <a:t>Appendix</a:t>
                      </a:r>
                      <a:endParaRPr lang="en-US" sz="18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US" sz="1800">
                          <a:effectLst/>
                          <a:latin typeface="+mn-lt"/>
                        </a:rPr>
                        <a:t>Kidneys</a:t>
                      </a:r>
                      <a:endParaRPr lang="en-US" sz="18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US" sz="1800" dirty="0">
                          <a:effectLst/>
                          <a:latin typeface="+mn-lt"/>
                        </a:rPr>
                        <a:t>Abdominal aorta</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8527062"/>
                  </a:ext>
                </a:extLst>
              </a:tr>
              <a:tr h="0">
                <a:tc>
                  <a:txBody>
                    <a:bodyPr/>
                    <a:lstStyle/>
                    <a:p>
                      <a:pPr>
                        <a:lnSpc>
                          <a:spcPct val="107000"/>
                        </a:lnSpc>
                        <a:spcAft>
                          <a:spcPts val="0"/>
                        </a:spcAft>
                      </a:pPr>
                      <a:r>
                        <a:rPr lang="en-US" sz="1800" b="0" dirty="0">
                          <a:effectLst/>
                          <a:latin typeface="+mn-lt"/>
                        </a:rPr>
                        <a:t>Bladder</a:t>
                      </a:r>
                      <a:endParaRPr lang="en-US" sz="18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US" sz="1800">
                          <a:effectLst/>
                          <a:latin typeface="+mn-lt"/>
                        </a:rPr>
                        <a:t>Liver</a:t>
                      </a:r>
                      <a:endParaRPr lang="en-US" sz="18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US" sz="1800" dirty="0">
                          <a:effectLst/>
                          <a:latin typeface="+mn-lt"/>
                        </a:rPr>
                        <a:t>Inferior vena cava</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4890511"/>
                  </a:ext>
                </a:extLst>
              </a:tr>
              <a:tr h="0">
                <a:tc>
                  <a:txBody>
                    <a:bodyPr/>
                    <a:lstStyle/>
                    <a:p>
                      <a:pPr>
                        <a:lnSpc>
                          <a:spcPct val="107000"/>
                        </a:lnSpc>
                        <a:spcAft>
                          <a:spcPts val="0"/>
                        </a:spcAft>
                      </a:pPr>
                      <a:r>
                        <a:rPr lang="en-US" sz="1800" b="0" dirty="0">
                          <a:effectLst/>
                          <a:latin typeface="+mn-lt"/>
                        </a:rPr>
                        <a:t>Common bile duct</a:t>
                      </a:r>
                      <a:endParaRPr lang="en-US" sz="18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US" sz="1800" dirty="0">
                          <a:effectLst/>
                          <a:latin typeface="+mn-lt"/>
                        </a:rPr>
                        <a:t>Ovaries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US" sz="1800" dirty="0" smtClean="0">
                          <a:solidFill>
                            <a:schemeClr val="bg1"/>
                          </a:solidFill>
                          <a:effectLst/>
                          <a:latin typeface="+mn-lt"/>
                        </a:rPr>
                        <a:t>Blank</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9811990"/>
                  </a:ext>
                </a:extLst>
              </a:tr>
              <a:tr h="0">
                <a:tc>
                  <a:txBody>
                    <a:bodyPr/>
                    <a:lstStyle/>
                    <a:p>
                      <a:pPr>
                        <a:lnSpc>
                          <a:spcPct val="107000"/>
                        </a:lnSpc>
                        <a:spcAft>
                          <a:spcPts val="0"/>
                        </a:spcAft>
                      </a:pPr>
                      <a:r>
                        <a:rPr lang="en-US" sz="1800" b="0" dirty="0">
                          <a:effectLst/>
                          <a:latin typeface="+mn-lt"/>
                        </a:rPr>
                        <a:t>Fallopian tubes</a:t>
                      </a:r>
                      <a:endParaRPr lang="en-US" sz="18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US" sz="1800" dirty="0">
                          <a:effectLst/>
                          <a:latin typeface="+mn-lt"/>
                        </a:rPr>
                        <a:t>Pancreas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0" i="0" u="none" strike="noStrike" cap="none" dirty="0" smtClean="0">
                          <a:solidFill>
                            <a:schemeClr val="bg1"/>
                          </a:solidFill>
                          <a:effectLst/>
                          <a:latin typeface="+mn-lt"/>
                          <a:ea typeface="Arial"/>
                          <a:cs typeface="Arial"/>
                          <a:sym typeface="Arial"/>
                        </a:rPr>
                        <a:t>Blank</a:t>
                      </a:r>
                      <a:endParaRPr lang="en-US" sz="1800" b="0" i="0" u="none" strike="noStrike" cap="none" dirty="0" smtClean="0">
                        <a:solidFill>
                          <a:schemeClr val="bg1"/>
                        </a:solidFill>
                        <a:effectLst/>
                        <a:latin typeface="+mn-lt"/>
                        <a:ea typeface="Calibri" panose="020F0502020204030204" pitchFamily="34" charset="0"/>
                        <a:cs typeface="Times New Roman" panose="02020603050405020304"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5556723"/>
                  </a:ext>
                </a:extLst>
              </a:tr>
              <a:tr h="0">
                <a:tc>
                  <a:txBody>
                    <a:bodyPr/>
                    <a:lstStyle/>
                    <a:p>
                      <a:pPr>
                        <a:lnSpc>
                          <a:spcPct val="107000"/>
                        </a:lnSpc>
                        <a:spcAft>
                          <a:spcPts val="0"/>
                        </a:spcAft>
                      </a:pPr>
                      <a:r>
                        <a:rPr lang="en-US" sz="1800" b="0" dirty="0">
                          <a:effectLst/>
                          <a:latin typeface="+mn-lt"/>
                        </a:rPr>
                        <a:t>Gallbladder</a:t>
                      </a:r>
                      <a:endParaRPr lang="en-US" sz="18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US" sz="1800" dirty="0">
                          <a:effectLst/>
                          <a:latin typeface="+mn-lt"/>
                        </a:rPr>
                        <a:t>Spleen</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0" i="0" u="none" strike="noStrike" cap="none" dirty="0" smtClean="0">
                          <a:solidFill>
                            <a:schemeClr val="bg1"/>
                          </a:solidFill>
                          <a:effectLst/>
                          <a:latin typeface="+mn-lt"/>
                          <a:ea typeface="Arial"/>
                          <a:cs typeface="Arial"/>
                          <a:sym typeface="Arial"/>
                        </a:rPr>
                        <a:t>Blank</a:t>
                      </a:r>
                      <a:endParaRPr lang="en-US" sz="1800" b="0" i="0" u="none" strike="noStrike" cap="none" dirty="0" smtClean="0">
                        <a:solidFill>
                          <a:schemeClr val="bg1"/>
                        </a:solidFill>
                        <a:effectLst/>
                        <a:latin typeface="+mn-lt"/>
                        <a:ea typeface="Calibri" panose="020F0502020204030204" pitchFamily="34" charset="0"/>
                        <a:cs typeface="Times New Roman" panose="02020603050405020304"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4327835"/>
                  </a:ext>
                </a:extLst>
              </a:tr>
              <a:tr h="0">
                <a:tc>
                  <a:txBody>
                    <a:bodyPr/>
                    <a:lstStyle/>
                    <a:p>
                      <a:pPr>
                        <a:lnSpc>
                          <a:spcPct val="107000"/>
                        </a:lnSpc>
                        <a:spcAft>
                          <a:spcPts val="0"/>
                        </a:spcAft>
                      </a:pPr>
                      <a:r>
                        <a:rPr lang="en-US" sz="1800" b="0" dirty="0">
                          <a:effectLst/>
                          <a:latin typeface="+mn-lt"/>
                        </a:rPr>
                        <a:t>Intestines</a:t>
                      </a:r>
                      <a:endParaRPr lang="en-US" sz="18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US" sz="1800" dirty="0" smtClean="0">
                          <a:solidFill>
                            <a:schemeClr val="bg1"/>
                          </a:solidFill>
                          <a:effectLst/>
                          <a:latin typeface="+mn-lt"/>
                        </a:rPr>
                        <a:t>Blank</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0" i="0" u="none" strike="noStrike" cap="none" dirty="0" smtClean="0">
                          <a:solidFill>
                            <a:schemeClr val="bg1"/>
                          </a:solidFill>
                          <a:effectLst/>
                          <a:latin typeface="+mn-lt"/>
                          <a:ea typeface="Arial"/>
                          <a:cs typeface="Arial"/>
                          <a:sym typeface="Arial"/>
                        </a:rPr>
                        <a:t>Blank</a:t>
                      </a:r>
                      <a:endParaRPr lang="en-US" sz="1800" b="0" i="0" u="none" strike="noStrike" cap="none" dirty="0" smtClean="0">
                        <a:solidFill>
                          <a:schemeClr val="bg1"/>
                        </a:solidFill>
                        <a:effectLst/>
                        <a:latin typeface="+mn-lt"/>
                        <a:ea typeface="Calibri" panose="020F0502020204030204" pitchFamily="34" charset="0"/>
                        <a:cs typeface="Times New Roman" panose="02020603050405020304"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3962371"/>
                  </a:ext>
                </a:extLst>
              </a:tr>
              <a:tr h="0">
                <a:tc>
                  <a:txBody>
                    <a:bodyPr/>
                    <a:lstStyle/>
                    <a:p>
                      <a:pPr>
                        <a:lnSpc>
                          <a:spcPct val="107000"/>
                        </a:lnSpc>
                        <a:spcAft>
                          <a:spcPts val="0"/>
                        </a:spcAft>
                      </a:pPr>
                      <a:r>
                        <a:rPr lang="en-US" sz="1800" b="0" dirty="0">
                          <a:effectLst/>
                          <a:latin typeface="+mn-lt"/>
                        </a:rPr>
                        <a:t>Stomach</a:t>
                      </a:r>
                      <a:endParaRPr lang="en-US" sz="18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0" i="0" u="none" strike="noStrike" cap="none" dirty="0" smtClean="0">
                          <a:solidFill>
                            <a:schemeClr val="bg1"/>
                          </a:solidFill>
                          <a:effectLst/>
                          <a:latin typeface="+mn-lt"/>
                          <a:ea typeface="Arial"/>
                          <a:cs typeface="Arial"/>
                          <a:sym typeface="Arial"/>
                        </a:rPr>
                        <a:t>Blank</a:t>
                      </a:r>
                      <a:endParaRPr lang="en-US" sz="1800" b="0" i="0" u="none" strike="noStrike" cap="none" dirty="0" smtClean="0">
                        <a:solidFill>
                          <a:schemeClr val="bg1"/>
                        </a:solidFill>
                        <a:effectLst/>
                        <a:latin typeface="+mn-lt"/>
                        <a:ea typeface="Calibri" panose="020F0502020204030204" pitchFamily="34" charset="0"/>
                        <a:cs typeface="Times New Roman" panose="02020603050405020304"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US" sz="1800" dirty="0" smtClean="0">
                          <a:solidFill>
                            <a:schemeClr val="bg1"/>
                          </a:solidFill>
                          <a:effectLst/>
                          <a:latin typeface="+mn-lt"/>
                        </a:rPr>
                        <a:t>Blank</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7749409"/>
                  </a:ext>
                </a:extLst>
              </a:tr>
              <a:tr h="0">
                <a:tc>
                  <a:txBody>
                    <a:bodyPr/>
                    <a:lstStyle/>
                    <a:p>
                      <a:pPr>
                        <a:lnSpc>
                          <a:spcPct val="107000"/>
                        </a:lnSpc>
                        <a:spcAft>
                          <a:spcPts val="0"/>
                        </a:spcAft>
                      </a:pPr>
                      <a:r>
                        <a:rPr lang="en-US" sz="1800" b="0" dirty="0">
                          <a:effectLst/>
                          <a:latin typeface="+mn-lt"/>
                        </a:rPr>
                        <a:t>Uterus</a:t>
                      </a:r>
                      <a:endParaRPr lang="en-US" sz="18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0" i="0" u="none" strike="noStrike" cap="none" dirty="0" smtClean="0">
                          <a:solidFill>
                            <a:schemeClr val="bg1"/>
                          </a:solidFill>
                          <a:effectLst/>
                          <a:latin typeface="+mn-lt"/>
                          <a:ea typeface="Arial"/>
                          <a:cs typeface="Arial"/>
                          <a:sym typeface="Arial"/>
                        </a:rPr>
                        <a:t>Blank</a:t>
                      </a:r>
                      <a:endParaRPr lang="en-US" sz="1800" b="0" i="0" u="none" strike="noStrike" cap="none" dirty="0" smtClean="0">
                        <a:solidFill>
                          <a:schemeClr val="bg1"/>
                        </a:solidFill>
                        <a:effectLst/>
                        <a:latin typeface="+mn-lt"/>
                        <a:ea typeface="Calibri" panose="020F0502020204030204" pitchFamily="34" charset="0"/>
                        <a:cs typeface="Times New Roman" panose="02020603050405020304"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0" i="0" u="none" strike="noStrike" cap="none" dirty="0" smtClean="0">
                          <a:solidFill>
                            <a:schemeClr val="bg1"/>
                          </a:solidFill>
                          <a:effectLst/>
                          <a:latin typeface="+mn-lt"/>
                          <a:ea typeface="Arial"/>
                          <a:cs typeface="Arial"/>
                          <a:sym typeface="Arial"/>
                        </a:rPr>
                        <a:t>Blank</a:t>
                      </a:r>
                      <a:endParaRPr lang="en-US" sz="1800" b="0" i="0" u="none" strike="noStrike" cap="none" dirty="0" smtClean="0">
                        <a:solidFill>
                          <a:schemeClr val="bg1"/>
                        </a:solidFill>
                        <a:effectLst/>
                        <a:latin typeface="+mn-lt"/>
                        <a:ea typeface="Calibri" panose="020F0502020204030204" pitchFamily="34" charset="0"/>
                        <a:cs typeface="Times New Roman" panose="02020603050405020304"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2195215"/>
                  </a:ext>
                </a:extLst>
              </a:tr>
              <a:tr h="0">
                <a:tc>
                  <a:txBody>
                    <a:bodyPr/>
                    <a:lstStyle/>
                    <a:p>
                      <a:pPr>
                        <a:lnSpc>
                          <a:spcPct val="107000"/>
                        </a:lnSpc>
                        <a:spcAft>
                          <a:spcPts val="0"/>
                        </a:spcAft>
                      </a:pPr>
                      <a:r>
                        <a:rPr lang="en-US" sz="1800" b="0" dirty="0">
                          <a:effectLst/>
                          <a:latin typeface="+mn-lt"/>
                        </a:rPr>
                        <a:t>Ureters</a:t>
                      </a:r>
                      <a:endParaRPr lang="en-US" sz="18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0" i="0" u="none" strike="noStrike" cap="none" dirty="0" smtClean="0">
                          <a:solidFill>
                            <a:schemeClr val="bg1"/>
                          </a:solidFill>
                          <a:effectLst/>
                          <a:latin typeface="+mn-lt"/>
                          <a:ea typeface="Arial"/>
                          <a:cs typeface="Arial"/>
                          <a:sym typeface="Arial"/>
                        </a:rPr>
                        <a:t>Blank</a:t>
                      </a:r>
                      <a:endParaRPr lang="en-US" sz="1800" b="0" i="0" u="none" strike="noStrike" cap="none" dirty="0" smtClean="0">
                        <a:solidFill>
                          <a:schemeClr val="bg1"/>
                        </a:solidFill>
                        <a:effectLst/>
                        <a:latin typeface="+mn-lt"/>
                        <a:ea typeface="Calibri" panose="020F0502020204030204" pitchFamily="34" charset="0"/>
                        <a:cs typeface="Times New Roman" panose="02020603050405020304"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0" i="0" u="none" strike="noStrike" cap="none" dirty="0" smtClean="0">
                          <a:solidFill>
                            <a:schemeClr val="bg1"/>
                          </a:solidFill>
                          <a:effectLst/>
                          <a:latin typeface="+mn-lt"/>
                          <a:ea typeface="Arial"/>
                          <a:cs typeface="Arial"/>
                          <a:sym typeface="Arial"/>
                        </a:rPr>
                        <a:t>Blank</a:t>
                      </a:r>
                      <a:endParaRPr lang="en-US" sz="1800" b="0" i="0" u="none" strike="noStrike" cap="none" dirty="0" smtClean="0">
                        <a:solidFill>
                          <a:schemeClr val="bg1"/>
                        </a:solidFill>
                        <a:effectLst/>
                        <a:latin typeface="+mn-lt"/>
                        <a:ea typeface="Calibri" panose="020F0502020204030204" pitchFamily="34" charset="0"/>
                        <a:cs typeface="Times New Roman" panose="02020603050405020304"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08439"/>
                  </a:ext>
                </a:extLst>
              </a:tr>
            </a:tbl>
          </a:graphicData>
        </a:graphic>
      </p:graphicFrame>
    </p:spTree>
    <p:extLst>
      <p:ext uri="{BB962C8B-B14F-4D97-AF65-F5344CB8AC3E}">
        <p14:creationId xmlns:p14="http://schemas.microsoft.com/office/powerpoint/2010/main" val="227162813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Genitourinary/Renal Emergencies </a:t>
            </a:r>
            <a:r>
              <a:rPr lang="en-US" sz="2000" b="0" smtClean="0">
                <a:latin typeface="Times New Roman" panose="02020603050405020304" pitchFamily="18" charset="0"/>
                <a:ea typeface="ＭＳ Ｐゴシック"/>
                <a:cs typeface="ＭＳ Ｐゴシック" pitchFamily="-1" charset="-128"/>
              </a:rPr>
              <a:t>(9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r>
              <a:rPr lang="en-US" altLang="en-US" sz="2400" dirty="0">
                <a:latin typeface="+mn-lt"/>
              </a:rPr>
              <a:t>Genitourinary/Renal Conditions</a:t>
            </a:r>
          </a:p>
          <a:p>
            <a:pPr lvl="1"/>
            <a:r>
              <a:rPr lang="en-US" altLang="en-US" sz="2400" dirty="0">
                <a:latin typeface="+mn-lt"/>
              </a:rPr>
              <a:t>Kidney Failure</a:t>
            </a:r>
          </a:p>
          <a:p>
            <a:pPr lvl="2"/>
            <a:r>
              <a:rPr lang="en-US" altLang="en-US" sz="2400" dirty="0">
                <a:latin typeface="+mn-lt"/>
              </a:rPr>
              <a:t>Chronic renal failure occurs over years.</a:t>
            </a:r>
          </a:p>
          <a:p>
            <a:pPr lvl="2"/>
            <a:r>
              <a:rPr lang="en-US" altLang="en-US" sz="2400" dirty="0">
                <a:latin typeface="+mn-lt"/>
              </a:rPr>
              <a:t>Symptoms progress from mild to severe.</a:t>
            </a:r>
          </a:p>
          <a:p>
            <a:pPr lvl="2"/>
            <a:r>
              <a:rPr lang="en-US" altLang="en-US" sz="2400" dirty="0">
                <a:latin typeface="+mn-lt"/>
              </a:rPr>
              <a:t>Diabetes and hypertension are leading causes.</a:t>
            </a:r>
          </a:p>
          <a:p>
            <a:pPr lvl="2"/>
            <a:r>
              <a:rPr lang="en-US" altLang="en-US" sz="2400" dirty="0">
                <a:latin typeface="+mn-lt"/>
              </a:rPr>
              <a:t>Condition is not reversible.</a:t>
            </a:r>
          </a:p>
          <a:p>
            <a:pPr lvl="2"/>
            <a:r>
              <a:rPr lang="en-US" altLang="en-US" sz="2400" dirty="0">
                <a:latin typeface="+mn-lt"/>
              </a:rPr>
              <a:t>Patient requires dialysis or a kidney transplant for survival.</a:t>
            </a:r>
          </a:p>
        </p:txBody>
      </p:sp>
    </p:spTree>
    <p:extLst>
      <p:ext uri="{BB962C8B-B14F-4D97-AF65-F5344CB8AC3E}">
        <p14:creationId xmlns:p14="http://schemas.microsoft.com/office/powerpoint/2010/main" val="411691036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Genitourinary/Renal Emergencies </a:t>
            </a:r>
            <a:r>
              <a:rPr lang="en-US" sz="2000" b="0" smtClean="0">
                <a:latin typeface="Times New Roman" panose="02020603050405020304" pitchFamily="18" charset="0"/>
                <a:ea typeface="ＭＳ Ｐゴシック"/>
                <a:cs typeface="ＭＳ Ｐゴシック" pitchFamily="-1" charset="-128"/>
              </a:rPr>
              <a:t>(10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570452"/>
          </a:xfrm>
        </p:spPr>
        <p:txBody>
          <a:bodyPr wrap="square" lIns="91425" tIns="91425" rIns="91425" bIns="91425">
            <a:noAutofit/>
          </a:bodyPr>
          <a:lstStyle/>
          <a:p>
            <a:r>
              <a:rPr lang="en-US" altLang="en-US" sz="2400" dirty="0">
                <a:latin typeface="+mn-lt"/>
              </a:rPr>
              <a:t>Genitourinary/Renal Conditions</a:t>
            </a:r>
          </a:p>
          <a:p>
            <a:pPr lvl="1"/>
            <a:r>
              <a:rPr lang="en-US" altLang="en-US" sz="2400" dirty="0">
                <a:latin typeface="+mn-lt"/>
              </a:rPr>
              <a:t>Kidney Failure</a:t>
            </a:r>
          </a:p>
          <a:p>
            <a:pPr lvl="2"/>
            <a:r>
              <a:rPr lang="en-US" altLang="en-US" sz="2400" dirty="0">
                <a:latin typeface="+mn-lt"/>
              </a:rPr>
              <a:t>Complications of kidney failure include:</a:t>
            </a:r>
          </a:p>
          <a:p>
            <a:pPr lvl="3" indent="-230400"/>
            <a:r>
              <a:rPr lang="en-US" altLang="en-US" sz="2400" dirty="0">
                <a:latin typeface="+mn-lt"/>
              </a:rPr>
              <a:t>Pulmonary edema</a:t>
            </a:r>
          </a:p>
          <a:p>
            <a:pPr lvl="3" indent="-230400"/>
            <a:r>
              <a:rPr lang="en-US" altLang="en-US" sz="2400" dirty="0">
                <a:latin typeface="+mn-lt"/>
              </a:rPr>
              <a:t>Cardiac tamponade or pericarditis</a:t>
            </a:r>
          </a:p>
          <a:p>
            <a:pPr lvl="3" indent="-230400"/>
            <a:r>
              <a:rPr lang="en-US" altLang="en-US" sz="2400" dirty="0">
                <a:latin typeface="+mn-lt"/>
              </a:rPr>
              <a:t>Electrolyte and other metabolic problems</a:t>
            </a:r>
          </a:p>
          <a:p>
            <a:pPr lvl="3" indent="-230400"/>
            <a:r>
              <a:rPr lang="en-US" altLang="en-US" sz="2400" dirty="0">
                <a:latin typeface="+mn-lt"/>
              </a:rPr>
              <a:t>Cardiac dysrhythmias</a:t>
            </a:r>
          </a:p>
          <a:p>
            <a:pPr lvl="3" indent="-230400"/>
            <a:r>
              <a:rPr lang="en-US" altLang="en-US" sz="2400" dirty="0">
                <a:latin typeface="+mn-lt"/>
              </a:rPr>
              <a:t>Congestive heart failure</a:t>
            </a:r>
          </a:p>
          <a:p>
            <a:pPr lvl="3" indent="-230400"/>
            <a:r>
              <a:rPr lang="en-US" altLang="en-US" sz="2400" dirty="0">
                <a:latin typeface="+mn-lt"/>
              </a:rPr>
              <a:t>Hypertension</a:t>
            </a:r>
          </a:p>
          <a:p>
            <a:pPr lvl="3" indent="-230400"/>
            <a:r>
              <a:rPr lang="en-US" altLang="en-US" sz="2400" dirty="0">
                <a:latin typeface="+mn-lt"/>
              </a:rPr>
              <a:t>Infections</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424784793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Genitourinary/Renal Emergencies </a:t>
            </a:r>
            <a:r>
              <a:rPr lang="en-US" sz="2000" b="0" smtClean="0">
                <a:latin typeface="Times New Roman" panose="02020603050405020304" pitchFamily="18" charset="0"/>
                <a:ea typeface="ＭＳ Ｐゴシック"/>
                <a:cs typeface="ＭＳ Ｐゴシック" pitchFamily="-1" charset="-128"/>
              </a:rPr>
              <a:t>(11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570452"/>
          </a:xfrm>
        </p:spPr>
        <p:txBody>
          <a:bodyPr wrap="square" lIns="91425" tIns="91425" rIns="91425" bIns="91425">
            <a:noAutofit/>
          </a:bodyPr>
          <a:lstStyle/>
          <a:p>
            <a:r>
              <a:rPr lang="en-US" altLang="en-US" sz="2400" dirty="0">
                <a:latin typeface="+mn-lt"/>
              </a:rPr>
              <a:t>Genitourinary/Renal Conditions</a:t>
            </a:r>
          </a:p>
          <a:p>
            <a:pPr lvl="1"/>
            <a:r>
              <a:rPr lang="en-US" altLang="en-US" sz="2400" dirty="0">
                <a:latin typeface="+mn-lt"/>
              </a:rPr>
              <a:t>Kidney Failure</a:t>
            </a:r>
          </a:p>
          <a:p>
            <a:pPr lvl="2"/>
            <a:r>
              <a:rPr lang="en-US" altLang="en-US" sz="2400" dirty="0">
                <a:latin typeface="+mn-lt"/>
              </a:rPr>
              <a:t>Signs and symptoms include:</a:t>
            </a:r>
          </a:p>
          <a:p>
            <a:pPr lvl="3" indent="-230400"/>
            <a:r>
              <a:rPr lang="en-US" altLang="en-US" sz="2400" dirty="0">
                <a:latin typeface="+mn-lt"/>
              </a:rPr>
              <a:t>Blood in urine or stools</a:t>
            </a:r>
          </a:p>
          <a:p>
            <a:pPr lvl="3" indent="-230400"/>
            <a:r>
              <a:rPr lang="en-US" altLang="en-US" sz="2400" dirty="0">
                <a:latin typeface="+mn-lt"/>
              </a:rPr>
              <a:t>Altered mental status</a:t>
            </a:r>
          </a:p>
          <a:p>
            <a:pPr lvl="3" indent="-230400"/>
            <a:r>
              <a:rPr lang="en-US" altLang="en-US" sz="2400" dirty="0">
                <a:latin typeface="+mn-lt"/>
              </a:rPr>
              <a:t>Edema of feet, ankles, legs</a:t>
            </a:r>
          </a:p>
          <a:p>
            <a:pPr lvl="3" indent="-230400"/>
            <a:r>
              <a:rPr lang="en-US" altLang="en-US" sz="2400" dirty="0">
                <a:latin typeface="+mn-lt"/>
              </a:rPr>
              <a:t>Decreased or no urine output</a:t>
            </a:r>
          </a:p>
          <a:p>
            <a:pPr lvl="3" indent="-230400"/>
            <a:r>
              <a:rPr lang="en-US" altLang="en-US" sz="2400" dirty="0">
                <a:latin typeface="+mn-lt"/>
              </a:rPr>
              <a:t>Hypertension</a:t>
            </a:r>
          </a:p>
          <a:p>
            <a:pPr lvl="3" indent="-230400"/>
            <a:r>
              <a:rPr lang="en-US" altLang="en-US" sz="2400" dirty="0">
                <a:latin typeface="+mn-lt"/>
              </a:rPr>
              <a:t>Anorexia</a:t>
            </a:r>
          </a:p>
          <a:p>
            <a:pPr lvl="3" indent="-230400"/>
            <a:r>
              <a:rPr lang="en-US" altLang="en-US" sz="2400" dirty="0">
                <a:latin typeface="+mn-lt"/>
              </a:rPr>
              <a:t>Tachycardia.</a:t>
            </a:r>
          </a:p>
        </p:txBody>
      </p:sp>
    </p:spTree>
    <p:extLst>
      <p:ext uri="{BB962C8B-B14F-4D97-AF65-F5344CB8AC3E}">
        <p14:creationId xmlns:p14="http://schemas.microsoft.com/office/powerpoint/2010/main" val="32781504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Genitourinary/Renal Emergencies </a:t>
            </a:r>
            <a:r>
              <a:rPr lang="en-US" sz="2000" b="0" smtClean="0">
                <a:latin typeface="Times New Roman" panose="02020603050405020304" pitchFamily="18" charset="0"/>
                <a:ea typeface="ＭＳ Ｐゴシック"/>
                <a:cs typeface="ＭＳ Ｐゴシック" pitchFamily="-1" charset="-128"/>
              </a:rPr>
              <a:t>(12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r>
              <a:rPr lang="en-US" altLang="en-US" sz="2400" dirty="0">
                <a:latin typeface="+mn-lt"/>
              </a:rPr>
              <a:t>Genitourinary/Renal Conditions</a:t>
            </a:r>
          </a:p>
          <a:p>
            <a:pPr lvl="1"/>
            <a:r>
              <a:rPr lang="en-US" altLang="en-US" sz="2400" dirty="0">
                <a:latin typeface="+mn-lt"/>
              </a:rPr>
              <a:t>Dialysis</a:t>
            </a:r>
          </a:p>
          <a:p>
            <a:pPr lvl="2"/>
            <a:r>
              <a:rPr lang="en-US" altLang="en-US" sz="2400" dirty="0">
                <a:latin typeface="+mn-lt"/>
              </a:rPr>
              <a:t>In hemodialysis, blood is removed from the body and circulated through a machine that filters it before returning it to the body.</a:t>
            </a:r>
          </a:p>
          <a:p>
            <a:pPr lvl="2"/>
            <a:r>
              <a:rPr lang="en-US" altLang="en-US" sz="2400" dirty="0">
                <a:latin typeface="+mn-lt"/>
              </a:rPr>
              <a:t>Access is through a shunt, fistula, port, or graft.</a:t>
            </a:r>
          </a:p>
        </p:txBody>
      </p:sp>
    </p:spTree>
    <p:extLst>
      <p:ext uri="{BB962C8B-B14F-4D97-AF65-F5344CB8AC3E}">
        <p14:creationId xmlns:p14="http://schemas.microsoft.com/office/powerpoint/2010/main" val="181198224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Genitourinary/Renal Emergencies </a:t>
            </a:r>
            <a:r>
              <a:rPr lang="en-US" sz="2000" b="0" smtClean="0">
                <a:latin typeface="Times New Roman" panose="02020603050405020304" pitchFamily="18" charset="0"/>
                <a:ea typeface="ＭＳ Ｐゴシック"/>
                <a:cs typeface="ＭＳ Ｐゴシック" pitchFamily="-1" charset="-128"/>
              </a:rPr>
              <a:t>(13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r>
              <a:rPr lang="en-US" altLang="en-US" sz="2400" dirty="0">
                <a:latin typeface="+mn-lt"/>
              </a:rPr>
              <a:t>Genitourinary/Renal Conditions</a:t>
            </a:r>
          </a:p>
          <a:p>
            <a:pPr lvl="1"/>
            <a:r>
              <a:rPr lang="en-US" altLang="en-US" sz="2400" dirty="0">
                <a:latin typeface="+mn-lt"/>
              </a:rPr>
              <a:t>Dialysis</a:t>
            </a:r>
          </a:p>
          <a:p>
            <a:pPr lvl="2"/>
            <a:r>
              <a:rPr lang="en-US" altLang="en-US" sz="2400" dirty="0">
                <a:latin typeface="+mn-lt"/>
              </a:rPr>
              <a:t>In peritoneal dialysis, fluid is placed in the abdomen by a tube and the peritoneum functions as a dialysis membrane.</a:t>
            </a:r>
          </a:p>
          <a:p>
            <a:pPr lvl="2"/>
            <a:r>
              <a:rPr lang="en-US" altLang="en-US" sz="2400" dirty="0">
                <a:latin typeface="+mn-lt"/>
              </a:rPr>
              <a:t>The fluid is then drained from the abdomen.</a:t>
            </a:r>
          </a:p>
          <a:p>
            <a:pPr lvl="2"/>
            <a:r>
              <a:rPr lang="en-US" altLang="en-US" sz="2400" dirty="0">
                <a:latin typeface="+mn-lt"/>
              </a:rPr>
              <a:t>The process can be performed at home.</a:t>
            </a:r>
          </a:p>
        </p:txBody>
      </p:sp>
    </p:spTree>
    <p:extLst>
      <p:ext uri="{BB962C8B-B14F-4D97-AF65-F5344CB8AC3E}">
        <p14:creationId xmlns:p14="http://schemas.microsoft.com/office/powerpoint/2010/main" val="38818319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56360"/>
          </a:xfrm>
        </p:spPr>
        <p:txBody>
          <a:bodyPr tIns="91425" anchor="b">
            <a:noAutofit/>
          </a:bodyPr>
          <a:lstStyle/>
          <a:p>
            <a:pPr lvl="0" eaLnBrk="0" fontAlgn="base" hangingPunct="0">
              <a:spcBef>
                <a:spcPct val="0"/>
              </a:spcBef>
              <a:spcAft>
                <a:spcPct val="0"/>
              </a:spcAft>
              <a:buClrTx/>
            </a:pPr>
            <a:r>
              <a:rPr lang="en-US" altLang="en-US" sz="2800" dirty="0" smtClean="0">
                <a:latin typeface="Times New Roman" panose="02020603050405020304" pitchFamily="18" charset="0"/>
                <a:ea typeface="ＭＳ Ｐゴシック"/>
              </a:rPr>
              <a:t>In Hemodialysis, a Dialysis Machine is Connected to an Access Site Such as a Shunt Formed by an Artificial Graft between an Artery and a Vein</a:t>
            </a:r>
            <a:r>
              <a:rPr lang="en-US" altLang="en-US" sz="2800" dirty="0">
                <a:latin typeface="Times New Roman" panose="02020603050405020304" pitchFamily="18" charset="0"/>
                <a:ea typeface="ＭＳ Ｐゴシック"/>
              </a:rPr>
              <a:t> </a:t>
            </a:r>
            <a:r>
              <a:rPr lang="en-US" altLang="en-US" sz="2000" b="0" dirty="0" smtClean="0">
                <a:latin typeface="Times New Roman" panose="02020603050405020304" pitchFamily="18" charset="0"/>
                <a:ea typeface="ＭＳ Ｐゴシック"/>
              </a:rPr>
              <a:t>(1 of 2)</a:t>
            </a:r>
            <a:endParaRPr lang="en-US" altLang="en-US" sz="2000" b="0" dirty="0">
              <a:latin typeface="Times New Roman" panose="02020603050405020304" pitchFamily="18" charset="0"/>
              <a:ea typeface="ＭＳ Ｐゴシック"/>
            </a:endParaRPr>
          </a:p>
        </p:txBody>
      </p:sp>
      <p:pic>
        <p:nvPicPr>
          <p:cNvPr id="4" name="Picture 2" descr="Example of hemodialysis access points. An artificial vascular graft connects the radial artery and the cephalic vein in the forearm via a curved vesse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052" y="1856547"/>
            <a:ext cx="7675896" cy="371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5844668"/>
            <a:ext cx="8229600" cy="440348"/>
          </a:xfrm>
        </p:spPr>
        <p:txBody>
          <a:bodyPr/>
          <a:lstStyle/>
          <a:p>
            <a:r>
              <a:rPr lang="en-US" altLang="en-US" sz="1800" b="1" dirty="0">
                <a:latin typeface="+mn-lt"/>
                <a:ea typeface="ＭＳ Ｐゴシック"/>
              </a:rPr>
              <a:t>(Photo: © Edward T. Dickinson, </a:t>
            </a:r>
            <a:r>
              <a:rPr lang="en-US" altLang="en-US" sz="1800" b="1" dirty="0" smtClean="0">
                <a:latin typeface="+mn-lt"/>
                <a:ea typeface="ＭＳ Ｐゴシック"/>
              </a:rPr>
              <a:t>M</a:t>
            </a:r>
            <a:r>
              <a:rPr lang="en-US" altLang="en-US" sz="100" b="1" dirty="0" smtClean="0">
                <a:latin typeface="+mn-lt"/>
                <a:ea typeface="ＭＳ Ｐゴシック"/>
              </a:rPr>
              <a:t> </a:t>
            </a:r>
            <a:r>
              <a:rPr lang="en-US" altLang="en-US" sz="1800" b="1" dirty="0" smtClean="0">
                <a:latin typeface="+mn-lt"/>
                <a:ea typeface="ＭＳ Ｐゴシック"/>
              </a:rPr>
              <a:t>D)</a:t>
            </a:r>
            <a:endParaRPr lang="en-US" sz="1800" b="1" dirty="0">
              <a:latin typeface="+mn-lt"/>
            </a:endParaRPr>
          </a:p>
        </p:txBody>
      </p:sp>
    </p:spTree>
    <p:extLst>
      <p:ext uri="{BB962C8B-B14F-4D97-AF65-F5344CB8AC3E}">
        <p14:creationId xmlns:p14="http://schemas.microsoft.com/office/powerpoint/2010/main" val="42411669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56360"/>
          </a:xfrm>
        </p:spPr>
        <p:txBody>
          <a:bodyPr tIns="91425" anchor="b">
            <a:noAutofit/>
          </a:bodyPr>
          <a:lstStyle/>
          <a:p>
            <a:pPr lvl="0" eaLnBrk="0" fontAlgn="base" hangingPunct="0">
              <a:spcBef>
                <a:spcPct val="0"/>
              </a:spcBef>
              <a:spcAft>
                <a:spcPct val="0"/>
              </a:spcAft>
              <a:buClrTx/>
            </a:pPr>
            <a:r>
              <a:rPr lang="en-US" altLang="en-US" sz="2800" dirty="0" smtClean="0">
                <a:latin typeface="Times New Roman" panose="02020603050405020304" pitchFamily="18" charset="0"/>
                <a:ea typeface="ＭＳ Ｐゴシック"/>
              </a:rPr>
              <a:t>In Hemodialysis, a Dialysis Machine </a:t>
            </a:r>
            <a:r>
              <a:rPr lang="en-US" altLang="en-US" sz="2800" dirty="0">
                <a:latin typeface="Times New Roman" panose="02020603050405020304" pitchFamily="18" charset="0"/>
                <a:ea typeface="ＭＳ Ｐゴシック"/>
              </a:rPr>
              <a:t>i</a:t>
            </a:r>
            <a:r>
              <a:rPr lang="en-US" altLang="en-US" sz="2800" dirty="0" smtClean="0">
                <a:latin typeface="Times New Roman" panose="02020603050405020304" pitchFamily="18" charset="0"/>
                <a:ea typeface="ＭＳ Ｐゴシック"/>
              </a:rPr>
              <a:t>s Connected to an Access Site Such as a Shunt Formed by an Artificial Graft between an Artery and a Vein</a:t>
            </a:r>
            <a:r>
              <a:rPr lang="en-US" altLang="en-US" sz="2800" dirty="0">
                <a:latin typeface="Times New Roman" panose="02020603050405020304" pitchFamily="18" charset="0"/>
                <a:ea typeface="ＭＳ Ｐゴシック"/>
              </a:rPr>
              <a:t> </a:t>
            </a:r>
            <a:r>
              <a:rPr lang="en-US" altLang="en-US" sz="2000" b="0" dirty="0" smtClean="0">
                <a:latin typeface="Times New Roman" panose="02020603050405020304" pitchFamily="18" charset="0"/>
                <a:ea typeface="ＭＳ Ｐゴシック"/>
              </a:rPr>
              <a:t>(2 of 2)</a:t>
            </a:r>
            <a:endParaRPr lang="en-US" altLang="en-US" sz="2000" b="0" dirty="0">
              <a:latin typeface="Times New Roman" panose="02020603050405020304" pitchFamily="18" charset="0"/>
              <a:ea typeface="ＭＳ Ｐゴシック"/>
            </a:endParaRPr>
          </a:p>
        </p:txBody>
      </p:sp>
      <p:pic>
        <p:nvPicPr>
          <p:cNvPr id="4" name="Picture 2" descr="Example of hemodialysis access points. The curved graft is visible from under the patient’s ski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3705" y="1784788"/>
            <a:ext cx="5838882" cy="388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5867400"/>
            <a:ext cx="8229600" cy="417616"/>
          </a:xfrm>
        </p:spPr>
        <p:txBody>
          <a:bodyPr/>
          <a:lstStyle/>
          <a:p>
            <a:r>
              <a:rPr lang="en-US" altLang="en-US" sz="1800" b="1" dirty="0">
                <a:latin typeface="+mn-lt"/>
                <a:ea typeface="ＭＳ Ｐゴシック"/>
              </a:rPr>
              <a:t>(Photo: © Edward T. Dickinson, </a:t>
            </a:r>
            <a:r>
              <a:rPr lang="en-US" altLang="en-US" sz="1800" b="1" dirty="0" smtClean="0">
                <a:latin typeface="+mn-lt"/>
                <a:ea typeface="ＭＳ Ｐゴシック"/>
              </a:rPr>
              <a:t>M</a:t>
            </a:r>
            <a:r>
              <a:rPr lang="en-US" altLang="en-US" sz="100" b="1" dirty="0" smtClean="0">
                <a:latin typeface="+mn-lt"/>
                <a:ea typeface="ＭＳ Ｐゴシック"/>
              </a:rPr>
              <a:t> </a:t>
            </a:r>
            <a:r>
              <a:rPr lang="en-US" altLang="en-US" sz="1800" b="1" dirty="0" smtClean="0">
                <a:latin typeface="+mn-lt"/>
                <a:ea typeface="ＭＳ Ｐゴシック"/>
              </a:rPr>
              <a:t>D)</a:t>
            </a:r>
            <a:endParaRPr lang="en-US" sz="1800" b="1" dirty="0">
              <a:latin typeface="+mn-lt"/>
            </a:endParaRPr>
          </a:p>
        </p:txBody>
      </p:sp>
    </p:spTree>
    <p:extLst>
      <p:ext uri="{BB962C8B-B14F-4D97-AF65-F5344CB8AC3E}">
        <p14:creationId xmlns:p14="http://schemas.microsoft.com/office/powerpoint/2010/main" val="20311830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sz="3200" dirty="0" smtClean="0">
                <a:latin typeface="Times New Roman" panose="02020603050405020304" pitchFamily="18" charset="0"/>
                <a:ea typeface="ＭＳ Ｐゴシック"/>
              </a:rPr>
              <a:t>In Peritoneal Dialysis, Dialysate is Run Through a Tube into the Patient’s Abdomen</a:t>
            </a:r>
            <a:endParaRPr lang="en-US" altLang="en-US" sz="3200" dirty="0">
              <a:latin typeface="Times New Roman" panose="02020603050405020304" pitchFamily="18" charset="0"/>
              <a:ea typeface="ＭＳ Ｐゴシック"/>
            </a:endParaRPr>
          </a:p>
        </p:txBody>
      </p:sp>
      <p:pic>
        <p:nvPicPr>
          <p:cNvPr id="4" name="Picture 2" descr="Peritoneal dialysis illustrated. From top to bottom from an anterior view, the external section of the tube connects at a tunnel in the abdominal wall below the belly button, and continues in the lower abdomen intraperitoneal sec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8975" y="1613140"/>
            <a:ext cx="4486050" cy="464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10234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Genitourinary/Renal Emergencies </a:t>
            </a:r>
            <a:r>
              <a:rPr lang="en-US" sz="2000" b="0" dirty="0" smtClean="0">
                <a:latin typeface="Times New Roman" panose="02020603050405020304" pitchFamily="18" charset="0"/>
                <a:ea typeface="ＭＳ Ｐゴシック"/>
                <a:cs typeface="ＭＳ Ｐゴシック" pitchFamily="-1" charset="-128"/>
              </a:rPr>
              <a:t>(14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57045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Genitourinary/Renal Conditions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Dialysis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Complication include: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Hemorrhage, hypotension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Muscle cramps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Peritonitis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Nausea, vomiting</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Infection at the access site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Irregular pulse, cardiac arrest</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Difficulty breathing</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58606034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Genitourinary/Renal Emergencies </a:t>
            </a:r>
            <a:r>
              <a:rPr lang="en-US" sz="2000" b="0" smtClean="0">
                <a:latin typeface="Times New Roman" panose="02020603050405020304" pitchFamily="18" charset="0"/>
                <a:ea typeface="ＭＳ Ｐゴシック"/>
                <a:cs typeface="ＭＳ Ｐゴシック" pitchFamily="-1" charset="-128"/>
              </a:rPr>
              <a:t>(15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570452"/>
          </a:xfrm>
        </p:spPr>
        <p:txBody>
          <a:bodyPr wrap="square" lIns="91425" tIns="91425" rIns="91425" bIns="91425">
            <a:noAutofit/>
          </a:bodyPr>
          <a:lstStyle/>
          <a:p>
            <a:r>
              <a:rPr lang="en-US" altLang="en-US" sz="2400" dirty="0">
                <a:latin typeface="+mn-lt"/>
              </a:rPr>
              <a:t>Genitourinary/Renal Conditions</a:t>
            </a:r>
          </a:p>
          <a:p>
            <a:pPr lvl="1"/>
            <a:r>
              <a:rPr lang="en-US" altLang="en-US" sz="2400" dirty="0">
                <a:latin typeface="+mn-lt"/>
              </a:rPr>
              <a:t>Dialysis</a:t>
            </a:r>
          </a:p>
          <a:p>
            <a:pPr lvl="2"/>
            <a:r>
              <a:rPr lang="en-US" altLang="en-US" sz="2400" dirty="0">
                <a:latin typeface="+mn-lt"/>
              </a:rPr>
              <a:t>Complications of Missed Dialysis</a:t>
            </a:r>
          </a:p>
          <a:p>
            <a:pPr lvl="3" indent="-230400"/>
            <a:r>
              <a:rPr lang="en-US" altLang="en-US" sz="2400" dirty="0">
                <a:latin typeface="+mn-lt"/>
              </a:rPr>
              <a:t>Weakness</a:t>
            </a:r>
          </a:p>
          <a:p>
            <a:pPr lvl="3" indent="-230400"/>
            <a:r>
              <a:rPr lang="en-US" altLang="en-US" sz="2400" dirty="0">
                <a:latin typeface="+mn-lt"/>
              </a:rPr>
              <a:t>Pulmonary edema</a:t>
            </a:r>
          </a:p>
          <a:p>
            <a:pPr lvl="2"/>
            <a:r>
              <a:rPr lang="en-US" altLang="en-US" sz="2400" dirty="0">
                <a:latin typeface="+mn-lt"/>
              </a:rPr>
              <a:t>Dialysis Emergency Management</a:t>
            </a:r>
          </a:p>
          <a:p>
            <a:pPr lvl="3" indent="-230400"/>
            <a:r>
              <a:rPr lang="en-US" altLang="en-US" sz="2400" dirty="0">
                <a:latin typeface="+mn-lt"/>
              </a:rPr>
              <a:t>Support airway, breathing, circulation.</a:t>
            </a:r>
          </a:p>
          <a:p>
            <a:pPr lvl="3" indent="-230400"/>
            <a:r>
              <a:rPr lang="en-US" altLang="en-US" sz="2400" dirty="0">
                <a:latin typeface="+mn-lt"/>
              </a:rPr>
              <a:t>Provide oxygen, as needed.</a:t>
            </a:r>
          </a:p>
          <a:p>
            <a:pPr lvl="3" indent="-230400"/>
            <a:r>
              <a:rPr lang="en-US" altLang="en-US" sz="2400" dirty="0">
                <a:latin typeface="+mn-lt"/>
              </a:rPr>
              <a:t>Stop bleeding from the access site.</a:t>
            </a:r>
          </a:p>
          <a:p>
            <a:pPr lvl="3" indent="-230400"/>
            <a:r>
              <a:rPr lang="en-US" altLang="en-US" sz="2400" dirty="0">
                <a:latin typeface="+mn-lt"/>
              </a:rPr>
              <a:t>Position the patient and transport</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2651157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Table 23-2 Organs of the Abdomen and Their Functions </a:t>
            </a:r>
            <a:r>
              <a:rPr lang="en-US" altLang="en-US" sz="2000" b="0" dirty="0" smtClean="0">
                <a:latin typeface="Times New Roman" panose="02020603050405020304" pitchFamily="18" charset="0"/>
                <a:ea typeface="ＭＳ Ｐゴシック"/>
              </a:rPr>
              <a:t>(1 of 2)</a:t>
            </a:r>
            <a:endParaRPr lang="en-US" altLang="en-US" sz="2000" b="0" dirty="0">
              <a:latin typeface="Times New Roman" panose="02020603050405020304" pitchFamily="18" charset="0"/>
              <a:ea typeface="ＭＳ Ｐゴシック"/>
            </a:endParaRPr>
          </a:p>
        </p:txBody>
      </p:sp>
      <p:graphicFrame>
        <p:nvGraphicFramePr>
          <p:cNvPr id="5" name="Table 4"/>
          <p:cNvGraphicFramePr>
            <a:graphicFrameLocks noGrp="1"/>
          </p:cNvGraphicFramePr>
          <p:nvPr>
            <p:extLst>
              <p:ext uri="{D42A27DB-BD31-4B8C-83A1-F6EECF244321}">
                <p14:modId xmlns:p14="http://schemas.microsoft.com/office/powerpoint/2010/main" val="1480774582"/>
              </p:ext>
            </p:extLst>
          </p:nvPr>
        </p:nvGraphicFramePr>
        <p:xfrm>
          <a:off x="625642" y="1638545"/>
          <a:ext cx="7924800" cy="4026926"/>
        </p:xfrm>
        <a:graphic>
          <a:graphicData uri="http://schemas.openxmlformats.org/drawingml/2006/table">
            <a:tbl>
              <a:tblPr firstCol="1" bandRow="1">
                <a:tableStyleId>{40F9630F-82C1-40B7-BC3A-925EFCFF5E92}</a:tableStyleId>
              </a:tblPr>
              <a:tblGrid>
                <a:gridCol w="1856465">
                  <a:extLst>
                    <a:ext uri="{9D8B030D-6E8A-4147-A177-3AD203B41FA5}">
                      <a16:colId xmlns:a16="http://schemas.microsoft.com/office/drawing/2014/main" val="809377029"/>
                    </a:ext>
                  </a:extLst>
                </a:gridCol>
                <a:gridCol w="6068335">
                  <a:extLst>
                    <a:ext uri="{9D8B030D-6E8A-4147-A177-3AD203B41FA5}">
                      <a16:colId xmlns:a16="http://schemas.microsoft.com/office/drawing/2014/main" val="1469739055"/>
                    </a:ext>
                  </a:extLst>
                </a:gridCol>
              </a:tblGrid>
              <a:tr h="967495">
                <a:tc>
                  <a:txBody>
                    <a:bodyPr/>
                    <a:lstStyle/>
                    <a:p>
                      <a:pPr>
                        <a:lnSpc>
                          <a:spcPct val="107000"/>
                        </a:lnSpc>
                        <a:spcAft>
                          <a:spcPts val="0"/>
                        </a:spcAft>
                      </a:pPr>
                      <a:r>
                        <a:rPr lang="en-US" sz="1400" dirty="0">
                          <a:effectLst/>
                          <a:latin typeface="+mn-lt"/>
                        </a:rPr>
                        <a:t>Stomach</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400" b="0" dirty="0">
                          <a:effectLst/>
                          <a:latin typeface="+mn-lt"/>
                        </a:rPr>
                        <a:t>A saclike, stretchable pouch located below the diaphragm that receives food from the esophagus (tubelike structure from the throat). The stomach enables digestion by secreting a specialized fluid to aid in the breakdown and absorption of food.</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0773800"/>
                  </a:ext>
                </a:extLst>
              </a:tr>
              <a:tr h="320040">
                <a:tc>
                  <a:txBody>
                    <a:bodyPr/>
                    <a:lstStyle/>
                    <a:p>
                      <a:pPr>
                        <a:lnSpc>
                          <a:spcPct val="107000"/>
                        </a:lnSpc>
                        <a:spcAft>
                          <a:spcPts val="0"/>
                        </a:spcAft>
                      </a:pPr>
                      <a:r>
                        <a:rPr lang="en-US" sz="1400" dirty="0">
                          <a:effectLst/>
                          <a:latin typeface="+mn-lt"/>
                        </a:rPr>
                        <a:t>Duodenum</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400" b="0" dirty="0">
                          <a:effectLst/>
                          <a:latin typeface="+mn-lt"/>
                        </a:rPr>
                        <a:t>The first part of the small intestine that connects to the stomach.</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6758217"/>
                  </a:ext>
                </a:extLst>
              </a:tr>
              <a:tr h="0">
                <a:tc>
                  <a:txBody>
                    <a:bodyPr/>
                    <a:lstStyle/>
                    <a:p>
                      <a:pPr>
                        <a:lnSpc>
                          <a:spcPct val="107000"/>
                        </a:lnSpc>
                        <a:spcAft>
                          <a:spcPts val="0"/>
                        </a:spcAft>
                      </a:pPr>
                      <a:r>
                        <a:rPr lang="en-US" sz="1400" dirty="0">
                          <a:effectLst/>
                          <a:latin typeface="+mn-lt"/>
                        </a:rPr>
                        <a:t>Small intestine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400" b="0" dirty="0">
                          <a:effectLst/>
                          <a:latin typeface="+mn-lt"/>
                        </a:rPr>
                        <a:t>A tubelike structure beginning at the distal end of the stomach and ending at the beginning of the large intestine. Its digestive function is to absorb nutrients from intestinal contents.</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0540099"/>
                  </a:ext>
                </a:extLst>
              </a:tr>
              <a:tr h="0">
                <a:tc>
                  <a:txBody>
                    <a:bodyPr/>
                    <a:lstStyle/>
                    <a:p>
                      <a:pPr>
                        <a:lnSpc>
                          <a:spcPct val="107000"/>
                        </a:lnSpc>
                        <a:spcAft>
                          <a:spcPts val="0"/>
                        </a:spcAft>
                      </a:pPr>
                      <a:r>
                        <a:rPr lang="en-US" sz="1400" dirty="0">
                          <a:effectLst/>
                          <a:latin typeface="+mn-lt"/>
                        </a:rPr>
                        <a:t>Large intestine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400" b="0" dirty="0">
                          <a:effectLst/>
                          <a:latin typeface="+mn-lt"/>
                        </a:rPr>
                        <a:t>A tubelike structure beginning at the distal end of the small intestine and ending at the anus. It reabsorbs fluid from intestinal contents, enabling the excretion of solid waste from the body.</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9925266"/>
                  </a:ext>
                </a:extLst>
              </a:tr>
              <a:tr h="0">
                <a:tc>
                  <a:txBody>
                    <a:bodyPr/>
                    <a:lstStyle/>
                    <a:p>
                      <a:pPr>
                        <a:lnSpc>
                          <a:spcPct val="107000"/>
                        </a:lnSpc>
                        <a:spcAft>
                          <a:spcPts val="0"/>
                        </a:spcAft>
                      </a:pPr>
                      <a:r>
                        <a:rPr lang="en-US" sz="1400" dirty="0">
                          <a:effectLst/>
                          <a:latin typeface="+mn-lt"/>
                        </a:rPr>
                        <a:t>Liver</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400" b="0" dirty="0">
                          <a:effectLst/>
                          <a:latin typeface="+mn-lt"/>
                        </a:rPr>
                        <a:t>A large, solid organ located in the </a:t>
                      </a:r>
                      <a:r>
                        <a:rPr lang="en-US" sz="1400" b="0" dirty="0" smtClean="0">
                          <a:effectLst/>
                          <a:latin typeface="+mn-lt"/>
                        </a:rPr>
                        <a:t>R</a:t>
                      </a:r>
                      <a:r>
                        <a:rPr lang="en-US" sz="100" b="0" dirty="0" smtClean="0">
                          <a:effectLst/>
                          <a:latin typeface="+mn-lt"/>
                        </a:rPr>
                        <a:t> </a:t>
                      </a:r>
                      <a:r>
                        <a:rPr lang="en-US" sz="1400" b="0" dirty="0" smtClean="0">
                          <a:effectLst/>
                          <a:latin typeface="+mn-lt"/>
                        </a:rPr>
                        <a:t>U</a:t>
                      </a:r>
                      <a:r>
                        <a:rPr lang="en-US" sz="100" b="0" dirty="0" smtClean="0">
                          <a:effectLst/>
                          <a:latin typeface="+mn-lt"/>
                        </a:rPr>
                        <a:t> </a:t>
                      </a:r>
                      <a:r>
                        <a:rPr lang="en-US" sz="1400" b="0" dirty="0" smtClean="0">
                          <a:effectLst/>
                          <a:latin typeface="+mn-lt"/>
                        </a:rPr>
                        <a:t>Q </a:t>
                      </a:r>
                      <a:r>
                        <a:rPr lang="en-US" sz="1400" b="0" dirty="0">
                          <a:effectLst/>
                          <a:latin typeface="+mn-lt"/>
                        </a:rPr>
                        <a:t>just beneath the diaphragm with a slight portion extending to the </a:t>
                      </a:r>
                      <a:r>
                        <a:rPr lang="en-US" sz="1400" b="0" dirty="0" smtClean="0">
                          <a:effectLst/>
                          <a:latin typeface="+mn-lt"/>
                        </a:rPr>
                        <a:t>L</a:t>
                      </a:r>
                      <a:r>
                        <a:rPr lang="en-US" sz="100" b="0" dirty="0" smtClean="0">
                          <a:effectLst/>
                          <a:latin typeface="+mn-lt"/>
                        </a:rPr>
                        <a:t> </a:t>
                      </a:r>
                      <a:r>
                        <a:rPr lang="en-US" sz="1400" b="0" dirty="0" smtClean="0">
                          <a:effectLst/>
                          <a:latin typeface="+mn-lt"/>
                        </a:rPr>
                        <a:t>U</a:t>
                      </a:r>
                      <a:r>
                        <a:rPr lang="en-US" sz="100" b="0" dirty="0" smtClean="0">
                          <a:effectLst/>
                          <a:latin typeface="+mn-lt"/>
                        </a:rPr>
                        <a:t> </a:t>
                      </a:r>
                      <a:r>
                        <a:rPr lang="en-US" sz="1400" b="0" dirty="0" smtClean="0">
                          <a:effectLst/>
                          <a:latin typeface="+mn-lt"/>
                        </a:rPr>
                        <a:t>Q</a:t>
                      </a:r>
                      <a:r>
                        <a:rPr lang="en-US" sz="1400" b="0" dirty="0">
                          <a:effectLst/>
                          <a:latin typeface="+mn-lt"/>
                        </a:rPr>
                        <a:t>. It filters the nutrients from blood as it returns from the intestines, stores glucose (sugar) and certain vitamins, plays a part in blood clotting, filters dead red blood cells, metabolizes medications and toxins, and aids in the production of bile. The liver is proportionally larger in the pediatric patient.</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3939625"/>
                  </a:ext>
                </a:extLst>
              </a:tr>
            </a:tbl>
          </a:graphicData>
        </a:graphic>
      </p:graphicFrame>
    </p:spTree>
    <p:extLst>
      <p:ext uri="{BB962C8B-B14F-4D97-AF65-F5344CB8AC3E}">
        <p14:creationId xmlns:p14="http://schemas.microsoft.com/office/powerpoint/2010/main" val="212073427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Genitourinary/Renal Emergencies </a:t>
            </a:r>
            <a:r>
              <a:rPr lang="en-US" sz="2000" b="0" smtClean="0">
                <a:latin typeface="Times New Roman" panose="02020603050405020304" pitchFamily="18" charset="0"/>
                <a:ea typeface="ＭＳ Ｐゴシック"/>
                <a:cs typeface="ＭＳ Ｐゴシック" pitchFamily="-1" charset="-128"/>
              </a:rPr>
              <a:t>(16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r>
              <a:rPr lang="en-US" altLang="en-US" sz="2400" dirty="0">
                <a:latin typeface="+mn-lt"/>
              </a:rPr>
              <a:t>Genitourinary/Renal Conditions</a:t>
            </a:r>
          </a:p>
          <a:p>
            <a:pPr lvl="1"/>
            <a:r>
              <a:rPr lang="en-US" altLang="en-US" sz="2400" dirty="0">
                <a:latin typeface="+mn-lt"/>
              </a:rPr>
              <a:t>Urinary Catheters</a:t>
            </a:r>
          </a:p>
          <a:p>
            <a:pPr lvl="2"/>
            <a:r>
              <a:rPr lang="en-US" altLang="en-US" sz="2400" dirty="0">
                <a:latin typeface="+mn-lt"/>
              </a:rPr>
              <a:t>Urinary catheters drain urine from the bladder.</a:t>
            </a:r>
          </a:p>
          <a:p>
            <a:pPr lvl="2"/>
            <a:r>
              <a:rPr lang="en-US" altLang="en-US" sz="2400" dirty="0">
                <a:latin typeface="+mn-lt"/>
              </a:rPr>
              <a:t>An indwelling (Foley) catheter is the most common type.</a:t>
            </a:r>
          </a:p>
          <a:p>
            <a:pPr lvl="2"/>
            <a:r>
              <a:rPr lang="en-US" altLang="en-US" sz="2400" dirty="0">
                <a:latin typeface="+mn-lt"/>
              </a:rPr>
              <a:t>Patients are prone to urinary tract infection and device malfunction.</a:t>
            </a:r>
          </a:p>
        </p:txBody>
      </p:sp>
    </p:spTree>
    <p:extLst>
      <p:ext uri="{BB962C8B-B14F-4D97-AF65-F5344CB8AC3E}">
        <p14:creationId xmlns:p14="http://schemas.microsoft.com/office/powerpoint/2010/main" val="80199804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229600" cy="1765829"/>
          </a:xfrm>
        </p:spPr>
        <p:txBody>
          <a:bodyPr tIns="91425">
            <a:noAutofit/>
          </a:bodyPr>
          <a:lstStyle/>
          <a:p>
            <a:pPr lvl="0" eaLnBrk="0" fontAlgn="base" hangingPunct="0">
              <a:spcBef>
                <a:spcPct val="0"/>
              </a:spcBef>
              <a:spcAft>
                <a:spcPct val="0"/>
              </a:spcAft>
              <a:buClrTx/>
            </a:pPr>
            <a:r>
              <a:rPr lang="en-US" altLang="en-US" sz="2800" dirty="0" smtClean="0">
                <a:latin typeface="Times New Roman" panose="02020603050405020304" pitchFamily="18" charset="0"/>
                <a:ea typeface="ＭＳ Ｐゴシック"/>
              </a:rPr>
              <a:t>Indwelling Catheters Have a Balloon That is Inserted into the Urinary Bladder Via the Urethra. The Urine That Drains from the Bladder is Deposited into an External Bag </a:t>
            </a:r>
            <a:r>
              <a:rPr lang="en-US" altLang="en-US" sz="2000" b="0" dirty="0" smtClean="0">
                <a:latin typeface="Times New Roman" panose="02020603050405020304" pitchFamily="18" charset="0"/>
                <a:ea typeface="ＭＳ Ｐゴシック"/>
              </a:rPr>
              <a:t>(1 of 2)</a:t>
            </a:r>
            <a:endParaRPr lang="en-US" altLang="en-US" sz="2000" b="0" dirty="0">
              <a:latin typeface="Times New Roman" panose="02020603050405020304" pitchFamily="18" charset="0"/>
              <a:ea typeface="ＭＳ Ｐゴシック"/>
            </a:endParaRPr>
          </a:p>
        </p:txBody>
      </p:sp>
      <p:pic>
        <p:nvPicPr>
          <p:cNvPr id="4" name="Picture 2" descr="Catheter components for a male patient illustrated. A balloon in the bladder is connected to a catheter through the urethral meatus, and connecting to the drainage tubing outside the body. The drainage tubing connects to the external bag via an emptying spou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3696" y="2138592"/>
            <a:ext cx="5076609" cy="412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9054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752600"/>
          </a:xfrm>
        </p:spPr>
        <p:txBody>
          <a:bodyPr tIns="91425" anchor="b">
            <a:noAutofit/>
          </a:bodyPr>
          <a:lstStyle/>
          <a:p>
            <a:pPr lvl="0" eaLnBrk="0" fontAlgn="base" hangingPunct="0">
              <a:spcBef>
                <a:spcPct val="0"/>
              </a:spcBef>
              <a:spcAft>
                <a:spcPct val="0"/>
              </a:spcAft>
              <a:buClrTx/>
            </a:pPr>
            <a:r>
              <a:rPr lang="en-US" altLang="en-US" sz="2800" dirty="0">
                <a:latin typeface="Times New Roman" panose="02020603050405020304" pitchFamily="18" charset="0"/>
                <a:ea typeface="ＭＳ Ｐゴシック"/>
              </a:rPr>
              <a:t>Indwelling Catheters Have a Balloon That is Inserted into the Urinary Bladder Via the Urethra. The Urine That Drains from the Bladder is Deposited into an External Bag </a:t>
            </a:r>
            <a:r>
              <a:rPr lang="en-US" altLang="en-US" sz="2000" b="0" dirty="0" smtClean="0">
                <a:latin typeface="Times New Roman" panose="02020603050405020304" pitchFamily="18" charset="0"/>
                <a:ea typeface="ＭＳ Ｐゴシック"/>
              </a:rPr>
              <a:t>(2 </a:t>
            </a:r>
            <a:r>
              <a:rPr lang="en-US" altLang="en-US" sz="2000" b="0" dirty="0">
                <a:latin typeface="Times New Roman" panose="02020603050405020304" pitchFamily="18" charset="0"/>
                <a:ea typeface="ＭＳ Ｐゴシック"/>
              </a:rPr>
              <a:t>of 2)</a:t>
            </a:r>
          </a:p>
        </p:txBody>
      </p:sp>
      <p:pic>
        <p:nvPicPr>
          <p:cNvPr id="4" name="Picture 2" descr="Catheter components for a male patient in situ. A seated patient with a drainage tube extending from inside his shorts, connecting to a bag containing urine, tied to a walk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61705" y="2278370"/>
            <a:ext cx="2820589" cy="396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11896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Genitourinary/Renal Emergencies </a:t>
            </a:r>
            <a:r>
              <a:rPr lang="en-US" sz="2000" b="0" smtClean="0">
                <a:latin typeface="Times New Roman" panose="02020603050405020304" pitchFamily="18" charset="0"/>
                <a:ea typeface="ＭＳ Ｐゴシック"/>
                <a:cs typeface="ＭＳ Ｐゴシック" pitchFamily="-1" charset="-128"/>
              </a:rPr>
              <a:t>(17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US" altLang="en-US" sz="2400">
                <a:solidFill>
                  <a:srgbClr val="000000"/>
                </a:solidFill>
                <a:latin typeface="Arial (Body)"/>
                <a:ea typeface="ＭＳ Ｐゴシック"/>
              </a:rPr>
              <a:t>Genitourinary/Renal Conditions</a:t>
            </a:r>
          </a:p>
          <a:p>
            <a:pPr marL="741553" lvl="1" indent="-284353" eaLnBrk="0" fontAlgn="base" hangingPunct="0">
              <a:spcAft>
                <a:spcPct val="0"/>
              </a:spcAft>
              <a:buSzPts val="2400"/>
            </a:pPr>
            <a:r>
              <a:rPr lang="en-US" altLang="en-US" sz="2400">
                <a:solidFill>
                  <a:srgbClr val="000000"/>
                </a:solidFill>
                <a:latin typeface="Arial (Body)"/>
                <a:ea typeface="ＭＳ Ｐゴシック"/>
              </a:rPr>
              <a:t>Urinary Catheters</a:t>
            </a:r>
          </a:p>
          <a:p>
            <a:pPr marL="1144778" lvl="2" indent="-230378" eaLnBrk="0" fontAlgn="base" hangingPunct="0">
              <a:spcAft>
                <a:spcPct val="0"/>
              </a:spcAft>
              <a:buSzPts val="2400"/>
            </a:pPr>
            <a:r>
              <a:rPr lang="en-US" altLang="en-US" sz="2400">
                <a:solidFill>
                  <a:srgbClr val="000000"/>
                </a:solidFill>
                <a:latin typeface="Arial (Body)"/>
                <a:ea typeface="ＭＳ Ｐゴシック"/>
              </a:rPr>
              <a:t>Catheter Management</a:t>
            </a:r>
          </a:p>
          <a:p>
            <a:pPr marL="1601978" lvl="3" indent="-230378" eaLnBrk="0" fontAlgn="base" hangingPunct="0">
              <a:spcAft>
                <a:spcPct val="0"/>
              </a:spcAft>
              <a:buSzPts val="2400"/>
            </a:pPr>
            <a:r>
              <a:rPr lang="en-US" altLang="en-US" sz="2400">
                <a:solidFill>
                  <a:srgbClr val="000000"/>
                </a:solidFill>
                <a:latin typeface="Arial (Body)"/>
                <a:ea typeface="ＭＳ Ｐゴシック"/>
              </a:rPr>
              <a:t>Note any unusual color, bleeding, swelling, or odor.</a:t>
            </a:r>
          </a:p>
          <a:p>
            <a:pPr marL="1601978" lvl="3" indent="-230378" eaLnBrk="0" fontAlgn="base" hangingPunct="0">
              <a:spcAft>
                <a:spcPct val="0"/>
              </a:spcAft>
              <a:buSzPts val="2400"/>
            </a:pPr>
            <a:r>
              <a:rPr lang="en-US" altLang="en-US" sz="2400">
                <a:solidFill>
                  <a:srgbClr val="000000"/>
                </a:solidFill>
                <a:latin typeface="Arial (Body)"/>
                <a:ea typeface="ＭＳ Ｐゴシック"/>
              </a:rPr>
              <a:t>If possible, drain the bag before transport and record the amount drained and the time.</a:t>
            </a:r>
          </a:p>
        </p:txBody>
      </p:sp>
    </p:spTree>
    <p:extLst>
      <p:ext uri="{BB962C8B-B14F-4D97-AF65-F5344CB8AC3E}">
        <p14:creationId xmlns:p14="http://schemas.microsoft.com/office/powerpoint/2010/main" val="94226831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Genitourinary/Renal Emergencies </a:t>
            </a:r>
            <a:r>
              <a:rPr lang="en-US" sz="2000" b="0" smtClean="0">
                <a:latin typeface="Times New Roman" panose="02020603050405020304" pitchFamily="18" charset="0"/>
                <a:ea typeface="ＭＳ Ｐゴシック"/>
                <a:cs typeface="ＭＳ Ｐゴシック" pitchFamily="-1" charset="-128"/>
              </a:rPr>
              <a:t>(18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US" altLang="en-US" sz="2400">
                <a:solidFill>
                  <a:srgbClr val="000000"/>
                </a:solidFill>
                <a:latin typeface="Arial (Body)"/>
                <a:ea typeface="ＭＳ Ｐゴシック"/>
              </a:rPr>
              <a:t>Assessment-Based Approach – Genitourinary/Renal Emergencies</a:t>
            </a:r>
          </a:p>
          <a:p>
            <a:pPr marL="741553" lvl="1" indent="-284353" eaLnBrk="0" fontAlgn="base" hangingPunct="0">
              <a:spcAft>
                <a:spcPct val="0"/>
              </a:spcAft>
              <a:buSzPts val="2400"/>
            </a:pPr>
            <a:r>
              <a:rPr lang="en-US" altLang="en-US" sz="2400">
                <a:solidFill>
                  <a:srgbClr val="000000"/>
                </a:solidFill>
                <a:latin typeface="Arial (Body)"/>
                <a:ea typeface="ＭＳ Ｐゴシック"/>
              </a:rPr>
              <a:t>Scene Size-Up</a:t>
            </a:r>
          </a:p>
          <a:p>
            <a:pPr marL="1144778" lvl="2" indent="-230378" eaLnBrk="0" fontAlgn="base" hangingPunct="0">
              <a:spcAft>
                <a:spcPct val="0"/>
              </a:spcAft>
              <a:buSzPts val="2400"/>
            </a:pPr>
            <a:r>
              <a:rPr lang="en-US" altLang="en-US" sz="2400">
                <a:solidFill>
                  <a:srgbClr val="000000"/>
                </a:solidFill>
                <a:latin typeface="Arial (Body)"/>
                <a:ea typeface="ＭＳ Ｐゴシック"/>
              </a:rPr>
              <a:t>Ensure that the scene is safe.</a:t>
            </a:r>
          </a:p>
          <a:p>
            <a:pPr marL="1144778" lvl="2" indent="-230378" eaLnBrk="0" fontAlgn="base" hangingPunct="0">
              <a:spcAft>
                <a:spcPct val="0"/>
              </a:spcAft>
              <a:buSzPts val="2400"/>
            </a:pPr>
            <a:r>
              <a:rPr lang="en-US" altLang="en-US" sz="2400">
                <a:solidFill>
                  <a:srgbClr val="000000"/>
                </a:solidFill>
                <a:latin typeface="Arial (Body)"/>
                <a:ea typeface="ＭＳ Ｐゴシック"/>
              </a:rPr>
              <a:t>Take all Standard Precautions.</a:t>
            </a:r>
          </a:p>
          <a:p>
            <a:pPr marL="1144778" lvl="2" indent="-230378" eaLnBrk="0" fontAlgn="base" hangingPunct="0">
              <a:spcAft>
                <a:spcPct val="0"/>
              </a:spcAft>
              <a:buSzPts val="2400"/>
            </a:pPr>
            <a:r>
              <a:rPr lang="en-US" altLang="en-US" sz="2400">
                <a:solidFill>
                  <a:srgbClr val="000000"/>
                </a:solidFill>
                <a:latin typeface="Arial (Body)"/>
                <a:ea typeface="ＭＳ Ｐゴシック"/>
              </a:rPr>
              <a:t>Determine whether the patient has been injured or is suffering from a medical illness</a:t>
            </a:r>
            <a:r>
              <a:rPr lang="en-US" altLang="en-US" sz="2400" smtClean="0">
                <a:solidFill>
                  <a:srgbClr val="000000"/>
                </a:solidFill>
                <a:latin typeface="Arial (Body)"/>
                <a:ea typeface="ＭＳ Ｐゴシック"/>
              </a:rPr>
              <a:t>.</a:t>
            </a:r>
            <a:endParaRPr lang="en-US" altLang="en-US" sz="2400">
              <a:solidFill>
                <a:srgbClr val="000000"/>
              </a:solidFill>
              <a:latin typeface="Arial (Body)"/>
              <a:ea typeface="ＭＳ Ｐゴシック"/>
            </a:endParaRPr>
          </a:p>
        </p:txBody>
      </p:sp>
    </p:spTree>
    <p:extLst>
      <p:ext uri="{BB962C8B-B14F-4D97-AF65-F5344CB8AC3E}">
        <p14:creationId xmlns:p14="http://schemas.microsoft.com/office/powerpoint/2010/main" val="268477537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Genitourinary/Renal Emergencies </a:t>
            </a:r>
            <a:r>
              <a:rPr lang="en-US" sz="2000" b="0" smtClean="0">
                <a:latin typeface="Times New Roman" panose="02020603050405020304" pitchFamily="18" charset="0"/>
                <a:ea typeface="ＭＳ Ｐゴシック"/>
                <a:cs typeface="ＭＳ Ｐゴシック" pitchFamily="-1" charset="-128"/>
              </a:rPr>
              <a:t>(19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047232"/>
          </a:xfrm>
        </p:spPr>
        <p:txBody>
          <a:bodyPr wrap="square" lIns="91425" tIns="91425" rIns="91425" bIns="91425">
            <a:noAutofit/>
          </a:bodyPr>
          <a:lstStyle/>
          <a:p>
            <a:r>
              <a:rPr lang="en-US" altLang="en-US" sz="2400" dirty="0">
                <a:latin typeface="+mn-lt"/>
              </a:rPr>
              <a:t>Assessment-Based Approach – Genitourinary/Renal Emergencies</a:t>
            </a:r>
          </a:p>
          <a:p>
            <a:pPr lvl="1"/>
            <a:r>
              <a:rPr lang="en-US" altLang="en-US" sz="2400" dirty="0">
                <a:latin typeface="+mn-lt"/>
              </a:rPr>
              <a:t>Primary Assessment</a:t>
            </a:r>
          </a:p>
          <a:p>
            <a:pPr lvl="2"/>
            <a:r>
              <a:rPr lang="en-US" altLang="en-US" sz="2400" dirty="0">
                <a:latin typeface="+mn-lt"/>
              </a:rPr>
              <a:t>Form a general impression from the following:</a:t>
            </a:r>
          </a:p>
          <a:p>
            <a:pPr lvl="3" indent="-230400"/>
            <a:r>
              <a:rPr lang="en-US" altLang="en-US" sz="2400" dirty="0">
                <a:latin typeface="+mn-lt"/>
              </a:rPr>
              <a:t>Mental status</a:t>
            </a:r>
          </a:p>
          <a:p>
            <a:pPr lvl="3" indent="-230400"/>
            <a:r>
              <a:rPr lang="en-US" altLang="en-US" sz="2400" dirty="0">
                <a:latin typeface="+mn-lt"/>
              </a:rPr>
              <a:t>Airway</a:t>
            </a:r>
          </a:p>
          <a:p>
            <a:pPr lvl="3" indent="-230400"/>
            <a:r>
              <a:rPr lang="en-US" altLang="en-US" sz="2400" dirty="0">
                <a:latin typeface="+mn-lt"/>
              </a:rPr>
              <a:t>Breathing</a:t>
            </a:r>
          </a:p>
          <a:p>
            <a:pPr lvl="3" indent="-230400"/>
            <a:r>
              <a:rPr lang="en-US" altLang="en-US" sz="2400" dirty="0">
                <a:latin typeface="+mn-lt"/>
              </a:rPr>
              <a:t>Oxygenation</a:t>
            </a:r>
          </a:p>
          <a:p>
            <a:pPr lvl="3" indent="-230400"/>
            <a:r>
              <a:rPr lang="en-US" altLang="en-US" sz="2400" dirty="0">
                <a:latin typeface="+mn-lt"/>
              </a:rPr>
              <a:t>Circulation/perfusion.</a:t>
            </a:r>
          </a:p>
        </p:txBody>
      </p:sp>
    </p:spTree>
    <p:extLst>
      <p:ext uri="{BB962C8B-B14F-4D97-AF65-F5344CB8AC3E}">
        <p14:creationId xmlns:p14="http://schemas.microsoft.com/office/powerpoint/2010/main" val="267045455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Genitourinary/Renal Emergencies </a:t>
            </a:r>
            <a:r>
              <a:rPr lang="en-US" sz="2000" b="0" smtClean="0">
                <a:latin typeface="Times New Roman" panose="02020603050405020304" pitchFamily="18" charset="0"/>
                <a:ea typeface="ＭＳ Ｐゴシック"/>
                <a:cs typeface="ＭＳ Ｐゴシック" pitchFamily="-1" charset="-128"/>
              </a:rPr>
              <a:t>(20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601229"/>
          </a:xfrm>
        </p:spPr>
        <p:txBody>
          <a:bodyPr wrap="square" lIns="91425" tIns="91425" rIns="91425" bIns="91425">
            <a:noAutofit/>
          </a:bodyPr>
          <a:lstStyle/>
          <a:p>
            <a:pPr>
              <a:defRPr/>
            </a:pPr>
            <a:r>
              <a:rPr lang="en-US" altLang="en-US" sz="2400" dirty="0">
                <a:latin typeface="+mn-lt"/>
              </a:rPr>
              <a:t>Assessment-Based Approach </a:t>
            </a:r>
            <a:r>
              <a:rPr lang="en-US" altLang="en-US" sz="2400" dirty="0" smtClean="0">
                <a:latin typeface="+mn-lt"/>
              </a:rPr>
              <a:t>– </a:t>
            </a:r>
            <a:r>
              <a:rPr lang="en-US" altLang="en-US" sz="2400" dirty="0">
                <a:latin typeface="+mn-lt"/>
              </a:rPr>
              <a:t>Genitourinary/Renal Emergencies</a:t>
            </a:r>
          </a:p>
          <a:p>
            <a:pPr lvl="1">
              <a:defRPr/>
            </a:pPr>
            <a:r>
              <a:rPr lang="en-US" altLang="en-US" sz="2400" dirty="0">
                <a:latin typeface="+mn-lt"/>
              </a:rPr>
              <a:t>Primary Assessment</a:t>
            </a:r>
          </a:p>
          <a:p>
            <a:pPr lvl="2">
              <a:defRPr/>
            </a:pPr>
            <a:r>
              <a:rPr lang="en-US" altLang="en-US" sz="2400" dirty="0">
                <a:latin typeface="+mn-lt"/>
              </a:rPr>
              <a:t>The patient is a high priority for transport if </a:t>
            </a:r>
            <a:r>
              <a:rPr lang="en-US" sz="2400" dirty="0">
                <a:latin typeface="+mn-lt"/>
              </a:rPr>
              <a:t>they exhibit any of the following symptoms:</a:t>
            </a:r>
            <a:endParaRPr lang="en-US" altLang="en-US" sz="2400" dirty="0">
              <a:latin typeface="+mn-lt"/>
            </a:endParaRPr>
          </a:p>
          <a:p>
            <a:pPr lvl="3" indent="-230400">
              <a:defRPr/>
            </a:pPr>
            <a:r>
              <a:rPr lang="en-US" altLang="en-US" sz="2400" dirty="0">
                <a:latin typeface="+mn-lt"/>
              </a:rPr>
              <a:t>Poor general appearance</a:t>
            </a:r>
          </a:p>
          <a:p>
            <a:pPr lvl="3" indent="-230400">
              <a:defRPr/>
            </a:pPr>
            <a:r>
              <a:rPr lang="en-US" altLang="en-US" sz="2400" dirty="0">
                <a:latin typeface="+mn-lt"/>
              </a:rPr>
              <a:t>Unresponsive</a:t>
            </a:r>
          </a:p>
          <a:p>
            <a:pPr lvl="3" indent="-230400">
              <a:defRPr/>
            </a:pPr>
            <a:r>
              <a:rPr lang="en-US" altLang="en-US" sz="2400" dirty="0">
                <a:latin typeface="+mn-lt"/>
              </a:rPr>
              <a:t>Responsive, not following commands</a:t>
            </a:r>
          </a:p>
          <a:p>
            <a:pPr lvl="3" indent="-230400">
              <a:defRPr/>
            </a:pPr>
            <a:r>
              <a:rPr lang="en-US" altLang="en-US" sz="2400" dirty="0">
                <a:latin typeface="+mn-lt"/>
              </a:rPr>
              <a:t>Severe pain</a:t>
            </a:r>
          </a:p>
          <a:p>
            <a:pPr lvl="3" indent="-230400">
              <a:defRPr/>
            </a:pPr>
            <a:r>
              <a:rPr lang="en-US" altLang="en-US" sz="2400" dirty="0">
                <a:latin typeface="+mn-lt"/>
              </a:rPr>
              <a:t>Shock.</a:t>
            </a:r>
          </a:p>
        </p:txBody>
      </p:sp>
    </p:spTree>
    <p:extLst>
      <p:ext uri="{BB962C8B-B14F-4D97-AF65-F5344CB8AC3E}">
        <p14:creationId xmlns:p14="http://schemas.microsoft.com/office/powerpoint/2010/main" val="149805824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Genitourinary/Renal Emergencies </a:t>
            </a:r>
            <a:r>
              <a:rPr lang="en-US" sz="2000" b="0" smtClean="0">
                <a:latin typeface="Times New Roman" panose="02020603050405020304" pitchFamily="18" charset="0"/>
                <a:ea typeface="ＭＳ Ｐゴシック"/>
                <a:cs typeface="ＭＳ Ｐゴシック" pitchFamily="-1" charset="-128"/>
              </a:rPr>
              <a:t>(21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r>
              <a:rPr lang="en-US" altLang="en-US" sz="2400" dirty="0">
                <a:latin typeface="+mn-lt"/>
              </a:rPr>
              <a:t>Assessment-Based Approach – Genitourinary/Renal Emergencies</a:t>
            </a:r>
          </a:p>
          <a:p>
            <a:pPr lvl="1"/>
            <a:r>
              <a:rPr lang="en-US" altLang="en-US" sz="2400" dirty="0">
                <a:latin typeface="+mn-lt"/>
              </a:rPr>
              <a:t>Secondary Assessment</a:t>
            </a:r>
          </a:p>
          <a:p>
            <a:pPr lvl="2"/>
            <a:r>
              <a:rPr lang="en-US" altLang="en-US" sz="2400" dirty="0">
                <a:latin typeface="+mn-lt"/>
              </a:rPr>
              <a:t>Protect privacy and modesty.</a:t>
            </a:r>
          </a:p>
          <a:p>
            <a:pPr lvl="2"/>
            <a:r>
              <a:rPr lang="en-US" altLang="en-US" sz="2400" dirty="0">
                <a:latin typeface="+mn-lt"/>
              </a:rPr>
              <a:t>Be compassionate and professional.</a:t>
            </a:r>
          </a:p>
          <a:p>
            <a:pPr lvl="2"/>
            <a:r>
              <a:rPr lang="en-US" altLang="en-US" sz="2400" dirty="0">
                <a:latin typeface="+mn-lt"/>
              </a:rPr>
              <a:t>Obtain a history and perform a physical exam.</a:t>
            </a:r>
          </a:p>
          <a:p>
            <a:pPr lvl="2"/>
            <a:r>
              <a:rPr lang="en-US" altLang="en-US" sz="2400" dirty="0">
                <a:latin typeface="+mn-lt"/>
              </a:rPr>
              <a:t>Obtain vital signs.</a:t>
            </a:r>
          </a:p>
        </p:txBody>
      </p:sp>
    </p:spTree>
    <p:extLst>
      <p:ext uri="{BB962C8B-B14F-4D97-AF65-F5344CB8AC3E}">
        <p14:creationId xmlns:p14="http://schemas.microsoft.com/office/powerpoint/2010/main" val="345916749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Genitourinary/Renal Emergencies </a:t>
            </a:r>
            <a:r>
              <a:rPr lang="en-US" sz="2000" b="0" smtClean="0">
                <a:latin typeface="Times New Roman" panose="02020603050405020304" pitchFamily="18" charset="0"/>
                <a:ea typeface="ＭＳ Ｐゴシック"/>
                <a:cs typeface="ＭＳ Ｐゴシック" pitchFamily="-1" charset="-128"/>
              </a:rPr>
              <a:t>(22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r>
              <a:rPr lang="en-US" altLang="en-US" sz="2400" dirty="0">
                <a:latin typeface="+mn-lt"/>
              </a:rPr>
              <a:t>Assessment-Based Approach – Genitourinary/Renal Emergencies</a:t>
            </a:r>
          </a:p>
          <a:p>
            <a:pPr lvl="1"/>
            <a:r>
              <a:rPr lang="en-US" altLang="en-US" sz="2400" dirty="0">
                <a:latin typeface="+mn-lt"/>
              </a:rPr>
              <a:t>Secondary Assessment</a:t>
            </a:r>
          </a:p>
          <a:p>
            <a:pPr lvl="2"/>
            <a:r>
              <a:rPr lang="en-US" altLang="en-US" sz="2400" dirty="0">
                <a:latin typeface="+mn-lt"/>
              </a:rPr>
              <a:t>History</a:t>
            </a:r>
          </a:p>
          <a:p>
            <a:pPr lvl="3" indent="-230400"/>
            <a:r>
              <a:rPr lang="en-US" altLang="en-US" sz="2400" dirty="0">
                <a:latin typeface="+mn-lt"/>
              </a:rPr>
              <a:t>Signs and symptoms-what, when, how fast</a:t>
            </a:r>
          </a:p>
          <a:p>
            <a:pPr lvl="3" indent="-230400"/>
            <a:r>
              <a:rPr lang="en-US" altLang="en-US" sz="2400" dirty="0">
                <a:latin typeface="+mn-lt"/>
              </a:rPr>
              <a:t>What was the patient doing at the time?</a:t>
            </a:r>
          </a:p>
          <a:p>
            <a:pPr lvl="3" indent="-230400"/>
            <a:r>
              <a:rPr lang="en-US" altLang="en-US" sz="2400" dirty="0">
                <a:latin typeface="+mn-lt"/>
              </a:rPr>
              <a:t>Does the patient have any known allergies?</a:t>
            </a:r>
          </a:p>
          <a:p>
            <a:pPr lvl="3" indent="-230400"/>
            <a:r>
              <a:rPr lang="en-US" altLang="en-US" sz="2400" dirty="0">
                <a:latin typeface="+mn-lt"/>
              </a:rPr>
              <a:t>When was the </a:t>
            </a:r>
            <a:r>
              <a:rPr lang="en-US" altLang="en-US" sz="2400" dirty="0" smtClean="0">
                <a:latin typeface="+mn-lt"/>
              </a:rPr>
              <a:t>patient’s </a:t>
            </a:r>
            <a:r>
              <a:rPr lang="en-US" altLang="en-US" sz="2400" dirty="0">
                <a:latin typeface="+mn-lt"/>
              </a:rPr>
              <a:t>last oral intake?</a:t>
            </a:r>
          </a:p>
          <a:p>
            <a:pPr lvl="3" indent="-230400"/>
            <a:r>
              <a:rPr lang="en-US" altLang="en-US" sz="2400" dirty="0">
                <a:latin typeface="+mn-lt"/>
              </a:rPr>
              <a:t>What medications are they on?</a:t>
            </a:r>
          </a:p>
          <a:p>
            <a:pPr lvl="3" indent="-230400"/>
            <a:r>
              <a:rPr lang="en-US" altLang="en-US" sz="2400" dirty="0">
                <a:latin typeface="+mn-lt"/>
              </a:rPr>
              <a:t>What is their past medical history?</a:t>
            </a:r>
          </a:p>
        </p:txBody>
      </p:sp>
    </p:spTree>
    <p:extLst>
      <p:ext uri="{BB962C8B-B14F-4D97-AF65-F5344CB8AC3E}">
        <p14:creationId xmlns:p14="http://schemas.microsoft.com/office/powerpoint/2010/main" val="38724026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Genitourinary/Renal Emergencies </a:t>
            </a:r>
            <a:r>
              <a:rPr lang="en-US" sz="2000" b="0" smtClean="0">
                <a:latin typeface="Times New Roman" panose="02020603050405020304" pitchFamily="18" charset="0"/>
                <a:ea typeface="ＭＳ Ｐゴシック"/>
                <a:cs typeface="ＭＳ Ｐゴシック" pitchFamily="-1" charset="-128"/>
              </a:rPr>
              <a:t>(23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r>
              <a:rPr lang="en-US" altLang="en-US" sz="2400" dirty="0">
                <a:latin typeface="+mn-lt"/>
              </a:rPr>
              <a:t>Assessment-Based Approach – Genitourinary/Renal Emergencies</a:t>
            </a:r>
          </a:p>
          <a:p>
            <a:pPr lvl="1"/>
            <a:r>
              <a:rPr lang="en-US" altLang="en-US" sz="2400" dirty="0">
                <a:latin typeface="+mn-lt"/>
              </a:rPr>
              <a:t>Secondary Assessment</a:t>
            </a:r>
          </a:p>
          <a:p>
            <a:pPr lvl="2"/>
            <a:r>
              <a:rPr lang="en-US" altLang="en-US" sz="2400" dirty="0">
                <a:latin typeface="+mn-lt"/>
              </a:rPr>
              <a:t>History</a:t>
            </a:r>
          </a:p>
          <a:p>
            <a:pPr lvl="3" indent="-230400"/>
            <a:r>
              <a:rPr lang="en-US" altLang="en-US" sz="2400" dirty="0">
                <a:latin typeface="+mn-lt"/>
              </a:rPr>
              <a:t>When was the </a:t>
            </a:r>
            <a:r>
              <a:rPr lang="en-US" altLang="en-US" sz="2400" dirty="0" smtClean="0">
                <a:latin typeface="+mn-lt"/>
              </a:rPr>
              <a:t>patient’s </a:t>
            </a:r>
            <a:r>
              <a:rPr lang="en-US" altLang="en-US" sz="2400" dirty="0">
                <a:latin typeface="+mn-lt"/>
              </a:rPr>
              <a:t>last menstrual period?</a:t>
            </a:r>
          </a:p>
          <a:p>
            <a:pPr lvl="3" indent="-230400"/>
            <a:r>
              <a:rPr lang="en-US" altLang="en-US" sz="2400" dirty="0">
                <a:latin typeface="+mn-lt"/>
              </a:rPr>
              <a:t>Is there any genital pain or discharge?</a:t>
            </a:r>
          </a:p>
          <a:p>
            <a:pPr lvl="3" indent="-230400"/>
            <a:r>
              <a:rPr lang="en-US" altLang="en-US" sz="2400" dirty="0">
                <a:latin typeface="+mn-lt"/>
              </a:rPr>
              <a:t>Is there a change in urine?</a:t>
            </a:r>
          </a:p>
          <a:p>
            <a:pPr lvl="3" indent="-230400"/>
            <a:r>
              <a:rPr lang="en-US" altLang="en-US" sz="2400" dirty="0">
                <a:latin typeface="+mn-lt"/>
              </a:rPr>
              <a:t>Does the patient receive dialysis?</a:t>
            </a:r>
          </a:p>
          <a:p>
            <a:pPr lvl="3" indent="-230400"/>
            <a:r>
              <a:rPr lang="en-US" altLang="en-US" sz="2400" dirty="0">
                <a:latin typeface="+mn-lt"/>
              </a:rPr>
              <a:t>Do they have any abdominopelvic or flank pain?</a:t>
            </a:r>
          </a:p>
        </p:txBody>
      </p:sp>
    </p:spTree>
    <p:extLst>
      <p:ext uri="{BB962C8B-B14F-4D97-AF65-F5344CB8AC3E}">
        <p14:creationId xmlns:p14="http://schemas.microsoft.com/office/powerpoint/2010/main" val="1730589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ea typeface="ＭＳ Ｐゴシック"/>
              </a:rPr>
              <a:t>Table 23-2 Organs of the Abdomen and </a:t>
            </a:r>
            <a:r>
              <a:rPr lang="en-US" altLang="en-US" dirty="0" smtClean="0">
                <a:latin typeface="Times New Roman" panose="02020603050405020304" pitchFamily="18" charset="0"/>
                <a:ea typeface="ＭＳ Ｐゴシック"/>
              </a:rPr>
              <a:t>Their </a:t>
            </a:r>
            <a:r>
              <a:rPr lang="en-US" altLang="en-US" dirty="0">
                <a:latin typeface="Times New Roman" panose="02020603050405020304" pitchFamily="18" charset="0"/>
                <a:ea typeface="ＭＳ Ｐゴシック"/>
              </a:rPr>
              <a:t>Functions </a:t>
            </a:r>
            <a:r>
              <a:rPr lang="en-US" altLang="en-US" sz="2000" b="0" dirty="0" smtClean="0">
                <a:latin typeface="Times New Roman" panose="02020603050405020304" pitchFamily="18" charset="0"/>
                <a:ea typeface="ＭＳ Ｐゴシック"/>
              </a:rPr>
              <a:t>(2 </a:t>
            </a:r>
            <a:r>
              <a:rPr lang="en-US" altLang="en-US" sz="2000" b="0" dirty="0">
                <a:latin typeface="Times New Roman" panose="02020603050405020304" pitchFamily="18" charset="0"/>
                <a:ea typeface="ＭＳ Ｐゴシック"/>
              </a:rPr>
              <a:t>of 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11670426"/>
              </p:ext>
            </p:extLst>
          </p:nvPr>
        </p:nvGraphicFramePr>
        <p:xfrm>
          <a:off x="457200" y="1766007"/>
          <a:ext cx="8113942" cy="3195956"/>
        </p:xfrm>
        <a:graphic>
          <a:graphicData uri="http://schemas.openxmlformats.org/drawingml/2006/table">
            <a:tbl>
              <a:tblPr firstCol="1" bandRow="1">
                <a:tableStyleId>{40F9630F-82C1-40B7-BC3A-925EFCFF5E92}</a:tableStyleId>
              </a:tblPr>
              <a:tblGrid>
                <a:gridCol w="2270760">
                  <a:extLst>
                    <a:ext uri="{9D8B030D-6E8A-4147-A177-3AD203B41FA5}">
                      <a16:colId xmlns:a16="http://schemas.microsoft.com/office/drawing/2014/main" val="120583527"/>
                    </a:ext>
                  </a:extLst>
                </a:gridCol>
                <a:gridCol w="5843182">
                  <a:extLst>
                    <a:ext uri="{9D8B030D-6E8A-4147-A177-3AD203B41FA5}">
                      <a16:colId xmlns:a16="http://schemas.microsoft.com/office/drawing/2014/main" val="3006539865"/>
                    </a:ext>
                  </a:extLst>
                </a:gridCol>
              </a:tblGrid>
              <a:tr h="433021">
                <a:tc>
                  <a:txBody>
                    <a:bodyPr/>
                    <a:lstStyle/>
                    <a:p>
                      <a:pPr>
                        <a:lnSpc>
                          <a:spcPct val="107000"/>
                        </a:lnSpc>
                        <a:spcAft>
                          <a:spcPts val="0"/>
                        </a:spcAft>
                      </a:pPr>
                      <a:r>
                        <a:rPr lang="en-US" sz="1400" dirty="0">
                          <a:effectLst/>
                          <a:latin typeface="+mn-lt"/>
                        </a:rPr>
                        <a:t>Gallbladder</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400" b="0" dirty="0">
                          <a:effectLst/>
                          <a:latin typeface="+mn-lt"/>
                        </a:rPr>
                        <a:t>A pear-shaped sac that lies on the underneath right side of the liver. The gallbladder holds bile, which aids in the digestion of fats.</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9795689"/>
                  </a:ext>
                </a:extLst>
              </a:tr>
              <a:tr h="510031">
                <a:tc>
                  <a:txBody>
                    <a:bodyPr/>
                    <a:lstStyle/>
                    <a:p>
                      <a:pPr>
                        <a:lnSpc>
                          <a:spcPct val="107000"/>
                        </a:lnSpc>
                        <a:spcAft>
                          <a:spcPts val="0"/>
                        </a:spcAft>
                      </a:pPr>
                      <a:r>
                        <a:rPr lang="en-US" sz="1400" dirty="0">
                          <a:effectLst/>
                          <a:latin typeface="+mn-lt"/>
                        </a:rPr>
                        <a:t>Spleen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400" b="0" dirty="0">
                          <a:effectLst/>
                          <a:latin typeface="+mn-lt"/>
                        </a:rPr>
                        <a:t>An elongated, oval, solid organ located in the </a:t>
                      </a:r>
                      <a:r>
                        <a:rPr lang="en-US" sz="1400" b="0" dirty="0" smtClean="0">
                          <a:effectLst/>
                          <a:latin typeface="+mn-lt"/>
                        </a:rPr>
                        <a:t>L</a:t>
                      </a:r>
                      <a:r>
                        <a:rPr lang="en-US" sz="100" b="0" dirty="0" smtClean="0">
                          <a:effectLst/>
                          <a:latin typeface="+mn-lt"/>
                        </a:rPr>
                        <a:t> </a:t>
                      </a:r>
                      <a:r>
                        <a:rPr lang="en-US" sz="1400" b="0" dirty="0" smtClean="0">
                          <a:effectLst/>
                          <a:latin typeface="+mn-lt"/>
                        </a:rPr>
                        <a:t>U</a:t>
                      </a:r>
                      <a:r>
                        <a:rPr lang="en-US" sz="100" b="0" dirty="0" smtClean="0">
                          <a:effectLst/>
                          <a:latin typeface="+mn-lt"/>
                        </a:rPr>
                        <a:t> </a:t>
                      </a:r>
                      <a:r>
                        <a:rPr lang="en-US" sz="1400" b="0" dirty="0" smtClean="0">
                          <a:effectLst/>
                          <a:latin typeface="+mn-lt"/>
                        </a:rPr>
                        <a:t>Q </a:t>
                      </a:r>
                      <a:r>
                        <a:rPr lang="en-US" sz="1400" b="0" dirty="0">
                          <a:effectLst/>
                          <a:latin typeface="+mn-lt"/>
                        </a:rPr>
                        <a:t>behind and to the side of the stomach. It aids in the production of blood cells as well as the filtering and storage of blood. The spleen is proportionally larger in the pediatric patient.</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990165"/>
                  </a:ext>
                </a:extLst>
              </a:tr>
              <a:tr h="433021">
                <a:tc>
                  <a:txBody>
                    <a:bodyPr/>
                    <a:lstStyle/>
                    <a:p>
                      <a:pPr>
                        <a:lnSpc>
                          <a:spcPct val="107000"/>
                        </a:lnSpc>
                        <a:spcAft>
                          <a:spcPts val="0"/>
                        </a:spcAft>
                      </a:pPr>
                      <a:r>
                        <a:rPr lang="en-US" sz="1400" dirty="0">
                          <a:effectLst/>
                          <a:latin typeface="+mn-lt"/>
                        </a:rPr>
                        <a:t>Pancreas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400" b="0" dirty="0">
                          <a:effectLst/>
                          <a:latin typeface="+mn-lt"/>
                        </a:rPr>
                        <a:t>A gland composed of many lobes and ducts located in both the </a:t>
                      </a:r>
                      <a:r>
                        <a:rPr lang="en-US" sz="1400" b="0" dirty="0" smtClean="0">
                          <a:effectLst/>
                          <a:latin typeface="+mn-lt"/>
                        </a:rPr>
                        <a:t>R</a:t>
                      </a:r>
                      <a:r>
                        <a:rPr lang="en-US" sz="100" b="0" dirty="0" smtClean="0">
                          <a:effectLst/>
                          <a:latin typeface="+mn-lt"/>
                        </a:rPr>
                        <a:t> </a:t>
                      </a:r>
                      <a:r>
                        <a:rPr lang="en-US" sz="1400" b="0" dirty="0" smtClean="0">
                          <a:effectLst/>
                          <a:latin typeface="+mn-lt"/>
                        </a:rPr>
                        <a:t>U</a:t>
                      </a:r>
                      <a:r>
                        <a:rPr lang="en-US" sz="100" b="0" dirty="0" smtClean="0">
                          <a:effectLst/>
                          <a:latin typeface="+mn-lt"/>
                        </a:rPr>
                        <a:t> </a:t>
                      </a:r>
                      <a:r>
                        <a:rPr lang="en-US" sz="1400" b="0" dirty="0" smtClean="0">
                          <a:effectLst/>
                          <a:latin typeface="+mn-lt"/>
                        </a:rPr>
                        <a:t>Q </a:t>
                      </a:r>
                      <a:r>
                        <a:rPr lang="en-US" sz="1400" b="0" dirty="0">
                          <a:effectLst/>
                          <a:latin typeface="+mn-lt"/>
                        </a:rPr>
                        <a:t>and </a:t>
                      </a:r>
                      <a:r>
                        <a:rPr lang="en-US" sz="1400" b="0" dirty="0" smtClean="0">
                          <a:effectLst/>
                          <a:latin typeface="+mn-lt"/>
                        </a:rPr>
                        <a:t>L</a:t>
                      </a:r>
                      <a:r>
                        <a:rPr lang="en-US" sz="100" b="0" dirty="0" smtClean="0">
                          <a:effectLst/>
                          <a:latin typeface="+mn-lt"/>
                        </a:rPr>
                        <a:t> </a:t>
                      </a:r>
                      <a:r>
                        <a:rPr lang="en-US" sz="1400" b="0" dirty="0" smtClean="0">
                          <a:effectLst/>
                          <a:latin typeface="+mn-lt"/>
                        </a:rPr>
                        <a:t>U</a:t>
                      </a:r>
                      <a:r>
                        <a:rPr lang="en-US" sz="100" b="0" dirty="0" smtClean="0">
                          <a:effectLst/>
                          <a:latin typeface="+mn-lt"/>
                        </a:rPr>
                        <a:t> </a:t>
                      </a:r>
                      <a:r>
                        <a:rPr lang="en-US" sz="1400" b="0" dirty="0" smtClean="0">
                          <a:effectLst/>
                          <a:latin typeface="+mn-lt"/>
                        </a:rPr>
                        <a:t>Q</a:t>
                      </a:r>
                      <a:r>
                        <a:rPr lang="en-US" sz="1400" b="0" dirty="0">
                          <a:effectLst/>
                          <a:latin typeface="+mn-lt"/>
                        </a:rPr>
                        <a:t>, just behind the stomach. It aids in digestion and regulates carbohydrate metabolism.</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1775824"/>
                  </a:ext>
                </a:extLst>
              </a:tr>
              <a:tr h="579816">
                <a:tc>
                  <a:txBody>
                    <a:bodyPr/>
                    <a:lstStyle/>
                    <a:p>
                      <a:pPr>
                        <a:lnSpc>
                          <a:spcPct val="107000"/>
                        </a:lnSpc>
                        <a:spcAft>
                          <a:spcPts val="0"/>
                        </a:spcAft>
                      </a:pPr>
                      <a:r>
                        <a:rPr lang="en-US" sz="1400">
                          <a:effectLst/>
                          <a:latin typeface="+mn-lt"/>
                        </a:rPr>
                        <a:t>Kidneys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400" b="0" dirty="0">
                          <a:effectLst/>
                          <a:latin typeface="+mn-lt"/>
                        </a:rPr>
                        <a:t>Paired organs located behind the abdominal wall lining (retroperitoneal), one on each side of the spine. The kidneys excrete urine and regulate water, electrolytes, and acid–base balance.</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5851795"/>
                  </a:ext>
                </a:extLst>
              </a:tr>
              <a:tr h="286224">
                <a:tc>
                  <a:txBody>
                    <a:bodyPr/>
                    <a:lstStyle/>
                    <a:p>
                      <a:pPr>
                        <a:lnSpc>
                          <a:spcPct val="107000"/>
                        </a:lnSpc>
                        <a:spcAft>
                          <a:spcPts val="0"/>
                        </a:spcAft>
                      </a:pPr>
                      <a:r>
                        <a:rPr lang="en-US" sz="1400" dirty="0">
                          <a:effectLst/>
                          <a:latin typeface="+mn-lt"/>
                        </a:rPr>
                        <a:t>Urinary bladder</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400" b="0" dirty="0">
                          <a:effectLst/>
                          <a:latin typeface="+mn-lt"/>
                        </a:rPr>
                        <a:t>A saclike structure that acts as a reservoir for the urine received from the kidneys.</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0081464"/>
                  </a:ext>
                </a:extLst>
              </a:tr>
            </a:tbl>
          </a:graphicData>
        </a:graphic>
      </p:graphicFrame>
    </p:spTree>
    <p:extLst>
      <p:ext uri="{BB962C8B-B14F-4D97-AF65-F5344CB8AC3E}">
        <p14:creationId xmlns:p14="http://schemas.microsoft.com/office/powerpoint/2010/main" val="330401563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Genitourinary/Renal Emergencies </a:t>
            </a:r>
            <a:r>
              <a:rPr lang="en-US" sz="2000" b="0" smtClean="0">
                <a:latin typeface="Times New Roman" panose="02020603050405020304" pitchFamily="18" charset="0"/>
                <a:ea typeface="ＭＳ Ｐゴシック"/>
                <a:cs typeface="ＭＳ Ｐゴシック" pitchFamily="-1" charset="-128"/>
              </a:rPr>
              <a:t>(24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047232"/>
          </a:xfrm>
        </p:spPr>
        <p:txBody>
          <a:bodyPr wrap="square" lIns="91425" tIns="91425" rIns="91425" bIns="91425">
            <a:noAutofit/>
          </a:bodyPr>
          <a:lstStyle/>
          <a:p>
            <a:r>
              <a:rPr lang="en-US" altLang="en-US" sz="2400" dirty="0">
                <a:latin typeface="+mn-lt"/>
              </a:rPr>
              <a:t>Assessment-Based Approach – Genitourinary/Renal Emergencies</a:t>
            </a:r>
          </a:p>
          <a:p>
            <a:pPr lvl="1"/>
            <a:r>
              <a:rPr lang="en-US" altLang="en-US" sz="2400" dirty="0">
                <a:latin typeface="+mn-lt"/>
              </a:rPr>
              <a:t>Secondary Assessment</a:t>
            </a:r>
          </a:p>
          <a:p>
            <a:pPr lvl="2"/>
            <a:r>
              <a:rPr lang="en-US" altLang="en-US" sz="2400" dirty="0">
                <a:latin typeface="+mn-lt"/>
              </a:rPr>
              <a:t>History</a:t>
            </a:r>
          </a:p>
          <a:p>
            <a:pPr lvl="3" indent="-230400"/>
            <a:r>
              <a:rPr lang="en-US" altLang="en-US" sz="2400" dirty="0" smtClean="0">
                <a:latin typeface="+mn-lt"/>
              </a:rPr>
              <a:t>Has there been any nausea or vomiting?</a:t>
            </a:r>
          </a:p>
          <a:p>
            <a:pPr lvl="2"/>
            <a:r>
              <a:rPr lang="en-US" altLang="en-US" sz="2400" dirty="0" smtClean="0">
                <a:latin typeface="+mn-lt"/>
              </a:rPr>
              <a:t>Signs and Symptoms</a:t>
            </a:r>
          </a:p>
          <a:p>
            <a:pPr lvl="3" indent="-230400"/>
            <a:r>
              <a:rPr lang="en-US" altLang="en-US" sz="2400" dirty="0" smtClean="0">
                <a:latin typeface="+mn-lt"/>
              </a:rPr>
              <a:t>Abnormal color, consistency, or odor of urine</a:t>
            </a:r>
          </a:p>
          <a:p>
            <a:pPr lvl="3" indent="-230400"/>
            <a:r>
              <a:rPr lang="en-US" altLang="en-US" sz="2400" dirty="0" smtClean="0">
                <a:latin typeface="+mn-lt"/>
              </a:rPr>
              <a:t>Abdominopelvic pain or tenderness</a:t>
            </a:r>
          </a:p>
          <a:p>
            <a:pPr lvl="3" indent="-230400"/>
            <a:r>
              <a:rPr lang="en-US" altLang="en-US" sz="2400" dirty="0" smtClean="0">
                <a:latin typeface="+mn-lt"/>
              </a:rPr>
              <a:t>Nausea, vomiting</a:t>
            </a:r>
            <a:endParaRPr lang="en-US" altLang="en-US" sz="2400" dirty="0">
              <a:latin typeface="+mn-lt"/>
            </a:endParaRPr>
          </a:p>
        </p:txBody>
      </p:sp>
    </p:spTree>
    <p:extLst>
      <p:ext uri="{BB962C8B-B14F-4D97-AF65-F5344CB8AC3E}">
        <p14:creationId xmlns:p14="http://schemas.microsoft.com/office/powerpoint/2010/main" val="273944175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Genitourinary/Renal Emergencies </a:t>
            </a:r>
            <a:r>
              <a:rPr lang="en-US" sz="2000" b="0" smtClean="0">
                <a:latin typeface="Times New Roman" panose="02020603050405020304" pitchFamily="18" charset="0"/>
                <a:ea typeface="ＭＳ Ｐゴシック"/>
                <a:cs typeface="ＭＳ Ｐゴシック" pitchFamily="-1" charset="-128"/>
              </a:rPr>
              <a:t>(25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r>
              <a:rPr lang="en-US" altLang="en-US" sz="2400" dirty="0">
                <a:latin typeface="+mn-lt"/>
              </a:rPr>
              <a:t>Assessment-Based Approach – Genitourinary/Renal Emergencies</a:t>
            </a:r>
          </a:p>
          <a:p>
            <a:pPr lvl="1"/>
            <a:r>
              <a:rPr lang="en-US" altLang="en-US" sz="2400" dirty="0">
                <a:latin typeface="+mn-lt"/>
              </a:rPr>
              <a:t>Secondary Assessment</a:t>
            </a:r>
          </a:p>
          <a:p>
            <a:pPr lvl="2"/>
            <a:r>
              <a:rPr lang="en-US" altLang="en-US" sz="2400" dirty="0">
                <a:latin typeface="+mn-lt"/>
              </a:rPr>
              <a:t>Signs and Symptoms</a:t>
            </a:r>
          </a:p>
          <a:p>
            <a:pPr lvl="3" indent="-230400"/>
            <a:r>
              <a:rPr lang="en-US" altLang="en-US" sz="2400" dirty="0">
                <a:latin typeface="+mn-lt"/>
              </a:rPr>
              <a:t>Fever or chills</a:t>
            </a:r>
          </a:p>
          <a:p>
            <a:pPr lvl="3" indent="-230400"/>
            <a:r>
              <a:rPr lang="en-US" altLang="en-US" sz="2400" dirty="0">
                <a:latin typeface="+mn-lt"/>
              </a:rPr>
              <a:t>Syncope or altered mental status</a:t>
            </a:r>
          </a:p>
          <a:p>
            <a:pPr lvl="3" indent="-230400"/>
            <a:r>
              <a:rPr lang="en-US" altLang="en-US" sz="2400" dirty="0">
                <a:latin typeface="+mn-lt"/>
              </a:rPr>
              <a:t>Pain or burning during sexual intercourse</a:t>
            </a:r>
          </a:p>
          <a:p>
            <a:pPr lvl="3" indent="-230400"/>
            <a:r>
              <a:rPr lang="en-US" altLang="en-US" sz="2400" dirty="0">
                <a:latin typeface="+mn-lt"/>
              </a:rPr>
              <a:t>Flank, groin, or back pain</a:t>
            </a:r>
          </a:p>
          <a:p>
            <a:pPr lvl="3" indent="-230400"/>
            <a:r>
              <a:rPr lang="en-US" altLang="en-US" sz="2400" dirty="0">
                <a:latin typeface="+mn-lt"/>
              </a:rPr>
              <a:t>Frequent or urgent need to urinate</a:t>
            </a:r>
          </a:p>
          <a:p>
            <a:pPr lvl="3" indent="-230400"/>
            <a:r>
              <a:rPr lang="en-US" altLang="en-US" sz="2400" dirty="0">
                <a:latin typeface="+mn-lt"/>
              </a:rPr>
              <a:t>Blood in the urine</a:t>
            </a:r>
          </a:p>
        </p:txBody>
      </p:sp>
    </p:spTree>
    <p:extLst>
      <p:ext uri="{BB962C8B-B14F-4D97-AF65-F5344CB8AC3E}">
        <p14:creationId xmlns:p14="http://schemas.microsoft.com/office/powerpoint/2010/main" val="78326289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Genitourinary/Renal Emergencies </a:t>
            </a:r>
            <a:r>
              <a:rPr lang="en-US" sz="2000" b="0" smtClean="0">
                <a:latin typeface="Times New Roman" panose="02020603050405020304" pitchFamily="18" charset="0"/>
                <a:ea typeface="ＭＳ Ｐゴシック"/>
                <a:cs typeface="ＭＳ Ｐゴシック" pitchFamily="-1" charset="-128"/>
              </a:rPr>
              <a:t>(26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047232"/>
          </a:xfrm>
        </p:spPr>
        <p:txBody>
          <a:bodyPr wrap="square" lIns="91425" tIns="91425" rIns="91425" bIns="91425">
            <a:noAutofit/>
          </a:bodyPr>
          <a:lstStyle/>
          <a:p>
            <a:r>
              <a:rPr lang="en-US" altLang="en-US" sz="2400" dirty="0">
                <a:latin typeface="+mn-lt"/>
              </a:rPr>
              <a:t>Assessment-Based Approach – Genitourinary/Renal Emergencies</a:t>
            </a:r>
          </a:p>
          <a:p>
            <a:pPr lvl="1"/>
            <a:r>
              <a:rPr lang="en-US" altLang="en-US" sz="2400" dirty="0">
                <a:latin typeface="+mn-lt"/>
              </a:rPr>
              <a:t>Secondary Assessment</a:t>
            </a:r>
          </a:p>
          <a:p>
            <a:pPr lvl="2"/>
            <a:r>
              <a:rPr lang="en-US" altLang="en-US" sz="2400" dirty="0">
                <a:latin typeface="+mn-lt"/>
              </a:rPr>
              <a:t>Signs and Symptoms</a:t>
            </a:r>
          </a:p>
          <a:p>
            <a:pPr lvl="3" indent="-230400"/>
            <a:r>
              <a:rPr lang="en-US" altLang="en-US" sz="2400" dirty="0">
                <a:latin typeface="+mn-lt"/>
              </a:rPr>
              <a:t>Edema of feet, ankles, legs</a:t>
            </a:r>
          </a:p>
          <a:p>
            <a:pPr lvl="3" indent="-230400"/>
            <a:r>
              <a:rPr lang="en-US" altLang="en-US" sz="2400" dirty="0">
                <a:latin typeface="+mn-lt"/>
              </a:rPr>
              <a:t>Hypertension</a:t>
            </a:r>
          </a:p>
          <a:p>
            <a:pPr lvl="3" indent="-230400"/>
            <a:r>
              <a:rPr lang="en-US" altLang="en-US" sz="2400" dirty="0">
                <a:latin typeface="+mn-lt"/>
              </a:rPr>
              <a:t>Anorexia</a:t>
            </a:r>
          </a:p>
          <a:p>
            <a:pPr lvl="3" indent="-230400"/>
            <a:r>
              <a:rPr lang="en-US" altLang="en-US" sz="2400" dirty="0">
                <a:latin typeface="+mn-lt"/>
              </a:rPr>
              <a:t>Tachycardia</a:t>
            </a:r>
          </a:p>
          <a:p>
            <a:pPr lvl="3" indent="-230400"/>
            <a:r>
              <a:rPr lang="en-US" altLang="en-US" sz="2400" dirty="0">
                <a:latin typeface="+mn-lt"/>
              </a:rPr>
              <a:t>Signs of shock</a:t>
            </a:r>
          </a:p>
        </p:txBody>
      </p:sp>
    </p:spTree>
    <p:extLst>
      <p:ext uri="{BB962C8B-B14F-4D97-AF65-F5344CB8AC3E}">
        <p14:creationId xmlns:p14="http://schemas.microsoft.com/office/powerpoint/2010/main" val="8996171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Genitourinary/Renal Emergencies </a:t>
            </a:r>
            <a:r>
              <a:rPr lang="en-US" sz="2000" b="0" smtClean="0">
                <a:latin typeface="Times New Roman" panose="02020603050405020304" pitchFamily="18" charset="0"/>
                <a:ea typeface="ＭＳ Ｐゴシック"/>
                <a:cs typeface="ＭＳ Ｐゴシック" pitchFamily="-1" charset="-128"/>
              </a:rPr>
              <a:t>(27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339619"/>
          </a:xfrm>
        </p:spPr>
        <p:txBody>
          <a:bodyPr wrap="square" lIns="91425" tIns="91425" rIns="91425" bIns="91425">
            <a:noAutofit/>
          </a:bodyPr>
          <a:lstStyle/>
          <a:p>
            <a:r>
              <a:rPr lang="en-US" altLang="en-US" sz="2400" dirty="0">
                <a:latin typeface="+mn-lt"/>
              </a:rPr>
              <a:t>Assessment-Based Approach – Genitourinary/Renal Emergencies</a:t>
            </a:r>
          </a:p>
          <a:p>
            <a:pPr lvl="1"/>
            <a:r>
              <a:rPr lang="en-US" altLang="en-US" sz="2400" dirty="0">
                <a:latin typeface="+mn-lt"/>
              </a:rPr>
              <a:t>Secondary Assessment</a:t>
            </a:r>
          </a:p>
          <a:p>
            <a:pPr lvl="2"/>
            <a:r>
              <a:rPr lang="en-US" altLang="en-US" sz="2400" dirty="0">
                <a:latin typeface="+mn-lt"/>
              </a:rPr>
              <a:t>Physical exam</a:t>
            </a:r>
          </a:p>
          <a:p>
            <a:pPr lvl="3" indent="-230400"/>
            <a:r>
              <a:rPr lang="en-US" altLang="en-US" sz="2400" dirty="0">
                <a:latin typeface="+mn-lt"/>
              </a:rPr>
              <a:t>Assess the abdomen.</a:t>
            </a:r>
          </a:p>
          <a:p>
            <a:pPr lvl="3" indent="-230400"/>
            <a:r>
              <a:rPr lang="en-US" altLang="en-US" sz="2400" dirty="0">
                <a:latin typeface="+mn-lt"/>
              </a:rPr>
              <a:t>Assess other systems such as the lungs and cardiovascular system.</a:t>
            </a:r>
          </a:p>
          <a:p>
            <a:pPr lvl="3" indent="-230400"/>
            <a:r>
              <a:rPr lang="en-US" altLang="en-US" sz="2400" dirty="0">
                <a:latin typeface="+mn-lt"/>
              </a:rPr>
              <a:t>If there is a catheter, observe the amount and appearance of the urine. </a:t>
            </a:r>
          </a:p>
          <a:p>
            <a:pPr lvl="3" indent="-230400"/>
            <a:r>
              <a:rPr lang="en-US" altLang="en-US" sz="2400" dirty="0">
                <a:latin typeface="+mn-lt"/>
              </a:rPr>
              <a:t>Take and record the vital signs.</a:t>
            </a:r>
          </a:p>
        </p:txBody>
      </p:sp>
    </p:spTree>
    <p:extLst>
      <p:ext uri="{BB962C8B-B14F-4D97-AF65-F5344CB8AC3E}">
        <p14:creationId xmlns:p14="http://schemas.microsoft.com/office/powerpoint/2010/main" val="219747847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Genitourinary/Renal Emergencies </a:t>
            </a:r>
            <a:r>
              <a:rPr lang="en-US" sz="2000" b="0" smtClean="0">
                <a:latin typeface="Times New Roman" panose="02020603050405020304" pitchFamily="18" charset="0"/>
                <a:ea typeface="ＭＳ Ｐゴシック"/>
                <a:cs typeface="ＭＳ Ｐゴシック" pitchFamily="-1" charset="-128"/>
              </a:rPr>
              <a:t>(28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r>
              <a:rPr lang="en-US" altLang="en-US" sz="2400" dirty="0">
                <a:latin typeface="+mn-lt"/>
              </a:rPr>
              <a:t>Assessment-Based Approach – Genitourinary/Renal Emergencies</a:t>
            </a:r>
          </a:p>
          <a:p>
            <a:pPr lvl="1"/>
            <a:r>
              <a:rPr lang="en-US" altLang="en-US" sz="2400" dirty="0">
                <a:latin typeface="+mn-lt"/>
              </a:rPr>
              <a:t>Emergency Medical Care</a:t>
            </a:r>
          </a:p>
          <a:p>
            <a:pPr lvl="2"/>
            <a:r>
              <a:rPr lang="en-US" altLang="en-US" sz="2400" dirty="0">
                <a:latin typeface="+mn-lt"/>
              </a:rPr>
              <a:t>Establish spine motion restriction, if needed.</a:t>
            </a:r>
          </a:p>
          <a:p>
            <a:pPr lvl="2"/>
            <a:r>
              <a:rPr lang="en-US" altLang="en-US" sz="2400" dirty="0">
                <a:latin typeface="+mn-lt"/>
              </a:rPr>
              <a:t>Maintain the airway and ventilation.</a:t>
            </a:r>
          </a:p>
          <a:p>
            <a:pPr lvl="2"/>
            <a:r>
              <a:rPr lang="en-US" altLang="en-US" sz="2400" dirty="0">
                <a:latin typeface="+mn-lt"/>
              </a:rPr>
              <a:t>Maintain oxygenation.</a:t>
            </a:r>
          </a:p>
          <a:p>
            <a:pPr lvl="2"/>
            <a:r>
              <a:rPr lang="en-US" altLang="en-US" sz="2400" dirty="0">
                <a:latin typeface="+mn-lt"/>
              </a:rPr>
              <a:t>Control major bleeding.</a:t>
            </a:r>
          </a:p>
          <a:p>
            <a:pPr lvl="2"/>
            <a:r>
              <a:rPr lang="en-US" altLang="en-US" sz="2400" dirty="0">
                <a:latin typeface="+mn-lt"/>
              </a:rPr>
              <a:t>Position the patient according to condition.</a:t>
            </a:r>
          </a:p>
        </p:txBody>
      </p:sp>
    </p:spTree>
    <p:extLst>
      <p:ext uri="{BB962C8B-B14F-4D97-AF65-F5344CB8AC3E}">
        <p14:creationId xmlns:p14="http://schemas.microsoft.com/office/powerpoint/2010/main" val="82097201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Genitourinary/Renal Emergencies </a:t>
            </a:r>
            <a:r>
              <a:rPr lang="en-US" sz="2000" b="0" smtClean="0">
                <a:latin typeface="Times New Roman" panose="02020603050405020304" pitchFamily="18" charset="0"/>
                <a:ea typeface="ＭＳ Ｐゴシック"/>
                <a:cs typeface="ＭＳ Ｐゴシック" pitchFamily="-1" charset="-128"/>
              </a:rPr>
              <a:t>(29 of 29)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r>
              <a:rPr lang="en-US" altLang="en-US" sz="2400" dirty="0">
                <a:latin typeface="+mn-lt"/>
              </a:rPr>
              <a:t>Assessment-Based Approach – Genitourinary/Renal Emergencies</a:t>
            </a:r>
          </a:p>
          <a:p>
            <a:pPr lvl="1"/>
            <a:r>
              <a:rPr lang="en-US" altLang="en-US" sz="2400" dirty="0">
                <a:latin typeface="+mn-lt"/>
              </a:rPr>
              <a:t>Emergency Medical Care</a:t>
            </a:r>
          </a:p>
          <a:p>
            <a:pPr lvl="2"/>
            <a:r>
              <a:rPr lang="en-US" altLang="en-US" sz="2400" dirty="0">
                <a:latin typeface="+mn-lt"/>
              </a:rPr>
              <a:t>Calm and reassure the patient.</a:t>
            </a:r>
          </a:p>
          <a:p>
            <a:pPr lvl="2"/>
            <a:r>
              <a:rPr lang="en-US" altLang="en-US" sz="2400" dirty="0">
                <a:latin typeface="+mn-lt"/>
              </a:rPr>
              <a:t>Transport.</a:t>
            </a:r>
          </a:p>
          <a:p>
            <a:pPr lvl="1"/>
            <a:r>
              <a:rPr lang="en-US" altLang="en-US" sz="2400" dirty="0">
                <a:latin typeface="+mn-lt"/>
              </a:rPr>
              <a:t>Reassessment</a:t>
            </a:r>
          </a:p>
          <a:p>
            <a:pPr lvl="2"/>
            <a:r>
              <a:rPr lang="en-US" altLang="en-US" sz="2400" dirty="0">
                <a:latin typeface="+mn-lt"/>
              </a:rPr>
              <a:t>Continuously monitor the patient for changes in mental status, airway, breathing, and circulation.</a:t>
            </a:r>
          </a:p>
        </p:txBody>
      </p:sp>
    </p:spTree>
    <p:extLst>
      <p:ext uri="{BB962C8B-B14F-4D97-AF65-F5344CB8AC3E}">
        <p14:creationId xmlns:p14="http://schemas.microsoft.com/office/powerpoint/2010/main" val="368186605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Lesson Summary </a:t>
            </a:r>
            <a:r>
              <a:rPr lang="en-US" sz="2000" b="0" smtClean="0">
                <a:latin typeface="Times New Roman" panose="02020603050405020304" pitchFamily="18" charset="0"/>
                <a:ea typeface="ＭＳ Ｐゴシック"/>
                <a:cs typeface="ＭＳ Ｐゴシック" pitchFamily="-1" charset="-128"/>
              </a:rPr>
              <a:t>(1 of 4)</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a:solidFill>
                  <a:srgbClr val="000000"/>
                </a:solidFill>
                <a:latin typeface="Arial (Body)"/>
                <a:ea typeface="ＭＳ Ｐゴシック"/>
              </a:rPr>
              <a:t>Gynecologic conditions can present with abdominopelvic pain and vaginal discharge or bleeding.</a:t>
            </a:r>
          </a:p>
          <a:p>
            <a:pPr marL="255651" lvl="0" indent="-255651" eaLnBrk="0" fontAlgn="base" hangingPunct="0">
              <a:spcAft>
                <a:spcPct val="0"/>
              </a:spcAft>
              <a:buSzPts val="2400"/>
              <a:tabLst/>
            </a:pPr>
            <a:r>
              <a:rPr lang="en-US" altLang="en-US" sz="2400">
                <a:solidFill>
                  <a:srgbClr val="000000"/>
                </a:solidFill>
                <a:latin typeface="Arial (Body)"/>
                <a:ea typeface="ＭＳ Ｐゴシック"/>
              </a:rPr>
              <a:t>Be aware of special considerations in managing sexual assault patients.</a:t>
            </a:r>
          </a:p>
          <a:p>
            <a:pPr marL="255651" lvl="0" indent="-255651" eaLnBrk="0" fontAlgn="base" hangingPunct="0">
              <a:spcAft>
                <a:spcPct val="0"/>
              </a:spcAft>
              <a:buSzPts val="2400"/>
              <a:tabLst/>
            </a:pPr>
            <a:r>
              <a:rPr lang="en-US" altLang="en-US" sz="2400">
                <a:solidFill>
                  <a:srgbClr val="000000"/>
                </a:solidFill>
                <a:latin typeface="Arial (Body)"/>
                <a:ea typeface="ＭＳ Ｐゴシック"/>
              </a:rPr>
              <a:t>Protect the patient's privacy and modesty.</a:t>
            </a:r>
          </a:p>
        </p:txBody>
      </p:sp>
    </p:spTree>
    <p:extLst>
      <p:ext uri="{BB962C8B-B14F-4D97-AF65-F5344CB8AC3E}">
        <p14:creationId xmlns:p14="http://schemas.microsoft.com/office/powerpoint/2010/main" val="96264287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Case Study 2 Conclusion </a:t>
            </a:r>
            <a:r>
              <a:rPr lang="en-US" sz="2000" b="0" smtClean="0">
                <a:latin typeface="Times New Roman" panose="02020603050405020304" pitchFamily="18" charset="0"/>
                <a:ea typeface="ＭＳ Ｐゴシック"/>
                <a:cs typeface="ＭＳ Ｐゴシック" pitchFamily="-1" charset="-128"/>
              </a:rPr>
              <a:t>(1 of 4)</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031295"/>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During the assessment, Donna and Jade learn that Mr. Carpenter seemed fine 24 hours ago, but today when the aide arrived, he was disoriented in person, place, and time. Jade notices that the collection bag for the catheter has about 350 </a:t>
            </a:r>
            <a:r>
              <a:rPr lang="en-US" altLang="en-US" sz="2400" dirty="0" smtClean="0">
                <a:solidFill>
                  <a:schemeClr val="tx1"/>
                </a:solidFill>
                <a:latin typeface="Arial (Body)"/>
                <a:ea typeface="ＭＳ Ｐゴシック"/>
              </a:rPr>
              <a:t>m</a:t>
            </a:r>
            <a:r>
              <a:rPr lang="en-US" altLang="en-US" sz="100" dirty="0" smtClean="0">
                <a:solidFill>
                  <a:schemeClr val="bg1"/>
                </a:solidFill>
                <a:latin typeface="Arial (Body)"/>
                <a:ea typeface="ＭＳ Ｐゴシック"/>
              </a:rPr>
              <a:t>illi</a:t>
            </a:r>
            <a:r>
              <a:rPr lang="en-US" altLang="en-US" sz="2400" dirty="0">
                <a:solidFill>
                  <a:schemeClr val="tx1"/>
                </a:solidFill>
                <a:latin typeface="Arial (Body)"/>
                <a:ea typeface="ＭＳ Ｐゴシック"/>
              </a:rPr>
              <a:t>L</a:t>
            </a:r>
            <a:r>
              <a:rPr lang="en-US" altLang="en-US" sz="100" dirty="0" smtClean="0">
                <a:solidFill>
                  <a:schemeClr val="bg1"/>
                </a:solidFill>
                <a:latin typeface="Arial (Body)"/>
                <a:ea typeface="ＭＳ Ｐゴシック"/>
              </a:rPr>
              <a:t>iter</a:t>
            </a:r>
            <a:r>
              <a:rPr lang="en-US" altLang="en-US" sz="2400" dirty="0" smtClean="0">
                <a:solidFill>
                  <a:schemeClr val="tx1"/>
                </a:solidFill>
                <a:latin typeface="Arial (Body)"/>
                <a:ea typeface="ＭＳ Ｐゴシック"/>
              </a:rPr>
              <a:t> </a:t>
            </a:r>
            <a:r>
              <a:rPr lang="en-US" altLang="en-US" sz="2400" dirty="0">
                <a:solidFill>
                  <a:srgbClr val="000000"/>
                </a:solidFill>
                <a:latin typeface="Arial (Body)"/>
                <a:ea typeface="ＭＳ Ｐゴシック"/>
              </a:rPr>
              <a:t>of dark, cloudy urine.</a:t>
            </a:r>
          </a:p>
        </p:txBody>
      </p:sp>
    </p:spTree>
    <p:extLst>
      <p:ext uri="{BB962C8B-B14F-4D97-AF65-F5344CB8AC3E}">
        <p14:creationId xmlns:p14="http://schemas.microsoft.com/office/powerpoint/2010/main" val="95427428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Case Study 2 Conclusion </a:t>
            </a:r>
            <a:r>
              <a:rPr lang="en-US" sz="2000" b="0" smtClean="0">
                <a:latin typeface="Times New Roman" panose="02020603050405020304" pitchFamily="18" charset="0"/>
                <a:ea typeface="ＭＳ Ｐゴシック"/>
                <a:cs typeface="ＭＳ Ｐゴシック" pitchFamily="-1" charset="-128"/>
              </a:rPr>
              <a:t>(2 of 4)</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031295"/>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Mr. </a:t>
            </a:r>
            <a:r>
              <a:rPr lang="en-US" altLang="en-US" sz="2400" dirty="0" smtClean="0">
                <a:solidFill>
                  <a:srgbClr val="000000"/>
                </a:solidFill>
                <a:latin typeface="Arial (Body)"/>
                <a:ea typeface="ＭＳ Ｐゴシック"/>
              </a:rPr>
              <a:t>Carpenter’s </a:t>
            </a:r>
            <a:r>
              <a:rPr lang="en-US" altLang="en-US" sz="2400" dirty="0">
                <a:solidFill>
                  <a:srgbClr val="000000"/>
                </a:solidFill>
                <a:latin typeface="Arial (Body)"/>
                <a:ea typeface="ＭＳ Ｐゴシック"/>
              </a:rPr>
              <a:t>skin is hot and moist. His lungs sound are clear and equal, and he complains of tenderness to his lower abdomen and right flank area. His vital signs are: pulse 96 and regular, respirations 20 with good tidal volume, </a:t>
            </a:r>
            <a:r>
              <a:rPr lang="en-US" altLang="en-US" sz="2400" dirty="0" smtClean="0">
                <a:solidFill>
                  <a:srgbClr val="000000"/>
                </a:solidFill>
                <a:latin typeface="Arial (Body)"/>
                <a:ea typeface="ＭＳ Ｐゴシック"/>
              </a:rPr>
              <a:t>B</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 </a:t>
            </a:r>
            <a:r>
              <a:rPr lang="en-US" altLang="en-US" sz="2400" dirty="0">
                <a:solidFill>
                  <a:srgbClr val="000000"/>
                </a:solidFill>
                <a:latin typeface="Arial (Body)"/>
                <a:ea typeface="ＭＳ Ｐゴシック"/>
              </a:rPr>
              <a:t>126/78, and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2400" baseline="-25000" dirty="0" smtClean="0">
                <a:solidFill>
                  <a:srgbClr val="000000"/>
                </a:solidFill>
                <a:latin typeface="Arial (Body)"/>
                <a:ea typeface="ＭＳ Ｐゴシック"/>
              </a:rPr>
              <a:t>2</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96%.</a:t>
            </a:r>
          </a:p>
        </p:txBody>
      </p:sp>
    </p:spTree>
    <p:extLst>
      <p:ext uri="{BB962C8B-B14F-4D97-AF65-F5344CB8AC3E}">
        <p14:creationId xmlns:p14="http://schemas.microsoft.com/office/powerpoint/2010/main" val="238001909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Case Study 2 Conclusion </a:t>
            </a:r>
            <a:r>
              <a:rPr lang="en-US" sz="2000" b="0" smtClean="0">
                <a:latin typeface="Times New Roman" panose="02020603050405020304" pitchFamily="18" charset="0"/>
                <a:ea typeface="ＭＳ Ｐゴシック"/>
                <a:cs typeface="ＭＳ Ｐゴシック" pitchFamily="-1" charset="-128"/>
              </a:rPr>
              <a:t>(3 of 4)</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843825"/>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recognize the altered mental status as a condition that makes the patient a high priority for </a:t>
            </a:r>
            <a:r>
              <a:rPr lang="en-US" altLang="en-US" sz="2400" dirty="0" smtClean="0">
                <a:solidFill>
                  <a:srgbClr val="000000"/>
                </a:solidFill>
                <a:latin typeface="Arial (Body)"/>
                <a:ea typeface="ＭＳ Ｐゴシック"/>
              </a:rPr>
              <a:t>transport.</a:t>
            </a:r>
            <a:endParaRPr lang="en-US" altLang="en-US" sz="2400" dirty="0">
              <a:solidFill>
                <a:srgbClr val="000000"/>
              </a:solidFill>
              <a:latin typeface="Arial (Body)"/>
              <a:ea typeface="ＭＳ Ｐゴシック"/>
            </a:endParaRPr>
          </a:p>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Using care, Donna empties the urine collection bag, noting the time, amount, and appearance of the urine. 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use care to avoid pulling on the catheter tubing. Once in the ambulance, they place the collection bag lower than Mr. Carpenter's body.</a:t>
            </a:r>
          </a:p>
        </p:txBody>
      </p:sp>
    </p:spTree>
    <p:extLst>
      <p:ext uri="{BB962C8B-B14F-4D97-AF65-F5344CB8AC3E}">
        <p14:creationId xmlns:p14="http://schemas.microsoft.com/office/powerpoint/2010/main" val="2884946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(4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Abdominal Pain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Pathophysiology of Abdominal Pain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Abdominal pain results from these mechanisms: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Stretching</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Inflammation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Ischemia.</a:t>
            </a:r>
          </a:p>
        </p:txBody>
      </p:sp>
    </p:spTree>
    <p:extLst>
      <p:ext uri="{BB962C8B-B14F-4D97-AF65-F5344CB8AC3E}">
        <p14:creationId xmlns:p14="http://schemas.microsoft.com/office/powerpoint/2010/main" val="301086927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Case Study 2 Conclusion </a:t>
            </a:r>
            <a:r>
              <a:rPr lang="en-US" sz="2000" b="0" smtClean="0">
                <a:latin typeface="Times New Roman" panose="02020603050405020304" pitchFamily="18" charset="0"/>
                <a:ea typeface="ＭＳ Ｐゴシック"/>
                <a:cs typeface="ＭＳ Ｐゴシック" pitchFamily="-1" charset="-128"/>
              </a:rPr>
              <a:t>(4 of 4)</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292631"/>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Donna and Jade reassess the patient en route, and they transfer his care to staff at the hospital, where he is diagnosed with a urinary tract infection.</a:t>
            </a:r>
          </a:p>
        </p:txBody>
      </p:sp>
    </p:spTree>
    <p:extLst>
      <p:ext uri="{BB962C8B-B14F-4D97-AF65-F5344CB8AC3E}">
        <p14:creationId xmlns:p14="http://schemas.microsoft.com/office/powerpoint/2010/main" val="267303061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Lesson Summary </a:t>
            </a:r>
            <a:r>
              <a:rPr lang="en-US" sz="2000" b="0" smtClean="0">
                <a:latin typeface="Times New Roman" panose="02020603050405020304" pitchFamily="18" charset="0"/>
                <a:ea typeface="ＭＳ Ｐゴシック"/>
                <a:cs typeface="ＭＳ Ｐゴシック" pitchFamily="-1" charset="-128"/>
              </a:rPr>
              <a:t>(2 of 4)</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There are many potential causes of abdominopelvic pain, many of which can be serious.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In emergency care, anticipate vomiting and be prepared to manage the airway; make the patient as comfortable as possible.</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Be alert to the possibility of shock.</a:t>
            </a:r>
          </a:p>
        </p:txBody>
      </p:sp>
    </p:spTree>
    <p:extLst>
      <p:ext uri="{BB962C8B-B14F-4D97-AF65-F5344CB8AC3E}">
        <p14:creationId xmlns:p14="http://schemas.microsoft.com/office/powerpoint/2010/main" val="93891646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Lesson Summary </a:t>
            </a:r>
            <a:r>
              <a:rPr lang="en-US" sz="2000" b="0" smtClean="0">
                <a:latin typeface="Times New Roman" panose="02020603050405020304" pitchFamily="18" charset="0"/>
                <a:ea typeface="ＭＳ Ｐゴシック"/>
                <a:cs typeface="ＭＳ Ｐゴシック" pitchFamily="-1" charset="-128"/>
              </a:rPr>
              <a:t>(3 of 4)</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85432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Hematologic conditions are problems with the blood and blood components.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Problems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may encounter include anemia, sickle cell disease, and hemophilia.</a:t>
            </a:r>
          </a:p>
        </p:txBody>
      </p:sp>
    </p:spTree>
    <p:extLst>
      <p:ext uri="{BB962C8B-B14F-4D97-AF65-F5344CB8AC3E}">
        <p14:creationId xmlns:p14="http://schemas.microsoft.com/office/powerpoint/2010/main" val="888298788"/>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Lesson Summary </a:t>
            </a:r>
            <a:r>
              <a:rPr lang="en-US" sz="2000" b="0" smtClean="0">
                <a:latin typeface="Times New Roman" panose="02020603050405020304" pitchFamily="18" charset="0"/>
                <a:ea typeface="ＭＳ Ｐゴシック"/>
                <a:cs typeface="ＭＳ Ｐゴシック" pitchFamily="-1" charset="-128"/>
              </a:rPr>
              <a:t>(4 of 4)</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Genitourinary disorders can present with abdominopelvic pain.</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Urinary tract infections and kidney stones are common problems.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Patients with chronic renal failure require dialysis, which can have serious complications.</a:t>
            </a:r>
          </a:p>
        </p:txBody>
      </p:sp>
    </p:spTree>
    <p:extLst>
      <p:ext uri="{BB962C8B-B14F-4D97-AF65-F5344CB8AC3E}">
        <p14:creationId xmlns:p14="http://schemas.microsoft.com/office/powerpoint/2010/main" val="366864172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Correct! </a:t>
            </a:r>
            <a:r>
              <a:rPr lang="en-US" sz="2000" b="0" smtClean="0">
                <a:latin typeface="Times New Roman" panose="02020603050405020304" pitchFamily="18" charset="0"/>
                <a:ea typeface="ＭＳ Ｐゴシック"/>
                <a:cs typeface="ＭＳ Ｐゴシック" pitchFamily="-1" charset="-128"/>
              </a:rPr>
              <a:t>(1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The term that is used to describe inflammation of the gallbladder is cholecystitis</a:t>
            </a:r>
            <a:r>
              <a:rPr lang="en-US" altLang="en-US" sz="2400" kern="1200" dirty="0" smtClean="0">
                <a:solidFill>
                  <a:srgbClr val="000000"/>
                </a:solidFill>
                <a:latin typeface="Arial (Body)"/>
                <a:ea typeface="ＭＳ Ｐゴシック" panose="020B0600070205080204" pitchFamily="34" charset="-128"/>
              </a:rPr>
              <a:t>.</a:t>
            </a:r>
          </a:p>
          <a:p>
            <a:pPr marL="0" indent="0" fontAlgn="base">
              <a:spcAft>
                <a:spcPct val="0"/>
              </a:spcAft>
              <a:buSzPts val="2400"/>
              <a:buNone/>
              <a:tabLst/>
            </a:pPr>
            <a:r>
              <a:rPr lang="en-US" altLang="en-US" sz="2400" kern="1200" dirty="0">
                <a:solidFill>
                  <a:srgbClr val="000000"/>
                </a:solidFill>
                <a:latin typeface="Arial (Body)"/>
                <a:ea typeface="ＭＳ Ｐゴシック" panose="020B0600070205080204" pitchFamily="34" charset="-128"/>
                <a:hlinkClick r:id="rId2" action="ppaction://hlinksldjump"/>
              </a:rPr>
              <a:t>Click here to return to the program</a:t>
            </a:r>
            <a:r>
              <a:rPr lang="en-US" altLang="en-US" sz="2400" kern="1200" dirty="0" smtClean="0">
                <a:solidFill>
                  <a:srgbClr val="000000"/>
                </a:solidFill>
                <a:latin typeface="Arial (Body)"/>
                <a:ea typeface="ＭＳ Ｐゴシック" panose="020B0600070205080204" pitchFamily="34" charset="-128"/>
                <a:hlinkClick r:id="rId2" action="ppaction://hlinksldjump"/>
              </a:rPr>
              <a:t>.</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88113556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Incorrect </a:t>
            </a:r>
            <a:r>
              <a:rPr lang="en-US" sz="2000" b="0" smtClean="0">
                <a:latin typeface="Times New Roman" panose="02020603050405020304" pitchFamily="18" charset="0"/>
                <a:ea typeface="ＭＳ Ｐゴシック"/>
                <a:cs typeface="ＭＳ Ｐゴシック" pitchFamily="-1" charset="-128"/>
              </a:rPr>
              <a:t>(1 of 6)</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Peritonitis is a term used to describe inflammation of the lining of the abdominal cavity, which is known as the </a:t>
            </a:r>
            <a:r>
              <a:rPr lang="en-US" altLang="en-US" sz="2400" kern="1200" dirty="0" smtClean="0">
                <a:solidFill>
                  <a:srgbClr val="000000"/>
                </a:solidFill>
                <a:latin typeface="Arial (Body)"/>
                <a:ea typeface="ＭＳ Ｐゴシック" panose="020B0600070205080204" pitchFamily="34" charset="-128"/>
              </a:rPr>
              <a:t>peritoneum.</a:t>
            </a:r>
          </a:p>
          <a:p>
            <a:pPr marL="0" indent="0" fontAlgn="base">
              <a:spcAft>
                <a:spcPct val="0"/>
              </a:spcAft>
              <a:buSzPts val="2400"/>
              <a:buNone/>
              <a:tabLst/>
            </a:pPr>
            <a:r>
              <a:rPr lang="en-US" altLang="en-US" sz="2400" kern="1200" dirty="0">
                <a:solidFill>
                  <a:srgbClr val="000000"/>
                </a:solidFill>
                <a:latin typeface="Arial (Body)"/>
                <a:ea typeface="ＭＳ Ｐゴシック" panose="020B0600070205080204" pitchFamily="34" charset="-128"/>
                <a:hlinkClick r:id="rId2" action="ppaction://hlinksldjump"/>
              </a:rPr>
              <a:t>Click here to return to the quiz</a:t>
            </a:r>
            <a:r>
              <a:rPr lang="en-US" altLang="en-US" sz="2400" kern="1200" dirty="0" smtClean="0">
                <a:solidFill>
                  <a:srgbClr val="000000"/>
                </a:solidFill>
                <a:latin typeface="Arial (Body)"/>
                <a:ea typeface="ＭＳ Ｐゴシック" panose="020B0600070205080204" pitchFamily="34" charset="-128"/>
                <a:hlinkClick r:id="rId2" action="ppaction://hlinksldjump"/>
              </a:rPr>
              <a:t>.</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6588484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Incorrect </a:t>
            </a:r>
            <a:r>
              <a:rPr lang="en-US" sz="2000" b="0" smtClean="0">
                <a:latin typeface="Times New Roman" panose="02020603050405020304" pitchFamily="18" charset="0"/>
                <a:ea typeface="ＭＳ Ｐゴシック"/>
                <a:cs typeface="ＭＳ Ｐゴシック" pitchFamily="-1" charset="-128"/>
              </a:rPr>
              <a:t>(2 of 6)</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Gastroenteritis is a term used to described irritation and inflammation of the stomach and </a:t>
            </a:r>
            <a:r>
              <a:rPr lang="en-US" altLang="en-US" sz="2400" kern="1200" dirty="0" smtClean="0">
                <a:solidFill>
                  <a:srgbClr val="000000"/>
                </a:solidFill>
                <a:latin typeface="Arial (Body)"/>
                <a:ea typeface="ＭＳ Ｐゴシック" panose="020B0600070205080204" pitchFamily="34" charset="-128"/>
              </a:rPr>
              <a:t>intestines.</a:t>
            </a:r>
          </a:p>
          <a:p>
            <a:pPr marL="0" indent="0" fontAlgn="base">
              <a:spcAft>
                <a:spcPct val="0"/>
              </a:spcAft>
              <a:buSzPts val="2400"/>
              <a:buNone/>
              <a:tabLst/>
            </a:pPr>
            <a:r>
              <a:rPr lang="en-US" altLang="en-US" sz="2400" kern="1200" dirty="0">
                <a:solidFill>
                  <a:srgbClr val="000000"/>
                </a:solidFill>
                <a:latin typeface="Arial (Body)"/>
                <a:ea typeface="ＭＳ Ｐゴシック" panose="020B0600070205080204" pitchFamily="34" charset="-128"/>
                <a:hlinkClick r:id="rId2" action="ppaction://hlinksldjump"/>
              </a:rPr>
              <a:t>Click here to return to the quiz</a:t>
            </a:r>
            <a:r>
              <a:rPr lang="en-US" altLang="en-US" sz="2400" kern="1200" dirty="0" smtClean="0">
                <a:solidFill>
                  <a:srgbClr val="000000"/>
                </a:solidFill>
                <a:latin typeface="Arial (Body)"/>
                <a:ea typeface="ＭＳ Ｐゴシック" panose="020B0600070205080204" pitchFamily="34" charset="-128"/>
                <a:hlinkClick r:id="rId2" action="ppaction://hlinksldjump"/>
              </a:rPr>
              <a:t>.</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49378770"/>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Incorrect </a:t>
            </a:r>
            <a:r>
              <a:rPr lang="en-US" sz="2000" b="0" smtClean="0">
                <a:latin typeface="Times New Roman" panose="02020603050405020304" pitchFamily="18" charset="0"/>
                <a:ea typeface="ＭＳ Ｐゴシック"/>
                <a:cs typeface="ＭＳ Ｐゴシック" pitchFamily="-1" charset="-128"/>
              </a:rPr>
              <a:t>(3 of 6)</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Varices are distended veins. One area in which varices may occur is the lower end of the esophagus, in which case they are known as esophageal varices</a:t>
            </a:r>
            <a:r>
              <a:rPr lang="en-US" altLang="en-US" sz="2400" kern="1200" dirty="0" smtClean="0">
                <a:solidFill>
                  <a:srgbClr val="000000"/>
                </a:solidFill>
                <a:latin typeface="Arial (Body)"/>
                <a:ea typeface="ＭＳ Ｐゴシック" panose="020B0600070205080204" pitchFamily="34" charset="-128"/>
              </a:rPr>
              <a:t>.</a:t>
            </a:r>
          </a:p>
          <a:p>
            <a:pPr marL="0" indent="0" fontAlgn="base">
              <a:spcAft>
                <a:spcPct val="0"/>
              </a:spcAft>
              <a:buSzPts val="2400"/>
              <a:buNone/>
              <a:tabLst/>
            </a:pPr>
            <a:r>
              <a:rPr lang="en-US" altLang="en-US" sz="2400" kern="1200" dirty="0">
                <a:solidFill>
                  <a:srgbClr val="000000"/>
                </a:solidFill>
                <a:latin typeface="Arial (Body)"/>
                <a:ea typeface="ＭＳ Ｐゴシック" panose="020B0600070205080204" pitchFamily="34" charset="-128"/>
                <a:hlinkClick r:id="rId2" action="ppaction://hlinksldjump"/>
              </a:rPr>
              <a:t>Click here to return to the quiz</a:t>
            </a:r>
            <a:r>
              <a:rPr lang="en-US" altLang="en-US" sz="2400" kern="1200" dirty="0" smtClean="0">
                <a:solidFill>
                  <a:srgbClr val="000000"/>
                </a:solidFill>
                <a:latin typeface="Arial (Body)"/>
                <a:ea typeface="ＭＳ Ｐゴシック" panose="020B0600070205080204" pitchFamily="34" charset="-128"/>
                <a:hlinkClick r:id="rId2" action="ppaction://hlinksldjump"/>
              </a:rPr>
              <a:t>.</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409981690"/>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Correct! </a:t>
            </a:r>
            <a:r>
              <a:rPr lang="en-US" sz="2000" b="0" smtClean="0">
                <a:latin typeface="Times New Roman" panose="02020603050405020304" pitchFamily="18" charset="0"/>
                <a:ea typeface="ＭＳ Ｐゴシック"/>
                <a:cs typeface="ＭＳ Ｐゴシック" pitchFamily="-1" charset="-128"/>
              </a:rPr>
              <a:t>(2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1"/>
            <a:ext cx="8229600" cy="2290864"/>
          </a:xfrm>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The condition in which tissue from the lining of the uterus, the endometrium, is implanted outside the uterine cavity, is called endometriosis. This condition can result in inflammation, scarring, and adhesions</a:t>
            </a:r>
            <a:r>
              <a:rPr lang="en-US" altLang="en-US" sz="2400" kern="1200" dirty="0" smtClean="0">
                <a:solidFill>
                  <a:srgbClr val="000000"/>
                </a:solidFill>
                <a:latin typeface="Arial (Body)"/>
                <a:ea typeface="ＭＳ Ｐゴシック" panose="020B0600070205080204" pitchFamily="34" charset="-128"/>
              </a:rPr>
              <a:t>.</a:t>
            </a:r>
          </a:p>
          <a:p>
            <a:pPr marL="0" indent="0" fontAlgn="base">
              <a:spcAft>
                <a:spcPct val="0"/>
              </a:spcAft>
              <a:buSzPts val="2400"/>
              <a:buNone/>
              <a:tabLst/>
            </a:pPr>
            <a:r>
              <a:rPr lang="en-US" altLang="en-US" sz="2400" kern="1200" dirty="0">
                <a:solidFill>
                  <a:srgbClr val="000000"/>
                </a:solidFill>
                <a:latin typeface="Arial (Body)"/>
                <a:ea typeface="ＭＳ Ｐゴシック" panose="020B0600070205080204" pitchFamily="34" charset="-128"/>
                <a:hlinkClick r:id="rId2" action="ppaction://hlinksldjump"/>
              </a:rPr>
              <a:t>Click here to return to the program</a:t>
            </a:r>
            <a:r>
              <a:rPr lang="en-US" altLang="en-US" sz="2400" kern="1200" dirty="0" smtClean="0">
                <a:solidFill>
                  <a:srgbClr val="000000"/>
                </a:solidFill>
                <a:latin typeface="Arial (Body)"/>
                <a:ea typeface="ＭＳ Ｐゴシック" panose="020B0600070205080204" pitchFamily="34" charset="-128"/>
                <a:hlinkClick r:id="rId2" action="ppaction://hlinksldjump"/>
              </a:rPr>
              <a:t>.</a:t>
            </a:r>
            <a:endParaRPr lang="en-US" altLang="en-US" sz="2400" kern="1200" dirty="0" smtClean="0">
              <a:solidFill>
                <a:srgbClr val="000000"/>
              </a:solidFill>
              <a:latin typeface="Arial (Body)"/>
              <a:ea typeface="ＭＳ Ｐゴシック" panose="020B0600070205080204" pitchFamily="34" charset="-128"/>
            </a:endParaRPr>
          </a:p>
          <a:p>
            <a:pPr marL="0" lvl="0" indent="0" fontAlgn="base">
              <a:spcBef>
                <a:spcPct val="0"/>
              </a:spcBef>
              <a:spcAft>
                <a:spcPct val="0"/>
              </a:spcAft>
              <a:buSzPts val="2400"/>
              <a:buNone/>
              <a:tabLst/>
            </a:pP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874556140"/>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Incorrect </a:t>
            </a:r>
            <a:r>
              <a:rPr lang="en-US" sz="2000" b="0" smtClean="0">
                <a:latin typeface="Times New Roman" panose="02020603050405020304" pitchFamily="18" charset="0"/>
                <a:ea typeface="ＭＳ Ｐゴシック"/>
                <a:cs typeface="ＭＳ Ｐゴシック" pitchFamily="-1" charset="-128"/>
              </a:rPr>
              <a:t>(4 of 6)</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Pelvic inflammatory disease is an infection of the female reproductive tract, often due to a sexually transmitted infection, which can lead to scarring, sepsis, and infertility</a:t>
            </a:r>
            <a:r>
              <a:rPr lang="en-US" altLang="en-US" sz="2400" kern="1200" dirty="0" smtClean="0">
                <a:solidFill>
                  <a:srgbClr val="000000"/>
                </a:solidFill>
                <a:latin typeface="Arial (Body)"/>
                <a:ea typeface="ＭＳ Ｐゴシック" panose="020B0600070205080204" pitchFamily="34" charset="-128"/>
              </a:rPr>
              <a:t>.</a:t>
            </a:r>
          </a:p>
          <a:p>
            <a:pPr marL="0" indent="0" fontAlgn="base">
              <a:spcAft>
                <a:spcPct val="0"/>
              </a:spcAft>
              <a:buSzPts val="2400"/>
              <a:buNone/>
              <a:tabLst/>
            </a:pPr>
            <a:r>
              <a:rPr lang="en-US" altLang="en-US" sz="2400" kern="1200" dirty="0">
                <a:solidFill>
                  <a:srgbClr val="000000"/>
                </a:solidFill>
                <a:latin typeface="Arial (Body)"/>
                <a:ea typeface="ＭＳ Ｐゴシック" panose="020B0600070205080204" pitchFamily="34" charset="-128"/>
                <a:hlinkClick r:id="rId2" action="ppaction://hlinksldjump"/>
              </a:rPr>
              <a:t>Click here to return to the quiz.</a:t>
            </a:r>
            <a:endParaRPr lang="en-US" altLang="en-US" sz="2400" kern="1200" dirty="0">
              <a:solidFill>
                <a:srgbClr val="000000"/>
              </a:solidFill>
              <a:latin typeface="Arial (Body)"/>
              <a:ea typeface="ＭＳ Ｐゴシック" panose="020B0600070205080204" pitchFamily="34" charset="-128"/>
            </a:endParaRPr>
          </a:p>
          <a:p>
            <a:pPr marL="0" lvl="0" indent="0" fontAlgn="base">
              <a:spcBef>
                <a:spcPct val="0"/>
              </a:spcBef>
              <a:spcAft>
                <a:spcPct val="0"/>
              </a:spcAft>
              <a:buSzPts val="2400"/>
              <a:buNone/>
              <a:tabLst/>
            </a:pP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519469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(5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231624"/>
          </a:xfrm>
        </p:spPr>
        <p:txBody>
          <a:bodyPr wrap="square" lIns="91425" tIns="91425" rIns="91425" bIns="91425">
            <a:noAutofit/>
          </a:bodyPr>
          <a:lstStyle/>
          <a:p>
            <a:r>
              <a:rPr lang="en-US" altLang="en-US" sz="2400" dirty="0">
                <a:latin typeface="+mn-lt"/>
              </a:rPr>
              <a:t>Abdominal Pain</a:t>
            </a:r>
          </a:p>
          <a:p>
            <a:pPr lvl="1"/>
            <a:r>
              <a:rPr lang="en-US" altLang="en-US" sz="2400" dirty="0">
                <a:latin typeface="+mn-lt"/>
              </a:rPr>
              <a:t>Types of Abdominal Pain</a:t>
            </a:r>
          </a:p>
          <a:p>
            <a:pPr lvl="2"/>
            <a:r>
              <a:rPr lang="en-US" altLang="en-US" sz="2400" dirty="0">
                <a:latin typeface="+mn-lt"/>
              </a:rPr>
              <a:t>Visceral pain arises from organ and can be:</a:t>
            </a:r>
          </a:p>
          <a:p>
            <a:pPr lvl="3" indent="-230400"/>
            <a:r>
              <a:rPr lang="en-US" altLang="en-US" sz="2400" dirty="0">
                <a:latin typeface="+mn-lt"/>
              </a:rPr>
              <a:t>Less severe</a:t>
            </a:r>
          </a:p>
          <a:p>
            <a:pPr lvl="3" indent="-230400"/>
            <a:r>
              <a:rPr lang="en-US" altLang="en-US" sz="2400" dirty="0">
                <a:latin typeface="+mn-lt"/>
              </a:rPr>
              <a:t>More generalized</a:t>
            </a:r>
          </a:p>
          <a:p>
            <a:pPr lvl="3" indent="-230400"/>
            <a:r>
              <a:rPr lang="en-US" altLang="en-US" sz="2400" dirty="0">
                <a:latin typeface="+mn-lt"/>
              </a:rPr>
              <a:t>Dull or aching</a:t>
            </a:r>
          </a:p>
          <a:p>
            <a:pPr lvl="3" indent="-230400"/>
            <a:r>
              <a:rPr lang="en-US" altLang="en-US" sz="2400" dirty="0">
                <a:latin typeface="+mn-lt"/>
              </a:rPr>
              <a:t>Constant or intermittent.</a:t>
            </a:r>
          </a:p>
        </p:txBody>
      </p:sp>
    </p:spTree>
    <p:extLst>
      <p:ext uri="{BB962C8B-B14F-4D97-AF65-F5344CB8AC3E}">
        <p14:creationId xmlns:p14="http://schemas.microsoft.com/office/powerpoint/2010/main" val="130303419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Incorrect </a:t>
            </a:r>
            <a:r>
              <a:rPr lang="en-US" sz="2000" b="0" smtClean="0">
                <a:latin typeface="Times New Roman" panose="02020603050405020304" pitchFamily="18" charset="0"/>
                <a:ea typeface="ＭＳ Ｐゴシック"/>
                <a:cs typeface="ＭＳ Ｐゴシック" pitchFamily="-1" charset="-128"/>
              </a:rPr>
              <a:t>(5 of 6)</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Endometritis is an inflammation or infection of the lining of the uterus, the endometrium</a:t>
            </a:r>
            <a:r>
              <a:rPr lang="en-US" altLang="en-US" sz="2400" kern="1200" dirty="0" smtClean="0">
                <a:solidFill>
                  <a:srgbClr val="000000"/>
                </a:solidFill>
                <a:latin typeface="Arial (Body)"/>
                <a:ea typeface="ＭＳ Ｐゴシック" panose="020B0600070205080204" pitchFamily="34" charset="-128"/>
              </a:rPr>
              <a:t>.</a:t>
            </a:r>
          </a:p>
          <a:p>
            <a:pPr marL="0" indent="0" fontAlgn="base">
              <a:spcAft>
                <a:spcPct val="0"/>
              </a:spcAft>
              <a:buSzPts val="2400"/>
              <a:buNone/>
              <a:tabLst/>
            </a:pPr>
            <a:r>
              <a:rPr lang="en-US" altLang="en-US" sz="2400" kern="1200" dirty="0">
                <a:solidFill>
                  <a:srgbClr val="000000"/>
                </a:solidFill>
                <a:latin typeface="Arial (Body)"/>
                <a:ea typeface="ＭＳ Ｐゴシック" panose="020B0600070205080204" pitchFamily="34" charset="-128"/>
                <a:hlinkClick r:id="rId2" action="ppaction://hlinksldjump"/>
              </a:rPr>
              <a:t>Click here to return to the quiz</a:t>
            </a:r>
            <a:r>
              <a:rPr lang="en-US" altLang="en-US" sz="2400" kern="1200" dirty="0" smtClean="0">
                <a:solidFill>
                  <a:srgbClr val="000000"/>
                </a:solidFill>
                <a:latin typeface="Arial (Body)"/>
                <a:ea typeface="ＭＳ Ｐゴシック" panose="020B0600070205080204" pitchFamily="34" charset="-128"/>
                <a:hlinkClick r:id="rId2" action="ppaction://hlinksldjump"/>
              </a:rPr>
              <a:t>.</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300427446"/>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Incorrect </a:t>
            </a:r>
            <a:r>
              <a:rPr lang="en-US" sz="2000" b="0" smtClean="0">
                <a:latin typeface="Times New Roman" panose="02020603050405020304" pitchFamily="18" charset="0"/>
                <a:ea typeface="ＭＳ Ｐゴシック"/>
                <a:cs typeface="ＭＳ Ｐゴシック" pitchFamily="-1" charset="-128"/>
              </a:rPr>
              <a:t>(6 of 6)</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Mittelschmerz is pain experienced by some women when ovulation, the release of an egg from the ovary, occurs</a:t>
            </a:r>
            <a:r>
              <a:rPr lang="en-US" altLang="en-US" sz="2400" kern="1200" dirty="0" smtClean="0">
                <a:solidFill>
                  <a:srgbClr val="000000"/>
                </a:solidFill>
                <a:latin typeface="Arial (Body)"/>
                <a:ea typeface="ＭＳ Ｐゴシック" panose="020B0600070205080204" pitchFamily="34" charset="-128"/>
              </a:rPr>
              <a:t>.</a:t>
            </a:r>
          </a:p>
          <a:p>
            <a:pPr marL="0" indent="0" fontAlgn="base">
              <a:spcAft>
                <a:spcPct val="0"/>
              </a:spcAft>
              <a:buSzPts val="2400"/>
              <a:buNone/>
              <a:tabLst/>
            </a:pPr>
            <a:r>
              <a:rPr lang="en-US" altLang="en-US" sz="2400" kern="1200" dirty="0">
                <a:solidFill>
                  <a:srgbClr val="000000"/>
                </a:solidFill>
                <a:latin typeface="Arial (Body)"/>
                <a:ea typeface="ＭＳ Ｐゴシック" panose="020B0600070205080204" pitchFamily="34" charset="-128"/>
                <a:hlinkClick r:id="rId2" action="ppaction://hlinksldjump"/>
              </a:rPr>
              <a:t>Click here to return to the quiz</a:t>
            </a:r>
            <a:r>
              <a:rPr lang="en-US" altLang="en-US" sz="2400" kern="1200" dirty="0" smtClean="0">
                <a:solidFill>
                  <a:srgbClr val="000000"/>
                </a:solidFill>
                <a:latin typeface="Arial (Body)"/>
                <a:ea typeface="ＭＳ Ｐゴシック" panose="020B0600070205080204" pitchFamily="34" charset="-128"/>
                <a:hlinkClick r:id="rId2" action="ppaction://hlinksldjump"/>
              </a:rPr>
              <a:t>.</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70351897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r>
              <a:rPr lang="en-US" smtClean="0">
                <a:latin typeface="Times New Roman" panose="02020603050405020304" pitchFamily="18" charset="0"/>
              </a:rPr>
              <a:t>Copyright</a:t>
            </a:r>
            <a:endParaRPr lang="en-US" dirty="0">
              <a:latin typeface="Times New Roman" panose="02020603050405020304" pitchFamily="18" charset="0"/>
            </a:endParaRP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860425"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(6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77900"/>
          </a:xfrm>
        </p:spPr>
        <p:txBody>
          <a:bodyPr wrap="square" lIns="91425" tIns="91425" rIns="91425" bIns="91425">
            <a:noAutofit/>
          </a:bodyPr>
          <a:lstStyle/>
          <a:p>
            <a:r>
              <a:rPr lang="en-US" altLang="en-US" sz="2400" dirty="0">
                <a:latin typeface="+mn-lt"/>
              </a:rPr>
              <a:t>Abdominal Pain</a:t>
            </a:r>
          </a:p>
          <a:p>
            <a:pPr lvl="1"/>
            <a:r>
              <a:rPr lang="en-US" altLang="en-US" sz="2400" dirty="0">
                <a:latin typeface="+mn-lt"/>
              </a:rPr>
              <a:t>Types of Abdominal Pain</a:t>
            </a:r>
          </a:p>
          <a:p>
            <a:pPr lvl="2"/>
            <a:r>
              <a:rPr lang="en-US" altLang="en-US" sz="2400" dirty="0">
                <a:latin typeface="+mn-lt"/>
              </a:rPr>
              <a:t>Parietal Pain</a:t>
            </a:r>
          </a:p>
          <a:p>
            <a:pPr lvl="3" indent="-230400"/>
            <a:r>
              <a:rPr lang="en-US" altLang="en-US" sz="2400" dirty="0">
                <a:latin typeface="+mn-lt"/>
              </a:rPr>
              <a:t>Arises from the peritoneum</a:t>
            </a:r>
          </a:p>
          <a:p>
            <a:pPr lvl="3" indent="-230400"/>
            <a:r>
              <a:rPr lang="en-US" altLang="en-US" sz="2400" dirty="0">
                <a:latin typeface="+mn-lt"/>
              </a:rPr>
              <a:t>More severe</a:t>
            </a:r>
          </a:p>
          <a:p>
            <a:pPr lvl="3" indent="-230400"/>
            <a:r>
              <a:rPr lang="en-US" altLang="en-US" sz="2400" dirty="0">
                <a:latin typeface="+mn-lt"/>
              </a:rPr>
              <a:t>More localized</a:t>
            </a:r>
          </a:p>
          <a:p>
            <a:pPr lvl="3" indent="-230400"/>
            <a:r>
              <a:rPr lang="en-US" altLang="en-US" sz="2400" dirty="0">
                <a:latin typeface="+mn-lt"/>
              </a:rPr>
              <a:t>Sharp</a:t>
            </a:r>
          </a:p>
          <a:p>
            <a:pPr lvl="3" indent="-230400"/>
            <a:r>
              <a:rPr lang="en-US" altLang="en-US" sz="2400" dirty="0">
                <a:latin typeface="+mn-lt"/>
              </a:rPr>
              <a:t>Constant</a:t>
            </a:r>
          </a:p>
        </p:txBody>
      </p:sp>
    </p:spTree>
    <p:extLst>
      <p:ext uri="{BB962C8B-B14F-4D97-AF65-F5344CB8AC3E}">
        <p14:creationId xmlns:p14="http://schemas.microsoft.com/office/powerpoint/2010/main" val="2464283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(7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r>
              <a:rPr lang="en-US" altLang="en-US" sz="2400" dirty="0">
                <a:latin typeface="+mn-lt"/>
              </a:rPr>
              <a:t>Abdominal Pain</a:t>
            </a:r>
          </a:p>
          <a:p>
            <a:pPr lvl="1"/>
            <a:r>
              <a:rPr lang="en-US" altLang="en-US" sz="2400" dirty="0">
                <a:latin typeface="+mn-lt"/>
              </a:rPr>
              <a:t>Types of Abdominal Pain</a:t>
            </a:r>
          </a:p>
          <a:p>
            <a:pPr lvl="2"/>
            <a:r>
              <a:rPr lang="en-US" altLang="en-US" sz="2400" dirty="0">
                <a:latin typeface="+mn-lt"/>
              </a:rPr>
              <a:t>Referred Pain</a:t>
            </a:r>
          </a:p>
          <a:p>
            <a:pPr lvl="3" indent="-230400"/>
            <a:r>
              <a:rPr lang="en-US" altLang="en-US" sz="2400" dirty="0">
                <a:latin typeface="+mn-lt"/>
              </a:rPr>
              <a:t>Visceral pain that is felt somewhere other than the organ affected</a:t>
            </a:r>
          </a:p>
        </p:txBody>
      </p:sp>
    </p:spTree>
    <p:extLst>
      <p:ext uri="{BB962C8B-B14F-4D97-AF65-F5344CB8AC3E}">
        <p14:creationId xmlns:p14="http://schemas.microsoft.com/office/powerpoint/2010/main" val="3510518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solidFill>
                  <a:schemeClr val="tx2"/>
                </a:solidFill>
                <a:latin typeface="Times New Roman" panose="02020603050405020304" pitchFamily="18" charset="0"/>
                <a:cs typeface="ＭＳ Ｐゴシック" pitchFamily="-65" charset="-128"/>
              </a:rPr>
              <a:t>Learning Readiness</a:t>
            </a:r>
            <a:endParaRPr lang="en-US" dirty="0">
              <a:solidFill>
                <a:srgbClr val="007FA3"/>
              </a:solidFill>
              <a:latin typeface="Times New Roman" panose="02020603050405020304" pitchFamily="18" charset="0"/>
              <a:ea typeface="ＭＳ Ｐゴシック"/>
              <a:cs typeface="ＭＳ Ｐゴシック" pitchFamily="-1" charset="-128"/>
            </a:endParaRPr>
          </a:p>
        </p:txBody>
      </p:sp>
      <p:sp>
        <p:nvSpPr>
          <p:cNvPr id="3" name="Content Placeholder 2"/>
          <p:cNvSpPr>
            <a:spLocks noGrp="1"/>
          </p:cNvSpPr>
          <p:nvPr>
            <p:ph idx="1"/>
          </p:nvPr>
        </p:nvSpPr>
        <p:spPr>
          <a:xfrm>
            <a:off x="457200" y="1600200"/>
            <a:ext cx="8229600" cy="2608376"/>
          </a:xfrm>
        </p:spPr>
        <p:txBody>
          <a:bodyPr wrap="square" lIns="91425" tIns="91425" rIns="91425" bIns="91425">
            <a:noAutofit/>
          </a:bodyPr>
          <a:lstStyle/>
          <a:p>
            <a:pPr marL="255651" lvl="0" indent="-255651" eaLnBrk="0" fontAlgn="base" hangingPunct="0">
              <a:spcAft>
                <a:spcPct val="0"/>
              </a:spcAft>
              <a:buSzPts val="2400"/>
            </a:pPr>
            <a:r>
              <a:rPr lang="en-US" altLang="en-US" sz="2400" smtClean="0">
                <a:solidFill>
                  <a:srgbClr val="000000"/>
                </a:solidFill>
                <a:latin typeface="Arial (Body)"/>
                <a:ea typeface="ＭＳ Ｐゴシック"/>
              </a:rPr>
              <a:t>E</a:t>
            </a:r>
            <a:r>
              <a:rPr lang="en-US" altLang="en-US" sz="100" smtClean="0">
                <a:solidFill>
                  <a:srgbClr val="000000"/>
                </a:solidFill>
                <a:latin typeface="Arial (Body)"/>
                <a:ea typeface="ＭＳ Ｐゴシック"/>
              </a:rPr>
              <a:t> </a:t>
            </a:r>
            <a:r>
              <a:rPr lang="en-US" altLang="en-US" sz="2400" smtClean="0">
                <a:solidFill>
                  <a:srgbClr val="000000"/>
                </a:solidFill>
                <a:latin typeface="Arial (Body)"/>
                <a:ea typeface="ＭＳ Ｐゴシック"/>
              </a:rPr>
              <a:t>M</a:t>
            </a:r>
            <a:r>
              <a:rPr lang="en-US" altLang="en-US" sz="100" smtClean="0">
                <a:solidFill>
                  <a:srgbClr val="000000"/>
                </a:solidFill>
                <a:latin typeface="Arial (Body)"/>
                <a:ea typeface="ＭＳ Ｐゴシック"/>
              </a:rPr>
              <a:t> </a:t>
            </a:r>
            <a:r>
              <a:rPr lang="en-US" altLang="en-US" sz="2400" smtClean="0">
                <a:solidFill>
                  <a:srgbClr val="000000"/>
                </a:solidFill>
                <a:latin typeface="Arial (Body)"/>
                <a:ea typeface="ＭＳ Ｐゴシック"/>
              </a:rPr>
              <a:t>S Education </a:t>
            </a:r>
            <a:r>
              <a:rPr lang="en-US" altLang="en-US" sz="2400">
                <a:solidFill>
                  <a:srgbClr val="000000"/>
                </a:solidFill>
                <a:latin typeface="Arial (Body)"/>
                <a:ea typeface="ＭＳ Ｐゴシック"/>
              </a:rPr>
              <a:t>Standards, text p. 696.</a:t>
            </a:r>
          </a:p>
          <a:p>
            <a:pPr marL="255651" lvl="0" indent="-255651" eaLnBrk="0" fontAlgn="base" hangingPunct="0">
              <a:spcAft>
                <a:spcPct val="0"/>
              </a:spcAft>
              <a:buSzPts val="2400"/>
            </a:pPr>
            <a:r>
              <a:rPr lang="en-US" altLang="en-US" sz="2400" b="1" smtClean="0">
                <a:solidFill>
                  <a:srgbClr val="000000"/>
                </a:solidFill>
                <a:latin typeface="Arial (Body)"/>
                <a:ea typeface="ＭＳ Ｐゴシック"/>
              </a:rPr>
              <a:t>Chapter </a:t>
            </a:r>
            <a:r>
              <a:rPr lang="en-US" altLang="en-US" sz="2400" b="1">
                <a:solidFill>
                  <a:srgbClr val="000000"/>
                </a:solidFill>
                <a:latin typeface="Arial (Body)"/>
                <a:ea typeface="ＭＳ Ｐゴシック"/>
              </a:rPr>
              <a:t>Objectives</a:t>
            </a:r>
            <a:r>
              <a:rPr lang="en-US" altLang="en-US" sz="2400">
                <a:solidFill>
                  <a:srgbClr val="000000"/>
                </a:solidFill>
                <a:latin typeface="Arial (Body)"/>
                <a:ea typeface="ＭＳ Ｐゴシック"/>
              </a:rPr>
              <a:t>, text p. 696.</a:t>
            </a:r>
          </a:p>
          <a:p>
            <a:pPr marL="255651" lvl="0" indent="-255651" eaLnBrk="0" fontAlgn="base" hangingPunct="0">
              <a:spcAft>
                <a:spcPct val="0"/>
              </a:spcAft>
              <a:buSzPts val="2400"/>
            </a:pPr>
            <a:r>
              <a:rPr lang="en-US" altLang="en-US" sz="2400" b="1" smtClean="0">
                <a:solidFill>
                  <a:srgbClr val="000000"/>
                </a:solidFill>
                <a:latin typeface="Arial (Body)"/>
                <a:ea typeface="ＭＳ Ｐゴシック"/>
              </a:rPr>
              <a:t>Key </a:t>
            </a:r>
            <a:r>
              <a:rPr lang="en-US" altLang="en-US" sz="2400" b="1">
                <a:solidFill>
                  <a:srgbClr val="000000"/>
                </a:solidFill>
                <a:latin typeface="Arial (Body)"/>
                <a:ea typeface="ＭＳ Ｐゴシック"/>
              </a:rPr>
              <a:t>Terms</a:t>
            </a:r>
            <a:r>
              <a:rPr lang="en-US" altLang="en-US" sz="2400">
                <a:solidFill>
                  <a:srgbClr val="000000"/>
                </a:solidFill>
                <a:latin typeface="Arial (Body)"/>
                <a:ea typeface="ＭＳ Ｐゴシック"/>
              </a:rPr>
              <a:t>, text p. 696-697.</a:t>
            </a:r>
          </a:p>
          <a:p>
            <a:pPr marL="255651" lvl="0" indent="-255651" eaLnBrk="0" fontAlgn="base" hangingPunct="0">
              <a:spcAft>
                <a:spcPct val="0"/>
              </a:spcAft>
              <a:buSzPts val="2400"/>
            </a:pPr>
            <a:r>
              <a:rPr lang="en-US" altLang="en-US" sz="2400" smtClean="0">
                <a:solidFill>
                  <a:srgbClr val="000000"/>
                </a:solidFill>
                <a:latin typeface="Arial (Body)"/>
                <a:ea typeface="ＭＳ Ｐゴシック"/>
              </a:rPr>
              <a:t>Purpose </a:t>
            </a:r>
            <a:r>
              <a:rPr lang="en-US" altLang="en-US" sz="2400">
                <a:solidFill>
                  <a:srgbClr val="000000"/>
                </a:solidFill>
                <a:latin typeface="Arial (Body)"/>
                <a:ea typeface="ＭＳ Ｐゴシック"/>
              </a:rPr>
              <a:t>of lecture presentation versus textbook reading assignments.</a:t>
            </a:r>
          </a:p>
        </p:txBody>
      </p:sp>
    </p:spTree>
    <p:extLst>
      <p:ext uri="{BB962C8B-B14F-4D97-AF65-F5344CB8AC3E}">
        <p14:creationId xmlns:p14="http://schemas.microsoft.com/office/powerpoint/2010/main" val="3136165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25880"/>
          </a:xfrm>
        </p:spPr>
        <p:txBody>
          <a:bodyPr tIns="91425" anchor="ctr">
            <a:noAutofit/>
          </a:bodyPr>
          <a:lstStyle/>
          <a:p>
            <a:pPr lvl="0" eaLnBrk="0" fontAlgn="base" hangingPunct="0">
              <a:spcBef>
                <a:spcPct val="0"/>
              </a:spcBef>
              <a:spcAft>
                <a:spcPct val="0"/>
              </a:spcAft>
              <a:buClrTx/>
            </a:pPr>
            <a:r>
              <a:rPr lang="en-US" altLang="en-US" sz="2800" dirty="0" smtClean="0">
                <a:latin typeface="Times New Roman" panose="02020603050405020304" pitchFamily="18" charset="0"/>
                <a:ea typeface="ＭＳ Ｐゴシック"/>
              </a:rPr>
              <a:t>Sites of Referred Pain. The Lines Point to Locations Where Pain May be Felt When There is Disease of or Injury to the Named Organ</a:t>
            </a:r>
            <a:endParaRPr lang="en-US" altLang="en-US" sz="2800" dirty="0">
              <a:latin typeface="Times New Roman" panose="02020603050405020304" pitchFamily="18" charset="0"/>
              <a:ea typeface="ＭＳ Ｐゴシック"/>
            </a:endParaRPr>
          </a:p>
        </p:txBody>
      </p:sp>
      <p:pic>
        <p:nvPicPr>
          <p:cNvPr id="4" name="Picture 2" descr="Organs where disease or injury could be present, and corresponding areas of the body where pain is felt. Liver: sides of the neck, front right lateral of abdomen under the ribs, right side of the back under right scapula.  Heart: left chest, upper right of back between scapulae.  Stomach: right medial upper abdomen under ribs, medial upper back along spine between scapulae.  Gallbladder: upper right of abdomen below scapula. Small intestine: medial abdomen above and right of belly button. Ovary, in the female: central left abdomen. Colon: lower medial abdomen. Bladder: lower medial abdomen below colon area and lower buttocks above hamstrings. Kidney: hips, lateral buttocks, and front upper thighs. Right ureter: right inner thigh adjacent to genital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8905" y="1744791"/>
            <a:ext cx="7066190" cy="450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5828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(8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Conditions That Can Cause Acute Abdominal Pain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There are several causes.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Hospital care is usually required.</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Do not spend time at the scene trying to determine the exact cause.</a:t>
            </a:r>
          </a:p>
        </p:txBody>
      </p:sp>
    </p:spTree>
    <p:extLst>
      <p:ext uri="{BB962C8B-B14F-4D97-AF65-F5344CB8AC3E}">
        <p14:creationId xmlns:p14="http://schemas.microsoft.com/office/powerpoint/2010/main" val="143337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Table 23-3 Some Conditions That May Cause an Acute Abdomen</a:t>
            </a:r>
            <a:endParaRPr lang="en-US" altLang="en-US" dirty="0">
              <a:latin typeface="Times New Roman" panose="02020603050405020304" pitchFamily="18" charset="0"/>
              <a:ea typeface="ＭＳ Ｐゴシック"/>
            </a:endParaRPr>
          </a:p>
        </p:txBody>
      </p:sp>
      <p:sp>
        <p:nvSpPr>
          <p:cNvPr id="6" name="Text Placeholder 5"/>
          <p:cNvSpPr>
            <a:spLocks noGrp="1"/>
          </p:cNvSpPr>
          <p:nvPr>
            <p:ph type="body" idx="1"/>
          </p:nvPr>
        </p:nvSpPr>
        <p:spPr>
          <a:xfrm>
            <a:off x="457200" y="1600200"/>
            <a:ext cx="8229600" cy="4684486"/>
          </a:xfrm>
        </p:spPr>
        <p:txBody>
          <a:bodyPr/>
          <a:lstStyle/>
          <a:p>
            <a:r>
              <a:rPr lang="en-US" sz="1800" dirty="0" smtClean="0">
                <a:latin typeface="+mn-lt"/>
              </a:rPr>
              <a:t>Peritonitis</a:t>
            </a:r>
            <a:endParaRPr lang="en-US" sz="1800" dirty="0">
              <a:latin typeface="+mn-lt"/>
            </a:endParaRPr>
          </a:p>
          <a:p>
            <a:r>
              <a:rPr lang="en-US" sz="1800" dirty="0" smtClean="0">
                <a:latin typeface="+mn-lt"/>
              </a:rPr>
              <a:t>Appendicitis</a:t>
            </a:r>
            <a:endParaRPr lang="en-US" sz="1800" dirty="0">
              <a:latin typeface="+mn-lt"/>
            </a:endParaRPr>
          </a:p>
          <a:p>
            <a:r>
              <a:rPr lang="en-US" sz="1800" dirty="0" smtClean="0">
                <a:latin typeface="+mn-lt"/>
              </a:rPr>
              <a:t>Pancreatitis</a:t>
            </a:r>
            <a:endParaRPr lang="en-US" sz="1800" dirty="0">
              <a:latin typeface="+mn-lt"/>
            </a:endParaRPr>
          </a:p>
          <a:p>
            <a:r>
              <a:rPr lang="en-US" sz="1800" dirty="0" smtClean="0">
                <a:latin typeface="+mn-lt"/>
              </a:rPr>
              <a:t>Cholecystitis</a:t>
            </a:r>
            <a:endParaRPr lang="en-US" sz="1800" dirty="0">
              <a:latin typeface="+mn-lt"/>
            </a:endParaRPr>
          </a:p>
          <a:p>
            <a:r>
              <a:rPr lang="en-US" sz="1800" dirty="0" smtClean="0">
                <a:latin typeface="+mn-lt"/>
              </a:rPr>
              <a:t>Gastrointestinal </a:t>
            </a:r>
            <a:r>
              <a:rPr lang="en-US" sz="1800" dirty="0">
                <a:latin typeface="+mn-lt"/>
              </a:rPr>
              <a:t>bleeding</a:t>
            </a:r>
          </a:p>
          <a:p>
            <a:r>
              <a:rPr lang="en-US" sz="1800" dirty="0" smtClean="0">
                <a:latin typeface="+mn-lt"/>
              </a:rPr>
              <a:t>Gastroenteritis</a:t>
            </a:r>
            <a:endParaRPr lang="en-US" sz="1800" dirty="0">
              <a:latin typeface="+mn-lt"/>
            </a:endParaRPr>
          </a:p>
          <a:p>
            <a:r>
              <a:rPr lang="en-US" sz="1800" dirty="0" smtClean="0">
                <a:latin typeface="+mn-lt"/>
              </a:rPr>
              <a:t>Peptic </a:t>
            </a:r>
            <a:r>
              <a:rPr lang="en-US" sz="1800" dirty="0">
                <a:latin typeface="+mn-lt"/>
              </a:rPr>
              <a:t>ulcer disease</a:t>
            </a:r>
          </a:p>
          <a:p>
            <a:r>
              <a:rPr lang="en-US" sz="1800" dirty="0" smtClean="0">
                <a:latin typeface="+mn-lt"/>
              </a:rPr>
              <a:t>Intestinal </a:t>
            </a:r>
            <a:r>
              <a:rPr lang="en-US" sz="1800" dirty="0">
                <a:latin typeface="+mn-lt"/>
              </a:rPr>
              <a:t>obstruction</a:t>
            </a:r>
          </a:p>
          <a:p>
            <a:r>
              <a:rPr lang="en-US" sz="1800" dirty="0" smtClean="0">
                <a:latin typeface="+mn-lt"/>
              </a:rPr>
              <a:t>Hernia</a:t>
            </a:r>
            <a:endParaRPr lang="en-US" sz="1800" dirty="0">
              <a:latin typeface="+mn-lt"/>
            </a:endParaRPr>
          </a:p>
          <a:p>
            <a:r>
              <a:rPr lang="en-US" sz="1800" dirty="0" smtClean="0">
                <a:latin typeface="+mn-lt"/>
              </a:rPr>
              <a:t>Abdominal </a:t>
            </a:r>
            <a:r>
              <a:rPr lang="en-US" sz="1800" dirty="0">
                <a:latin typeface="+mn-lt"/>
              </a:rPr>
              <a:t>aortic aneurysm</a:t>
            </a:r>
          </a:p>
        </p:txBody>
      </p:sp>
    </p:spTree>
    <p:extLst>
      <p:ext uri="{BB962C8B-B14F-4D97-AF65-F5344CB8AC3E}">
        <p14:creationId xmlns:p14="http://schemas.microsoft.com/office/powerpoint/2010/main" val="2271490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(9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12417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Conditions That Can Cause Acute Abdominal Pain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Peritonitis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Caused by peritoneal inflammation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Signs and symptoms include: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Abdominal pain or tenderness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Nausea, vomiting, diarrhea</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Fever, chills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Lack of appetite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Positive Markle test.</a:t>
            </a:r>
          </a:p>
        </p:txBody>
      </p:sp>
    </p:spTree>
    <p:extLst>
      <p:ext uri="{BB962C8B-B14F-4D97-AF65-F5344CB8AC3E}">
        <p14:creationId xmlns:p14="http://schemas.microsoft.com/office/powerpoint/2010/main" val="2096124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Acute Abdomen </a:t>
            </a:r>
            <a:r>
              <a:rPr lang="en-US" sz="2000" b="0" dirty="0" smtClean="0">
                <a:latin typeface="Times New Roman" panose="02020603050405020304" pitchFamily="18" charset="0"/>
                <a:ea typeface="ＭＳ Ｐゴシック"/>
                <a:cs typeface="ＭＳ Ｐゴシック" pitchFamily="-1" charset="-128"/>
              </a:rPr>
              <a:t>(10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r>
              <a:rPr lang="en-US" altLang="en-US" sz="2400" dirty="0">
                <a:latin typeface="+mn-lt"/>
              </a:rPr>
              <a:t>Conditions That Can Cause Acute Abdominal Pain</a:t>
            </a:r>
          </a:p>
          <a:p>
            <a:pPr lvl="1"/>
            <a:r>
              <a:rPr lang="en-US" altLang="en-US" sz="2400" dirty="0">
                <a:latin typeface="+mn-lt"/>
              </a:rPr>
              <a:t>Appendicitis</a:t>
            </a:r>
          </a:p>
          <a:p>
            <a:pPr lvl="2"/>
            <a:r>
              <a:rPr lang="en-US" altLang="en-US" sz="2400" dirty="0">
                <a:latin typeface="+mn-lt"/>
              </a:rPr>
              <a:t>Untreated, the tissue can die and rupture.</a:t>
            </a:r>
          </a:p>
          <a:p>
            <a:pPr lvl="2"/>
            <a:r>
              <a:rPr lang="en-US" altLang="en-US" sz="2400" dirty="0">
                <a:latin typeface="+mn-lt"/>
              </a:rPr>
              <a:t>It is more common in children.</a:t>
            </a:r>
          </a:p>
          <a:p>
            <a:pPr lvl="2"/>
            <a:r>
              <a:rPr lang="en-US" altLang="en-US" sz="2400" dirty="0">
                <a:latin typeface="+mn-lt"/>
              </a:rPr>
              <a:t>Definitive care is surgical.</a:t>
            </a:r>
          </a:p>
        </p:txBody>
      </p:sp>
    </p:spTree>
    <p:extLst>
      <p:ext uri="{BB962C8B-B14F-4D97-AF65-F5344CB8AC3E}">
        <p14:creationId xmlns:p14="http://schemas.microsoft.com/office/powerpoint/2010/main" val="2524623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(11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047232"/>
          </a:xfrm>
        </p:spPr>
        <p:txBody>
          <a:bodyPr wrap="square" lIns="91425" tIns="91425" rIns="91425" bIns="91425">
            <a:noAutofit/>
          </a:bodyPr>
          <a:lstStyle/>
          <a:p>
            <a:r>
              <a:rPr lang="en-US" altLang="en-US" sz="2400" dirty="0">
                <a:latin typeface="+mn-lt"/>
              </a:rPr>
              <a:t>Conditions That Can Cause Acute Abdominal Pain</a:t>
            </a:r>
          </a:p>
          <a:p>
            <a:pPr lvl="1"/>
            <a:r>
              <a:rPr lang="en-US" altLang="en-US" sz="2400" dirty="0">
                <a:latin typeface="+mn-lt"/>
              </a:rPr>
              <a:t>Appendicitis</a:t>
            </a:r>
          </a:p>
          <a:p>
            <a:pPr lvl="2"/>
            <a:r>
              <a:rPr lang="en-US" altLang="en-US" sz="2400" dirty="0">
                <a:latin typeface="+mn-lt"/>
              </a:rPr>
              <a:t>Signs and Symptoms</a:t>
            </a:r>
          </a:p>
          <a:p>
            <a:pPr lvl="3" indent="-230400"/>
            <a:r>
              <a:rPr lang="en-US" altLang="en-US" sz="2400" dirty="0">
                <a:latin typeface="+mn-lt"/>
              </a:rPr>
              <a:t>Periumbilical abdominal pain, localizing to the right lower quadrant</a:t>
            </a:r>
          </a:p>
          <a:p>
            <a:pPr lvl="3" indent="-230400"/>
            <a:r>
              <a:rPr lang="en-US" altLang="en-US" sz="2400" dirty="0">
                <a:latin typeface="+mn-lt"/>
              </a:rPr>
              <a:t>Nausea, vomiting</a:t>
            </a:r>
          </a:p>
          <a:p>
            <a:pPr lvl="3" indent="-230400"/>
            <a:r>
              <a:rPr lang="en-US" altLang="en-US" sz="2400" dirty="0">
                <a:latin typeface="+mn-lt"/>
              </a:rPr>
              <a:t>Low-grade fever, chills</a:t>
            </a:r>
          </a:p>
          <a:p>
            <a:pPr lvl="3" indent="-230400"/>
            <a:r>
              <a:rPr lang="en-US" altLang="en-US" sz="2400" dirty="0">
                <a:latin typeface="+mn-lt"/>
              </a:rPr>
              <a:t>Lack of appetite</a:t>
            </a:r>
          </a:p>
          <a:p>
            <a:pPr lvl="3" indent="-230400"/>
            <a:r>
              <a:rPr lang="en-US" altLang="en-US" sz="2400" dirty="0">
                <a:latin typeface="+mn-lt"/>
              </a:rPr>
              <a:t>Abdominal guarding/positive Markle sign</a:t>
            </a:r>
          </a:p>
        </p:txBody>
      </p:sp>
    </p:spTree>
    <p:extLst>
      <p:ext uri="{BB962C8B-B14F-4D97-AF65-F5344CB8AC3E}">
        <p14:creationId xmlns:p14="http://schemas.microsoft.com/office/powerpoint/2010/main" val="3212734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(12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r>
              <a:rPr lang="en-US" altLang="en-US" sz="2400" dirty="0">
                <a:latin typeface="+mn-lt"/>
              </a:rPr>
              <a:t>Conditions That Can Cause Acute Abdominal Pain</a:t>
            </a:r>
          </a:p>
          <a:p>
            <a:pPr lvl="1"/>
            <a:r>
              <a:rPr lang="en-US" altLang="en-US" sz="2400" dirty="0">
                <a:latin typeface="+mn-lt"/>
              </a:rPr>
              <a:t>Pancreatitis</a:t>
            </a:r>
          </a:p>
          <a:p>
            <a:pPr lvl="2"/>
            <a:r>
              <a:rPr lang="en-US" altLang="en-US" sz="2400" dirty="0">
                <a:latin typeface="+mn-lt"/>
              </a:rPr>
              <a:t>Signs and Symptoms</a:t>
            </a:r>
          </a:p>
          <a:p>
            <a:pPr lvl="3" indent="-230400"/>
            <a:r>
              <a:rPr lang="en-US" altLang="en-US" sz="2400" dirty="0">
                <a:latin typeface="+mn-lt"/>
              </a:rPr>
              <a:t>Pain, tenderness, distention; pain may radiate from the umbilicus to the back</a:t>
            </a:r>
          </a:p>
          <a:p>
            <a:pPr lvl="3" indent="-230400"/>
            <a:r>
              <a:rPr lang="en-US" altLang="en-US" sz="2400" dirty="0">
                <a:latin typeface="+mn-lt"/>
              </a:rPr>
              <a:t>Jaundice</a:t>
            </a:r>
          </a:p>
          <a:p>
            <a:pPr lvl="3" indent="-230400"/>
            <a:r>
              <a:rPr lang="en-US" altLang="en-US" sz="2400" dirty="0">
                <a:latin typeface="+mn-lt"/>
              </a:rPr>
              <a:t>Fever</a:t>
            </a:r>
          </a:p>
          <a:p>
            <a:pPr lvl="3" indent="-230400"/>
            <a:r>
              <a:rPr lang="en-US" altLang="en-US" sz="2400" dirty="0">
                <a:latin typeface="+mn-lt"/>
              </a:rPr>
              <a:t>Signs of shock</a:t>
            </a:r>
          </a:p>
        </p:txBody>
      </p:sp>
    </p:spTree>
    <p:extLst>
      <p:ext uri="{BB962C8B-B14F-4D97-AF65-F5344CB8AC3E}">
        <p14:creationId xmlns:p14="http://schemas.microsoft.com/office/powerpoint/2010/main" val="3060864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(13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r>
              <a:rPr lang="en-US" altLang="en-US" sz="2400" dirty="0">
                <a:latin typeface="+mn-lt"/>
              </a:rPr>
              <a:t>Conditions That Can Cause Acute Abdominal Pain</a:t>
            </a:r>
          </a:p>
          <a:p>
            <a:pPr lvl="1"/>
            <a:r>
              <a:rPr lang="en-US" altLang="en-US" sz="2400" dirty="0">
                <a:latin typeface="+mn-lt"/>
              </a:rPr>
              <a:t>Cholecystitis</a:t>
            </a:r>
          </a:p>
          <a:p>
            <a:pPr lvl="2"/>
            <a:r>
              <a:rPr lang="en-US" altLang="en-US" sz="2400" dirty="0">
                <a:latin typeface="+mn-lt"/>
              </a:rPr>
              <a:t>Associated with gallstones</a:t>
            </a:r>
          </a:p>
          <a:p>
            <a:pPr lvl="2"/>
            <a:r>
              <a:rPr lang="en-US" altLang="en-US" sz="2400" dirty="0">
                <a:latin typeface="+mn-lt"/>
              </a:rPr>
              <a:t>Often occurs to patients between the ages of 30 and 50</a:t>
            </a:r>
          </a:p>
          <a:p>
            <a:pPr lvl="2"/>
            <a:r>
              <a:rPr lang="en-US" altLang="en-US" sz="2400" dirty="0">
                <a:latin typeface="+mn-lt"/>
              </a:rPr>
              <a:t>More common in women</a:t>
            </a:r>
          </a:p>
          <a:p>
            <a:pPr lvl="2"/>
            <a:r>
              <a:rPr lang="en-US" altLang="en-US" sz="2400" dirty="0">
                <a:latin typeface="+mn-lt"/>
              </a:rPr>
              <a:t>Without treatment, complications could occur.</a:t>
            </a:r>
          </a:p>
        </p:txBody>
      </p:sp>
    </p:spTree>
    <p:extLst>
      <p:ext uri="{BB962C8B-B14F-4D97-AF65-F5344CB8AC3E}">
        <p14:creationId xmlns:p14="http://schemas.microsoft.com/office/powerpoint/2010/main" val="2854223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(14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r>
              <a:rPr lang="en-US" altLang="en-US" sz="2400" dirty="0">
                <a:latin typeface="+mn-lt"/>
              </a:rPr>
              <a:t>Conditions That Can Cause Acute Abdominal Pain</a:t>
            </a:r>
          </a:p>
          <a:p>
            <a:pPr lvl="1"/>
            <a:r>
              <a:rPr lang="en-US" altLang="en-US" sz="2400" dirty="0">
                <a:latin typeface="+mn-lt"/>
              </a:rPr>
              <a:t>Cholecystitis</a:t>
            </a:r>
          </a:p>
          <a:p>
            <a:pPr lvl="2"/>
            <a:r>
              <a:rPr lang="en-US" altLang="en-US" sz="2400" dirty="0">
                <a:latin typeface="+mn-lt"/>
              </a:rPr>
              <a:t>Signs and Symptoms</a:t>
            </a:r>
          </a:p>
          <a:p>
            <a:pPr lvl="3" indent="-230400"/>
            <a:r>
              <a:rPr lang="en-US" altLang="en-US" sz="2400" dirty="0">
                <a:latin typeface="+mn-lt"/>
              </a:rPr>
              <a:t>Upper middle to upper right quadrant abdominal pain</a:t>
            </a:r>
          </a:p>
          <a:p>
            <a:pPr lvl="3" indent="-230400"/>
            <a:r>
              <a:rPr lang="en-US" altLang="en-US" sz="2400" dirty="0">
                <a:latin typeface="+mn-lt"/>
              </a:rPr>
              <a:t>Tenderness of the right upper quadrant</a:t>
            </a:r>
          </a:p>
          <a:p>
            <a:pPr lvl="3" indent="-230400"/>
            <a:r>
              <a:rPr lang="en-US" altLang="en-US" sz="2400" dirty="0">
                <a:latin typeface="+mn-lt"/>
              </a:rPr>
              <a:t>Belching or heartburn</a:t>
            </a:r>
          </a:p>
          <a:p>
            <a:pPr lvl="3" indent="-230400"/>
            <a:r>
              <a:rPr lang="en-US" altLang="en-US" sz="2400" dirty="0">
                <a:latin typeface="+mn-lt"/>
              </a:rPr>
              <a:t>Nausea, vomiting</a:t>
            </a:r>
          </a:p>
        </p:txBody>
      </p:sp>
    </p:spTree>
    <p:extLst>
      <p:ext uri="{BB962C8B-B14F-4D97-AF65-F5344CB8AC3E}">
        <p14:creationId xmlns:p14="http://schemas.microsoft.com/office/powerpoint/2010/main" val="3364842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(15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r>
              <a:rPr lang="en-US" altLang="en-US" sz="2400" dirty="0">
                <a:latin typeface="+mn-lt"/>
              </a:rPr>
              <a:t>Conditions That Can Cause Acute Abdominal Pain</a:t>
            </a:r>
          </a:p>
          <a:p>
            <a:pPr lvl="1"/>
            <a:r>
              <a:rPr lang="en-US" altLang="en-US" sz="2400" dirty="0">
                <a:latin typeface="+mn-lt"/>
              </a:rPr>
              <a:t>Gastrointestinal Bleeding</a:t>
            </a:r>
          </a:p>
          <a:p>
            <a:pPr lvl="2"/>
            <a:r>
              <a:rPr lang="en-US" altLang="en-US" sz="2400" dirty="0">
                <a:latin typeface="+mn-lt"/>
              </a:rPr>
              <a:t>Can occur at any point in the gastrointestinal tract</a:t>
            </a:r>
          </a:p>
          <a:p>
            <a:pPr lvl="2"/>
            <a:r>
              <a:rPr lang="en-US" altLang="en-US" sz="2400" dirty="0">
                <a:latin typeface="+mn-lt"/>
              </a:rPr>
              <a:t>Classified as upper or lower</a:t>
            </a:r>
          </a:p>
          <a:p>
            <a:pPr lvl="2"/>
            <a:r>
              <a:rPr lang="en-US" altLang="en-US" sz="2400" dirty="0">
                <a:latin typeface="+mn-lt"/>
              </a:rPr>
              <a:t>Many causes, including ulcers, esophageal varices, diverticulosis</a:t>
            </a:r>
          </a:p>
        </p:txBody>
      </p:sp>
    </p:spTree>
    <p:extLst>
      <p:ext uri="{BB962C8B-B14F-4D97-AF65-F5344CB8AC3E}">
        <p14:creationId xmlns:p14="http://schemas.microsoft.com/office/powerpoint/2010/main" val="3120012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Setting the Stage</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Overview of Lesson Topics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Acute Abdomen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Hematologic Emergencies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Gynecologic Emergencies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Genitourinary/Renal Emergencies</a:t>
            </a:r>
          </a:p>
        </p:txBody>
      </p:sp>
    </p:spTree>
    <p:extLst>
      <p:ext uri="{BB962C8B-B14F-4D97-AF65-F5344CB8AC3E}">
        <p14:creationId xmlns:p14="http://schemas.microsoft.com/office/powerpoint/2010/main" val="1401768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(16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77900"/>
          </a:xfrm>
        </p:spPr>
        <p:txBody>
          <a:bodyPr wrap="square" lIns="91425" tIns="91425" rIns="91425" bIns="91425">
            <a:noAutofit/>
          </a:bodyPr>
          <a:lstStyle/>
          <a:p>
            <a:r>
              <a:rPr lang="en-US" altLang="en-US" sz="2400" dirty="0">
                <a:latin typeface="+mn-lt"/>
              </a:rPr>
              <a:t>Conditions That Can Cause Acute Abdominal Pain</a:t>
            </a:r>
          </a:p>
          <a:p>
            <a:pPr lvl="1"/>
            <a:r>
              <a:rPr lang="en-US" altLang="en-US" sz="2400" dirty="0">
                <a:latin typeface="+mn-lt"/>
              </a:rPr>
              <a:t>Gastrointestinal Bleeding</a:t>
            </a:r>
          </a:p>
          <a:p>
            <a:pPr lvl="2"/>
            <a:r>
              <a:rPr lang="en-US" altLang="en-US" sz="2400" dirty="0">
                <a:latin typeface="+mn-lt"/>
              </a:rPr>
              <a:t>Signs and Symptoms</a:t>
            </a:r>
          </a:p>
          <a:p>
            <a:pPr lvl="3" indent="-230400"/>
            <a:r>
              <a:rPr lang="en-US" altLang="en-US" sz="2400" dirty="0">
                <a:latin typeface="+mn-lt"/>
              </a:rPr>
              <a:t>Abdominal pain or tenderness</a:t>
            </a:r>
          </a:p>
          <a:p>
            <a:pPr lvl="3" indent="-230400"/>
            <a:r>
              <a:rPr lang="en-US" altLang="en-US" sz="2400" dirty="0">
                <a:latin typeface="+mn-lt"/>
              </a:rPr>
              <a:t>Hematemesis, Hematochezia, Melena</a:t>
            </a:r>
          </a:p>
          <a:p>
            <a:pPr lvl="3" indent="-230400"/>
            <a:r>
              <a:rPr lang="en-US" altLang="en-US" sz="2400" dirty="0">
                <a:latin typeface="+mn-lt"/>
              </a:rPr>
              <a:t>Altered mental status, weakness, syncope</a:t>
            </a:r>
          </a:p>
          <a:p>
            <a:pPr lvl="3" indent="-230400"/>
            <a:r>
              <a:rPr lang="en-US" altLang="en-US" sz="2400" dirty="0">
                <a:latin typeface="+mn-lt"/>
              </a:rPr>
              <a:t>Tachycardia</a:t>
            </a:r>
          </a:p>
          <a:p>
            <a:pPr lvl="3" indent="-230400"/>
            <a:r>
              <a:rPr lang="en-US" altLang="en-US" sz="2400" dirty="0" smtClean="0">
                <a:latin typeface="+mn-lt"/>
              </a:rPr>
              <a:t>Shock</a:t>
            </a:r>
            <a:endParaRPr lang="en-US" altLang="en-US" sz="2400" dirty="0">
              <a:latin typeface="+mn-lt"/>
            </a:endParaRPr>
          </a:p>
        </p:txBody>
      </p:sp>
    </p:spTree>
    <p:extLst>
      <p:ext uri="{BB962C8B-B14F-4D97-AF65-F5344CB8AC3E}">
        <p14:creationId xmlns:p14="http://schemas.microsoft.com/office/powerpoint/2010/main" val="1773465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(17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r>
              <a:rPr lang="en-US" altLang="en-US" sz="2400" dirty="0">
                <a:latin typeface="+mn-lt"/>
              </a:rPr>
              <a:t>Conditions That Can Cause Acute Abdominal Pain</a:t>
            </a:r>
          </a:p>
          <a:p>
            <a:pPr lvl="1"/>
            <a:r>
              <a:rPr lang="en-US" altLang="en-US" sz="2400" dirty="0">
                <a:latin typeface="+mn-lt"/>
              </a:rPr>
              <a:t>Esophageal Varices</a:t>
            </a:r>
          </a:p>
          <a:p>
            <a:pPr lvl="2"/>
            <a:r>
              <a:rPr lang="en-US" altLang="en-US" sz="2400" dirty="0">
                <a:latin typeface="+mn-lt"/>
              </a:rPr>
              <a:t>Engorged, weakened veins in the esophagus</a:t>
            </a:r>
          </a:p>
          <a:p>
            <a:pPr lvl="2"/>
            <a:r>
              <a:rPr lang="en-US" altLang="en-US" sz="2400" dirty="0">
                <a:latin typeface="+mn-lt"/>
              </a:rPr>
              <a:t>Commonly caused by heavy alcohol use or liver disease</a:t>
            </a:r>
          </a:p>
          <a:p>
            <a:pPr lvl="2"/>
            <a:r>
              <a:rPr lang="en-US" altLang="en-US" sz="2400" dirty="0">
                <a:latin typeface="+mn-lt"/>
              </a:rPr>
              <a:t>Usually painless, but bleeding can be profuse</a:t>
            </a:r>
          </a:p>
          <a:p>
            <a:pPr lvl="2"/>
            <a:r>
              <a:rPr lang="en-US" altLang="en-US" sz="2400" dirty="0">
                <a:latin typeface="+mn-lt"/>
              </a:rPr>
              <a:t>Airway management can be challenging.</a:t>
            </a:r>
          </a:p>
        </p:txBody>
      </p:sp>
    </p:spTree>
    <p:extLst>
      <p:ext uri="{BB962C8B-B14F-4D97-AF65-F5344CB8AC3E}">
        <p14:creationId xmlns:p14="http://schemas.microsoft.com/office/powerpoint/2010/main" val="29047357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(18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124176"/>
          </a:xfrm>
        </p:spPr>
        <p:txBody>
          <a:bodyPr wrap="square" lIns="91425" tIns="91425" rIns="91425" bIns="91425">
            <a:noAutofit/>
          </a:bodyPr>
          <a:lstStyle/>
          <a:p>
            <a:r>
              <a:rPr lang="en-US" altLang="en-US" sz="2400" dirty="0">
                <a:latin typeface="+mn-lt"/>
              </a:rPr>
              <a:t>Conditions That Can Cause Acute Abdominal Pain</a:t>
            </a:r>
          </a:p>
          <a:p>
            <a:pPr lvl="1"/>
            <a:r>
              <a:rPr lang="en-US" altLang="en-US" sz="2400" dirty="0">
                <a:latin typeface="+mn-lt"/>
              </a:rPr>
              <a:t>Esophageal Varices</a:t>
            </a:r>
          </a:p>
          <a:p>
            <a:pPr lvl="2"/>
            <a:r>
              <a:rPr lang="en-US" altLang="en-US" sz="2400" dirty="0">
                <a:latin typeface="+mn-lt"/>
              </a:rPr>
              <a:t>Signs and Symptoms</a:t>
            </a:r>
          </a:p>
          <a:p>
            <a:pPr lvl="3" indent="-230400"/>
            <a:r>
              <a:rPr lang="en-US" altLang="en-US" sz="2400" dirty="0" smtClean="0">
                <a:latin typeface="+mn-lt"/>
              </a:rPr>
              <a:t>Large amounts of bright red hematemesis</a:t>
            </a:r>
          </a:p>
          <a:p>
            <a:pPr lvl="3" indent="-230400"/>
            <a:r>
              <a:rPr lang="en-US" altLang="en-US" sz="2400" dirty="0" smtClean="0">
                <a:latin typeface="+mn-lt"/>
              </a:rPr>
              <a:t>No </a:t>
            </a:r>
            <a:r>
              <a:rPr lang="en-US" altLang="en-US" sz="2400" dirty="0">
                <a:latin typeface="+mn-lt"/>
              </a:rPr>
              <a:t>pain or tenderness in the abdomen</a:t>
            </a:r>
          </a:p>
          <a:p>
            <a:pPr lvl="3" indent="-230400"/>
            <a:r>
              <a:rPr lang="en-US" altLang="en-US" sz="2400" dirty="0">
                <a:latin typeface="+mn-lt"/>
              </a:rPr>
              <a:t>Rapid pulse</a:t>
            </a:r>
          </a:p>
          <a:p>
            <a:pPr lvl="3" indent="-230400"/>
            <a:r>
              <a:rPr lang="en-US" altLang="en-US" sz="2400" dirty="0">
                <a:latin typeface="+mn-lt"/>
              </a:rPr>
              <a:t>Difficulty breathing</a:t>
            </a:r>
          </a:p>
          <a:p>
            <a:pPr lvl="3" indent="-230400"/>
            <a:r>
              <a:rPr lang="en-US" altLang="en-US" sz="2400" dirty="0" smtClean="0">
                <a:latin typeface="+mn-lt"/>
              </a:rPr>
              <a:t>Pale, cool, clammy skin; signs of shock</a:t>
            </a:r>
          </a:p>
          <a:p>
            <a:pPr lvl="3" indent="-230400"/>
            <a:r>
              <a:rPr lang="en-US" altLang="en-US" sz="2400" dirty="0" smtClean="0">
                <a:latin typeface="+mn-lt"/>
              </a:rPr>
              <a:t>Jaundice</a:t>
            </a:r>
            <a:endParaRPr lang="en-US" altLang="en-US" sz="2400" dirty="0">
              <a:latin typeface="+mn-lt"/>
            </a:endParaRPr>
          </a:p>
        </p:txBody>
      </p:sp>
    </p:spTree>
    <p:extLst>
      <p:ext uri="{BB962C8B-B14F-4D97-AF65-F5344CB8AC3E}">
        <p14:creationId xmlns:p14="http://schemas.microsoft.com/office/powerpoint/2010/main" val="31165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ctr">
            <a:noAutofit/>
          </a:bodyPr>
          <a:lstStyle/>
          <a:p>
            <a:pPr lvl="0" eaLnBrk="0" fontAlgn="base" hangingPunct="0">
              <a:spcBef>
                <a:spcPct val="0"/>
              </a:spcBef>
              <a:spcAft>
                <a:spcPct val="0"/>
              </a:spcAft>
              <a:buClrTx/>
            </a:pPr>
            <a:r>
              <a:rPr lang="en-US" altLang="en-US" sz="3000" dirty="0" smtClean="0">
                <a:latin typeface="Times New Roman" panose="02020603050405020304" pitchFamily="18" charset="0"/>
                <a:ea typeface="ＭＳ Ｐゴシック"/>
              </a:rPr>
              <a:t>Esophageal Varices are Common to Heavy Alcohol Drinkers or Patients with Liver Disease</a:t>
            </a:r>
            <a:endParaRPr lang="en-US" altLang="en-US" sz="3000" dirty="0">
              <a:latin typeface="Times New Roman" panose="02020603050405020304" pitchFamily="18" charset="0"/>
              <a:ea typeface="ＭＳ Ｐゴシック"/>
            </a:endParaRPr>
          </a:p>
        </p:txBody>
      </p:sp>
      <p:pic>
        <p:nvPicPr>
          <p:cNvPr id="4" name="Picture 2" descr="Esophageal varices in the abdomen illustrated. A liver has a portal vein extending downward, is adjacent to the stomach and spleen, with esophagus extending upward and blood vessels surrounding the esophagus. A liver with cirrhosis has enlarged vessels or esophageal varices observab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6703" y="1708817"/>
            <a:ext cx="4850594" cy="44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7689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Endoscopic View of an Esophageal Varix</a:t>
            </a:r>
            <a:endParaRPr lang="en-US" altLang="en-US" dirty="0">
              <a:latin typeface="Times New Roman" panose="02020603050405020304" pitchFamily="18" charset="0"/>
              <a:ea typeface="ＭＳ Ｐゴシック"/>
            </a:endParaRPr>
          </a:p>
        </p:txBody>
      </p:sp>
      <p:pic>
        <p:nvPicPr>
          <p:cNvPr id="4" name="Picture 2" descr="Esophageal varices in the abdomen illustrated. The endoscopic view shows a bulge in the tissue of the esophagu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494" y="1584330"/>
            <a:ext cx="4063013" cy="469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742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Acute Abdomen </a:t>
            </a:r>
            <a:r>
              <a:rPr lang="en-US" sz="2000" b="0" dirty="0" smtClean="0">
                <a:latin typeface="Times New Roman" panose="02020603050405020304" pitchFamily="18" charset="0"/>
                <a:ea typeface="ＭＳ Ｐゴシック"/>
                <a:cs typeface="ＭＳ Ｐゴシック" pitchFamily="-1" charset="-128"/>
              </a:rPr>
              <a:t>(19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89279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Conditions That Can Cause Acute Abdominal Pain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Gastroenteritis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May be chronic or acute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Often caused by infection</a:t>
            </a:r>
          </a:p>
        </p:txBody>
      </p:sp>
    </p:spTree>
    <p:extLst>
      <p:ext uri="{BB962C8B-B14F-4D97-AF65-F5344CB8AC3E}">
        <p14:creationId xmlns:p14="http://schemas.microsoft.com/office/powerpoint/2010/main" val="40331388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(20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77900"/>
          </a:xfrm>
        </p:spPr>
        <p:txBody>
          <a:bodyPr wrap="square" lIns="91425" tIns="91425" rIns="91425" bIns="91425">
            <a:noAutofit/>
          </a:bodyPr>
          <a:lstStyle/>
          <a:p>
            <a:r>
              <a:rPr lang="en-US" altLang="en-US" sz="2400" dirty="0">
                <a:latin typeface="+mn-lt"/>
              </a:rPr>
              <a:t>Conditions That Can Cause Acute Abdominal Pain</a:t>
            </a:r>
          </a:p>
          <a:p>
            <a:pPr lvl="1"/>
            <a:r>
              <a:rPr lang="en-US" altLang="en-US" sz="2400" dirty="0">
                <a:latin typeface="+mn-lt"/>
              </a:rPr>
              <a:t>Gastroenteritis</a:t>
            </a:r>
          </a:p>
          <a:p>
            <a:pPr lvl="2"/>
            <a:r>
              <a:rPr lang="en-US" altLang="en-US" sz="2400" dirty="0">
                <a:latin typeface="+mn-lt"/>
              </a:rPr>
              <a:t>Signs and Symptoms</a:t>
            </a:r>
          </a:p>
          <a:p>
            <a:pPr lvl="3" indent="-230400"/>
            <a:r>
              <a:rPr lang="en-US" altLang="en-US" sz="2400" dirty="0">
                <a:latin typeface="+mn-lt"/>
              </a:rPr>
              <a:t>Abdominal pain, cramping</a:t>
            </a:r>
          </a:p>
          <a:p>
            <a:pPr lvl="3" indent="-230400"/>
            <a:r>
              <a:rPr lang="en-US" altLang="en-US" sz="2400" dirty="0">
                <a:latin typeface="+mn-lt"/>
              </a:rPr>
              <a:t>Nausea, vomiting, diarrhea</a:t>
            </a:r>
          </a:p>
          <a:p>
            <a:pPr lvl="3" indent="-230400"/>
            <a:r>
              <a:rPr lang="en-US" altLang="en-US" sz="2400" dirty="0">
                <a:latin typeface="+mn-lt"/>
              </a:rPr>
              <a:t>Abdominal tenderness</a:t>
            </a:r>
          </a:p>
          <a:p>
            <a:pPr lvl="3" indent="-230400"/>
            <a:r>
              <a:rPr lang="en-US" altLang="en-US" sz="2400" dirty="0">
                <a:latin typeface="+mn-lt"/>
              </a:rPr>
              <a:t>Fever, dehydration</a:t>
            </a:r>
          </a:p>
          <a:p>
            <a:pPr lvl="3" indent="-230400"/>
            <a:r>
              <a:rPr lang="en-US" altLang="en-US" sz="2400" dirty="0">
                <a:latin typeface="+mn-lt"/>
              </a:rPr>
              <a:t>Signs of shock in severe cases</a:t>
            </a:r>
          </a:p>
        </p:txBody>
      </p:sp>
    </p:spTree>
    <p:extLst>
      <p:ext uri="{BB962C8B-B14F-4D97-AF65-F5344CB8AC3E}">
        <p14:creationId xmlns:p14="http://schemas.microsoft.com/office/powerpoint/2010/main" val="22943253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(21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r>
              <a:rPr lang="en-US" altLang="en-US" sz="2400" dirty="0">
                <a:latin typeface="+mn-lt"/>
              </a:rPr>
              <a:t>Conditions That Can Cause Acute Abdominal Pain</a:t>
            </a:r>
          </a:p>
          <a:p>
            <a:pPr lvl="1"/>
            <a:r>
              <a:rPr lang="en-US" altLang="en-US" sz="2400" dirty="0">
                <a:latin typeface="+mn-lt"/>
              </a:rPr>
              <a:t>Ulcers</a:t>
            </a:r>
          </a:p>
          <a:p>
            <a:pPr lvl="2"/>
            <a:r>
              <a:rPr lang="en-US" altLang="en-US" sz="2400" dirty="0">
                <a:latin typeface="+mn-lt"/>
              </a:rPr>
              <a:t>Open sores in the stomach or beginning of the small intestine</a:t>
            </a:r>
          </a:p>
          <a:p>
            <a:pPr lvl="2"/>
            <a:r>
              <a:rPr lang="en-US" altLang="en-US" sz="2400" dirty="0">
                <a:latin typeface="+mn-lt"/>
              </a:rPr>
              <a:t>May result in bleeding or perforation</a:t>
            </a:r>
          </a:p>
        </p:txBody>
      </p:sp>
    </p:spTree>
    <p:extLst>
      <p:ext uri="{BB962C8B-B14F-4D97-AF65-F5344CB8AC3E}">
        <p14:creationId xmlns:p14="http://schemas.microsoft.com/office/powerpoint/2010/main" val="5737824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Ulcers Often Form in the Stomach or the Beginning of the Small Intestine</a:t>
            </a:r>
            <a:endParaRPr lang="en-US" altLang="en-US" dirty="0">
              <a:latin typeface="Times New Roman" panose="02020603050405020304" pitchFamily="18" charset="0"/>
              <a:ea typeface="ＭＳ Ｐゴシック"/>
            </a:endParaRPr>
          </a:p>
        </p:txBody>
      </p:sp>
      <p:pic>
        <p:nvPicPr>
          <p:cNvPr id="4" name="Picture 2" descr="Examples of anatomy surrounding ulcers. From top to bottom, the stomach area contains the esophagus, lower esophageal sphincter where the esophagus meets the stomach, gastric antrum of the stomach organ, pylorus where the stomach meets the duodenum, and the duodenum. Gastric ulcers are rounded wounds on the inner stomach lining, duodenal ulcers are on the inner duodenal lin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2953" y="1532573"/>
            <a:ext cx="4618094" cy="4737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5978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Endoscopic View of an Ulcer in the Small Intestine</a:t>
            </a:r>
            <a:endParaRPr lang="en-US" altLang="en-US" dirty="0">
              <a:latin typeface="Times New Roman" panose="02020603050405020304" pitchFamily="18" charset="0"/>
              <a:ea typeface="ＭＳ Ｐゴシック"/>
            </a:endParaRPr>
          </a:p>
        </p:txBody>
      </p:sp>
      <p:pic>
        <p:nvPicPr>
          <p:cNvPr id="4" name="Picture 2" descr="An endoscopic view of an intestinal ulcer shows a wet, rounded, damaged area of organ lin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6545" y="1541513"/>
            <a:ext cx="4530911" cy="469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8528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 Introduction</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00627"/>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67-year-old Mary Hill began experiencing intermittent, abdominal pain and cramping around her umbilical area several hours ago, but the pain has since become more intense and steady, and more localized toward the right lower quadrant. She feels nauseated, and as if she might be developing a fever.</a:t>
            </a:r>
          </a:p>
        </p:txBody>
      </p:sp>
    </p:spTree>
    <p:extLst>
      <p:ext uri="{BB962C8B-B14F-4D97-AF65-F5344CB8AC3E}">
        <p14:creationId xmlns:p14="http://schemas.microsoft.com/office/powerpoint/2010/main" val="475103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(22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04723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Conditions That Can Cause Acute Abdominal Pain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Ulcers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Signs and Symptoms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Sudden onset of left upper quadrant or epigastric pain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Nausea, vomiting</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Hematemesis, hematochezia, melena</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Signs of shock in cases of severe bleeding</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Peritonitis in cases of perforation</a:t>
            </a:r>
          </a:p>
        </p:txBody>
      </p:sp>
    </p:spTree>
    <p:extLst>
      <p:ext uri="{BB962C8B-B14F-4D97-AF65-F5344CB8AC3E}">
        <p14:creationId xmlns:p14="http://schemas.microsoft.com/office/powerpoint/2010/main" val="16375546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(23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r>
              <a:rPr lang="en-US" altLang="en-US" sz="2400" dirty="0">
                <a:latin typeface="+mn-lt"/>
              </a:rPr>
              <a:t>Conditions That Can Cause Acute Abdominal Pain</a:t>
            </a:r>
          </a:p>
          <a:p>
            <a:pPr lvl="1"/>
            <a:r>
              <a:rPr lang="en-US" altLang="en-US" sz="2400" dirty="0">
                <a:latin typeface="+mn-lt"/>
              </a:rPr>
              <a:t>Intestinal Obstruction</a:t>
            </a:r>
          </a:p>
          <a:p>
            <a:pPr lvl="2"/>
            <a:r>
              <a:rPr lang="en-US" altLang="en-US" sz="2400" dirty="0">
                <a:latin typeface="+mn-lt"/>
              </a:rPr>
              <a:t>May include small or large intestine</a:t>
            </a:r>
          </a:p>
          <a:p>
            <a:pPr lvl="2"/>
            <a:r>
              <a:rPr lang="en-US" altLang="en-US" sz="2400" dirty="0">
                <a:latin typeface="+mn-lt"/>
              </a:rPr>
              <a:t>May result from tumors, fecal impaction, or adhesions</a:t>
            </a:r>
          </a:p>
          <a:p>
            <a:pPr lvl="2"/>
            <a:r>
              <a:rPr lang="en-US" altLang="en-US" sz="2400" dirty="0">
                <a:latin typeface="+mn-lt"/>
              </a:rPr>
              <a:t>Untreated, may lead to sepsis, perforation, intestinal infarction, peritonitis</a:t>
            </a:r>
          </a:p>
        </p:txBody>
      </p:sp>
    </p:spTree>
    <p:extLst>
      <p:ext uri="{BB962C8B-B14F-4D97-AF65-F5344CB8AC3E}">
        <p14:creationId xmlns:p14="http://schemas.microsoft.com/office/powerpoint/2010/main" val="38908320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(24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047232"/>
          </a:xfrm>
        </p:spPr>
        <p:txBody>
          <a:bodyPr wrap="square" lIns="91425" tIns="91425" rIns="91425" bIns="91425">
            <a:noAutofit/>
          </a:bodyPr>
          <a:lstStyle/>
          <a:p>
            <a:r>
              <a:rPr lang="en-US" altLang="en-US" sz="2400" dirty="0">
                <a:latin typeface="+mn-lt"/>
              </a:rPr>
              <a:t>Conditions That Can Cause Acute Abdominal Pain</a:t>
            </a:r>
          </a:p>
          <a:p>
            <a:pPr lvl="1"/>
            <a:r>
              <a:rPr lang="en-US" altLang="en-US" sz="2400" dirty="0">
                <a:latin typeface="+mn-lt"/>
              </a:rPr>
              <a:t>Intestinal Obstruction</a:t>
            </a:r>
          </a:p>
          <a:p>
            <a:pPr lvl="2"/>
            <a:r>
              <a:rPr lang="en-US" altLang="en-US" sz="2400" dirty="0">
                <a:latin typeface="+mn-lt"/>
              </a:rPr>
              <a:t>Signs and Symptoms</a:t>
            </a:r>
          </a:p>
          <a:p>
            <a:pPr lvl="3" indent="-230400"/>
            <a:r>
              <a:rPr lang="en-US" altLang="en-US" sz="2400" dirty="0">
                <a:latin typeface="+mn-lt"/>
              </a:rPr>
              <a:t>Abdominal pain</a:t>
            </a:r>
          </a:p>
          <a:p>
            <a:pPr lvl="3" indent="-230400"/>
            <a:r>
              <a:rPr lang="en-US" altLang="en-US" sz="2400" dirty="0">
                <a:latin typeface="+mn-lt"/>
              </a:rPr>
              <a:t>Nausea, vomiting</a:t>
            </a:r>
          </a:p>
          <a:p>
            <a:pPr lvl="3" indent="-230400"/>
            <a:r>
              <a:rPr lang="en-US" altLang="en-US" sz="2400" dirty="0">
                <a:latin typeface="+mn-lt"/>
              </a:rPr>
              <a:t>Constipation</a:t>
            </a:r>
          </a:p>
          <a:p>
            <a:pPr lvl="3" indent="-230400"/>
            <a:r>
              <a:rPr lang="en-US" altLang="en-US" sz="2400" dirty="0">
                <a:latin typeface="+mn-lt"/>
              </a:rPr>
              <a:t>Abdominal distention, tenderness</a:t>
            </a:r>
          </a:p>
          <a:p>
            <a:pPr lvl="3" indent="-230400"/>
            <a:r>
              <a:rPr lang="en-US" altLang="en-US" sz="2400" dirty="0">
                <a:latin typeface="+mn-lt"/>
              </a:rPr>
              <a:t>Prominent, high-pitched bowel sounds; diminished or absent bowel sounds</a:t>
            </a:r>
          </a:p>
        </p:txBody>
      </p:sp>
    </p:spTree>
    <p:extLst>
      <p:ext uri="{BB962C8B-B14F-4D97-AF65-F5344CB8AC3E}">
        <p14:creationId xmlns:p14="http://schemas.microsoft.com/office/powerpoint/2010/main" val="25849544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Acute Abdomen </a:t>
            </a:r>
            <a:r>
              <a:rPr lang="en-US" sz="2000" b="0" dirty="0" smtClean="0">
                <a:latin typeface="Times New Roman" panose="02020603050405020304" pitchFamily="18" charset="0"/>
                <a:ea typeface="ＭＳ Ｐゴシック"/>
                <a:cs typeface="ＭＳ Ｐゴシック" pitchFamily="-1" charset="-128"/>
              </a:rPr>
              <a:t>(25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r>
              <a:rPr lang="en-US" altLang="en-US" sz="2400" dirty="0">
                <a:latin typeface="+mn-lt"/>
              </a:rPr>
              <a:t>Conditions That Can Cause Acute Abdominal Pain</a:t>
            </a:r>
          </a:p>
          <a:p>
            <a:pPr lvl="1"/>
            <a:r>
              <a:rPr lang="en-US" altLang="en-US" sz="2400" dirty="0">
                <a:latin typeface="+mn-lt"/>
              </a:rPr>
              <a:t>Hernia</a:t>
            </a:r>
          </a:p>
          <a:p>
            <a:pPr lvl="2"/>
            <a:r>
              <a:rPr lang="en-US" altLang="en-US" sz="2400" dirty="0">
                <a:latin typeface="+mn-lt"/>
              </a:rPr>
              <a:t>Protrusion of the intestine through an opening or weakness in the abdominal wall</a:t>
            </a:r>
          </a:p>
          <a:p>
            <a:pPr lvl="2"/>
            <a:r>
              <a:rPr lang="en-US" altLang="en-US" sz="2400" dirty="0">
                <a:latin typeface="+mn-lt"/>
              </a:rPr>
              <a:t>Associated with increased pressure in the abdominal cavity</a:t>
            </a:r>
          </a:p>
          <a:p>
            <a:pPr lvl="2"/>
            <a:r>
              <a:rPr lang="en-US" altLang="en-US" sz="2400" dirty="0">
                <a:latin typeface="+mn-lt"/>
              </a:rPr>
              <a:t>May become incarcerated</a:t>
            </a:r>
          </a:p>
        </p:txBody>
      </p:sp>
    </p:spTree>
    <p:extLst>
      <p:ext uri="{BB962C8B-B14F-4D97-AF65-F5344CB8AC3E}">
        <p14:creationId xmlns:p14="http://schemas.microsoft.com/office/powerpoint/2010/main" val="26706450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(26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77900"/>
          </a:xfrm>
        </p:spPr>
        <p:txBody>
          <a:bodyPr wrap="square" lIns="91425" tIns="91425" rIns="91425" bIns="91425">
            <a:noAutofit/>
          </a:bodyPr>
          <a:lstStyle/>
          <a:p>
            <a:r>
              <a:rPr lang="en-US" altLang="en-US" sz="2400" dirty="0">
                <a:latin typeface="+mn-lt"/>
              </a:rPr>
              <a:t>Conditions That Can Cause Acute Abdominal Pain</a:t>
            </a:r>
          </a:p>
          <a:p>
            <a:pPr lvl="1"/>
            <a:r>
              <a:rPr lang="en-US" altLang="en-US" sz="2400" dirty="0">
                <a:latin typeface="+mn-lt"/>
              </a:rPr>
              <a:t>Hernia</a:t>
            </a:r>
          </a:p>
          <a:p>
            <a:pPr lvl="2"/>
            <a:r>
              <a:rPr lang="en-US" altLang="en-US" sz="2400" dirty="0">
                <a:latin typeface="+mn-lt"/>
              </a:rPr>
              <a:t>Signs and Symptoms</a:t>
            </a:r>
          </a:p>
          <a:p>
            <a:pPr lvl="3" indent="-230400"/>
            <a:r>
              <a:rPr lang="en-US" altLang="en-US" sz="2400" dirty="0">
                <a:latin typeface="+mn-lt"/>
              </a:rPr>
              <a:t>Abdominal pain with lifting or straining</a:t>
            </a:r>
          </a:p>
          <a:p>
            <a:pPr lvl="3" indent="-230400"/>
            <a:r>
              <a:rPr lang="en-US" altLang="en-US" sz="2400" dirty="0">
                <a:latin typeface="+mn-lt"/>
              </a:rPr>
              <a:t>Fever</a:t>
            </a:r>
          </a:p>
          <a:p>
            <a:pPr lvl="3" indent="-230400"/>
            <a:r>
              <a:rPr lang="en-US" altLang="en-US" sz="2400" dirty="0">
                <a:latin typeface="+mn-lt"/>
              </a:rPr>
              <a:t>Rapid pulse</a:t>
            </a:r>
          </a:p>
          <a:p>
            <a:pPr lvl="3" indent="-230400"/>
            <a:r>
              <a:rPr lang="en-US" altLang="en-US" sz="2400" dirty="0">
                <a:latin typeface="+mn-lt"/>
              </a:rPr>
              <a:t>Tender mass at site of hernia</a:t>
            </a:r>
          </a:p>
          <a:p>
            <a:pPr lvl="3" indent="-230400"/>
            <a:r>
              <a:rPr lang="en-US" altLang="en-US" sz="2400" dirty="0">
                <a:latin typeface="+mn-lt"/>
              </a:rPr>
              <a:t>Signs and symptoms of intestinal obstruction</a:t>
            </a:r>
          </a:p>
        </p:txBody>
      </p:sp>
    </p:spTree>
    <p:extLst>
      <p:ext uri="{BB962C8B-B14F-4D97-AF65-F5344CB8AC3E}">
        <p14:creationId xmlns:p14="http://schemas.microsoft.com/office/powerpoint/2010/main" val="14715222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(27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r>
              <a:rPr lang="en-US" altLang="en-US" sz="2400" dirty="0">
                <a:latin typeface="+mn-lt"/>
              </a:rPr>
              <a:t>Conditions That Can Cause Acute Abdominal Pain</a:t>
            </a:r>
          </a:p>
          <a:p>
            <a:pPr lvl="1"/>
            <a:r>
              <a:rPr lang="en-US" altLang="en-US" sz="2400" dirty="0">
                <a:latin typeface="+mn-lt"/>
              </a:rPr>
              <a:t>Abdominal Aortic Aneurysm (</a:t>
            </a:r>
            <a:r>
              <a:rPr lang="en-US" altLang="en-US" sz="2400" dirty="0" smtClean="0">
                <a:latin typeface="+mn-lt"/>
              </a:rPr>
              <a:t>A</a:t>
            </a:r>
            <a:r>
              <a:rPr lang="en-US" altLang="en-US" sz="100" dirty="0" smtClean="0">
                <a:latin typeface="+mn-lt"/>
              </a:rPr>
              <a:t> </a:t>
            </a:r>
            <a:r>
              <a:rPr lang="en-US" altLang="en-US" sz="2400" dirty="0" smtClean="0">
                <a:latin typeface="+mn-lt"/>
              </a:rPr>
              <a:t>A</a:t>
            </a:r>
            <a:r>
              <a:rPr lang="en-US" altLang="en-US" sz="100" dirty="0" smtClean="0">
                <a:latin typeface="+mn-lt"/>
              </a:rPr>
              <a:t> </a:t>
            </a:r>
            <a:r>
              <a:rPr lang="en-US" altLang="en-US" sz="2400" dirty="0" smtClean="0">
                <a:latin typeface="+mn-lt"/>
              </a:rPr>
              <a:t>A</a:t>
            </a:r>
            <a:r>
              <a:rPr lang="en-US" altLang="en-US" sz="2400" dirty="0">
                <a:latin typeface="+mn-lt"/>
              </a:rPr>
              <a:t>)</a:t>
            </a:r>
          </a:p>
          <a:p>
            <a:pPr lvl="2"/>
            <a:r>
              <a:rPr lang="en-US" altLang="en-US" sz="2400" dirty="0">
                <a:latin typeface="+mn-lt"/>
              </a:rPr>
              <a:t>Weakened, ballooned area of aorta</a:t>
            </a:r>
          </a:p>
          <a:p>
            <a:pPr lvl="2"/>
            <a:r>
              <a:rPr lang="en-US" altLang="en-US" sz="2400" dirty="0">
                <a:latin typeface="+mn-lt"/>
              </a:rPr>
              <a:t>May rupture</a:t>
            </a:r>
          </a:p>
          <a:p>
            <a:pPr lvl="2"/>
            <a:r>
              <a:rPr lang="en-US" altLang="en-US" sz="2400" dirty="0">
                <a:latin typeface="+mn-lt"/>
              </a:rPr>
              <a:t>Most common in men over 60</a:t>
            </a:r>
          </a:p>
        </p:txBody>
      </p:sp>
    </p:spTree>
    <p:extLst>
      <p:ext uri="{BB962C8B-B14F-4D97-AF65-F5344CB8AC3E}">
        <p14:creationId xmlns:p14="http://schemas.microsoft.com/office/powerpoint/2010/main" val="22566603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Abdominal Aortic Aneurysm</a:t>
            </a:r>
            <a:endParaRPr lang="en-US" altLang="en-US" dirty="0">
              <a:latin typeface="Times New Roman" panose="02020603050405020304" pitchFamily="18" charset="0"/>
              <a:ea typeface="ＭＳ Ｐゴシック"/>
            </a:endParaRPr>
          </a:p>
        </p:txBody>
      </p:sp>
      <p:pic>
        <p:nvPicPr>
          <p:cNvPr id="4" name="Picture 2" descr="An anterior view of the blood vessels between the kidneys, which are the inferior vena cava adjacent to the right kidney and the aorta adjacent to the left kidney. An aneurysm in the aorta has swelled the walls of the vessel and burst, causing blood to flow ou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1692" y="1536432"/>
            <a:ext cx="4720616" cy="464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8069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Aortic Dissection</a:t>
            </a:r>
            <a:endParaRPr lang="en-US" altLang="en-US" dirty="0">
              <a:latin typeface="Times New Roman" panose="02020603050405020304" pitchFamily="18" charset="0"/>
              <a:ea typeface="ＭＳ Ｐゴシック"/>
            </a:endParaRPr>
          </a:p>
        </p:txBody>
      </p:sp>
      <p:pic>
        <p:nvPicPr>
          <p:cNvPr id="4" name="Picture 2" descr="Dissection or tear of the inner lining of the aorta, causing blood to flow into the middle layer of the vesse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2166" y="1551553"/>
            <a:ext cx="5339669" cy="47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44860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(28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89334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Conditions That Can Cause Acute Abdominal Pain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Abdominal Aortic Aneurysm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Signs and Symptoms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Gradual onset of lumbar, groin, and abdominal pain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With rupture, sudden onset of severe, constant pain of the lower back, flank, or pelvis; described as </a:t>
            </a:r>
            <a:r>
              <a:rPr lang="en-US" altLang="en-US" sz="2400" dirty="0" smtClean="0">
                <a:solidFill>
                  <a:srgbClr val="000000"/>
                </a:solidFill>
                <a:latin typeface="Arial (Body)"/>
                <a:ea typeface="ＭＳ Ｐゴシック"/>
              </a:rPr>
              <a:t>“tearing”</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Testicular pain</a:t>
            </a:r>
          </a:p>
        </p:txBody>
      </p:sp>
    </p:spTree>
    <p:extLst>
      <p:ext uri="{BB962C8B-B14F-4D97-AF65-F5344CB8AC3E}">
        <p14:creationId xmlns:p14="http://schemas.microsoft.com/office/powerpoint/2010/main" val="22265241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(29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047232"/>
          </a:xfrm>
        </p:spPr>
        <p:txBody>
          <a:bodyPr wrap="square" lIns="91425" tIns="91425" rIns="91425" bIns="91425">
            <a:noAutofit/>
          </a:bodyPr>
          <a:lstStyle/>
          <a:p>
            <a:r>
              <a:rPr lang="en-US" altLang="en-US" sz="2400" dirty="0">
                <a:latin typeface="+mn-lt"/>
              </a:rPr>
              <a:t>Conditions That Can Cause Acute Abdominal Pain</a:t>
            </a:r>
          </a:p>
          <a:p>
            <a:pPr lvl="1"/>
            <a:r>
              <a:rPr lang="en-US" altLang="en-US" sz="2400" dirty="0">
                <a:latin typeface="+mn-lt"/>
              </a:rPr>
              <a:t>Abdominal Aortic Aneurysm (</a:t>
            </a:r>
            <a:r>
              <a:rPr lang="en-US" altLang="en-US" sz="2400" dirty="0" smtClean="0">
                <a:latin typeface="+mn-lt"/>
              </a:rPr>
              <a:t>A</a:t>
            </a:r>
            <a:r>
              <a:rPr lang="en-US" altLang="en-US" sz="100" dirty="0" smtClean="0">
                <a:latin typeface="+mn-lt"/>
              </a:rPr>
              <a:t> </a:t>
            </a:r>
            <a:r>
              <a:rPr lang="en-US" altLang="en-US" sz="2400" dirty="0" smtClean="0">
                <a:latin typeface="+mn-lt"/>
              </a:rPr>
              <a:t>A</a:t>
            </a:r>
            <a:r>
              <a:rPr lang="en-US" altLang="en-US" sz="100" dirty="0" smtClean="0">
                <a:latin typeface="+mn-lt"/>
              </a:rPr>
              <a:t> </a:t>
            </a:r>
            <a:r>
              <a:rPr lang="en-US" altLang="en-US" sz="2400" dirty="0" smtClean="0">
                <a:latin typeface="+mn-lt"/>
              </a:rPr>
              <a:t>A)</a:t>
            </a:r>
            <a:endParaRPr lang="en-US" altLang="en-US" sz="2400" dirty="0">
              <a:latin typeface="+mn-lt"/>
            </a:endParaRPr>
          </a:p>
          <a:p>
            <a:pPr lvl="2"/>
            <a:r>
              <a:rPr lang="en-US" altLang="en-US" sz="2400" dirty="0">
                <a:latin typeface="+mn-lt"/>
              </a:rPr>
              <a:t>Signs and Symptoms</a:t>
            </a:r>
          </a:p>
          <a:p>
            <a:pPr lvl="3" indent="-230400"/>
            <a:r>
              <a:rPr lang="en-US" altLang="en-US" sz="2400" dirty="0">
                <a:latin typeface="+mn-lt"/>
              </a:rPr>
              <a:t>Nausea, vomiting</a:t>
            </a:r>
          </a:p>
          <a:p>
            <a:pPr lvl="3" indent="-230400"/>
            <a:r>
              <a:rPr lang="en-US" altLang="en-US" sz="2400" dirty="0">
                <a:latin typeface="+mn-lt"/>
              </a:rPr>
              <a:t>Mottled or spotty abdominal skin</a:t>
            </a:r>
          </a:p>
          <a:p>
            <a:pPr lvl="3" indent="-230400"/>
            <a:r>
              <a:rPr lang="en-US" altLang="en-US" sz="2400" dirty="0">
                <a:latin typeface="+mn-lt"/>
              </a:rPr>
              <a:t>Pale, cool, clammy, cyanotic skin in legs</a:t>
            </a:r>
          </a:p>
          <a:p>
            <a:pPr lvl="3" indent="-230400"/>
            <a:r>
              <a:rPr lang="en-US" altLang="en-US" sz="2400" dirty="0">
                <a:latin typeface="+mn-lt"/>
              </a:rPr>
              <a:t>Absent/decreased femoral or pedal pulses</a:t>
            </a:r>
          </a:p>
          <a:p>
            <a:pPr lvl="3" indent="-230400"/>
            <a:r>
              <a:rPr lang="en-US" altLang="en-US" sz="2400" dirty="0">
                <a:latin typeface="+mn-lt"/>
              </a:rPr>
              <a:t>Skin below the waist may be cyanotic, cold, mottled</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1191538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 </a:t>
            </a:r>
            <a:r>
              <a:rPr lang="en-US" sz="2000" b="0" dirty="0" smtClean="0">
                <a:latin typeface="Times New Roman" panose="02020603050405020304" pitchFamily="18" charset="0"/>
                <a:ea typeface="ＭＳ Ｐゴシック"/>
                <a:cs typeface="ＭＳ Ｐゴシック" pitchFamily="-1" charset="-128"/>
              </a:rPr>
              <a:t>(1 of 4)</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How concerning is the patient's chief complaint? Explain your answer.</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questions should you ask this patient?</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are the steps of physical examination for this patient?</a:t>
            </a:r>
          </a:p>
        </p:txBody>
      </p:sp>
    </p:spTree>
    <p:extLst>
      <p:ext uri="{BB962C8B-B14F-4D97-AF65-F5344CB8AC3E}">
        <p14:creationId xmlns:p14="http://schemas.microsoft.com/office/powerpoint/2010/main" val="9490777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Acute Abdomen </a:t>
            </a:r>
            <a:r>
              <a:rPr lang="en-US" sz="2000" b="0" dirty="0" smtClean="0">
                <a:latin typeface="Times New Roman" panose="02020603050405020304" pitchFamily="18" charset="0"/>
                <a:ea typeface="ＭＳ Ｐゴシック"/>
                <a:cs typeface="ＭＳ Ｐゴシック" pitchFamily="-1" charset="-128"/>
              </a:rPr>
              <a:t>(30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r>
              <a:rPr lang="en-US" altLang="en-US" sz="2400" dirty="0">
                <a:latin typeface="+mn-lt"/>
              </a:rPr>
              <a:t>Conditions That Can Cause Acute Abdominal Pain</a:t>
            </a:r>
          </a:p>
          <a:p>
            <a:pPr lvl="1"/>
            <a:r>
              <a:rPr lang="en-US" altLang="en-US" sz="2400" dirty="0">
                <a:latin typeface="+mn-lt"/>
              </a:rPr>
              <a:t>Abdominal Aortic Aneurysm (</a:t>
            </a:r>
            <a:r>
              <a:rPr lang="en-US" altLang="en-US" sz="2400" dirty="0" smtClean="0">
                <a:latin typeface="+mn-lt"/>
              </a:rPr>
              <a:t>A</a:t>
            </a:r>
            <a:r>
              <a:rPr lang="en-US" altLang="en-US" sz="100" dirty="0" smtClean="0">
                <a:latin typeface="+mn-lt"/>
              </a:rPr>
              <a:t> </a:t>
            </a:r>
            <a:r>
              <a:rPr lang="en-US" altLang="en-US" sz="2400" dirty="0" smtClean="0">
                <a:latin typeface="+mn-lt"/>
              </a:rPr>
              <a:t>A</a:t>
            </a:r>
            <a:r>
              <a:rPr lang="en-US" altLang="en-US" sz="100" dirty="0" smtClean="0">
                <a:latin typeface="+mn-lt"/>
              </a:rPr>
              <a:t> </a:t>
            </a:r>
            <a:r>
              <a:rPr lang="en-US" altLang="en-US" sz="2400" dirty="0" smtClean="0">
                <a:latin typeface="+mn-lt"/>
              </a:rPr>
              <a:t>A</a:t>
            </a:r>
            <a:r>
              <a:rPr lang="en-US" altLang="en-US" sz="2400" dirty="0">
                <a:latin typeface="+mn-lt"/>
              </a:rPr>
              <a:t>) </a:t>
            </a:r>
          </a:p>
          <a:p>
            <a:pPr lvl="2"/>
            <a:r>
              <a:rPr lang="en-US" altLang="en-US" sz="2400" dirty="0">
                <a:latin typeface="+mn-lt"/>
              </a:rPr>
              <a:t>Do not palpate the abdomen.</a:t>
            </a:r>
          </a:p>
          <a:p>
            <a:pPr lvl="2"/>
            <a:r>
              <a:rPr lang="en-US" altLang="en-US" sz="2400" dirty="0">
                <a:latin typeface="+mn-lt"/>
              </a:rPr>
              <a:t>Do not continue to palpate a pulsating mass.</a:t>
            </a:r>
          </a:p>
          <a:p>
            <a:pPr lvl="2"/>
            <a:r>
              <a:rPr lang="en-US" altLang="en-US" sz="2400" dirty="0">
                <a:latin typeface="+mn-lt"/>
              </a:rPr>
              <a:t>Assess for shock.</a:t>
            </a:r>
          </a:p>
          <a:p>
            <a:pPr lvl="2"/>
            <a:r>
              <a:rPr lang="en-US" altLang="en-US" sz="2400" dirty="0">
                <a:latin typeface="+mn-lt"/>
              </a:rPr>
              <a:t>Transport the patient without delay.</a:t>
            </a:r>
          </a:p>
        </p:txBody>
      </p:sp>
    </p:spTree>
    <p:extLst>
      <p:ext uri="{BB962C8B-B14F-4D97-AF65-F5344CB8AC3E}">
        <p14:creationId xmlns:p14="http://schemas.microsoft.com/office/powerpoint/2010/main" val="29654642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(31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r>
              <a:rPr lang="en-US" altLang="en-US" sz="2400" dirty="0">
                <a:latin typeface="+mn-lt"/>
              </a:rPr>
              <a:t>Conditions That Can Cause Acute Abdominal Pain</a:t>
            </a:r>
          </a:p>
          <a:p>
            <a:pPr lvl="1"/>
            <a:r>
              <a:rPr lang="en-US" altLang="en-US" sz="2400" dirty="0">
                <a:latin typeface="+mn-lt"/>
              </a:rPr>
              <a:t>Vomiting/Diarrhea/Constipation</a:t>
            </a:r>
          </a:p>
          <a:p>
            <a:pPr lvl="2"/>
            <a:r>
              <a:rPr lang="en-US" altLang="en-US" sz="2400" dirty="0">
                <a:latin typeface="+mn-lt"/>
              </a:rPr>
              <a:t>Associated with many acute abdominal disorders</a:t>
            </a:r>
          </a:p>
          <a:p>
            <a:pPr lvl="2"/>
            <a:r>
              <a:rPr lang="en-US" altLang="en-US" sz="2400" dirty="0">
                <a:latin typeface="+mn-lt"/>
              </a:rPr>
              <a:t>Can cause abdominal pain</a:t>
            </a:r>
          </a:p>
          <a:p>
            <a:pPr lvl="2"/>
            <a:r>
              <a:rPr lang="en-US" altLang="en-US" sz="2400" dirty="0">
                <a:latin typeface="+mn-lt"/>
              </a:rPr>
              <a:t>May lead to dehydration serious enough to cause shock.</a:t>
            </a:r>
          </a:p>
        </p:txBody>
      </p:sp>
    </p:spTree>
    <p:extLst>
      <p:ext uri="{BB962C8B-B14F-4D97-AF65-F5344CB8AC3E}">
        <p14:creationId xmlns:p14="http://schemas.microsoft.com/office/powerpoint/2010/main" val="11840371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Acute Abdomen </a:t>
            </a:r>
            <a:r>
              <a:rPr lang="en-US" sz="2000" b="0" dirty="0" smtClean="0">
                <a:latin typeface="Times New Roman" panose="02020603050405020304" pitchFamily="18" charset="0"/>
                <a:ea typeface="ＭＳ Ｐゴシック"/>
                <a:cs typeface="ＭＳ Ｐゴシック" pitchFamily="-1" charset="-128"/>
              </a:rPr>
              <a:t>(32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893343"/>
          </a:xfrm>
        </p:spPr>
        <p:txBody>
          <a:bodyPr wrap="square" lIns="91425" tIns="91425" rIns="91425" bIns="91425">
            <a:noAutofit/>
          </a:bodyPr>
          <a:lstStyle/>
          <a:p>
            <a:r>
              <a:rPr lang="en-US" altLang="en-US" sz="2400" dirty="0">
                <a:latin typeface="+mn-lt"/>
              </a:rPr>
              <a:t>Considerations in Special Populations with Abdominal Pain</a:t>
            </a:r>
          </a:p>
          <a:p>
            <a:pPr lvl="1"/>
            <a:r>
              <a:rPr lang="en-US" altLang="en-US" sz="2400" dirty="0">
                <a:latin typeface="+mn-lt"/>
              </a:rPr>
              <a:t>Pediatrics</a:t>
            </a:r>
          </a:p>
          <a:p>
            <a:pPr lvl="2"/>
            <a:r>
              <a:rPr lang="en-US" altLang="en-US" sz="2400" dirty="0">
                <a:latin typeface="+mn-lt"/>
              </a:rPr>
              <a:t>Questions – Infants or Small Children</a:t>
            </a:r>
          </a:p>
          <a:p>
            <a:pPr lvl="3" indent="-230400"/>
            <a:r>
              <a:rPr lang="en-US" altLang="en-US" sz="2400" dirty="0">
                <a:latin typeface="+mn-lt"/>
              </a:rPr>
              <a:t>Has the child been more irritable than normal recently?</a:t>
            </a:r>
          </a:p>
          <a:p>
            <a:pPr lvl="3" indent="-230400"/>
            <a:r>
              <a:rPr lang="en-US" altLang="en-US" sz="2400" dirty="0">
                <a:latin typeface="+mn-lt"/>
              </a:rPr>
              <a:t>Can you console the child when they are crying or upset?</a:t>
            </a:r>
          </a:p>
          <a:p>
            <a:pPr lvl="3" indent="-230400"/>
            <a:r>
              <a:rPr lang="en-US" altLang="en-US" sz="2400" dirty="0">
                <a:latin typeface="+mn-lt"/>
              </a:rPr>
              <a:t>Has the child had poor feeding habits recently?</a:t>
            </a:r>
          </a:p>
        </p:txBody>
      </p:sp>
    </p:spTree>
    <p:extLst>
      <p:ext uri="{BB962C8B-B14F-4D97-AF65-F5344CB8AC3E}">
        <p14:creationId xmlns:p14="http://schemas.microsoft.com/office/powerpoint/2010/main" val="19389729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(33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r>
              <a:rPr lang="en-US" altLang="en-US" sz="2400" dirty="0">
                <a:latin typeface="+mn-lt"/>
              </a:rPr>
              <a:t>Considerations in Special Populations with Abdominal Pain</a:t>
            </a:r>
          </a:p>
          <a:p>
            <a:pPr lvl="1"/>
            <a:r>
              <a:rPr lang="en-US" altLang="en-US" sz="2400" dirty="0">
                <a:latin typeface="+mn-lt"/>
              </a:rPr>
              <a:t>Elderly (Geriatric)</a:t>
            </a:r>
          </a:p>
          <a:p>
            <a:pPr lvl="2"/>
            <a:r>
              <a:rPr lang="en-US" altLang="en-US" sz="2400" dirty="0">
                <a:latin typeface="+mn-lt"/>
              </a:rPr>
              <a:t>Have decreased perception of abdominal pain</a:t>
            </a:r>
          </a:p>
          <a:p>
            <a:pPr lvl="2"/>
            <a:r>
              <a:rPr lang="en-US" altLang="en-US" sz="2400" dirty="0">
                <a:latin typeface="+mn-lt"/>
              </a:rPr>
              <a:t>May wait longer to seek medical care</a:t>
            </a:r>
          </a:p>
          <a:p>
            <a:pPr lvl="1"/>
            <a:r>
              <a:rPr lang="en-US" altLang="en-US" sz="2400" dirty="0">
                <a:latin typeface="+mn-lt"/>
              </a:rPr>
              <a:t>Immunocompromised Patients</a:t>
            </a:r>
          </a:p>
          <a:p>
            <a:pPr lvl="2"/>
            <a:r>
              <a:rPr lang="en-US" altLang="en-US" sz="2400" dirty="0">
                <a:latin typeface="+mn-lt"/>
              </a:rPr>
              <a:t>Have a poor inflammatory response to abdominal conditions</a:t>
            </a:r>
          </a:p>
        </p:txBody>
      </p:sp>
    </p:spTree>
    <p:extLst>
      <p:ext uri="{BB962C8B-B14F-4D97-AF65-F5344CB8AC3E}">
        <p14:creationId xmlns:p14="http://schemas.microsoft.com/office/powerpoint/2010/main" val="38607270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(34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185183"/>
          </a:xfrm>
        </p:spPr>
        <p:txBody>
          <a:bodyPr wrap="square" lIns="91425" tIns="91425" rIns="91425" bIns="91425">
            <a:noAutofit/>
          </a:bodyPr>
          <a:lstStyle/>
          <a:p>
            <a:r>
              <a:rPr lang="en-US" altLang="en-US" sz="2400" dirty="0">
                <a:latin typeface="+mn-lt"/>
              </a:rPr>
              <a:t>Considerations in Special Populations with Abdominal Pain</a:t>
            </a:r>
          </a:p>
          <a:p>
            <a:pPr lvl="1"/>
            <a:r>
              <a:rPr lang="en-US" altLang="en-US" sz="2400" dirty="0">
                <a:latin typeface="+mn-lt"/>
              </a:rPr>
              <a:t>Bariatric Surgery Patients</a:t>
            </a:r>
          </a:p>
          <a:p>
            <a:pPr lvl="2"/>
            <a:r>
              <a:rPr lang="en-US" altLang="en-US" sz="2400" dirty="0">
                <a:latin typeface="+mn-lt"/>
              </a:rPr>
              <a:t>Are at risk for ulcers, perforations, and obstruction of the bowel</a:t>
            </a:r>
          </a:p>
        </p:txBody>
      </p:sp>
    </p:spTree>
    <p:extLst>
      <p:ext uri="{BB962C8B-B14F-4D97-AF65-F5344CB8AC3E}">
        <p14:creationId xmlns:p14="http://schemas.microsoft.com/office/powerpoint/2010/main" val="30203744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Click on the Term </a:t>
            </a:r>
            <a:r>
              <a:rPr lang="en-US" sz="3200" dirty="0">
                <a:latin typeface="Times New Roman" panose="02020603050405020304" pitchFamily="18" charset="0"/>
                <a:ea typeface="ＭＳ Ｐゴシック"/>
                <a:cs typeface="ＭＳ Ｐゴシック" pitchFamily="-1" charset="-128"/>
              </a:rPr>
              <a:t>t</a:t>
            </a:r>
            <a:r>
              <a:rPr lang="en-US" sz="3200" dirty="0" smtClean="0">
                <a:latin typeface="Times New Roman" panose="02020603050405020304" pitchFamily="18" charset="0"/>
                <a:ea typeface="ＭＳ Ｐゴシック"/>
                <a:cs typeface="ＭＳ Ｐゴシック" pitchFamily="-1" charset="-128"/>
              </a:rPr>
              <a:t>hat is Used to Describe an Inflammation of the Gallbladder</a:t>
            </a:r>
            <a:endParaRPr lang="en-US" sz="3200" dirty="0">
              <a:latin typeface="Times New Roman" panose="02020603050405020304" pitchFamily="18" charset="0"/>
              <a:ea typeface="ＭＳ Ｐゴシック"/>
              <a:cs typeface="ＭＳ Ｐゴシック" pitchFamily="-1" charset="-128"/>
            </a:endParaRPr>
          </a:p>
        </p:txBody>
      </p:sp>
      <p:sp>
        <p:nvSpPr>
          <p:cNvPr id="3" name="Content Placeholder 2"/>
          <p:cNvSpPr>
            <a:spLocks noGrp="1"/>
          </p:cNvSpPr>
          <p:nvPr>
            <p:ph idx="1"/>
          </p:nvPr>
        </p:nvSpPr>
        <p:spPr>
          <a:xfrm>
            <a:off x="457200" y="1923145"/>
            <a:ext cx="8229600" cy="553968"/>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A. </a:t>
            </a:r>
            <a:r>
              <a:rPr lang="en-US" altLang="en-US" sz="2400" kern="1200" dirty="0" smtClean="0">
                <a:solidFill>
                  <a:srgbClr val="000000"/>
                </a:solidFill>
                <a:latin typeface="Arial (Body)"/>
                <a:ea typeface="ＭＳ Ｐゴシック" panose="020B0600070205080204" pitchFamily="34" charset="-128"/>
                <a:hlinkClick r:id="rId2" action="ppaction://hlinksldjump"/>
              </a:rPr>
              <a:t>Cholecystitis</a:t>
            </a:r>
            <a:endParaRPr lang="en-US" altLang="en-US" sz="2400" kern="1200" dirty="0">
              <a:solidFill>
                <a:srgbClr val="000000"/>
              </a:solidFill>
              <a:latin typeface="Arial (Body)"/>
              <a:ea typeface="ＭＳ Ｐゴシック" panose="020B0600070205080204" pitchFamily="34" charset="-128"/>
            </a:endParaRPr>
          </a:p>
        </p:txBody>
      </p:sp>
      <p:sp>
        <p:nvSpPr>
          <p:cNvPr id="4" name="Content Placeholder 3"/>
          <p:cNvSpPr>
            <a:spLocks noGrp="1"/>
          </p:cNvSpPr>
          <p:nvPr>
            <p:ph idx="13"/>
          </p:nvPr>
        </p:nvSpPr>
        <p:spPr>
          <a:xfrm>
            <a:off x="457199" y="2522186"/>
            <a:ext cx="8229600" cy="553968"/>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B. </a:t>
            </a:r>
            <a:r>
              <a:rPr lang="en-US" altLang="en-US" sz="2400" kern="1200" dirty="0" smtClean="0">
                <a:solidFill>
                  <a:srgbClr val="000000"/>
                </a:solidFill>
                <a:latin typeface="Arial (Body)"/>
                <a:ea typeface="ＭＳ Ｐゴシック" panose="020B0600070205080204" pitchFamily="34" charset="-128"/>
                <a:hlinkClick r:id="rId3" action="ppaction://hlinksldjump"/>
              </a:rPr>
              <a:t>Peritonitis</a:t>
            </a:r>
            <a:endParaRPr lang="en-US" altLang="en-US" sz="2400" kern="1200" dirty="0">
              <a:solidFill>
                <a:srgbClr val="000000"/>
              </a:solidFill>
              <a:latin typeface="Arial (Body)"/>
              <a:ea typeface="ＭＳ Ｐゴシック" panose="020B0600070205080204" pitchFamily="34" charset="-128"/>
            </a:endParaRPr>
          </a:p>
        </p:txBody>
      </p:sp>
      <p:sp>
        <p:nvSpPr>
          <p:cNvPr id="5" name="Content Placeholder 4"/>
          <p:cNvSpPr>
            <a:spLocks noGrp="1"/>
          </p:cNvSpPr>
          <p:nvPr>
            <p:ph idx="14"/>
          </p:nvPr>
        </p:nvSpPr>
        <p:spPr>
          <a:xfrm>
            <a:off x="457199" y="3121228"/>
            <a:ext cx="8229600" cy="553968"/>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C. </a:t>
            </a:r>
            <a:r>
              <a:rPr lang="en-US" altLang="en-US" sz="2400" kern="1200" dirty="0" smtClean="0">
                <a:solidFill>
                  <a:srgbClr val="000000"/>
                </a:solidFill>
                <a:latin typeface="Arial (Body)"/>
                <a:ea typeface="ＭＳ Ｐゴシック" panose="020B0600070205080204" pitchFamily="34" charset="-128"/>
                <a:hlinkClick r:id="rId4" action="ppaction://hlinksldjump"/>
              </a:rPr>
              <a:t>Gastroenteritis</a:t>
            </a:r>
            <a:endParaRPr lang="en-US" altLang="en-US" sz="2400" kern="1200" dirty="0">
              <a:solidFill>
                <a:srgbClr val="000000"/>
              </a:solidFill>
              <a:latin typeface="Arial (Body)"/>
              <a:ea typeface="ＭＳ Ｐゴシック" panose="020B0600070205080204" pitchFamily="34" charset="-128"/>
            </a:endParaRPr>
          </a:p>
        </p:txBody>
      </p:sp>
      <p:sp>
        <p:nvSpPr>
          <p:cNvPr id="6" name="Content Placeholder 5"/>
          <p:cNvSpPr>
            <a:spLocks noGrp="1"/>
          </p:cNvSpPr>
          <p:nvPr>
            <p:ph idx="15"/>
          </p:nvPr>
        </p:nvSpPr>
        <p:spPr>
          <a:xfrm>
            <a:off x="457200" y="3748525"/>
            <a:ext cx="8229600" cy="553968"/>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D. </a:t>
            </a:r>
            <a:r>
              <a:rPr lang="en-US" altLang="en-US" sz="2400" kern="1200" dirty="0" smtClean="0">
                <a:solidFill>
                  <a:srgbClr val="000000"/>
                </a:solidFill>
                <a:latin typeface="Arial (Body)"/>
                <a:ea typeface="ＭＳ Ｐゴシック" panose="020B0600070205080204" pitchFamily="34" charset="-128"/>
                <a:hlinkClick r:id="rId5" action="ppaction://hlinksldjump"/>
              </a:rPr>
              <a:t>Varices</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10177094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(35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443989"/>
          </a:xfrm>
        </p:spPr>
        <p:txBody>
          <a:bodyPr wrap="square" lIns="91425" tIns="91425" rIns="91425" bIns="91425">
            <a:noAutofit/>
          </a:bodyPr>
          <a:lstStyle/>
          <a:p>
            <a:pPr marL="255651" lvl="0" indent="-255651" eaLnBrk="0" fontAlgn="base" hangingPunct="0">
              <a:spcAft>
                <a:spcPct val="0"/>
              </a:spcAft>
              <a:buSzPts val="2400"/>
              <a:tabLst/>
              <a:defRPr/>
            </a:pPr>
            <a:r>
              <a:rPr lang="en-US" altLang="en-US" sz="2400" dirty="0">
                <a:solidFill>
                  <a:srgbClr val="000000"/>
                </a:solidFill>
                <a:latin typeface="Arial (Body)"/>
                <a:ea typeface="ＭＳ Ｐゴシック"/>
              </a:rPr>
              <a:t>Assessment-Based Approach – </a:t>
            </a:r>
            <a:r>
              <a:rPr lang="en-US" altLang="en-US" sz="2400" dirty="0" smtClean="0">
                <a:solidFill>
                  <a:srgbClr val="000000"/>
                </a:solidFill>
                <a:latin typeface="Arial (Body)"/>
                <a:ea typeface="ＭＳ Ｐゴシック"/>
              </a:rPr>
              <a:t>Acute </a:t>
            </a:r>
            <a:r>
              <a:rPr lang="en-US" altLang="en-US" sz="2400" dirty="0">
                <a:solidFill>
                  <a:srgbClr val="000000"/>
                </a:solidFill>
                <a:latin typeface="Arial (Body)"/>
                <a:ea typeface="ＭＳ Ｐゴシック"/>
              </a:rPr>
              <a:t>Abdomen</a:t>
            </a:r>
          </a:p>
          <a:p>
            <a:pPr marL="741553" lvl="1" indent="-284353" eaLnBrk="0" fontAlgn="base" hangingPunct="0">
              <a:spcAft>
                <a:spcPct val="0"/>
              </a:spcAft>
              <a:buSzPts val="2400"/>
              <a:defRPr/>
            </a:pPr>
            <a:r>
              <a:rPr lang="en-US" altLang="en-US" sz="2400" dirty="0">
                <a:solidFill>
                  <a:srgbClr val="000000"/>
                </a:solidFill>
                <a:latin typeface="Arial (Body)"/>
                <a:ea typeface="ＭＳ Ｐゴシック"/>
              </a:rPr>
              <a:t>Assume the problem is potentially life-threatening.</a:t>
            </a:r>
          </a:p>
          <a:p>
            <a:pPr marL="1144778" lvl="2" indent="-230378" eaLnBrk="0" fontAlgn="base" hangingPunct="0">
              <a:spcAft>
                <a:spcPct val="0"/>
              </a:spcAft>
              <a:buSzPts val="2400"/>
              <a:defRPr/>
            </a:pPr>
            <a:r>
              <a:rPr lang="en-US" altLang="en-US" sz="2400" dirty="0">
                <a:solidFill>
                  <a:srgbClr val="000000"/>
                </a:solidFill>
                <a:latin typeface="Arial (Body)"/>
                <a:ea typeface="ＭＳ Ｐゴシック"/>
              </a:rPr>
              <a:t>Low blood pressure, syncope, and pale, cool clammy skin associated with abdominal pain indicates a serious condition.</a:t>
            </a:r>
          </a:p>
          <a:p>
            <a:pPr marL="1144778" lvl="2" indent="-230378" eaLnBrk="0" fontAlgn="base" hangingPunct="0">
              <a:spcAft>
                <a:spcPct val="0"/>
              </a:spcAft>
              <a:buSzPts val="2400"/>
              <a:defRPr/>
            </a:pPr>
            <a:r>
              <a:rPr lang="en-US" altLang="en-US" sz="2400" dirty="0">
                <a:solidFill>
                  <a:srgbClr val="000000"/>
                </a:solidFill>
                <a:latin typeface="Arial (Body)"/>
                <a:ea typeface="ＭＳ Ｐゴシック"/>
              </a:rPr>
              <a:t>Abdominal pain lasting more than 6 hours is an emergency.</a:t>
            </a:r>
          </a:p>
        </p:txBody>
      </p:sp>
    </p:spTree>
    <p:extLst>
      <p:ext uri="{BB962C8B-B14F-4D97-AF65-F5344CB8AC3E}">
        <p14:creationId xmlns:p14="http://schemas.microsoft.com/office/powerpoint/2010/main" val="27708014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Acute Abdomen </a:t>
            </a:r>
            <a:r>
              <a:rPr lang="en-US" sz="2000" b="0" dirty="0" smtClean="0">
                <a:latin typeface="Times New Roman" panose="02020603050405020304" pitchFamily="18" charset="0"/>
                <a:ea typeface="ＭＳ Ｐゴシック"/>
                <a:cs typeface="ＭＳ Ｐゴシック" pitchFamily="-1" charset="-128"/>
              </a:rPr>
              <a:t>(36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r>
              <a:rPr lang="en-US" altLang="en-US" sz="2400" dirty="0">
                <a:latin typeface="+mn-lt"/>
              </a:rPr>
              <a:t>Assessment-Based Approach – Acute Abdomen</a:t>
            </a:r>
          </a:p>
          <a:p>
            <a:pPr lvl="1"/>
            <a:r>
              <a:rPr lang="en-US" altLang="en-US" sz="2400" dirty="0">
                <a:latin typeface="+mn-lt"/>
              </a:rPr>
              <a:t>Scene Size-up</a:t>
            </a:r>
          </a:p>
          <a:p>
            <a:pPr lvl="2"/>
            <a:r>
              <a:rPr lang="en-US" altLang="en-US" sz="2400" dirty="0">
                <a:latin typeface="+mn-lt"/>
              </a:rPr>
              <a:t>Take Standard Precautions.</a:t>
            </a:r>
          </a:p>
          <a:p>
            <a:pPr lvl="2"/>
            <a:r>
              <a:rPr lang="en-US" altLang="en-US" sz="2400" dirty="0">
                <a:latin typeface="+mn-lt"/>
              </a:rPr>
              <a:t>Look for a mechanism of injury.</a:t>
            </a:r>
          </a:p>
          <a:p>
            <a:pPr lvl="2"/>
            <a:r>
              <a:rPr lang="en-US" altLang="en-US" sz="2400" dirty="0">
                <a:latin typeface="+mn-lt"/>
              </a:rPr>
              <a:t>Look for indications of bleeding, vomiting, or medications used to relieve abdominal pain.</a:t>
            </a:r>
          </a:p>
        </p:txBody>
      </p:sp>
    </p:spTree>
    <p:extLst>
      <p:ext uri="{BB962C8B-B14F-4D97-AF65-F5344CB8AC3E}">
        <p14:creationId xmlns:p14="http://schemas.microsoft.com/office/powerpoint/2010/main" val="31867370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(37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r>
              <a:rPr lang="en-US" altLang="en-US" sz="2400" dirty="0">
                <a:latin typeface="+mn-lt"/>
              </a:rPr>
              <a:t>Assessment-Based Approach – Acute Abdomen</a:t>
            </a:r>
          </a:p>
          <a:p>
            <a:pPr lvl="1"/>
            <a:r>
              <a:rPr lang="en-US" altLang="en-US" sz="2400" dirty="0">
                <a:latin typeface="+mn-lt"/>
              </a:rPr>
              <a:t>Primary Assessment</a:t>
            </a:r>
          </a:p>
          <a:p>
            <a:pPr lvl="2"/>
            <a:r>
              <a:rPr lang="en-US" altLang="en-US" sz="2400" dirty="0">
                <a:latin typeface="+mn-lt"/>
              </a:rPr>
              <a:t>Form a general impression.</a:t>
            </a:r>
          </a:p>
          <a:p>
            <a:pPr lvl="3" indent="-230400"/>
            <a:r>
              <a:rPr lang="en-US" altLang="en-US" sz="2400" dirty="0">
                <a:latin typeface="+mn-lt"/>
              </a:rPr>
              <a:t>Patients with abdominal pain may assume a guarded position.</a:t>
            </a:r>
          </a:p>
          <a:p>
            <a:pPr lvl="2"/>
            <a:r>
              <a:rPr lang="en-US" altLang="en-US" sz="2400" dirty="0">
                <a:latin typeface="+mn-lt"/>
              </a:rPr>
              <a:t>Ensure an open airway.</a:t>
            </a:r>
          </a:p>
          <a:p>
            <a:pPr lvl="3" indent="-230400"/>
            <a:r>
              <a:rPr lang="en-US" altLang="en-US" sz="2400" dirty="0">
                <a:latin typeface="+mn-lt"/>
              </a:rPr>
              <a:t>Be alert for vomiting.</a:t>
            </a:r>
          </a:p>
          <a:p>
            <a:pPr lvl="2"/>
            <a:r>
              <a:rPr lang="en-US" altLang="en-US" sz="2400" dirty="0">
                <a:latin typeface="+mn-lt"/>
              </a:rPr>
              <a:t>Assist ventilations if they are inadequate.</a:t>
            </a:r>
          </a:p>
        </p:txBody>
      </p:sp>
    </p:spTree>
    <p:extLst>
      <p:ext uri="{BB962C8B-B14F-4D97-AF65-F5344CB8AC3E}">
        <p14:creationId xmlns:p14="http://schemas.microsoft.com/office/powerpoint/2010/main" val="27080560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(38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r>
              <a:rPr lang="en-US" altLang="en-US" sz="2400" dirty="0">
                <a:latin typeface="+mn-lt"/>
              </a:rPr>
              <a:t>Assessment-Based Approach – Acute Abdomen</a:t>
            </a:r>
          </a:p>
          <a:p>
            <a:pPr lvl="1"/>
            <a:r>
              <a:rPr lang="en-US" altLang="en-US" sz="2400" dirty="0">
                <a:latin typeface="+mn-lt"/>
              </a:rPr>
              <a:t>Primary Assessment</a:t>
            </a:r>
          </a:p>
          <a:p>
            <a:pPr lvl="2"/>
            <a:r>
              <a:rPr lang="en-US" altLang="en-US" sz="2400" dirty="0">
                <a:latin typeface="+mn-lt"/>
              </a:rPr>
              <a:t>Check the circulation.</a:t>
            </a:r>
          </a:p>
          <a:p>
            <a:pPr lvl="3" indent="-230400"/>
            <a:r>
              <a:rPr lang="en-US" altLang="en-US" sz="2400" dirty="0">
                <a:latin typeface="+mn-lt"/>
              </a:rPr>
              <a:t>Pulse</a:t>
            </a:r>
          </a:p>
          <a:p>
            <a:pPr lvl="3" indent="-230400"/>
            <a:r>
              <a:rPr lang="en-US" altLang="en-US" sz="2400" dirty="0">
                <a:latin typeface="+mn-lt"/>
              </a:rPr>
              <a:t>Skin color, temperature, condition</a:t>
            </a:r>
          </a:p>
        </p:txBody>
      </p:sp>
    </p:spTree>
    <p:extLst>
      <p:ext uri="{BB962C8B-B14F-4D97-AF65-F5344CB8AC3E}">
        <p14:creationId xmlns:p14="http://schemas.microsoft.com/office/powerpoint/2010/main" val="1757605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Introduction </a:t>
            </a:r>
            <a:r>
              <a:rPr lang="en-US" sz="2000" b="0" smtClean="0">
                <a:latin typeface="Times New Roman" panose="02020603050405020304" pitchFamily="18" charset="0"/>
                <a:ea typeface="ＭＳ Ｐゴシック"/>
                <a:cs typeface="ＭＳ Ｐゴシック" pitchFamily="-1" charset="-128"/>
              </a:rPr>
              <a:t>(1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Abdominopelvic pain has many causes, and can be caused by serious underlying conditions.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Care includes managing life threats, making the patient comfortable, and transport.</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Hematologic disorders are disorders of the blood and its components.</a:t>
            </a:r>
          </a:p>
        </p:txBody>
      </p:sp>
    </p:spTree>
    <p:extLst>
      <p:ext uri="{BB962C8B-B14F-4D97-AF65-F5344CB8AC3E}">
        <p14:creationId xmlns:p14="http://schemas.microsoft.com/office/powerpoint/2010/main" val="1378505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(39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047232"/>
          </a:xfrm>
        </p:spPr>
        <p:txBody>
          <a:bodyPr wrap="square" lIns="91425" tIns="91425" rIns="91425" bIns="91425">
            <a:noAutofit/>
          </a:bodyPr>
          <a:lstStyle/>
          <a:p>
            <a:r>
              <a:rPr lang="en-US" altLang="en-US" sz="2400" dirty="0">
                <a:latin typeface="+mn-lt"/>
              </a:rPr>
              <a:t>Assessment-Based Approach – Acute Abdomen</a:t>
            </a:r>
          </a:p>
          <a:p>
            <a:pPr lvl="1"/>
            <a:r>
              <a:rPr lang="en-US" altLang="en-US" sz="2400" dirty="0">
                <a:latin typeface="+mn-lt"/>
              </a:rPr>
              <a:t>Primary Assessment</a:t>
            </a:r>
          </a:p>
          <a:p>
            <a:pPr lvl="2"/>
            <a:r>
              <a:rPr lang="en-US" altLang="en-US" sz="2400" dirty="0">
                <a:latin typeface="+mn-lt"/>
              </a:rPr>
              <a:t>Categorize the patient as high priority if they exhibit any of the following:</a:t>
            </a:r>
          </a:p>
          <a:p>
            <a:pPr lvl="3" indent="-230400"/>
            <a:r>
              <a:rPr lang="en-US" altLang="en-US" sz="2400" dirty="0">
                <a:latin typeface="+mn-lt"/>
              </a:rPr>
              <a:t>Poor general appearance</a:t>
            </a:r>
          </a:p>
          <a:p>
            <a:pPr lvl="3" indent="-230400"/>
            <a:r>
              <a:rPr lang="en-US" altLang="en-US" sz="2400" dirty="0">
                <a:latin typeface="+mn-lt"/>
              </a:rPr>
              <a:t>Unresponsive</a:t>
            </a:r>
          </a:p>
          <a:p>
            <a:pPr lvl="3" indent="-230400"/>
            <a:r>
              <a:rPr lang="en-US" altLang="en-US" sz="2400" dirty="0">
                <a:latin typeface="+mn-lt"/>
              </a:rPr>
              <a:t>Responsive, not following commands</a:t>
            </a:r>
          </a:p>
          <a:p>
            <a:pPr lvl="3" indent="-230400"/>
            <a:r>
              <a:rPr lang="en-US" altLang="en-US" sz="2400" dirty="0">
                <a:latin typeface="+mn-lt"/>
              </a:rPr>
              <a:t>Shock</a:t>
            </a:r>
          </a:p>
          <a:p>
            <a:pPr lvl="3" indent="-230400"/>
            <a:r>
              <a:rPr lang="en-US" altLang="en-US" sz="2400" dirty="0">
                <a:latin typeface="+mn-lt"/>
              </a:rPr>
              <a:t>Severe pain</a:t>
            </a:r>
          </a:p>
        </p:txBody>
      </p:sp>
    </p:spTree>
    <p:extLst>
      <p:ext uri="{BB962C8B-B14F-4D97-AF65-F5344CB8AC3E}">
        <p14:creationId xmlns:p14="http://schemas.microsoft.com/office/powerpoint/2010/main" val="38275889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(40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231624"/>
          </a:xfrm>
        </p:spPr>
        <p:txBody>
          <a:bodyPr wrap="square" lIns="91425" tIns="91425" rIns="91425" bIns="91425">
            <a:noAutofit/>
          </a:bodyPr>
          <a:lstStyle/>
          <a:p>
            <a:r>
              <a:rPr lang="en-US" altLang="en-US" sz="2400" dirty="0">
                <a:latin typeface="+mn-lt"/>
              </a:rPr>
              <a:t>Assessment-Based Approach – Acute Abdomen</a:t>
            </a:r>
          </a:p>
          <a:p>
            <a:pPr lvl="1"/>
            <a:r>
              <a:rPr lang="en-US" altLang="en-US" sz="2400" dirty="0">
                <a:latin typeface="+mn-lt"/>
              </a:rPr>
              <a:t>Secondary Assessment</a:t>
            </a:r>
          </a:p>
          <a:p>
            <a:pPr lvl="2"/>
            <a:r>
              <a:rPr lang="en-US" altLang="en-US" sz="2400" dirty="0">
                <a:latin typeface="+mn-lt"/>
              </a:rPr>
              <a:t>Ask the following:</a:t>
            </a:r>
          </a:p>
          <a:p>
            <a:pPr lvl="3" indent="-230400"/>
            <a:r>
              <a:rPr lang="en-US" altLang="en-US" sz="2400" dirty="0" smtClean="0">
                <a:latin typeface="+mn-lt"/>
              </a:rPr>
              <a:t>O</a:t>
            </a:r>
            <a:r>
              <a:rPr lang="en-US" altLang="en-US" sz="100" dirty="0" smtClean="0">
                <a:latin typeface="+mn-lt"/>
              </a:rPr>
              <a:t> </a:t>
            </a:r>
            <a:r>
              <a:rPr lang="en-US" altLang="en-US" sz="2400" dirty="0" smtClean="0">
                <a:latin typeface="+mn-lt"/>
              </a:rPr>
              <a:t>P</a:t>
            </a:r>
            <a:r>
              <a:rPr lang="en-US" altLang="en-US" sz="100" dirty="0" smtClean="0">
                <a:latin typeface="+mn-lt"/>
              </a:rPr>
              <a:t> </a:t>
            </a:r>
            <a:r>
              <a:rPr lang="en-US" altLang="en-US" sz="2400" dirty="0" smtClean="0">
                <a:latin typeface="+mn-lt"/>
              </a:rPr>
              <a:t>Q</a:t>
            </a:r>
            <a:r>
              <a:rPr lang="en-US" altLang="en-US" sz="100" dirty="0" smtClean="0">
                <a:latin typeface="+mn-lt"/>
              </a:rPr>
              <a:t> </a:t>
            </a:r>
            <a:r>
              <a:rPr lang="en-US" altLang="en-US" sz="2400" dirty="0" smtClean="0">
                <a:latin typeface="+mn-lt"/>
              </a:rPr>
              <a:t>R</a:t>
            </a:r>
            <a:r>
              <a:rPr lang="en-US" altLang="en-US" sz="100" dirty="0" smtClean="0">
                <a:latin typeface="+mn-lt"/>
              </a:rPr>
              <a:t> </a:t>
            </a:r>
            <a:r>
              <a:rPr lang="en-US" altLang="en-US" sz="2400" dirty="0" smtClean="0">
                <a:latin typeface="+mn-lt"/>
              </a:rPr>
              <a:t>S</a:t>
            </a:r>
            <a:r>
              <a:rPr lang="en-US" altLang="en-US" sz="100" dirty="0" smtClean="0">
                <a:latin typeface="+mn-lt"/>
              </a:rPr>
              <a:t> </a:t>
            </a:r>
            <a:r>
              <a:rPr lang="en-US" altLang="en-US" sz="2400" dirty="0" smtClean="0">
                <a:latin typeface="+mn-lt"/>
              </a:rPr>
              <a:t>T </a:t>
            </a:r>
            <a:r>
              <a:rPr lang="en-US" altLang="en-US" sz="2400" dirty="0">
                <a:latin typeface="+mn-lt"/>
              </a:rPr>
              <a:t>questions</a:t>
            </a:r>
          </a:p>
          <a:p>
            <a:pPr lvl="3" indent="-230400"/>
            <a:r>
              <a:rPr lang="en-US" altLang="en-US" sz="2400" dirty="0">
                <a:latin typeface="+mn-lt"/>
              </a:rPr>
              <a:t>If the patient has any allergies</a:t>
            </a:r>
          </a:p>
          <a:p>
            <a:pPr lvl="3" indent="-230400"/>
            <a:r>
              <a:rPr lang="en-US" altLang="en-US" sz="2400" dirty="0">
                <a:latin typeface="+mn-lt"/>
              </a:rPr>
              <a:t>If there is a past history of abdominal problems</a:t>
            </a:r>
          </a:p>
          <a:p>
            <a:pPr lvl="3" indent="-230400"/>
            <a:r>
              <a:rPr lang="en-US" altLang="en-US" sz="2400" dirty="0">
                <a:latin typeface="+mn-lt"/>
              </a:rPr>
              <a:t>When the patient last ate or drank</a:t>
            </a:r>
          </a:p>
        </p:txBody>
      </p:sp>
    </p:spTree>
    <p:extLst>
      <p:ext uri="{BB962C8B-B14F-4D97-AF65-F5344CB8AC3E}">
        <p14:creationId xmlns:p14="http://schemas.microsoft.com/office/powerpoint/2010/main" val="32697493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(41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r>
              <a:rPr lang="en-US" altLang="en-US" sz="2400" dirty="0">
                <a:latin typeface="+mn-lt"/>
              </a:rPr>
              <a:t>Assessment-Based Approach – Acute Abdomen</a:t>
            </a:r>
          </a:p>
          <a:p>
            <a:pPr lvl="1"/>
            <a:r>
              <a:rPr lang="en-US" altLang="en-US" sz="2400" dirty="0">
                <a:latin typeface="+mn-lt"/>
              </a:rPr>
              <a:t>Secondary Assessment</a:t>
            </a:r>
          </a:p>
          <a:p>
            <a:pPr lvl="2"/>
            <a:r>
              <a:rPr lang="en-US" altLang="en-US" sz="2400" dirty="0">
                <a:latin typeface="+mn-lt"/>
              </a:rPr>
              <a:t>Ask the following:</a:t>
            </a:r>
          </a:p>
          <a:p>
            <a:pPr lvl="3" indent="-230400"/>
            <a:r>
              <a:rPr lang="en-US" altLang="en-US" sz="2400" dirty="0">
                <a:latin typeface="+mn-lt"/>
              </a:rPr>
              <a:t>Has the </a:t>
            </a:r>
            <a:r>
              <a:rPr lang="en-US" altLang="en-US" sz="2400" dirty="0" smtClean="0">
                <a:latin typeface="+mn-lt"/>
              </a:rPr>
              <a:t>patient’s </a:t>
            </a:r>
            <a:r>
              <a:rPr lang="en-US" altLang="en-US" sz="2400" dirty="0">
                <a:latin typeface="+mn-lt"/>
              </a:rPr>
              <a:t>appetite changed?</a:t>
            </a:r>
          </a:p>
          <a:p>
            <a:pPr lvl="3" indent="-230400"/>
            <a:r>
              <a:rPr lang="en-US" altLang="en-US" sz="2400" dirty="0">
                <a:latin typeface="+mn-lt"/>
              </a:rPr>
              <a:t>What was the color of the patient’s last stools?</a:t>
            </a:r>
          </a:p>
          <a:p>
            <a:pPr lvl="3" indent="-230400"/>
            <a:r>
              <a:rPr lang="en-US" altLang="en-US" sz="2400" dirty="0">
                <a:latin typeface="+mn-lt"/>
              </a:rPr>
              <a:t>Has the patient had difficulty urinating?</a:t>
            </a:r>
          </a:p>
          <a:p>
            <a:pPr lvl="3" indent="-230400"/>
            <a:r>
              <a:rPr lang="en-US" altLang="en-US" sz="2400" dirty="0">
                <a:latin typeface="+mn-lt"/>
              </a:rPr>
              <a:t>What was the patient doing when the distress started?</a:t>
            </a:r>
          </a:p>
        </p:txBody>
      </p:sp>
    </p:spTree>
    <p:extLst>
      <p:ext uri="{BB962C8B-B14F-4D97-AF65-F5344CB8AC3E}">
        <p14:creationId xmlns:p14="http://schemas.microsoft.com/office/powerpoint/2010/main" val="13259972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(42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r>
              <a:rPr lang="en-US" altLang="en-US" sz="2400" dirty="0">
                <a:latin typeface="+mn-lt"/>
              </a:rPr>
              <a:t>Assessment-Based Approach – Acute Abdomen</a:t>
            </a:r>
          </a:p>
          <a:p>
            <a:pPr lvl="1"/>
            <a:r>
              <a:rPr lang="en-US" altLang="en-US" sz="2400" dirty="0">
                <a:latin typeface="+mn-lt"/>
              </a:rPr>
              <a:t>Secondary Assessment</a:t>
            </a:r>
          </a:p>
          <a:p>
            <a:pPr lvl="2"/>
            <a:r>
              <a:rPr lang="en-US" altLang="en-US" sz="2400" dirty="0">
                <a:latin typeface="+mn-lt"/>
              </a:rPr>
              <a:t>Inspect the abdomen.</a:t>
            </a:r>
          </a:p>
          <a:p>
            <a:pPr lvl="2"/>
            <a:r>
              <a:rPr lang="en-US" altLang="en-US" sz="2400" dirty="0">
                <a:latin typeface="+mn-lt"/>
              </a:rPr>
              <a:t>Palpate the abdomen in all four quadrants.</a:t>
            </a:r>
          </a:p>
          <a:p>
            <a:pPr lvl="2"/>
            <a:r>
              <a:rPr lang="en-US" altLang="en-US" sz="2400" dirty="0">
                <a:latin typeface="+mn-lt"/>
              </a:rPr>
              <a:t>Begin palpating with the least painful area.</a:t>
            </a:r>
          </a:p>
        </p:txBody>
      </p:sp>
    </p:spTree>
    <p:extLst>
      <p:ext uri="{BB962C8B-B14F-4D97-AF65-F5344CB8AC3E}">
        <p14:creationId xmlns:p14="http://schemas.microsoft.com/office/powerpoint/2010/main" val="16350622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sz="2800" dirty="0" smtClean="0">
                <a:latin typeface="Times New Roman" panose="02020603050405020304" pitchFamily="18" charset="0"/>
                <a:ea typeface="ＭＳ Ｐゴシック"/>
              </a:rPr>
              <a:t>Inspect the Abdomen, Then Palpate Each Quadrant. Note Any Tenderness, Rigidity, or Masses </a:t>
            </a:r>
            <a:r>
              <a:rPr lang="en-US" altLang="en-US" sz="2000" b="0" dirty="0" smtClean="0">
                <a:latin typeface="Times New Roman" panose="02020603050405020304" pitchFamily="18" charset="0"/>
                <a:ea typeface="ＭＳ Ｐゴシック"/>
              </a:rPr>
              <a:t>(1 of 2)</a:t>
            </a:r>
            <a:endParaRPr lang="en-US" altLang="en-US" sz="2000" b="0" dirty="0">
              <a:latin typeface="Times New Roman" panose="02020603050405020304" pitchFamily="18" charset="0"/>
              <a:ea typeface="ＭＳ Ｐゴシック"/>
            </a:endParaRPr>
          </a:p>
        </p:txBody>
      </p:sp>
      <p:pic>
        <p:nvPicPr>
          <p:cNvPr id="4" name="Picture 2" descr="Process for examining the patient’s abdomen. An E M T pulls up the shirt of a supine patient wearing a blood pressure cuff, exposing his abdom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9643" y="1677075"/>
            <a:ext cx="6664713" cy="4246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3114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sz="2800" dirty="0" smtClean="0">
                <a:latin typeface="Times New Roman" panose="02020603050405020304" pitchFamily="18" charset="0"/>
                <a:ea typeface="ＭＳ Ｐゴシック"/>
              </a:rPr>
              <a:t>Inspect the Abdomen, Then Palpate Each Quadrant. Note Any Tenderness, Rigidity, or Masses </a:t>
            </a:r>
            <a:r>
              <a:rPr lang="en-US" altLang="en-US" sz="2000" b="0" dirty="0" smtClean="0">
                <a:latin typeface="Times New Roman" panose="02020603050405020304" pitchFamily="18" charset="0"/>
                <a:ea typeface="ＭＳ Ｐゴシック"/>
              </a:rPr>
              <a:t>(2 of 2)</a:t>
            </a:r>
            <a:endParaRPr lang="en-US" altLang="en-US" sz="2000" b="0" dirty="0">
              <a:latin typeface="Times New Roman" panose="02020603050405020304" pitchFamily="18" charset="0"/>
              <a:ea typeface="ＭＳ Ｐゴシック"/>
            </a:endParaRPr>
          </a:p>
        </p:txBody>
      </p:sp>
      <p:pic>
        <p:nvPicPr>
          <p:cNvPr id="4" name="Picture 2" descr="Process for examining the patient’s abdomen. Stacking his hands, the E M T presses his fingers into the patient’s abdomen on one sid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6320" y="1743873"/>
            <a:ext cx="6731360" cy="428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5788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Acute Abdomen </a:t>
            </a:r>
            <a:r>
              <a:rPr lang="en-US" sz="2000" b="0" dirty="0" smtClean="0">
                <a:latin typeface="Times New Roman" panose="02020603050405020304" pitchFamily="18" charset="0"/>
                <a:ea typeface="ＭＳ Ｐゴシック"/>
                <a:cs typeface="ＭＳ Ｐゴシック" pitchFamily="-1" charset="-128"/>
              </a:rPr>
              <a:t>(43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 – Acute Abdomen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Secondary Assessment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abdomen normally should be soft and nontender.</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Assess for voluntary guarding, involuntary guarding, and rigidity.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Palpate for masses.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Assess vital signs; be alert to signs of shock</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9537986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(44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77900"/>
          </a:xfrm>
        </p:spPr>
        <p:txBody>
          <a:bodyPr wrap="square" lIns="91425" tIns="91425" rIns="91425" bIns="91425">
            <a:noAutofit/>
          </a:bodyPr>
          <a:lstStyle/>
          <a:p>
            <a:r>
              <a:rPr lang="en-US" altLang="en-US" sz="2400" dirty="0">
                <a:latin typeface="+mn-lt"/>
              </a:rPr>
              <a:t>Assessment-Based Approach – Acute Abdomen</a:t>
            </a:r>
          </a:p>
          <a:p>
            <a:pPr lvl="1"/>
            <a:r>
              <a:rPr lang="en-US" altLang="en-US" sz="2400" dirty="0">
                <a:latin typeface="+mn-lt"/>
              </a:rPr>
              <a:t>Secondary Assessment</a:t>
            </a:r>
          </a:p>
          <a:p>
            <a:pPr lvl="2"/>
            <a:r>
              <a:rPr lang="en-US" altLang="en-US" sz="2400" dirty="0">
                <a:latin typeface="+mn-lt"/>
              </a:rPr>
              <a:t>Associated Signs and Symptoms</a:t>
            </a:r>
          </a:p>
          <a:p>
            <a:pPr lvl="3" indent="-230400"/>
            <a:r>
              <a:rPr lang="en-US" altLang="en-US" sz="2400" dirty="0">
                <a:latin typeface="+mn-lt"/>
              </a:rPr>
              <a:t>Tenderness</a:t>
            </a:r>
          </a:p>
          <a:p>
            <a:pPr lvl="3" indent="-230400"/>
            <a:r>
              <a:rPr lang="en-US" altLang="en-US" sz="2400" dirty="0">
                <a:latin typeface="+mn-lt"/>
              </a:rPr>
              <a:t>Anxiety, fear</a:t>
            </a:r>
          </a:p>
          <a:p>
            <a:pPr lvl="3" indent="-230400"/>
            <a:r>
              <a:rPr lang="en-US" altLang="en-US" sz="2400" dirty="0">
                <a:latin typeface="+mn-lt"/>
              </a:rPr>
              <a:t>Guarded position</a:t>
            </a:r>
          </a:p>
          <a:p>
            <a:pPr lvl="3" indent="-230400"/>
            <a:r>
              <a:rPr lang="en-US" altLang="en-US" sz="2400" dirty="0">
                <a:latin typeface="+mn-lt"/>
              </a:rPr>
              <a:t>Rapid, shallow breathing</a:t>
            </a:r>
          </a:p>
          <a:p>
            <a:pPr lvl="3" indent="-230400"/>
            <a:r>
              <a:rPr lang="en-US" altLang="en-US" sz="2400" dirty="0">
                <a:latin typeface="+mn-lt"/>
              </a:rPr>
              <a:t>Rapid pulse</a:t>
            </a:r>
          </a:p>
        </p:txBody>
      </p:sp>
    </p:spTree>
    <p:extLst>
      <p:ext uri="{BB962C8B-B14F-4D97-AF65-F5344CB8AC3E}">
        <p14:creationId xmlns:p14="http://schemas.microsoft.com/office/powerpoint/2010/main" val="20599641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(45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77900"/>
          </a:xfrm>
        </p:spPr>
        <p:txBody>
          <a:bodyPr wrap="square" lIns="91425" tIns="91425" rIns="91425" bIns="91425">
            <a:noAutofit/>
          </a:bodyPr>
          <a:lstStyle/>
          <a:p>
            <a:r>
              <a:rPr lang="en-US" altLang="en-US" sz="2400" dirty="0">
                <a:latin typeface="+mn-lt"/>
              </a:rPr>
              <a:t>Assessment-Based Approach – Acute Abdomen</a:t>
            </a:r>
          </a:p>
          <a:p>
            <a:pPr lvl="1"/>
            <a:r>
              <a:rPr lang="en-US" altLang="en-US" sz="2400" dirty="0">
                <a:latin typeface="+mn-lt"/>
              </a:rPr>
              <a:t>Secondary Assessment</a:t>
            </a:r>
          </a:p>
          <a:p>
            <a:pPr lvl="2"/>
            <a:r>
              <a:rPr lang="en-US" altLang="en-US" sz="2400" dirty="0">
                <a:latin typeface="+mn-lt"/>
              </a:rPr>
              <a:t>Associated Signs and Symptoms</a:t>
            </a:r>
          </a:p>
          <a:p>
            <a:pPr lvl="3" indent="-230400"/>
            <a:r>
              <a:rPr lang="en-US" altLang="en-US" sz="2400" dirty="0">
                <a:latin typeface="+mn-lt"/>
              </a:rPr>
              <a:t>Blood pressure changes from pain or shock</a:t>
            </a:r>
          </a:p>
          <a:p>
            <a:pPr lvl="3" indent="-230400"/>
            <a:r>
              <a:rPr lang="en-US" altLang="en-US" sz="2400" dirty="0">
                <a:latin typeface="+mn-lt"/>
              </a:rPr>
              <a:t>Nausea, vomiting, diarrhea</a:t>
            </a:r>
          </a:p>
          <a:p>
            <a:pPr lvl="3" indent="-230400"/>
            <a:r>
              <a:rPr lang="en-US" altLang="en-US" sz="2400" dirty="0">
                <a:latin typeface="+mn-lt"/>
              </a:rPr>
              <a:t>Abdominal rigidity or guarding</a:t>
            </a:r>
          </a:p>
          <a:p>
            <a:pPr lvl="3" indent="-230400"/>
            <a:r>
              <a:rPr lang="en-US" altLang="en-US" sz="2400" dirty="0">
                <a:latin typeface="+mn-lt"/>
              </a:rPr>
              <a:t>Distended abdomen</a:t>
            </a:r>
          </a:p>
          <a:p>
            <a:pPr lvl="3" indent="-230400"/>
            <a:r>
              <a:rPr lang="en-US" altLang="en-US" sz="2400" dirty="0">
                <a:latin typeface="+mn-lt"/>
              </a:rPr>
              <a:t>Fever or chills</a:t>
            </a:r>
          </a:p>
        </p:txBody>
      </p:sp>
    </p:spTree>
    <p:extLst>
      <p:ext uri="{BB962C8B-B14F-4D97-AF65-F5344CB8AC3E}">
        <p14:creationId xmlns:p14="http://schemas.microsoft.com/office/powerpoint/2010/main" val="24090346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(46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231624"/>
          </a:xfrm>
        </p:spPr>
        <p:txBody>
          <a:bodyPr wrap="square" lIns="91425" tIns="91425" rIns="91425" bIns="91425">
            <a:noAutofit/>
          </a:bodyPr>
          <a:lstStyle/>
          <a:p>
            <a:r>
              <a:rPr lang="en-US" altLang="en-US" sz="2400" dirty="0">
                <a:latin typeface="+mn-lt"/>
              </a:rPr>
              <a:t>Assessment-Based Approach – Acute Abdomen</a:t>
            </a:r>
          </a:p>
          <a:p>
            <a:pPr lvl="1"/>
            <a:r>
              <a:rPr lang="en-US" altLang="en-US" sz="2400" dirty="0">
                <a:latin typeface="+mn-lt"/>
              </a:rPr>
              <a:t>Secondary Assessment</a:t>
            </a:r>
          </a:p>
          <a:p>
            <a:pPr lvl="2"/>
            <a:r>
              <a:rPr lang="en-US" altLang="en-US" sz="2400" dirty="0">
                <a:latin typeface="+mn-lt"/>
              </a:rPr>
              <a:t>Associated Signs and Symptoms</a:t>
            </a:r>
          </a:p>
          <a:p>
            <a:pPr lvl="3" indent="-230400"/>
            <a:r>
              <a:rPr lang="en-US" altLang="en-US" sz="2400" dirty="0">
                <a:latin typeface="+mn-lt"/>
              </a:rPr>
              <a:t>Belching or flatulence</a:t>
            </a:r>
          </a:p>
          <a:p>
            <a:pPr lvl="3" indent="-230400"/>
            <a:r>
              <a:rPr lang="en-US" altLang="en-US" sz="2400" dirty="0">
                <a:latin typeface="+mn-lt"/>
              </a:rPr>
              <a:t>Changes in bowel habits or urination</a:t>
            </a:r>
          </a:p>
          <a:p>
            <a:pPr lvl="3" indent="-230400"/>
            <a:r>
              <a:rPr lang="en-US" altLang="en-US" sz="2400" dirty="0">
                <a:latin typeface="+mn-lt"/>
              </a:rPr>
              <a:t>Signs and symptoms of shock</a:t>
            </a:r>
          </a:p>
          <a:p>
            <a:pPr lvl="3" indent="-230400"/>
            <a:r>
              <a:rPr lang="en-US" altLang="en-US" sz="2400" dirty="0">
                <a:latin typeface="+mn-lt"/>
              </a:rPr>
              <a:t>Signs of internal bleeding</a:t>
            </a:r>
          </a:p>
        </p:txBody>
      </p:sp>
    </p:spTree>
    <p:extLst>
      <p:ext uri="{BB962C8B-B14F-4D97-AF65-F5344CB8AC3E}">
        <p14:creationId xmlns:p14="http://schemas.microsoft.com/office/powerpoint/2010/main" val="1392416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Introduction </a:t>
            </a:r>
            <a:r>
              <a:rPr lang="en-US" sz="2000" b="0" smtClean="0">
                <a:latin typeface="Times New Roman" panose="02020603050405020304" pitchFamily="18" charset="0"/>
                <a:ea typeface="ＭＳ Ｐゴシック"/>
                <a:cs typeface="ＭＳ Ｐゴシック" pitchFamily="-1" charset="-128"/>
              </a:rPr>
              <a:t>(2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Gynecologic emergencies can present with abdominopelvic pain and vaginal bleeding.</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Some gynecologic emergencies can be life-threatening.</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Renal disease is common, and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commonly encounter patients undergoing dialysis.</a:t>
            </a:r>
          </a:p>
        </p:txBody>
      </p:sp>
    </p:spTree>
    <p:extLst>
      <p:ext uri="{BB962C8B-B14F-4D97-AF65-F5344CB8AC3E}">
        <p14:creationId xmlns:p14="http://schemas.microsoft.com/office/powerpoint/2010/main" val="24503570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(47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r>
              <a:rPr lang="en-US" altLang="en-US" sz="2400" dirty="0">
                <a:latin typeface="+mn-lt"/>
              </a:rPr>
              <a:t>Assessment-Based Approach – Acute Abdomen</a:t>
            </a:r>
          </a:p>
          <a:p>
            <a:pPr lvl="1"/>
            <a:r>
              <a:rPr lang="en-US" altLang="en-US" sz="2400" dirty="0">
                <a:latin typeface="+mn-lt"/>
              </a:rPr>
              <a:t>Emergency Medical Care</a:t>
            </a:r>
          </a:p>
          <a:p>
            <a:pPr lvl="2"/>
            <a:r>
              <a:rPr lang="en-US" altLang="en-US" sz="2400" dirty="0">
                <a:latin typeface="+mn-lt"/>
              </a:rPr>
              <a:t>Keep the airway patent; be alert to vomiting.</a:t>
            </a:r>
          </a:p>
          <a:p>
            <a:pPr lvl="2"/>
            <a:r>
              <a:rPr lang="en-US" altLang="en-US" sz="2400" dirty="0">
                <a:latin typeface="+mn-lt"/>
              </a:rPr>
              <a:t>Place the patient in a comfortable position.</a:t>
            </a:r>
          </a:p>
          <a:p>
            <a:pPr lvl="2"/>
            <a:r>
              <a:rPr lang="en-US" altLang="en-US" sz="2400" dirty="0">
                <a:latin typeface="+mn-lt"/>
              </a:rPr>
              <a:t>Maintain an </a:t>
            </a:r>
            <a:r>
              <a:rPr lang="en-US" altLang="en-US" sz="2400" dirty="0" smtClean="0">
                <a:latin typeface="+mn-lt"/>
              </a:rPr>
              <a:t>S</a:t>
            </a:r>
            <a:r>
              <a:rPr lang="en-US" altLang="en-US" sz="100" dirty="0" smtClean="0">
                <a:latin typeface="+mn-lt"/>
              </a:rPr>
              <a:t> </a:t>
            </a:r>
            <a:r>
              <a:rPr lang="en-US" altLang="en-US" sz="2400" dirty="0" smtClean="0">
                <a:latin typeface="+mn-lt"/>
              </a:rPr>
              <a:t>p</a:t>
            </a:r>
            <a:r>
              <a:rPr lang="en-US" altLang="en-US" sz="100" dirty="0" smtClean="0">
                <a:latin typeface="+mn-lt"/>
              </a:rPr>
              <a:t> </a:t>
            </a:r>
            <a:r>
              <a:rPr lang="en-US" altLang="en-US" sz="2400" dirty="0" smtClean="0">
                <a:latin typeface="+mn-lt"/>
              </a:rPr>
              <a:t>O</a:t>
            </a:r>
            <a:r>
              <a:rPr lang="en-US" altLang="en-US" sz="2400" baseline="-25000" dirty="0" smtClean="0">
                <a:latin typeface="+mn-lt"/>
              </a:rPr>
              <a:t>2</a:t>
            </a:r>
            <a:r>
              <a:rPr lang="en-US" altLang="en-US" sz="2400" dirty="0" smtClean="0">
                <a:latin typeface="+mn-lt"/>
              </a:rPr>
              <a:t> </a:t>
            </a:r>
            <a:r>
              <a:rPr lang="en-US" altLang="en-US" sz="2400" dirty="0">
                <a:latin typeface="+mn-lt"/>
              </a:rPr>
              <a:t>of 94% or greater.</a:t>
            </a:r>
          </a:p>
          <a:p>
            <a:pPr lvl="2"/>
            <a:r>
              <a:rPr lang="en-US" altLang="en-US" sz="2400" dirty="0">
                <a:latin typeface="+mn-lt"/>
              </a:rPr>
              <a:t>Administer nothing by mouth.</a:t>
            </a:r>
          </a:p>
        </p:txBody>
      </p:sp>
    </p:spTree>
    <p:extLst>
      <p:ext uri="{BB962C8B-B14F-4D97-AF65-F5344CB8AC3E}">
        <p14:creationId xmlns:p14="http://schemas.microsoft.com/office/powerpoint/2010/main" val="14774890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Emergency Care Protocol: Acute Abdominal Pain</a:t>
            </a:r>
            <a:endParaRPr lang="en-US" alt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538830"/>
          </a:xfrm>
        </p:spPr>
        <p:txBody>
          <a:bodyPr/>
          <a:lstStyle/>
          <a:p>
            <a:pPr marL="432000" indent="-432000">
              <a:spcBef>
                <a:spcPts val="600"/>
              </a:spcBef>
              <a:buFont typeface="+mj-lt"/>
              <a:buAutoNum type="arabicPeriod"/>
            </a:pPr>
            <a:r>
              <a:rPr lang="en-US" sz="1800" dirty="0">
                <a:latin typeface="+mn-lt"/>
              </a:rPr>
              <a:t>Establish and maintain an open airway. Insert a </a:t>
            </a:r>
            <a:r>
              <a:rPr lang="en-US" sz="1800" dirty="0" smtClean="0">
                <a:latin typeface="+mn-lt"/>
              </a:rPr>
              <a:t>nasopharyngeal or </a:t>
            </a:r>
            <a:r>
              <a:rPr lang="en-US" sz="1800" dirty="0">
                <a:latin typeface="+mn-lt"/>
              </a:rPr>
              <a:t>oropharyngeal airway if the </a:t>
            </a:r>
            <a:r>
              <a:rPr lang="en-US" sz="1800" dirty="0" smtClean="0">
                <a:latin typeface="+mn-lt"/>
              </a:rPr>
              <a:t>patient is </a:t>
            </a:r>
            <a:r>
              <a:rPr lang="en-US" sz="1800" dirty="0">
                <a:latin typeface="+mn-lt"/>
              </a:rPr>
              <a:t>unresponsive and has no gag or cough reflex.</a:t>
            </a:r>
          </a:p>
          <a:p>
            <a:pPr marL="432000" indent="-432000">
              <a:spcBef>
                <a:spcPts val="600"/>
              </a:spcBef>
              <a:buFont typeface="+mj-lt"/>
              <a:buAutoNum type="arabicPeriod"/>
            </a:pPr>
            <a:r>
              <a:rPr lang="en-US" sz="1800" dirty="0" smtClean="0">
                <a:latin typeface="+mn-lt"/>
              </a:rPr>
              <a:t>Suction </a:t>
            </a:r>
            <a:r>
              <a:rPr lang="en-US" sz="1800" dirty="0">
                <a:latin typeface="+mn-lt"/>
              </a:rPr>
              <a:t>secretions as necessary.</a:t>
            </a:r>
          </a:p>
          <a:p>
            <a:pPr marL="432000" indent="-432000">
              <a:spcBef>
                <a:spcPts val="600"/>
              </a:spcBef>
              <a:buFont typeface="+mj-lt"/>
              <a:buAutoNum type="arabicPeriod"/>
            </a:pPr>
            <a:r>
              <a:rPr lang="en-US" sz="1800" dirty="0" smtClean="0">
                <a:latin typeface="+mn-lt"/>
              </a:rPr>
              <a:t>If </a:t>
            </a:r>
            <a:r>
              <a:rPr lang="en-US" sz="1800" dirty="0">
                <a:latin typeface="+mn-lt"/>
              </a:rPr>
              <a:t>breathing is inadequate, provide positive </a:t>
            </a:r>
            <a:r>
              <a:rPr lang="en-US" sz="1800" dirty="0" smtClean="0">
                <a:latin typeface="+mn-lt"/>
              </a:rPr>
              <a:t>pressure ventilation </a:t>
            </a:r>
            <a:r>
              <a:rPr lang="en-US" sz="1800" dirty="0">
                <a:latin typeface="+mn-lt"/>
              </a:rPr>
              <a:t>with supplemental oxygen at a </a:t>
            </a:r>
            <a:r>
              <a:rPr lang="en-US" sz="1800" dirty="0" smtClean="0">
                <a:latin typeface="+mn-lt"/>
              </a:rPr>
              <a:t>minimum rate </a:t>
            </a:r>
            <a:r>
              <a:rPr lang="en-US" sz="1800" dirty="0">
                <a:latin typeface="+mn-lt"/>
              </a:rPr>
              <a:t>of 10–12 ventilations/minute for an adult </a:t>
            </a:r>
            <a:r>
              <a:rPr lang="en-US" sz="1800" dirty="0" smtClean="0">
                <a:latin typeface="+mn-lt"/>
              </a:rPr>
              <a:t>and 12–20 </a:t>
            </a:r>
            <a:r>
              <a:rPr lang="en-US" sz="1800" dirty="0">
                <a:latin typeface="+mn-lt"/>
              </a:rPr>
              <a:t>ventilations/minute for an infant or child</a:t>
            </a:r>
            <a:r>
              <a:rPr lang="en-US" sz="1800" dirty="0" smtClean="0">
                <a:latin typeface="+mn-lt"/>
              </a:rPr>
              <a:t>.</a:t>
            </a:r>
          </a:p>
          <a:p>
            <a:pPr marL="432000" indent="-432000">
              <a:spcBef>
                <a:spcPts val="600"/>
              </a:spcBef>
              <a:buFont typeface="+mj-lt"/>
              <a:buAutoNum type="arabicPeriod"/>
            </a:pPr>
            <a:r>
              <a:rPr lang="en-US" sz="1800" dirty="0">
                <a:latin typeface="+mn-lt"/>
              </a:rPr>
              <a:t>If breathing is adequate, administer oxygen to </a:t>
            </a:r>
            <a:r>
              <a:rPr lang="en-US" sz="1800" dirty="0" smtClean="0">
                <a:latin typeface="+mn-lt"/>
              </a:rPr>
              <a:t>maintain an </a:t>
            </a:r>
            <a:endParaRPr lang="en-US" sz="1800" dirty="0">
              <a:latin typeface="+mn-lt"/>
            </a:endParaRPr>
          </a:p>
        </p:txBody>
      </p:sp>
      <p:graphicFrame>
        <p:nvGraphicFramePr>
          <p:cNvPr id="6" name="Object 5" descr="S p O sub 2 of greater than or equal to 94%."/>
          <p:cNvGraphicFramePr>
            <a:graphicFrameLocks noChangeAspect="1"/>
          </p:cNvGraphicFramePr>
          <p:nvPr>
            <p:extLst>
              <p:ext uri="{D42A27DB-BD31-4B8C-83A1-F6EECF244321}">
                <p14:modId xmlns:p14="http://schemas.microsoft.com/office/powerpoint/2010/main" val="2309145467"/>
              </p:ext>
            </p:extLst>
          </p:nvPr>
        </p:nvGraphicFramePr>
        <p:xfrm>
          <a:off x="6902387" y="3840241"/>
          <a:ext cx="1574926" cy="333218"/>
        </p:xfrm>
        <a:graphic>
          <a:graphicData uri="http://schemas.openxmlformats.org/presentationml/2006/ole">
            <mc:AlternateContent xmlns:mc="http://schemas.openxmlformats.org/markup-compatibility/2006">
              <mc:Choice xmlns:v="urn:schemas-microsoft-com:vml" Requires="v">
                <p:oleObj spid="_x0000_s1108" name="Equation" r:id="rId3" imgW="1079280" imgH="228600" progId="Equation.DSMT4">
                  <p:embed/>
                </p:oleObj>
              </mc:Choice>
              <mc:Fallback>
                <p:oleObj name="Equation" r:id="rId3" imgW="1079280" imgH="228600" progId="Equation.DSMT4">
                  <p:embed/>
                  <p:pic>
                    <p:nvPicPr>
                      <p:cNvPr id="0" name=""/>
                      <p:cNvPicPr/>
                      <p:nvPr/>
                    </p:nvPicPr>
                    <p:blipFill>
                      <a:blip r:embed="rId4"/>
                      <a:stretch>
                        <a:fillRect/>
                      </a:stretch>
                    </p:blipFill>
                    <p:spPr>
                      <a:xfrm>
                        <a:off x="6902387" y="3840241"/>
                        <a:ext cx="1574926" cy="333218"/>
                      </a:xfrm>
                      <a:prstGeom prst="rect">
                        <a:avLst/>
                      </a:prstGeom>
                    </p:spPr>
                  </p:pic>
                </p:oleObj>
              </mc:Fallback>
            </mc:AlternateContent>
          </a:graphicData>
        </a:graphic>
      </p:graphicFrame>
      <p:sp>
        <p:nvSpPr>
          <p:cNvPr id="5" name="Text Placeholder 4"/>
          <p:cNvSpPr>
            <a:spLocks noGrp="1"/>
          </p:cNvSpPr>
          <p:nvPr>
            <p:ph type="body" idx="2"/>
          </p:nvPr>
        </p:nvSpPr>
        <p:spPr>
          <a:xfrm>
            <a:off x="457200" y="4190786"/>
            <a:ext cx="8229600" cy="1702970"/>
          </a:xfrm>
        </p:spPr>
        <p:txBody>
          <a:bodyPr/>
          <a:lstStyle/>
          <a:p>
            <a:pPr marL="432000" indent="-432000">
              <a:spcBef>
                <a:spcPts val="600"/>
              </a:spcBef>
              <a:buFont typeface="+mj-lt"/>
              <a:buAutoNum type="arabicPeriod" startAt="5"/>
            </a:pPr>
            <a:r>
              <a:rPr lang="en-US" sz="1800" dirty="0" smtClean="0">
                <a:latin typeface="+mn-lt"/>
              </a:rPr>
              <a:t>Place </a:t>
            </a:r>
            <a:r>
              <a:rPr lang="en-US" sz="1800" dirty="0">
                <a:latin typeface="+mn-lt"/>
              </a:rPr>
              <a:t>the patient in a position of comfort, usually with knees flexed. If the patient is vomiting, place in a left lateral recumbent position only if no spinal injury is suspected.</a:t>
            </a:r>
          </a:p>
          <a:p>
            <a:pPr marL="432000" indent="-432000">
              <a:spcBef>
                <a:spcPts val="600"/>
              </a:spcBef>
              <a:buFont typeface="+mj-lt"/>
              <a:buAutoNum type="arabicPeriod" startAt="5"/>
            </a:pPr>
            <a:r>
              <a:rPr lang="en-US" sz="1800" dirty="0">
                <a:latin typeface="+mn-lt"/>
              </a:rPr>
              <a:t>Transport according to the patient’s condition.</a:t>
            </a:r>
          </a:p>
          <a:p>
            <a:pPr marL="432000" indent="-432000">
              <a:spcBef>
                <a:spcPts val="600"/>
              </a:spcBef>
              <a:buFont typeface="+mj-lt"/>
              <a:buAutoNum type="arabicPeriod" startAt="5"/>
            </a:pPr>
            <a:r>
              <a:rPr lang="en-US" sz="1800" dirty="0">
                <a:latin typeface="+mn-lt"/>
              </a:rPr>
              <a:t>Perform a reassessment every 5 minutes</a:t>
            </a:r>
            <a:r>
              <a:rPr lang="en-US" sz="1800" dirty="0" smtClean="0">
                <a:latin typeface="+mn-lt"/>
              </a:rPr>
              <a:t>.</a:t>
            </a:r>
            <a:endParaRPr lang="en-US" sz="1800" dirty="0">
              <a:latin typeface="+mn-lt"/>
            </a:endParaRPr>
          </a:p>
        </p:txBody>
      </p:sp>
    </p:spTree>
    <p:extLst>
      <p:ext uri="{BB962C8B-B14F-4D97-AF65-F5344CB8AC3E}">
        <p14:creationId xmlns:p14="http://schemas.microsoft.com/office/powerpoint/2010/main" val="34416515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ctr">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Emergency Care Algorithm: Acute Abdominal Pain</a:t>
            </a:r>
            <a:endParaRPr lang="en-US" altLang="en-US" dirty="0">
              <a:latin typeface="Times New Roman" panose="02020603050405020304" pitchFamily="18" charset="0"/>
              <a:ea typeface="ＭＳ Ｐゴシック"/>
            </a:endParaRPr>
          </a:p>
        </p:txBody>
      </p:sp>
      <p:pic>
        <p:nvPicPr>
          <p:cNvPr id="4" name="Picture 2" descr="Emergency care algorithm for acute abdominal pain. Check if mechanism of injury is present. If present, consider spine motion restriction and assess mental status; if not present, assess mental status. If alert and able to obey commands, consider oxygen administration and assess circulation. Perform secondary assessment, place patient in position of comfort, transport and reassess. If altered, check to see if airway is open. If open, assess breathing. If not open, suction if necessary, head tilt chin lift or jaw thrust maneuver, oro nasopharyngeal airway, and assess breathing. If breathing is adequate, administer oxygen and assess circulation; if breathing is inadequate, administer P P V with oxygen and assess circulation. Perform rapid secondary assessment. Place in lateral recumbent position if no spine injury, transport and reasse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2858" y="1549885"/>
            <a:ext cx="3008762" cy="469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2271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Acute Abdomen </a:t>
            </a:r>
            <a:r>
              <a:rPr lang="en-US" sz="2000" b="0" dirty="0" smtClean="0">
                <a:latin typeface="Times New Roman" panose="02020603050405020304" pitchFamily="18" charset="0"/>
                <a:ea typeface="ＭＳ Ｐゴシック"/>
                <a:cs typeface="ＭＳ Ｐゴシック" pitchFamily="-1" charset="-128"/>
              </a:rPr>
              <a:t>(48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 – Acute Abdomen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Emergency Medical Care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Calm and reassure the patient.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Treat for shock, if present.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Initiate transport.</a:t>
            </a:r>
          </a:p>
        </p:txBody>
      </p:sp>
    </p:spTree>
    <p:extLst>
      <p:ext uri="{BB962C8B-B14F-4D97-AF65-F5344CB8AC3E}">
        <p14:creationId xmlns:p14="http://schemas.microsoft.com/office/powerpoint/2010/main" val="11975715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Case Study </a:t>
            </a:r>
            <a:r>
              <a:rPr lang="en-US" sz="2000" b="0" smtClean="0">
                <a:latin typeface="Times New Roman" panose="02020603050405020304" pitchFamily="18" charset="0"/>
                <a:ea typeface="ＭＳ Ｐゴシック"/>
                <a:cs typeface="ＭＳ Ｐゴシック" pitchFamily="-1" charset="-128"/>
              </a:rPr>
              <a:t>(2 of 4)</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69959"/>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Mrs. </a:t>
            </a:r>
            <a:r>
              <a:rPr lang="en-US" altLang="en-US" sz="2400" dirty="0" smtClean="0">
                <a:solidFill>
                  <a:srgbClr val="000000"/>
                </a:solidFill>
                <a:latin typeface="Arial (Body)"/>
                <a:ea typeface="ＭＳ Ｐゴシック"/>
              </a:rPr>
              <a:t>Hill’s </a:t>
            </a:r>
            <a:r>
              <a:rPr lang="en-US" altLang="en-US" sz="2400" dirty="0">
                <a:solidFill>
                  <a:srgbClr val="000000"/>
                </a:solidFill>
                <a:latin typeface="Arial (Body)"/>
                <a:ea typeface="ＭＳ Ｐゴシック"/>
              </a:rPr>
              <a:t>history reveals that she has been constipated for one to two days, and that she feels bloated. She has had previous abdominal surgeries for a hysterectomy, appendectomy, and cholecystectomy. She takes medications for atrial fibrillation, and has no allergies. She has not had an appetite for two days, and was not doing anything in particular when the discomfort began.</a:t>
            </a:r>
          </a:p>
        </p:txBody>
      </p:sp>
    </p:spTree>
    <p:extLst>
      <p:ext uri="{BB962C8B-B14F-4D97-AF65-F5344CB8AC3E}">
        <p14:creationId xmlns:p14="http://schemas.microsoft.com/office/powerpoint/2010/main" val="14902064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Case Study </a:t>
            </a:r>
            <a:r>
              <a:rPr lang="en-US" sz="2000" b="0" smtClean="0">
                <a:latin typeface="Times New Roman" panose="02020603050405020304" pitchFamily="18" charset="0"/>
                <a:ea typeface="ＭＳ Ｐゴシック"/>
                <a:cs typeface="ＭＳ Ｐゴシック" pitchFamily="-1" charset="-128"/>
              </a:rPr>
              <a:t>(3 of 4)</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843825"/>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The physical exam reveals a facial expression consistent with experiencing pain; the a patient, who is lying on her right side with her hips flexed, has very warm, dry skin, and a distended abdomen that is tender to palpation, particularly in the lower right quadrant.</a:t>
            </a:r>
          </a:p>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Vital signs are: pulse 92, irregular; </a:t>
            </a:r>
            <a:r>
              <a:rPr lang="en-US" altLang="en-US" sz="2400" dirty="0" smtClean="0">
                <a:solidFill>
                  <a:srgbClr val="000000"/>
                </a:solidFill>
                <a:latin typeface="Arial (Body)"/>
                <a:ea typeface="ＭＳ Ｐゴシック"/>
              </a:rPr>
              <a:t>B</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 </a:t>
            </a:r>
            <a:r>
              <a:rPr lang="en-US" altLang="en-US" sz="2400" dirty="0">
                <a:solidFill>
                  <a:srgbClr val="000000"/>
                </a:solidFill>
                <a:latin typeface="Arial (Body)"/>
                <a:ea typeface="ＭＳ Ｐゴシック"/>
              </a:rPr>
              <a:t>132/84; respirations 20 and slightly shallow;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2400" baseline="-25000" dirty="0" smtClean="0">
                <a:solidFill>
                  <a:srgbClr val="000000"/>
                </a:solidFill>
                <a:latin typeface="Arial (Body)"/>
                <a:ea typeface="ＭＳ Ｐゴシック"/>
              </a:rPr>
              <a:t>2</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96% on room air.</a:t>
            </a:r>
          </a:p>
        </p:txBody>
      </p:sp>
    </p:spTree>
    <p:extLst>
      <p:ext uri="{BB962C8B-B14F-4D97-AF65-F5344CB8AC3E}">
        <p14:creationId xmlns:p14="http://schemas.microsoft.com/office/powerpoint/2010/main" val="29145882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Case Study </a:t>
            </a:r>
            <a:r>
              <a:rPr lang="en-US" sz="2000" b="0" smtClean="0">
                <a:latin typeface="Times New Roman" panose="02020603050405020304" pitchFamily="18" charset="0"/>
                <a:ea typeface="ＭＳ Ｐゴシック"/>
                <a:cs typeface="ＭＳ Ｐゴシック" pitchFamily="-1" charset="-128"/>
              </a:rPr>
              <a:t>(4 of 4)</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48499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are some disorders that would explain Mrs. Hill's signs and symptoms?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emergency care is required for Mrs. Hill</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5972274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Hematologic Emergencies </a:t>
            </a:r>
            <a:r>
              <a:rPr lang="en-US" sz="2000" b="0" smtClean="0">
                <a:latin typeface="Times New Roman" panose="02020603050405020304" pitchFamily="18" charset="0"/>
                <a:ea typeface="ＭＳ Ｐゴシック"/>
                <a:cs typeface="ＭＳ Ｐゴシック" pitchFamily="-1" charset="-128"/>
              </a:rPr>
              <a:t>(1 of 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Common Hematologic Conditions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Hematologic problems that may be encountered in prehospital care include: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Anemia</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Sickle cell disease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Hemophilia.</a:t>
            </a:r>
          </a:p>
        </p:txBody>
      </p:sp>
    </p:spTree>
    <p:extLst>
      <p:ext uri="{BB962C8B-B14F-4D97-AF65-F5344CB8AC3E}">
        <p14:creationId xmlns:p14="http://schemas.microsoft.com/office/powerpoint/2010/main" val="4369405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Hematologic Emergencies </a:t>
            </a:r>
            <a:r>
              <a:rPr lang="en-US" sz="2000" b="0" smtClean="0">
                <a:latin typeface="Times New Roman" panose="02020603050405020304" pitchFamily="18" charset="0"/>
                <a:ea typeface="ＭＳ Ｐゴシック"/>
                <a:cs typeface="ＭＳ Ｐゴシック" pitchFamily="-1" charset="-128"/>
              </a:rPr>
              <a:t>(2 of 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r>
              <a:rPr lang="en-US" altLang="en-US" sz="2400" dirty="0">
                <a:latin typeface="+mn-lt"/>
              </a:rPr>
              <a:t>Common Hematologic Conditions</a:t>
            </a:r>
          </a:p>
          <a:p>
            <a:pPr lvl="1"/>
            <a:r>
              <a:rPr lang="en-US" altLang="en-US" sz="2400" dirty="0">
                <a:latin typeface="+mn-lt"/>
              </a:rPr>
              <a:t>Anemia</a:t>
            </a:r>
          </a:p>
          <a:p>
            <a:pPr lvl="2"/>
            <a:r>
              <a:rPr lang="en-US" altLang="en-US" sz="2400" dirty="0">
                <a:latin typeface="+mn-lt"/>
              </a:rPr>
              <a:t>Decrease in red blood cell volume</a:t>
            </a:r>
          </a:p>
          <a:p>
            <a:pPr lvl="2"/>
            <a:r>
              <a:rPr lang="en-US" altLang="en-US" sz="2400" dirty="0">
                <a:latin typeface="+mn-lt"/>
              </a:rPr>
              <a:t>May be chronic or acute</a:t>
            </a:r>
          </a:p>
          <a:p>
            <a:pPr lvl="2"/>
            <a:r>
              <a:rPr lang="en-US" altLang="en-US" sz="2400" dirty="0">
                <a:latin typeface="+mn-lt"/>
              </a:rPr>
              <a:t>Decrease in oxygen-carrying capability</a:t>
            </a:r>
          </a:p>
          <a:p>
            <a:pPr lvl="2"/>
            <a:r>
              <a:rPr lang="en-US" altLang="en-US" sz="2400" dirty="0">
                <a:latin typeface="+mn-lt"/>
              </a:rPr>
              <a:t>May cause patient to be pale and easily fatigued with shortness of breath on exertion.</a:t>
            </a:r>
          </a:p>
        </p:txBody>
      </p:sp>
    </p:spTree>
    <p:extLst>
      <p:ext uri="{BB962C8B-B14F-4D97-AF65-F5344CB8AC3E}">
        <p14:creationId xmlns:p14="http://schemas.microsoft.com/office/powerpoint/2010/main" val="7494318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Hematologic Emergencies </a:t>
            </a:r>
            <a:r>
              <a:rPr lang="en-US" sz="2000" b="0" smtClean="0">
                <a:latin typeface="Times New Roman" panose="02020603050405020304" pitchFamily="18" charset="0"/>
                <a:ea typeface="ＭＳ Ｐゴシック"/>
                <a:cs typeface="ＭＳ Ｐゴシック" pitchFamily="-1" charset="-128"/>
              </a:rPr>
              <a:t>(3 of 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r>
              <a:rPr lang="en-US" altLang="en-US" sz="2400" dirty="0">
                <a:latin typeface="+mn-lt"/>
              </a:rPr>
              <a:t>Common Hematologic Conditions</a:t>
            </a:r>
          </a:p>
          <a:p>
            <a:pPr lvl="1"/>
            <a:r>
              <a:rPr lang="en-US" altLang="en-US" sz="2400" dirty="0">
                <a:latin typeface="+mn-lt"/>
              </a:rPr>
              <a:t>Sickle Cell Anemia</a:t>
            </a:r>
          </a:p>
          <a:p>
            <a:pPr lvl="2"/>
            <a:r>
              <a:rPr lang="en-US" altLang="en-US" sz="2400" dirty="0">
                <a:latin typeface="+mn-lt"/>
              </a:rPr>
              <a:t>Hereditary disorder</a:t>
            </a:r>
          </a:p>
          <a:p>
            <a:pPr lvl="2"/>
            <a:r>
              <a:rPr lang="en-US" altLang="en-US" sz="2400" dirty="0">
                <a:latin typeface="+mn-lt"/>
              </a:rPr>
              <a:t>More common in African Americans, Africans, and those of Mediterranean, South and Central American, and Middle Eastern origin</a:t>
            </a:r>
          </a:p>
        </p:txBody>
      </p:sp>
    </p:spTree>
    <p:extLst>
      <p:ext uri="{BB962C8B-B14F-4D97-AF65-F5344CB8AC3E}">
        <p14:creationId xmlns:p14="http://schemas.microsoft.com/office/powerpoint/2010/main" val="2079606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(1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55451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Abdominal Structures and Functions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abdominal cavity extends from the diaphragm to the pelvis.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parietal peritoneum lines the abdominal cavity, and the visceral peritoneum is in contact with the organs.</a:t>
            </a:r>
          </a:p>
        </p:txBody>
      </p:sp>
    </p:spTree>
    <p:extLst>
      <p:ext uri="{BB962C8B-B14F-4D97-AF65-F5344CB8AC3E}">
        <p14:creationId xmlns:p14="http://schemas.microsoft.com/office/powerpoint/2010/main" val="19622485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Hematologic Emergencies </a:t>
            </a:r>
            <a:r>
              <a:rPr lang="en-US" sz="2000" b="0" dirty="0" smtClean="0">
                <a:latin typeface="Times New Roman" panose="02020603050405020304" pitchFamily="18" charset="0"/>
                <a:ea typeface="ＭＳ Ｐゴシック"/>
                <a:cs typeface="ＭＳ Ｐゴシック" pitchFamily="-1" charset="-128"/>
              </a:rPr>
              <a:t>(4 of 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r>
              <a:rPr lang="en-US" altLang="en-US" sz="2400" dirty="0">
                <a:latin typeface="+mn-lt"/>
              </a:rPr>
              <a:t>Common Hematologic Conditions</a:t>
            </a:r>
          </a:p>
          <a:p>
            <a:pPr lvl="1"/>
            <a:r>
              <a:rPr lang="en-US" altLang="en-US" sz="2400" dirty="0">
                <a:latin typeface="+mn-lt"/>
              </a:rPr>
              <a:t>Sickle Cell Disease</a:t>
            </a:r>
          </a:p>
          <a:p>
            <a:pPr lvl="2"/>
            <a:r>
              <a:rPr lang="en-US" altLang="en-US" sz="2400" dirty="0">
                <a:latin typeface="+mn-lt"/>
              </a:rPr>
              <a:t>The four common patterns of sickle cell crisis, all of which are painful, are the following:</a:t>
            </a:r>
          </a:p>
          <a:p>
            <a:pPr lvl="3" indent="-230400"/>
            <a:r>
              <a:rPr lang="en-US" altLang="en-US" sz="2400" dirty="0">
                <a:latin typeface="+mn-lt"/>
              </a:rPr>
              <a:t>Bone crisis</a:t>
            </a:r>
          </a:p>
          <a:p>
            <a:pPr lvl="3" indent="-230400"/>
            <a:r>
              <a:rPr lang="en-US" altLang="en-US" sz="2400" dirty="0">
                <a:latin typeface="+mn-lt"/>
              </a:rPr>
              <a:t>Acute chest syndrome</a:t>
            </a:r>
          </a:p>
          <a:p>
            <a:pPr lvl="3" indent="-230400"/>
            <a:r>
              <a:rPr lang="en-US" altLang="en-US" sz="2400" dirty="0">
                <a:latin typeface="+mn-lt"/>
              </a:rPr>
              <a:t>Abdominal crisis</a:t>
            </a:r>
          </a:p>
          <a:p>
            <a:pPr lvl="3" indent="-230400"/>
            <a:r>
              <a:rPr lang="en-US" altLang="en-US" sz="2400" dirty="0">
                <a:latin typeface="+mn-lt"/>
              </a:rPr>
              <a:t>Joint crisis.</a:t>
            </a:r>
          </a:p>
        </p:txBody>
      </p:sp>
    </p:spTree>
    <p:extLst>
      <p:ext uri="{BB962C8B-B14F-4D97-AF65-F5344CB8AC3E}">
        <p14:creationId xmlns:p14="http://schemas.microsoft.com/office/powerpoint/2010/main" val="34903692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Hematologic Emergencies </a:t>
            </a:r>
            <a:r>
              <a:rPr lang="en-US" sz="2000" b="0" smtClean="0">
                <a:latin typeface="Times New Roman" panose="02020603050405020304" pitchFamily="18" charset="0"/>
                <a:ea typeface="ＭＳ Ｐゴシック"/>
                <a:cs typeface="ＭＳ Ｐゴシック" pitchFamily="-1" charset="-128"/>
              </a:rPr>
              <a:t>(5 of 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124176"/>
          </a:xfrm>
        </p:spPr>
        <p:txBody>
          <a:bodyPr wrap="square" lIns="91425" tIns="91425" rIns="91425" bIns="91425">
            <a:noAutofit/>
          </a:bodyPr>
          <a:lstStyle/>
          <a:p>
            <a:r>
              <a:rPr lang="en-US" altLang="en-US" sz="2400" dirty="0">
                <a:latin typeface="+mn-lt"/>
              </a:rPr>
              <a:t>Common Hematologic Conditions</a:t>
            </a:r>
          </a:p>
          <a:p>
            <a:pPr lvl="1"/>
            <a:r>
              <a:rPr lang="en-US" altLang="en-US" sz="2400" dirty="0">
                <a:latin typeface="+mn-lt"/>
              </a:rPr>
              <a:t>Sickle Cell Disease</a:t>
            </a:r>
          </a:p>
          <a:p>
            <a:pPr lvl="2"/>
            <a:r>
              <a:rPr lang="en-US" altLang="en-US" sz="2400" dirty="0">
                <a:latin typeface="+mn-lt"/>
              </a:rPr>
              <a:t>Signs and Symptoms of Sickle Cell Crisis</a:t>
            </a:r>
          </a:p>
          <a:p>
            <a:pPr lvl="3" indent="-230400"/>
            <a:r>
              <a:rPr lang="en-US" altLang="en-US" sz="2400" dirty="0">
                <a:latin typeface="+mn-lt"/>
              </a:rPr>
              <a:t>Bone and joint pain</a:t>
            </a:r>
          </a:p>
          <a:p>
            <a:pPr lvl="3" indent="-230400"/>
            <a:r>
              <a:rPr lang="en-US" altLang="en-US" sz="2400" dirty="0">
                <a:latin typeface="+mn-lt"/>
              </a:rPr>
              <a:t>Fever</a:t>
            </a:r>
          </a:p>
          <a:p>
            <a:pPr lvl="3" indent="-230400"/>
            <a:r>
              <a:rPr lang="en-US" altLang="en-US" sz="2400" dirty="0">
                <a:latin typeface="+mn-lt"/>
              </a:rPr>
              <a:t>Chest pain</a:t>
            </a:r>
          </a:p>
          <a:p>
            <a:pPr lvl="3" indent="-230400"/>
            <a:r>
              <a:rPr lang="en-US" altLang="en-US" sz="2400" dirty="0">
                <a:latin typeface="+mn-lt"/>
              </a:rPr>
              <a:t>Shortness of breath</a:t>
            </a:r>
          </a:p>
          <a:p>
            <a:pPr lvl="3" indent="-230400"/>
            <a:r>
              <a:rPr lang="en-US" altLang="en-US" sz="2400" dirty="0">
                <a:latin typeface="+mn-lt"/>
              </a:rPr>
              <a:t>Fatigue</a:t>
            </a:r>
          </a:p>
          <a:p>
            <a:pPr lvl="3" indent="-230400"/>
            <a:r>
              <a:rPr lang="en-US" altLang="en-US" sz="2400" dirty="0">
                <a:latin typeface="+mn-lt"/>
              </a:rPr>
              <a:t>Pale </a:t>
            </a:r>
            <a:r>
              <a:rPr lang="en-US" altLang="en-US" sz="2400" dirty="0" smtClean="0">
                <a:latin typeface="+mn-lt"/>
              </a:rPr>
              <a:t>skin</a:t>
            </a:r>
            <a:endParaRPr lang="en-US" altLang="en-US" sz="2400" dirty="0">
              <a:latin typeface="+mn-lt"/>
            </a:endParaRPr>
          </a:p>
        </p:txBody>
      </p:sp>
    </p:spTree>
    <p:extLst>
      <p:ext uri="{BB962C8B-B14F-4D97-AF65-F5344CB8AC3E}">
        <p14:creationId xmlns:p14="http://schemas.microsoft.com/office/powerpoint/2010/main" val="5113901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Hematologic Emergencies </a:t>
            </a:r>
            <a:r>
              <a:rPr lang="en-US" sz="2000" b="0" smtClean="0">
                <a:latin typeface="Times New Roman" panose="02020603050405020304" pitchFamily="18" charset="0"/>
                <a:ea typeface="ＭＳ Ｐゴシック"/>
                <a:cs typeface="ＭＳ Ｐゴシック" pitchFamily="-1" charset="-128"/>
              </a:rPr>
              <a:t>(6 of 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124176"/>
          </a:xfrm>
        </p:spPr>
        <p:txBody>
          <a:bodyPr wrap="square" lIns="91425" tIns="91425" rIns="91425" bIns="91425">
            <a:noAutofit/>
          </a:bodyPr>
          <a:lstStyle/>
          <a:p>
            <a:r>
              <a:rPr lang="en-US" altLang="en-US" sz="2400" dirty="0">
                <a:latin typeface="+mn-lt"/>
              </a:rPr>
              <a:t>Common Hematologic Conditions</a:t>
            </a:r>
          </a:p>
          <a:p>
            <a:pPr lvl="1"/>
            <a:r>
              <a:rPr lang="en-US" altLang="en-US" sz="2400" dirty="0">
                <a:latin typeface="+mn-lt"/>
              </a:rPr>
              <a:t>Sickle Cell Disease</a:t>
            </a:r>
          </a:p>
          <a:p>
            <a:pPr lvl="2"/>
            <a:r>
              <a:rPr lang="en-US" altLang="en-US" sz="2400" dirty="0">
                <a:latin typeface="+mn-lt"/>
              </a:rPr>
              <a:t>Signs and Symptoms of Sickle Cell Crisis</a:t>
            </a:r>
          </a:p>
          <a:p>
            <a:pPr lvl="3" indent="-230400"/>
            <a:r>
              <a:rPr lang="en-US" altLang="en-US" sz="2400" dirty="0">
                <a:latin typeface="+mn-lt"/>
              </a:rPr>
              <a:t>Priapism</a:t>
            </a:r>
          </a:p>
          <a:p>
            <a:pPr lvl="3" indent="-230400"/>
            <a:r>
              <a:rPr lang="en-US" altLang="en-US" sz="2400" dirty="0">
                <a:latin typeface="+mn-lt"/>
              </a:rPr>
              <a:t>Jaundice</a:t>
            </a:r>
          </a:p>
          <a:p>
            <a:pPr lvl="3" indent="-230400"/>
            <a:r>
              <a:rPr lang="en-US" altLang="en-US" sz="2400" dirty="0">
                <a:latin typeface="+mn-lt"/>
              </a:rPr>
              <a:t>Tachycardia</a:t>
            </a:r>
          </a:p>
          <a:p>
            <a:pPr lvl="3" indent="-230400"/>
            <a:r>
              <a:rPr lang="en-US" altLang="en-US" sz="2400" dirty="0">
                <a:latin typeface="+mn-lt"/>
              </a:rPr>
              <a:t>Ulcers on lower legs</a:t>
            </a:r>
          </a:p>
          <a:p>
            <a:pPr lvl="3" indent="-230400"/>
            <a:r>
              <a:rPr lang="en-US" altLang="en-US" sz="2400" dirty="0">
                <a:latin typeface="+mn-lt"/>
              </a:rPr>
              <a:t>Sudden blindness in one eye</a:t>
            </a:r>
          </a:p>
          <a:p>
            <a:pPr lvl="3" indent="-230400"/>
            <a:r>
              <a:rPr lang="en-US" altLang="en-US" sz="2400" dirty="0">
                <a:latin typeface="+mn-lt"/>
              </a:rPr>
              <a:t>Excessive thirst and frequent </a:t>
            </a:r>
            <a:r>
              <a:rPr lang="en-US" altLang="en-US" sz="2400" dirty="0" smtClean="0">
                <a:latin typeface="+mn-lt"/>
              </a:rPr>
              <a:t>urination</a:t>
            </a:r>
            <a:endParaRPr lang="en-US" altLang="en-US" sz="2400" dirty="0">
              <a:latin typeface="+mn-lt"/>
            </a:endParaRPr>
          </a:p>
        </p:txBody>
      </p:sp>
    </p:spTree>
    <p:extLst>
      <p:ext uri="{BB962C8B-B14F-4D97-AF65-F5344CB8AC3E}">
        <p14:creationId xmlns:p14="http://schemas.microsoft.com/office/powerpoint/2010/main" val="35306103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Hematologic Emergencies </a:t>
            </a:r>
            <a:r>
              <a:rPr lang="en-US" sz="2000" b="0" smtClean="0">
                <a:latin typeface="Times New Roman" panose="02020603050405020304" pitchFamily="18" charset="0"/>
                <a:ea typeface="ＭＳ Ｐゴシック"/>
                <a:cs typeface="ＭＳ Ｐゴシック" pitchFamily="-1" charset="-128"/>
              </a:rPr>
              <a:t>(7 of 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r>
              <a:rPr lang="en-US" altLang="en-US" sz="2400" dirty="0">
                <a:latin typeface="+mn-lt"/>
              </a:rPr>
              <a:t>Common Hematologic Conditions</a:t>
            </a:r>
          </a:p>
          <a:p>
            <a:pPr lvl="1"/>
            <a:r>
              <a:rPr lang="en-US" altLang="en-US" sz="2400" dirty="0">
                <a:latin typeface="+mn-lt"/>
              </a:rPr>
              <a:t>Sickle Cell Disease</a:t>
            </a:r>
          </a:p>
          <a:p>
            <a:pPr lvl="2"/>
            <a:r>
              <a:rPr lang="en-US" altLang="en-US" sz="2400" dirty="0">
                <a:latin typeface="+mn-lt"/>
              </a:rPr>
              <a:t>Emergency Care</a:t>
            </a:r>
          </a:p>
          <a:p>
            <a:pPr lvl="3" indent="-230400"/>
            <a:r>
              <a:rPr lang="en-US" altLang="en-US" sz="2400" dirty="0">
                <a:latin typeface="+mn-lt"/>
              </a:rPr>
              <a:t>Ensure an adequate airway, breathing, and circulation.</a:t>
            </a:r>
          </a:p>
          <a:p>
            <a:pPr lvl="3" indent="-230400"/>
            <a:r>
              <a:rPr lang="en-US" altLang="en-US" sz="2400" dirty="0">
                <a:latin typeface="+mn-lt"/>
              </a:rPr>
              <a:t>Maintain adequate oxygenation.</a:t>
            </a:r>
          </a:p>
        </p:txBody>
      </p:sp>
    </p:spTree>
    <p:extLst>
      <p:ext uri="{BB962C8B-B14F-4D97-AF65-F5344CB8AC3E}">
        <p14:creationId xmlns:p14="http://schemas.microsoft.com/office/powerpoint/2010/main" val="238881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Hematologic Emergencies </a:t>
            </a:r>
            <a:r>
              <a:rPr lang="en-US" sz="2000" b="0" smtClean="0">
                <a:latin typeface="Times New Roman" panose="02020603050405020304" pitchFamily="18" charset="0"/>
                <a:ea typeface="ＭＳ Ｐゴシック"/>
                <a:cs typeface="ＭＳ Ｐゴシック" pitchFamily="-1" charset="-128"/>
              </a:rPr>
              <a:t>(8 of 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r>
              <a:rPr lang="en-US" altLang="en-US" sz="2400" dirty="0">
                <a:latin typeface="+mn-lt"/>
              </a:rPr>
              <a:t>Common Hematologic Conditions</a:t>
            </a:r>
          </a:p>
          <a:p>
            <a:pPr lvl="1"/>
            <a:r>
              <a:rPr lang="en-US" altLang="en-US" sz="2400" dirty="0">
                <a:latin typeface="+mn-lt"/>
              </a:rPr>
              <a:t>Hemophilia</a:t>
            </a:r>
          </a:p>
          <a:p>
            <a:pPr lvl="2"/>
            <a:r>
              <a:rPr lang="en-US" altLang="en-US" sz="2400" dirty="0">
                <a:latin typeface="+mn-lt"/>
              </a:rPr>
              <a:t>Blood clotting is impaired.</a:t>
            </a:r>
          </a:p>
          <a:p>
            <a:pPr lvl="2"/>
            <a:r>
              <a:rPr lang="en-US" altLang="en-US" sz="2400" dirty="0">
                <a:latin typeface="+mn-lt"/>
              </a:rPr>
              <a:t>What normally is considered minor bleeding can be an emergency in hemophiliacs.</a:t>
            </a:r>
          </a:p>
          <a:p>
            <a:pPr lvl="2"/>
            <a:r>
              <a:rPr lang="en-US" altLang="en-US" sz="2400" dirty="0">
                <a:latin typeface="+mn-lt"/>
              </a:rPr>
              <a:t>Use normal methods to control bleeding, but be aware that bleeding control is more difficult.</a:t>
            </a:r>
          </a:p>
        </p:txBody>
      </p:sp>
    </p:spTree>
    <p:extLst>
      <p:ext uri="{BB962C8B-B14F-4D97-AF65-F5344CB8AC3E}">
        <p14:creationId xmlns:p14="http://schemas.microsoft.com/office/powerpoint/2010/main" val="6306888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Case Study Conclusion</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82489"/>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Prehospital care for Mrs. Hill consists of placing her on her right side on the stretcher, with her knees drawn up, which is the position in which she is the most comfortable. It also allows for less risk to the airway if she vomits. Transport is expeditious, but with care to provide as smooth a ride as possible.</a:t>
            </a:r>
          </a:p>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At the hospital, Mrs. Hill is diagnosed with a bowel obstruction, and taken to surgery, where a portion of her bowel is removed and a colostomy is created.</a:t>
            </a:r>
          </a:p>
        </p:txBody>
      </p:sp>
    </p:spTree>
    <p:extLst>
      <p:ext uri="{BB962C8B-B14F-4D97-AF65-F5344CB8AC3E}">
        <p14:creationId xmlns:p14="http://schemas.microsoft.com/office/powerpoint/2010/main" val="13136645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Gynecologic Emergencies </a:t>
            </a:r>
            <a:r>
              <a:rPr lang="en-US" sz="2000" b="0" smtClean="0">
                <a:latin typeface="Times New Roman" panose="02020603050405020304" pitchFamily="18" charset="0"/>
                <a:ea typeface="ＭＳ Ｐゴシック"/>
                <a:cs typeface="ＭＳ Ｐゴシック" pitchFamily="-1" charset="-128"/>
              </a:rPr>
              <a:t>(1 of 27)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046684"/>
          </a:xfrm>
        </p:spPr>
        <p:txBody>
          <a:bodyPr wrap="square" lIns="91425" tIns="91425" rIns="91425" bIns="91425">
            <a:noAutofit/>
          </a:bodyPr>
          <a:lstStyle/>
          <a:p>
            <a:pPr marL="255651" lvl="0" indent="-255651" eaLnBrk="0" fontAlgn="base" hangingPunct="0">
              <a:spcAft>
                <a:spcPct val="0"/>
              </a:spcAft>
              <a:buSzPts val="2400"/>
              <a:tabLst/>
            </a:pPr>
            <a:r>
              <a:rPr lang="en-US" altLang="en-US" sz="2400">
                <a:solidFill>
                  <a:srgbClr val="000000"/>
                </a:solidFill>
                <a:latin typeface="Arial (Body)"/>
                <a:ea typeface="ＭＳ Ｐゴシック"/>
              </a:rPr>
              <a:t>Gynecology deals with the female reproductive system.</a:t>
            </a:r>
          </a:p>
          <a:p>
            <a:pPr marL="255651" lvl="0" indent="-255651" eaLnBrk="0" fontAlgn="base" hangingPunct="0">
              <a:spcAft>
                <a:spcPct val="0"/>
              </a:spcAft>
              <a:buSzPts val="2400"/>
              <a:tabLst/>
            </a:pPr>
            <a:r>
              <a:rPr lang="en-US" altLang="en-US" sz="2400">
                <a:solidFill>
                  <a:srgbClr val="000000"/>
                </a:solidFill>
                <a:latin typeface="Arial (Body)"/>
                <a:ea typeface="ＭＳ Ｐゴシック"/>
              </a:rPr>
              <a:t>Signs and symptoms include abdominal pain, vaginal bleeding, or abnormal discharge.</a:t>
            </a:r>
          </a:p>
          <a:p>
            <a:pPr marL="255651" lvl="0" indent="-255651" eaLnBrk="0" fontAlgn="base" hangingPunct="0">
              <a:spcAft>
                <a:spcPct val="0"/>
              </a:spcAft>
              <a:buSzPts val="2400"/>
              <a:tabLst/>
            </a:pPr>
            <a:r>
              <a:rPr lang="en-US" altLang="en-US" sz="2400">
                <a:solidFill>
                  <a:srgbClr val="000000"/>
                </a:solidFill>
                <a:latin typeface="Arial (Body)"/>
                <a:ea typeface="ＭＳ Ｐゴシック"/>
              </a:rPr>
              <a:t>Some gynecologic problems are life threatening.</a:t>
            </a:r>
          </a:p>
        </p:txBody>
      </p:sp>
    </p:spTree>
    <p:extLst>
      <p:ext uri="{BB962C8B-B14F-4D97-AF65-F5344CB8AC3E}">
        <p14:creationId xmlns:p14="http://schemas.microsoft.com/office/powerpoint/2010/main" val="508395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Case Study 2 Introduction</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139291"/>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smtClean="0">
                <a:solidFill>
                  <a:srgbClr val="000000"/>
                </a:solidFill>
                <a:latin typeface="+mn-lt"/>
                <a:ea typeface="ＭＳ Ｐゴシック"/>
              </a:rPr>
              <a:t>E</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M</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T</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s Donna </a:t>
            </a:r>
            <a:r>
              <a:rPr lang="en-US" altLang="en-US" sz="2400" dirty="0">
                <a:solidFill>
                  <a:srgbClr val="000000"/>
                </a:solidFill>
                <a:latin typeface="+mn-lt"/>
                <a:ea typeface="ＭＳ Ｐゴシック"/>
              </a:rPr>
              <a:t>Smith and Jade Gladstone have arrived at an </a:t>
            </a:r>
            <a:r>
              <a:rPr lang="en-US" altLang="en-US" sz="2400" dirty="0" smtClean="0">
                <a:solidFill>
                  <a:srgbClr val="000000"/>
                </a:solidFill>
                <a:latin typeface="+mn-lt"/>
                <a:ea typeface="ＭＳ Ｐゴシック"/>
              </a:rPr>
              <a:t>assisted-living </a:t>
            </a:r>
            <a:r>
              <a:rPr lang="en-US" altLang="en-US" sz="2400" dirty="0">
                <a:solidFill>
                  <a:srgbClr val="000000"/>
                </a:solidFill>
                <a:latin typeface="+mn-lt"/>
                <a:ea typeface="ＭＳ Ｐゴシック"/>
              </a:rPr>
              <a:t>facility for a report of a sick person. Their patient, Hugh Carpenter, is a 78-year-old man who has a history of urinary incontinence following surgery and radiation for prostate cancer. He has a Foley catheter in place for that problem. His home health aide called today because Mr. Carpenter is confused, and he has a temperature of </a:t>
            </a:r>
            <a:r>
              <a:rPr lang="en-US" altLang="en-US" sz="2400" dirty="0" smtClean="0">
                <a:latin typeface="+mn-lt"/>
              </a:rPr>
              <a:t>100.4</a:t>
            </a:r>
            <a:r>
              <a:rPr lang="en-US" altLang="en-US" sz="2400" dirty="0" smtClean="0">
                <a:latin typeface="Arial" panose="020B0604020202020204" pitchFamily="34" charset="0"/>
                <a:cs typeface="Arial" panose="020B0604020202020204" pitchFamily="34" charset="0"/>
              </a:rPr>
              <a:t>°</a:t>
            </a:r>
            <a:r>
              <a:rPr lang="en-US" altLang="en-US" sz="2400" dirty="0" smtClean="0">
                <a:solidFill>
                  <a:schemeClr val="tx1"/>
                </a:solidFill>
                <a:latin typeface="+mn-lt"/>
                <a:ea typeface="ＭＳ Ｐゴシック"/>
              </a:rPr>
              <a:t>F</a:t>
            </a:r>
            <a:r>
              <a:rPr lang="en-US" altLang="en-US" sz="100" dirty="0" smtClean="0">
                <a:solidFill>
                  <a:schemeClr val="bg1"/>
                </a:solidFill>
                <a:latin typeface="+mn-lt"/>
                <a:ea typeface="ＭＳ Ｐゴシック"/>
              </a:rPr>
              <a:t>ahrenheit</a:t>
            </a:r>
            <a:r>
              <a:rPr lang="en-US" altLang="en-US" sz="2400" dirty="0">
                <a:solidFill>
                  <a:schemeClr val="tx1"/>
                </a:solidFill>
                <a:latin typeface="+mn-lt"/>
                <a:ea typeface="ＭＳ Ｐゴシック"/>
              </a:rPr>
              <a:t>.</a:t>
            </a:r>
          </a:p>
        </p:txBody>
      </p:sp>
    </p:spTree>
    <p:extLst>
      <p:ext uri="{BB962C8B-B14F-4D97-AF65-F5344CB8AC3E}">
        <p14:creationId xmlns:p14="http://schemas.microsoft.com/office/powerpoint/2010/main" val="63903585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Case Study 2</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Explain how there could there be a relationship between Mr. </a:t>
            </a:r>
            <a:r>
              <a:rPr lang="en-US" altLang="en-US" sz="2400" dirty="0" smtClean="0">
                <a:solidFill>
                  <a:srgbClr val="000000"/>
                </a:solidFill>
                <a:latin typeface="Arial (Body)"/>
                <a:ea typeface="ＭＳ Ｐゴシック"/>
              </a:rPr>
              <a:t>Carpenter’s </a:t>
            </a:r>
            <a:r>
              <a:rPr lang="en-US" altLang="en-US" sz="2400" dirty="0">
                <a:solidFill>
                  <a:srgbClr val="000000"/>
                </a:solidFill>
                <a:latin typeface="Arial (Body)"/>
                <a:ea typeface="ＭＳ Ｐゴシック"/>
              </a:rPr>
              <a:t>medical history and his current problem.</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questions should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ask in obtaining Mr. </a:t>
            </a:r>
            <a:r>
              <a:rPr lang="en-US" altLang="en-US" sz="2400" dirty="0" smtClean="0">
                <a:solidFill>
                  <a:srgbClr val="000000"/>
                </a:solidFill>
                <a:latin typeface="Arial (Body)"/>
                <a:ea typeface="ＭＳ Ｐゴシック"/>
              </a:rPr>
              <a:t>Carpenter’s </a:t>
            </a:r>
            <a:r>
              <a:rPr lang="en-US" altLang="en-US" sz="2400" dirty="0">
                <a:solidFill>
                  <a:srgbClr val="000000"/>
                </a:solidFill>
                <a:latin typeface="Arial (Body)"/>
                <a:ea typeface="ＭＳ Ｐゴシック"/>
              </a:rPr>
              <a:t>history?</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aspects of the physical exam are particularly important in this patient?</a:t>
            </a:r>
          </a:p>
        </p:txBody>
      </p:sp>
    </p:spTree>
    <p:extLst>
      <p:ext uri="{BB962C8B-B14F-4D97-AF65-F5344CB8AC3E}">
        <p14:creationId xmlns:p14="http://schemas.microsoft.com/office/powerpoint/2010/main" val="246326686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Gynecologic Emergencies </a:t>
            </a:r>
            <a:r>
              <a:rPr lang="en-US" sz="2000" b="0" smtClean="0">
                <a:latin typeface="Times New Roman" panose="02020603050405020304" pitchFamily="18" charset="0"/>
                <a:ea typeface="ＭＳ Ｐゴシック"/>
                <a:cs typeface="ＭＳ Ｐゴシック" pitchFamily="-1" charset="-128"/>
              </a:rPr>
              <a:t>(2 of 27)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44706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Female Reproductive Structures and Functions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vagina functions as the birth canal during childbirth.</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ovaries are the primary sex glands.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fallopian tubes extend from near each of the ovaries to the uterus.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endometrium is sloughed off during menses, or the menstrual period.</a:t>
            </a:r>
          </a:p>
        </p:txBody>
      </p:sp>
    </p:spTree>
    <p:extLst>
      <p:ext uri="{BB962C8B-B14F-4D97-AF65-F5344CB8AC3E}">
        <p14:creationId xmlns:p14="http://schemas.microsoft.com/office/powerpoint/2010/main" val="3935665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Acute Abdomen </a:t>
            </a:r>
            <a:r>
              <a:rPr lang="en-US" sz="2000" b="0" smtClean="0">
                <a:latin typeface="Times New Roman" panose="02020603050405020304" pitchFamily="18" charset="0"/>
                <a:ea typeface="ＭＳ Ｐゴシック"/>
                <a:cs typeface="ＭＳ Ｐゴシック" pitchFamily="-1" charset="-128"/>
              </a:rPr>
              <a:t>(2 of 48)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r>
              <a:rPr lang="en-US" altLang="en-US" sz="2400" dirty="0">
                <a:latin typeface="+mn-lt"/>
              </a:rPr>
              <a:t>Abdominal Structures and Functions</a:t>
            </a:r>
          </a:p>
          <a:p>
            <a:pPr lvl="1"/>
            <a:r>
              <a:rPr lang="en-US" altLang="en-US" sz="2400" dirty="0">
                <a:latin typeface="+mn-lt"/>
              </a:rPr>
              <a:t>Abdominal Quadrants and Regions</a:t>
            </a:r>
          </a:p>
          <a:p>
            <a:pPr lvl="2"/>
            <a:r>
              <a:rPr lang="en-US" altLang="en-US" sz="2400" dirty="0">
                <a:latin typeface="+mn-lt"/>
              </a:rPr>
              <a:t>Organs can be located the intraperitoneal or retroperitoneal space.</a:t>
            </a:r>
          </a:p>
          <a:p>
            <a:pPr lvl="2"/>
            <a:r>
              <a:rPr lang="en-US" altLang="en-US" sz="2400" dirty="0">
                <a:latin typeface="+mn-lt"/>
              </a:rPr>
              <a:t>The abdomen is divided into four quadrants for reference.</a:t>
            </a:r>
          </a:p>
        </p:txBody>
      </p:sp>
    </p:spTree>
    <p:extLst>
      <p:ext uri="{BB962C8B-B14F-4D97-AF65-F5344CB8AC3E}">
        <p14:creationId xmlns:p14="http://schemas.microsoft.com/office/powerpoint/2010/main" val="35035147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520585"/>
          </a:xfrm>
        </p:spPr>
        <p:txBody>
          <a:bodyPr tIns="91425" anchor="b">
            <a:noAutofit/>
          </a:bodyPr>
          <a:lstStyle/>
          <a:p>
            <a:pPr lvl="0" eaLnBrk="0" fontAlgn="base" hangingPunct="0">
              <a:spcBef>
                <a:spcPct val="0"/>
              </a:spcBef>
              <a:spcAft>
                <a:spcPct val="0"/>
              </a:spcAft>
              <a:buClrTx/>
            </a:pPr>
            <a:r>
              <a:rPr lang="en-US" altLang="en-US" sz="3000" dirty="0" smtClean="0">
                <a:latin typeface="Times New Roman" panose="02020603050405020304" pitchFamily="18" charset="0"/>
                <a:ea typeface="ＭＳ Ｐゴシック"/>
              </a:rPr>
              <a:t>The Much Shorter Female Urethra Extends from the Urinary Bladder, Exiting Just in Front of the Vaginal Opening</a:t>
            </a:r>
            <a:endParaRPr lang="en-US" altLang="en-US" sz="3000" dirty="0">
              <a:latin typeface="Times New Roman" panose="02020603050405020304" pitchFamily="18" charset="0"/>
              <a:ea typeface="ＭＳ Ｐゴシック"/>
            </a:endParaRPr>
          </a:p>
        </p:txBody>
      </p:sp>
      <p:pic>
        <p:nvPicPr>
          <p:cNvPr id="4" name="Picture 2" descr="Sagittal cross sections of the female urinary tract. The urinary bladder is under the uterus and anterior to the vagina. The urethra extends directly from the bladder to open between the labia."/>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957" y="2132736"/>
            <a:ext cx="6978087" cy="403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8426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Table 23-4 Gynecologic Conditions That May Cause Abdominal Pain or Bleeding</a:t>
            </a:r>
            <a:endParaRPr lang="en-US" alt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a:lstStyle/>
          <a:p>
            <a:r>
              <a:rPr lang="en-US" sz="2400" dirty="0" smtClean="0">
                <a:latin typeface="+mn-lt"/>
              </a:rPr>
              <a:t>Sexual </a:t>
            </a:r>
            <a:r>
              <a:rPr lang="en-US" sz="2400" dirty="0">
                <a:latin typeface="+mn-lt"/>
              </a:rPr>
              <a:t>assault</a:t>
            </a:r>
          </a:p>
          <a:p>
            <a:r>
              <a:rPr lang="en-US" sz="2400" dirty="0" smtClean="0">
                <a:latin typeface="+mn-lt"/>
              </a:rPr>
              <a:t>Vaginal </a:t>
            </a:r>
            <a:r>
              <a:rPr lang="en-US" sz="2400" dirty="0">
                <a:latin typeface="+mn-lt"/>
              </a:rPr>
              <a:t>bleeding</a:t>
            </a:r>
          </a:p>
          <a:p>
            <a:r>
              <a:rPr lang="en-US" sz="2400" dirty="0" smtClean="0">
                <a:latin typeface="+mn-lt"/>
              </a:rPr>
              <a:t>Dysmenorrhea </a:t>
            </a:r>
            <a:r>
              <a:rPr lang="en-US" sz="2400" dirty="0">
                <a:latin typeface="+mn-lt"/>
              </a:rPr>
              <a:t>(primarily from menstruation)</a:t>
            </a:r>
          </a:p>
          <a:p>
            <a:r>
              <a:rPr lang="en-US" sz="2400" dirty="0" smtClean="0">
                <a:latin typeface="+mn-lt"/>
              </a:rPr>
              <a:t>Ovarian </a:t>
            </a:r>
            <a:r>
              <a:rPr lang="en-US" sz="2400" dirty="0">
                <a:latin typeface="+mn-lt"/>
              </a:rPr>
              <a:t>cyst</a:t>
            </a:r>
          </a:p>
          <a:p>
            <a:r>
              <a:rPr lang="en-US" sz="2400" dirty="0" smtClean="0">
                <a:latin typeface="+mn-lt"/>
              </a:rPr>
              <a:t>Endometritis</a:t>
            </a:r>
            <a:endParaRPr lang="en-US" sz="2400" dirty="0">
              <a:latin typeface="+mn-lt"/>
            </a:endParaRPr>
          </a:p>
          <a:p>
            <a:r>
              <a:rPr lang="en-US" sz="2400" dirty="0" smtClean="0">
                <a:latin typeface="+mn-lt"/>
              </a:rPr>
              <a:t>Endometriosis</a:t>
            </a:r>
            <a:endParaRPr lang="en-US" sz="2400" dirty="0">
              <a:latin typeface="+mn-lt"/>
            </a:endParaRPr>
          </a:p>
          <a:p>
            <a:r>
              <a:rPr lang="en-US" sz="2400" dirty="0" smtClean="0">
                <a:latin typeface="+mn-lt"/>
              </a:rPr>
              <a:t>Pelvic </a:t>
            </a:r>
            <a:r>
              <a:rPr lang="en-US" sz="2400" dirty="0">
                <a:latin typeface="+mn-lt"/>
              </a:rPr>
              <a:t>inflammatory disease</a:t>
            </a:r>
          </a:p>
          <a:p>
            <a:r>
              <a:rPr lang="en-US" sz="2400" dirty="0" smtClean="0">
                <a:latin typeface="+mn-lt"/>
              </a:rPr>
              <a:t>Sexually </a:t>
            </a:r>
            <a:r>
              <a:rPr lang="en-US" sz="2400" dirty="0">
                <a:latin typeface="+mn-lt"/>
              </a:rPr>
              <a:t>transmitted diseases</a:t>
            </a:r>
          </a:p>
        </p:txBody>
      </p:sp>
    </p:spTree>
    <p:extLst>
      <p:ext uri="{BB962C8B-B14F-4D97-AF65-F5344CB8AC3E}">
        <p14:creationId xmlns:p14="http://schemas.microsoft.com/office/powerpoint/2010/main" val="107201794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Gynecologic Emergencies </a:t>
            </a:r>
            <a:r>
              <a:rPr lang="en-US" sz="2000" b="0" dirty="0" smtClean="0">
                <a:latin typeface="Times New Roman" panose="02020603050405020304" pitchFamily="18" charset="0"/>
                <a:ea typeface="ＭＳ Ｐゴシック"/>
                <a:cs typeface="ＭＳ Ｐゴシック" pitchFamily="-1" charset="-128"/>
              </a:rPr>
              <a:t>(3 of 27)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Gynecologic Conditions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Sexual Assault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Follow protocols for reporting sexual assault.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Sexual assault has physical and psychological effects that may include:</a:t>
            </a:r>
          </a:p>
        </p:txBody>
      </p:sp>
    </p:spTree>
    <p:extLst>
      <p:ext uri="{BB962C8B-B14F-4D97-AF65-F5344CB8AC3E}">
        <p14:creationId xmlns:p14="http://schemas.microsoft.com/office/powerpoint/2010/main" val="241186701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Gynecologic Emergencies </a:t>
            </a:r>
            <a:r>
              <a:rPr lang="en-US" sz="2000" b="0" smtClean="0">
                <a:latin typeface="Times New Roman" panose="02020603050405020304" pitchFamily="18" charset="0"/>
                <a:ea typeface="ＭＳ Ｐゴシック"/>
                <a:cs typeface="ＭＳ Ｐゴシック" pitchFamily="-1" charset="-128"/>
              </a:rPr>
              <a:t>(4 of 27)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231624"/>
          </a:xfrm>
        </p:spPr>
        <p:txBody>
          <a:bodyPr wrap="square" lIns="91425" tIns="91425" rIns="91425" bIns="91425">
            <a:noAutofit/>
          </a:bodyPr>
          <a:lstStyle/>
          <a:p>
            <a:r>
              <a:rPr lang="en-US" altLang="en-US" sz="2400" dirty="0">
                <a:latin typeface="+mn-lt"/>
              </a:rPr>
              <a:t>Gynecologic Conditions</a:t>
            </a:r>
          </a:p>
          <a:p>
            <a:pPr lvl="1"/>
            <a:r>
              <a:rPr lang="en-US" altLang="en-US" sz="2400" dirty="0">
                <a:latin typeface="+mn-lt"/>
              </a:rPr>
              <a:t>Sexual Assault </a:t>
            </a:r>
          </a:p>
          <a:p>
            <a:pPr lvl="2"/>
            <a:r>
              <a:rPr lang="en-US" altLang="en-US" sz="2400" dirty="0">
                <a:latin typeface="+mn-lt"/>
              </a:rPr>
              <a:t>Physical effects of sexual assault include:</a:t>
            </a:r>
          </a:p>
          <a:p>
            <a:pPr lvl="3" indent="-230400"/>
            <a:r>
              <a:rPr lang="en-US" altLang="en-US" sz="2400" dirty="0">
                <a:latin typeface="+mn-lt"/>
              </a:rPr>
              <a:t>Traumatic injuries</a:t>
            </a:r>
          </a:p>
          <a:p>
            <a:pPr lvl="3" indent="-230400"/>
            <a:r>
              <a:rPr lang="en-US" altLang="en-US" sz="2400" dirty="0">
                <a:latin typeface="+mn-lt"/>
              </a:rPr>
              <a:t>Genital/rectal swelling, bleeding, pain</a:t>
            </a:r>
          </a:p>
          <a:p>
            <a:pPr lvl="3" indent="-230400"/>
            <a:r>
              <a:rPr lang="en-US" altLang="en-US" sz="2400" dirty="0">
                <a:latin typeface="+mn-lt"/>
              </a:rPr>
              <a:t>Sexually transmitted diseases</a:t>
            </a:r>
          </a:p>
          <a:p>
            <a:pPr lvl="3" indent="-230400"/>
            <a:r>
              <a:rPr lang="en-US" altLang="en-US" sz="2400" dirty="0">
                <a:latin typeface="+mn-lt"/>
              </a:rPr>
              <a:t>Pregnancy.</a:t>
            </a:r>
          </a:p>
        </p:txBody>
      </p:sp>
    </p:spTree>
    <p:extLst>
      <p:ext uri="{BB962C8B-B14F-4D97-AF65-F5344CB8AC3E}">
        <p14:creationId xmlns:p14="http://schemas.microsoft.com/office/powerpoint/2010/main" val="75537207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Gynecologic Emergencies </a:t>
            </a:r>
            <a:r>
              <a:rPr lang="en-US" sz="2000" b="0" smtClean="0">
                <a:latin typeface="Times New Roman" panose="02020603050405020304" pitchFamily="18" charset="0"/>
                <a:ea typeface="ＭＳ Ｐゴシック"/>
                <a:cs typeface="ＭＳ Ｐゴシック" pitchFamily="-1" charset="-128"/>
              </a:rPr>
              <a:t>(5 of 27)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231624"/>
          </a:xfrm>
        </p:spPr>
        <p:txBody>
          <a:bodyPr wrap="square" lIns="91425" tIns="91425" rIns="91425" bIns="91425">
            <a:noAutofit/>
          </a:bodyPr>
          <a:lstStyle/>
          <a:p>
            <a:r>
              <a:rPr lang="en-US" altLang="en-US" sz="2400" dirty="0">
                <a:latin typeface="+mn-lt"/>
              </a:rPr>
              <a:t>Gynecologic Conditions</a:t>
            </a:r>
          </a:p>
          <a:p>
            <a:pPr lvl="1"/>
            <a:r>
              <a:rPr lang="en-US" altLang="en-US" sz="2400" dirty="0">
                <a:latin typeface="+mn-lt"/>
              </a:rPr>
              <a:t>Sexual Assault</a:t>
            </a:r>
          </a:p>
          <a:p>
            <a:pPr lvl="2"/>
            <a:r>
              <a:rPr lang="en-US" altLang="en-US" sz="2400" dirty="0">
                <a:latin typeface="+mn-lt"/>
              </a:rPr>
              <a:t>Psychological effects of sexual assault include:</a:t>
            </a:r>
          </a:p>
          <a:p>
            <a:pPr lvl="3" indent="-230400"/>
            <a:r>
              <a:rPr lang="en-US" altLang="en-US" sz="2400" dirty="0">
                <a:latin typeface="+mn-lt"/>
              </a:rPr>
              <a:t>Anxiety, depression, fear</a:t>
            </a:r>
          </a:p>
          <a:p>
            <a:pPr lvl="3" indent="-230400"/>
            <a:r>
              <a:rPr lang="en-US" altLang="en-US" sz="2400" dirty="0">
                <a:latin typeface="+mn-lt"/>
              </a:rPr>
              <a:t>Inappropriate feelings of guilt</a:t>
            </a:r>
          </a:p>
          <a:p>
            <a:pPr lvl="3" indent="-230400"/>
            <a:r>
              <a:rPr lang="en-US" altLang="en-US" sz="2400" dirty="0">
                <a:latin typeface="+mn-lt"/>
              </a:rPr>
              <a:t>Flashbacks, nightmares</a:t>
            </a:r>
          </a:p>
          <a:p>
            <a:pPr lvl="3" indent="-230400"/>
            <a:r>
              <a:rPr lang="en-US" altLang="en-US" sz="2400" dirty="0">
                <a:latin typeface="+mn-lt"/>
              </a:rPr>
              <a:t>Emotional withdrawal, numbness, irritability.</a:t>
            </a:r>
          </a:p>
        </p:txBody>
      </p:sp>
    </p:spTree>
    <p:extLst>
      <p:ext uri="{BB962C8B-B14F-4D97-AF65-F5344CB8AC3E}">
        <p14:creationId xmlns:p14="http://schemas.microsoft.com/office/powerpoint/2010/main" val="1303254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Gynecologic Emergencies </a:t>
            </a:r>
            <a:r>
              <a:rPr lang="en-US" sz="2000" b="0" smtClean="0">
                <a:latin typeface="Times New Roman" panose="02020603050405020304" pitchFamily="18" charset="0"/>
                <a:ea typeface="ＭＳ Ｐゴシック"/>
                <a:cs typeface="ＭＳ Ｐゴシック" pitchFamily="-1" charset="-128"/>
              </a:rPr>
              <a:t>(6 of 27)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047232"/>
          </a:xfrm>
        </p:spPr>
        <p:txBody>
          <a:bodyPr wrap="square" lIns="91425" tIns="91425" rIns="91425" bIns="91425">
            <a:noAutofit/>
          </a:bodyPr>
          <a:lstStyle/>
          <a:p>
            <a:r>
              <a:rPr lang="en-US" altLang="en-US" sz="2400" dirty="0">
                <a:latin typeface="+mn-lt"/>
              </a:rPr>
              <a:t>Gynecologic Conditions</a:t>
            </a:r>
          </a:p>
          <a:p>
            <a:pPr lvl="1"/>
            <a:r>
              <a:rPr lang="en-US" altLang="en-US" sz="2400" dirty="0">
                <a:latin typeface="+mn-lt"/>
              </a:rPr>
              <a:t>Sexual Assault</a:t>
            </a:r>
          </a:p>
          <a:p>
            <a:pPr lvl="2"/>
            <a:r>
              <a:rPr lang="en-US" altLang="en-US" sz="2400" dirty="0">
                <a:latin typeface="+mn-lt"/>
              </a:rPr>
              <a:t>Follow these sexual assault guidelines:</a:t>
            </a:r>
          </a:p>
          <a:p>
            <a:pPr lvl="3" indent="-230400"/>
            <a:r>
              <a:rPr lang="en-US" altLang="en-US" sz="2400" dirty="0" smtClean="0">
                <a:latin typeface="+mn-lt"/>
              </a:rPr>
              <a:t>Don’t </a:t>
            </a:r>
            <a:r>
              <a:rPr lang="en-US" altLang="en-US" sz="2400" dirty="0">
                <a:latin typeface="+mn-lt"/>
              </a:rPr>
              <a:t>allow the patient to change, bathe, comb, or clean any part of the body.</a:t>
            </a:r>
          </a:p>
          <a:p>
            <a:pPr lvl="3" indent="-230400"/>
            <a:r>
              <a:rPr lang="en-US" altLang="en-US" sz="2400" dirty="0" smtClean="0">
                <a:latin typeface="+mn-lt"/>
              </a:rPr>
              <a:t>Don’t </a:t>
            </a:r>
            <a:r>
              <a:rPr lang="en-US" altLang="en-US" sz="2400" dirty="0">
                <a:latin typeface="+mn-lt"/>
              </a:rPr>
              <a:t>cut holes or tears in the clothing.</a:t>
            </a:r>
          </a:p>
          <a:p>
            <a:pPr lvl="3" indent="-230400"/>
            <a:r>
              <a:rPr lang="en-US" altLang="en-US" sz="2400" dirty="0" smtClean="0">
                <a:latin typeface="+mn-lt"/>
              </a:rPr>
              <a:t>Don’t </a:t>
            </a:r>
            <a:r>
              <a:rPr lang="en-US" altLang="en-US" sz="2400" dirty="0">
                <a:latin typeface="+mn-lt"/>
              </a:rPr>
              <a:t>touch or change the crime scene.</a:t>
            </a:r>
          </a:p>
          <a:p>
            <a:pPr lvl="3" indent="-230400"/>
            <a:r>
              <a:rPr lang="en-US" altLang="en-US" sz="2400" dirty="0" smtClean="0">
                <a:latin typeface="+mn-lt"/>
              </a:rPr>
              <a:t>Don’t </a:t>
            </a:r>
            <a:r>
              <a:rPr lang="en-US" altLang="en-US" sz="2400" dirty="0">
                <a:latin typeface="+mn-lt"/>
              </a:rPr>
              <a:t>clean wounds.</a:t>
            </a:r>
          </a:p>
          <a:p>
            <a:pPr lvl="3" indent="-230400"/>
            <a:r>
              <a:rPr lang="en-US" altLang="en-US" sz="2400" dirty="0">
                <a:latin typeface="+mn-lt"/>
              </a:rPr>
              <a:t>Transport clothing along with the patient</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140250910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Gynecologic Emergencies </a:t>
            </a:r>
            <a:r>
              <a:rPr lang="en-US" sz="2000" b="0" smtClean="0">
                <a:latin typeface="Times New Roman" panose="02020603050405020304" pitchFamily="18" charset="0"/>
                <a:ea typeface="ＭＳ Ｐゴシック"/>
                <a:cs typeface="ＭＳ Ｐゴシック" pitchFamily="-1" charset="-128"/>
              </a:rPr>
              <a:t>(7 of 27)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r>
              <a:rPr lang="en-US" altLang="en-US" sz="2400" dirty="0">
                <a:latin typeface="+mn-lt"/>
              </a:rPr>
              <a:t>Gynecologic Conditions</a:t>
            </a:r>
          </a:p>
          <a:p>
            <a:pPr lvl="1"/>
            <a:r>
              <a:rPr lang="en-US" altLang="en-US" sz="2400" dirty="0">
                <a:latin typeface="+mn-lt"/>
              </a:rPr>
              <a:t>Sexual Assault</a:t>
            </a:r>
          </a:p>
          <a:p>
            <a:pPr lvl="2"/>
            <a:r>
              <a:rPr lang="en-US" altLang="en-US" sz="2400" dirty="0">
                <a:latin typeface="+mn-lt"/>
              </a:rPr>
              <a:t>Be nonjudgmental.</a:t>
            </a:r>
          </a:p>
          <a:p>
            <a:pPr lvl="2"/>
            <a:r>
              <a:rPr lang="en-US" altLang="en-US" sz="2400" dirty="0">
                <a:latin typeface="+mn-lt"/>
              </a:rPr>
              <a:t>Provide a safe environment.</a:t>
            </a:r>
          </a:p>
          <a:p>
            <a:pPr lvl="2"/>
            <a:r>
              <a:rPr lang="en-US" altLang="en-US" sz="2400" dirty="0">
                <a:latin typeface="+mn-lt"/>
              </a:rPr>
              <a:t>Respect confidentiality and privacy.</a:t>
            </a:r>
          </a:p>
          <a:p>
            <a:pPr lvl="2"/>
            <a:r>
              <a:rPr lang="en-US" altLang="en-US" sz="2400" dirty="0">
                <a:latin typeface="+mn-lt"/>
              </a:rPr>
              <a:t>Ask only questions that are pertinent to patient care.</a:t>
            </a:r>
          </a:p>
        </p:txBody>
      </p:sp>
    </p:spTree>
    <p:extLst>
      <p:ext uri="{BB962C8B-B14F-4D97-AF65-F5344CB8AC3E}">
        <p14:creationId xmlns:p14="http://schemas.microsoft.com/office/powerpoint/2010/main" val="126282298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Gynecologic Emergencies </a:t>
            </a:r>
            <a:r>
              <a:rPr lang="en-US" sz="2000" b="0" smtClean="0">
                <a:latin typeface="Times New Roman" panose="02020603050405020304" pitchFamily="18" charset="0"/>
                <a:ea typeface="ＭＳ Ｐゴシック"/>
                <a:cs typeface="ＭＳ Ｐゴシック" pitchFamily="-1" charset="-128"/>
              </a:rPr>
              <a:t>(8 of 27)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r>
              <a:rPr lang="en-US" altLang="en-US" sz="2400" dirty="0">
                <a:latin typeface="+mn-lt"/>
              </a:rPr>
              <a:t>Gynecologic Conditions</a:t>
            </a:r>
          </a:p>
          <a:p>
            <a:pPr lvl="1"/>
            <a:r>
              <a:rPr lang="en-US" altLang="en-US" sz="2400" dirty="0">
                <a:latin typeface="+mn-lt"/>
              </a:rPr>
              <a:t>Vaginal Bleeding (Nontraumatic)</a:t>
            </a:r>
          </a:p>
          <a:p>
            <a:pPr lvl="2"/>
            <a:r>
              <a:rPr lang="en-US" altLang="en-US" sz="2400" dirty="0">
                <a:latin typeface="+mn-lt"/>
              </a:rPr>
              <a:t>Bleeding may be related to menses or to medical problems.</a:t>
            </a:r>
          </a:p>
          <a:p>
            <a:pPr lvl="2"/>
            <a:r>
              <a:rPr lang="en-US" altLang="en-US" sz="2400" dirty="0">
                <a:latin typeface="+mn-lt"/>
              </a:rPr>
              <a:t>The most common cause is spontaneous abortion</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429273744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Gynecologic Emergencies </a:t>
            </a:r>
            <a:r>
              <a:rPr lang="en-US" sz="2000" b="0" smtClean="0">
                <a:latin typeface="Times New Roman" panose="02020603050405020304" pitchFamily="18" charset="0"/>
                <a:ea typeface="ＭＳ Ｐゴシック"/>
                <a:cs typeface="ＭＳ Ｐゴシック" pitchFamily="-1" charset="-128"/>
              </a:rPr>
              <a:t>(9 of 27)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047232"/>
          </a:xfrm>
        </p:spPr>
        <p:txBody>
          <a:bodyPr wrap="square" lIns="91425" tIns="91425" rIns="91425" bIns="91425">
            <a:noAutofit/>
          </a:bodyPr>
          <a:lstStyle/>
          <a:p>
            <a:r>
              <a:rPr lang="en-US" altLang="en-US" sz="2400" dirty="0">
                <a:latin typeface="+mn-lt"/>
              </a:rPr>
              <a:t>Gynecologic Conditions</a:t>
            </a:r>
          </a:p>
          <a:p>
            <a:pPr lvl="1"/>
            <a:r>
              <a:rPr lang="en-US" altLang="en-US" sz="2400" dirty="0">
                <a:latin typeface="+mn-lt"/>
              </a:rPr>
              <a:t>Vaginal Bleeding (Nontraumatic)</a:t>
            </a:r>
          </a:p>
          <a:p>
            <a:pPr lvl="2"/>
            <a:r>
              <a:rPr lang="en-US" altLang="en-US" sz="2400" dirty="0">
                <a:latin typeface="+mn-lt"/>
              </a:rPr>
              <a:t>Signs and symptoms of spontaneous abortion include:</a:t>
            </a:r>
          </a:p>
          <a:p>
            <a:pPr lvl="3" indent="-230400"/>
            <a:r>
              <a:rPr lang="en-US" altLang="en-US" sz="2400" dirty="0">
                <a:latin typeface="+mn-lt"/>
              </a:rPr>
              <a:t>Lower abdominal or pelvic pain</a:t>
            </a:r>
          </a:p>
          <a:p>
            <a:pPr lvl="3" indent="-230400"/>
            <a:r>
              <a:rPr lang="en-US" altLang="en-US" sz="2400" dirty="0">
                <a:latin typeface="+mn-lt"/>
              </a:rPr>
              <a:t>Abdominal tenderness</a:t>
            </a:r>
          </a:p>
          <a:p>
            <a:pPr lvl="3" indent="-230400"/>
            <a:r>
              <a:rPr lang="en-US" altLang="en-US" sz="2400" dirty="0">
                <a:latin typeface="+mn-lt"/>
              </a:rPr>
              <a:t>Vaginal bleeding</a:t>
            </a:r>
          </a:p>
          <a:p>
            <a:pPr lvl="3" indent="-230400"/>
            <a:r>
              <a:rPr lang="en-US" altLang="en-US" sz="2400" dirty="0">
                <a:latin typeface="+mn-lt"/>
              </a:rPr>
              <a:t>Rapid pulse</a:t>
            </a:r>
          </a:p>
          <a:p>
            <a:pPr lvl="3" indent="-230400"/>
            <a:r>
              <a:rPr lang="en-US" altLang="en-US" sz="2400" dirty="0">
                <a:latin typeface="+mn-lt"/>
              </a:rPr>
              <a:t>Signs and symptoms of shock.</a:t>
            </a:r>
          </a:p>
        </p:txBody>
      </p:sp>
    </p:spTree>
    <p:extLst>
      <p:ext uri="{BB962C8B-B14F-4D97-AF65-F5344CB8AC3E}">
        <p14:creationId xmlns:p14="http://schemas.microsoft.com/office/powerpoint/2010/main" val="45584870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Gynecologic Emergencies </a:t>
            </a:r>
            <a:r>
              <a:rPr lang="en-US" sz="2000" b="0" smtClean="0">
                <a:latin typeface="Times New Roman" panose="02020603050405020304" pitchFamily="18" charset="0"/>
                <a:ea typeface="ＭＳ Ｐゴシック"/>
                <a:cs typeface="ＭＳ Ｐゴシック" pitchFamily="-1" charset="-128"/>
              </a:rPr>
              <a:t>(10 of 27)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r>
              <a:rPr lang="en-US" altLang="en-US" sz="2400" dirty="0">
                <a:latin typeface="+mn-lt"/>
              </a:rPr>
              <a:t>Gynecologic Conditions</a:t>
            </a:r>
          </a:p>
          <a:p>
            <a:pPr lvl="1"/>
            <a:r>
              <a:rPr lang="en-US" altLang="en-US" sz="2400" dirty="0">
                <a:latin typeface="+mn-lt"/>
              </a:rPr>
              <a:t>Menstrual Pain</a:t>
            </a:r>
          </a:p>
          <a:p>
            <a:pPr lvl="2"/>
            <a:r>
              <a:rPr lang="en-US" altLang="en-US" sz="2400" dirty="0">
                <a:latin typeface="+mn-lt"/>
              </a:rPr>
              <a:t>Strong uterine cramping that causes severe pain during menstruation is called dysmenorrhea.</a:t>
            </a:r>
          </a:p>
          <a:p>
            <a:pPr lvl="2"/>
            <a:r>
              <a:rPr lang="en-US" altLang="en-US" sz="2400" dirty="0">
                <a:latin typeface="+mn-lt"/>
              </a:rPr>
              <a:t>Dysmenorrhea is normally caused by hormonal imbalances</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549351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9289</TotalTime>
  <Words>13323</Words>
  <Application>Microsoft Office PowerPoint</Application>
  <PresentationFormat>On-screen Show (4:3)</PresentationFormat>
  <Paragraphs>1556</Paragraphs>
  <Slides>172</Slides>
  <Notes>154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172</vt:i4>
      </vt:variant>
    </vt:vector>
  </HeadingPairs>
  <TitlesOfParts>
    <vt:vector size="182" baseType="lpstr">
      <vt:lpstr>ＭＳ Ｐゴシック</vt:lpstr>
      <vt:lpstr>Arial</vt:lpstr>
      <vt:lpstr>Arial (Body)</vt:lpstr>
      <vt:lpstr>Calibri</vt:lpstr>
      <vt:lpstr>Noto Sans Symbols</vt:lpstr>
      <vt:lpstr>Times New Roman</vt:lpstr>
      <vt:lpstr>Verdana</vt:lpstr>
      <vt:lpstr>508 Lecture</vt:lpstr>
      <vt:lpstr>1_508 Lecture</vt:lpstr>
      <vt:lpstr>Equation</vt:lpstr>
      <vt:lpstr>Prehospital: Emergency Care</vt:lpstr>
      <vt:lpstr>Learning Readiness</vt:lpstr>
      <vt:lpstr>Setting the Stage</vt:lpstr>
      <vt:lpstr>Case Study Introduction</vt:lpstr>
      <vt:lpstr>Case Study (1 of 4)</vt:lpstr>
      <vt:lpstr>Introduction (1 of 2)</vt:lpstr>
      <vt:lpstr>Introduction (2 of 2)</vt:lpstr>
      <vt:lpstr>Acute Abdomen (1 of 48)</vt:lpstr>
      <vt:lpstr>Acute Abdomen (2 of 48)</vt:lpstr>
      <vt:lpstr>(a) Abdominal Quadrants and (b) Abdominal Regions</vt:lpstr>
      <vt:lpstr>Acute Abdomen (3 of 48)</vt:lpstr>
      <vt:lpstr>Organs in the Abdominal Cavity</vt:lpstr>
      <vt:lpstr>Table 23-1 Abdominal Structures</vt:lpstr>
      <vt:lpstr>Table 23-2 Organs of the Abdomen and Their Functions (1 of 2)</vt:lpstr>
      <vt:lpstr>Table 23-2 Organs of the Abdomen and Their Functions (2 of 2)</vt:lpstr>
      <vt:lpstr>Acute Abdomen (4 of 48)</vt:lpstr>
      <vt:lpstr>Acute Abdomen (5 of 48)</vt:lpstr>
      <vt:lpstr>Acute Abdomen (6 of 48)</vt:lpstr>
      <vt:lpstr>Acute Abdomen (7 of 48)</vt:lpstr>
      <vt:lpstr>Sites of Referred Pain. The Lines Point to Locations Where Pain May be Felt When There is Disease of or Injury to the Named Organ</vt:lpstr>
      <vt:lpstr>Acute Abdomen (8 of 48)</vt:lpstr>
      <vt:lpstr>Table 23-3 Some Conditions That May Cause an Acute Abdomen</vt:lpstr>
      <vt:lpstr>Acute Abdomen (9 of 48)</vt:lpstr>
      <vt:lpstr>Acute Abdomen (10 of 48)</vt:lpstr>
      <vt:lpstr>Acute Abdomen (11 of 48)</vt:lpstr>
      <vt:lpstr>Acute Abdomen (12 of 48)</vt:lpstr>
      <vt:lpstr>Acute Abdomen (13 of 48)</vt:lpstr>
      <vt:lpstr>Acute Abdomen (14 of 48)</vt:lpstr>
      <vt:lpstr>Acute Abdomen (15 of 48)</vt:lpstr>
      <vt:lpstr>Acute Abdomen (16 of 48)</vt:lpstr>
      <vt:lpstr>Acute Abdomen (17 of 48)</vt:lpstr>
      <vt:lpstr>Acute Abdomen (18 of 48)</vt:lpstr>
      <vt:lpstr>Esophageal Varices are Common to Heavy Alcohol Drinkers or Patients with Liver Disease</vt:lpstr>
      <vt:lpstr>Endoscopic View of an Esophageal Varix</vt:lpstr>
      <vt:lpstr>Acute Abdomen (19 of 48)</vt:lpstr>
      <vt:lpstr>Acute Abdomen (20 of 48)</vt:lpstr>
      <vt:lpstr>Acute Abdomen (21 of 48)</vt:lpstr>
      <vt:lpstr>Ulcers Often Form in the Stomach or the Beginning of the Small Intestine</vt:lpstr>
      <vt:lpstr>Endoscopic View of an Ulcer in the Small Intestine</vt:lpstr>
      <vt:lpstr>Acute Abdomen (22 of 48)</vt:lpstr>
      <vt:lpstr>Acute Abdomen (23 of 48)</vt:lpstr>
      <vt:lpstr>Acute Abdomen (24 of 48)</vt:lpstr>
      <vt:lpstr>Acute Abdomen (25 of 48)</vt:lpstr>
      <vt:lpstr>Acute Abdomen (26 of 48)</vt:lpstr>
      <vt:lpstr>Acute Abdomen (27 of 48)</vt:lpstr>
      <vt:lpstr>Abdominal Aortic Aneurysm</vt:lpstr>
      <vt:lpstr>Aortic Dissection</vt:lpstr>
      <vt:lpstr>Acute Abdomen (28 of 48)</vt:lpstr>
      <vt:lpstr>Acute Abdomen (29 of 48)</vt:lpstr>
      <vt:lpstr>Acute Abdomen (30 of 48)</vt:lpstr>
      <vt:lpstr>Acute Abdomen (31 of 48)</vt:lpstr>
      <vt:lpstr>Acute Abdomen (32 of 48)</vt:lpstr>
      <vt:lpstr>Acute Abdomen (33 of 48)</vt:lpstr>
      <vt:lpstr>Acute Abdomen (34 of 48)</vt:lpstr>
      <vt:lpstr>Click on the Term that is Used to Describe an Inflammation of the Gallbladder</vt:lpstr>
      <vt:lpstr>Acute Abdomen (35 of 48)</vt:lpstr>
      <vt:lpstr>Acute Abdomen (36 of 48)</vt:lpstr>
      <vt:lpstr>Acute Abdomen (37 of 48)</vt:lpstr>
      <vt:lpstr>Acute Abdomen (38 of 48)</vt:lpstr>
      <vt:lpstr>Acute Abdomen (39 of 48)</vt:lpstr>
      <vt:lpstr>Acute Abdomen (40 of 48)</vt:lpstr>
      <vt:lpstr>Acute Abdomen (41 of 48)</vt:lpstr>
      <vt:lpstr>Acute Abdomen (42 of 48)</vt:lpstr>
      <vt:lpstr>Inspect the Abdomen, Then Palpate Each Quadrant. Note Any Tenderness, Rigidity, or Masses (1 of 2)</vt:lpstr>
      <vt:lpstr>Inspect the Abdomen, Then Palpate Each Quadrant. Note Any Tenderness, Rigidity, or Masses (2 of 2)</vt:lpstr>
      <vt:lpstr>Acute Abdomen (43 of 48)</vt:lpstr>
      <vt:lpstr>Acute Abdomen (44 of 48)</vt:lpstr>
      <vt:lpstr>Acute Abdomen (45 of 48)</vt:lpstr>
      <vt:lpstr>Acute Abdomen (46 of 48)</vt:lpstr>
      <vt:lpstr>Acute Abdomen (47 of 48)</vt:lpstr>
      <vt:lpstr>Emergency Care Protocol: Acute Abdominal Pain</vt:lpstr>
      <vt:lpstr>Emergency Care Algorithm: Acute Abdominal Pain</vt:lpstr>
      <vt:lpstr>Acute Abdomen (48 of 48)</vt:lpstr>
      <vt:lpstr>Case Study (2 of 4)</vt:lpstr>
      <vt:lpstr>Case Study (3 of 4)</vt:lpstr>
      <vt:lpstr>Case Study (4 of 4)</vt:lpstr>
      <vt:lpstr>Hematologic Emergencies (1 of 8)</vt:lpstr>
      <vt:lpstr>Hematologic Emergencies (2 of 8)</vt:lpstr>
      <vt:lpstr>Hematologic Emergencies (3 of 8)</vt:lpstr>
      <vt:lpstr>Hematologic Emergencies (4 of 8)</vt:lpstr>
      <vt:lpstr>Hematologic Emergencies (5 of 8)</vt:lpstr>
      <vt:lpstr>Hematologic Emergencies (6 of 8)</vt:lpstr>
      <vt:lpstr>Hematologic Emergencies (7 of 8)</vt:lpstr>
      <vt:lpstr>Hematologic Emergencies (8 of 8)</vt:lpstr>
      <vt:lpstr>Case Study Conclusion</vt:lpstr>
      <vt:lpstr>Gynecologic Emergencies (1 of 27)</vt:lpstr>
      <vt:lpstr>Case Study 2 Introduction</vt:lpstr>
      <vt:lpstr>Case Study 2</vt:lpstr>
      <vt:lpstr>Gynecologic Emergencies (2 of 27)</vt:lpstr>
      <vt:lpstr>The Much Shorter Female Urethra Extends from the Urinary Bladder, Exiting Just in Front of the Vaginal Opening</vt:lpstr>
      <vt:lpstr>Table 23-4 Gynecologic Conditions That May Cause Abdominal Pain or Bleeding</vt:lpstr>
      <vt:lpstr>Gynecologic Emergencies (3 of 27)</vt:lpstr>
      <vt:lpstr>Gynecologic Emergencies (4 of 27)</vt:lpstr>
      <vt:lpstr>Gynecologic Emergencies (5 of 27)</vt:lpstr>
      <vt:lpstr>Gynecologic Emergencies (6 of 27)</vt:lpstr>
      <vt:lpstr>Gynecologic Emergencies (7 of 27)</vt:lpstr>
      <vt:lpstr>Gynecologic Emergencies (8 of 27)</vt:lpstr>
      <vt:lpstr>Gynecologic Emergencies (9 of 27)</vt:lpstr>
      <vt:lpstr>Gynecologic Emergencies (10 of 27)</vt:lpstr>
      <vt:lpstr>Gynecologic Emergencies (11 of 27)</vt:lpstr>
      <vt:lpstr>Gynecologic Emergencies (12 of 27)</vt:lpstr>
      <vt:lpstr>Gynecologic Emergencies (13 of 27)</vt:lpstr>
      <vt:lpstr>Gynecologic Emergencies (14 of 27)</vt:lpstr>
      <vt:lpstr>Gynecologic Emergencies (15 of 27)</vt:lpstr>
      <vt:lpstr>Table 23-5 Common Sexually Transmitted Diseases and Their Causes</vt:lpstr>
      <vt:lpstr>Gynecologic Emergencies (16 of 27)</vt:lpstr>
      <vt:lpstr>Gynecologic Emergencies (17 of 27)</vt:lpstr>
      <vt:lpstr>Gynecologic Emergencies (18 of 27)</vt:lpstr>
      <vt:lpstr>Gynecologic Emergencies (19 of 27)</vt:lpstr>
      <vt:lpstr>Gynecologic Emergencies (20 of 27)</vt:lpstr>
      <vt:lpstr>Gynecologic Emergencies (21 of 27)</vt:lpstr>
      <vt:lpstr>Gynecologic Emergencies (22 of 27)</vt:lpstr>
      <vt:lpstr>Gynecologic Emergencies (23 of 27)</vt:lpstr>
      <vt:lpstr>Gynecologic Emergencies (24 of 27)</vt:lpstr>
      <vt:lpstr>Gynecologic Emergencies (25 of 27)</vt:lpstr>
      <vt:lpstr>Gynecologic Emergencies (26 of 27)</vt:lpstr>
      <vt:lpstr>Gynecologic Emergencies (27 of 27)</vt:lpstr>
      <vt:lpstr>Click on the Term That is Used to Describe the Condition in Which Tissue from the Lining of the Uterus is Implanted Outside of the Uterus, Where It May Cause Inflammation, Scarring, Bleeding, and Adhesions</vt:lpstr>
      <vt:lpstr>Genitourinary/Renal Emergencies (1 of 29)</vt:lpstr>
      <vt:lpstr>Genitourinary/Renal Emergencies (2 of 29)</vt:lpstr>
      <vt:lpstr>Genitourinary/Renal Emergencies (3 of 29)</vt:lpstr>
      <vt:lpstr>The Ureters Extend from the Kidneys to the Urinary Bladder</vt:lpstr>
      <vt:lpstr>The Male Urethra Extends from the Urinary Bladder through the Prostate Gland and Penis</vt:lpstr>
      <vt:lpstr>Table 23-6 Common Genitourinary/Renal Conditions</vt:lpstr>
      <vt:lpstr>Genitourinary/Renal Emergencies (4 of 29)</vt:lpstr>
      <vt:lpstr>Genitourinary/Renal Emergencies (5 of 29)</vt:lpstr>
      <vt:lpstr>Genitourinary/Renal Emergencies (6 of 29)</vt:lpstr>
      <vt:lpstr>Genitourinary/Renal Emergencies (7 of 29)</vt:lpstr>
      <vt:lpstr>Genitourinary/Renal Emergencies (8 of 29)</vt:lpstr>
      <vt:lpstr>Genitourinary/Renal Emergencies (9 of 29)</vt:lpstr>
      <vt:lpstr>Genitourinary/Renal Emergencies (10 of 29)</vt:lpstr>
      <vt:lpstr>Genitourinary/Renal Emergencies (11 of 29)</vt:lpstr>
      <vt:lpstr>Genitourinary/Renal Emergencies (12 of 29)</vt:lpstr>
      <vt:lpstr>Genitourinary/Renal Emergencies (13 of 29)</vt:lpstr>
      <vt:lpstr>In Hemodialysis, a Dialysis Machine is Connected to an Access Site Such as a Shunt Formed by an Artificial Graft between an Artery and a Vein (1 of 2)</vt:lpstr>
      <vt:lpstr>In Hemodialysis, a Dialysis Machine is Connected to an Access Site Such as a Shunt Formed by an Artificial Graft between an Artery and a Vein (2 of 2)</vt:lpstr>
      <vt:lpstr>In Peritoneal Dialysis, Dialysate is Run Through a Tube into the Patient’s Abdomen</vt:lpstr>
      <vt:lpstr>Genitourinary/Renal Emergencies (14 of 29)</vt:lpstr>
      <vt:lpstr>Genitourinary/Renal Emergencies (15 of 29)</vt:lpstr>
      <vt:lpstr>Genitourinary/Renal Emergencies (16 of 29)</vt:lpstr>
      <vt:lpstr>Indwelling Catheters Have a Balloon That is Inserted into the Urinary Bladder Via the Urethra. The Urine That Drains from the Bladder is Deposited into an External Bag (1 of 2)</vt:lpstr>
      <vt:lpstr>Indwelling Catheters Have a Balloon That is Inserted into the Urinary Bladder Via the Urethra. The Urine That Drains from the Bladder is Deposited into an External Bag (2 of 2)</vt:lpstr>
      <vt:lpstr>Genitourinary/Renal Emergencies (17 of 29)</vt:lpstr>
      <vt:lpstr>Genitourinary/Renal Emergencies (18 of 29)</vt:lpstr>
      <vt:lpstr>Genitourinary/Renal Emergencies (19 of 29)</vt:lpstr>
      <vt:lpstr>Genitourinary/Renal Emergencies (20 of 29)</vt:lpstr>
      <vt:lpstr>Genitourinary/Renal Emergencies (21 of 29)</vt:lpstr>
      <vt:lpstr>Genitourinary/Renal Emergencies (22 of 29)</vt:lpstr>
      <vt:lpstr>Genitourinary/Renal Emergencies (23 of 29)</vt:lpstr>
      <vt:lpstr>Genitourinary/Renal Emergencies (24 of 29)</vt:lpstr>
      <vt:lpstr>Genitourinary/Renal Emergencies (25 of 29)</vt:lpstr>
      <vt:lpstr>Genitourinary/Renal Emergencies (26 of 29)</vt:lpstr>
      <vt:lpstr>Genitourinary/Renal Emergencies (27 of 29)</vt:lpstr>
      <vt:lpstr>Genitourinary/Renal Emergencies (28 of 29)</vt:lpstr>
      <vt:lpstr>Genitourinary/Renal Emergencies (29 of 29)</vt:lpstr>
      <vt:lpstr>Lesson Summary (1 of 4)</vt:lpstr>
      <vt:lpstr>Case Study 2 Conclusion (1 of 4)</vt:lpstr>
      <vt:lpstr>Case Study 2 Conclusion (2 of 4)</vt:lpstr>
      <vt:lpstr>Case Study 2 Conclusion (3 of 4)</vt:lpstr>
      <vt:lpstr>Case Study 2 Conclusion (4 of 4)</vt:lpstr>
      <vt:lpstr>Lesson Summary (2 of 4)</vt:lpstr>
      <vt:lpstr>Lesson Summary (3 of 4)</vt:lpstr>
      <vt:lpstr>Lesson Summary (4 of 4)</vt:lpstr>
      <vt:lpstr>Correct! (1 of 2)</vt:lpstr>
      <vt:lpstr>Incorrect (1 of 6)</vt:lpstr>
      <vt:lpstr>Incorrect (2 of 6)</vt:lpstr>
      <vt:lpstr>Incorrect (3 of 6)</vt:lpstr>
      <vt:lpstr>Correct! (2 of 2)</vt:lpstr>
      <vt:lpstr>Incorrect (4 of 6)</vt:lpstr>
      <vt:lpstr>Incorrect (5 of 6)</vt:lpstr>
      <vt:lpstr>Incorrect (6 of 6)</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Prehospital: Emergency Care, 11e</dc:title>
  <dc:subject>Health Science and Careers</dc:subject>
  <dc:creator>Mistovich/Karren</dc:creator>
  <cp:keywords>Prehospital</cp:keywords>
  <cp:lastModifiedBy>Windows User</cp:lastModifiedBy>
  <cp:revision>959</cp:revision>
  <dcterms:modified xsi:type="dcterms:W3CDTF">2018-03-01T08:44:45Z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