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80"/>
  </p:notesMasterIdLst>
  <p:handoutMasterIdLst>
    <p:handoutMasterId r:id="rId181"/>
  </p:handoutMasterIdLst>
  <p:sldIdLst>
    <p:sldId id="482" r:id="rId3"/>
    <p:sldId id="483" r:id="rId4"/>
    <p:sldId id="484" r:id="rId5"/>
    <p:sldId id="485" r:id="rId6"/>
    <p:sldId id="486" r:id="rId7"/>
    <p:sldId id="487" r:id="rId8"/>
    <p:sldId id="488" r:id="rId9"/>
    <p:sldId id="489" r:id="rId10"/>
    <p:sldId id="490"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445"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69" r:id="rId166"/>
    <p:sldId id="470" r:id="rId167"/>
    <p:sldId id="471" r:id="rId168"/>
    <p:sldId id="472" r:id="rId169"/>
    <p:sldId id="473" r:id="rId170"/>
    <p:sldId id="474" r:id="rId171"/>
    <p:sldId id="475" r:id="rId172"/>
    <p:sldId id="476" r:id="rId173"/>
    <p:sldId id="477" r:id="rId174"/>
    <p:sldId id="478" r:id="rId175"/>
    <p:sldId id="479" r:id="rId176"/>
    <p:sldId id="480" r:id="rId177"/>
    <p:sldId id="481" r:id="rId178"/>
    <p:sldId id="305" r:id="rId1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50" autoAdjust="0"/>
    <p:restoredTop sz="96395" autoAdjust="0"/>
  </p:normalViewPr>
  <p:slideViewPr>
    <p:cSldViewPr snapToGrid="0" snapToObjects="1">
      <p:cViewPr varScale="1">
        <p:scale>
          <a:sx n="111" d="100"/>
          <a:sy n="111" d="100"/>
        </p:scale>
        <p:origin x="1212" y="114"/>
      </p:cViewPr>
      <p:guideLst>
        <p:guide orient="horz" pos="2160"/>
        <p:guide pos="2880"/>
      </p:guideLst>
    </p:cSldViewPr>
  </p:slideViewPr>
  <p:outlineViewPr>
    <p:cViewPr>
      <p:scale>
        <a:sx n="33" d="100"/>
        <a:sy n="33" d="100"/>
      </p:scale>
      <p:origin x="0" y="-1344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handoutMaster" Target="handoutMasters/handout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commentAuthors" Target="commentAuthor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notesMaster" Target="notesMasters/notesMaster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Prepare</a:t>
            </a:r>
            <a:endParaRPr lang="en-US" altLang="en-US" sz="2000" b="1"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284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Inhalation. Breathing a poison—typically a gas, vapor, fume, or aerosol—into the lungs enables rapid absorption into the body. The poison is transported down the respiratory tract with each inhalation until it reaches the alveoli. When in the alveoli, the poison can cross the alveolar-capillary membrane and enter the bloodstream, where it is then transported throughout the entire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12633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signs and symptoms can vary widely, depending on the substance or drug that was abused. Often, the patient abuses more than one substance or drug. For example, a patient can take a CNS stimulant, drink large amounts of alcohol, and then take a CNS depressant. This would produce a variety of conflicting signs and symptoms.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44693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can vary widely, depending on the substance or drug that was abused. Often, the patient abuses more than one substance or drug. For example, a patient can take a CNS stimulant, drink large amounts of alcohol, and then take a CNS depressant. This would produce a variety of conflicting signs and symptoms.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00951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drug abuse rates in your community with the students.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6631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can vary widely, depending on the substance or drug that was abused. Often, the patient abuses more than one substance or drug. For example, a patient can take a CNS stimulant, drink large amounts of alcohol, and then take a CNS depressant. This would produce a variety of conflicting signs and symptoms.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77901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can vary widely, depending on the substance or drug that was abused. Often, the patient abuses more than one substance or drug. For example, a patient can take a CNS stimulant, drink large amounts of alcohol, and then take a CNS depressant. This would produce a variety of conflicting signs and symptoms.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86158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emergency care provided to the drug, substance, or alcohol abuse patient is mostly supportive. Scene safety is a priority at many of these scenes. Close monitoring of the patient is necessary because a rapid change in his condition can occur because of alcohol, drug, or other substances in the patient’s system.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4018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emergency care provided to the drug, substance, or alcohol abuse patient is mostly supportive. Scene safety is a priority at many of these scenes. Close monitoring of the patient is necessary because a rapid change in his condition can occur because of the alcohol, drug, or other substances in the patient's system.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95112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role-play the talk-down technique.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should be able to manage a patient who has a drug or alcohol emergency.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can the talk-down technique be helpful for patients experiencing a "bad trip" after using marijuana or a hallucinogen?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24094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Verdana" panose="020B0604030504040204" pitchFamily="34" charset="0"/>
                <a:ea typeface="ＭＳ Ｐゴシック" charset="-128"/>
              </a:rPr>
              <a:t>Talk-Down Technique</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Make the patient feel welcome.</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Identify yourself.</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Do not invade the patient's personal space.</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Reassure the patient that the condition is caused by the drug and is temporary.</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Help the patient verbalize what is happening to him.</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Reiterate simple, concrete statements.</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Forewarn the patient what will happen as the drug begins to wear off.</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Verdana" panose="020B0604030504040204" pitchFamily="34" charset="0"/>
                <a:ea typeface="ＭＳ Ｐゴシック" charset="-128"/>
                <a:cs typeface="+mn-cs"/>
              </a:rPr>
              <a:t>Once the patient is calm, transport them.</a:t>
            </a:r>
          </a:p>
          <a:p>
            <a:pPr lvl="1" eaLnBrk="0" fontAlgn="base" hangingPunct="0">
              <a:spcBef>
                <a:spcPct val="30000"/>
              </a:spcBef>
              <a:spcAft>
                <a:spcPct val="0"/>
              </a:spcAft>
              <a:defRPr/>
            </a:pPr>
            <a:endParaRPr lang="en-US" altLang="en-US" dirty="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19416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Role-play a talk-down exercise in class.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396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Injection. A poison can be injected under the skin, into the muscle, or directly into a blood vessel. This can result in a local reaction to the poison, which is usually immediate. A local reaction typically causes edema (swelling) at the site of injection, redness, irritation, and sometimes pain. A systemic reaction can occur from injection of a poison, where it gets distributed throughout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52934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stages of alcohol withdrawal?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of the names by which PCP can be recognized?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of the signs and symptoms of PCP, cocaine, amphetamine, and methamphetamine use?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1966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How should you respond to a patient who is experiencing hallucinations?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What types of cardiac medications are commonly implicated in overdoses?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What is huffing?</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58687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drugs that are most often abused in your EMS community.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13198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It is important to recognize drug withdrawal as a condition that can cause seizures or a deterioration in the patient’s mental status that can result in a blocked airway, inadequate breathing, or poor circulation.</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Common findings of withdrawal:</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Anxiety, agitation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Confusion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Tremors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Profuse sweating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Elevated heart rate, blood pressure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Hallucinations (visual and auditory)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Tactile hallucinations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Nausea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Abdominal cramping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Seizures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48327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alcoholic syndrome usually consists of problem drinking (during which alcohol is used frequently to relieve tensions or other emotional difficulties) and true addiction (in which abstinence from drinking causes physical withdrawal symptoms).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56678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alcoholic usually begins drinking early in the day, is more prone to drink alone or secretly, and can periodically go on prolonged binges characterized by loss of memory (“blackout periods”). Abstinence from alcohol is likely to produce withdrawal symptoms, such as tremulousness, anxiety, seizures, or delirium tremens (DTs).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37907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One of the most serious disorders associated with</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alcoholism is </a:t>
            </a:r>
            <a:r>
              <a:rPr lang="en-US" altLang="en-US" i="1">
                <a:solidFill>
                  <a:prstClr val="black"/>
                </a:solidFill>
                <a:latin typeface="Calibri"/>
                <a:ea typeface="ＭＳ Ｐゴシック" panose="020B0600070205080204" pitchFamily="34" charset="-128"/>
              </a:rPr>
              <a:t>Wernicke-Korsakoff syndrome, </a:t>
            </a:r>
            <a:r>
              <a:rPr lang="en-US" altLang="en-US">
                <a:solidFill>
                  <a:prstClr val="black"/>
                </a:solidFill>
                <a:latin typeface="Calibri"/>
                <a:ea typeface="ＭＳ Ｐゴシック" panose="020B0600070205080204" pitchFamily="34" charset="-128"/>
              </a:rPr>
              <a:t>a chronic brain syndrome resulting from the toxic effect of alcohol on the central nervous system combined with malnutrition, which is common among alcoholics. Common signs and symptoms of the syndrome include paralysis of the eyes, dementia, hypothermia, the inability to sort fiction from reality, and eventual coma.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15436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i="1">
                <a:solidFill>
                  <a:prstClr val="black"/>
                </a:solidFill>
                <a:latin typeface="Calibri"/>
                <a:ea typeface="ＭＳ Ｐゴシック" panose="020B0600070205080204" pitchFamily="34" charset="-128"/>
              </a:rPr>
              <a:t>Withdrawal syndrome </a:t>
            </a:r>
            <a:r>
              <a:rPr lang="en-US" altLang="en-US">
                <a:solidFill>
                  <a:prstClr val="black"/>
                </a:solidFill>
                <a:latin typeface="Calibri"/>
                <a:ea typeface="ＭＳ Ｐゴシック" panose="020B0600070205080204" pitchFamily="34" charset="-128"/>
              </a:rPr>
              <a:t>occurs after a period of abstinence from the drug or alcohol to which a person’s body has become accustomed. However, it does not require that the alcoholic or drug abuser stop drinking or taking the drug completely. The withdrawal syndrome can also occur when an alcoholic’s alcohol intake falls below the amount usually ingested. Alcohol withdrawal is dose-dependent: The more the alcoholic was drinking, the more severe the syndrome will be.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53820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rPr>
              <a:t>Stage 1 - occurs within 8 hours </a:t>
            </a:r>
            <a:r>
              <a:rPr lang="en-US" altLang="en-US">
                <a:solidFill>
                  <a:prstClr val="black"/>
                </a:solidFill>
                <a:latin typeface="Calibri"/>
                <a:ea typeface="ＭＳ Ｐゴシック" charset="-128"/>
              </a:rPr>
              <a:t>after the patient's last drink</a:t>
            </a:r>
            <a:r>
              <a:rPr lang="en-US" altLang="en-US">
                <a:solidFill>
                  <a:prstClr val="black"/>
                </a:solidFill>
                <a:latin typeface="Verdana" charset="0"/>
                <a:ea typeface="ＭＳ Ｐゴシック" charset="-128"/>
              </a:rPr>
              <a:t>. </a:t>
            </a:r>
          </a:p>
          <a:p>
            <a:pPr marL="628650" lvl="1"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cs typeface="+mn-cs"/>
              </a:rPr>
              <a:t>Nausea, insomnia, sweating, tremors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rPr>
              <a:t>Stage 2 - occurs within 8 to 72 hours. </a:t>
            </a:r>
          </a:p>
          <a:p>
            <a:pPr marL="628650" lvl="1"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cs typeface="+mn-cs"/>
              </a:rPr>
              <a:t>Worsening of stage 1, hallucinations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rPr>
              <a:t>Stage 3 - can occur as early as 48 hours. </a:t>
            </a:r>
          </a:p>
          <a:p>
            <a:pPr marL="628650" lvl="1"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cs typeface="+mn-cs"/>
              </a:rPr>
              <a:t>Seizures</a:t>
            </a: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rPr>
              <a:t>Stage 4 - can occur within 1-14 days. </a:t>
            </a:r>
          </a:p>
          <a:p>
            <a:pPr marL="628650" lvl="1" indent="-171450" eaLnBrk="0" fontAlgn="base" hangingPunct="0">
              <a:spcBef>
                <a:spcPct val="30000"/>
              </a:spcBef>
              <a:spcAft>
                <a:spcPct val="0"/>
              </a:spcAft>
              <a:buFont typeface="Arial" charset="0"/>
              <a:buChar char="•"/>
              <a:defRPr/>
            </a:pPr>
            <a:r>
              <a:rPr lang="en-US" altLang="en-US">
                <a:solidFill>
                  <a:prstClr val="black"/>
                </a:solidFill>
                <a:latin typeface="Verdana" charset="0"/>
                <a:ea typeface="ＭＳ Ｐゴシック" charset="-128"/>
                <a:cs typeface="+mn-cs"/>
              </a:rPr>
              <a:t>Delirium tremens</a:t>
            </a:r>
          </a:p>
          <a:p>
            <a:pPr lvl="0" eaLnBrk="0" fontAlgn="base" hangingPunct="0">
              <a:spcBef>
                <a:spcPct val="30000"/>
              </a:spcBef>
              <a:spcAft>
                <a:spcPct val="0"/>
              </a:spcAft>
              <a:defRPr/>
            </a:pPr>
            <a:endParaRPr lang="en-US" altLang="en-US">
              <a:solidFill>
                <a:prstClr val="black"/>
              </a:solidFill>
              <a:latin typeface="Verdana" charset="0"/>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91804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last stage of alcohol withdrawal, delirium tremens (DTs), is a severe, life-threatening condition with a mortality rate of approximately 5 to 15 percent. DTs can occur between 1 and 14 days after the patient’s last drink, most commonly within 2 to 5 days. A single episode of DTs lasts between 1 and 3 days. Multiple episodes can last as long as a month. DTs should be suspected in any patient with delirium (mental confusion) of unknown cause.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382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Absorption. A poisonous substance can enter the body when it contacts the skin or mucous membranes.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18577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Seizures are common in alcoholic withdrawal, but not in DTs. However, approximately a third of those who have seizures in early withdrawal progress to DTs if left untreated or if treated inadequately. The treatment goals for a patient who experiences DTs include psychological as well as physical support. (DTs can be a frightening experience.)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69903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opioid is any natural, synthetic, or semisynthetic agent that mimics the effects of morphine. </a:t>
            </a:r>
            <a:r>
              <a:rPr lang="en-US" altLang="en-US" i="1">
                <a:solidFill>
                  <a:prstClr val="black"/>
                </a:solidFill>
                <a:latin typeface="Calibri"/>
                <a:ea typeface="ＭＳ Ｐゴシック" panose="020B0600070205080204" pitchFamily="34" charset="-128"/>
              </a:rPr>
              <a:t>Opiate </a:t>
            </a:r>
            <a:r>
              <a:rPr lang="en-US" altLang="en-US">
                <a:solidFill>
                  <a:prstClr val="black"/>
                </a:solidFill>
                <a:latin typeface="Calibri"/>
                <a:ea typeface="ＭＳ Ｐゴシック" panose="020B0600070205080204" pitchFamily="34" charset="-128"/>
              </a:rPr>
              <a:t>is a term specific to natural agents derived from opium. </a:t>
            </a:r>
            <a:r>
              <a:rPr lang="en-US" altLang="en-US" i="1">
                <a:solidFill>
                  <a:prstClr val="black"/>
                </a:solidFill>
                <a:latin typeface="Calibri"/>
                <a:ea typeface="ＭＳ Ｐゴシック" panose="020B0600070205080204" pitchFamily="34" charset="-128"/>
              </a:rPr>
              <a:t>Narcotic </a:t>
            </a:r>
            <a:r>
              <a:rPr lang="en-US" altLang="en-US">
                <a:solidFill>
                  <a:prstClr val="black"/>
                </a:solidFill>
                <a:latin typeface="Calibri"/>
                <a:ea typeface="ＭＳ Ｐゴシック" panose="020B0600070205080204" pitchFamily="34" charset="-128"/>
              </a:rPr>
              <a:t>is a much broader term that specifically refers to agents that induce sleep; therefore, it does not truly describe an opioid. Although these terms are commonly used interchangeably, they do have different meanings. An opioid specifically refers to agents that act on opiate receptors in the body such as heroin, a naturally occurring agent.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95612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Delineate between narcotics and opioids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34995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Stress the most common physical findings of an opioid overdose.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96605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Patients who abuse and overdose on opioid drugs and narcotics such as heroin have a depressed central nervous system. They often present with respiratory depression, hypotension, and bradycardia. Focus your emergency care on reversing these effects, not to completely reverse the altered mental status. Many EMS systems allow EMTs to carry and administer naloxone to reverse these effects.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9396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b="1">
                <a:solidFill>
                  <a:prstClr val="black"/>
                </a:solidFill>
                <a:latin typeface="Calibri"/>
                <a:ea typeface="ＭＳ Ｐゴシック" charset="-128"/>
              </a:rPr>
              <a:t>Medication Name</a:t>
            </a:r>
          </a:p>
          <a:p>
            <a:pPr lvl="0" eaLnBrk="0" fontAlgn="base" hangingPunct="0">
              <a:spcBef>
                <a:spcPct val="30000"/>
              </a:spcBef>
              <a:spcAft>
                <a:spcPct val="0"/>
              </a:spcAft>
              <a:defRPr/>
            </a:pPr>
            <a:r>
              <a:rPr lang="en-US" sz="1100">
                <a:solidFill>
                  <a:prstClr val="black"/>
                </a:solidFill>
                <a:latin typeface="Calibri"/>
                <a:ea typeface="ＭＳ Ｐゴシック" charset="-128"/>
              </a:rPr>
              <a:t>Naloxone is the generic name. The trade name is Narcan.</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b="1">
                <a:solidFill>
                  <a:prstClr val="black"/>
                </a:solidFill>
                <a:latin typeface="Calibri"/>
                <a:ea typeface="ＭＳ Ｐゴシック" charset="-128"/>
              </a:rPr>
              <a:t>Indications</a:t>
            </a:r>
          </a:p>
          <a:p>
            <a:pPr lvl="0" eaLnBrk="0" fontAlgn="base" hangingPunct="0">
              <a:spcBef>
                <a:spcPct val="30000"/>
              </a:spcBef>
              <a:spcAft>
                <a:spcPct val="0"/>
              </a:spcAft>
              <a:defRPr/>
            </a:pPr>
            <a:r>
              <a:rPr lang="en-US" sz="1100">
                <a:solidFill>
                  <a:prstClr val="black"/>
                </a:solidFill>
                <a:latin typeface="Calibri"/>
                <a:ea typeface="ＭＳ Ｐゴシック" charset="-128"/>
              </a:rPr>
              <a:t>Naloxone is indicated for patients with suspected or known opioid intoxication who have CNS depression with </a:t>
            </a:r>
          </a:p>
          <a:p>
            <a:pPr lvl="0" eaLnBrk="0" fontAlgn="base" hangingPunct="0">
              <a:spcBef>
                <a:spcPct val="30000"/>
              </a:spcBef>
              <a:spcAft>
                <a:spcPct val="0"/>
              </a:spcAft>
              <a:defRPr/>
            </a:pPr>
            <a:r>
              <a:rPr lang="en-US" sz="1100">
                <a:solidFill>
                  <a:prstClr val="black"/>
                </a:solidFill>
                <a:latin typeface="Calibri"/>
                <a:ea typeface="ＭＳ Ｐゴシック" charset="-128"/>
              </a:rPr>
              <a:t>respiratory depression, hypotension or bradycardia.</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b="1">
                <a:solidFill>
                  <a:prstClr val="black"/>
                </a:solidFill>
                <a:latin typeface="Calibri"/>
                <a:ea typeface="ＭＳ Ｐゴシック" charset="-128"/>
              </a:rPr>
              <a:t>Contraindication</a:t>
            </a:r>
          </a:p>
          <a:p>
            <a:pPr lvl="0" eaLnBrk="0" fontAlgn="base" hangingPunct="0">
              <a:spcBef>
                <a:spcPct val="30000"/>
              </a:spcBef>
              <a:spcAft>
                <a:spcPct val="0"/>
              </a:spcAft>
              <a:defRPr/>
            </a:pPr>
            <a:r>
              <a:rPr lang="en-US" sz="1100">
                <a:solidFill>
                  <a:prstClr val="black"/>
                </a:solidFill>
                <a:latin typeface="Calibri"/>
                <a:ea typeface="ＭＳ Ｐゴシック" charset="-128"/>
              </a:rPr>
              <a:t>The drug naloxone itself has not real effect on the body unless an opioid substance is present. Therefore, the only contraindication is a known hypersensitivity to naloxone. </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b="1">
                <a:solidFill>
                  <a:prstClr val="black"/>
                </a:solidFill>
                <a:latin typeface="Calibri"/>
                <a:ea typeface="ＭＳ Ｐゴシック" charset="-128"/>
              </a:rPr>
              <a:t>Medication Form</a:t>
            </a:r>
          </a:p>
          <a:p>
            <a:pPr lvl="0" eaLnBrk="0" fontAlgn="base" hangingPunct="0">
              <a:spcBef>
                <a:spcPct val="30000"/>
              </a:spcBef>
              <a:spcAft>
                <a:spcPct val="0"/>
              </a:spcAft>
              <a:defRPr/>
            </a:pPr>
            <a:r>
              <a:rPr lang="en-US" sz="1100">
                <a:solidFill>
                  <a:prstClr val="black"/>
                </a:solidFill>
                <a:latin typeface="Calibri"/>
                <a:ea typeface="ＭＳ Ｐゴシック" charset="-128"/>
              </a:rPr>
              <a:t>The medication is a liquid form that can be administered by an intravenous, subcutaneous, intramuscular, intranasal, or endotracheal route. EMTs typically only administer naloxone by an intranasal route; however, some may also use an intramuscular route. A naloxone auto-injector is available. Follow your local protocol. </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b="1">
                <a:solidFill>
                  <a:prstClr val="black"/>
                </a:solidFill>
                <a:latin typeface="Calibri"/>
                <a:ea typeface="ＭＳ Ｐゴシック" charset="-128"/>
              </a:rPr>
              <a:t>Dosage</a:t>
            </a:r>
          </a:p>
          <a:p>
            <a:pPr lvl="0" eaLnBrk="0" fontAlgn="base" hangingPunct="0">
              <a:spcBef>
                <a:spcPct val="30000"/>
              </a:spcBef>
              <a:spcAft>
                <a:spcPct val="0"/>
              </a:spcAft>
              <a:defRPr/>
            </a:pPr>
            <a:r>
              <a:rPr lang="en-US" sz="1100">
                <a:solidFill>
                  <a:prstClr val="black"/>
                </a:solidFill>
                <a:latin typeface="Calibri"/>
                <a:ea typeface="ＭＳ Ｐゴシック" charset="-128"/>
              </a:rPr>
              <a:t>The typical dose is 0.4 mg to 2 mg when given by various routes. When administered by an intranasal route, the typical dose is 2 mg–1 mg is administered via a mucosal atomization device (MAD) in each nostril.</a:t>
            </a: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49096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Intranasal naloxone administration.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61386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Actions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Naloxone is a pure opioid antagonist with a rapid onset of action. It competitively binds opioid receptors and can reverse all of the receptor actions of the opioid by effectively blocking the ability of the drug to bind with the receptor site.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Side Effects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Side effects may include: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Acute opioid withdrawal</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Increased blood pressure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Headache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Musculoskeletal pain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Nasal dryness, edema, congestion, or inflammation.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41637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emergency consequences of commonly abused drugs have unique effects. Others that are often abused include PCP, cocaine, amphetamines and methamphetamines, and the drugs known as bath salts and ecstasy; their use requires special considerations in emergency care.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88230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One of the most dangerous hallucinogens is phencyclidine (PCP). Known by at least 46 names, it is also called angel dust, killer weed, supergrass, crystal cyclone, hog, elephant tranquilizer, PeaCe Pill, embalming fluid, horse tranquilizer, mintweed, mist, monkey dust, rocket fuel, goon, surfer, KW, or scuffle.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68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of poisoning in patients depend on the specific poison and the route of entry into the body. One poison might depress the central nervous system, leading to bradycardia, slow, shallow respirations, and hypotension, whereas another poison might stimulate the central nervous system and cause tachycardia, tachypnea, and hypertension. The route of entry can determine how quickly the patient presents with the expected signs and symptoms.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97429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Cocaine is inhaled through the nose, injected into the veins, and injected into the muscles. An almost - pure form of cocaine known as “crack” is smoked. Another special form of cocaine is heated and inhaled (“free-based”). Cocaine is highly addictive, and an overdose can be fatal.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33464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Amphetamines and methamphetamines stimulate the central nervous system, excite the cardiovascular system, and can produce hallucinations. Hyperthermia, muscle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rigidity, or severe excitation can occur, leading to long periods of an awake, excited state. The resulting hypertension, hyperthermia, and increased muscle tone can be life-threatening. Methamphetamine use is associated with the sensation of ants or bugs crawling under the skin. The patient often picks at his skin or mutilates himself. Panic attacks and visual and auditory hallucinations can also occur.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89657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EMS is seeing an increase in the frequency of use of the illegal drug psychoactive “bath salts” (PABS). These “bath salts” have no ingredients related to hygiene, however; they are a synthetic designer drug with properties that inhibit the reuptake of norepinephrine and dopamine in the body. As a result, the drug acts as a central nervous system stimulant. The effect of the drug is similar to methamphetamine and cocaine and produces similar signs and symptoms. A long-term user can build up a tolerance and the cessation of use can trigger withdrawal and intense cravings.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80377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 who has taken a PABS can experience extreme sympathetic stimulation and altered mental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39036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Methylenedioxymethamphetamine (MDMA), most commonly known as ecstasy, is a recreationally used psychoactive stimulant drug that produces a feeling of empathy, euphoria, and heightened sensations. It is also known by the street names of E, X, XTC, Smarties, Scooby-Snacks, and Skittles. The drug has no medical purpose. MDMA is usually taken by mouth; however, it can also be snorted and smoked. When ingested, its actions begin after approximately 30 to 45 minutes and can last 3 to 6 hours. MDMA is a drug commonly used by the rave culture.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09743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Overdose of MDMA can cause intracranial hemorrhage, severe hypertension or hypotension, seizures, hallucinations, acute respiratory distress syndrome, cerebral edema, and hyperpyrexia (life-threatening elevation of the body core temperature).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68809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Physical signs and symptoms of PCP, cocaine, amphetamines, methamphetamines, or PABS are somewhat similar. However, the EMT should remember that emergency management is supportive and not geared toward figuring out exactly what drug was used, if the history is unclear.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0325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Treat an amphetamine, methamphetamine, cocaine, PCP, PABS, or MDMA overdose as you would any other drug emergency.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Check quickly to determine whether there are any injuries that need attention. If there are such injuries, administer emergency medical care as you would for any trauma patient (ensuring the airway, providing oxygen and ventilations if required, and supporting the circulatory system) before continuing with psychological care. Monitor vital signs regularly and transport the patient as quickly as possible.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80107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Tetrahydrocannabinol (THC), in its natural form, is the principal psychoactive substance found in cannabis. Cannabis, also known as marijuana, is a plant that is used for its psychoactive properties as a recreational drug or a medication. Common slang terms for marijuana are weed, bud, doobie, Mary Jane, pot, blunt, herb, hemp, and grass. Cannabis can be smoked, vaporized, eaten in a food, or used as an extract. It is used as a recreational drug for the mental and physical effects to get “high” or “stoned.”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11134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user feels a general change in conscious perception, euphoria, an increase in the awareness of sensation, distortion in perception of time or place, and an increase in appetite.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509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treatment priorities for patients with poisoning?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ways that unintentional poisonings can be prevented?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EMT's role in providing education to prevent poisoning?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35320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synthetic cannabinoid, often categorized as a new psychoactive substance (NPS), is a manufactured chemical that has similar effects as THC found in cannabis. It is an unregulated substance that is sold as a mind-altering chemical.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Common brand names are K2, Spice, Joker, Black, Mamba, Kush, Bombay, Blue, Genie, Zohai, and Kronic. Synthetic cannabinoids can affect the brain more powerfully than marijuana and can produce unpredictable and life-threatening effects. This occurs because synthetic cannabinoids bind more strongly to the cell receptors affected by THC.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79825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Cannabinoid hyperemesis syndrome is experienced by chronic cannabis users who report recurrent nausea, vomiting, and abdominal pain and cramping. A hot shower or bath can reduce the symptoms temporarily. Cessation of the use of cannabis will likely fully eliminate the symptoms. Acute episodes of the syndrome typically last for 24 to 48 hours; however, it can take months to resolve completely after stopping cannabis use. Theories on the cause of cannabinoid hyperemesis syndrome include a dose-dependent buildup of cannabinoids and related toxicity and the effect of the cannabinoid on the receptors in the brain, primarily the hypothalamus, which regulates body core temperature and the digestive system.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9633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Cannabinoid hyperemesis syndrome is experienced by chronic cannabis users who report recurrent nausea, vomiting, and abdominal pain and cramping. A hot shower or bath can reduce the symptoms temporarily. Cessation of the use of cannabis will likely fully eliminate the symptoms. Acute episodes of the syndrome typically last for 24 to 48 hours; however, it can take months to resolve completely after stopping cannabis use. Theories on the cause of cannabinoid hyperemesis syndrome include a dose-dependent buildup of cannabinoids and related toxicity and the effect of the cannabinoid on the receptors in the brain, primarily the hypothalamus, which regulates body core temperature and the digestive system.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10204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Emergency care for the patient focuses on ensuring an adequate airway, ventilation, oxygenation, and circulation. The patient can present with signs of dehydration from the vomiting and frequent hot baths and showers. If not treated, cannabinoid hyperemesis syndrome can lead to acute renal failure.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21437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Other common sources of drug overdoses are prescription and over-the-counter medications.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76594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Accidental overdose typically occurs when the patient does not understand the prescription instructions and takes too much of the drug or the patient is forgetful and mistakenly takes the drug more often than it is needed. Patients who are on many different medications might have synergistic drug interactions when adding a new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or an over-the-counter medication.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224518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Many chemicals used for huffing accumulate in the regions of the brain responsible for feelings of pleasure and reward. After time, they migrate to other regions, where they can cause abnormal muscle coordination and alterations in mental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52732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Keep in mind that inhaled poisons typically have a more immediate onset of effects than injected poisons and can produce more systemic effects. Remember also that inhaled poisons can destroy lung tissue, leading to severe respiratory compromise and significant respiratory distress or failure. Treatment is geared toward removing the patient from the exposure, assessing and treating any loss of vital function caused by the drug (such as airway, breathing, oxygenation, or circulatory deficits), and providing rapid transport to the emergency department.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3121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06357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063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antidote is a substance that neutralizes the effects of the poison or toxic substance. Many people think that antidotes are available for most poisons; however, true antidotes are available for only a small number of poisons. The treatment of poisons is generally limits or prevents the absorption of the poison, and then manages any other signs and symptoms that can occur.</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role do specific antidotes play in the management of poisoned patients?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57297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22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22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22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22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78338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858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commonly ingested poisons?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critical facts to determine when collecting the history of a patient who has ingested a poison?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are all of these things important in the patient's treatment?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3841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indications that a patient may have ingested a poison?</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key management priorities in patients who have ingested poisons? </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Given several different scenarios, students should be able to assess and manage patients with poisoning by ingestion.</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8412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ingestion of poisonous plants is a common poisoning emergency, especially in children under the age of 5. Poisonous plants are not necessarily exotic—they include common household and backyard plants, such as morning glory, rhubarb leaves, buttercup, daisy, daffodil, lily of the valley, narcissus, tulip, azalea, English ivy, mistletoe berries, iris, hyacinth, laurel, philodendron, rhododendron, wisteria, and certain parts of the tomato, potato, and petunia plants. A high number of poisonings result from eating wild mushrooms.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651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could EMS providers help reduce the number of accidental poison by children? </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985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1212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800" dirty="0">
                <a:solidFill>
                  <a:prstClr val="black"/>
                </a:solidFill>
                <a:latin typeface="Verdana" panose="020B0604030504040204" pitchFamily="34" charset="0"/>
                <a:ea typeface="ＭＳ Ｐゴシック" charset="-128"/>
              </a:rPr>
              <a:t>Primary Assessment</a:t>
            </a: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rPr>
              <a:t>Assess mental status.</a:t>
            </a: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rPr>
              <a:t>Assess the airway, anticipate vomiting; intervene as needed.</a:t>
            </a: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rPr>
              <a:t>Provide positive pressure ventilation as needed.</a:t>
            </a: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rPr>
              <a:t>Maintain oxygenation (SpO</a:t>
            </a:r>
            <a:r>
              <a:rPr lang="en-US" altLang="en-US" sz="800" baseline="-25000" dirty="0">
                <a:solidFill>
                  <a:prstClr val="black"/>
                </a:solidFill>
                <a:latin typeface="Verdana" panose="020B0604030504040204" pitchFamily="34" charset="0"/>
                <a:ea typeface="ＭＳ Ｐゴシック" charset="-128"/>
              </a:rPr>
              <a:t>2</a:t>
            </a:r>
            <a:r>
              <a:rPr lang="en-US" altLang="en-US" sz="800" dirty="0">
                <a:solidFill>
                  <a:prstClr val="black"/>
                </a:solidFill>
                <a:latin typeface="Verdana" panose="020B0604030504040204" pitchFamily="34" charset="0"/>
                <a:ea typeface="ＭＳ Ｐゴシック" charset="-128"/>
              </a:rPr>
              <a:t> 94% or higher).</a:t>
            </a: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rPr>
              <a:t>Assess circulation.</a:t>
            </a:r>
          </a:p>
          <a:p>
            <a:pPr lvl="2"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800" dirty="0">
                <a:solidFill>
                  <a:prstClr val="black"/>
                </a:solidFill>
                <a:latin typeface="Verdana" panose="020B0604030504040204" pitchFamily="34" charset="0"/>
                <a:ea typeface="ＭＳ Ｐゴシック" charset="-128"/>
              </a:rPr>
              <a:t>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History</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Consider that multiple substances may be involved.</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Consider the trustworthiness of the history from a patient who has overdosed.</a:t>
            </a:r>
          </a:p>
          <a:p>
            <a:pPr lvl="3"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marL="628650" lvl="1"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Ask the following:</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What substance was ingested?</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Was alcohol also ingested?</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When was the substance ingested?</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Over what time period did the ingestion occur?</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How much of the substance was taken?</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Has anyone attempted treatment?</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Does the patient have a psychiatric history?</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Are there any underlying illnesses?</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How much does the patient weigh?</a:t>
            </a:r>
          </a:p>
          <a:p>
            <a:pPr marL="1085850" lvl="2"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What medications are available at the scene?</a:t>
            </a:r>
          </a:p>
          <a:p>
            <a:pPr lvl="1"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800" dirty="0">
                <a:solidFill>
                  <a:prstClr val="black"/>
                </a:solidFill>
                <a:latin typeface="Verdana" panose="020B0604030504040204" pitchFamily="34" charset="0"/>
                <a:ea typeface="ＭＳ Ｐゴシック" charset="-128"/>
              </a:rPr>
              <a:t>Physical Exam</a:t>
            </a:r>
          </a:p>
          <a:p>
            <a:pPr marL="628650" lvl="1"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Focus on the patient’s complaints; if the mental status is altered, perform a complete 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Verdana" panose="020B0604030504040204" pitchFamily="34" charset="0"/>
                <a:ea typeface="ＭＳ Ｐゴシック" charset="-128"/>
                <a:cs typeface="+mn-cs"/>
              </a:rPr>
              <a:t>Take the patient’s vital signs.</a:t>
            </a:r>
          </a:p>
          <a:p>
            <a:pPr lvl="1"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1"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3"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2" eaLnBrk="0" fontAlgn="base" hangingPunct="0">
              <a:spcBef>
                <a:spcPct val="30000"/>
              </a:spcBef>
              <a:spcAft>
                <a:spcPct val="0"/>
              </a:spcAft>
              <a:defRPr/>
            </a:pPr>
            <a:endParaRPr lang="en-US" altLang="en-US" sz="800" dirty="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endParaRPr lang="en-US" sz="8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9516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to try to identify poisons that could result in these findings.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7098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would be the immediate concerns for this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53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to try to identify poisons that could result in these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0420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to try to identify poisons that could result in these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6945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Activated charcoal is medication that is occasionally used in the emergency medical care of ingested poisonings. The prehospital use of activated charcoal is currently controversial. It should be administered only if directed to do so by medical professionals or a poison control center.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4805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is the role of activated charcoal in treating patients with poisoning by ingestion?</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Pass around bottles of activated charcoal for students to examine.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Emphasize the ability of activated charcoal to absorb substances by describing its use in water filters and shoe insoles (Odor Eaters</a:t>
            </a:r>
            <a:r>
              <a:rPr lang="en-US" altLang="en-US" baseline="30000">
                <a:solidFill>
                  <a:prstClr val="black"/>
                </a:solidFill>
                <a:latin typeface="Calibri"/>
                <a:ea typeface="ＭＳ Ｐゴシック" panose="020B0600070205080204" pitchFamily="34" charset="-128"/>
              </a:rPr>
              <a:t>®</a:t>
            </a:r>
            <a:r>
              <a:rPr lang="en-US" altLang="en-US">
                <a:solidFill>
                  <a:prstClr val="black"/>
                </a:solidFill>
                <a:latin typeface="Calibri"/>
                <a:ea typeface="ＭＳ Ｐゴシック" panose="020B0600070205080204" pitchFamily="34" charset="-128"/>
              </a:rPr>
              <a:t>).</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Verdana" panose="020B0604030504040204" pitchFamily="34" charset="0"/>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Usual dosage is 1g/kg</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4258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Remind the students that the key to any toxicological emergency is not to determine definitively what the poison was, but rather to support lost function of the airway, breathing, and circulation, then rapidly transport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8244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common inhaled poisons?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to name some sources of inhaled poisons in the community.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the Scene Size Up especially critical when dealing with inhaled toxins?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4254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several patient descriptions, students should be able to assess and manage patients with inhaled poisonings, with special emphasis on scene safety.</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indications that a patient may have inhaled a poison?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573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8851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Some poisons are inhaled intentionally to “get high.” Patients who inhale paints and propellants are commonly referred to as huffers. (Huffers are discussed later in the chapter.) The toxins are inhaled in a variety of ways to produce certain expected effects. These substances can have many effects as they displace the oxygen content in the alveoli, leading to hypoxia. </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Commonly abused inhalants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Paints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Freon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Gas propellants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Glue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Nitrous oxide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Amyl nitrate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Butyl nitrate</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1553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Scene Size Up</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Be aware of your own safety; note odors or fumes.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Some inhaled poisons are colorless and odorless.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Placards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If hazardous materials are involved, request resources.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Do not enter the scene unless it is safe.</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Determine the number of patients.</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Primary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Assess and closely monitor the airway.</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Assess and closely monitor 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Assist inadequate 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For adequate breathing, apply oxygen by nonrebreather mask.</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Assess circulation.</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Consider trauma</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History</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Physical exam</a:t>
            </a:r>
          </a:p>
          <a:p>
            <a:pPr lvl="1"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Ask the following:</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Does the history suggest a suicide attempt?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Did the exposure occur in an open or a confined space?</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How long was the exposure?</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2"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49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various hazards seen in this situation.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5784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Support any lost function during the primary assessment.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0848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various findings and allow the students to state what kind of poisons would create these findings.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5067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various findings and allow the students to state what kind of poisons would create these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3298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various findings and allow the students to state what kind of poisons would create these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897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Respiratory symptoms are typically the first to appear in cases of inhalation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5118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Respiratory symptoms are typically the first to appear in case of inhalation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3882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Discuss any particular injected poisons of concern in your area, such as marine animals, insects, or areas in which intravenous drug abuse is common.</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common injected poisons?</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several patient descriptions, students should be able to assess and manage patients with injected poisonings, with special emphasis on scene safety.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082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to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98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Scene Size Up</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Drug paraphernalia</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Indications of bites or stings</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Primary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Mental status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Airway</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Oxygenation</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Circulation</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History</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Physical exam</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Ask the following:</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Is there a history of drug use?</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Is there a time lapse between exposure and the onset of signs and symptoms?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What type of animal or insect bit or stung the patient?</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4218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Remind the EMT that they need to be sure the scene is safe, even if it is a snake bite.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2896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the secondary assessment, get a history from the patient or bystanders and as much information as you can about any substance that might have been injected or about the kind of insect or animal that might have inflicted a bite or sting.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7916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common signs and symptoms of an injected poison and allow the EMT student the chance to identify different poisons that could cause some of these findings.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7431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common signs and symptoms of an injected poison and allow the EMT student a chance to identify different poisons that could cause some of these findings.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5336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Stress to EMT students that care should center first around keeping themselves safe, and followed by supporting lost function.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9288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common sources of absorbed poisons?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indications that a patient may have been exposed to an absorbed poison?</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conditions that might make it easier for poisons to be absorbed through the skin?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is it important to brush away solid or dry chemicals before irrigating the area with water?</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5798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Scene Size Up</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Note containers or plants in the environment.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Wear gloves and other protective gear as needed.</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Call for additional resources, as needed.</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Remove the patient from the area.</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Note containers or plants in the environment.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Wear gloves and other protective gear as needed.</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Call for additional resources, as needed.</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Remove the patient from the area.</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Primary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Assess the mental status.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Assess the airway and 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Inspect for any poison remaining on the patient or his clothing.</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History</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Physical exam</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sz="1100" dirty="0">
              <a:solidFill>
                <a:prstClr val="black"/>
              </a:solidFill>
              <a:latin typeface="Verdana" panose="020B0604030504040204" pitchFamily="34" charset="0"/>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4602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the students relate the clinical findings of absorbed poisoning with possible causes.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673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the students relate the clinical findings of absorbed poisoning with possible causes.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079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assessment and emergency care for patients who have been exposed to various types of poisons.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472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Reinforce scene safety.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3170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care steps for a patient who has absorbed poison. Reinforce the need to decontaminate the patient, if possible, before transporting them in the ambulance.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732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several patient descriptions, students should be able to assess and manage patients who have absorbed poisons.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Explain local procedures and equipment for irrigating the eyes. </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8908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poison entered the eye, irrigate the affected eye with clean water for at least 20 minutes; continue irrigation while en route to the receiving facility, if possible. Position the patient so water runs away from the unaffected eye, taking care not to spread the contamination.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3180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7077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3302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7430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6788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6851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students’ responses to foreshadow the upcoming lecture material and to assess their current knowledge base.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591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a poison?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four routes by which poisons can enter the body?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does the route of exposure to a poison affect the onset of its effects in the body?</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Bring in common household toxins and split your class into groups, assigning each to a different toxin. </a:t>
            </a:r>
            <a:r>
              <a:rPr lang="en-US" altLang="en-US">
                <a:solidFill>
                  <a:prstClr val="black"/>
                </a:solidFill>
                <a:latin typeface="Calibri"/>
                <a:ea typeface="ＭＳ Ｐゴシック" panose="020B0600070205080204" pitchFamily="34" charset="-128"/>
              </a:rPr>
              <a:t>Have each group research the ingredients of the substance and prepare a short presentation on the toxic effects of the substance and/or its component ingredients.</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8516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common types of food poisoning?</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can you do to make foods safer to ingest?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12404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food products most commonly associated with poisoning emergencies (which are most prevalent in the summer months) are: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Eggs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Chicken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Ready-to-eat foods (cheese, processed meat)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Untreated water or unpasteurized milk</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Fish.</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898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Salmonella. From contaminated food and water, or from undercooked food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Campylobacter. Common poisoning from contaminated poultry, milk, and water</a:t>
            </a:r>
          </a:p>
          <a:p>
            <a:pPr marL="171450" lvl="0" indent="-171450" eaLnBrk="0" fontAlgn="base" hangingPunct="0">
              <a:spcBef>
                <a:spcPct val="30000"/>
              </a:spcBef>
              <a:spcAft>
                <a:spcPct val="0"/>
              </a:spcAft>
              <a:buFontTx/>
              <a:buChar char="•"/>
            </a:pPr>
            <a:r>
              <a:rPr lang="it-IT" altLang="en-US">
                <a:solidFill>
                  <a:prstClr val="black"/>
                </a:solidFill>
                <a:latin typeface="Calibri"/>
                <a:ea typeface="ＭＳ Ｐゴシック" panose="020B0600070205080204" pitchFamily="34" charset="-128"/>
              </a:rPr>
              <a:t>Escherichia coli (E. coli). Severe gastrointestinal </a:t>
            </a:r>
            <a:r>
              <a:rPr lang="en-US" altLang="en-US">
                <a:solidFill>
                  <a:prstClr val="black"/>
                </a:solidFill>
                <a:latin typeface="Calibri"/>
                <a:ea typeface="ＭＳ Ｐゴシック" panose="020B0600070205080204" pitchFamily="34" charset="-128"/>
              </a:rPr>
              <a:t>poisoning from numerous contaminated foods, undercooked foods, and untreated (contaminated) water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Staphylococcus aureus. Food poisoning from unhygienic food preparation, associated with foods served cold (such as desserts, custards, and salads)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7906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CO reduces the amount of oxygen in the bloodstream.</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cs typeface="+mn-cs"/>
              </a:rPr>
              <a:t>Displaces oxygen in the atmosphere</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cs typeface="+mn-cs"/>
              </a:rPr>
              <a:t>Inhibits body's ability to use oxygen</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settings in which carbon monoxide poisoning could occur?</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clues to carbon monoxide exposure?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68399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initial symptoms of carbon monoxide poisoning are similar to those of the flu, but there is no accompanying fever, general body aches, or swollen and tender lymph nodes. You should consider carbon monoxide poisoning whenever you encounter unexplained flu symptoms (such as headache, nausea, vomiting, and confusion)—especially if the symptoms are shared by other people in the same environment.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5759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you suspect that someone has carbon monoxide poisoning, evacuate everyone in the enclosed space—even people who apparently have no symptoms. Ideally, patients should be moved at least 150 feet from the suspected sources of the carbon monoxide into open air. All patients with carbon monoxide poisoning must receive medical care; many develop delayed neurological complications after initial recovery. Transport a carbon monoxide patient immediately, even if they appear to be recovering.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579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look through their homes for poisons and make a list of them to bring to the next class. Ask students if they feel these poisons were stored safely or if they will take measures to improve safety in their homes.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0873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Cyanide poisoning in large doses can cause death within a few minutes. The patient may progress quickly from early signs and symptoms to more severe effects. The signs and symptoms of cyanide poisoning are: </a:t>
            </a:r>
          </a:p>
          <a:p>
            <a:pPr lvl="0" eaLnBrk="0" fontAlgn="base" hangingPunct="0">
              <a:spcBef>
                <a:spcPct val="30000"/>
              </a:spcBef>
              <a:spcAft>
                <a:spcPct val="0"/>
              </a:spcAft>
              <a:defRPr/>
            </a:pPr>
            <a:endParaRPr lang="en-US" sz="1100" i="1">
              <a:solidFill>
                <a:prstClr val="black"/>
              </a:solidFill>
              <a:latin typeface="Calibri"/>
              <a:ea typeface="ＭＳ Ｐゴシック" charset="-128"/>
            </a:endParaRPr>
          </a:p>
          <a:p>
            <a:pPr lvl="0" eaLnBrk="0" fontAlgn="base" hangingPunct="0">
              <a:spcBef>
                <a:spcPct val="30000"/>
              </a:spcBef>
              <a:spcAft>
                <a:spcPct val="0"/>
              </a:spcAft>
              <a:defRPr/>
            </a:pPr>
            <a:r>
              <a:rPr lang="en-US" sz="1100" i="1">
                <a:solidFill>
                  <a:prstClr val="black"/>
                </a:solidFill>
                <a:latin typeface="Calibri"/>
                <a:ea typeface="ＭＳ Ｐゴシック" charset="-128"/>
              </a:rPr>
              <a:t>Early Signs and Symptoms</a:t>
            </a:r>
          </a:p>
          <a:p>
            <a:pPr lvl="0" eaLnBrk="0" fontAlgn="base" hangingPunct="0">
              <a:spcBef>
                <a:spcPct val="30000"/>
              </a:spcBef>
              <a:spcAft>
                <a:spcPct val="0"/>
              </a:spcAft>
              <a:defRPr/>
            </a:pPr>
            <a:r>
              <a:rPr lang="en-US" sz="1100">
                <a:solidFill>
                  <a:prstClr val="black"/>
                </a:solidFill>
                <a:latin typeface="Calibri"/>
                <a:ea typeface="ＭＳ Ｐゴシック" charset="-128"/>
              </a:rPr>
              <a:t>• Headache</a:t>
            </a:r>
          </a:p>
          <a:p>
            <a:pPr lvl="0" eaLnBrk="0" fontAlgn="base" hangingPunct="0">
              <a:spcBef>
                <a:spcPct val="30000"/>
              </a:spcBef>
              <a:spcAft>
                <a:spcPct val="0"/>
              </a:spcAft>
              <a:defRPr/>
            </a:pPr>
            <a:r>
              <a:rPr lang="en-US" sz="1100">
                <a:solidFill>
                  <a:prstClr val="black"/>
                </a:solidFill>
                <a:latin typeface="Calibri"/>
                <a:ea typeface="ＭＳ Ｐゴシック" charset="-128"/>
              </a:rPr>
              <a:t>• Confusion</a:t>
            </a:r>
          </a:p>
          <a:p>
            <a:pPr lvl="0" eaLnBrk="0" fontAlgn="base" hangingPunct="0">
              <a:spcBef>
                <a:spcPct val="30000"/>
              </a:spcBef>
              <a:spcAft>
                <a:spcPct val="0"/>
              </a:spcAft>
              <a:defRPr/>
            </a:pPr>
            <a:r>
              <a:rPr lang="en-US" sz="1100">
                <a:solidFill>
                  <a:prstClr val="black"/>
                </a:solidFill>
                <a:latin typeface="Calibri"/>
                <a:ea typeface="ＭＳ Ｐゴシック" charset="-128"/>
              </a:rPr>
              <a:t>• Agitation or combative behavior</a:t>
            </a:r>
          </a:p>
          <a:p>
            <a:pPr lvl="0" eaLnBrk="0" fontAlgn="base" hangingPunct="0">
              <a:spcBef>
                <a:spcPct val="30000"/>
              </a:spcBef>
              <a:spcAft>
                <a:spcPct val="0"/>
              </a:spcAft>
              <a:defRPr/>
            </a:pPr>
            <a:r>
              <a:rPr lang="en-US" sz="1100">
                <a:solidFill>
                  <a:prstClr val="black"/>
                </a:solidFill>
                <a:latin typeface="Calibri"/>
                <a:ea typeface="ＭＳ Ｐゴシック" charset="-128"/>
              </a:rPr>
              <a:t>• Burning sensation in the mouth or throat</a:t>
            </a:r>
          </a:p>
          <a:p>
            <a:pPr lvl="0" eaLnBrk="0" fontAlgn="base" hangingPunct="0">
              <a:spcBef>
                <a:spcPct val="30000"/>
              </a:spcBef>
              <a:spcAft>
                <a:spcPct val="0"/>
              </a:spcAft>
              <a:defRPr/>
            </a:pPr>
            <a:r>
              <a:rPr lang="en-US" sz="1100">
                <a:solidFill>
                  <a:prstClr val="black"/>
                </a:solidFill>
                <a:latin typeface="Calibri"/>
                <a:ea typeface="ＭＳ Ｐゴシック" charset="-128"/>
              </a:rPr>
              <a:t>• Dyspnea</a:t>
            </a:r>
          </a:p>
          <a:p>
            <a:pPr lvl="0" eaLnBrk="0" fontAlgn="base" hangingPunct="0">
              <a:spcBef>
                <a:spcPct val="30000"/>
              </a:spcBef>
              <a:spcAft>
                <a:spcPct val="0"/>
              </a:spcAft>
              <a:defRPr/>
            </a:pPr>
            <a:r>
              <a:rPr lang="en-US" sz="1100">
                <a:solidFill>
                  <a:prstClr val="black"/>
                </a:solidFill>
                <a:latin typeface="Calibri"/>
                <a:ea typeface="ＭＳ Ｐゴシック" charset="-128"/>
              </a:rPr>
              <a:t>• Hypertension</a:t>
            </a:r>
          </a:p>
          <a:p>
            <a:pPr lvl="0" eaLnBrk="0" fontAlgn="base" hangingPunct="0">
              <a:spcBef>
                <a:spcPct val="30000"/>
              </a:spcBef>
              <a:spcAft>
                <a:spcPct val="0"/>
              </a:spcAft>
              <a:defRPr/>
            </a:pPr>
            <a:r>
              <a:rPr lang="en-US" sz="1100">
                <a:solidFill>
                  <a:prstClr val="black"/>
                </a:solidFill>
                <a:latin typeface="Calibri"/>
                <a:ea typeface="ＭＳ Ｐゴシック" charset="-128"/>
              </a:rPr>
              <a:t>• Bradycardia or tachycardia</a:t>
            </a:r>
          </a:p>
          <a:p>
            <a:pPr lvl="0" eaLnBrk="0" fontAlgn="base" hangingPunct="0">
              <a:spcBef>
                <a:spcPct val="30000"/>
              </a:spcBef>
              <a:spcAft>
                <a:spcPct val="0"/>
              </a:spcAft>
              <a:defRPr/>
            </a:pPr>
            <a:r>
              <a:rPr lang="en-US" sz="1100">
                <a:solidFill>
                  <a:prstClr val="black"/>
                </a:solidFill>
                <a:latin typeface="Calibri"/>
                <a:ea typeface="ＭＳ Ｐゴシック" charset="-128"/>
              </a:rPr>
              <a:t>• Smell of bitter almonds.</a:t>
            </a:r>
          </a:p>
          <a:p>
            <a:pPr lvl="0" eaLnBrk="0" fontAlgn="base" hangingPunct="0">
              <a:spcBef>
                <a:spcPct val="30000"/>
              </a:spcBef>
              <a:spcAft>
                <a:spcPct val="0"/>
              </a:spcAft>
              <a:defRPr/>
            </a:pPr>
            <a:endParaRPr lang="en-US" sz="1100" i="1">
              <a:solidFill>
                <a:prstClr val="black"/>
              </a:solidFill>
              <a:latin typeface="Calibri"/>
              <a:ea typeface="ＭＳ Ｐゴシック" charset="-128"/>
            </a:endParaRPr>
          </a:p>
          <a:p>
            <a:pPr lvl="0" eaLnBrk="0" fontAlgn="base" hangingPunct="0">
              <a:spcBef>
                <a:spcPct val="30000"/>
              </a:spcBef>
              <a:spcAft>
                <a:spcPct val="0"/>
              </a:spcAft>
              <a:defRPr/>
            </a:pPr>
            <a:r>
              <a:rPr lang="en-US" sz="1100" i="1">
                <a:solidFill>
                  <a:prstClr val="black"/>
                </a:solidFill>
                <a:latin typeface="Calibri"/>
                <a:ea typeface="ＭＳ Ｐゴシック" charset="-128"/>
              </a:rPr>
              <a:t>Late Signs and Symptoms or Those Seen in Large-Dose Cyanide Poisoning</a:t>
            </a:r>
          </a:p>
          <a:p>
            <a:pPr lvl="0" eaLnBrk="0" fontAlgn="base" hangingPunct="0">
              <a:spcBef>
                <a:spcPct val="30000"/>
              </a:spcBef>
              <a:spcAft>
                <a:spcPct val="0"/>
              </a:spcAft>
              <a:defRPr/>
            </a:pPr>
            <a:r>
              <a:rPr lang="en-US" sz="1100">
                <a:solidFill>
                  <a:prstClr val="black"/>
                </a:solidFill>
                <a:latin typeface="Calibri"/>
                <a:ea typeface="ＭＳ Ｐゴシック" charset="-128"/>
              </a:rPr>
              <a:t>• Seizures</a:t>
            </a:r>
          </a:p>
          <a:p>
            <a:pPr lvl="0" eaLnBrk="0" fontAlgn="base" hangingPunct="0">
              <a:spcBef>
                <a:spcPct val="30000"/>
              </a:spcBef>
              <a:spcAft>
                <a:spcPct val="0"/>
              </a:spcAft>
              <a:defRPr/>
            </a:pPr>
            <a:r>
              <a:rPr lang="en-US" sz="1100">
                <a:solidFill>
                  <a:prstClr val="black"/>
                </a:solidFill>
                <a:latin typeface="Calibri"/>
                <a:ea typeface="ＭＳ Ｐゴシック" charset="-128"/>
              </a:rPr>
              <a:t>• Coma</a:t>
            </a:r>
          </a:p>
          <a:p>
            <a:pPr lvl="0" eaLnBrk="0" fontAlgn="base" hangingPunct="0">
              <a:spcBef>
                <a:spcPct val="30000"/>
              </a:spcBef>
              <a:spcAft>
                <a:spcPct val="0"/>
              </a:spcAft>
              <a:defRPr/>
            </a:pPr>
            <a:r>
              <a:rPr lang="en-US" sz="1100">
                <a:solidFill>
                  <a:prstClr val="black"/>
                </a:solidFill>
                <a:latin typeface="Calibri"/>
                <a:ea typeface="ＭＳ Ｐゴシック" charset="-128"/>
              </a:rPr>
              <a:t>• Hypotension</a:t>
            </a:r>
          </a:p>
          <a:p>
            <a:pPr lvl="0" eaLnBrk="0" fontAlgn="base" hangingPunct="0">
              <a:spcBef>
                <a:spcPct val="30000"/>
              </a:spcBef>
              <a:spcAft>
                <a:spcPct val="0"/>
              </a:spcAft>
              <a:defRPr/>
            </a:pPr>
            <a:r>
              <a:rPr lang="en-US" sz="1100">
                <a:solidFill>
                  <a:prstClr val="black"/>
                </a:solidFill>
                <a:latin typeface="Calibri"/>
                <a:ea typeface="ＭＳ Ｐゴシック" charset="-128"/>
              </a:rPr>
              <a:t>• Pulmonary edema</a:t>
            </a:r>
          </a:p>
          <a:p>
            <a:pPr lvl="0" eaLnBrk="0" fontAlgn="base" hangingPunct="0">
              <a:spcBef>
                <a:spcPct val="30000"/>
              </a:spcBef>
              <a:spcAft>
                <a:spcPct val="0"/>
              </a:spcAft>
              <a:defRPr/>
            </a:pPr>
            <a:r>
              <a:rPr lang="en-US" sz="1100">
                <a:solidFill>
                  <a:prstClr val="black"/>
                </a:solidFill>
                <a:latin typeface="Calibri"/>
                <a:ea typeface="ＭＳ Ｐゴシック" charset="-128"/>
              </a:rPr>
              <a:t>• Cardiac dysrhythmias</a:t>
            </a:r>
          </a:p>
          <a:p>
            <a:pPr lvl="0" eaLnBrk="0" fontAlgn="base" hangingPunct="0">
              <a:spcBef>
                <a:spcPct val="30000"/>
              </a:spcBef>
              <a:spcAft>
                <a:spcPct val="0"/>
              </a:spcAft>
              <a:defRPr/>
            </a:pPr>
            <a:r>
              <a:rPr lang="en-US" sz="1100">
                <a:solidFill>
                  <a:prstClr val="black"/>
                </a:solidFill>
                <a:latin typeface="Calibri"/>
                <a:ea typeface="ＭＳ Ｐゴシック" charset="-128"/>
              </a:rPr>
              <a:t>• Cardiac arrest</a:t>
            </a:r>
          </a:p>
          <a:p>
            <a:pPr lvl="0" eaLnBrk="0" fontAlgn="base" hangingPunct="0">
              <a:spcBef>
                <a:spcPct val="30000"/>
              </a:spcBef>
              <a:spcAft>
                <a:spcPct val="0"/>
              </a:spcAft>
              <a:defRPr/>
            </a:pPr>
            <a:r>
              <a:rPr lang="en-US" sz="1100">
                <a:solidFill>
                  <a:prstClr val="black"/>
                </a:solidFill>
                <a:latin typeface="Calibri"/>
                <a:ea typeface="ＭＳ Ｐゴシック" charset="-128"/>
              </a:rPr>
              <a:t>• Acidosis.</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94360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Review the care steps for a cyanide poisoning. Discuss the cyanide antidote kit with the students.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72001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Strong acids have an extremely low pH. They are commonly found in liquid plumbing drain openers and other bathroom cleaners. Alkalis have an extremely high pH. They are in the form of either a liquid or a solid and are also commonly found around the house in plumbing drain openers. Acids burn on contact, causing immediate and severe pain. At the burn site, the tissue often dies immediately, producing a protective layer to lessen further burning.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Alkalis also burn on contact; however, it takes longer to recognize the burning sensation. Alkalis tend to burn deeper by continuing to burn through tissue for longer contact times because the burn goes unrecognized for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longer periods.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effects of exposure to acids and alkalis?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710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Have students list examples of toxic substances that they might find in their homes.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Ask students to give examples of poisons that can enter the body by each of the four routes of exposure.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Pass around common toxic household items you have collected for this purpose to illustrate the range of toxic substances around us in our everyday environment.</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a scenario involving exposure to a poison, students should be able to determine the route of exposure.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36688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Review general findings about acid and alkali burns.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39616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examples of hydrocarbons?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21086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patients who are most commonly poisoned with hydrocarbons are children under 5 years of age. The toxicity of the hydrocarbon varies widely and is somewhat dependent on the viscosity of the substance. The lower the viscosity, the greater the risk of aspiration and the greater the potential side effects. Hydrocarbon poisoning can occur by ingestion, inhalation, or absorption.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9888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of hydrocarbon poisoning vary, depending on the type of hydrocarbon and the route of poisoning. If the patient does not exhibit any signs or symptoms upon your arrival, it is likely the patient will not suffer a serious consequence of exposure to the hydrocarbon.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55915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Methanol, or wood alcohol, is a poisonous form of alcohol in a variety of common products such as gasoline, antifreeze, windshield washer fluid, paints, paint removers, Sterno and other canned fuels, and shellac. Methanol is a colorless liquid. It is different from ethyl alcohol (also called ethanol or drinking alcohol), which is the form of alcohol that is designed for consumption. Methanol poisoning can occur from ingestion, inhalation, or absorption.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Children might ingest substances containing methanol alcohol accidentally. Methanol, when ingested, causes the liver to produce massive amounts of acid in the body. The onset of signs and symptoms following ingestion usually occur 40 minutes to 72 hours after ingestion.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5029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are typically related to the central nervous system, gastrointestinal system, and overwhelming acid in the body. Blindness can occur from the ingestion of as little as 4 mL of methanol.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33285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Emergency medical care for methanol poisoning is primarily supportive. Administration of ethyl alcohol (drinking alcohol) can prevent the methanol from being converted to an acid. An antidote, fomepizole, is now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42685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Rubbing alcohol, the most common form of isopropyl alcohol, is in many households. Isopropyl alcohol is also in many household products such as cosmetics, degreasers, disinfectants, solvents, and other cleaning agents. Poisoning most frequently occurs by ingestion, both accidental and intentional. Alcoholics might ingest isopropyl alcohol as a substitute for ethyl (drinking) alcohol.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Isopropyl alcohol is more toxic than ethyl</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alcohol</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but less toxic than methanol (wood) alcohol.</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ingestion of isopropyl alcohol, the liver creates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acetone. This has a major effect on the central nervous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system, gastrointestinal system, and kidneys.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6084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of isopropanol poisoning occur rapidly, usually within 30 minutes following ingestion. Isopropanol acts as a central nervous system depressant, causing respiratory depression.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11883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Ethylene glycol is commonly found in detergents, radiator antifreeze, windshield deicers, and coolants. Children are commonly susceptible to accidental ingestion of ethylene glycol. The products usually are colorful and have a sweet taste. Therefore, children ingest the substance containing ethylene glycol with no reason to believe it is harmful. </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signs and symptoms would you look for in ethylene glycol ingestion?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will recognize the problems associated with exposure to specific poisons.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336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Discuss the fundamental meanings of each:</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Ingestion – the poison is swallowed.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Inhalation – the poison is inhaled.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Injection – the poison is injected into the skin.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Absorption – the poison is absorbed through the skin.</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Remind students this is also the same for routes that may cause an allergic reaction. </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43207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The signs and symptoms of ethylene glycol poisoning commonly occur in three stages. The stages are typically associated with the time from ingestion and affect various body systems.</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First stage – neurological</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Uncoordinated movements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Slurred speech</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Altered mental status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Nausea, vomiting</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Seizures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Hallucinations</a:t>
            </a:r>
          </a:p>
          <a:p>
            <a:pPr marL="628650" lvl="1"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Second stage – cardiopulmonary</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Tachypnea</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Pulmonary edema, crackles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Cyanosis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Dyspnea, respiratory distress</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Heart failure</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Third stage – renal</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Little to no urine production</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Bloody urine</a:t>
            </a:r>
          </a:p>
          <a:p>
            <a:pPr marL="628650" lvl="1"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cs typeface="+mn-cs"/>
              </a:rPr>
              <a:t>Pain in the flanks</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96611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emergency medical care for ethylene glycol poisoning is primarily supportive. However, administration of ethyl (drinking) alcohol should be considered. Be prepared to manage seizures and respiratory arrest.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7317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Show pictures of poisonous plants common to the local area to help students learn to identify them. </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Emergency treatment includes scene safety, personal protection measures, and decontamination if any plant substance is still on the person’s body. You should first ensure the airway, breathing, and circulatory status. Routine treatment for this type of absorbed poisoning is mainly supportive until arrival at the hospital. You should keep the patient from scratching the site as this can cause a break in the skin, which can enable an infection to set in.</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75961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Suicide bags, also known as “exit bags” are a common form of euthanasia worldwide. EMS crews in the United States are encountering patients using the suicide bag as a less violent method to commit suicide. The suicide bag method is simple, inexpensive, and made from materials and ingredients that are accessible to the general population.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76715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role of poison control centers?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Provide students with the local poison control center telephone number.</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a guest speaker from the poison control center speak to the class.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0683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31992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Present the Case Study Introduction provided in the PowerPoint slide set. </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Lead a discussion using the Case Study questions provided on the subsequent slide(s).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06976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students’ responses to foreshadow the upcoming lecture material and to assess their current knowledge base.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0507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the next part of this lesson, students will learn about assessment and emergency care for patients who have been exposed to various types of poisons.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6656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Drug abuse is defined as the self-administration of drugs (or of a single drug) in a manner that is not in accord with approved medical or social patterns. A drug or alcohol overdose is an emergency that involves poisoning by drugs or alcohol. A patient’s withdrawal from alcohol or drugs—a period of abstinence from the drug or alcohol to which the body has become accustomed—can be as serious an emergency as an overdose.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72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Ingestion. A drug or substance can be swallowed, with absorption occurring through the gastrointestinal tract (stomach and intestines). This is the most common route of poisoning.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0712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Several medical problems can result from any drug overdose or from sudden withdrawal from a drug. Among the most common findings are altered mental status, respiratory depression, damage to organs such as the kidneys or liver, seizures, cardiac arrest, and hyperthermia or hypothermia. The range of medical problems you can confront in a drug abuse patient is extremely wide and depends on the type of drug taken. For example, stimulants such as cocaine increase heart rate and blood pressure, whereas depressants such as barbiturates lower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04065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Amphetamines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Caffeine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Cocaine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Ephedrine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Methylphenidate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Nicotine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Over-the-counter and prescription drugs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Methamphetamine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48846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Hashish</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Marijuana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THC (tetrahydrocannabinol)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4092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Codeine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Heroin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Methadone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Morphine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Fentanyl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Oxycodone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Hydrocodone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Hydromorphone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Buprenorphine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Opium (90 percent of opiate/opioid-dependent abusers will have a mixed overdose.)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3005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Alcohol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Antihistamines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Barbiturates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Chloral hydrate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Other nonbarbiturate and nonbenzodiazepine sedatives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Over-the-counter preparations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Diazepam and other benzodiazepines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Other major or minor tranquilizers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26588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DET (N, N-Diethyltryptamine)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DMT (N, N-Dimethyltryptamine)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LSD (Lysergic acid diethylamide)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Mescaline MDA (3, 4)</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Methylenedioxyamphetamine)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PCP (Phencyclidine)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STP (DOM-2, 5-Dimethoxy)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4-Methylamphetamine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94497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Aerosol propellants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Gasoline, kerosene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Glues, organic cements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Lacquer, varnish thinners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Lighter fluid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Typing correction fluid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Medical anesthetics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Propane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Toluene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45968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Habitual alcohol abusers, or alcoholics, are prone to a wide variety of illnesses ranging from cirrhosis of the liver to peritonitis. In addition to causing medical problems, alcohol intoxication is a major cause of automobile crashes. Alcohol ingestion, even in smaller doses, is also a major factor in drug overdoses, homicides, burns, drowning, nonaccidental trauma, and general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22689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Scene Size Up</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Scenes involving drugs or alcohol can involve violence and unpredictable behavior.</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Consider contacting law enforcement.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Note anything that could be used as a weapon.</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Use Standard Precautions.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Look for evidence of drug/alcohol use, as well as of other medical conditions.</a:t>
            </a:r>
          </a:p>
          <a:p>
            <a:pPr lvl="2"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Primary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Form a general impression.</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Consider the need for spinal stabilization.</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Assess for immediate threats to life.</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With altered mental status, pay particular attention to the airway.</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CNS depressants can cause inadequate breathing.</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The heart rate and blood pressure can be affected, which may decrease perfusion.</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Always consider the possibility of underlying trauma and medical conditions.</a:t>
            </a:r>
          </a:p>
          <a:p>
            <a:pPr marL="628650" lvl="1" indent="-171450" eaLnBrk="0" fontAlgn="base" hangingPunct="0">
              <a:spcBef>
                <a:spcPct val="30000"/>
              </a:spcBef>
              <a:spcAft>
                <a:spcPct val="0"/>
              </a:spcAft>
              <a:buFont typeface="Arial" panose="020B0604020202020204" pitchFamily="34" charset="0"/>
              <a:buChar char="•"/>
              <a:defRPr/>
            </a:pPr>
            <a:endParaRPr lang="en-US" altLang="en-US" sz="10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Secondary Assessment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Rapid secondary assessment for patients with altered mental status</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Physical exam</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History</a:t>
            </a:r>
          </a:p>
          <a:p>
            <a:pPr marL="628650" lvl="1"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cs typeface="+mn-cs"/>
              </a:rPr>
              <a:t>Vital signs</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2"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2"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2"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cs typeface="+mn-cs"/>
            </a:endParaRPr>
          </a:p>
          <a:p>
            <a:pPr lvl="0" eaLnBrk="0" fontAlgn="base" hangingPunct="0">
              <a:spcBef>
                <a:spcPct val="30000"/>
              </a:spcBef>
              <a:spcAft>
                <a:spcPct val="0"/>
              </a:spcAft>
              <a:defRPr/>
            </a:pP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99032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can vary widely, depending on the substance or drug that was abused. Often, the patient abuses more than one substance or drug. For example, a patient can take a CNS stimulant, drink large amounts of alcohol, and then take a CNS depressant. This would produce a variety of conflicting signs and symptoms.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095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985526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8">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 id="2147483695"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slide" Target="slide166.xml"/><Relationship Id="rId1" Type="http://schemas.openxmlformats.org/officeDocument/2006/relationships/slideLayout" Target="../slideLayouts/slideLayout21.xml"/><Relationship Id="rId5" Type="http://schemas.openxmlformats.org/officeDocument/2006/relationships/slide" Target="slide165.xml"/><Relationship Id="rId4" Type="http://schemas.openxmlformats.org/officeDocument/2006/relationships/slide" Target="slide16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0.xml"/><Relationship Id="rId1" Type="http://schemas.openxmlformats.org/officeDocument/2006/relationships/vmlDrawing" Target="../drawings/vmlDrawing8.vml"/><Relationship Id="rId5" Type="http://schemas.openxmlformats.org/officeDocument/2006/relationships/image" Target="../media/image26.wmf"/><Relationship Id="rId4" Type="http://schemas.openxmlformats.org/officeDocument/2006/relationships/oleObject" Target="../embeddings/oleObject8.bin"/></Relationships>
</file>

<file path=ppt/slides/_rels/slide1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7.xml"/><Relationship Id="rId1" Type="http://schemas.openxmlformats.org/officeDocument/2006/relationships/vmlDrawing" Target="../drawings/vmlDrawing9.vml"/><Relationship Id="rId5" Type="http://schemas.openxmlformats.org/officeDocument/2006/relationships/image" Target="../media/image31.wmf"/><Relationship Id="rId4" Type="http://schemas.openxmlformats.org/officeDocument/2006/relationships/oleObject" Target="../embeddings/oleObject9.bin"/></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slide" Target="slide174.xml"/><Relationship Id="rId1" Type="http://schemas.openxmlformats.org/officeDocument/2006/relationships/slideLayout" Target="../slideLayouts/slideLayout22.xml"/><Relationship Id="rId5" Type="http://schemas.openxmlformats.org/officeDocument/2006/relationships/slide" Target="slide176.xml"/><Relationship Id="rId4" Type="http://schemas.openxmlformats.org/officeDocument/2006/relationships/slide" Target="slide1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0.xml"/><Relationship Id="rId1" Type="http://schemas.openxmlformats.org/officeDocument/2006/relationships/slideLayout" Target="../slideLayouts/slideLayout21.xml"/><Relationship Id="rId5" Type="http://schemas.openxmlformats.org/officeDocument/2006/relationships/slide" Target="slide172.xml"/><Relationship Id="rId4" Type="http://schemas.openxmlformats.org/officeDocument/2006/relationships/slide" Target="slide1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18.w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4.vml"/><Relationship Id="rId4" Type="http://schemas.openxmlformats.org/officeDocument/2006/relationships/image" Target="../media/image19.w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0.xml"/><Relationship Id="rId1" Type="http://schemas.openxmlformats.org/officeDocument/2006/relationships/vmlDrawing" Target="../drawings/vmlDrawing5.vml"/><Relationship Id="rId5" Type="http://schemas.openxmlformats.org/officeDocument/2006/relationships/image" Target="../media/image20.wmf"/><Relationship Id="rId4" Type="http://schemas.openxmlformats.org/officeDocument/2006/relationships/oleObject" Target="../embeddings/oleObject5.bin"/></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xml"/><Relationship Id="rId1" Type="http://schemas.openxmlformats.org/officeDocument/2006/relationships/vmlDrawing" Target="../drawings/vmlDrawing6.vml"/><Relationship Id="rId4" Type="http://schemas.openxmlformats.org/officeDocument/2006/relationships/image" Target="../media/image21.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0.xml"/><Relationship Id="rId1" Type="http://schemas.openxmlformats.org/officeDocument/2006/relationships/vmlDrawing" Target="../drawings/vmlDrawing7.vml"/><Relationship Id="rId5" Type="http://schemas.openxmlformats.org/officeDocument/2006/relationships/image" Target="../media/image22.wmf"/><Relationship Id="rId4" Type="http://schemas.openxmlformats.org/officeDocument/2006/relationships/oleObject" Target="../embeddings/oleObject7.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22</a:t>
            </a:r>
            <a:endParaRPr lang="en-US" b="1" dirty="0">
              <a:latin typeface="+mn-lt"/>
            </a:endParaRPr>
          </a:p>
        </p:txBody>
      </p:sp>
      <p:sp>
        <p:nvSpPr>
          <p:cNvPr id="5" name="Text Placeholder 4"/>
          <p:cNvSpPr>
            <a:spLocks noGrp="1"/>
          </p:cNvSpPr>
          <p:nvPr>
            <p:ph type="body" idx="3"/>
          </p:nvPr>
        </p:nvSpPr>
        <p:spPr>
          <a:xfrm>
            <a:off x="4907280" y="3114461"/>
            <a:ext cx="3657600" cy="488548"/>
          </a:xfrm>
        </p:spPr>
        <p:txBody>
          <a:bodyPr/>
          <a:lstStyle/>
          <a:p>
            <a:pPr algn="ctr">
              <a:spcBef>
                <a:spcPct val="0"/>
              </a:spcBef>
              <a:buClrTx/>
            </a:pPr>
            <a:r>
              <a:rPr lang="en-US" altLang="en-US" dirty="0">
                <a:latin typeface="+mn-lt"/>
              </a:rPr>
              <a:t>Toxicologic Emergencies</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115697" y="4485503"/>
            <a:ext cx="3200400"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2803857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r>
              <a:rPr lang="en-US" altLang="en-US" dirty="0" smtClean="0">
                <a:latin typeface="Times New Roman" panose="02020603050405020304" pitchFamily="18" charset="0"/>
                <a:ea typeface="ＭＳ Ｐゴシック"/>
              </a:rPr>
              <a:t>Ingestion</a:t>
            </a:r>
            <a:endParaRPr lang="en-US" altLang="en-US" dirty="0">
              <a:latin typeface="Times New Roman" panose="02020603050405020304" pitchFamily="18" charset="0"/>
              <a:ea typeface="ＭＳ Ｐゴシック"/>
            </a:endParaRPr>
          </a:p>
        </p:txBody>
      </p:sp>
      <p:pic>
        <p:nvPicPr>
          <p:cNvPr id="4" name="Picture 1" descr="A child drinks oil from the bowl of an oil lamp the burner, wick, and shade having been set aside on a t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114" y="1738339"/>
            <a:ext cx="6973771" cy="429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6335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(4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Stimulants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Amphetamines, cocaine, ephedrine, methamphetamine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alertness, elevated mood, loss of appetite, insomnia, increased blood pressure and heart rate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Cardiac dysrhythmias, paranoia, hallucinations, agitation, violence, seizures</a:t>
            </a:r>
          </a:p>
        </p:txBody>
      </p:sp>
    </p:spTree>
    <p:extLst>
      <p:ext uri="{BB962C8B-B14F-4D97-AF65-F5344CB8AC3E}">
        <p14:creationId xmlns:p14="http://schemas.microsoft.com/office/powerpoint/2010/main" val="25294873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(5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Cannabis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Hashish, marijuana,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Euphoria, decreased inhibitions, dry mouth, disorientation</a:t>
            </a:r>
          </a:p>
        </p:txBody>
      </p:sp>
    </p:spTree>
    <p:extLst>
      <p:ext uri="{BB962C8B-B14F-4D97-AF65-F5344CB8AC3E}">
        <p14:creationId xmlns:p14="http://schemas.microsoft.com/office/powerpoint/2010/main" val="13730021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(6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Depressants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Narcotics and Opiates/Opioids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Codeine, heroin, morphine, oxycodone, opium, methadone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Drowsiness, lethargy, respiratory depression, constricted pupils, nausea, constipation</a:t>
            </a:r>
          </a:p>
        </p:txBody>
      </p:sp>
    </p:spTree>
    <p:extLst>
      <p:ext uri="{BB962C8B-B14F-4D97-AF65-F5344CB8AC3E}">
        <p14:creationId xmlns:p14="http://schemas.microsoft.com/office/powerpoint/2010/main" val="33397363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(7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Depressants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Sedatives </a:t>
            </a:r>
            <a:r>
              <a:rPr lang="en-US" altLang="en-US" sz="2400" dirty="0">
                <a:solidFill>
                  <a:srgbClr val="000000"/>
                </a:solidFill>
                <a:latin typeface="Arial (Body)"/>
                <a:ea typeface="ＭＳ Ｐゴシック"/>
              </a:rPr>
              <a:t>and Tranquilizers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Alcohol, antihistamines, barbiturates, benzodiazepines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Slurred speech, drowsiness, incoordination, impaired thinking, respiratory depression, respiratory/circulatory failure</a:t>
            </a:r>
          </a:p>
        </p:txBody>
      </p:sp>
    </p:spTree>
    <p:extLst>
      <p:ext uri="{BB962C8B-B14F-4D97-AF65-F5344CB8AC3E}">
        <p14:creationId xmlns:p14="http://schemas.microsoft.com/office/powerpoint/2010/main" val="40912279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(8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Hallucinogens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24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24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a:t>
            </a:r>
            <a:r>
              <a:rPr lang="en-US" altLang="en-US" sz="2400" dirty="0">
                <a:solidFill>
                  <a:srgbClr val="000000"/>
                </a:solidFill>
                <a:latin typeface="Arial (Body)"/>
                <a:ea typeface="ＭＳ Ｐゴシック"/>
              </a:rPr>
              <a:t>mescaline,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24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24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Motor disturbances, anxiety, paranoia, delusions, illusions, hallucinations, poor perception of time and distance, psychosis, flashbacks, rage, violence</a:t>
            </a:r>
          </a:p>
        </p:txBody>
      </p:sp>
    </p:spTree>
    <p:extLst>
      <p:ext uri="{BB962C8B-B14F-4D97-AF65-F5344CB8AC3E}">
        <p14:creationId xmlns:p14="http://schemas.microsoft.com/office/powerpoint/2010/main" val="27723488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(9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Inhalants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Aerosol propellants, gasoline/kerosene, glues, lighter fluid, correction fluid, anesthetics, propane, toluene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Excitement, euphoria, giddiness, loss of inhibitions, aggressiveness, delusions, drowsiness, hallucinations, </a:t>
            </a:r>
            <a:r>
              <a:rPr lang="en-US" altLang="en-US" sz="2400" dirty="0" smtClean="0">
                <a:solidFill>
                  <a:srgbClr val="000000"/>
                </a:solidFill>
                <a:latin typeface="Arial (Body)"/>
                <a:ea typeface="ＭＳ Ｐゴシック"/>
              </a:rPr>
              <a:t>erratic</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036310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(10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Habitual Alcohol Abusers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Alcohol is a central nervous system depressant which, in large doses, can cause unresponsiveness or death.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Alcohol intoxication plays a role in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2400" dirty="0">
                <a:solidFill>
                  <a:srgbClr val="000000"/>
                </a:solidFill>
                <a:latin typeface="Arial (Body)"/>
                <a:ea typeface="ＭＳ Ｐゴシック"/>
              </a:rPr>
              <a:t>, drug overdoses, homicides, drowning, and trauma.</a:t>
            </a:r>
          </a:p>
        </p:txBody>
      </p:sp>
    </p:spTree>
    <p:extLst>
      <p:ext uri="{BB962C8B-B14F-4D97-AF65-F5344CB8AC3E}">
        <p14:creationId xmlns:p14="http://schemas.microsoft.com/office/powerpoint/2010/main" val="38518699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(11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31897"/>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mn-lt"/>
                <a:ea typeface="ＭＳ Ｐゴシック"/>
              </a:rPr>
              <a:t>Assessment-Based Approach </a:t>
            </a:r>
            <a:r>
              <a:rPr lang="en-US" sz="2400" dirty="0" smtClean="0">
                <a:solidFill>
                  <a:srgbClr val="000000"/>
                </a:solidFill>
                <a:latin typeface="+mn-lt"/>
                <a:ea typeface="ＭＳ Ｐゴシック"/>
              </a:rPr>
              <a:t>—</a:t>
            </a:r>
            <a:r>
              <a:rPr lang="en-US" sz="2400" dirty="0">
                <a:solidFill>
                  <a:srgbClr val="000000"/>
                </a:solidFill>
                <a:latin typeface="+mn-lt"/>
                <a:ea typeface="ＭＳ Ｐゴシック"/>
              </a:rPr>
              <a:t> </a:t>
            </a:r>
            <a:r>
              <a:rPr lang="en-US" altLang="en-US" sz="2400" dirty="0" smtClean="0">
                <a:solidFill>
                  <a:srgbClr val="000000"/>
                </a:solidFill>
                <a:latin typeface="+mn-lt"/>
                <a:ea typeface="ＭＳ Ｐゴシック"/>
              </a:rPr>
              <a:t>Drug </a:t>
            </a:r>
            <a:r>
              <a:rPr lang="en-US" altLang="en-US" sz="2400" dirty="0">
                <a:solidFill>
                  <a:srgbClr val="000000"/>
                </a:solidFill>
                <a:latin typeface="+mn-lt"/>
                <a:ea typeface="ＭＳ Ｐゴシック"/>
              </a:rPr>
              <a:t>and Alcohol Emergencies</a:t>
            </a:r>
          </a:p>
          <a:p>
            <a:pPr marL="741553" lvl="1" indent="-284353" eaLnBrk="0" fontAlgn="base" hangingPunct="0">
              <a:spcAft>
                <a:spcPct val="0"/>
              </a:spcAft>
              <a:buSzPts val="2400"/>
              <a:defRPr/>
            </a:pPr>
            <a:r>
              <a:rPr lang="en-US" altLang="en-US" sz="2400" dirty="0">
                <a:solidFill>
                  <a:srgbClr val="000000"/>
                </a:solidFill>
                <a:latin typeface="+mn-lt"/>
                <a:ea typeface="ＭＳ Ｐゴシック"/>
              </a:rPr>
              <a:t>Scene Size-Up</a:t>
            </a:r>
          </a:p>
          <a:p>
            <a:pPr marL="741553" lvl="1" indent="-284353" eaLnBrk="0" fontAlgn="base" hangingPunct="0">
              <a:spcAft>
                <a:spcPct val="0"/>
              </a:spcAft>
              <a:buSzPts val="2400"/>
              <a:defRPr/>
            </a:pPr>
            <a:r>
              <a:rPr lang="en-US" altLang="en-US" sz="2400" dirty="0">
                <a:solidFill>
                  <a:srgbClr val="000000"/>
                </a:solidFill>
                <a:latin typeface="+mn-lt"/>
                <a:ea typeface="ＭＳ Ｐゴシック"/>
              </a:rPr>
              <a:t>Primary Assessment</a:t>
            </a:r>
          </a:p>
          <a:p>
            <a:pPr marL="741553" lvl="1" indent="-284353" eaLnBrk="0" fontAlgn="base" hangingPunct="0">
              <a:spcAft>
                <a:spcPct val="0"/>
              </a:spcAft>
              <a:buSzPts val="2400"/>
              <a:defRPr/>
            </a:pPr>
            <a:r>
              <a:rPr lang="en-US" altLang="en-US" sz="2400" dirty="0">
                <a:solidFill>
                  <a:srgbClr val="000000"/>
                </a:solidFill>
                <a:latin typeface="+mn-lt"/>
                <a:ea typeface="ＭＳ Ｐゴシック"/>
              </a:rPr>
              <a:t>Secondary Assessment</a:t>
            </a:r>
          </a:p>
          <a:p>
            <a:pPr marL="1144778" lvl="2" indent="-230378" eaLnBrk="0" fontAlgn="base" hangingPunct="0">
              <a:spcAft>
                <a:spcPct val="0"/>
              </a:spcAft>
              <a:buSzPts val="2400"/>
              <a:defRPr/>
            </a:pPr>
            <a:r>
              <a:rPr lang="en-US" altLang="en-US" sz="2400" dirty="0">
                <a:solidFill>
                  <a:srgbClr val="000000"/>
                </a:solidFill>
                <a:latin typeface="+mn-lt"/>
                <a:ea typeface="ＭＳ Ｐゴシック"/>
              </a:rPr>
              <a:t>Physical Exam</a:t>
            </a:r>
          </a:p>
          <a:p>
            <a:pPr marL="1144778" lvl="2" indent="-230378" eaLnBrk="0" fontAlgn="base" hangingPunct="0">
              <a:spcAft>
                <a:spcPct val="0"/>
              </a:spcAft>
              <a:buSzPts val="2400"/>
              <a:defRPr/>
            </a:pPr>
            <a:r>
              <a:rPr lang="en-US" altLang="en-US" sz="2400" dirty="0">
                <a:solidFill>
                  <a:srgbClr val="000000"/>
                </a:solidFill>
                <a:latin typeface="+mn-lt"/>
                <a:ea typeface="ＭＳ Ｐゴシック"/>
              </a:rPr>
              <a:t>History</a:t>
            </a:r>
          </a:p>
          <a:p>
            <a:pPr marL="1144778" lvl="2" indent="-230378" eaLnBrk="0" fontAlgn="base" hangingPunct="0">
              <a:spcAft>
                <a:spcPct val="0"/>
              </a:spcAft>
              <a:buSzPts val="2400"/>
              <a:defRPr/>
            </a:pPr>
            <a:r>
              <a:rPr lang="en-US" altLang="en-US" sz="2400" dirty="0">
                <a:solidFill>
                  <a:srgbClr val="000000"/>
                </a:solidFill>
                <a:latin typeface="+mn-lt"/>
                <a:ea typeface="ＭＳ Ｐゴシック"/>
              </a:rPr>
              <a:t>Signs and Symptoms</a:t>
            </a:r>
          </a:p>
          <a:p>
            <a:pPr marL="741553" lvl="1" indent="-284353" eaLnBrk="0" fontAlgn="base" hangingPunct="0">
              <a:spcAft>
                <a:spcPct val="0"/>
              </a:spcAft>
              <a:buSzPts val="2400"/>
              <a:defRPr/>
            </a:pPr>
            <a:r>
              <a:rPr lang="en-US" altLang="en-US" sz="2400" dirty="0">
                <a:solidFill>
                  <a:srgbClr val="000000"/>
                </a:solidFill>
                <a:latin typeface="+mn-lt"/>
                <a:ea typeface="ＭＳ Ｐゴシック"/>
              </a:rPr>
              <a:t>Secondary </a:t>
            </a:r>
            <a:r>
              <a:rPr lang="en-US" altLang="en-US" sz="2400" dirty="0" smtClean="0">
                <a:solidFill>
                  <a:srgbClr val="000000"/>
                </a:solidFill>
                <a:latin typeface="+mn-lt"/>
                <a:ea typeface="ＭＳ Ｐゴシック"/>
              </a:rPr>
              <a:t>Assessment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7881388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(12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These </a:t>
            </a:r>
            <a:r>
              <a:rPr lang="en-US" altLang="en-US" sz="2400" dirty="0">
                <a:solidFill>
                  <a:srgbClr val="000000"/>
                </a:solidFill>
                <a:latin typeface="+mn-lt"/>
                <a:ea typeface="ＭＳ Ｐゴシック"/>
              </a:rPr>
              <a:t>signs and symptoms make the patient a high priority: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Unresponsiveness or seizures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Inadequate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Abnormal heart rate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Vomiting with an altered mental status.</a:t>
            </a:r>
          </a:p>
        </p:txBody>
      </p:sp>
    </p:spTree>
    <p:extLst>
      <p:ext uri="{BB962C8B-B14F-4D97-AF65-F5344CB8AC3E}">
        <p14:creationId xmlns:p14="http://schemas.microsoft.com/office/powerpoint/2010/main" val="2595467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(13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N</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stimulants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Dilated </a:t>
            </a:r>
            <a:r>
              <a:rPr lang="en-US" altLang="en-US" sz="2400" dirty="0" smtClean="0">
                <a:solidFill>
                  <a:srgbClr val="000000"/>
                </a:solidFill>
                <a:latin typeface="+mn-lt"/>
                <a:ea typeface="ＭＳ Ｐゴシック"/>
              </a:rPr>
              <a:t>pupils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Dry mouth and seating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Loss of appetite and </a:t>
            </a:r>
            <a:r>
              <a:rPr lang="en-US" altLang="en-US" sz="2400" dirty="0" smtClean="0">
                <a:solidFill>
                  <a:srgbClr val="000000"/>
                </a:solidFill>
                <a:latin typeface="+mn-lt"/>
                <a:ea typeface="ＭＳ Ｐゴシック"/>
              </a:rPr>
              <a:t>sleep</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Tachycardia, tachypnea, hypertension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Excitability, agitation, being uncooperative</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091661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Inhalation</a:t>
            </a:r>
            <a:endParaRPr lang="en-US" altLang="en-US" dirty="0">
              <a:latin typeface="Times New Roman" panose="02020603050405020304" pitchFamily="18" charset="0"/>
              <a:ea typeface="ＭＳ Ｐゴシック"/>
            </a:endParaRPr>
          </a:p>
        </p:txBody>
      </p:sp>
      <p:pic>
        <p:nvPicPr>
          <p:cNvPr id="4" name="Picture 1" descr="A young man with eyes closed breathes out of a paper bag, with chemical products on a nearby shel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0097" y="1632963"/>
            <a:ext cx="3263807" cy="457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7675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(14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N</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Depressants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Euphoria, drowsiness, sleepiness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Bradycardia, </a:t>
            </a:r>
            <a:r>
              <a:rPr lang="en-US" altLang="en-US" sz="2400" dirty="0" smtClean="0">
                <a:solidFill>
                  <a:srgbClr val="000000"/>
                </a:solidFill>
                <a:latin typeface="+mn-lt"/>
                <a:ea typeface="ＭＳ Ｐゴシック"/>
              </a:rPr>
              <a:t>hypotension</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Decreased breathing rates and </a:t>
            </a:r>
            <a:r>
              <a:rPr lang="en-US" altLang="en-US" sz="2400" dirty="0" smtClean="0">
                <a:solidFill>
                  <a:srgbClr val="000000"/>
                </a:solidFill>
                <a:latin typeface="+mn-lt"/>
                <a:ea typeface="ＭＳ Ｐゴシック"/>
              </a:rPr>
              <a:t>volumes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Dilated pupils that are sluggish to respond to </a:t>
            </a:r>
            <a:r>
              <a:rPr lang="en-US" altLang="en-US" sz="2400" dirty="0" smtClean="0">
                <a:solidFill>
                  <a:srgbClr val="000000"/>
                </a:solidFill>
                <a:latin typeface="+mn-lt"/>
                <a:ea typeface="ＭＳ Ｐゴシック"/>
              </a:rPr>
              <a:t>light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3032708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(15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Narcotics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Bradycardia, hypotension, bradypnea</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Cool, clammy skin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Constricted </a:t>
            </a:r>
            <a:r>
              <a:rPr lang="en-US" altLang="en-US" sz="2400" dirty="0" smtClean="0">
                <a:solidFill>
                  <a:srgbClr val="000000"/>
                </a:solidFill>
                <a:latin typeface="+mn-lt"/>
                <a:ea typeface="ＭＳ Ｐゴシック"/>
              </a:rPr>
              <a:t>pupils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Lethargy</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Nausea</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42364429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Needle Track Marks on the Extremities—A Sign of Injected Drug Use</a:t>
            </a:r>
            <a:endParaRPr lang="en-US" altLang="en-US" dirty="0">
              <a:latin typeface="Times New Roman" panose="02020603050405020304" pitchFamily="18" charset="0"/>
              <a:ea typeface="ＭＳ Ｐゴシック"/>
            </a:endParaRPr>
          </a:p>
        </p:txBody>
      </p:sp>
      <p:pic>
        <p:nvPicPr>
          <p:cNvPr id="4" name="Picture 1" descr="an older patient’s forearm, with similarly sized bruises that have a more worn and scarred appearance, without the freshly discolored surrounding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4637" y="1598896"/>
            <a:ext cx="6174727" cy="463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9060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(16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2"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a:t>
            </a:r>
            <a:r>
              <a:rPr lang="en-US" altLang="en-US" sz="2400" dirty="0" smtClean="0">
                <a:solidFill>
                  <a:srgbClr val="000000"/>
                </a:solidFill>
                <a:latin typeface="+mn-lt"/>
                <a:ea typeface="ＭＳ Ｐゴシック"/>
              </a:rPr>
              <a:t>Emergencies</a:t>
            </a:r>
          </a:p>
          <a:p>
            <a:pPr marL="741600" lvl="3" indent="-284400" eaLnBrk="0" fontAlgn="base" hangingPunct="0">
              <a:spcAft>
                <a:spcPct val="0"/>
              </a:spcAft>
              <a:buSzPts val="2400"/>
              <a:buFont typeface="Arial" panose="020B0604020202020204" pitchFamily="34" charset="0"/>
              <a:buChar char="–"/>
            </a:pPr>
            <a:r>
              <a:rPr lang="en-US" altLang="en-US" sz="2400" dirty="0">
                <a:latin typeface="+mn-lt"/>
              </a:rPr>
              <a:t>Signs and </a:t>
            </a:r>
            <a:r>
              <a:rPr lang="en-US" altLang="en-US" sz="2400" dirty="0" smtClean="0">
                <a:latin typeface="+mn-lt"/>
              </a:rPr>
              <a:t>Symptoms</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Hallucinogens</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Dilated pupils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Paranoia, anxiety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Motor disturbances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Tachycardia, flushed face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Visual or auditory hallucinations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Poor perception of time and </a:t>
            </a:r>
            <a:r>
              <a:rPr lang="en-US" altLang="en-US" sz="2400" dirty="0" smtClean="0">
                <a:solidFill>
                  <a:srgbClr val="000000"/>
                </a:solidFill>
                <a:latin typeface="+mn-lt"/>
                <a:ea typeface="ＭＳ Ｐゴシック"/>
              </a:rPr>
              <a:t>distance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8921754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(17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Volatile Inhalants</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Headache</a:t>
            </a:r>
            <a:r>
              <a:rPr lang="en-US" altLang="en-US" sz="2400" dirty="0">
                <a:solidFill>
                  <a:srgbClr val="000000"/>
                </a:solidFill>
                <a:latin typeface="+mn-lt"/>
                <a:ea typeface="ＭＳ Ｐゴシック"/>
              </a:rPr>
              <a:t>, nausea, vomiting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Aggressiveness or </a:t>
            </a:r>
            <a:r>
              <a:rPr lang="en-US" altLang="en-US" sz="2400" dirty="0" smtClean="0">
                <a:solidFill>
                  <a:srgbClr val="000000"/>
                </a:solidFill>
                <a:latin typeface="+mn-lt"/>
                <a:ea typeface="ＭＳ Ｐゴシック"/>
              </a:rPr>
              <a:t>depression</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Excitement, euphoria, drunkenness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Erratic blood pressure and pulse rate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Swollen membranes of the nose and mouth</a:t>
            </a:r>
          </a:p>
        </p:txBody>
      </p:sp>
    </p:spTree>
    <p:extLst>
      <p:ext uri="{BB962C8B-B14F-4D97-AF65-F5344CB8AC3E}">
        <p14:creationId xmlns:p14="http://schemas.microsoft.com/office/powerpoint/2010/main" val="26943742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(18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Scene safety is a priority.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Closely monitor the patient; changes can occur rapidly.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Calm the patient; protect him from injuring himself.</a:t>
            </a:r>
          </a:p>
        </p:txBody>
      </p:sp>
    </p:spTree>
    <p:extLst>
      <p:ext uri="{BB962C8B-B14F-4D97-AF65-F5344CB8AC3E}">
        <p14:creationId xmlns:p14="http://schemas.microsoft.com/office/powerpoint/2010/main" val="40382511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(19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Establish </a:t>
            </a:r>
            <a:r>
              <a:rPr lang="en-US" altLang="en-US" sz="2400" dirty="0">
                <a:solidFill>
                  <a:srgbClr val="000000"/>
                </a:solidFill>
                <a:latin typeface="+mn-lt"/>
                <a:ea typeface="ＭＳ Ｐゴシック"/>
              </a:rPr>
              <a:t>and maintain an airway and adequate ventilation.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oxygenation.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Position the patient.</a:t>
            </a:r>
          </a:p>
        </p:txBody>
      </p:sp>
    </p:spTree>
    <p:extLst>
      <p:ext uri="{BB962C8B-B14F-4D97-AF65-F5344CB8AC3E}">
        <p14:creationId xmlns:p14="http://schemas.microsoft.com/office/powerpoint/2010/main" val="42852199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(20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mn-lt"/>
                <a:ea typeface="ＭＳ Ｐゴシック"/>
              </a:rPr>
              <a:t>Assessment-Based Approach </a:t>
            </a:r>
            <a:r>
              <a:rPr lang="en-US" sz="2400" dirty="0">
                <a:solidFill>
                  <a:srgbClr val="000000"/>
                </a:solidFill>
                <a:latin typeface="+mn-lt"/>
                <a:ea typeface="ＭＳ Ｐゴシック"/>
              </a:rPr>
              <a:t>— </a:t>
            </a:r>
            <a:r>
              <a:rPr lang="en-US" altLang="en-US" sz="2400" dirty="0">
                <a:solidFill>
                  <a:srgbClr val="000000"/>
                </a:solidFill>
                <a:latin typeface="+mn-lt"/>
                <a:ea typeface="ＭＳ Ｐゴシック"/>
              </a:rPr>
              <a:t>Drug and Alcohol Emergencies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Maintain </a:t>
            </a:r>
            <a:r>
              <a:rPr lang="en-US" altLang="en-US" sz="2400" dirty="0">
                <a:solidFill>
                  <a:srgbClr val="000000"/>
                </a:solidFill>
                <a:latin typeface="+mn-lt"/>
                <a:ea typeface="ＭＳ Ｐゴシック"/>
              </a:rPr>
              <a:t>the body temperature.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the blood glucose level.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Restrain the patient only if necessary.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Reassess frequently.</a:t>
            </a:r>
          </a:p>
        </p:txBody>
      </p:sp>
    </p:spTree>
    <p:extLst>
      <p:ext uri="{BB962C8B-B14F-4D97-AF65-F5344CB8AC3E}">
        <p14:creationId xmlns:p14="http://schemas.microsoft.com/office/powerpoint/2010/main" val="226802198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(30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Managing a Violent Drug or Alcohol Abuse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Drug and alcohol abuse can lead to unpredictable and violent behavior.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are special considerations for the safety of the crew, patient, and bystanders.</a:t>
            </a:r>
          </a:p>
        </p:txBody>
      </p:sp>
    </p:spTree>
    <p:extLst>
      <p:ext uri="{BB962C8B-B14F-4D97-AF65-F5344CB8AC3E}">
        <p14:creationId xmlns:p14="http://schemas.microsoft.com/office/powerpoint/2010/main" val="18477247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(31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Managing a Violent Drug or Alcohol Abuse Patient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Talk-down </a:t>
            </a:r>
            <a:r>
              <a:rPr lang="en-US" altLang="en-US" sz="2400" dirty="0">
                <a:solidFill>
                  <a:srgbClr val="000000"/>
                </a:solidFill>
                <a:latin typeface="Arial (Body)"/>
                <a:ea typeface="ＭＳ Ｐゴシック"/>
              </a:rPr>
              <a:t>Technique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This technique is used to help decompress a potentially hostile situation.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Focus on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a calm and reassuring voice.</a:t>
            </a:r>
          </a:p>
        </p:txBody>
      </p:sp>
    </p:spTree>
    <p:extLst>
      <p:ext uri="{BB962C8B-B14F-4D97-AF65-F5344CB8AC3E}">
        <p14:creationId xmlns:p14="http://schemas.microsoft.com/office/powerpoint/2010/main" val="3859990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Injection</a:t>
            </a:r>
            <a:endParaRPr lang="en-US" altLang="en-US" dirty="0">
              <a:latin typeface="Times New Roman" panose="02020603050405020304" pitchFamily="18" charset="0"/>
              <a:ea typeface="ＭＳ Ｐゴシック"/>
            </a:endParaRPr>
          </a:p>
        </p:txBody>
      </p:sp>
      <p:pic>
        <p:nvPicPr>
          <p:cNvPr id="4" name="Picture 1" descr="A young man with a string tied around his upper arm, one end of the string pulled tight by holding it in his teeth, injects a syringe above his elbow. Nearby are a spoon in a makeshift bowl of aluminum foil and a ligh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2309" y="1523004"/>
            <a:ext cx="3199381" cy="47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0967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Explain Who You Are and Maintain a Nonjudgmental Attitude</a:t>
            </a:r>
            <a:endParaRPr lang="en-US" altLang="en-US" dirty="0">
              <a:latin typeface="Times New Roman" panose="02020603050405020304" pitchFamily="18" charset="0"/>
              <a:ea typeface="ＭＳ Ｐゴシック"/>
            </a:endParaRPr>
          </a:p>
        </p:txBody>
      </p:sp>
      <p:pic>
        <p:nvPicPr>
          <p:cNvPr id="4" name="Picture 2" descr="An E M T kneels beside a patient wearing a hat and hoodie seated outdoors. The E M T demonstrates with hand motions to her throat, maintaining eye contact with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9635" y="1625727"/>
            <a:ext cx="6284731" cy="447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5435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Click on the Substance with Which Constricted Pupils Are Most Associated</a:t>
            </a:r>
          </a:p>
        </p:txBody>
      </p:sp>
      <p:sp>
        <p:nvSpPr>
          <p:cNvPr id="3" name="Content Placeholder 2"/>
          <p:cNvSpPr>
            <a:spLocks noGrp="1"/>
          </p:cNvSpPr>
          <p:nvPr>
            <p:ph idx="1"/>
          </p:nvPr>
        </p:nvSpPr>
        <p:spPr>
          <a:xfrm>
            <a:off x="457200" y="1600200"/>
            <a:ext cx="8229600" cy="4191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a:t>
            </a:r>
            <a:r>
              <a:rPr lang="en-US" altLang="en-US" sz="2400" kern="1200" dirty="0">
                <a:solidFill>
                  <a:srgbClr val="000000"/>
                </a:solidFill>
                <a:latin typeface="Arial (Body)"/>
                <a:ea typeface="ＭＳ Ｐゴシック" panose="020B0600070205080204" pitchFamily="34" charset="-128"/>
              </a:rPr>
              <a:t> </a:t>
            </a:r>
            <a:r>
              <a:rPr lang="en-US" altLang="en-US" sz="2400" kern="1200" dirty="0">
                <a:solidFill>
                  <a:srgbClr val="000000"/>
                </a:solidFill>
                <a:latin typeface="Arial (Body)"/>
                <a:ea typeface="ＭＳ Ｐゴシック" panose="020B0600070205080204" pitchFamily="34" charset="-128"/>
                <a:hlinkClick r:id="rId2" action="ppaction://hlinksldjump"/>
              </a:rPr>
              <a:t>Volatile inhalants, such as toluene</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197340"/>
            <a:ext cx="8229600" cy="4317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Methamphetamine and cocaine</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2807100"/>
            <a:ext cx="8229600" cy="787240"/>
          </a:xfrm>
        </p:spPr>
        <p:txBody>
          <a:bodyPr wrap="square" lIns="91425" tIns="91425" rIns="91425" bIns="91425">
            <a:noAutofit/>
          </a:bodyPr>
          <a:lstStyle/>
          <a:p>
            <a:pPr marL="355600" lvl="0" indent="-35560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Sedative/hypnotics, such as barbiturates and benzodiazepines</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785080"/>
            <a:ext cx="8229600" cy="41886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Narcotics, such as heroin and oxycodone</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7736841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18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Drug Withdrawal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Tolerance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Larger doses are required to produce the same effects.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Dependence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exhibits a strong need for repeated use of the drug.</a:t>
            </a:r>
          </a:p>
        </p:txBody>
      </p:sp>
    </p:spTree>
    <p:extLst>
      <p:ext uri="{BB962C8B-B14F-4D97-AF65-F5344CB8AC3E}">
        <p14:creationId xmlns:p14="http://schemas.microsoft.com/office/powerpoint/2010/main" val="9558198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31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Drug Withdrawal</a:t>
            </a:r>
          </a:p>
          <a:p>
            <a:pPr lvl="1"/>
            <a:r>
              <a:rPr lang="en-US" altLang="en-US" sz="2400" dirty="0">
                <a:latin typeface="+mn-lt"/>
              </a:rPr>
              <a:t>Psychological Dependence</a:t>
            </a:r>
          </a:p>
          <a:p>
            <a:pPr lvl="2"/>
            <a:r>
              <a:rPr lang="en-US" altLang="en-US" sz="2400" dirty="0">
                <a:latin typeface="+mn-lt"/>
              </a:rPr>
              <a:t>The person is preoccupied with procuring the drug.</a:t>
            </a:r>
          </a:p>
          <a:p>
            <a:pPr lvl="1"/>
            <a:r>
              <a:rPr lang="en-US" altLang="en-US" sz="2400" dirty="0">
                <a:latin typeface="+mn-lt"/>
              </a:rPr>
              <a:t>Physical Dependence</a:t>
            </a:r>
          </a:p>
          <a:p>
            <a:pPr lvl="2"/>
            <a:r>
              <a:rPr lang="en-US" altLang="en-US" sz="2400" dirty="0">
                <a:latin typeface="+mn-lt"/>
              </a:rPr>
              <a:t>Absence of the drug results in physical withdrawal effects.</a:t>
            </a:r>
          </a:p>
        </p:txBody>
      </p:sp>
    </p:spTree>
    <p:extLst>
      <p:ext uri="{BB962C8B-B14F-4D97-AF65-F5344CB8AC3E}">
        <p14:creationId xmlns:p14="http://schemas.microsoft.com/office/powerpoint/2010/main" val="24319829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439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Drug Withdrawal</a:t>
            </a:r>
          </a:p>
          <a:p>
            <a:pPr lvl="1"/>
            <a:r>
              <a:rPr lang="en-US" altLang="en-US" sz="2400" dirty="0">
                <a:latin typeface="+mn-lt"/>
              </a:rPr>
              <a:t>Drugs that produce physical dependence include:</a:t>
            </a:r>
          </a:p>
          <a:p>
            <a:pPr lvl="2"/>
            <a:r>
              <a:rPr lang="en-US" altLang="en-US" sz="2400" dirty="0">
                <a:latin typeface="+mn-lt"/>
              </a:rPr>
              <a:t>Narcotics</a:t>
            </a:r>
          </a:p>
          <a:p>
            <a:pPr lvl="2"/>
            <a:r>
              <a:rPr lang="en-US" altLang="en-US" sz="2400" dirty="0">
                <a:latin typeface="+mn-lt"/>
              </a:rPr>
              <a:t>Sedatives</a:t>
            </a:r>
          </a:p>
          <a:p>
            <a:pPr lvl="2"/>
            <a:r>
              <a:rPr lang="en-US" altLang="en-US" sz="2400" dirty="0">
                <a:latin typeface="+mn-lt"/>
              </a:rPr>
              <a:t>Hypnotics</a:t>
            </a:r>
          </a:p>
          <a:p>
            <a:pPr lvl="2"/>
            <a:r>
              <a:rPr lang="en-US" altLang="en-US" sz="2400" dirty="0">
                <a:latin typeface="+mn-lt"/>
              </a:rPr>
              <a:t>Barbiturates</a:t>
            </a:r>
          </a:p>
          <a:p>
            <a:pPr lvl="2"/>
            <a:r>
              <a:rPr lang="en-US" altLang="en-US" sz="2400" dirty="0">
                <a:latin typeface="+mn-lt"/>
              </a:rPr>
              <a:t>Cocaine</a:t>
            </a:r>
          </a:p>
          <a:p>
            <a:pPr lvl="2"/>
            <a:r>
              <a:rPr lang="en-US" altLang="en-US" sz="2400" dirty="0">
                <a:latin typeface="+mn-lt"/>
              </a:rPr>
              <a:t>Marijuana.</a:t>
            </a:r>
          </a:p>
        </p:txBody>
      </p:sp>
    </p:spTree>
    <p:extLst>
      <p:ext uri="{BB962C8B-B14F-4D97-AF65-F5344CB8AC3E}">
        <p14:creationId xmlns:p14="http://schemas.microsoft.com/office/powerpoint/2010/main" val="4083937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86549"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Drug Withdrawal</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Withdrawal </a:t>
            </a:r>
            <a:r>
              <a:rPr lang="en-US" altLang="en-US" sz="2400" dirty="0">
                <a:solidFill>
                  <a:srgbClr val="000000"/>
                </a:solidFill>
                <a:latin typeface="+mn-lt"/>
                <a:ea typeface="ＭＳ Ｐゴシック"/>
              </a:rPr>
              <a:t>signs and symptoms begin when the next dose is missed and peak 48 to 72 hours later.</a:t>
            </a:r>
          </a:p>
          <a:p>
            <a:pPr marL="741553" lvl="1" indent="-284353" eaLnBrk="0" fontAlgn="base" hangingPunct="0">
              <a:spcAft>
                <a:spcPct val="0"/>
              </a:spcAft>
              <a:buSzPts val="2400"/>
            </a:pPr>
            <a:r>
              <a:rPr lang="en-US" altLang="en-US" sz="2400" dirty="0">
                <a:solidFill>
                  <a:srgbClr val="000000"/>
                </a:solidFill>
                <a:latin typeface="+mn-lt"/>
                <a:ea typeface="ＭＳ Ｐゴシック"/>
              </a:rPr>
              <a:t>The </a:t>
            </a: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T should </a:t>
            </a:r>
            <a:r>
              <a:rPr lang="en-US" altLang="en-US" sz="2400" dirty="0">
                <a:solidFill>
                  <a:srgbClr val="000000"/>
                </a:solidFill>
                <a:latin typeface="+mn-lt"/>
                <a:ea typeface="ＭＳ Ｐゴシック"/>
              </a:rPr>
              <a:t>be aware of common signs and symptoms of withdrawal.</a:t>
            </a:r>
          </a:p>
        </p:txBody>
      </p:sp>
    </p:spTree>
    <p:extLst>
      <p:ext uri="{BB962C8B-B14F-4D97-AF65-F5344CB8AC3E}">
        <p14:creationId xmlns:p14="http://schemas.microsoft.com/office/powerpoint/2010/main" val="10086548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114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Alcoholic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syndrome consists of problem drinking and addiction.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Many forms of alcohol can be abused.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also may be dependence on other drugs.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Alcoholics may begin drinking early in the day, drink secretly, or go on binges.</a:t>
            </a:r>
          </a:p>
        </p:txBody>
      </p:sp>
    </p:spTree>
    <p:extLst>
      <p:ext uri="{BB962C8B-B14F-4D97-AF65-F5344CB8AC3E}">
        <p14:creationId xmlns:p14="http://schemas.microsoft.com/office/powerpoint/2010/main" val="16280207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05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(6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Alcoholic Syndrome</a:t>
            </a:r>
          </a:p>
          <a:p>
            <a:pPr lvl="1"/>
            <a:r>
              <a:rPr lang="en-US" altLang="en-US" sz="2400" dirty="0">
                <a:latin typeface="+mn-lt"/>
              </a:rPr>
              <a:t>Abstinence can result in withdrawal symptoms.</a:t>
            </a:r>
          </a:p>
          <a:p>
            <a:pPr lvl="1"/>
            <a:r>
              <a:rPr lang="en-US" altLang="en-US" sz="2400" dirty="0">
                <a:latin typeface="+mn-lt"/>
              </a:rPr>
              <a:t>Work and relationships may deteriorate.</a:t>
            </a:r>
          </a:p>
          <a:p>
            <a:pPr lvl="1"/>
            <a:r>
              <a:rPr lang="en-US" altLang="en-US" sz="2400" dirty="0">
                <a:latin typeface="+mn-lt"/>
              </a:rPr>
              <a:t>Alcoholics are prone to injuries and medical conditions related to alcoholism.</a:t>
            </a:r>
          </a:p>
        </p:txBody>
      </p:sp>
    </p:spTree>
    <p:extLst>
      <p:ext uri="{BB962C8B-B14F-4D97-AF65-F5344CB8AC3E}">
        <p14:creationId xmlns:p14="http://schemas.microsoft.com/office/powerpoint/2010/main" val="28501865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31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(7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Alcoholic Syndrome</a:t>
            </a:r>
          </a:p>
          <a:p>
            <a:pPr lvl="1"/>
            <a:r>
              <a:rPr lang="en-US" altLang="en-US" sz="2400" dirty="0">
                <a:latin typeface="+mn-lt"/>
              </a:rPr>
              <a:t>Alcoholics are prone to:</a:t>
            </a:r>
          </a:p>
          <a:p>
            <a:pPr lvl="2"/>
            <a:r>
              <a:rPr lang="en-US" altLang="en-US" sz="2400" dirty="0">
                <a:latin typeface="+mn-lt"/>
              </a:rPr>
              <a:t>Hypertension</a:t>
            </a:r>
          </a:p>
          <a:p>
            <a:pPr lvl="2"/>
            <a:r>
              <a:rPr lang="en-US" altLang="en-US" sz="2400" dirty="0">
                <a:latin typeface="+mn-lt"/>
              </a:rPr>
              <a:t>Altered mental status (due to liver malfunction)</a:t>
            </a:r>
          </a:p>
          <a:p>
            <a:pPr lvl="2"/>
            <a:r>
              <a:rPr lang="en-US" altLang="en-US" sz="2400" dirty="0">
                <a:latin typeface="+mn-lt"/>
              </a:rPr>
              <a:t>Cirrhosis of the liver</a:t>
            </a:r>
          </a:p>
          <a:p>
            <a:pPr lvl="2"/>
            <a:r>
              <a:rPr lang="en-US" altLang="en-US" sz="2400" dirty="0">
                <a:latin typeface="+mn-lt"/>
              </a:rPr>
              <a:t>Liver failure</a:t>
            </a:r>
          </a:p>
          <a:p>
            <a:pPr lvl="2"/>
            <a:r>
              <a:rPr lang="en-US" altLang="en-US" sz="2400" dirty="0">
                <a:latin typeface="+mn-lt"/>
              </a:rPr>
              <a:t>Pancreatitis.</a:t>
            </a:r>
          </a:p>
        </p:txBody>
      </p:sp>
    </p:spTree>
    <p:extLst>
      <p:ext uri="{BB962C8B-B14F-4D97-AF65-F5344CB8AC3E}">
        <p14:creationId xmlns:p14="http://schemas.microsoft.com/office/powerpoint/2010/main" val="50296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31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(8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Alcoholic Syndrome</a:t>
            </a:r>
          </a:p>
          <a:p>
            <a:pPr lvl="1"/>
            <a:r>
              <a:rPr lang="en-US" altLang="en-US" sz="2400" dirty="0">
                <a:latin typeface="+mn-lt"/>
              </a:rPr>
              <a:t>Alcoholics are prone to:</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Cardiomyopathy</a:t>
            </a:r>
            <a:r>
              <a:rPr lang="en-US" altLang="en-US" sz="2400" dirty="0">
                <a:solidFill>
                  <a:srgbClr val="000000"/>
                </a:solidFill>
                <a:latin typeface="+mn-lt"/>
                <a:ea typeface="ＭＳ Ｐゴシック"/>
              </a:rPr>
              <a:t>, hypoglycemia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Upper gastrointestinal bleeding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Bone marrow suppression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Subdural hematoma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Peritonitis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Seizures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Fractures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52894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Absorption</a:t>
            </a:r>
            <a:endParaRPr lang="en-US" altLang="en-US" dirty="0">
              <a:latin typeface="Times New Roman" panose="02020603050405020304" pitchFamily="18" charset="0"/>
              <a:ea typeface="ＭＳ Ｐゴシック"/>
            </a:endParaRPr>
          </a:p>
        </p:txBody>
      </p:sp>
      <p:pic>
        <p:nvPicPr>
          <p:cNvPr id="4" name="Picture 1" descr="A man standing outdoors shields his face with his hands from a white dust cloud emanating from an open bag of li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170" y="1639068"/>
            <a:ext cx="7039660" cy="44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8931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31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(9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Withdrawal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Withdrawal symptoms dose dependent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Insomnia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Seizures or tremors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Disorientation, confusion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Anorexia, nausea,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Hyperthermia, sweating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Tachycardia, hypertension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Hallucinations (visual, tactile, auditory)</a:t>
            </a:r>
          </a:p>
        </p:txBody>
      </p:sp>
    </p:spTree>
    <p:extLst>
      <p:ext uri="{BB962C8B-B14F-4D97-AF65-F5344CB8AC3E}">
        <p14:creationId xmlns:p14="http://schemas.microsoft.com/office/powerpoint/2010/main" val="246414091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(10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r>
              <a:rPr lang="en-US" altLang="en-US" sz="2400" dirty="0">
                <a:latin typeface="+mn-lt"/>
              </a:rPr>
              <a:t>The Withdrawal Syndrome</a:t>
            </a:r>
          </a:p>
          <a:p>
            <a:pPr lvl="1"/>
            <a:r>
              <a:rPr lang="en-US" altLang="en-US" sz="2400" dirty="0">
                <a:latin typeface="+mn-lt"/>
              </a:rPr>
              <a:t>Stages of the Withdrawal Syndrome</a:t>
            </a:r>
          </a:p>
          <a:p>
            <a:pPr lvl="2"/>
            <a:r>
              <a:rPr lang="en-US" altLang="en-US" sz="2400" dirty="0">
                <a:latin typeface="+mn-lt"/>
              </a:rPr>
              <a:t>Stage 1 occurs within 8 hours.</a:t>
            </a:r>
          </a:p>
          <a:p>
            <a:pPr lvl="2"/>
            <a:r>
              <a:rPr lang="en-US" altLang="en-US" sz="2400" dirty="0">
                <a:latin typeface="+mn-lt"/>
              </a:rPr>
              <a:t>Stage 2 occurs within 8 to 72 hours.</a:t>
            </a:r>
          </a:p>
          <a:p>
            <a:pPr lvl="2"/>
            <a:r>
              <a:rPr lang="en-US" altLang="en-US" sz="2400" dirty="0">
                <a:latin typeface="+mn-lt"/>
              </a:rPr>
              <a:t>Stage 3 can occur as early as 48 hours.</a:t>
            </a:r>
          </a:p>
          <a:p>
            <a:pPr lvl="2"/>
            <a:r>
              <a:rPr lang="en-US" altLang="en-US" sz="2400" dirty="0">
                <a:latin typeface="+mn-lt"/>
              </a:rPr>
              <a:t>Stage 4 can occur 1-14 days after the patient’s last drink.</a:t>
            </a:r>
          </a:p>
        </p:txBody>
      </p:sp>
    </p:spTree>
    <p:extLst>
      <p:ext uri="{BB962C8B-B14F-4D97-AF65-F5344CB8AC3E}">
        <p14:creationId xmlns:p14="http://schemas.microsoft.com/office/powerpoint/2010/main" val="17888012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(11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Withdrawal Syndrome</a:t>
            </a:r>
          </a:p>
          <a:p>
            <a:pPr lvl="1"/>
            <a:r>
              <a:rPr lang="en-US" altLang="en-US" sz="2400" dirty="0">
                <a:latin typeface="+mn-lt"/>
              </a:rPr>
              <a:t>Delirium Tremens </a:t>
            </a:r>
          </a:p>
          <a:p>
            <a:pPr lvl="2"/>
            <a:r>
              <a:rPr lang="en-US" altLang="en-US" sz="2400" dirty="0">
                <a:latin typeface="+mn-lt"/>
              </a:rPr>
              <a:t>Severe, life-threatening complication</a:t>
            </a:r>
          </a:p>
          <a:p>
            <a:pPr lvl="2"/>
            <a:r>
              <a:rPr lang="en-US" altLang="en-US" sz="2400" dirty="0">
                <a:latin typeface="+mn-lt"/>
              </a:rPr>
              <a:t>Occurs most commonly 2 to 5 days after the last drink</a:t>
            </a:r>
          </a:p>
          <a:p>
            <a:pPr lvl="2"/>
            <a:r>
              <a:rPr lang="en-US" altLang="en-US" sz="2400" dirty="0">
                <a:latin typeface="+mn-lt"/>
              </a:rPr>
              <a:t>Mortality rate of 5% to 15%</a:t>
            </a:r>
          </a:p>
          <a:p>
            <a:pPr lvl="2"/>
            <a:r>
              <a:rPr lang="en-US" altLang="en-US" sz="2400" dirty="0">
                <a:latin typeface="+mn-lt"/>
              </a:rPr>
              <a:t>Lasts 1 to 3 days</a:t>
            </a:r>
          </a:p>
        </p:txBody>
      </p:sp>
    </p:spTree>
    <p:extLst>
      <p:ext uri="{BB962C8B-B14F-4D97-AF65-F5344CB8AC3E}">
        <p14:creationId xmlns:p14="http://schemas.microsoft.com/office/powerpoint/2010/main" val="208832779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12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The Withdrawal Syndrome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Delirium </a:t>
            </a:r>
            <a:r>
              <a:rPr lang="en-US" altLang="en-US" sz="2400" dirty="0">
                <a:solidFill>
                  <a:srgbClr val="000000"/>
                </a:solidFill>
                <a:latin typeface="+mn-lt"/>
                <a:ea typeface="ＭＳ Ｐゴシック"/>
              </a:rPr>
              <a:t>Tremens Signs and Symptoms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Tremors, restlessness, irritability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Severe confusion, loss of memory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Terrifying hallucinations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Extremely high fever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Profuse sweating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Dilated pupils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Elevated </a:t>
            </a:r>
            <a:r>
              <a:rPr lang="en-US" altLang="en-US" sz="2400" dirty="0" smtClean="0">
                <a:solidFill>
                  <a:srgbClr val="000000"/>
                </a:solidFill>
                <a:latin typeface="+mn-lt"/>
                <a:ea typeface="ＭＳ Ｐゴシック"/>
              </a:rPr>
              <a:t>vitals</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820392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Opioids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Opioids are natural, synthetic, semisynthetic agents that mimic morphine.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Opioids are derived from opium and act on opiate receptors in the body.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Heroin, a type of opioid, is increasing in abuse rates in the </a:t>
            </a:r>
            <a:r>
              <a:rPr lang="en-US" altLang="en-US" sz="2400" dirty="0" smtClean="0">
                <a:solidFill>
                  <a:srgbClr val="000000"/>
                </a:solidFill>
                <a:latin typeface="Arial (Body)"/>
                <a:ea typeface="ＭＳ Ｐゴシック"/>
              </a:rPr>
              <a:t>U.S.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4036131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Opioids</a:t>
            </a:r>
          </a:p>
          <a:p>
            <a:pPr lvl="1"/>
            <a:r>
              <a:rPr lang="en-US" altLang="en-US" sz="2400" dirty="0">
                <a:latin typeface="+mn-lt"/>
              </a:rPr>
              <a:t>Types of Opioids</a:t>
            </a:r>
          </a:p>
          <a:p>
            <a:pPr lvl="2"/>
            <a:r>
              <a:rPr lang="en-US" altLang="en-US" sz="2400" dirty="0">
                <a:latin typeface="+mn-lt"/>
              </a:rPr>
              <a:t>Morphine</a:t>
            </a:r>
          </a:p>
          <a:p>
            <a:pPr lvl="2"/>
            <a:r>
              <a:rPr lang="en-US" altLang="en-US" sz="2400" dirty="0">
                <a:latin typeface="+mn-lt"/>
              </a:rPr>
              <a:t>Heroine</a:t>
            </a:r>
          </a:p>
          <a:p>
            <a:pPr lvl="2"/>
            <a:r>
              <a:rPr lang="en-US" altLang="en-US" sz="2400" dirty="0">
                <a:latin typeface="+mn-lt"/>
              </a:rPr>
              <a:t>Fentanyl</a:t>
            </a:r>
          </a:p>
          <a:p>
            <a:pPr lvl="2"/>
            <a:r>
              <a:rPr lang="en-US" altLang="en-US" sz="2400" dirty="0">
                <a:latin typeface="+mn-lt"/>
              </a:rPr>
              <a:t>Carfentanil (used in veterinary medicine)</a:t>
            </a:r>
          </a:p>
        </p:txBody>
      </p:sp>
    </p:spTree>
    <p:extLst>
      <p:ext uri="{BB962C8B-B14F-4D97-AF65-F5344CB8AC3E}">
        <p14:creationId xmlns:p14="http://schemas.microsoft.com/office/powerpoint/2010/main" val="42591470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Opioids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N</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and </a:t>
            </a:r>
            <a:r>
              <a:rPr lang="en-US" altLang="en-US" sz="2400" dirty="0">
                <a:solidFill>
                  <a:srgbClr val="000000"/>
                </a:solidFill>
                <a:latin typeface="+mn-lt"/>
                <a:ea typeface="ＭＳ Ｐゴシック"/>
              </a:rPr>
              <a:t>respiratory depression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Miosis (constricted pupils)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Seizures or incoordination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Hypotension, bradycardia, bradypnea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Crackles in the lungs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Pruritus, hypoglycemia, hypothermia</a:t>
            </a:r>
          </a:p>
        </p:txBody>
      </p:sp>
    </p:spTree>
    <p:extLst>
      <p:ext uri="{BB962C8B-B14F-4D97-AF65-F5344CB8AC3E}">
        <p14:creationId xmlns:p14="http://schemas.microsoft.com/office/powerpoint/2010/main" val="33829527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(16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65997"/>
          </a:xfrm>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Opioids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Establish and maintain an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endParaRPr lang="en-US" altLang="en-US" sz="2400" dirty="0">
              <a:solidFill>
                <a:srgbClr val="000000"/>
              </a:solidFill>
              <a:latin typeface="+mn-lt"/>
              <a:ea typeface="ＭＳ Ｐゴシック"/>
            </a:endParaRPr>
          </a:p>
        </p:txBody>
      </p:sp>
      <p:graphicFrame>
        <p:nvGraphicFramePr>
          <p:cNvPr id="5" name="Object 4" descr="greater than or equals to ninety four %"/>
          <p:cNvGraphicFramePr>
            <a:graphicFrameLocks noChangeAspect="1"/>
          </p:cNvGraphicFramePr>
          <p:nvPr>
            <p:extLst>
              <p:ext uri="{D42A27DB-BD31-4B8C-83A1-F6EECF244321}">
                <p14:modId xmlns:p14="http://schemas.microsoft.com/office/powerpoint/2010/main" val="2379501220"/>
              </p:ext>
            </p:extLst>
          </p:nvPr>
        </p:nvGraphicFramePr>
        <p:xfrm>
          <a:off x="3722688" y="3060700"/>
          <a:ext cx="1016000" cy="396875"/>
        </p:xfrm>
        <a:graphic>
          <a:graphicData uri="http://schemas.openxmlformats.org/presentationml/2006/ole">
            <mc:AlternateContent xmlns:mc="http://schemas.openxmlformats.org/markup-compatibility/2006">
              <mc:Choice xmlns:v="urn:schemas-microsoft-com:vml" Requires="v">
                <p:oleObj spid="_x0000_s8247" name="Equation" r:id="rId4" imgW="520560" imgH="203040" progId="Equation.DSMT4">
                  <p:embed/>
                </p:oleObj>
              </mc:Choice>
              <mc:Fallback>
                <p:oleObj name="Equation" r:id="rId4" imgW="520560" imgH="203040" progId="Equation.DSMT4">
                  <p:embed/>
                  <p:pic>
                    <p:nvPicPr>
                      <p:cNvPr id="6" name="Object 5"/>
                      <p:cNvPicPr/>
                      <p:nvPr/>
                    </p:nvPicPr>
                    <p:blipFill>
                      <a:blip r:embed="rId5"/>
                      <a:stretch>
                        <a:fillRect/>
                      </a:stretch>
                    </p:blipFill>
                    <p:spPr>
                      <a:xfrm>
                        <a:off x="3722688" y="3060700"/>
                        <a:ext cx="1016000" cy="396875"/>
                      </a:xfrm>
                      <a:prstGeom prst="rect">
                        <a:avLst/>
                      </a:prstGeom>
                    </p:spPr>
                  </p:pic>
                </p:oleObj>
              </mc:Fallback>
            </mc:AlternateContent>
          </a:graphicData>
        </a:graphic>
      </p:graphicFrame>
      <p:sp>
        <p:nvSpPr>
          <p:cNvPr id="4" name="Text Placeholder 3"/>
          <p:cNvSpPr>
            <a:spLocks noGrp="1"/>
          </p:cNvSpPr>
          <p:nvPr>
            <p:ph type="body" idx="2"/>
          </p:nvPr>
        </p:nvSpPr>
        <p:spPr>
          <a:xfrm>
            <a:off x="457200" y="3371332"/>
            <a:ext cx="8229600" cy="2255046"/>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err="1">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as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Administer naloxone, if protocol permits.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2 m</a:t>
            </a:r>
            <a:r>
              <a:rPr lang="en-US" altLang="en-US" sz="100" dirty="0">
                <a:solidFill>
                  <a:schemeClr val="bg1"/>
                </a:solidFill>
                <a:latin typeface="Arial (Body)"/>
                <a:ea typeface="ＭＳ Ｐゴシック"/>
              </a:rPr>
              <a:t>illi</a:t>
            </a:r>
            <a:r>
              <a:rPr lang="en-US" altLang="en-US" sz="2400" dirty="0">
                <a:solidFill>
                  <a:srgbClr val="000000"/>
                </a:solidFill>
                <a:latin typeface="Arial (Body)"/>
                <a:ea typeface="ＭＳ Ｐゴシック"/>
              </a:rPr>
              <a:t>g</a:t>
            </a:r>
            <a:r>
              <a:rPr lang="en-US" altLang="en-US" sz="100" dirty="0">
                <a:solidFill>
                  <a:schemeClr val="bg1"/>
                </a:solidFill>
                <a:latin typeface="Arial (Body)"/>
                <a:ea typeface="ＭＳ Ｐゴシック"/>
              </a:rPr>
              <a:t>ram</a:t>
            </a:r>
            <a:r>
              <a:rPr lang="en-US" altLang="en-US" sz="2400" dirty="0">
                <a:solidFill>
                  <a:srgbClr val="000000"/>
                </a:solidFill>
                <a:latin typeface="Arial (Body)"/>
                <a:ea typeface="ＭＳ Ｐゴシック"/>
              </a:rPr>
              <a:t> intranasal (1 m</a:t>
            </a:r>
            <a:r>
              <a:rPr lang="en-US" altLang="en-US" sz="100" dirty="0">
                <a:solidFill>
                  <a:schemeClr val="bg1"/>
                </a:solidFill>
                <a:latin typeface="Arial (Body)"/>
                <a:ea typeface="ＭＳ Ｐゴシック"/>
              </a:rPr>
              <a:t>illi</a:t>
            </a:r>
            <a:r>
              <a:rPr lang="en-US" altLang="en-US" sz="2400" dirty="0">
                <a:solidFill>
                  <a:srgbClr val="000000"/>
                </a:solidFill>
                <a:latin typeface="Arial (Body)"/>
                <a:ea typeface="ＭＳ Ｐゴシック"/>
              </a:rPr>
              <a:t>g</a:t>
            </a:r>
            <a:r>
              <a:rPr lang="en-US" altLang="en-US" sz="100" dirty="0">
                <a:solidFill>
                  <a:schemeClr val="bg1"/>
                </a:solidFill>
                <a:latin typeface="Arial (Body)"/>
                <a:ea typeface="ＭＳ Ｐゴシック"/>
              </a:rPr>
              <a:t>ram</a:t>
            </a:r>
            <a:r>
              <a:rPr lang="en-US" altLang="en-US" sz="2400" dirty="0">
                <a:solidFill>
                  <a:srgbClr val="000000"/>
                </a:solidFill>
                <a:latin typeface="Arial (Body)"/>
                <a:ea typeface="ＭＳ Ｐゴシック"/>
              </a:rPr>
              <a:t> in each nostril)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the patient with 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L</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intercept.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Reassess the patient for deterioration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901088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Draw up Naloxone</a:t>
            </a:r>
            <a:endParaRPr lang="en-US" altLang="en-US" dirty="0">
              <a:latin typeface="Times New Roman" panose="02020603050405020304" pitchFamily="18" charset="0"/>
              <a:ea typeface="ＭＳ Ｐゴシック"/>
            </a:endParaRPr>
          </a:p>
        </p:txBody>
      </p:sp>
      <p:pic>
        <p:nvPicPr>
          <p:cNvPr id="4" name="Picture 1" descr="A, an E M T draws a clear medicine into a syringe from an ampule, as another E M T administers oxygen through a B V M to an unconscious supin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2563" y="1673547"/>
            <a:ext cx="6738875" cy="449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77869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Attach the Mucosal Atomizer Device</a:t>
            </a:r>
            <a:endParaRPr lang="en-US" altLang="en-US" dirty="0">
              <a:latin typeface="Times New Roman" panose="02020603050405020304" pitchFamily="18" charset="0"/>
              <a:ea typeface="ＭＳ Ｐゴシック"/>
            </a:endParaRPr>
          </a:p>
        </p:txBody>
      </p:sp>
      <p:pic>
        <p:nvPicPr>
          <p:cNvPr id="4" name="Picture 1" descr="B, The E M T inserts the needle of the syringe to a rounded cone cap or mucosal atomiz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8933" y="1636266"/>
            <a:ext cx="6646135" cy="444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918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Poisons and Routes of Exposure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 depend on the specific poison and the route of entry into the body.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Always be prepared for patient deterioration in a suspected poisoning.</a:t>
            </a:r>
          </a:p>
          <a:p>
            <a:pPr marL="741553" lvl="1" indent="-284353" eaLnBrk="0" fontAlgn="base" hangingPunct="0">
              <a:spcAft>
                <a:spcPct val="0"/>
              </a:spcAft>
              <a:buSzPts val="2400"/>
            </a:pPr>
            <a:r>
              <a:rPr lang="en-US" altLang="en-US" sz="2400" dirty="0">
                <a:solidFill>
                  <a:srgbClr val="000000"/>
                </a:solidFill>
                <a:latin typeface="+mn-lt"/>
                <a:ea typeface="ＭＳ Ｐゴシック"/>
              </a:rPr>
              <a:t>Monitor the patient’s mental status, airway, and breathing.</a:t>
            </a:r>
          </a:p>
        </p:txBody>
      </p:sp>
    </p:spTree>
    <p:extLst>
      <p:ext uri="{BB962C8B-B14F-4D97-AF65-F5344CB8AC3E}">
        <p14:creationId xmlns:p14="http://schemas.microsoft.com/office/powerpoint/2010/main" val="315202342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Administer Naloxone in the Nostril</a:t>
            </a:r>
            <a:endParaRPr lang="en-US" altLang="en-US" dirty="0">
              <a:latin typeface="Times New Roman" panose="02020603050405020304" pitchFamily="18" charset="0"/>
              <a:ea typeface="ＭＳ Ｐゴシック"/>
            </a:endParaRPr>
          </a:p>
        </p:txBody>
      </p:sp>
      <p:pic>
        <p:nvPicPr>
          <p:cNvPr id="4" name="Picture 1" descr="C, holding the patient’s nose open with a thumb while resting the other fingers on the patient’s forehead and temple, the E M T inserts the atomizer end into the patient’s right nostril and pushes the handle of the syringe in. The B V M has been removed from the patient’s face, and an oral airway has been inser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4129" y="1523879"/>
            <a:ext cx="7095741" cy="475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823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(17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785100" cy="452596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t>
            </a:r>
            <a:r>
              <a:rPr lang="en-US" altLang="en-US" sz="2400" dirty="0">
                <a:solidFill>
                  <a:srgbClr val="000000"/>
                </a:solidFill>
                <a:latin typeface="Arial (Body)"/>
                <a:ea typeface="ＭＳ Ｐゴシック"/>
              </a:rPr>
              <a:t>Cocaine, Amphetamines, Methamphetamines,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and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Each of these abused drugs have unique effects.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familiar with each drug and know what is most common in your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area</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20204794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(18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782448" cy="4525963"/>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Dangerous hallucinogen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Significant psychological effects, which may last for years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Stored in body fat and can be released over time</a:t>
            </a:r>
          </a:p>
        </p:txBody>
      </p:sp>
    </p:spTree>
    <p:extLst>
      <p:ext uri="{BB962C8B-B14F-4D97-AF65-F5344CB8AC3E}">
        <p14:creationId xmlns:p14="http://schemas.microsoft.com/office/powerpoint/2010/main" val="335412710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090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19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7651820"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Cocaine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May be inhaled, injected, or smoked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Highly addictive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Overdose can be fatal</a:t>
            </a:r>
          </a:p>
        </p:txBody>
      </p:sp>
    </p:spTree>
    <p:extLst>
      <p:ext uri="{BB962C8B-B14F-4D97-AF65-F5344CB8AC3E}">
        <p14:creationId xmlns:p14="http://schemas.microsoft.com/office/powerpoint/2010/main" val="50994503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(20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7702062"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Amphetamines </a:t>
            </a:r>
            <a:r>
              <a:rPr lang="en-US" altLang="en-US" sz="2400" dirty="0">
                <a:solidFill>
                  <a:srgbClr val="000000"/>
                </a:solidFill>
                <a:latin typeface="Arial (Body)"/>
                <a:ea typeface="ＭＳ Ｐゴシック"/>
              </a:rPr>
              <a:t>and methamphetamines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Pill form, smoked, injected, or snorted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stimulants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Can cause cardiovascular excitation, hallucinations, hyperthermia, muscle rigidity</a:t>
            </a:r>
          </a:p>
        </p:txBody>
      </p:sp>
    </p:spTree>
    <p:extLst>
      <p:ext uri="{BB962C8B-B14F-4D97-AF65-F5344CB8AC3E}">
        <p14:creationId xmlns:p14="http://schemas.microsoft.com/office/powerpoint/2010/main" val="400328528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21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7661868"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bath salts)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Synthetic designer drugs,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stimulants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Similar to effects of cocaine and methamphetamine</a:t>
            </a:r>
          </a:p>
        </p:txBody>
      </p:sp>
    </p:spTree>
    <p:extLst>
      <p:ext uri="{BB962C8B-B14F-4D97-AF65-F5344CB8AC3E}">
        <p14:creationId xmlns:p14="http://schemas.microsoft.com/office/powerpoint/2010/main" val="77230667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(22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712110"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(bath salts)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Sympathetic </a:t>
            </a:r>
            <a:r>
              <a:rPr lang="en-US" altLang="en-US" sz="2400" dirty="0">
                <a:solidFill>
                  <a:srgbClr val="000000"/>
                </a:solidFill>
                <a:latin typeface="Arial (Body)"/>
                <a:ea typeface="ＭＳ Ｐゴシック"/>
              </a:rPr>
              <a:t>Effects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Tachycardia, hypertension, hyperthermia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Seizures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Paranoia, panic attacks, agitation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Hallucinations or violent </a:t>
            </a:r>
            <a:r>
              <a:rPr lang="en-US" altLang="en-US" sz="2400" dirty="0" smtClean="0">
                <a:solidFill>
                  <a:srgbClr val="000000"/>
                </a:solidFill>
                <a:latin typeface="Arial (Body)"/>
                <a:ea typeface="ＭＳ Ｐゴシック"/>
              </a:rPr>
              <a:t>behavior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123470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23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8277367"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Methylenedioxymethamphetamine (M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 or </a:t>
            </a:r>
            <a:r>
              <a:rPr lang="en-US" altLang="en-US" sz="2400" dirty="0">
                <a:solidFill>
                  <a:srgbClr val="000000"/>
                </a:solidFill>
                <a:latin typeface="Arial (Body)"/>
                <a:ea typeface="ＭＳ Ｐゴシック"/>
              </a:rPr>
              <a:t>Ecstasy)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Psychoactive stimulant causing empathy, euphoria, and heightened sensation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Common to the rave culture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Overdose can cause death</a:t>
            </a:r>
          </a:p>
        </p:txBody>
      </p:sp>
    </p:spTree>
    <p:extLst>
      <p:ext uri="{BB962C8B-B14F-4D97-AF65-F5344CB8AC3E}">
        <p14:creationId xmlns:p14="http://schemas.microsoft.com/office/powerpoint/2010/main" val="7833763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090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24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8209128"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Methylenedioxymethamphetamine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 or Ecstasy)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Stimulatory </a:t>
            </a:r>
            <a:r>
              <a:rPr lang="en-US" altLang="en-US" sz="2400" dirty="0">
                <a:solidFill>
                  <a:srgbClr val="000000"/>
                </a:solidFill>
                <a:latin typeface="Arial (Body)"/>
                <a:ea typeface="ＭＳ Ｐゴシック"/>
              </a:rPr>
              <a:t>effects on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Memory impairment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Overdose can cause intracranial hemorrhage and death</a:t>
            </a:r>
          </a:p>
        </p:txBody>
      </p:sp>
    </p:spTree>
    <p:extLst>
      <p:ext uri="{BB962C8B-B14F-4D97-AF65-F5344CB8AC3E}">
        <p14:creationId xmlns:p14="http://schemas.microsoft.com/office/powerpoint/2010/main" val="21306489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25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199" y="1600200"/>
            <a:ext cx="8277367"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General </a:t>
            </a:r>
            <a:r>
              <a:rPr lang="en-US" altLang="en-US" sz="2400" dirty="0">
                <a:solidFill>
                  <a:srgbClr val="000000"/>
                </a:solidFill>
                <a:latin typeface="Arial (Body)"/>
                <a:ea typeface="ＭＳ Ｐゴシック"/>
              </a:rPr>
              <a:t>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Profound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stimulatory </a:t>
            </a:r>
            <a:r>
              <a:rPr lang="en-US" altLang="en-US" sz="2400" dirty="0">
                <a:solidFill>
                  <a:srgbClr val="000000"/>
                </a:solidFill>
                <a:latin typeface="Arial (Body)"/>
                <a:ea typeface="ＭＳ Ｐゴシック"/>
              </a:rPr>
              <a:t>findings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Involuntary eye movements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Seizures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Cardiovascular and respiratory emergencies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Intracranial hemorrhage</a:t>
            </a:r>
          </a:p>
        </p:txBody>
      </p:sp>
    </p:spTree>
    <p:extLst>
      <p:ext uri="{BB962C8B-B14F-4D97-AF65-F5344CB8AC3E}">
        <p14:creationId xmlns:p14="http://schemas.microsoft.com/office/powerpoint/2010/main" val="1829430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Managing the Poisoning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Most care for poisoning patients is supportive.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Intervene in airway, breathing, oxygenation, and circulation as needed.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Monitor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prepared for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Make frequent reassessments.</a:t>
            </a:r>
          </a:p>
        </p:txBody>
      </p:sp>
    </p:spTree>
    <p:extLst>
      <p:ext uri="{BB962C8B-B14F-4D97-AF65-F5344CB8AC3E}">
        <p14:creationId xmlns:p14="http://schemas.microsoft.com/office/powerpoint/2010/main" val="237077881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(26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643004"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Cocaine, Amphetamines, Methamphetamines,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D</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Protect yourself and your crew.</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Keep the patient in a quiet, non-stimulating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for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Manage as for other overdoses.</a:t>
            </a:r>
          </a:p>
        </p:txBody>
      </p:sp>
    </p:spTree>
    <p:extLst>
      <p:ext uri="{BB962C8B-B14F-4D97-AF65-F5344CB8AC3E}">
        <p14:creationId xmlns:p14="http://schemas.microsoft.com/office/powerpoint/2010/main" val="156620522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27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Tetrahydrocannabinol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Principal psychoactive substance in cannabis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Causes feelings of euphoria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be smoked, vaporized, eaten, used as extract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 limited medical applications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Legalized in eight </a:t>
            </a:r>
            <a:r>
              <a:rPr lang="en-US" altLang="en-US" sz="2400" dirty="0" smtClean="0">
                <a:solidFill>
                  <a:srgbClr val="000000"/>
                </a:solidFill>
                <a:latin typeface="Arial (Body)"/>
                <a:ea typeface="ＭＳ Ｐゴシック"/>
              </a:rPr>
              <a:t>U.S. </a:t>
            </a:r>
            <a:r>
              <a:rPr lang="en-US" altLang="en-US" sz="2400" dirty="0">
                <a:solidFill>
                  <a:srgbClr val="000000"/>
                </a:solidFill>
                <a:latin typeface="Arial (Body)"/>
                <a:ea typeface="ＭＳ Ｐゴシック"/>
              </a:rPr>
              <a:t>states</a:t>
            </a:r>
          </a:p>
        </p:txBody>
      </p:sp>
    </p:spTree>
    <p:extLst>
      <p:ext uri="{BB962C8B-B14F-4D97-AF65-F5344CB8AC3E}">
        <p14:creationId xmlns:p14="http://schemas.microsoft.com/office/powerpoint/2010/main" val="343466331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28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Tetrahydrocannabinol</a:t>
            </a:r>
          </a:p>
          <a:p>
            <a:pPr lvl="1"/>
            <a:r>
              <a:rPr lang="en-US" altLang="en-US" sz="2400" dirty="0">
                <a:latin typeface="+mn-lt"/>
              </a:rPr>
              <a:t>Common findings include:</a:t>
            </a:r>
          </a:p>
          <a:p>
            <a:pPr lvl="2"/>
            <a:r>
              <a:rPr lang="en-US" altLang="en-US" sz="2400" dirty="0">
                <a:latin typeface="+mn-lt"/>
              </a:rPr>
              <a:t>Decrease in short-term memory</a:t>
            </a:r>
          </a:p>
          <a:p>
            <a:pPr lvl="2"/>
            <a:r>
              <a:rPr lang="en-US" altLang="en-US" sz="2400" dirty="0">
                <a:latin typeface="+mn-lt"/>
              </a:rPr>
              <a:t>Dry mouth</a:t>
            </a:r>
          </a:p>
          <a:p>
            <a:pPr lvl="2"/>
            <a:r>
              <a:rPr lang="en-US" altLang="en-US" sz="2400" dirty="0">
                <a:latin typeface="+mn-lt"/>
              </a:rPr>
              <a:t>Tachycardia</a:t>
            </a:r>
          </a:p>
          <a:p>
            <a:pPr lvl="2"/>
            <a:r>
              <a:rPr lang="en-US" altLang="en-US" sz="2400" dirty="0">
                <a:latin typeface="+mn-lt"/>
              </a:rPr>
              <a:t>Decrease in blood pressure</a:t>
            </a:r>
          </a:p>
          <a:p>
            <a:pPr lvl="2"/>
            <a:r>
              <a:rPr lang="en-US" altLang="en-US" sz="2400" dirty="0">
                <a:latin typeface="+mn-lt"/>
              </a:rPr>
              <a:t>Reddening of the eyes.</a:t>
            </a:r>
          </a:p>
        </p:txBody>
      </p:sp>
    </p:spTree>
    <p:extLst>
      <p:ext uri="{BB962C8B-B14F-4D97-AF65-F5344CB8AC3E}">
        <p14:creationId xmlns:p14="http://schemas.microsoft.com/office/powerpoint/2010/main" val="48047243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a:latin typeface="Times New Roman" panose="02020603050405020304" pitchFamily="18" charset="0"/>
                <a:ea typeface="ＭＳ Ｐゴシック"/>
                <a:cs typeface="ＭＳ Ｐゴシック" pitchFamily="-1" charset="-128"/>
              </a:rPr>
              <a:t>(</a:t>
            </a:r>
            <a:r>
              <a:rPr lang="en-US" sz="2000" b="0" dirty="0" smtClean="0">
                <a:latin typeface="Times New Roman" panose="02020603050405020304" pitchFamily="18" charset="0"/>
                <a:ea typeface="ＭＳ Ｐゴシック"/>
                <a:cs typeface="ＭＳ Ｐゴシック" pitchFamily="-1" charset="-128"/>
              </a:rPr>
              <a:t>29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Tetrahydrocannabinol</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Synthetic </a:t>
            </a:r>
            <a:r>
              <a:rPr lang="en-US" altLang="en-US" sz="2400" dirty="0">
                <a:solidFill>
                  <a:srgbClr val="000000"/>
                </a:solidFill>
                <a:latin typeface="+mn-lt"/>
                <a:ea typeface="ＭＳ Ｐゴシック"/>
              </a:rPr>
              <a:t>Cannabinoids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Chemically similar to </a:t>
            </a:r>
            <a:r>
              <a:rPr lang="en-US" altLang="en-US" sz="2400" dirty="0" smtClean="0">
                <a:solidFill>
                  <a:srgbClr val="000000"/>
                </a:solidFill>
                <a:latin typeface="+mn-lt"/>
                <a:ea typeface="ＭＳ Ｐゴシック"/>
              </a:rPr>
              <a:t>T</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C of </a:t>
            </a:r>
            <a:r>
              <a:rPr lang="en-US" altLang="en-US" sz="2400" dirty="0">
                <a:solidFill>
                  <a:srgbClr val="000000"/>
                </a:solidFill>
                <a:latin typeface="+mn-lt"/>
                <a:ea typeface="ＭＳ Ｐゴシック"/>
              </a:rPr>
              <a:t>cannabis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Affect the brain more powerfully than marijuana</a:t>
            </a:r>
          </a:p>
        </p:txBody>
      </p:sp>
    </p:spTree>
    <p:extLst>
      <p:ext uri="{BB962C8B-B14F-4D97-AF65-F5344CB8AC3E}">
        <p14:creationId xmlns:p14="http://schemas.microsoft.com/office/powerpoint/2010/main" val="29830530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(30 </a:t>
            </a:r>
            <a:r>
              <a:rPr lang="en-US" sz="2000" b="0" dirty="0">
                <a:latin typeface="Times New Roman" panose="02020603050405020304" pitchFamily="18" charset="0"/>
                <a:ea typeface="ＭＳ Ｐゴシック"/>
                <a:cs typeface="ＭＳ Ｐゴシック" pitchFamily="-1" charset="-128"/>
              </a:rPr>
              <a:t>of 35</a:t>
            </a:r>
            <a:r>
              <a:rPr lang="en-US" sz="2000" b="0" dirty="0" smtClean="0">
                <a:latin typeface="Times New Roman" panose="02020603050405020304" pitchFamily="18" charset="0"/>
                <a:ea typeface="ＭＳ Ｐゴシック"/>
                <a:cs typeface="ＭＳ Ｐゴシック" pitchFamily="-1" charset="-128"/>
              </a:rPr>
              <a:t>)</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Tetrahydrocannabinol</a:t>
            </a:r>
          </a:p>
          <a:p>
            <a:pPr lvl="1"/>
            <a:r>
              <a:rPr lang="en-US" altLang="en-US" sz="2400" dirty="0">
                <a:latin typeface="+mn-lt"/>
              </a:rPr>
              <a:t>Cannabinoid Hyperemesis Syndrome</a:t>
            </a:r>
          </a:p>
          <a:p>
            <a:pPr lvl="2"/>
            <a:r>
              <a:rPr lang="en-US" altLang="en-US" sz="2400" dirty="0">
                <a:latin typeface="+mn-lt"/>
              </a:rPr>
              <a:t>Recurrent nausea, vomiting, and abdominal pain and cramping</a:t>
            </a:r>
          </a:p>
          <a:p>
            <a:pPr lvl="2"/>
            <a:r>
              <a:rPr lang="en-US" altLang="en-US" sz="2400" dirty="0">
                <a:latin typeface="+mn-lt"/>
              </a:rPr>
              <a:t>Acute episodes last 24-48 hours</a:t>
            </a:r>
          </a:p>
          <a:p>
            <a:pPr lvl="2"/>
            <a:r>
              <a:rPr lang="en-US" altLang="en-US" sz="2400" dirty="0">
                <a:latin typeface="+mn-lt"/>
              </a:rPr>
              <a:t>Thought to be result of a buildup of cannabinoids in the body</a:t>
            </a:r>
          </a:p>
        </p:txBody>
      </p:sp>
    </p:spTree>
    <p:extLst>
      <p:ext uri="{BB962C8B-B14F-4D97-AF65-F5344CB8AC3E}">
        <p14:creationId xmlns:p14="http://schemas.microsoft.com/office/powerpoint/2010/main" val="366518148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(31 </a:t>
            </a:r>
            <a:r>
              <a:rPr lang="en-US" sz="2000" b="0" dirty="0">
                <a:latin typeface="Times New Roman" panose="02020603050405020304" pitchFamily="18" charset="0"/>
                <a:ea typeface="ＭＳ Ｐゴシック"/>
                <a:cs typeface="ＭＳ Ｐゴシック" pitchFamily="-1" charset="-128"/>
              </a:rPr>
              <a:t>of 35</a:t>
            </a:r>
            <a:r>
              <a:rPr lang="en-US" sz="2000" b="0" dirty="0" smtClean="0">
                <a:latin typeface="Times New Roman" panose="02020603050405020304" pitchFamily="18" charset="0"/>
                <a:ea typeface="ＭＳ Ｐゴシック"/>
                <a:cs typeface="ＭＳ Ｐゴシック" pitchFamily="-1" charset="-128"/>
              </a:rPr>
              <a:t>)</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r>
              <a:rPr lang="en-US" altLang="en-US" sz="2400" dirty="0">
                <a:latin typeface="+mn-lt"/>
              </a:rPr>
              <a:t>Tetrahydrocannabinol</a:t>
            </a:r>
          </a:p>
          <a:p>
            <a:pPr lvl="1"/>
            <a:r>
              <a:rPr lang="en-US" altLang="en-US" sz="2400" dirty="0">
                <a:latin typeface="+mn-lt"/>
              </a:rPr>
              <a:t>Cannabinoid Hyperemesis Syndrome</a:t>
            </a:r>
          </a:p>
          <a:p>
            <a:pPr lvl="2"/>
            <a:r>
              <a:rPr lang="en-US" altLang="en-US" sz="2400" dirty="0">
                <a:latin typeface="+mn-lt"/>
              </a:rPr>
              <a:t>Recurrent nausea, vomiting, and crampy abdominal pain</a:t>
            </a:r>
          </a:p>
          <a:p>
            <a:pPr lvl="2"/>
            <a:r>
              <a:rPr lang="en-US" altLang="en-US" sz="2400" dirty="0">
                <a:latin typeface="+mn-lt"/>
              </a:rPr>
              <a:t>Acute episodes last 24-48 hours</a:t>
            </a:r>
          </a:p>
          <a:p>
            <a:pPr lvl="2"/>
            <a:r>
              <a:rPr lang="en-US" altLang="en-US" sz="2400" dirty="0">
                <a:latin typeface="+mn-lt"/>
              </a:rPr>
              <a:t>Thought to be result of a buildup of cannabinoids in the body</a:t>
            </a:r>
          </a:p>
        </p:txBody>
      </p:sp>
    </p:spTree>
    <p:extLst>
      <p:ext uri="{BB962C8B-B14F-4D97-AF65-F5344CB8AC3E}">
        <p14:creationId xmlns:p14="http://schemas.microsoft.com/office/powerpoint/2010/main" val="330104084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2800"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(32 </a:t>
            </a:r>
            <a:r>
              <a:rPr lang="en-US" sz="2000" b="0" dirty="0">
                <a:latin typeface="Times New Roman" panose="02020603050405020304" pitchFamily="18" charset="0"/>
                <a:ea typeface="ＭＳ Ｐゴシック"/>
                <a:cs typeface="ＭＳ Ｐゴシック" pitchFamily="-1" charset="-128"/>
              </a:rPr>
              <a:t>of 35)</a:t>
            </a: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Tetrahydrocannabinol</a:t>
            </a:r>
          </a:p>
          <a:p>
            <a:pPr lvl="1"/>
            <a:r>
              <a:rPr lang="en-US" altLang="en-US" sz="2400" dirty="0">
                <a:latin typeface="+mn-lt"/>
              </a:rPr>
              <a:t>Cannabinoid Hyperemesis Syndrome</a:t>
            </a:r>
          </a:p>
          <a:p>
            <a:pPr lvl="2"/>
            <a:r>
              <a:rPr lang="en-US" altLang="en-US" sz="2400" dirty="0">
                <a:latin typeface="+mn-lt"/>
              </a:rPr>
              <a:t>Syndrome Criteria</a:t>
            </a:r>
          </a:p>
          <a:p>
            <a:pPr lvl="3" indent="-230400"/>
            <a:r>
              <a:rPr lang="en-US" altLang="en-US" sz="2400" dirty="0">
                <a:latin typeface="+mn-lt"/>
              </a:rPr>
              <a:t>Long-term cannabis use</a:t>
            </a:r>
          </a:p>
          <a:p>
            <a:pPr lvl="3" indent="-230400"/>
            <a:r>
              <a:rPr lang="en-US" altLang="en-US" sz="2400" dirty="0">
                <a:latin typeface="+mn-lt"/>
              </a:rPr>
              <a:t>Severe nausea, vomiting</a:t>
            </a:r>
          </a:p>
          <a:p>
            <a:pPr lvl="3" indent="-230400"/>
            <a:r>
              <a:rPr lang="en-US" altLang="en-US" sz="2400" dirty="0">
                <a:latin typeface="+mn-lt"/>
              </a:rPr>
              <a:t>Abdominal pain, cyclic vomiting</a:t>
            </a:r>
          </a:p>
          <a:p>
            <a:pPr lvl="3" indent="-230400"/>
            <a:r>
              <a:rPr lang="en-US" altLang="en-US" sz="2400" dirty="0">
                <a:latin typeface="+mn-lt"/>
              </a:rPr>
              <a:t>Relief of symptoms with hot bath/shower</a:t>
            </a:r>
          </a:p>
          <a:p>
            <a:pPr lvl="3" indent="-230400"/>
            <a:r>
              <a:rPr lang="en-US" altLang="en-US" sz="2400" dirty="0">
                <a:latin typeface="+mn-lt"/>
              </a:rPr>
              <a:t>Subsiding of symptoms with cannabis stoppage</a:t>
            </a:r>
          </a:p>
        </p:txBody>
      </p:sp>
    </p:spTree>
    <p:extLst>
      <p:ext uri="{BB962C8B-B14F-4D97-AF65-F5344CB8AC3E}">
        <p14:creationId xmlns:p14="http://schemas.microsoft.com/office/powerpoint/2010/main" val="24886410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(33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Medication Overdose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 overdose may be intentional or accidental.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Synergistic reactions can occur from the interaction of medications.</a:t>
            </a:r>
          </a:p>
        </p:txBody>
      </p:sp>
    </p:spTree>
    <p:extLst>
      <p:ext uri="{BB962C8B-B14F-4D97-AF65-F5344CB8AC3E}">
        <p14:creationId xmlns:p14="http://schemas.microsoft.com/office/powerpoint/2010/main" val="7011572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55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(34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Medication Overdose</a:t>
            </a:r>
          </a:p>
          <a:p>
            <a:pPr lvl="1"/>
            <a:r>
              <a:rPr lang="en-US" altLang="en-US" sz="2400" dirty="0">
                <a:latin typeface="+mn-lt"/>
              </a:rPr>
              <a:t>Medications commonly involved in overdose include:</a:t>
            </a:r>
          </a:p>
          <a:p>
            <a:pPr lvl="2"/>
            <a:r>
              <a:rPr lang="en-US" altLang="en-US" sz="2400" dirty="0">
                <a:latin typeface="+mn-lt"/>
              </a:rPr>
              <a:t>Cardiac medications</a:t>
            </a:r>
          </a:p>
          <a:p>
            <a:pPr lvl="2"/>
            <a:r>
              <a:rPr lang="en-US" altLang="en-US" sz="2400" dirty="0">
                <a:latin typeface="+mn-lt"/>
              </a:rPr>
              <a:t>Psychiatric medications</a:t>
            </a:r>
          </a:p>
          <a:p>
            <a:pPr lvl="2"/>
            <a:r>
              <a:rPr lang="en-US" altLang="en-US" sz="2400" dirty="0">
                <a:latin typeface="+mn-lt"/>
              </a:rPr>
              <a:t>Over-the-counter pain relievers</a:t>
            </a:r>
          </a:p>
          <a:p>
            <a:pPr lvl="2"/>
            <a:r>
              <a:rPr lang="en-US" altLang="en-US" sz="2400" dirty="0">
                <a:latin typeface="+mn-lt"/>
              </a:rPr>
              <a:t>Antihistamines</a:t>
            </a:r>
          </a:p>
          <a:p>
            <a:pPr lvl="2"/>
            <a:r>
              <a:rPr lang="en-US" altLang="en-US" sz="2400" dirty="0">
                <a:latin typeface="+mn-lt"/>
              </a:rPr>
              <a:t>Herbal remedies</a:t>
            </a:r>
          </a:p>
          <a:p>
            <a:pPr lvl="2"/>
            <a:r>
              <a:rPr lang="en-US" altLang="en-US" sz="2400" dirty="0">
                <a:latin typeface="+mn-lt"/>
              </a:rPr>
              <a:t>Dietary supplements.</a:t>
            </a:r>
          </a:p>
        </p:txBody>
      </p:sp>
    </p:spTree>
    <p:extLst>
      <p:ext uri="{BB962C8B-B14F-4D97-AF65-F5344CB8AC3E}">
        <p14:creationId xmlns:p14="http://schemas.microsoft.com/office/powerpoint/2010/main" val="317242471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709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Specific Substance Abuse Considerations </a:t>
            </a:r>
            <a:r>
              <a:rPr lang="en-US" sz="2000" b="0" dirty="0" smtClean="0">
                <a:latin typeface="Times New Roman" panose="02020603050405020304" pitchFamily="18" charset="0"/>
                <a:ea typeface="ＭＳ Ｐゴシック"/>
                <a:cs typeface="ＭＳ Ｐゴシック" pitchFamily="-1" charset="-128"/>
              </a:rPr>
              <a:t>(35 of 35)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Huffing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Inhaled poisons with intention of “getting high”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Commonly involves the following substances: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Products that contain toluene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Paints, glue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Gas propellants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Freon.</a:t>
            </a:r>
          </a:p>
        </p:txBody>
      </p:sp>
    </p:spTree>
    <p:extLst>
      <p:ext uri="{BB962C8B-B14F-4D97-AF65-F5344CB8AC3E}">
        <p14:creationId xmlns:p14="http://schemas.microsoft.com/office/powerpoint/2010/main" val="777889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Antidotes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Few antidotes are available.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Treatment is geared toward limiting or preventing absorption of the poison, and treating signs and symptoms.</a:t>
            </a:r>
          </a:p>
        </p:txBody>
      </p:sp>
    </p:spTree>
    <p:extLst>
      <p:ext uri="{BB962C8B-B14F-4D97-AF65-F5344CB8AC3E}">
        <p14:creationId xmlns:p14="http://schemas.microsoft.com/office/powerpoint/2010/main" val="329421880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“Huffer” Inhales Poisons Deliberately to “Get High”</a:t>
            </a:r>
            <a:endParaRPr lang="en-US" altLang="en-US" dirty="0">
              <a:latin typeface="Times New Roman" panose="02020603050405020304" pitchFamily="18" charset="0"/>
              <a:ea typeface="ＭＳ Ｐゴシック"/>
            </a:endParaRPr>
          </a:p>
        </p:txBody>
      </p:sp>
      <p:pic>
        <p:nvPicPr>
          <p:cNvPr id="4" name="Picture 2" descr="An unconscious man leaning against shelving in a garage, with paint stains on his face. A spray paint can sits nearby, and he is holding a bag stained with paint on the in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2216" y="1515011"/>
            <a:ext cx="3436369" cy="481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54022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Conclusion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200"/>
            <a:ext cx="8229600" cy="3162300"/>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The patient, Vince Ett, is 37 years old, and known to law enforcement as being homeless and having a history of schizophrenia. Vince is disoriented in person, place, and time.</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Tomas takes a set of vital signs while Bob listens to </a:t>
            </a:r>
            <a:r>
              <a:rPr lang="en-US" altLang="en-US" sz="2400" dirty="0" smtClean="0">
                <a:solidFill>
                  <a:srgbClr val="000000"/>
                </a:solidFill>
                <a:latin typeface="Arial (Body)"/>
                <a:ea typeface="ＭＳ Ｐゴシック"/>
              </a:rPr>
              <a:t>Vince’s </a:t>
            </a:r>
            <a:r>
              <a:rPr lang="en-US" altLang="en-US" sz="2400" dirty="0">
                <a:solidFill>
                  <a:srgbClr val="000000"/>
                </a:solidFill>
                <a:latin typeface="Arial (Body)"/>
                <a:ea typeface="ＭＳ Ｐゴシック"/>
              </a:rPr>
              <a:t>breath sounds. Bob hears scattered wheezing throughout both lungs. The heart rate is 92, with an occasional irregular beat. The blood pressure </a:t>
            </a:r>
            <a:r>
              <a:rPr lang="en-US" altLang="en-US" sz="2400" dirty="0" smtClean="0">
                <a:solidFill>
                  <a:srgbClr val="000000"/>
                </a:solidFill>
                <a:latin typeface="Arial (Body)"/>
                <a:ea typeface="ＭＳ Ｐゴシック"/>
              </a:rPr>
              <a:t>is</a:t>
            </a:r>
            <a:endParaRPr lang="en-US" altLang="en-US" sz="2400" dirty="0">
              <a:solidFill>
                <a:srgbClr val="000000"/>
              </a:solidFill>
              <a:latin typeface="Arial (Body)"/>
              <a:ea typeface="ＭＳ Ｐゴシック"/>
            </a:endParaRPr>
          </a:p>
        </p:txBody>
      </p:sp>
      <p:graphicFrame>
        <p:nvGraphicFramePr>
          <p:cNvPr id="5" name="Object 4" descr="Start fraction 118 Over 78 end fraction,"/>
          <p:cNvGraphicFramePr>
            <a:graphicFrameLocks noChangeAspect="1"/>
          </p:cNvGraphicFramePr>
          <p:nvPr>
            <p:extLst>
              <p:ext uri="{D42A27DB-BD31-4B8C-83A1-F6EECF244321}">
                <p14:modId xmlns:p14="http://schemas.microsoft.com/office/powerpoint/2010/main" val="1893873269"/>
              </p:ext>
            </p:extLst>
          </p:nvPr>
        </p:nvGraphicFramePr>
        <p:xfrm>
          <a:off x="5584848" y="4381478"/>
          <a:ext cx="630237" cy="695325"/>
        </p:xfrm>
        <a:graphic>
          <a:graphicData uri="http://schemas.openxmlformats.org/presentationml/2006/ole">
            <mc:AlternateContent xmlns:mc="http://schemas.openxmlformats.org/markup-compatibility/2006">
              <mc:Choice xmlns:v="urn:schemas-microsoft-com:vml" Requires="v">
                <p:oleObj spid="_x0000_s9258" name="Equation" r:id="rId4" imgW="355320" imgH="393480" progId="Equation.DSMT4">
                  <p:embed/>
                </p:oleObj>
              </mc:Choice>
              <mc:Fallback>
                <p:oleObj name="Equation" r:id="rId4" imgW="355320" imgH="393480" progId="Equation.DSMT4">
                  <p:embed/>
                  <p:pic>
                    <p:nvPicPr>
                      <p:cNvPr id="0" name=""/>
                      <p:cNvPicPr/>
                      <p:nvPr/>
                    </p:nvPicPr>
                    <p:blipFill>
                      <a:blip r:embed="rId5"/>
                      <a:stretch>
                        <a:fillRect/>
                      </a:stretch>
                    </p:blipFill>
                    <p:spPr>
                      <a:xfrm>
                        <a:off x="5584848" y="4381478"/>
                        <a:ext cx="630237" cy="695325"/>
                      </a:xfrm>
                      <a:prstGeom prst="rect">
                        <a:avLst/>
                      </a:prstGeom>
                    </p:spPr>
                  </p:pic>
                </p:oleObj>
              </mc:Fallback>
            </mc:AlternateContent>
          </a:graphicData>
        </a:graphic>
      </p:graphicFrame>
      <p:sp>
        <p:nvSpPr>
          <p:cNvPr id="4" name="Content Placeholder 3"/>
          <p:cNvSpPr>
            <a:spLocks noGrp="1"/>
          </p:cNvSpPr>
          <p:nvPr>
            <p:ph idx="13"/>
          </p:nvPr>
        </p:nvSpPr>
        <p:spPr>
          <a:xfrm>
            <a:off x="457200" y="4368800"/>
            <a:ext cx="8229600" cy="850900"/>
          </a:xfrm>
        </p:spPr>
        <p:txBody>
          <a:bodyPr/>
          <a:lstStyle/>
          <a:p>
            <a:pPr marL="0" indent="5745163">
              <a:buNone/>
            </a:pPr>
            <a:r>
              <a:rPr lang="en-US" altLang="en-US" sz="2400" dirty="0">
                <a:solidFill>
                  <a:srgbClr val="000000"/>
                </a:solidFill>
                <a:latin typeface="Arial (Body)"/>
                <a:ea typeface="ＭＳ Ｐゴシック"/>
              </a:rPr>
              <a:t>respirations are 24, and the S</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 is 95</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3216222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Conclusion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43900" cy="4525963"/>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mn-lt"/>
                <a:ea typeface="ＭＳ Ｐゴシック"/>
              </a:rPr>
              <a:t>Despite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a:solidFill>
                  <a:srgbClr val="000000"/>
                </a:solidFill>
                <a:latin typeface="+mn-lt"/>
                <a:ea typeface="ＭＳ Ｐゴシック"/>
              </a:rPr>
              <a:t>, the history of inhalation and the wheezing make Tomas and Bob concerned about oxygenation, so they administer </a:t>
            </a:r>
            <a:r>
              <a:rPr lang="en-US" altLang="en-US" sz="2400" dirty="0" smtClean="0">
                <a:solidFill>
                  <a:srgbClr val="000000"/>
                </a:solidFill>
                <a:latin typeface="+mn-lt"/>
                <a:ea typeface="ＭＳ Ｐゴシック"/>
              </a:rPr>
              <a:t>4 </a:t>
            </a:r>
            <a:r>
              <a:rPr lang="en-US" sz="2400" dirty="0" smtClean="0">
                <a:latin typeface="+mn-lt"/>
              </a:rPr>
              <a:t>l</a:t>
            </a:r>
            <a:r>
              <a:rPr lang="en-US" sz="100" dirty="0" smtClean="0">
                <a:solidFill>
                  <a:schemeClr val="bg1"/>
                </a:solidFill>
                <a:latin typeface="+mn-lt"/>
              </a:rPr>
              <a:t>iter</a:t>
            </a:r>
            <a:r>
              <a:rPr lang="en-US" sz="2400" dirty="0" smtClean="0">
                <a:latin typeface="+mn-lt"/>
              </a:rPr>
              <a:t>p</a:t>
            </a:r>
            <a:r>
              <a:rPr lang="en-US" sz="100" dirty="0" smtClean="0">
                <a:solidFill>
                  <a:schemeClr val="bg1"/>
                </a:solidFill>
                <a:latin typeface="+mn-lt"/>
              </a:rPr>
              <a:t>er</a:t>
            </a:r>
            <a:r>
              <a:rPr lang="en-US" sz="2400" dirty="0" smtClean="0">
                <a:latin typeface="+mn-lt"/>
              </a:rPr>
              <a:t>m</a:t>
            </a:r>
            <a:r>
              <a:rPr lang="en-US" sz="100" dirty="0" smtClean="0">
                <a:solidFill>
                  <a:schemeClr val="bg1"/>
                </a:solidFill>
                <a:latin typeface="+mn-lt"/>
              </a:rPr>
              <a:t>inute</a:t>
            </a:r>
            <a:r>
              <a:rPr lang="en-US" dirty="0" smtClean="0">
                <a:latin typeface="+mn-lt"/>
              </a:rPr>
              <a:t> </a:t>
            </a:r>
            <a:r>
              <a:rPr lang="en-US" altLang="en-US" sz="2400" dirty="0" smtClean="0">
                <a:solidFill>
                  <a:srgbClr val="000000"/>
                </a:solidFill>
                <a:latin typeface="+mn-lt"/>
                <a:ea typeface="ＭＳ Ｐゴシック"/>
              </a:rPr>
              <a:t>of </a:t>
            </a:r>
            <a:r>
              <a:rPr lang="en-US" altLang="en-US" sz="2400" dirty="0">
                <a:solidFill>
                  <a:srgbClr val="000000"/>
                </a:solidFill>
                <a:latin typeface="+mn-lt"/>
                <a:ea typeface="ＭＳ Ｐゴシック"/>
              </a:rPr>
              <a:t>oxygen by nasal cannula, and frequently reassess the lung sounds and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a:solidFill>
                  <a:srgbClr val="000000"/>
                </a:solidFill>
                <a:latin typeface="+mn-lt"/>
                <a:ea typeface="ＭＳ Ｐゴシック"/>
              </a:rPr>
              <a:t>.</a:t>
            </a:r>
          </a:p>
          <a:p>
            <a:pPr marL="0" lvl="0" indent="0" eaLnBrk="0" fontAlgn="base" hangingPunct="0">
              <a:spcAft>
                <a:spcPct val="0"/>
              </a:spcAft>
              <a:buSzPts val="2400"/>
              <a:buNone/>
              <a:tabLst/>
            </a:pPr>
            <a:r>
              <a:rPr lang="en-US" altLang="en-US" sz="2400" dirty="0">
                <a:solidFill>
                  <a:srgbClr val="000000"/>
                </a:solidFill>
                <a:latin typeface="+mn-lt"/>
                <a:ea typeface="ＭＳ Ｐゴシック"/>
              </a:rPr>
              <a:t>After evaluation and treatment in the emergency department, Vince is admitted to the psychiatric unit for treatment of his schizophrenia and drug </a:t>
            </a:r>
            <a:r>
              <a:rPr lang="en-US" altLang="en-US" sz="2400" dirty="0" smtClean="0">
                <a:solidFill>
                  <a:srgbClr val="000000"/>
                </a:solidFill>
                <a:latin typeface="+mn-lt"/>
                <a:ea typeface="ＭＳ Ｐゴシック"/>
              </a:rPr>
              <a:t>abuse.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1644767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Poisons can enter the body through ingestion, inhalation, injection, or absorption.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Ingestion is the most common route of poisoning.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few antidotes for specific poisons.</a:t>
            </a:r>
          </a:p>
        </p:txBody>
      </p:sp>
    </p:spTree>
    <p:extLst>
      <p:ext uri="{BB962C8B-B14F-4D97-AF65-F5344CB8AC3E}">
        <p14:creationId xmlns:p14="http://schemas.microsoft.com/office/powerpoint/2010/main" val="34054542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Care of the poisoned patient is largely supportive.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Be aware of scene safety.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Identify the substance and, if possible, transport it with the patient.</a:t>
            </a:r>
          </a:p>
        </p:txBody>
      </p:sp>
    </p:spTree>
    <p:extLst>
      <p:ext uri="{BB962C8B-B14F-4D97-AF65-F5344CB8AC3E}">
        <p14:creationId xmlns:p14="http://schemas.microsoft.com/office/powerpoint/2010/main" val="282069881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Constricted pupils are an effect of many, but not all, narcotic drugs, Narcotics include heroin, opium, morphine, fentanyl, hydrocodone, and oxycodone.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77158988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Volatile inhalants are not associated with constricted pupils.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30347295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Stimulant drugs, such as cocaine and methamphetamines can result in dilated pupils.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0039667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Non-narcotic sedatives, such as barbiturates and benzodiazepines, are not associated with constricted pupils.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41873185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Carbon monoxide binds to hemoglobin, saturating the hemoglobin molecule. Since pulse oximetery tests for hemoglobin saturation, it cannot detect the difference between saturation with oxygen and saturation with carbon monoxide. Therefore, the pulse oximetery reading will be high, despite the fact that the amount of oxygen bound to hemoglobin is </a:t>
            </a:r>
            <a:r>
              <a:rPr lang="en-US" altLang="en-US" sz="2400" kern="1200" dirty="0" smtClean="0">
                <a:solidFill>
                  <a:srgbClr val="000000"/>
                </a:solidFill>
                <a:latin typeface="Arial (Body)"/>
                <a:ea typeface="ＭＳ Ｐゴシック" panose="020B0600070205080204" pitchFamily="34" charset="-128"/>
              </a:rPr>
              <a:t>low.</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452207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(1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Emptying of the stomach and absorption from the small intestine varies.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Always determine when the substance was ingested.</a:t>
            </a:r>
          </a:p>
        </p:txBody>
      </p:sp>
    </p:spTree>
    <p:extLst>
      <p:ext uri="{BB962C8B-B14F-4D97-AF65-F5344CB8AC3E}">
        <p14:creationId xmlns:p14="http://schemas.microsoft.com/office/powerpoint/2010/main" val="19194846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(4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Carbon monoxide is a product of incomplete combustion of carbon-containing fuels, such as wood, charcoal, natural gas, gasoline, and </a:t>
            </a:r>
            <a:r>
              <a:rPr lang="en-US" altLang="en-US" sz="2400" kern="1200" dirty="0" smtClean="0">
                <a:solidFill>
                  <a:srgbClr val="000000"/>
                </a:solidFill>
                <a:latin typeface="Arial (Body)"/>
                <a:ea typeface="ＭＳ Ｐゴシック" panose="020B0600070205080204" pitchFamily="34" charset="-128"/>
              </a:rPr>
              <a:t>kerosene.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07667321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(5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Carbon monoxide poisoning produces symptoms, although these symptoms may be confused with those of other illnesses. Headache, dizziness, confusion, nausea, and vomiting, as well as other signs and symptoms, may occur.</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94312949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(6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Carbon monoxide is colorless, tasteless, and odorless. An odor of bitter almonds is sometimes detected in cyanide </a:t>
            </a:r>
            <a:r>
              <a:rPr lang="en-US" altLang="en-US" sz="2400" kern="1200" dirty="0" smtClean="0">
                <a:solidFill>
                  <a:srgbClr val="000000"/>
                </a:solidFill>
                <a:latin typeface="Arial (Body)"/>
                <a:ea typeface="ＭＳ Ｐゴシック" panose="020B0600070205080204" pitchFamily="34" charset="-128"/>
              </a:rPr>
              <a:t>poisoning.</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19430073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You do not yet have enough information to know if it is safe to enter the scene. You will need to know more about how the exposure occurred, what the substance is, and how much is involved. You should consider requesting additional resources, if needed, to remove the patient from the area.</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886409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(7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Although opening the airway is a critical step, you do not yet know if it is safe to approach the patient. Before undertaking any patient care steps, you must carefully evaluate scene safety by finding out more about the nature of the exposure.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69994566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Incorrect </a:t>
            </a:r>
            <a:r>
              <a:rPr lang="en-US" sz="2000" b="0" smtClean="0">
                <a:latin typeface="Times New Roman" panose="02020603050405020304" pitchFamily="18" charset="0"/>
                <a:ea typeface="ＭＳ Ｐゴシック"/>
              </a:rPr>
              <a:t>(8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Although positive pressure ventilation is a critical step if the </a:t>
            </a:r>
            <a:r>
              <a:rPr lang="en-US" altLang="en-US" sz="2400" kern="1200" dirty="0" smtClean="0">
                <a:solidFill>
                  <a:srgbClr val="000000"/>
                </a:solidFill>
                <a:latin typeface="Arial (Body)"/>
                <a:ea typeface="ＭＳ Ｐゴシック" panose="020B0600070205080204" pitchFamily="34" charset="-128"/>
              </a:rPr>
              <a:t>patient’s </a:t>
            </a:r>
            <a:r>
              <a:rPr lang="en-US" altLang="en-US" sz="2400" kern="1200" dirty="0">
                <a:solidFill>
                  <a:srgbClr val="000000"/>
                </a:solidFill>
                <a:latin typeface="Arial (Body)"/>
                <a:ea typeface="ＭＳ Ｐゴシック" panose="020B0600070205080204" pitchFamily="34" charset="-128"/>
              </a:rPr>
              <a:t>breathing is inadequate, you do not yet know if it is safe to approach the patient. Before undertaking any patient care steps, you must carefully evaluate scene safety.</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58889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(9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If the patient has the substance on his skin or clothing, he will need to be decontaminated, both to protect you from exposure, and to prevent absorption of the substance through the </a:t>
            </a:r>
            <a:r>
              <a:rPr lang="en-US" altLang="en-US" sz="2400" kern="1200" dirty="0" smtClean="0">
                <a:solidFill>
                  <a:srgbClr val="000000"/>
                </a:solidFill>
                <a:latin typeface="Arial (Body)"/>
                <a:ea typeface="ＭＳ Ｐゴシック" panose="020B0600070205080204" pitchFamily="34" charset="-128"/>
              </a:rPr>
              <a:t>patient’s </a:t>
            </a:r>
            <a:r>
              <a:rPr lang="en-US" altLang="en-US" sz="2400" kern="1200" dirty="0">
                <a:solidFill>
                  <a:srgbClr val="000000"/>
                </a:solidFill>
                <a:latin typeface="Arial (Body)"/>
                <a:ea typeface="ＭＳ Ｐゴシック" panose="020B0600070205080204" pitchFamily="34" charset="-128"/>
              </a:rPr>
              <a:t>skin. However, you do not yet know if the scene is safe enough for you to approach the patient, so this is not the first step you would </a:t>
            </a:r>
            <a:r>
              <a:rPr lang="en-US" altLang="en-US" sz="2400" kern="1200" dirty="0" smtClean="0">
                <a:solidFill>
                  <a:srgbClr val="000000"/>
                </a:solidFill>
                <a:latin typeface="Arial (Body)"/>
                <a:ea typeface="ＭＳ Ｐゴシック" panose="020B0600070205080204" pitchFamily="34" charset="-128"/>
              </a:rPr>
              <a:t>take.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04477781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r>
              <a:rPr lang="en-US"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(2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Commonly Ingested Substances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Poisonous Substances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Over-the-counter medications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Illegal drugs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Household products and cleaning </a:t>
            </a:r>
            <a:r>
              <a:rPr lang="en-US" altLang="en-US" sz="2400" dirty="0" smtClean="0">
                <a:solidFill>
                  <a:srgbClr val="000000"/>
                </a:solidFill>
                <a:latin typeface="Arial (Body)"/>
                <a:ea typeface="ＭＳ Ｐゴシック"/>
              </a:rPr>
              <a:t>agents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72584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(3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Commonly Ingested Substances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Foods </a:t>
            </a:r>
            <a:r>
              <a:rPr lang="en-US" altLang="en-US" sz="2400" dirty="0">
                <a:solidFill>
                  <a:srgbClr val="000000"/>
                </a:solidFill>
                <a:latin typeface="Arial (Body)"/>
                <a:ea typeface="ＭＳ Ｐゴシック"/>
              </a:rPr>
              <a:t>(spoiled or underprepared)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Insecticides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Petroleum products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Plants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Common Accidental Ingestions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Medication misuse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Medications taken with </a:t>
            </a:r>
            <a:r>
              <a:rPr lang="en-US" altLang="en-US" sz="2400" dirty="0" smtClean="0">
                <a:solidFill>
                  <a:srgbClr val="000000"/>
                </a:solidFill>
                <a:latin typeface="Arial (Body)"/>
                <a:ea typeface="ＭＳ Ｐゴシック"/>
              </a:rPr>
              <a:t>alcohol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49992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rPr>
              <a:t>Learning Readiness</a:t>
            </a:r>
            <a:endParaRPr lang="en-US" dirty="0">
              <a:solidFill>
                <a:srgbClr val="007FA3"/>
              </a:solidFill>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00200"/>
            <a:ext cx="8229600" cy="250224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650.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650.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650.</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663337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Poisoning </a:t>
            </a:r>
            <a:r>
              <a:rPr lang="en-US" altLang="en-US" dirty="0">
                <a:latin typeface="Times New Roman" panose="02020603050405020304" pitchFamily="18" charset="0"/>
                <a:ea typeface="ＭＳ Ｐゴシック"/>
              </a:rPr>
              <a:t>i</a:t>
            </a:r>
            <a:r>
              <a:rPr lang="en-US" altLang="en-US" dirty="0" smtClean="0">
                <a:latin typeface="Times New Roman" panose="02020603050405020304" pitchFamily="18" charset="0"/>
                <a:ea typeface="ＭＳ Ｐゴシック"/>
              </a:rPr>
              <a:t>s the Number One Cause of Accidental Death Among Children</a:t>
            </a:r>
            <a:endParaRPr lang="en-US" altLang="en-US" dirty="0">
              <a:latin typeface="Times New Roman" panose="02020603050405020304" pitchFamily="18" charset="0"/>
              <a:ea typeface="ＭＳ Ｐゴシック"/>
            </a:endParaRPr>
          </a:p>
        </p:txBody>
      </p:sp>
      <p:pic>
        <p:nvPicPr>
          <p:cNvPr id="4" name="Picture 2" descr="A toddler plays with cleaning products, seated beside an open under sink cabin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9011" y="1648718"/>
            <a:ext cx="5925978" cy="44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563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(4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Ingested Poisons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Size-Up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p:txBody>
      </p:sp>
    </p:spTree>
    <p:extLst>
      <p:ext uri="{BB962C8B-B14F-4D97-AF65-F5344CB8AC3E}">
        <p14:creationId xmlns:p14="http://schemas.microsoft.com/office/powerpoint/2010/main" val="2119037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Ingested Poisons </a:t>
            </a:r>
            <a:r>
              <a:rPr lang="en-US" sz="2000" b="0" smtClean="0">
                <a:latin typeface="Times New Roman" panose="02020603050405020304" pitchFamily="18" charset="0"/>
                <a:ea typeface="ＭＳ Ｐゴシック"/>
              </a:rPr>
              <a:t>(5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Ingested Poisons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 of ingestion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Swelling of mucous membranes of the mouth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Diarrhea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p:txBody>
      </p:sp>
    </p:spTree>
    <p:extLst>
      <p:ext uri="{BB962C8B-B14F-4D97-AF65-F5344CB8AC3E}">
        <p14:creationId xmlns:p14="http://schemas.microsoft.com/office/powerpoint/2010/main" val="3089089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Discoloration or Burns around the Mouth Are Signs of Possible Poisoning</a:t>
            </a:r>
            <a:endParaRPr lang="en-US" altLang="en-US" sz="3200" dirty="0">
              <a:latin typeface="Times New Roman" panose="02020603050405020304" pitchFamily="18" charset="0"/>
              <a:ea typeface="ＭＳ Ｐゴシック"/>
            </a:endParaRPr>
          </a:p>
        </p:txBody>
      </p:sp>
      <p:pic>
        <p:nvPicPr>
          <p:cNvPr id="4" name="Picture 2" descr="A child with a stripe of dull pink skin stretching from the corner of his lips and up to the center of his ear. The stripe has a bright red outl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5775" y="1544178"/>
            <a:ext cx="3812450" cy="47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685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(6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 Ingested Poisons</a:t>
            </a:r>
          </a:p>
          <a:p>
            <a:pPr lvl="1"/>
            <a:r>
              <a:rPr lang="en-US" altLang="en-US" sz="2400" dirty="0">
                <a:latin typeface="+mn-lt"/>
              </a:rPr>
              <a:t>Signs and Symptom</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Abdominal </a:t>
            </a:r>
            <a:r>
              <a:rPr lang="en-US" altLang="en-US" sz="2400" dirty="0">
                <a:solidFill>
                  <a:srgbClr val="000000"/>
                </a:solidFill>
                <a:latin typeface="Arial (Body)"/>
                <a:ea typeface="ＭＳ Ｐゴシック"/>
              </a:rPr>
              <a:t>pain, tenderness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Burns or stains around the mouth, pain in the mouth or throat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Unusual breath or body odors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Respiratory distress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heart rate</a:t>
            </a:r>
          </a:p>
        </p:txBody>
      </p:sp>
    </p:spTree>
    <p:extLst>
      <p:ext uri="{BB962C8B-B14F-4D97-AF65-F5344CB8AC3E}">
        <p14:creationId xmlns:p14="http://schemas.microsoft.com/office/powerpoint/2010/main" val="1129210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(7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 Ingested Poisons</a:t>
            </a:r>
          </a:p>
          <a:p>
            <a:pPr lvl="1"/>
            <a:r>
              <a:rPr lang="en-US" altLang="en-US" sz="2400" dirty="0">
                <a:latin typeface="+mn-lt"/>
              </a:rPr>
              <a:t>Signs and Symptom</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Altered </a:t>
            </a:r>
            <a:r>
              <a:rPr lang="en-US" altLang="en-US" sz="2400" dirty="0">
                <a:solidFill>
                  <a:srgbClr val="000000"/>
                </a:solidFill>
                <a:latin typeface="+mn-lt"/>
                <a:ea typeface="ＭＳ Ｐゴシック"/>
              </a:rPr>
              <a:t>blood pressure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Dilated or constricted pupils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Warm and dry or cool and moist skin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Altered 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Coma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Seizures</a:t>
            </a:r>
          </a:p>
        </p:txBody>
      </p:sp>
    </p:spTree>
    <p:extLst>
      <p:ext uri="{BB962C8B-B14F-4D97-AF65-F5344CB8AC3E}">
        <p14:creationId xmlns:p14="http://schemas.microsoft.com/office/powerpoint/2010/main" val="2384211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Ingested Poisons </a:t>
            </a:r>
            <a:r>
              <a:rPr lang="en-US" sz="2000" b="0" smtClean="0">
                <a:latin typeface="Times New Roman" panose="02020603050405020304" pitchFamily="18" charset="0"/>
                <a:ea typeface="ＭＳ Ｐゴシック"/>
              </a:rPr>
              <a:t>(8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pPr>
            <a:r>
              <a:rPr lang="en-US" altLang="en-US" sz="2400" dirty="0">
                <a:latin typeface="+mn-lt"/>
              </a:rPr>
              <a:t>Assessment-Based Approach – Ingested Poisons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Activated </a:t>
            </a:r>
            <a:r>
              <a:rPr lang="en-US" altLang="en-US" sz="2400" dirty="0">
                <a:solidFill>
                  <a:srgbClr val="000000"/>
                </a:solidFill>
                <a:latin typeface="+mn-lt"/>
                <a:ea typeface="ＭＳ Ｐゴシック"/>
              </a:rPr>
              <a:t>Charcoal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May occasionally be used ingestion of certain substances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Absorbs certain toxins, preventing them from being absorbed into the body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No evidence that it improves outcome</a:t>
            </a:r>
          </a:p>
        </p:txBody>
      </p:sp>
    </p:spTree>
    <p:extLst>
      <p:ext uri="{BB962C8B-B14F-4D97-AF65-F5344CB8AC3E}">
        <p14:creationId xmlns:p14="http://schemas.microsoft.com/office/powerpoint/2010/main" val="2978658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Several </a:t>
            </a:r>
            <a:r>
              <a:rPr lang="en-US" altLang="en-US" dirty="0">
                <a:latin typeface="Times New Roman" panose="02020603050405020304" pitchFamily="18" charset="0"/>
                <a:ea typeface="ＭＳ Ｐゴシック"/>
              </a:rPr>
              <a:t>Brands and Forms of Activated Charcoal Are Available</a:t>
            </a:r>
          </a:p>
        </p:txBody>
      </p:sp>
      <p:pic>
        <p:nvPicPr>
          <p:cNvPr id="4" name="Picture 2" descr="A medicine squeeze tube with a narrow applicator, labeled actidose aqu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3"/>
            <a:ext cx="82296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902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(9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Ingested </a:t>
            </a:r>
            <a:r>
              <a:rPr lang="en-US" altLang="en-US" sz="2400" dirty="0" smtClean="0">
                <a:latin typeface="+mn-lt"/>
              </a:rPr>
              <a:t>Poisons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the airway, protect from aspiration.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Assist inadequate ventilation.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oxygenation.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Prevent further injury.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Transport the patient immediately.</a:t>
            </a:r>
          </a:p>
        </p:txBody>
      </p:sp>
    </p:spTree>
    <p:extLst>
      <p:ext uri="{BB962C8B-B14F-4D97-AF65-F5344CB8AC3E}">
        <p14:creationId xmlns:p14="http://schemas.microsoft.com/office/powerpoint/2010/main" val="1298244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Ingested Poisons </a:t>
            </a:r>
            <a:r>
              <a:rPr lang="en-US" sz="2000" b="0" dirty="0" smtClean="0">
                <a:latin typeface="Times New Roman" panose="02020603050405020304" pitchFamily="18" charset="0"/>
                <a:ea typeface="ＭＳ Ｐゴシック"/>
              </a:rPr>
              <a:t>(10 of 10)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Emergency Medical Care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Consult </a:t>
            </a:r>
            <a:r>
              <a:rPr lang="en-US" altLang="en-US" sz="2400" dirty="0">
                <a:solidFill>
                  <a:srgbClr val="000000"/>
                </a:solidFill>
                <a:latin typeface="Arial (Body)"/>
                <a:ea typeface="ＭＳ Ｐゴシック"/>
              </a:rPr>
              <a:t>medical direction or poison control center; activated charcoal may be ordered.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Bring the substance to the hospital.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frequently.</a:t>
            </a:r>
          </a:p>
        </p:txBody>
      </p:sp>
    </p:spTree>
    <p:extLst>
      <p:ext uri="{BB962C8B-B14F-4D97-AF65-F5344CB8AC3E}">
        <p14:creationId xmlns:p14="http://schemas.microsoft.com/office/powerpoint/2010/main" val="2815041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Poisons and Poisoning</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Ingested, Inhaled, Injected, and Absorbed Poisons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Specific Types of Poisoning</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Poison Control Centers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Drug and Alcohol Emergencies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Specific Substance Abuse </a:t>
            </a:r>
            <a:r>
              <a:rPr lang="en-US" altLang="en-US" sz="2400" dirty="0" smtClean="0">
                <a:solidFill>
                  <a:srgbClr val="000000"/>
                </a:solidFill>
                <a:latin typeface="Arial (Body)"/>
                <a:ea typeface="ＭＳ Ｐゴシック"/>
              </a:rPr>
              <a:t>Considerations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67588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(1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Thousands of people die yearly from inhaling a poisonous vapor or fume.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Many poisonings from inhalation occur as a result of fire.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These poisons are rapidly absorbed into the body.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longer the patient is exposed to the substance, the worse his prognosis.</a:t>
            </a:r>
          </a:p>
        </p:txBody>
      </p:sp>
    </p:spTree>
    <p:extLst>
      <p:ext uri="{BB962C8B-B14F-4D97-AF65-F5344CB8AC3E}">
        <p14:creationId xmlns:p14="http://schemas.microsoft.com/office/powerpoint/2010/main" val="2085918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(2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Common Inhaled Poisons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Ammonia and chlorine gas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Sulfur dioxide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Industrial gases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Carbon monoxide and carbon dioxide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Fumes from liquid chemicals and sprays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Solvents used in dry cleaning, degreasing agents, fire </a:t>
            </a:r>
            <a:r>
              <a:rPr lang="en-US" altLang="en-US" sz="2400" dirty="0" smtClean="0">
                <a:solidFill>
                  <a:srgbClr val="000000"/>
                </a:solidFill>
                <a:latin typeface="Arial (Body)"/>
                <a:ea typeface="ＭＳ Ｐゴシック"/>
              </a:rPr>
              <a:t>extinguishers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55161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Inhaled Poisons </a:t>
            </a:r>
            <a:r>
              <a:rPr lang="en-US" sz="2000" b="0" smtClean="0">
                <a:latin typeface="Times New Roman" panose="02020603050405020304" pitchFamily="18" charset="0"/>
                <a:ea typeface="ＭＳ Ｐゴシック"/>
              </a:rPr>
              <a:t>(3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Intentional inhalation of certain substances, such as propellants, is called </a:t>
            </a:r>
            <a:r>
              <a:rPr lang="en-US" altLang="en-US" sz="2400" b="1" dirty="0">
                <a:solidFill>
                  <a:srgbClr val="000000"/>
                </a:solidFill>
                <a:latin typeface="Arial (Body)"/>
                <a:ea typeface="ＭＳ Ｐゴシック"/>
              </a:rPr>
              <a:t>huffing</a:t>
            </a:r>
            <a:r>
              <a:rPr lang="en-US" altLang="en-US" sz="2400" dirty="0">
                <a:solidFill>
                  <a:srgbClr val="000000"/>
                </a:solidFill>
                <a:latin typeface="Arial (Body)"/>
                <a:ea typeface="ＭＳ Ｐゴシック"/>
              </a:rPr>
              <a:t>.</a:t>
            </a:r>
            <a:endParaRPr lang="en-US" altLang="en-US" sz="2400" i="1"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Huffing can result in displacement of oxygen from the lungs, and can have toxic effects and cause damage to the alveoli.</a:t>
            </a:r>
          </a:p>
        </p:txBody>
      </p:sp>
    </p:spTree>
    <p:extLst>
      <p:ext uri="{BB962C8B-B14F-4D97-AF65-F5344CB8AC3E}">
        <p14:creationId xmlns:p14="http://schemas.microsoft.com/office/powerpoint/2010/main" val="3653617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Inhaled Poisons </a:t>
            </a:r>
            <a:r>
              <a:rPr lang="en-US" sz="2000" b="0" smtClean="0">
                <a:latin typeface="Times New Roman" panose="02020603050405020304" pitchFamily="18" charset="0"/>
                <a:ea typeface="ＭＳ Ｐゴシック"/>
              </a:rPr>
              <a:t>(4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Inhaled Poisons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p:txBody>
      </p:sp>
    </p:spTree>
    <p:extLst>
      <p:ext uri="{BB962C8B-B14F-4D97-AF65-F5344CB8AC3E}">
        <p14:creationId xmlns:p14="http://schemas.microsoft.com/office/powerpoint/2010/main" val="2102686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70277" cy="1066799"/>
          </a:xfrm>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Protect Yourself. Have Trained Rescuers Remove the Patient from a Toxic Environment</a:t>
            </a:r>
            <a:endParaRPr lang="en-US" altLang="en-US" sz="3200" dirty="0">
              <a:latin typeface="Times New Roman" panose="02020603050405020304" pitchFamily="18" charset="0"/>
              <a:ea typeface="ＭＳ Ｐゴシック"/>
            </a:endParaRPr>
          </a:p>
        </p:txBody>
      </p:sp>
      <p:pic>
        <p:nvPicPr>
          <p:cNvPr id="4" name="Picture 2" descr="2 fire fighters wearing helmets, masks and oxygen tanks carry an unconscious patient, while dark smoke billows from the evacuated buil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703" y="1638453"/>
            <a:ext cx="7966595" cy="44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034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Administer Oxygen to the Inhaled Poisoning Patient</a:t>
            </a:r>
            <a:endParaRPr lang="en-US" altLang="en-US" dirty="0">
              <a:latin typeface="Times New Roman" panose="02020603050405020304" pitchFamily="18" charset="0"/>
              <a:ea typeface="ＭＳ Ｐゴシック"/>
            </a:endParaRPr>
          </a:p>
        </p:txBody>
      </p:sp>
      <p:pic>
        <p:nvPicPr>
          <p:cNvPr id="4" name="Picture 2" descr="An E M T kneels next to an unconscious supine patient outside, securing a nasal cannula, connected to an oxygen tank, to the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685" y="1606847"/>
            <a:ext cx="7498631" cy="46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8583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(5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Inhaled </a:t>
            </a:r>
            <a:r>
              <a:rPr lang="en-US" altLang="en-US" sz="2400" dirty="0" smtClean="0">
                <a:latin typeface="+mn-lt"/>
              </a:rPr>
              <a:t>Poisons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History of toxic inhalation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Difficulty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Chest pain, tightness, burning in chest or throat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Cough, stridor, wheezing, crackles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Hoarseness</a:t>
            </a:r>
          </a:p>
        </p:txBody>
      </p:sp>
    </p:spTree>
    <p:extLst>
      <p:ext uri="{BB962C8B-B14F-4D97-AF65-F5344CB8AC3E}">
        <p14:creationId xmlns:p14="http://schemas.microsoft.com/office/powerpoint/2010/main" val="3343076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(6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Inhaled Poisons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a:solidFill>
                  <a:srgbClr val="000000"/>
                </a:solidFill>
                <a:latin typeface="+mn-lt"/>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Confusion </a:t>
            </a:r>
            <a:r>
              <a:rPr lang="en-US" altLang="en-US" sz="2400" dirty="0">
                <a:solidFill>
                  <a:srgbClr val="000000"/>
                </a:solidFill>
                <a:latin typeface="+mn-lt"/>
                <a:ea typeface="ＭＳ Ｐゴシック"/>
              </a:rPr>
              <a:t>or altered 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Oral or pharyngeal burns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Copious secretions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Headache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Dizziness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Seizures</a:t>
            </a:r>
          </a:p>
        </p:txBody>
      </p:sp>
    </p:spTree>
    <p:extLst>
      <p:ext uri="{BB962C8B-B14F-4D97-AF65-F5344CB8AC3E}">
        <p14:creationId xmlns:p14="http://schemas.microsoft.com/office/powerpoint/2010/main" val="3250961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(7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Inhaled Poisons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a:solidFill>
                  <a:srgbClr val="000000"/>
                </a:solidFill>
                <a:latin typeface="+mn-lt"/>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Nausea</a:t>
            </a:r>
            <a:r>
              <a:rPr lang="en-US" altLang="en-US" sz="2400" dirty="0">
                <a:solidFill>
                  <a:srgbClr val="000000"/>
                </a:solidFill>
                <a:latin typeface="+mn-lt"/>
                <a:ea typeface="ＭＳ Ｐゴシック"/>
              </a:rPr>
              <a:t>, vomiting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Paint, glue, chemicals on face or lips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of respiratory tract burns (singed nasal hairs, soot in sputum or throat)</a:t>
            </a:r>
          </a:p>
        </p:txBody>
      </p:sp>
    </p:spTree>
    <p:extLst>
      <p:ext uri="{BB962C8B-B14F-4D97-AF65-F5344CB8AC3E}">
        <p14:creationId xmlns:p14="http://schemas.microsoft.com/office/powerpoint/2010/main" val="987551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(8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Inhaled Poisons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Protect yourself; use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B</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 or </a:t>
            </a:r>
            <a:r>
              <a:rPr lang="en-US" altLang="en-US" sz="2400" dirty="0">
                <a:solidFill>
                  <a:srgbClr val="000000"/>
                </a:solidFill>
                <a:latin typeface="+mn-lt"/>
                <a:ea typeface="ＭＳ Ｐゴシック"/>
              </a:rPr>
              <a:t>await specialized rescue team.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Get the patient out of the environment.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Place the patient in a position of comfort.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Ensure an open airway, maintain as needed.</a:t>
            </a:r>
          </a:p>
        </p:txBody>
      </p:sp>
    </p:spTree>
    <p:extLst>
      <p:ext uri="{BB962C8B-B14F-4D97-AF65-F5344CB8AC3E}">
        <p14:creationId xmlns:p14="http://schemas.microsoft.com/office/powerpoint/2010/main" val="1602350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Trisha Trujillo and Brian Long have just obtained the chief complaint and some preliminary information from the mother of a two-year-old boy named John. John was found with an open container of lamp oil, and because he had the substance around his mouth, his mother believes he may have drunk some of </a:t>
            </a:r>
            <a:r>
              <a:rPr lang="en-US" altLang="en-US" sz="2400" dirty="0" smtClean="0">
                <a:solidFill>
                  <a:srgbClr val="000000"/>
                </a:solidFill>
                <a:latin typeface="Arial (Body)"/>
                <a:ea typeface="ＭＳ Ｐゴシック"/>
              </a:rPr>
              <a:t>it.</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John is awake and alert, and he seems a little scared at the commotion now going on in his home.</a:t>
            </a:r>
          </a:p>
        </p:txBody>
      </p:sp>
    </p:spTree>
    <p:extLst>
      <p:ext uri="{BB962C8B-B14F-4D97-AF65-F5344CB8AC3E}">
        <p14:creationId xmlns:p14="http://schemas.microsoft.com/office/powerpoint/2010/main" val="2837078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Inhaled Poisons </a:t>
            </a:r>
            <a:r>
              <a:rPr lang="en-US" sz="2000" b="0" dirty="0" smtClean="0">
                <a:latin typeface="Times New Roman" panose="02020603050405020304" pitchFamily="18" charset="0"/>
                <a:ea typeface="ＭＳ Ｐゴシック"/>
              </a:rPr>
              <a:t>(9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Inhaled Poisons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a:t>
            </a:r>
            <a:r>
              <a:rPr lang="en-US" altLang="en-US" sz="2400" dirty="0" smtClean="0">
                <a:solidFill>
                  <a:srgbClr val="000000"/>
                </a:solidFill>
                <a:latin typeface="+mn-lt"/>
                <a:ea typeface="ＭＳ Ｐゴシック"/>
              </a:rPr>
              <a:t>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Administer </a:t>
            </a:r>
            <a:r>
              <a:rPr lang="en-US" altLang="en-US" sz="2400" dirty="0">
                <a:solidFill>
                  <a:srgbClr val="000000"/>
                </a:solidFill>
                <a:latin typeface="+mn-lt"/>
                <a:ea typeface="ＭＳ Ｐゴシック"/>
              </a:rPr>
              <a:t>oxygen by nonrebreather mask for adequate breathing, regardless of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endParaRPr lang="en-US" altLang="en-US" sz="2400" baseline="-250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Use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err="1"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 for </a:t>
            </a:r>
            <a:r>
              <a:rPr lang="en-US" altLang="en-US" sz="2400" dirty="0">
                <a:solidFill>
                  <a:srgbClr val="000000"/>
                </a:solidFill>
                <a:latin typeface="+mn-lt"/>
                <a:ea typeface="ＭＳ Ｐゴシック"/>
              </a:rPr>
              <a:t>inadequate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Bring all information available about the substance to the receiving facility.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Reassess the patient frequently.</a:t>
            </a:r>
          </a:p>
        </p:txBody>
      </p:sp>
    </p:spTree>
    <p:extLst>
      <p:ext uri="{BB962C8B-B14F-4D97-AF65-F5344CB8AC3E}">
        <p14:creationId xmlns:p14="http://schemas.microsoft.com/office/powerpoint/2010/main" val="24403575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z="2800" dirty="0">
                <a:latin typeface="Times New Roman" panose="02020603050405020304" pitchFamily="18" charset="0"/>
                <a:ea typeface="ＭＳ Ｐゴシック"/>
              </a:rPr>
              <a:t>You Have Arrived at a Greenhouse Where There </a:t>
            </a:r>
            <a:r>
              <a:rPr lang="en-US" altLang="en-US" sz="2800" dirty="0" smtClean="0">
                <a:latin typeface="Times New Roman" panose="02020603050405020304" pitchFamily="18" charset="0"/>
                <a:ea typeface="ＭＳ Ｐゴシック"/>
              </a:rPr>
              <a:t>is </a:t>
            </a:r>
            <a:r>
              <a:rPr lang="en-US" altLang="en-US" sz="2800" dirty="0">
                <a:latin typeface="Times New Roman" panose="02020603050405020304" pitchFamily="18" charset="0"/>
                <a:ea typeface="ＭＳ Ｐゴシック"/>
              </a:rPr>
              <a:t>a Report of a Worker Inhaling a Sprayed Pesticide</a:t>
            </a:r>
          </a:p>
        </p:txBody>
      </p:sp>
      <p:sp>
        <p:nvSpPr>
          <p:cNvPr id="3" name="Content Placeholder 2"/>
          <p:cNvSpPr>
            <a:spLocks noGrp="1"/>
          </p:cNvSpPr>
          <p:nvPr>
            <p:ph idx="1"/>
          </p:nvPr>
        </p:nvSpPr>
        <p:spPr>
          <a:xfrm>
            <a:off x="457200" y="1447801"/>
            <a:ext cx="8229600" cy="1554480"/>
          </a:xfrm>
        </p:spPr>
        <p:txBody>
          <a:bodyPr wrap="square" lIns="91425" tIns="91425" rIns="91425" bIns="91425">
            <a:noAutofit/>
          </a:bodyPr>
          <a:lstStyle/>
          <a:p>
            <a:pPr marL="0" lvl="0" indent="0" fontAlgn="base">
              <a:spcAft>
                <a:spcPct val="0"/>
              </a:spcAft>
              <a:buSzPts val="2400"/>
              <a:buNone/>
            </a:pPr>
            <a:r>
              <a:rPr lang="en-US" altLang="en-US" sz="2400" dirty="0">
                <a:latin typeface="+mn-lt"/>
              </a:rPr>
              <a:t>The person who meets the ambulance urges you to hurry, stating that the patient is not responsive and seems to be having difficulty breathing. Click on the first action you should take.</a:t>
            </a:r>
            <a:endParaRPr lang="en-US" altLang="en-US" sz="2400" kern="1200" dirty="0">
              <a:solidFill>
                <a:srgbClr val="000000"/>
              </a:solidFill>
              <a:latin typeface="+mn-lt"/>
              <a:ea typeface="ＭＳ Ｐゴシック" panose="020B0600070205080204" pitchFamily="34" charset="-128"/>
            </a:endParaRPr>
          </a:p>
        </p:txBody>
      </p:sp>
      <p:sp>
        <p:nvSpPr>
          <p:cNvPr id="4" name="Content Placeholder 3"/>
          <p:cNvSpPr>
            <a:spLocks noGrp="1"/>
          </p:cNvSpPr>
          <p:nvPr>
            <p:ph idx="13"/>
          </p:nvPr>
        </p:nvSpPr>
        <p:spPr>
          <a:xfrm>
            <a:off x="457200" y="3194865"/>
            <a:ext cx="8229600" cy="426719"/>
          </a:xfrm>
        </p:spPr>
        <p:txBody>
          <a:bodyPr wrap="square" lIns="91425" tIns="91425" rIns="91425" bIns="91425">
            <a:noAutofit/>
          </a:bodyPr>
          <a:lstStyle/>
          <a:p>
            <a:pPr mar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Open </a:t>
            </a:r>
            <a:r>
              <a:rPr lang="en-US" altLang="en-US" sz="2400" kern="1200" dirty="0">
                <a:solidFill>
                  <a:srgbClr val="000000"/>
                </a:solidFill>
                <a:latin typeface="Arial (Body)"/>
                <a:ea typeface="ＭＳ Ｐゴシック" panose="020B0600070205080204" pitchFamily="34" charset="-128"/>
                <a:hlinkClick r:id="rId2" action="ppaction://hlinksldjump"/>
              </a:rPr>
              <a:t>the airway</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sz="quarter" idx="14"/>
          </p:nvPr>
        </p:nvSpPr>
        <p:spPr>
          <a:xfrm>
            <a:off x="457200" y="3814168"/>
            <a:ext cx="8229600" cy="426720"/>
          </a:xfrm>
        </p:spPr>
        <p:txBody>
          <a:bodyPr wrap="square" lIns="91425" tIns="91425" rIns="91425" bIns="91425">
            <a:noAutofit/>
          </a:bodyPr>
          <a:lstStyle/>
          <a:p>
            <a:pPr mar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Obtain information about the nature of the exposure</a:t>
            </a:r>
            <a:r>
              <a:rPr lang="en-US" altLang="en-US" sz="2400" kern="1200" dirty="0" smtClean="0">
                <a:solidFill>
                  <a:srgbClr val="000000"/>
                </a:solidFill>
                <a:latin typeface="Arial (Body)"/>
                <a:ea typeface="ＭＳ Ｐゴシック" panose="020B0600070205080204" pitchFamily="34" charset="-128"/>
                <a:hlinkClick r:id="rId3"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sz="quarter" idx="15"/>
          </p:nvPr>
        </p:nvSpPr>
        <p:spPr>
          <a:xfrm>
            <a:off x="457200" y="4427610"/>
            <a:ext cx="8229600" cy="404446"/>
          </a:xfrm>
        </p:spPr>
        <p:txBody>
          <a:bodyPr wrap="square" lIns="91425" tIns="91425" rIns="91425" bIns="91425">
            <a:noAutofit/>
          </a:bodyPr>
          <a:lstStyle/>
          <a:p>
            <a:pPr mar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Begin positive pressure </a:t>
            </a:r>
            <a:r>
              <a:rPr lang="en-US" altLang="en-US" sz="2400" kern="1200" dirty="0" smtClean="0">
                <a:solidFill>
                  <a:srgbClr val="000000"/>
                </a:solidFill>
                <a:latin typeface="Arial (Body)"/>
                <a:ea typeface="ＭＳ Ｐゴシック" panose="020B0600070205080204" pitchFamily="34" charset="-128"/>
                <a:hlinkClick r:id="rId4" action="ppaction://hlinksldjump"/>
              </a:rPr>
              <a:t>ventilation.</a:t>
            </a:r>
            <a:endParaRPr lang="en-US" altLang="en-US" sz="2400" kern="1200" dirty="0">
              <a:solidFill>
                <a:srgbClr val="000000"/>
              </a:solidFill>
              <a:latin typeface="Arial (Body)"/>
              <a:ea typeface="ＭＳ Ｐゴシック" panose="020B0600070205080204" pitchFamily="34" charset="-128"/>
            </a:endParaRPr>
          </a:p>
        </p:txBody>
      </p:sp>
      <p:sp>
        <p:nvSpPr>
          <p:cNvPr id="7" name="Content Placeholder 6"/>
          <p:cNvSpPr>
            <a:spLocks noGrp="1"/>
          </p:cNvSpPr>
          <p:nvPr>
            <p:ph sz="quarter" idx="17"/>
          </p:nvPr>
        </p:nvSpPr>
        <p:spPr>
          <a:xfrm>
            <a:off x="457200" y="5058637"/>
            <a:ext cx="8260080" cy="417342"/>
          </a:xfrm>
        </p:spPr>
        <p:txBody>
          <a:bodyPr/>
          <a:lstStyle/>
          <a:p>
            <a:pPr marL="0" lvl="0" indent="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Remove the patient’s clothing and decontaminate him.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0256287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Injected Poisons </a:t>
            </a:r>
            <a:r>
              <a:rPr lang="en-US"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These poisons enter the body through a break in the skin.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These include intentional injection of drugs and animal or insect bites or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effects can be local and systemic.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Anaphylaxis may occur in response to insect stings.</a:t>
            </a:r>
          </a:p>
        </p:txBody>
      </p:sp>
    </p:spTree>
    <p:extLst>
      <p:ext uri="{BB962C8B-B14F-4D97-AF65-F5344CB8AC3E}">
        <p14:creationId xmlns:p14="http://schemas.microsoft.com/office/powerpoint/2010/main" val="3613930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Injected Poisons </a:t>
            </a:r>
            <a:r>
              <a:rPr lang="en-US"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Injected Poisons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p:txBody>
      </p:sp>
    </p:spTree>
    <p:extLst>
      <p:ext uri="{BB962C8B-B14F-4D97-AF65-F5344CB8AC3E}">
        <p14:creationId xmlns:p14="http://schemas.microsoft.com/office/powerpoint/2010/main" val="3563412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Rattlesnake Bite</a:t>
            </a:r>
            <a:endParaRPr lang="en-US" altLang="en-US" dirty="0">
              <a:latin typeface="Times New Roman" panose="02020603050405020304" pitchFamily="18" charset="0"/>
              <a:ea typeface="ＭＳ Ｐゴシック"/>
            </a:endParaRPr>
          </a:p>
        </p:txBody>
      </p:sp>
      <p:pic>
        <p:nvPicPr>
          <p:cNvPr id="4" name="Picture 2" descr="A patient’s skin with 2 circular punctures approximately a finger width apart. The injured area is bright pink, and has a wet clear film surrounding the injection si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893" y="1654740"/>
            <a:ext cx="7720215" cy="410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4923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Injected Poisons </a:t>
            </a:r>
            <a:r>
              <a:rPr lang="en-US"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Injected Poisons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Dizziness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Chills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Fever</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Nausea/vomiting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Euphoria</a:t>
            </a:r>
          </a:p>
        </p:txBody>
      </p:sp>
    </p:spTree>
    <p:extLst>
      <p:ext uri="{BB962C8B-B14F-4D97-AF65-F5344CB8AC3E}">
        <p14:creationId xmlns:p14="http://schemas.microsoft.com/office/powerpoint/2010/main" val="2778434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Injected Poisons </a:t>
            </a:r>
            <a:r>
              <a:rPr lang="en-US"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Injected Poisons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Sedation</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High or low blood pressure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Pupillary changes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Needle tracks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Pain at injection site</a:t>
            </a:r>
          </a:p>
        </p:txBody>
      </p:sp>
    </p:spTree>
    <p:extLst>
      <p:ext uri="{BB962C8B-B14F-4D97-AF65-F5344CB8AC3E}">
        <p14:creationId xmlns:p14="http://schemas.microsoft.com/office/powerpoint/2010/main" val="3398244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Injected Poisons </a:t>
            </a:r>
            <a:r>
              <a:rPr lang="en-US"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 Injected Poisons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Trouble </a:t>
            </a:r>
            <a:r>
              <a:rPr lang="en-US" altLang="en-US" sz="2400" dirty="0">
                <a:solidFill>
                  <a:srgbClr val="000000"/>
                </a:solidFill>
                <a:latin typeface="+mn-lt"/>
                <a:ea typeface="ＭＳ Ｐゴシック"/>
              </a:rPr>
              <a:t>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Abnormal skin findings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Possible paralysis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Swelling and redness at injection site</a:t>
            </a:r>
          </a:p>
        </p:txBody>
      </p:sp>
    </p:spTree>
    <p:extLst>
      <p:ext uri="{BB962C8B-B14F-4D97-AF65-F5344CB8AC3E}">
        <p14:creationId xmlns:p14="http://schemas.microsoft.com/office/powerpoint/2010/main" val="2642227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Injected Poisons </a:t>
            </a:r>
            <a:r>
              <a:rPr lang="en-US" sz="2000" b="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t>Assessment-Based Approach – Injected Poisons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Care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Protect yourself.</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Maintain the airway and be alert for vomiting.</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Use P</a:t>
            </a:r>
            <a:r>
              <a:rPr lang="en-US" altLang="en-US" sz="100" dirty="0" smtClean="0">
                <a:solidFill>
                  <a:srgbClr val="000000"/>
                </a:solidFill>
                <a:latin typeface="Arial (Body)"/>
                <a:ea typeface="ＭＳ Ｐゴシック"/>
              </a:rPr>
              <a:t> </a:t>
            </a:r>
            <a:r>
              <a:rPr lang="en-US" altLang="en-US" sz="2400" dirty="0" err="1"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 for inadequate breathing.</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Maintain pulse oximeter &gt;94%.</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Bring all available information about the substance to the hospital.</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Transport rapidly and reassess.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91732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Absorbed poisons enter through the skin or mucous membranes.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Can cause skin and mucous membrane irritation or burns</a:t>
            </a:r>
          </a:p>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Risk of exposure increases daily.</a:t>
            </a:r>
          </a:p>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These poisons can cause both local (skin) reactions and systemic reactions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11890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questions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ask John and his mother?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information do they need about the product that may be involved?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resource will be helpful in assisting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with treatment and transport decisions?</a:t>
            </a:r>
          </a:p>
        </p:txBody>
      </p:sp>
    </p:spTree>
    <p:extLst>
      <p:ext uri="{BB962C8B-B14F-4D97-AF65-F5344CB8AC3E}">
        <p14:creationId xmlns:p14="http://schemas.microsoft.com/office/powerpoint/2010/main" val="2091134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Absorbed Poisons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p:txBody>
      </p:sp>
    </p:spTree>
    <p:extLst>
      <p:ext uri="{BB962C8B-B14F-4D97-AF65-F5344CB8AC3E}">
        <p14:creationId xmlns:p14="http://schemas.microsoft.com/office/powerpoint/2010/main" val="24221152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defRPr/>
            </a:pPr>
            <a:r>
              <a:rPr lang="en-US" altLang="en-US" sz="2400" dirty="0">
                <a:solidFill>
                  <a:srgbClr val="000000"/>
                </a:solidFill>
                <a:latin typeface="Arial (Body)"/>
                <a:ea typeface="ＭＳ Ｐゴシック"/>
              </a:rPr>
              <a:t>Assessment-Based Approach – Absorbed Poisons</a:t>
            </a: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Signs and Symptoms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History of </a:t>
            </a:r>
            <a:r>
              <a:rPr lang="en-US" altLang="en-US" sz="2400" dirty="0" smtClean="0">
                <a:solidFill>
                  <a:srgbClr val="000000"/>
                </a:solidFill>
                <a:latin typeface="Arial (Body)"/>
                <a:ea typeface="ＭＳ Ｐゴシック"/>
              </a:rPr>
              <a:t>exposure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Traces of liquid or powder on the skin</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Skin, burns, itching, irritation</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Redness or swelling</a:t>
            </a:r>
          </a:p>
        </p:txBody>
      </p:sp>
    </p:spTree>
    <p:extLst>
      <p:ext uri="{BB962C8B-B14F-4D97-AF65-F5344CB8AC3E}">
        <p14:creationId xmlns:p14="http://schemas.microsoft.com/office/powerpoint/2010/main" val="822038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defRPr/>
            </a:pPr>
            <a:r>
              <a:rPr lang="en-US" altLang="en-US" sz="2400" dirty="0">
                <a:solidFill>
                  <a:srgbClr val="000000"/>
                </a:solidFill>
                <a:latin typeface="Arial (Body)"/>
                <a:ea typeface="ＭＳ Ｐゴシック"/>
              </a:rPr>
              <a:t>Assessment-Based Approach – Absorbed Poisons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contact with a poisonous plant</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Fluid-filled, oozing blisters</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Swelling, pain, rash</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Itching, burning</a:t>
            </a:r>
          </a:p>
        </p:txBody>
      </p:sp>
    </p:spTree>
    <p:extLst>
      <p:ext uri="{BB962C8B-B14F-4D97-AF65-F5344CB8AC3E}">
        <p14:creationId xmlns:p14="http://schemas.microsoft.com/office/powerpoint/2010/main" val="14810441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defRPr/>
            </a:pPr>
            <a:r>
              <a:rPr lang="en-US" altLang="en-US" sz="2400" dirty="0">
                <a:solidFill>
                  <a:srgbClr val="000000"/>
                </a:solidFill>
                <a:latin typeface="Arial (Body)"/>
                <a:ea typeface="ＭＳ Ｐゴシック"/>
              </a:rPr>
              <a:t>Assessment-Based Approach – Absorbed Poisons</a:t>
            </a: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While wearing gloves, remove the source of poison and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contaminated clothing.</a:t>
            </a:r>
          </a:p>
        </p:txBody>
      </p:sp>
    </p:spTree>
    <p:extLst>
      <p:ext uri="{BB962C8B-B14F-4D97-AF65-F5344CB8AC3E}">
        <p14:creationId xmlns:p14="http://schemas.microsoft.com/office/powerpoint/2010/main" val="1714545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Absorbed Poisons </a:t>
            </a:r>
            <a:r>
              <a:rPr lang="en-US"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06191"/>
          </a:xfrm>
        </p:spPr>
        <p:txBody>
          <a:bodyPr wrap="square" lIns="91425" tIns="91425" rIns="91425" bIns="91425">
            <a:noAutofit/>
          </a:bodyPr>
          <a:lstStyle/>
          <a:p>
            <a:pPr marL="255651" indent="-255651" eaLnBrk="0" fontAlgn="base" hangingPunct="0">
              <a:spcAft>
                <a:spcPct val="0"/>
              </a:spcAft>
              <a:buSzPts val="2400"/>
              <a:tabLst/>
              <a:defRPr/>
            </a:pPr>
            <a:r>
              <a:rPr lang="en-US" altLang="en-US" sz="2400" dirty="0">
                <a:solidFill>
                  <a:srgbClr val="000000"/>
                </a:solidFill>
                <a:latin typeface="Arial (Body)"/>
                <a:ea typeface="ＭＳ Ｐゴシック"/>
              </a:rPr>
              <a:t>Assessment-Based Approach – Absorbed Poisons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Establish </a:t>
            </a:r>
            <a:r>
              <a:rPr lang="en-US" altLang="en-US" sz="2400" dirty="0">
                <a:solidFill>
                  <a:srgbClr val="000000"/>
                </a:solidFill>
                <a:latin typeface="Arial (Body)"/>
                <a:ea typeface="ＭＳ Ｐゴシック"/>
              </a:rPr>
              <a:t>and maintain an open airway.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oxygen to </a:t>
            </a:r>
            <a:r>
              <a:rPr lang="en-US" altLang="en-US" sz="2400" dirty="0">
                <a:solidFill>
                  <a:srgbClr val="000000"/>
                </a:solidFill>
                <a:latin typeface="Arial (Body)"/>
                <a:ea typeface="ＭＳ Ｐゴシック"/>
              </a:rPr>
              <a:t>keep S</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2400" baseline="-25000" dirty="0">
                <a:solidFill>
                  <a:srgbClr val="000000"/>
                </a:solidFill>
                <a:latin typeface="Arial (Body)"/>
                <a:ea typeface="ＭＳ Ｐゴシック"/>
              </a:rPr>
              <a:t>2</a:t>
            </a:r>
          </a:p>
        </p:txBody>
      </p:sp>
      <p:graphicFrame>
        <p:nvGraphicFramePr>
          <p:cNvPr id="6" name="Object 5" descr="greater than or equals to ninety four %"/>
          <p:cNvGraphicFramePr>
            <a:graphicFrameLocks noChangeAspect="1"/>
          </p:cNvGraphicFramePr>
          <p:nvPr>
            <p:extLst>
              <p:ext uri="{D42A27DB-BD31-4B8C-83A1-F6EECF244321}">
                <p14:modId xmlns:p14="http://schemas.microsoft.com/office/powerpoint/2010/main" val="2896668437"/>
              </p:ext>
            </p:extLst>
          </p:nvPr>
        </p:nvGraphicFramePr>
        <p:xfrm>
          <a:off x="5254625" y="3009900"/>
          <a:ext cx="1016000" cy="396875"/>
        </p:xfrm>
        <a:graphic>
          <a:graphicData uri="http://schemas.openxmlformats.org/presentationml/2006/ole">
            <mc:AlternateContent xmlns:mc="http://schemas.openxmlformats.org/markup-compatibility/2006">
              <mc:Choice xmlns:v="urn:schemas-microsoft-com:vml" Requires="v">
                <p:oleObj spid="_x0000_s3147" name="Equation" r:id="rId4" imgW="520560" imgH="203040" progId="Equation.DSMT4">
                  <p:embed/>
                </p:oleObj>
              </mc:Choice>
              <mc:Fallback>
                <p:oleObj name="Equation" r:id="rId4" imgW="520560" imgH="203040" progId="Equation.DSMT4">
                  <p:embed/>
                  <p:pic>
                    <p:nvPicPr>
                      <p:cNvPr id="4" name="Object 3"/>
                      <p:cNvPicPr/>
                      <p:nvPr/>
                    </p:nvPicPr>
                    <p:blipFill>
                      <a:blip r:embed="rId5"/>
                      <a:stretch>
                        <a:fillRect/>
                      </a:stretch>
                    </p:blipFill>
                    <p:spPr>
                      <a:xfrm>
                        <a:off x="5254625" y="3009900"/>
                        <a:ext cx="1016000" cy="396875"/>
                      </a:xfrm>
                      <a:prstGeom prst="rect">
                        <a:avLst/>
                      </a:prstGeom>
                    </p:spPr>
                  </p:pic>
                </p:oleObj>
              </mc:Fallback>
            </mc:AlternateContent>
          </a:graphicData>
        </a:graphic>
      </p:graphicFrame>
      <p:sp>
        <p:nvSpPr>
          <p:cNvPr id="5" name="Text Placeholder 4"/>
          <p:cNvSpPr>
            <a:spLocks noGrp="1"/>
          </p:cNvSpPr>
          <p:nvPr>
            <p:ph type="body" idx="2"/>
          </p:nvPr>
        </p:nvSpPr>
        <p:spPr>
          <a:xfrm>
            <a:off x="457200" y="3406391"/>
            <a:ext cx="8229600" cy="2163763"/>
          </a:xfrm>
        </p:spPr>
        <p:txBody>
          <a:bodyPr/>
          <a:lstStyle/>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err="1">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for inadequate breathing.</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Remove any residual poison from skin as appropriate. Rinse eyes, if needed.</a:t>
            </a:r>
          </a:p>
          <a:p>
            <a:pPr marL="1144778" lvl="2" indent="-230378" eaLnBrk="0" fontAlgn="base" hangingPunct="0">
              <a:spcAft>
                <a:spcPct val="0"/>
              </a:spcAft>
              <a:buSzPts val="2400"/>
              <a:defRPr/>
            </a:pPr>
            <a:r>
              <a:rPr lang="en-US" altLang="en-US" sz="2400" dirty="0">
                <a:solidFill>
                  <a:srgbClr val="000000"/>
                </a:solidFill>
                <a:latin typeface="Arial (Body)"/>
                <a:ea typeface="ＭＳ Ｐゴシック"/>
              </a:rPr>
              <a:t>Constantly reassess and rapidly transport the patient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95013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7245"/>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Brush Dry Powder off the Patient. Then Flush with Clean Water to Remove Poison on the Surface of the Skin</a:t>
            </a:r>
            <a:endParaRPr lang="en-US" altLang="en-US" sz="2800" dirty="0">
              <a:latin typeface="Times New Roman" panose="02020603050405020304" pitchFamily="18" charset="0"/>
              <a:ea typeface="ＭＳ Ｐゴシック"/>
            </a:endParaRPr>
          </a:p>
        </p:txBody>
      </p:sp>
      <p:pic>
        <p:nvPicPr>
          <p:cNvPr id="4" name="Picture 2" descr="An EMT and a patient, both kneeling outside of a storage area next to bags marked lime. The E M T uses a garden brush to remove the first layer of a white powder on the patient’s fore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4415" y="1674496"/>
            <a:ext cx="6755170" cy="451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3750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Irrigate Chemical Burns of the Eye with Clean Water for at Least 20 Minutes</a:t>
            </a:r>
            <a:endParaRPr lang="en-US" altLang="en-US" dirty="0">
              <a:latin typeface="Times New Roman" panose="02020603050405020304" pitchFamily="18" charset="0"/>
              <a:ea typeface="ＭＳ Ｐゴシック"/>
            </a:endParaRPr>
          </a:p>
        </p:txBody>
      </p:sp>
      <p:pic>
        <p:nvPicPr>
          <p:cNvPr id="4" name="Picture 2" descr="A supine patient, with eyes closed, head positioned over a sink. Gloved hands hold open one of the patient’s eyes and pours a clear liquid from a labeled bottle over the patient’s tear du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749" y="1679927"/>
            <a:ext cx="6556502" cy="438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1305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(1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Trisha and Brian begin by removing </a:t>
            </a:r>
            <a:r>
              <a:rPr lang="en-US" altLang="en-US" sz="2400" dirty="0" smtClean="0">
                <a:solidFill>
                  <a:srgbClr val="000000"/>
                </a:solidFill>
                <a:latin typeface="Arial (Body)"/>
                <a:ea typeface="ＭＳ Ｐゴシック"/>
              </a:rPr>
              <a:t>John’s </a:t>
            </a:r>
            <a:r>
              <a:rPr lang="en-US" altLang="en-US" sz="2400" dirty="0">
                <a:solidFill>
                  <a:srgbClr val="000000"/>
                </a:solidFill>
                <a:latin typeface="Arial (Body)"/>
                <a:ea typeface="ＭＳ Ｐゴシック"/>
              </a:rPr>
              <a:t>clothes and having his mother help with rinsing him in the bathtub to remove any </a:t>
            </a:r>
            <a:r>
              <a:rPr lang="en-US" altLang="en-US" sz="2400" dirty="0" smtClean="0">
                <a:solidFill>
                  <a:srgbClr val="000000"/>
                </a:solidFill>
                <a:latin typeface="Arial (Body)"/>
                <a:ea typeface="ＭＳ Ｐゴシック"/>
              </a:rPr>
              <a:t>residue.</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As they do so, they examine him and monitor him for problems with his airway and breathing.</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have decided to contact the Poison Control Center, as soon as they have collected additional information. They will include the guidance from Poison Control in their radio report to medical direction.</a:t>
            </a:r>
          </a:p>
        </p:txBody>
      </p:sp>
    </p:spTree>
    <p:extLst>
      <p:ext uri="{BB962C8B-B14F-4D97-AF65-F5344CB8AC3E}">
        <p14:creationId xmlns:p14="http://schemas.microsoft.com/office/powerpoint/2010/main" val="10948427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(2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John’s </a:t>
            </a:r>
            <a:r>
              <a:rPr lang="en-US" altLang="en-US" sz="2400" dirty="0">
                <a:solidFill>
                  <a:srgbClr val="000000"/>
                </a:solidFill>
                <a:latin typeface="Arial (Body)"/>
                <a:ea typeface="ＭＳ Ｐゴシック"/>
              </a:rPr>
              <a:t>mother had left him alone just long enough to put a load of clothes from the washing machine into the dryer. When she returned, she found John with the open bottle of lamp oil. She estimates that the event occurred about 15 minutes ago.</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The 16 oz. bottle was full, and now appears to have about an ounce gone. It appears that most of the oil is on </a:t>
            </a:r>
            <a:r>
              <a:rPr lang="en-US" altLang="en-US" sz="2400" dirty="0" smtClean="0">
                <a:solidFill>
                  <a:srgbClr val="000000"/>
                </a:solidFill>
                <a:latin typeface="Arial (Body)"/>
                <a:ea typeface="ＭＳ Ｐゴシック"/>
              </a:rPr>
              <a:t>John’s </a:t>
            </a:r>
            <a:r>
              <a:rPr lang="en-US" altLang="en-US" sz="2400" dirty="0">
                <a:solidFill>
                  <a:srgbClr val="000000"/>
                </a:solidFill>
                <a:latin typeface="Arial (Body)"/>
                <a:ea typeface="ＭＳ Ｐゴシック"/>
              </a:rPr>
              <a:t>clothing, but she is uncertain whether he ingested any of it.</a:t>
            </a:r>
          </a:p>
        </p:txBody>
      </p:sp>
    </p:spTree>
    <p:extLst>
      <p:ext uri="{BB962C8B-B14F-4D97-AF65-F5344CB8AC3E}">
        <p14:creationId xmlns:p14="http://schemas.microsoft.com/office/powerpoint/2010/main" val="38892162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(3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John’s </a:t>
            </a:r>
            <a:r>
              <a:rPr lang="en-US" altLang="en-US" sz="2400" dirty="0">
                <a:solidFill>
                  <a:srgbClr val="000000"/>
                </a:solidFill>
                <a:latin typeface="Arial (Body)"/>
                <a:ea typeface="ＭＳ Ｐゴシック"/>
              </a:rPr>
              <a:t>mother confirms that John has not vomited, but he did have a period of coughing before the ambulance arrived.</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John’s </a:t>
            </a:r>
            <a:r>
              <a:rPr lang="en-US" altLang="en-US" sz="2400" dirty="0">
                <a:solidFill>
                  <a:srgbClr val="000000"/>
                </a:solidFill>
                <a:latin typeface="Arial (Body)"/>
                <a:ea typeface="ＭＳ Ｐゴシック"/>
              </a:rPr>
              <a:t>airway is open, and his breathing is normal, with clear and equal breath sounds. He is active and denies pain in his mouth, throat, and abdomen.</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Because of the uncertainty of ingestion, the history of coughing, and the potential seriousness of hydrocarbon exposure, Poison Control recommends transport.</a:t>
            </a:r>
          </a:p>
        </p:txBody>
      </p:sp>
    </p:spTree>
    <p:extLst>
      <p:ext uri="{BB962C8B-B14F-4D97-AF65-F5344CB8AC3E}">
        <p14:creationId xmlns:p14="http://schemas.microsoft.com/office/powerpoint/2010/main" val="3573040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Poisoning may be accidental or intentional.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Many calls to poison control centers involve children.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special problems associated with drug and alcohol emergencies.</a:t>
            </a:r>
          </a:p>
        </p:txBody>
      </p:sp>
    </p:spTree>
    <p:extLst>
      <p:ext uri="{BB962C8B-B14F-4D97-AF65-F5344CB8AC3E}">
        <p14:creationId xmlns:p14="http://schemas.microsoft.com/office/powerpoint/2010/main" val="26079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(4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make sure John is warm, and they use his safety seat for transport.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physician </a:t>
            </a:r>
            <a:r>
              <a:rPr lang="en-US" altLang="en-US" sz="2400" dirty="0">
                <a:solidFill>
                  <a:srgbClr val="000000"/>
                </a:solidFill>
                <a:latin typeface="Arial (Body)"/>
                <a:ea typeface="ＭＳ Ｐゴシック"/>
              </a:rPr>
              <a:t>thanks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2400" dirty="0">
                <a:solidFill>
                  <a:srgbClr val="000000"/>
                </a:solidFill>
                <a:latin typeface="Arial (Body)"/>
                <a:ea typeface="ＭＳ Ｐゴシック"/>
              </a:rPr>
              <a:t>, telling them that John will be observed for several hours for indications of aspiration or ingestion of hydrocarbons.</a:t>
            </a:r>
          </a:p>
        </p:txBody>
      </p:sp>
    </p:spTree>
    <p:extLst>
      <p:ext uri="{BB962C8B-B14F-4D97-AF65-F5344CB8AC3E}">
        <p14:creationId xmlns:p14="http://schemas.microsoft.com/office/powerpoint/2010/main" val="15030248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Warren Meade is traveling on business and staying in a hotel, when he starts feeling ill. He becomes nauseated, followed shortly by the onset of vomiting and diarrhea. He has severe abdominal cramping, and is beginning to feel as if he has a fever.</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“Oh</a:t>
            </a:r>
            <a:r>
              <a:rPr lang="en-US" altLang="en-US" sz="2400" dirty="0">
                <a:solidFill>
                  <a:srgbClr val="000000"/>
                </a:solidFill>
                <a:latin typeface="Arial (Body)"/>
                <a:ea typeface="ＭＳ Ｐゴシック"/>
              </a:rPr>
              <a:t>, no</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he thinks. </a:t>
            </a:r>
            <a:r>
              <a:rPr lang="en-US" altLang="en-US" sz="2400" dirty="0" smtClean="0">
                <a:solidFill>
                  <a:srgbClr val="000000"/>
                </a:solidFill>
                <a:latin typeface="Arial (Body)"/>
                <a:ea typeface="ＭＳ Ｐゴシック"/>
              </a:rPr>
              <a:t>“Maybe </a:t>
            </a:r>
            <a:r>
              <a:rPr lang="en-US" altLang="en-US" sz="2400" dirty="0">
                <a:solidFill>
                  <a:srgbClr val="000000"/>
                </a:solidFill>
                <a:latin typeface="Arial (Body)"/>
                <a:ea typeface="ＭＳ Ｐゴシック"/>
              </a:rPr>
              <a:t>eating at that buffet last night </a:t>
            </a:r>
            <a:r>
              <a:rPr lang="en-US" altLang="en-US" sz="2400" dirty="0" smtClean="0">
                <a:solidFill>
                  <a:srgbClr val="000000"/>
                </a:solidFill>
                <a:latin typeface="Arial (Body)"/>
                <a:ea typeface="ＭＳ Ｐゴシック"/>
              </a:rPr>
              <a:t>wasn’t </a:t>
            </a:r>
            <a:r>
              <a:rPr lang="en-US" altLang="en-US" sz="2400" dirty="0">
                <a:solidFill>
                  <a:srgbClr val="000000"/>
                </a:solidFill>
                <a:latin typeface="Arial (Body)"/>
                <a:ea typeface="ＭＳ Ｐゴシック"/>
              </a:rPr>
              <a:t>such a great idea</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699813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is food poisoning similar to other types of poisoning?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particular concerns with this type of poisoning?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other signs and symptoms might you expect to see?</a:t>
            </a:r>
          </a:p>
        </p:txBody>
      </p:sp>
    </p:spTree>
    <p:extLst>
      <p:ext uri="{BB962C8B-B14F-4D97-AF65-F5344CB8AC3E}">
        <p14:creationId xmlns:p14="http://schemas.microsoft.com/office/powerpoint/2010/main" val="19940064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Food Poisoning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Illness can result from bacteria in food, or from the toxins released by the bacteria.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Food poisoning is increasing in incidence.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common source of food poisoning is seafood.</a:t>
            </a:r>
          </a:p>
        </p:txBody>
      </p:sp>
    </p:spTree>
    <p:extLst>
      <p:ext uri="{BB962C8B-B14F-4D97-AF65-F5344CB8AC3E}">
        <p14:creationId xmlns:p14="http://schemas.microsoft.com/office/powerpoint/2010/main" val="11848946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Food Poisoning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Common </a:t>
            </a:r>
            <a:r>
              <a:rPr lang="en-US" altLang="en-US" sz="2400" dirty="0">
                <a:solidFill>
                  <a:srgbClr val="000000"/>
                </a:solidFill>
                <a:latin typeface="Arial (Body)"/>
                <a:ea typeface="ＭＳ Ｐゴシック"/>
              </a:rPr>
              <a:t>sources of food poisoning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Eggs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Chicken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Ready-to-eat foods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Untreated water, unpasteurized milk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Fish.</a:t>
            </a:r>
          </a:p>
        </p:txBody>
      </p:sp>
    </p:spTree>
    <p:extLst>
      <p:ext uri="{BB962C8B-B14F-4D97-AF65-F5344CB8AC3E}">
        <p14:creationId xmlns:p14="http://schemas.microsoft.com/office/powerpoint/2010/main" val="38108778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Food Poisoning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Common </a:t>
            </a:r>
            <a:r>
              <a:rPr lang="en-US" altLang="en-US" sz="2400" dirty="0">
                <a:solidFill>
                  <a:srgbClr val="000000"/>
                </a:solidFill>
                <a:latin typeface="Arial (Body)"/>
                <a:ea typeface="ＭＳ Ｐゴシック"/>
              </a:rPr>
              <a:t>types of food poisoning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Salmonella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Campylobacter</a:t>
            </a:r>
          </a:p>
          <a:p>
            <a:pPr marL="1144778" lvl="2" indent="-230378" eaLnBrk="0" fontAlgn="base" hangingPunct="0">
              <a:spcAft>
                <a:spcPct val="0"/>
              </a:spcAft>
              <a:buSzPts val="2400"/>
            </a:pPr>
            <a:r>
              <a:rPr lang="en-US" altLang="en-US" sz="2400" b="1" dirty="0">
                <a:solidFill>
                  <a:srgbClr val="000000"/>
                </a:solidFill>
                <a:latin typeface="Arial (Body)"/>
                <a:ea typeface="ＭＳ Ｐゴシック"/>
              </a:rPr>
              <a:t>Escherichia coli (E. coli)</a:t>
            </a:r>
          </a:p>
          <a:p>
            <a:pPr marL="1144778" lvl="2" indent="-230378" eaLnBrk="0" fontAlgn="base" hangingPunct="0">
              <a:spcAft>
                <a:spcPct val="0"/>
              </a:spcAft>
              <a:buSzPts val="2400"/>
            </a:pPr>
            <a:r>
              <a:rPr lang="en-US" altLang="en-US" sz="2400" b="1" dirty="0">
                <a:solidFill>
                  <a:srgbClr val="000000"/>
                </a:solidFill>
                <a:latin typeface="Arial (Body)"/>
                <a:ea typeface="ＭＳ Ｐゴシック"/>
              </a:rPr>
              <a:t>Staphylococcus aureus.</a:t>
            </a:r>
          </a:p>
        </p:txBody>
      </p:sp>
    </p:spTree>
    <p:extLst>
      <p:ext uri="{BB962C8B-B14F-4D97-AF65-F5344CB8AC3E}">
        <p14:creationId xmlns:p14="http://schemas.microsoft.com/office/powerpoint/2010/main" val="4248412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Food Poisoning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a:t>
            </a:r>
            <a:r>
              <a:rPr lang="en-US" altLang="en-US" sz="2400" dirty="0" smtClean="0">
                <a:solidFill>
                  <a:srgbClr val="000000"/>
                </a:solidFill>
                <a:latin typeface="Arial (Body)"/>
                <a:ea typeface="ＭＳ Ｐゴシック"/>
              </a:rPr>
              <a:t>Symptoms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Fever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Blood disorders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Blood in the stool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Abdominal cramping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Muscle cramps or paralysis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vomiting, diarrhea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Loud or frequent bowel </a:t>
            </a:r>
            <a:r>
              <a:rPr lang="en-US" altLang="en-US" sz="2400" dirty="0" smtClean="0">
                <a:solidFill>
                  <a:srgbClr val="000000"/>
                </a:solidFill>
                <a:latin typeface="Arial (Body)"/>
                <a:ea typeface="ＭＳ Ｐゴシック"/>
              </a:rPr>
              <a:t>sounds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68872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260702"/>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Food Poisoning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Follow general guidelines for ingested poisons.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and maintain an open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oxygen to keep S</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2400" baseline="-25000" dirty="0">
                <a:solidFill>
                  <a:srgbClr val="000000"/>
                </a:solidFill>
                <a:latin typeface="Arial (Body)"/>
                <a:ea typeface="ＭＳ Ｐゴシック"/>
              </a:rPr>
              <a:t>2</a:t>
            </a:r>
          </a:p>
        </p:txBody>
      </p:sp>
      <p:graphicFrame>
        <p:nvGraphicFramePr>
          <p:cNvPr id="4" name="Object 3" descr="greater than or equals to ninety four %"/>
          <p:cNvGraphicFramePr>
            <a:graphicFrameLocks noChangeAspect="1"/>
          </p:cNvGraphicFramePr>
          <p:nvPr>
            <p:extLst>
              <p:ext uri="{D42A27DB-BD31-4B8C-83A1-F6EECF244321}">
                <p14:modId xmlns:p14="http://schemas.microsoft.com/office/powerpoint/2010/main" val="2656837520"/>
              </p:ext>
            </p:extLst>
          </p:nvPr>
        </p:nvGraphicFramePr>
        <p:xfrm>
          <a:off x="5246688" y="3473450"/>
          <a:ext cx="1016000" cy="396875"/>
        </p:xfrm>
        <a:graphic>
          <a:graphicData uri="http://schemas.openxmlformats.org/presentationml/2006/ole">
            <mc:AlternateContent xmlns:mc="http://schemas.openxmlformats.org/markup-compatibility/2006">
              <mc:Choice xmlns:v="urn:schemas-microsoft-com:vml" Requires="v">
                <p:oleObj spid="_x0000_s1102" name="Equation" r:id="rId3" imgW="520560" imgH="203040" progId="Equation.DSMT4">
                  <p:embed/>
                </p:oleObj>
              </mc:Choice>
              <mc:Fallback>
                <p:oleObj name="Equation" r:id="rId3" imgW="520560" imgH="203040" progId="Equation.DSMT4">
                  <p:embed/>
                  <p:pic>
                    <p:nvPicPr>
                      <p:cNvPr id="5" name="Object 4"/>
                      <p:cNvPicPr/>
                      <p:nvPr/>
                    </p:nvPicPr>
                    <p:blipFill>
                      <a:blip r:embed="rId4"/>
                      <a:stretch>
                        <a:fillRect/>
                      </a:stretch>
                    </p:blipFill>
                    <p:spPr>
                      <a:xfrm>
                        <a:off x="5246688" y="3473450"/>
                        <a:ext cx="1016000" cy="396875"/>
                      </a:xfrm>
                      <a:prstGeom prst="rect">
                        <a:avLst/>
                      </a:prstGeom>
                    </p:spPr>
                  </p:pic>
                </p:oleObj>
              </mc:Fallback>
            </mc:AlternateContent>
          </a:graphicData>
        </a:graphic>
      </p:graphicFrame>
      <p:sp>
        <p:nvSpPr>
          <p:cNvPr id="5" name="Text Placeholder 4"/>
          <p:cNvSpPr>
            <a:spLocks noGrp="1"/>
          </p:cNvSpPr>
          <p:nvPr>
            <p:ph type="body" idx="2"/>
          </p:nvPr>
        </p:nvSpPr>
        <p:spPr>
          <a:xfrm>
            <a:off x="457200" y="3860903"/>
            <a:ext cx="8229600" cy="889000"/>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for inadequate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Constantly reassess and rapidly transport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118641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Carbon Monoxide Poisoning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Carbon monoxide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 </a:t>
            </a:r>
            <a:r>
              <a:rPr lang="en-US" altLang="en-US" sz="2400" dirty="0">
                <a:solidFill>
                  <a:srgbClr val="000000"/>
                </a:solidFill>
                <a:latin typeface="Arial (Body)"/>
                <a:ea typeface="ＭＳ Ｐゴシック"/>
              </a:rPr>
              <a:t>is formed by incomplete combustion of certain fuels.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 poisoning </a:t>
            </a:r>
            <a:r>
              <a:rPr lang="en-US" altLang="en-US" sz="2400" dirty="0">
                <a:solidFill>
                  <a:srgbClr val="000000"/>
                </a:solidFill>
                <a:latin typeface="Arial (Body)"/>
                <a:ea typeface="ＭＳ Ｐゴシック"/>
              </a:rPr>
              <a:t>is the leading cause of death from fires.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Sources include furnaces, wood-burning fireplaces, heaters, automobile exhaust, barbeque grills.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Gas is odorless, tasteless, colorless, and nonirritating.</a:t>
            </a:r>
          </a:p>
        </p:txBody>
      </p:sp>
    </p:spTree>
    <p:extLst>
      <p:ext uri="{BB962C8B-B14F-4D97-AF65-F5344CB8AC3E}">
        <p14:creationId xmlns:p14="http://schemas.microsoft.com/office/powerpoint/2010/main" val="29470959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Carbon Monoxide Poisoning</a:t>
            </a:r>
          </a:p>
          <a:p>
            <a:pPr lvl="1"/>
            <a:r>
              <a:rPr lang="en-US" altLang="en-US" sz="2400" dirty="0">
                <a:latin typeface="+mn-lt"/>
              </a:rPr>
              <a:t>Signs and Symptoms</a:t>
            </a:r>
          </a:p>
          <a:p>
            <a:pPr lvl="2"/>
            <a:r>
              <a:rPr lang="en-US" altLang="en-US" sz="2400" dirty="0">
                <a:latin typeface="+mn-lt"/>
              </a:rPr>
              <a:t>Headache</a:t>
            </a:r>
          </a:p>
          <a:p>
            <a:pPr lvl="2"/>
            <a:r>
              <a:rPr lang="en-US" altLang="en-US" sz="2400" dirty="0">
                <a:latin typeface="+mn-lt"/>
              </a:rPr>
              <a:t>Tachypnea</a:t>
            </a:r>
          </a:p>
          <a:p>
            <a:pPr lvl="2"/>
            <a:r>
              <a:rPr lang="en-US" altLang="en-US" sz="2400" dirty="0">
                <a:latin typeface="+mn-lt"/>
              </a:rPr>
              <a:t>Nausea, vomiting</a:t>
            </a:r>
          </a:p>
          <a:p>
            <a:pPr lvl="2"/>
            <a:r>
              <a:rPr lang="en-US" altLang="en-US" sz="2400" dirty="0">
                <a:latin typeface="+mn-lt"/>
              </a:rPr>
              <a:t>Altered mental status</a:t>
            </a:r>
          </a:p>
          <a:p>
            <a:pPr lvl="2"/>
            <a:r>
              <a:rPr lang="en-US" altLang="en-US" sz="2400" dirty="0">
                <a:latin typeface="+mn-lt"/>
              </a:rPr>
              <a:t>High (but inaccurate) pulse oximeter reading</a:t>
            </a:r>
          </a:p>
        </p:txBody>
      </p:sp>
    </p:spTree>
    <p:extLst>
      <p:ext uri="{BB962C8B-B14F-4D97-AF65-F5344CB8AC3E}">
        <p14:creationId xmlns:p14="http://schemas.microsoft.com/office/powerpoint/2010/main" val="3949768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Poisons and Routes of Exposure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poison is any substance that impairs health or causes death by its </a:t>
            </a:r>
            <a:r>
              <a:rPr lang="en-US" altLang="en-US" sz="2400" dirty="0" smtClean="0">
                <a:solidFill>
                  <a:srgbClr val="000000"/>
                </a:solidFill>
                <a:latin typeface="Arial (Body)"/>
                <a:ea typeface="ＭＳ Ｐゴシック"/>
              </a:rPr>
              <a:t>chemicals.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Most poisonings are accidental and involve young children.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Other causes of poisoning include suicide and homicide.</a:t>
            </a:r>
          </a:p>
        </p:txBody>
      </p:sp>
    </p:spTree>
    <p:extLst>
      <p:ext uri="{BB962C8B-B14F-4D97-AF65-F5344CB8AC3E}">
        <p14:creationId xmlns:p14="http://schemas.microsoft.com/office/powerpoint/2010/main" val="11312938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Carbon Monoxide Poisoning</a:t>
            </a:r>
          </a:p>
          <a:p>
            <a:pPr lvl="1"/>
            <a:r>
              <a:rPr lang="en-US" altLang="en-US" sz="2400" dirty="0">
                <a:latin typeface="+mn-lt"/>
              </a:rPr>
              <a:t>Emergency Medical Care</a:t>
            </a:r>
          </a:p>
          <a:p>
            <a:pPr lvl="2"/>
            <a:r>
              <a:rPr lang="en-US" altLang="en-US" sz="2400" dirty="0">
                <a:latin typeface="+mn-lt"/>
              </a:rPr>
              <a:t>Evacuate patients from the area of the source.</a:t>
            </a:r>
          </a:p>
          <a:p>
            <a:pPr lvl="2"/>
            <a:r>
              <a:rPr lang="en-US" altLang="en-US" sz="2400" dirty="0">
                <a:latin typeface="+mn-lt"/>
              </a:rPr>
              <a:t>Provide high-flow oxygen; do not rely on pulse oximetery.</a:t>
            </a:r>
          </a:p>
          <a:p>
            <a:pPr lvl="3" indent="-230400"/>
            <a:r>
              <a:rPr lang="en-US" altLang="en-US" sz="2400" dirty="0">
                <a:latin typeface="+mn-lt"/>
              </a:rPr>
              <a:t>Provide PPV as needed.</a:t>
            </a:r>
          </a:p>
          <a:p>
            <a:pPr lvl="2"/>
            <a:r>
              <a:rPr lang="en-US" altLang="en-US" sz="2400" dirty="0">
                <a:latin typeface="+mn-lt"/>
              </a:rPr>
              <a:t>Transport the patient immediately.</a:t>
            </a:r>
          </a:p>
        </p:txBody>
      </p:sp>
    </p:spTree>
    <p:extLst>
      <p:ext uri="{BB962C8B-B14F-4D97-AF65-F5344CB8AC3E}">
        <p14:creationId xmlns:p14="http://schemas.microsoft.com/office/powerpoint/2010/main" val="30149093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Cyanide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Found in many forms and can enter the body in a variety of ways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Found in items such as rodent poisons, silver polish, and fruit pits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Is a byproduct of burning plastics, silks, and synthetic materials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Interferes with use of oxygen at the cellular level</a:t>
            </a:r>
          </a:p>
        </p:txBody>
      </p:sp>
    </p:spTree>
    <p:extLst>
      <p:ext uri="{BB962C8B-B14F-4D97-AF65-F5344CB8AC3E}">
        <p14:creationId xmlns:p14="http://schemas.microsoft.com/office/powerpoint/2010/main" val="20374313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Cyanide Poisoning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Early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Late signs and symptoms or those seen in large-dose cyanide poisoning</a:t>
            </a:r>
          </a:p>
        </p:txBody>
      </p:sp>
    </p:spTree>
    <p:extLst>
      <p:ext uri="{BB962C8B-B14F-4D97-AF65-F5344CB8AC3E}">
        <p14:creationId xmlns:p14="http://schemas.microsoft.com/office/powerpoint/2010/main" val="9266522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mn-lt"/>
                <a:ea typeface="ＭＳ Ｐゴシック"/>
              </a:rPr>
              <a:t>Cyanide Poisoning</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Scene safety</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Remove the patient from the source, and the source from the patient.</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Open and maintain an airway.</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Administer high-flow oxygen via N</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R</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B or P</a:t>
            </a:r>
            <a:r>
              <a:rPr lang="en-US" altLang="en-US" sz="100" dirty="0" smtClean="0">
                <a:solidFill>
                  <a:srgbClr val="000000"/>
                </a:solidFill>
                <a:latin typeface="+mn-lt"/>
                <a:ea typeface="ＭＳ Ｐゴシック"/>
              </a:rPr>
              <a:t> </a:t>
            </a:r>
            <a:r>
              <a:rPr lang="en-US" altLang="en-US" sz="2400" dirty="0" err="1"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Provide rapid transport with 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backup or intercept.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722525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Click on the Statement about Carbon Monoxide Poisoning That is True</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812800"/>
          </a:xfrm>
        </p:spPr>
        <p:txBody>
          <a:bodyPr wrap="square" lIns="91425" tIns="91425" rIns="91425" bIns="91425">
            <a:noAutofit/>
          </a:bodyPr>
          <a:lstStyle/>
          <a:p>
            <a:pPr marL="355600" lvl="0" indent="-35560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Carbon monoxide is found in many household products as well as fruit pits.</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608210"/>
            <a:ext cx="8229600" cy="4063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Carbon monoxide poisoning is asymptomatic.</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226040"/>
            <a:ext cx="8229600" cy="812640"/>
          </a:xfrm>
        </p:spPr>
        <p:txBody>
          <a:bodyPr wrap="square" lIns="91425" tIns="91425" rIns="91425" bIns="91425">
            <a:noAutofit/>
          </a:bodyPr>
          <a:lstStyle/>
          <a:p>
            <a:pPr marL="355600" lvl="0" indent="-35560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Pulse oximetery is unreliable in carbon monoxide poisoning.</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4229820"/>
            <a:ext cx="8229600" cy="44426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Carbon monoxide has an odor like bitter almonds.</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0385039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Acids and Alkalis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Caustics are found in many household products.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Acids (low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2400" dirty="0">
                <a:solidFill>
                  <a:srgbClr val="000000"/>
                </a:solidFill>
                <a:latin typeface="Arial (Body)"/>
                <a:ea typeface="ＭＳ Ｐゴシック"/>
              </a:rPr>
              <a:t>) burn on contact for 1 to 2 minutes.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Alkalis (high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2400" dirty="0">
                <a:solidFill>
                  <a:srgbClr val="000000"/>
                </a:solidFill>
                <a:latin typeface="Arial (Body)"/>
                <a:ea typeface="ＭＳ Ｐゴシック"/>
              </a:rPr>
              <a:t>) burn on contact but sensation may be delayed and can last for hours.</a:t>
            </a:r>
          </a:p>
        </p:txBody>
      </p:sp>
    </p:spTree>
    <p:extLst>
      <p:ext uri="{BB962C8B-B14F-4D97-AF65-F5344CB8AC3E}">
        <p14:creationId xmlns:p14="http://schemas.microsoft.com/office/powerpoint/2010/main" val="42793150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Acids and Alkalis</a:t>
            </a:r>
          </a:p>
          <a:p>
            <a:pPr lvl="1"/>
            <a:r>
              <a:rPr lang="en-US" altLang="en-US" sz="2400" dirty="0">
                <a:latin typeface="+mn-lt"/>
              </a:rPr>
              <a:t>Signs and symptoms</a:t>
            </a:r>
          </a:p>
          <a:p>
            <a:pPr lvl="2"/>
            <a:r>
              <a:rPr lang="en-US" altLang="en-US" sz="2400" dirty="0">
                <a:latin typeface="+mn-lt"/>
              </a:rPr>
              <a:t>Burns of the mouth, lips, face</a:t>
            </a:r>
          </a:p>
          <a:p>
            <a:pPr lvl="2"/>
            <a:r>
              <a:rPr lang="en-US" altLang="en-US" sz="2400" dirty="0">
                <a:latin typeface="+mn-lt"/>
              </a:rPr>
              <a:t>Dysphagia, hoarseness, stridor</a:t>
            </a:r>
          </a:p>
          <a:p>
            <a:pPr lvl="2"/>
            <a:r>
              <a:rPr lang="en-US" altLang="en-US" sz="2400" dirty="0">
                <a:latin typeface="+mn-lt"/>
              </a:rPr>
              <a:t>Dyspnea</a:t>
            </a:r>
          </a:p>
          <a:p>
            <a:pPr lvl="2"/>
            <a:r>
              <a:rPr lang="en-US" altLang="en-US" sz="2400" dirty="0">
                <a:latin typeface="+mn-lt"/>
              </a:rPr>
              <a:t>Abdominal pain</a:t>
            </a:r>
          </a:p>
          <a:p>
            <a:pPr lvl="2"/>
            <a:r>
              <a:rPr lang="en-US" altLang="en-US" sz="2400" dirty="0">
                <a:latin typeface="+mn-lt"/>
              </a:rPr>
              <a:t>Signs of shock</a:t>
            </a:r>
          </a:p>
        </p:txBody>
      </p:sp>
    </p:spTree>
    <p:extLst>
      <p:ext uri="{BB962C8B-B14F-4D97-AF65-F5344CB8AC3E}">
        <p14:creationId xmlns:p14="http://schemas.microsoft.com/office/powerpoint/2010/main" val="10894530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05890"/>
          </a:xfrm>
        </p:spPr>
        <p:txBody>
          <a:bodyPr wrap="square" lIns="91425" tIns="91425" rIns="91425" bIns="91425">
            <a:noAutofit/>
          </a:bodyPr>
          <a:lstStyle/>
          <a:p>
            <a:r>
              <a:rPr lang="en-US" altLang="en-US" sz="2400" dirty="0"/>
              <a:t>Acids and Alkalis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Ensure the safety of self and others.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contaminated clothing and decontaminate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the airway, keep pulse </a:t>
            </a:r>
            <a:r>
              <a:rPr lang="en-US" altLang="en-US" sz="2400" dirty="0" smtClean="0">
                <a:solidFill>
                  <a:srgbClr val="000000"/>
                </a:solidFill>
                <a:latin typeface="Arial (Body)"/>
                <a:ea typeface="ＭＳ Ｐゴシック"/>
              </a:rPr>
              <a:t>oximeter</a:t>
            </a:r>
            <a:endParaRPr lang="en-US" altLang="en-US" sz="2400" dirty="0">
              <a:solidFill>
                <a:srgbClr val="000000"/>
              </a:solidFill>
              <a:latin typeface="Arial (Body)"/>
              <a:ea typeface="ＭＳ Ｐゴシック"/>
            </a:endParaRPr>
          </a:p>
        </p:txBody>
      </p:sp>
      <p:graphicFrame>
        <p:nvGraphicFramePr>
          <p:cNvPr id="5" name="Object 4" descr="greater than or equals to ninety four %"/>
          <p:cNvGraphicFramePr>
            <a:graphicFrameLocks noChangeAspect="1"/>
          </p:cNvGraphicFramePr>
          <p:nvPr>
            <p:extLst>
              <p:ext uri="{D42A27DB-BD31-4B8C-83A1-F6EECF244321}">
                <p14:modId xmlns:p14="http://schemas.microsoft.com/office/powerpoint/2010/main" val="4163094468"/>
              </p:ext>
            </p:extLst>
          </p:nvPr>
        </p:nvGraphicFramePr>
        <p:xfrm>
          <a:off x="7265988" y="3852863"/>
          <a:ext cx="939800" cy="396875"/>
        </p:xfrm>
        <a:graphic>
          <a:graphicData uri="http://schemas.openxmlformats.org/presentationml/2006/ole">
            <mc:AlternateContent xmlns:mc="http://schemas.openxmlformats.org/markup-compatibility/2006">
              <mc:Choice xmlns:v="urn:schemas-microsoft-com:vml" Requires="v">
                <p:oleObj spid="_x0000_s2125" name="Equation" r:id="rId3" imgW="482400" imgH="203040" progId="Equation.DSMT4">
                  <p:embed/>
                </p:oleObj>
              </mc:Choice>
              <mc:Fallback>
                <p:oleObj name="Equation" r:id="rId3" imgW="482400" imgH="203040" progId="Equation.DSMT4">
                  <p:embed/>
                  <p:pic>
                    <p:nvPicPr>
                      <p:cNvPr id="0" name=""/>
                      <p:cNvPicPr/>
                      <p:nvPr/>
                    </p:nvPicPr>
                    <p:blipFill>
                      <a:blip r:embed="rId4"/>
                      <a:stretch>
                        <a:fillRect/>
                      </a:stretch>
                    </p:blipFill>
                    <p:spPr>
                      <a:xfrm>
                        <a:off x="7265988" y="3852863"/>
                        <a:ext cx="939800" cy="396875"/>
                      </a:xfrm>
                      <a:prstGeom prst="rect">
                        <a:avLst/>
                      </a:prstGeom>
                    </p:spPr>
                  </p:pic>
                </p:oleObj>
              </mc:Fallback>
            </mc:AlternateContent>
          </a:graphicData>
        </a:graphic>
      </p:graphicFrame>
      <p:sp>
        <p:nvSpPr>
          <p:cNvPr id="4" name="Text Placeholder 3"/>
          <p:cNvSpPr>
            <a:spLocks noGrp="1"/>
          </p:cNvSpPr>
          <p:nvPr>
            <p:ph type="body" idx="2"/>
          </p:nvPr>
        </p:nvSpPr>
        <p:spPr>
          <a:xfrm>
            <a:off x="457200" y="4206091"/>
            <a:ext cx="8229600" cy="878376"/>
          </a:xfrm>
        </p:spPr>
        <p:txBody>
          <a:bodyPr/>
          <a:lstStyle/>
          <a:p>
            <a:pPr marL="1168400" lvl="2" indent="0" eaLnBrk="0" fontAlgn="base" hangingPunct="0">
              <a:spcAft>
                <a:spcPct val="0"/>
              </a:spcAft>
              <a:buSzPts val="2400"/>
              <a:buNone/>
            </a:pPr>
            <a:r>
              <a:rPr lang="en-US" altLang="en-US" sz="2400" dirty="0">
                <a:solidFill>
                  <a:srgbClr val="000000"/>
                </a:solidFill>
                <a:latin typeface="Arial (Body)"/>
                <a:ea typeface="ＭＳ Ｐゴシック"/>
              </a:rPr>
              <a:t>with N</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R</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 or P</a:t>
            </a:r>
            <a:r>
              <a:rPr lang="en-US" altLang="en-US" sz="100" dirty="0">
                <a:solidFill>
                  <a:srgbClr val="000000"/>
                </a:solidFill>
                <a:latin typeface="Arial (Body)"/>
                <a:ea typeface="ＭＳ Ｐゴシック"/>
              </a:rPr>
              <a:t> </a:t>
            </a:r>
            <a:r>
              <a:rPr lang="en-US" altLang="en-US" sz="2400" dirty="0" err="1">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B.</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L</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and rapid transport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923360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Hydrocarbons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Substances are found in kerosene, lighter fluid, glue, cleaning agents, propellants, and other products.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toxicity varies and there is a risk of aspiration.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Poisoning may occur by ingestion, inhalation, or absorption.</a:t>
            </a:r>
          </a:p>
        </p:txBody>
      </p:sp>
    </p:spTree>
    <p:extLst>
      <p:ext uri="{BB962C8B-B14F-4D97-AF65-F5344CB8AC3E}">
        <p14:creationId xmlns:p14="http://schemas.microsoft.com/office/powerpoint/2010/main" val="40136724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Hydrocarbons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Coughing, choking, crying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Burns to mouth or contact area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Dyspnea, wheezing, stridor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Tachypnea, cyanosis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Abdominal pain, nausea, vomiting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Seizures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73211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96143"/>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Poisons and Routes of Exposure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Toxicology </a:t>
            </a:r>
            <a:r>
              <a:rPr lang="en-US" altLang="en-US" sz="2400" dirty="0">
                <a:solidFill>
                  <a:srgbClr val="000000"/>
                </a:solidFill>
                <a:latin typeface="Arial (Body)"/>
                <a:ea typeface="ＭＳ Ｐゴシック"/>
              </a:rPr>
              <a:t>is the study of toxins and antidotes.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Overdose of drugs or medications is a type of poisoning.</a:t>
            </a:r>
          </a:p>
        </p:txBody>
      </p:sp>
    </p:spTree>
    <p:extLst>
      <p:ext uri="{BB962C8B-B14F-4D97-AF65-F5344CB8AC3E}">
        <p14:creationId xmlns:p14="http://schemas.microsoft.com/office/powerpoint/2010/main" val="6670183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Specific Types of Poisoning </a:t>
            </a:r>
            <a:r>
              <a:rPr lang="en-US" sz="2000" b="0" smtClean="0">
                <a:latin typeface="Times New Roman" panose="02020603050405020304" pitchFamily="18" charset="0"/>
                <a:ea typeface="ＭＳ Ｐゴシック"/>
                <a:cs typeface="ＭＳ Ｐゴシック" pitchFamily="-1" charset="-128"/>
              </a:rPr>
              <a:t>(17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Hydrocarbons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Headache, dizziness, dulled reflexes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Slurred speech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Cardiac dysrhythmia</a:t>
            </a:r>
          </a:p>
        </p:txBody>
      </p:sp>
    </p:spTree>
    <p:extLst>
      <p:ext uri="{BB962C8B-B14F-4D97-AF65-F5344CB8AC3E}">
        <p14:creationId xmlns:p14="http://schemas.microsoft.com/office/powerpoint/2010/main" val="35957443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0156"/>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Hydrocarbons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the patient from the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Decontaminate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and maintain the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pulse ox </a:t>
            </a:r>
            <a:r>
              <a:rPr lang="en-US" altLang="en-US" sz="2400" dirty="0" smtClean="0">
                <a:solidFill>
                  <a:srgbClr val="000000"/>
                </a:solidFill>
                <a:latin typeface="Arial (Body)"/>
                <a:ea typeface="ＭＳ Ｐゴシック"/>
              </a:rPr>
              <a:t>at</a:t>
            </a:r>
            <a:endParaRPr lang="en-US" altLang="en-US" sz="2400" dirty="0">
              <a:solidFill>
                <a:srgbClr val="000000"/>
              </a:solidFill>
              <a:latin typeface="Arial (Body)"/>
              <a:ea typeface="ＭＳ Ｐゴシック"/>
            </a:endParaRPr>
          </a:p>
        </p:txBody>
      </p:sp>
      <p:graphicFrame>
        <p:nvGraphicFramePr>
          <p:cNvPr id="5" name="Object 4" descr="greater than or equals to ninety four %"/>
          <p:cNvGraphicFramePr>
            <a:graphicFrameLocks noChangeAspect="1"/>
          </p:cNvGraphicFramePr>
          <p:nvPr>
            <p:extLst>
              <p:ext uri="{D42A27DB-BD31-4B8C-83A1-F6EECF244321}">
                <p14:modId xmlns:p14="http://schemas.microsoft.com/office/powerpoint/2010/main" val="3826748660"/>
              </p:ext>
            </p:extLst>
          </p:nvPr>
        </p:nvGraphicFramePr>
        <p:xfrm>
          <a:off x="4446588" y="3927475"/>
          <a:ext cx="1016000" cy="396875"/>
        </p:xfrm>
        <a:graphic>
          <a:graphicData uri="http://schemas.openxmlformats.org/presentationml/2006/ole">
            <mc:AlternateContent xmlns:mc="http://schemas.openxmlformats.org/markup-compatibility/2006">
              <mc:Choice xmlns:v="urn:schemas-microsoft-com:vml" Requires="v">
                <p:oleObj spid="_x0000_s4167" name="Equation" r:id="rId3" imgW="520560" imgH="203040" progId="Equation.DSMT4">
                  <p:embed/>
                </p:oleObj>
              </mc:Choice>
              <mc:Fallback>
                <p:oleObj name="Equation" r:id="rId3" imgW="520560" imgH="203040" progId="Equation.DSMT4">
                  <p:embed/>
                  <p:pic>
                    <p:nvPicPr>
                      <p:cNvPr id="5" name="Object 4"/>
                      <p:cNvPicPr/>
                      <p:nvPr/>
                    </p:nvPicPr>
                    <p:blipFill>
                      <a:blip r:embed="rId4"/>
                      <a:stretch>
                        <a:fillRect/>
                      </a:stretch>
                    </p:blipFill>
                    <p:spPr>
                      <a:xfrm>
                        <a:off x="4446588" y="3927475"/>
                        <a:ext cx="1016000" cy="396875"/>
                      </a:xfrm>
                      <a:prstGeom prst="rect">
                        <a:avLst/>
                      </a:prstGeom>
                    </p:spPr>
                  </p:pic>
                </p:oleObj>
              </mc:Fallback>
            </mc:AlternateContent>
          </a:graphicData>
        </a:graphic>
      </p:graphicFrame>
      <p:sp>
        <p:nvSpPr>
          <p:cNvPr id="4" name="Text Placeholder 3"/>
          <p:cNvSpPr>
            <a:spLocks noGrp="1"/>
          </p:cNvSpPr>
          <p:nvPr>
            <p:ph type="body" idx="2"/>
          </p:nvPr>
        </p:nvSpPr>
        <p:spPr>
          <a:xfrm>
            <a:off x="368300" y="4230356"/>
            <a:ext cx="8229600" cy="939800"/>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err="1">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if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Rapidly transport the patient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08924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(19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Methanol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substance is found in gasoline, antifreeze, canned fuels, and other sources.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differs from ethanol; but may be drunk deliberately by alcoholics.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Ingestion results in acidosis.</a:t>
            </a:r>
          </a:p>
        </p:txBody>
      </p:sp>
    </p:spTree>
    <p:extLst>
      <p:ext uri="{BB962C8B-B14F-4D97-AF65-F5344CB8AC3E}">
        <p14:creationId xmlns:p14="http://schemas.microsoft.com/office/powerpoint/2010/main" val="5598978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44555"/>
          </a:xfrm>
        </p:spPr>
        <p:txBody>
          <a:bodyPr wrap="square" lIns="91425" tIns="91425" rIns="91425" bIns="91425">
            <a:noAutofit/>
          </a:bodyPr>
          <a:lstStyle/>
          <a:p>
            <a:r>
              <a:rPr lang="en-US" altLang="en-US" sz="2400" dirty="0">
                <a:latin typeface="+mn-lt"/>
              </a:rPr>
              <a:t>Methanol</a:t>
            </a:r>
          </a:p>
          <a:p>
            <a:pPr lvl="1"/>
            <a:r>
              <a:rPr lang="en-US" altLang="en-US" sz="2400" dirty="0">
                <a:latin typeface="+mn-lt"/>
              </a:rPr>
              <a:t>Signs and Symptoms</a:t>
            </a:r>
          </a:p>
          <a:p>
            <a:pPr lvl="2"/>
            <a:r>
              <a:rPr lang="en-US" altLang="en-US" sz="2400" dirty="0">
                <a:latin typeface="+mn-lt"/>
              </a:rPr>
              <a:t>Altered mental status</a:t>
            </a:r>
          </a:p>
          <a:p>
            <a:pPr lvl="2"/>
            <a:r>
              <a:rPr lang="en-US" altLang="en-US" sz="2400" dirty="0">
                <a:latin typeface="+mn-lt"/>
              </a:rPr>
              <a:t>Seizures</a:t>
            </a:r>
          </a:p>
          <a:p>
            <a:pPr lvl="2"/>
            <a:r>
              <a:rPr lang="en-US" altLang="en-US" sz="2400" dirty="0">
                <a:latin typeface="+mn-lt"/>
              </a:rPr>
              <a:t>Nausea, vomiting, abdominal pain</a:t>
            </a:r>
          </a:p>
          <a:p>
            <a:pPr lvl="2"/>
            <a:r>
              <a:rPr lang="en-US" altLang="en-US" sz="2400" dirty="0">
                <a:latin typeface="+mn-lt"/>
              </a:rPr>
              <a:t>Blurred vision, dilated or sluggish pupils</a:t>
            </a:r>
          </a:p>
          <a:p>
            <a:pPr lvl="2"/>
            <a:r>
              <a:rPr lang="en-US" altLang="en-US" sz="2400" dirty="0">
                <a:latin typeface="+mn-lt"/>
              </a:rPr>
              <a:t>Changes in vision, blindness</a:t>
            </a:r>
          </a:p>
          <a:p>
            <a:pPr lvl="2"/>
            <a:r>
              <a:rPr lang="en-US" altLang="en-US" sz="2400" dirty="0">
                <a:latin typeface="+mn-lt"/>
              </a:rPr>
              <a:t>Dyspnea, tachypnea</a:t>
            </a:r>
          </a:p>
        </p:txBody>
      </p:sp>
    </p:spTree>
    <p:extLst>
      <p:ext uri="{BB962C8B-B14F-4D97-AF65-F5344CB8AC3E}">
        <p14:creationId xmlns:p14="http://schemas.microsoft.com/office/powerpoint/2010/main" val="15236920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745900"/>
          </a:xfrm>
        </p:spPr>
        <p:txBody>
          <a:bodyPr wrap="square" lIns="91425" tIns="91425" rIns="91425" bIns="91425">
            <a:noAutofit/>
          </a:bodyPr>
          <a:lstStyle/>
          <a:p>
            <a:r>
              <a:rPr lang="en-US" altLang="en-US" sz="2400" dirty="0">
                <a:latin typeface="+mn-lt"/>
              </a:rPr>
              <a:t>Methanol</a:t>
            </a:r>
          </a:p>
          <a:p>
            <a:pPr lvl="1"/>
            <a:r>
              <a:rPr lang="en-US" altLang="en-US" sz="2400" dirty="0">
                <a:latin typeface="+mn-lt"/>
              </a:rPr>
              <a:t>Emergency Medical 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Open </a:t>
            </a:r>
            <a:r>
              <a:rPr lang="en-US" altLang="en-US" sz="2400" dirty="0">
                <a:solidFill>
                  <a:srgbClr val="000000"/>
                </a:solidFill>
                <a:latin typeface="+mn-lt"/>
                <a:ea typeface="ＭＳ Ｐゴシック"/>
              </a:rPr>
              <a:t>and maintain the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pulse ox </a:t>
            </a:r>
            <a:r>
              <a:rPr lang="en-US" altLang="en-US" sz="2400" dirty="0" smtClean="0">
                <a:solidFill>
                  <a:srgbClr val="000000"/>
                </a:solidFill>
                <a:latin typeface="+mn-lt"/>
                <a:ea typeface="ＭＳ Ｐゴシック"/>
              </a:rPr>
              <a:t>at</a:t>
            </a:r>
            <a:endParaRPr lang="en-US" altLang="en-US" sz="2400" dirty="0">
              <a:solidFill>
                <a:srgbClr val="000000"/>
              </a:solidFill>
              <a:latin typeface="+mn-lt"/>
              <a:ea typeface="ＭＳ Ｐゴシック"/>
            </a:endParaRPr>
          </a:p>
        </p:txBody>
      </p:sp>
      <p:graphicFrame>
        <p:nvGraphicFramePr>
          <p:cNvPr id="6" name="Object 5" descr="greater than or equals to ninety four %"/>
          <p:cNvGraphicFramePr>
            <a:graphicFrameLocks noChangeAspect="1"/>
          </p:cNvGraphicFramePr>
          <p:nvPr>
            <p:extLst>
              <p:ext uri="{D42A27DB-BD31-4B8C-83A1-F6EECF244321}">
                <p14:modId xmlns:p14="http://schemas.microsoft.com/office/powerpoint/2010/main" val="2450030973"/>
              </p:ext>
            </p:extLst>
          </p:nvPr>
        </p:nvGraphicFramePr>
        <p:xfrm>
          <a:off x="4459288" y="3033713"/>
          <a:ext cx="1014412" cy="396875"/>
        </p:xfrm>
        <a:graphic>
          <a:graphicData uri="http://schemas.openxmlformats.org/presentationml/2006/ole">
            <mc:AlternateContent xmlns:mc="http://schemas.openxmlformats.org/markup-compatibility/2006">
              <mc:Choice xmlns:v="urn:schemas-microsoft-com:vml" Requires="v">
                <p:oleObj spid="_x0000_s5191" name="Equation" r:id="rId4" imgW="520560" imgH="203040" progId="Equation.DSMT4">
                  <p:embed/>
                </p:oleObj>
              </mc:Choice>
              <mc:Fallback>
                <p:oleObj name="Equation" r:id="rId4" imgW="520560" imgH="203040" progId="Equation.DSMT4">
                  <p:embed/>
                  <p:pic>
                    <p:nvPicPr>
                      <p:cNvPr id="5" name="Object 4"/>
                      <p:cNvPicPr/>
                      <p:nvPr/>
                    </p:nvPicPr>
                    <p:blipFill>
                      <a:blip r:embed="rId5"/>
                      <a:stretch>
                        <a:fillRect/>
                      </a:stretch>
                    </p:blipFill>
                    <p:spPr>
                      <a:xfrm>
                        <a:off x="4459288" y="3033713"/>
                        <a:ext cx="1014412" cy="396875"/>
                      </a:xfrm>
                      <a:prstGeom prst="rect">
                        <a:avLst/>
                      </a:prstGeom>
                    </p:spPr>
                  </p:pic>
                </p:oleObj>
              </mc:Fallback>
            </mc:AlternateContent>
          </a:graphicData>
        </a:graphic>
      </p:graphicFrame>
      <p:sp>
        <p:nvSpPr>
          <p:cNvPr id="4" name="Text Placeholder 3"/>
          <p:cNvSpPr>
            <a:spLocks noGrp="1"/>
          </p:cNvSpPr>
          <p:nvPr>
            <p:ph type="body" idx="2"/>
          </p:nvPr>
        </p:nvSpPr>
        <p:spPr>
          <a:xfrm>
            <a:off x="457200" y="3346101"/>
            <a:ext cx="8229600" cy="901700"/>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if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Rapidly transport the patient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50424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Isopropanol (Isopropyl Alcohol)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Found in rubbing alcohol and household products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intentionally be ingested by alcoholics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More toxic than ethanol</a:t>
            </a:r>
          </a:p>
        </p:txBody>
      </p:sp>
    </p:spTree>
    <p:extLst>
      <p:ext uri="{BB962C8B-B14F-4D97-AF65-F5344CB8AC3E}">
        <p14:creationId xmlns:p14="http://schemas.microsoft.com/office/powerpoint/2010/main" val="8204548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Isopropanol (Isopropyl Alcohol)</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Respiratory depression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Abdominal pain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Bloody vomitus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of shock</a:t>
            </a:r>
          </a:p>
        </p:txBody>
      </p:sp>
    </p:spTree>
    <p:extLst>
      <p:ext uri="{BB962C8B-B14F-4D97-AF65-F5344CB8AC3E}">
        <p14:creationId xmlns:p14="http://schemas.microsoft.com/office/powerpoint/2010/main" val="36169182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2580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Isopropanol (Isopropyl Alcohol)</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and maintain the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pulse ox </a:t>
            </a:r>
            <a:r>
              <a:rPr lang="en-US" altLang="en-US" sz="2400" dirty="0" smtClean="0">
                <a:solidFill>
                  <a:srgbClr val="000000"/>
                </a:solidFill>
                <a:latin typeface="Arial (Body)"/>
                <a:ea typeface="ＭＳ Ｐゴシック"/>
              </a:rPr>
              <a:t>at</a:t>
            </a:r>
            <a:endParaRPr lang="en-US" altLang="en-US" sz="2400" dirty="0">
              <a:solidFill>
                <a:srgbClr val="000000"/>
              </a:solidFill>
              <a:latin typeface="Arial (Body)"/>
              <a:ea typeface="ＭＳ Ｐゴシック"/>
            </a:endParaRPr>
          </a:p>
        </p:txBody>
      </p:sp>
      <p:graphicFrame>
        <p:nvGraphicFramePr>
          <p:cNvPr id="5" name="Object 4" descr="greater than or equals to ninety four %"/>
          <p:cNvGraphicFramePr>
            <a:graphicFrameLocks noChangeAspect="1"/>
          </p:cNvGraphicFramePr>
          <p:nvPr>
            <p:extLst>
              <p:ext uri="{D42A27DB-BD31-4B8C-83A1-F6EECF244321}">
                <p14:modId xmlns:p14="http://schemas.microsoft.com/office/powerpoint/2010/main" val="1972551197"/>
              </p:ext>
            </p:extLst>
          </p:nvPr>
        </p:nvGraphicFramePr>
        <p:xfrm>
          <a:off x="4459288" y="3025775"/>
          <a:ext cx="1014412" cy="396875"/>
        </p:xfrm>
        <a:graphic>
          <a:graphicData uri="http://schemas.openxmlformats.org/presentationml/2006/ole">
            <mc:AlternateContent xmlns:mc="http://schemas.openxmlformats.org/markup-compatibility/2006">
              <mc:Choice xmlns:v="urn:schemas-microsoft-com:vml" Requires="v">
                <p:oleObj spid="_x0000_s6212" name="Equation" r:id="rId3" imgW="520560" imgH="203040" progId="Equation.DSMT4">
                  <p:embed/>
                </p:oleObj>
              </mc:Choice>
              <mc:Fallback>
                <p:oleObj name="Equation" r:id="rId3" imgW="520560" imgH="203040" progId="Equation.DSMT4">
                  <p:embed/>
                  <p:pic>
                    <p:nvPicPr>
                      <p:cNvPr id="6" name="Object 5"/>
                      <p:cNvPicPr/>
                      <p:nvPr/>
                    </p:nvPicPr>
                    <p:blipFill>
                      <a:blip r:embed="rId4"/>
                      <a:stretch>
                        <a:fillRect/>
                      </a:stretch>
                    </p:blipFill>
                    <p:spPr>
                      <a:xfrm>
                        <a:off x="4459288" y="3025775"/>
                        <a:ext cx="1014412" cy="396875"/>
                      </a:xfrm>
                      <a:prstGeom prst="rect">
                        <a:avLst/>
                      </a:prstGeom>
                    </p:spPr>
                  </p:pic>
                </p:oleObj>
              </mc:Fallback>
            </mc:AlternateContent>
          </a:graphicData>
        </a:graphic>
      </p:graphicFrame>
      <p:sp>
        <p:nvSpPr>
          <p:cNvPr id="4" name="Text Placeholder 3"/>
          <p:cNvSpPr>
            <a:spLocks noGrp="1"/>
          </p:cNvSpPr>
          <p:nvPr>
            <p:ph type="body" idx="2"/>
          </p:nvPr>
        </p:nvSpPr>
        <p:spPr>
          <a:xfrm>
            <a:off x="457200" y="3326003"/>
            <a:ext cx="8229600" cy="1079500"/>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if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Rapidly transport the patient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79294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Ethylene Glycol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Found in deicers and detergents; has a sweet taste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ingested accidentally or intentionally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 harmful metabolites that affect the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lungs, heart, blood vessels, and kidneys</a:t>
            </a:r>
          </a:p>
        </p:txBody>
      </p:sp>
    </p:spTree>
    <p:extLst>
      <p:ext uri="{BB962C8B-B14F-4D97-AF65-F5344CB8AC3E}">
        <p14:creationId xmlns:p14="http://schemas.microsoft.com/office/powerpoint/2010/main" val="18582110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a:defRPr/>
            </a:pPr>
            <a:r>
              <a:rPr lang="en-US" altLang="en-US" sz="2400" dirty="0">
                <a:latin typeface="+mn-lt"/>
              </a:rPr>
              <a:t>Ethylene Glycol</a:t>
            </a:r>
          </a:p>
          <a:p>
            <a:pPr lvl="1">
              <a:defRPr/>
            </a:pPr>
            <a:r>
              <a:rPr lang="en-US" altLang="en-US" sz="2400" dirty="0">
                <a:latin typeface="+mn-lt"/>
              </a:rPr>
              <a:t>Signs and Symptoms </a:t>
            </a:r>
          </a:p>
          <a:p>
            <a:pPr lvl="2">
              <a:defRPr/>
            </a:pPr>
            <a:r>
              <a:rPr lang="en-US" altLang="en-US" sz="2400" dirty="0">
                <a:latin typeface="+mn-lt"/>
              </a:rPr>
              <a:t>First stage – neurological</a:t>
            </a:r>
          </a:p>
          <a:p>
            <a:pPr lvl="2">
              <a:defRPr/>
            </a:pPr>
            <a:r>
              <a:rPr lang="en-US" altLang="en-US" sz="2400" dirty="0">
                <a:latin typeface="+mn-lt"/>
              </a:rPr>
              <a:t>Second stage – cardiopulmonary</a:t>
            </a:r>
          </a:p>
          <a:p>
            <a:pPr lvl="2">
              <a:defRPr/>
            </a:pPr>
            <a:r>
              <a:rPr lang="en-US" altLang="en-US" sz="2400" dirty="0">
                <a:latin typeface="+mn-lt"/>
              </a:rPr>
              <a:t>Third stage – renal</a:t>
            </a:r>
          </a:p>
        </p:txBody>
      </p:sp>
    </p:spTree>
    <p:extLst>
      <p:ext uri="{BB962C8B-B14F-4D97-AF65-F5344CB8AC3E}">
        <p14:creationId xmlns:p14="http://schemas.microsoft.com/office/powerpoint/2010/main" val="3678231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Poisons and Poisoning </a:t>
            </a:r>
            <a:r>
              <a:rPr lang="en-US"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Poisons and Routes of Exposure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Poisons </a:t>
            </a:r>
            <a:r>
              <a:rPr lang="en-US" altLang="en-US" sz="2400" dirty="0">
                <a:solidFill>
                  <a:srgbClr val="000000"/>
                </a:solidFill>
                <a:latin typeface="Arial (Body)"/>
                <a:ea typeface="ＭＳ Ｐゴシック"/>
              </a:rPr>
              <a:t>can enter the body by four routes: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Ingestion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Inhalation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Injection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Absorption</a:t>
            </a:r>
          </a:p>
        </p:txBody>
      </p:sp>
    </p:spTree>
    <p:extLst>
      <p:ext uri="{BB962C8B-B14F-4D97-AF65-F5344CB8AC3E}">
        <p14:creationId xmlns:p14="http://schemas.microsoft.com/office/powerpoint/2010/main" val="33092747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25803"/>
          </a:xfrm>
        </p:spPr>
        <p:txBody>
          <a:bodyPr wrap="square" lIns="91425" tIns="91425" rIns="91425" bIns="91425">
            <a:noAutofit/>
          </a:bodyPr>
          <a:lstStyle/>
          <a:p>
            <a:pPr marL="255600" lvl="1" indent="-255600" eaLnBrk="0" fontAlgn="base" hangingPunct="0">
              <a:spcBef>
                <a:spcPts val="1500"/>
              </a:spcBef>
              <a:buFont typeface="Arial" panose="020B0604020202020204" pitchFamily="34" charset="0"/>
              <a:buChar char="•"/>
              <a:tabLst>
                <a:tab pos="176213" algn="l"/>
              </a:tabLst>
              <a:defRPr/>
            </a:pPr>
            <a:r>
              <a:rPr lang="en-US" altLang="en-US" sz="2400" dirty="0">
                <a:latin typeface="+mn-lt"/>
              </a:rPr>
              <a:t>Ethylene Glycol</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and maintain the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pulse ox </a:t>
            </a:r>
            <a:r>
              <a:rPr lang="en-US" altLang="en-US" sz="2400" dirty="0" smtClean="0">
                <a:solidFill>
                  <a:srgbClr val="000000"/>
                </a:solidFill>
                <a:latin typeface="Arial (Body)"/>
                <a:ea typeface="ＭＳ Ｐゴシック"/>
              </a:rPr>
              <a:t>at</a:t>
            </a:r>
            <a:endParaRPr lang="en-US" altLang="en-US" sz="2400" dirty="0">
              <a:solidFill>
                <a:srgbClr val="000000"/>
              </a:solidFill>
              <a:latin typeface="Arial (Body)"/>
              <a:ea typeface="ＭＳ Ｐゴシック"/>
            </a:endParaRPr>
          </a:p>
        </p:txBody>
      </p:sp>
      <p:graphicFrame>
        <p:nvGraphicFramePr>
          <p:cNvPr id="6" name="Object 5" descr="greater than or equals to ninety four %"/>
          <p:cNvGraphicFramePr>
            <a:graphicFrameLocks noChangeAspect="1"/>
          </p:cNvGraphicFramePr>
          <p:nvPr>
            <p:extLst>
              <p:ext uri="{D42A27DB-BD31-4B8C-83A1-F6EECF244321}">
                <p14:modId xmlns:p14="http://schemas.microsoft.com/office/powerpoint/2010/main" val="2947528444"/>
              </p:ext>
            </p:extLst>
          </p:nvPr>
        </p:nvGraphicFramePr>
        <p:xfrm>
          <a:off x="4459288" y="3038475"/>
          <a:ext cx="1014412" cy="396875"/>
        </p:xfrm>
        <a:graphic>
          <a:graphicData uri="http://schemas.openxmlformats.org/presentationml/2006/ole">
            <mc:AlternateContent xmlns:mc="http://schemas.openxmlformats.org/markup-compatibility/2006">
              <mc:Choice xmlns:v="urn:schemas-microsoft-com:vml" Requires="v">
                <p:oleObj spid="_x0000_s7234" name="Equation" r:id="rId4" imgW="520560" imgH="203040" progId="Equation.DSMT4">
                  <p:embed/>
                </p:oleObj>
              </mc:Choice>
              <mc:Fallback>
                <p:oleObj name="Equation" r:id="rId4" imgW="520560" imgH="203040" progId="Equation.DSMT4">
                  <p:embed/>
                  <p:pic>
                    <p:nvPicPr>
                      <p:cNvPr id="5" name="Object 4"/>
                      <p:cNvPicPr/>
                      <p:nvPr/>
                    </p:nvPicPr>
                    <p:blipFill>
                      <a:blip r:embed="rId5"/>
                      <a:stretch>
                        <a:fillRect/>
                      </a:stretch>
                    </p:blipFill>
                    <p:spPr>
                      <a:xfrm>
                        <a:off x="4459288" y="3038475"/>
                        <a:ext cx="1014412" cy="396875"/>
                      </a:xfrm>
                      <a:prstGeom prst="rect">
                        <a:avLst/>
                      </a:prstGeom>
                    </p:spPr>
                  </p:pic>
                </p:oleObj>
              </mc:Fallback>
            </mc:AlternateContent>
          </a:graphicData>
        </a:graphic>
      </p:graphicFrame>
      <p:sp>
        <p:nvSpPr>
          <p:cNvPr id="5" name="Text Placeholder 4"/>
          <p:cNvSpPr>
            <a:spLocks noGrp="1"/>
          </p:cNvSpPr>
          <p:nvPr>
            <p:ph type="body" idx="2"/>
          </p:nvPr>
        </p:nvSpPr>
        <p:spPr>
          <a:xfrm>
            <a:off x="457200" y="3326003"/>
            <a:ext cx="8229600" cy="883444"/>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 if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Rapidly transport the patient.</a:t>
            </a:r>
            <a:endParaRPr lang="en-US" dirty="0"/>
          </a:p>
        </p:txBody>
      </p:sp>
    </p:spTree>
    <p:extLst>
      <p:ext uri="{BB962C8B-B14F-4D97-AF65-F5344CB8AC3E}">
        <p14:creationId xmlns:p14="http://schemas.microsoft.com/office/powerpoint/2010/main" val="11308620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Specific Types of Poisoning </a:t>
            </a:r>
            <a:r>
              <a:rPr lang="en-US" sz="2000" b="0" dirty="0" smtClean="0">
                <a:latin typeface="Times New Roman" panose="02020603050405020304" pitchFamily="18" charset="0"/>
                <a:ea typeface="ＭＳ Ｐゴシック"/>
                <a:cs typeface="ＭＳ Ｐゴシック" pitchFamily="-1" charset="-128"/>
              </a:rPr>
              <a:t>(28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Poisonous Plants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These plants include poison ivy, poison sumac, poison oak as well as other plants that can cause contact dermatitis.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Decontaminate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 the patient from scratching.</a:t>
            </a:r>
          </a:p>
        </p:txBody>
      </p:sp>
    </p:spTree>
    <p:extLst>
      <p:ext uri="{BB962C8B-B14F-4D97-AF65-F5344CB8AC3E}">
        <p14:creationId xmlns:p14="http://schemas.microsoft.com/office/powerpoint/2010/main" val="19233528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Specific Types of Poisoning </a:t>
            </a:r>
            <a:r>
              <a:rPr lang="en-US" sz="2000" b="0" smtClean="0">
                <a:latin typeface="Times New Roman" panose="02020603050405020304" pitchFamily="18" charset="0"/>
                <a:ea typeface="ＭＳ Ｐゴシック"/>
                <a:cs typeface="ＭＳ Ｐゴシック" pitchFamily="-1" charset="-128"/>
              </a:rPr>
              <a:t>(29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Suicide Bags and Chemical Suicide by Toxic Gas Inhalation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Inhalation of helium or nitrogen concentrated in a bag over the head causes suffocation.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Scene safety is critical; evacuate the room and contact the fire department.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Treat the patient for toxic inhalation.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095590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Poison Control Centers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These centers are staffed by experts and is available 24 hours a day by a toll-free call.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Staff can help advise on a treatment plan.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Provide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age, weight, condition, and the specifics of the poisoning.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Verify advice with medical direction.</a:t>
            </a:r>
          </a:p>
        </p:txBody>
      </p:sp>
    </p:spTree>
    <p:extLst>
      <p:ext uri="{BB962C8B-B14F-4D97-AF65-F5344CB8AC3E}">
        <p14:creationId xmlns:p14="http://schemas.microsoft.com/office/powerpoint/2010/main" val="36287045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Conclusion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After several hours of vomiting and diarrhea, Warren feels weak and lightheaded. Being from out of town, and having no one to drive him, he calls an </a:t>
            </a:r>
            <a:r>
              <a:rPr lang="en-US" altLang="en-US" sz="2400" dirty="0" smtClean="0">
                <a:solidFill>
                  <a:srgbClr val="000000"/>
                </a:solidFill>
                <a:latin typeface="Arial (Body)"/>
                <a:ea typeface="ＭＳ Ｐゴシック"/>
              </a:rPr>
              <a:t>ambulance.</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Although </a:t>
            </a:r>
            <a:r>
              <a:rPr lang="en-US" altLang="en-US" sz="2400" dirty="0" smtClean="0">
                <a:solidFill>
                  <a:srgbClr val="000000"/>
                </a:solidFill>
                <a:latin typeface="Arial (Body)"/>
                <a:ea typeface="ＭＳ Ｐゴシック"/>
              </a:rPr>
              <a:t>Warren’s </a:t>
            </a:r>
            <a:r>
              <a:rPr lang="en-US" altLang="en-US" sz="2400" dirty="0">
                <a:solidFill>
                  <a:srgbClr val="000000"/>
                </a:solidFill>
                <a:latin typeface="Arial (Body)"/>
                <a:ea typeface="ＭＳ Ｐゴシック"/>
              </a:rPr>
              <a:t>vital signs appear to be within normal limits, an orthostatic tilt test is positive, indicating that he is dehydrated and has lost vascular volume.</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transport Warren to the emergency department, where he receives medication for his nausea and vomiting, along with </a:t>
            </a:r>
            <a:r>
              <a:rPr lang="en-US" altLang="en-US" sz="2400" dirty="0" smtClean="0">
                <a:solidFill>
                  <a:srgbClr val="000000"/>
                </a:solidFill>
                <a:latin typeface="Arial (Body)"/>
                <a:ea typeface="ＭＳ Ｐゴシック"/>
              </a:rPr>
              <a:t>IV fluids.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304806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Tomas Armenta and Bob Palick respond to a convenience store, where a disoriented person was found sitting on the sidewalk. There is a paper bag with gold spray paint on it next to the patient, and the patient has gold spray paint around his mouth and nose. The patient seems confused as Tomas and Bob approach.</a:t>
            </a:r>
          </a:p>
        </p:txBody>
      </p:sp>
    </p:spTree>
    <p:extLst>
      <p:ext uri="{BB962C8B-B14F-4D97-AF65-F5344CB8AC3E}">
        <p14:creationId xmlns:p14="http://schemas.microsoft.com/office/powerpoint/2010/main" val="13171373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do the clues at the scene tell you about the problems you should anticipate as you assess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treatment should you anticipate this patient may need?</a:t>
            </a:r>
          </a:p>
        </p:txBody>
      </p:sp>
    </p:spTree>
    <p:extLst>
      <p:ext uri="{BB962C8B-B14F-4D97-AF65-F5344CB8AC3E}">
        <p14:creationId xmlns:p14="http://schemas.microsoft.com/office/powerpoint/2010/main" val="10865117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(1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Significant medical problems are associated with drug overdose and withdrawal.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Problems include altered mental status and respiratory depression.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abusing drugs or alcohol can be unpredictable and violent.</a:t>
            </a:r>
          </a:p>
        </p:txBody>
      </p:sp>
    </p:spTree>
    <p:extLst>
      <p:ext uri="{BB962C8B-B14F-4D97-AF65-F5344CB8AC3E}">
        <p14:creationId xmlns:p14="http://schemas.microsoft.com/office/powerpoint/2010/main" val="20153717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Drug and Alcohol Emergencies </a:t>
            </a:r>
            <a:r>
              <a:rPr lang="en-US" sz="2000" b="0" smtClean="0">
                <a:latin typeface="Times New Roman" panose="02020603050405020304" pitchFamily="18" charset="0"/>
                <a:ea typeface="ＭＳ Ｐゴシック"/>
                <a:cs typeface="ＭＳ Ｐゴシック" pitchFamily="-1" charset="-128"/>
              </a:rPr>
              <a:t>(2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Drug Abuse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Self-administration of a drug in a manner that is not in accord with approved medical or social patterns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Overdose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that involves poisoning by drugs or alcohol</a:t>
            </a:r>
          </a:p>
        </p:txBody>
      </p:sp>
    </p:spTree>
    <p:extLst>
      <p:ext uri="{BB962C8B-B14F-4D97-AF65-F5344CB8AC3E}">
        <p14:creationId xmlns:p14="http://schemas.microsoft.com/office/powerpoint/2010/main" val="32695310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Drug and Alcohol Emergencies </a:t>
            </a:r>
            <a:r>
              <a:rPr lang="en-US" sz="2000" b="0" dirty="0" smtClean="0">
                <a:latin typeface="Times New Roman" panose="02020603050405020304" pitchFamily="18" charset="0"/>
                <a:ea typeface="ＭＳ Ｐゴシック"/>
                <a:cs typeface="ＭＳ Ｐゴシック" pitchFamily="-1" charset="-128"/>
              </a:rPr>
              <a:t>(3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66498"/>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Withdrawal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Period of abstinence from the drug or alcohol to which the body has become </a:t>
            </a:r>
            <a:r>
              <a:rPr lang="en-US" altLang="en-US" sz="2400" dirty="0" smtClean="0">
                <a:solidFill>
                  <a:srgbClr val="000000"/>
                </a:solidFill>
                <a:latin typeface="Arial (Body)"/>
                <a:ea typeface="ＭＳ Ｐゴシック"/>
              </a:rPr>
              <a:t>accustomed</a:t>
            </a:r>
            <a:endParaRPr lang="en-US" altLang="en-US" sz="2400" dirty="0">
              <a:solidFill>
                <a:srgbClr val="000000"/>
              </a:solidFill>
              <a:latin typeface="Arial (Body)"/>
              <a:ea typeface="ＭＳ Ｐゴシック"/>
            </a:endParaRPr>
          </a:p>
        </p:txBody>
      </p:sp>
      <p:pic>
        <p:nvPicPr>
          <p:cNvPr id="5" name="Picture 2" descr="A collection of illicit drugs, in pill, powder, tab, liquid, and plant fo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9869" y="3254248"/>
            <a:ext cx="6106462" cy="293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160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9388</TotalTime>
  <Words>15017</Words>
  <Application>Microsoft Office PowerPoint</Application>
  <PresentationFormat>On-screen Show (4:3)</PresentationFormat>
  <Paragraphs>1744</Paragraphs>
  <Slides>177</Slides>
  <Notes>151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177</vt:i4>
      </vt:variant>
    </vt:vector>
  </HeadingPairs>
  <TitlesOfParts>
    <vt:vector size="187"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#1 Introduction</vt:lpstr>
      <vt:lpstr>Case Study #1</vt:lpstr>
      <vt:lpstr>Introduction</vt:lpstr>
      <vt:lpstr>Poisons and Poisoning (1 of 6)</vt:lpstr>
      <vt:lpstr>Poisons and Poisoning (2 of 6)</vt:lpstr>
      <vt:lpstr>Poisons and Poisoning (3 of 6)</vt:lpstr>
      <vt:lpstr>Ingestion</vt:lpstr>
      <vt:lpstr>Inhalation</vt:lpstr>
      <vt:lpstr>Injection</vt:lpstr>
      <vt:lpstr>Absorption</vt:lpstr>
      <vt:lpstr>Poisons and Poisoning (4 of 6)</vt:lpstr>
      <vt:lpstr>Poisons and Poisoning (5 of 6)</vt:lpstr>
      <vt:lpstr>Poisons and Poisoning (6 of 6)</vt:lpstr>
      <vt:lpstr>Ingested Poisons (1 of 10)</vt:lpstr>
      <vt:lpstr>Ingested Poisons (2 of 10)</vt:lpstr>
      <vt:lpstr>Ingested Poisons (3 of 10)</vt:lpstr>
      <vt:lpstr>Poisoning is the Number One Cause of Accidental Death Among Children</vt:lpstr>
      <vt:lpstr>Ingested Poisons (4 of 10)</vt:lpstr>
      <vt:lpstr>Ingested Poisons (5 of 10)</vt:lpstr>
      <vt:lpstr>Discoloration or Burns around the Mouth Are Signs of Possible Poisoning</vt:lpstr>
      <vt:lpstr>Ingested Poisons (6 of 10)</vt:lpstr>
      <vt:lpstr>Ingested Poisons (7 of 10)</vt:lpstr>
      <vt:lpstr>Ingested Poisons (8 of 10)</vt:lpstr>
      <vt:lpstr>Several Brands and Forms of Activated Charcoal Are Available</vt:lpstr>
      <vt:lpstr>Ingested Poisons (9 of 10)</vt:lpstr>
      <vt:lpstr>Ingested Poisons (10 of 10)</vt:lpstr>
      <vt:lpstr>Inhaled Poisons (1 of 9)</vt:lpstr>
      <vt:lpstr>Inhaled Poisons (2 of 9)</vt:lpstr>
      <vt:lpstr>Inhaled Poisons (3 of 9)</vt:lpstr>
      <vt:lpstr>Inhaled Poisons (4 of 9)</vt:lpstr>
      <vt:lpstr>Protect Yourself. Have Trained Rescuers Remove the Patient from a Toxic Environment</vt:lpstr>
      <vt:lpstr>Administer Oxygen to the Inhaled Poisoning Patient</vt:lpstr>
      <vt:lpstr>Inhaled Poisons (5 of 9)</vt:lpstr>
      <vt:lpstr>Inhaled Poisons (6 of 9)</vt:lpstr>
      <vt:lpstr>Inhaled Poisons (7 of 9)</vt:lpstr>
      <vt:lpstr>Inhaled Poisons (8 of 9)</vt:lpstr>
      <vt:lpstr>Inhaled Poisons (9 of 9)</vt:lpstr>
      <vt:lpstr>You Have Arrived at a Greenhouse Where There is a Report of a Worker Inhaling a Sprayed Pesticide</vt:lpstr>
      <vt:lpstr>Injected Poisons (1 of 6)</vt:lpstr>
      <vt:lpstr>Injected Poisons (2 of 6)</vt:lpstr>
      <vt:lpstr>Rattlesnake Bite</vt:lpstr>
      <vt:lpstr>Injected Poisons (3 of 6)</vt:lpstr>
      <vt:lpstr>Injected Poisons (4 of 6)</vt:lpstr>
      <vt:lpstr>Injected Poisons (5 of 6)</vt:lpstr>
      <vt:lpstr>Injected Poisons (6 of 6)</vt:lpstr>
      <vt:lpstr>Absorbed Poisons (1 of 6)</vt:lpstr>
      <vt:lpstr>Absorbed Poisons (2 of 6)</vt:lpstr>
      <vt:lpstr>Absorbed Poisons (3 of 6)</vt:lpstr>
      <vt:lpstr>Absorbed Poisons (4 of 6)</vt:lpstr>
      <vt:lpstr>Absorbed Poisons (5 of 6)</vt:lpstr>
      <vt:lpstr>Absorbed Poisons (6 of 6)</vt:lpstr>
      <vt:lpstr>Brush Dry Powder off the Patient. Then Flush with Clean Water to Remove Poison on the Surface of the Skin</vt:lpstr>
      <vt:lpstr>Irrigate Chemical Burns of the Eye with Clean Water for at Least 20 Minutes</vt:lpstr>
      <vt:lpstr>Case Study Conclusion (1 of 4)</vt:lpstr>
      <vt:lpstr>Case Study Conclusion (2 of 4)</vt:lpstr>
      <vt:lpstr>Case Study Conclusion (3 of 4)</vt:lpstr>
      <vt:lpstr>Case Study Conclusion (4 of 4)</vt:lpstr>
      <vt:lpstr>Case Study #2 Introduction</vt:lpstr>
      <vt:lpstr>Case Study #2</vt:lpstr>
      <vt:lpstr>Specific Types of Poisoning (1 of 31)</vt:lpstr>
      <vt:lpstr>Specific Types of Poisoning (2 of 31)</vt:lpstr>
      <vt:lpstr>Specific Types of Poisoning (3 of 31)</vt:lpstr>
      <vt:lpstr>Specific Types of Poisoning (4 of 31)</vt:lpstr>
      <vt:lpstr>Specific Types of Poisoning (5 of 31)</vt:lpstr>
      <vt:lpstr>Specific Types of Poisoning (6 of 31)</vt:lpstr>
      <vt:lpstr>Specific Types of Poisoning (7 of 31)</vt:lpstr>
      <vt:lpstr>Specific Types of Poisoning (8 of 31)</vt:lpstr>
      <vt:lpstr>Specific Types of Poisoning (9 of 31)</vt:lpstr>
      <vt:lpstr>Specific Types of Poisoning (10 of 31)</vt:lpstr>
      <vt:lpstr>Specific Types of Poisoning (11 of 31)</vt:lpstr>
      <vt:lpstr>Click on the Statement about Carbon Monoxide Poisoning That is True</vt:lpstr>
      <vt:lpstr>Specific Types of Poisoning (12 of 31)</vt:lpstr>
      <vt:lpstr>Specific Types of Poisoning (13 of 31)</vt:lpstr>
      <vt:lpstr>Specific Types of Poisoning (14 of 31)</vt:lpstr>
      <vt:lpstr>Specific Types of Poisoning (15 of 31)</vt:lpstr>
      <vt:lpstr>Specific Types of Poisoning (16 of 31)</vt:lpstr>
      <vt:lpstr>Specific Types of Poisoning (17 of 31)</vt:lpstr>
      <vt:lpstr>Specific Types of Poisoning (18 of 31)</vt:lpstr>
      <vt:lpstr>Specific Types of Poisoning (19 of 31)</vt:lpstr>
      <vt:lpstr>Specific Types of Poisoning (20 of 31)</vt:lpstr>
      <vt:lpstr>Specific Types of Poisoning (21 of 31)</vt:lpstr>
      <vt:lpstr>Specific Types of Poisoning (22 of 31)</vt:lpstr>
      <vt:lpstr>Specific Types of Poisoning (23 of 31)</vt:lpstr>
      <vt:lpstr>Specific Types of Poisoning (24 of 31)</vt:lpstr>
      <vt:lpstr>Specific Types of Poisoning (25 of 31)</vt:lpstr>
      <vt:lpstr>Specific Types of Poisoning (26 of 31)</vt:lpstr>
      <vt:lpstr>Specific Types of Poisoning (27 of 31)</vt:lpstr>
      <vt:lpstr>Specific Types of Poisoning (28 of 31)</vt:lpstr>
      <vt:lpstr>Specific Types of Poisoning (29 of 31)</vt:lpstr>
      <vt:lpstr>Poison Control Centers</vt:lpstr>
      <vt:lpstr>Case Study #2 Conclusion</vt:lpstr>
      <vt:lpstr>Case Study #3 Introduction</vt:lpstr>
      <vt:lpstr>Case Study #3</vt:lpstr>
      <vt:lpstr>Drug and Alcohol Emergencies (1 of 20)</vt:lpstr>
      <vt:lpstr>Drug and Alcohol Emergencies (2 of 20)</vt:lpstr>
      <vt:lpstr>Drug and Alcohol Emergencies (3 of 20)</vt:lpstr>
      <vt:lpstr>Drug and Alcohol Emergencies (4 of 20)</vt:lpstr>
      <vt:lpstr>Drug and Alcohol Emergencies (5 of 20)</vt:lpstr>
      <vt:lpstr>Drug and Alcohol Emergencies (6 of 20)</vt:lpstr>
      <vt:lpstr>Drug and Alcohol Emergencies (7 of 20)</vt:lpstr>
      <vt:lpstr>Drug and Alcohol Emergencies (8 of 20)</vt:lpstr>
      <vt:lpstr>Drug and Alcohol Emergencies (9 of 20)</vt:lpstr>
      <vt:lpstr>Drug and Alcohol Emergencies (10 of 20)</vt:lpstr>
      <vt:lpstr>Drug and Alcohol Emergencies (11 of 20)</vt:lpstr>
      <vt:lpstr>Drug and Alcohol Emergencies (12 of 20)</vt:lpstr>
      <vt:lpstr>Drug and Alcohol Emergencies (13 of 20)</vt:lpstr>
      <vt:lpstr>Drug and Alcohol Emergencies (14 of 20)</vt:lpstr>
      <vt:lpstr>Drug and Alcohol Emergencies (15 of 20)</vt:lpstr>
      <vt:lpstr>Needle Track Marks on the Extremities—A Sign of Injected Drug Use</vt:lpstr>
      <vt:lpstr>Drug and Alcohol Emergencies (16 of 20)</vt:lpstr>
      <vt:lpstr>Drug and Alcohol Emergencies (17 of 20)</vt:lpstr>
      <vt:lpstr>Drug and Alcohol Emergencies (18 of 20)</vt:lpstr>
      <vt:lpstr>Drug and Alcohol Emergencies (19 of 20)</vt:lpstr>
      <vt:lpstr>Drug and Alcohol Emergencies (20 of 20)</vt:lpstr>
      <vt:lpstr>Specific Types of Poisoning (30 of 31)</vt:lpstr>
      <vt:lpstr>Specific Types of Poisoning (31 of 31)</vt:lpstr>
      <vt:lpstr>Explain Who You Are and Maintain a Nonjudgmental Attitude</vt:lpstr>
      <vt:lpstr>Click on the Substance with Which Constricted Pupils Are Most Associated</vt:lpstr>
      <vt:lpstr>Specific Substance Abuse Considerations (1 of 35)</vt:lpstr>
      <vt:lpstr>Specific Substance Abuse Considerations (2 of 35)</vt:lpstr>
      <vt:lpstr>Specific Substance Abuse Considerations (3 of 35)</vt:lpstr>
      <vt:lpstr>Specific Substance Abuse Considerations (4 of 35)</vt:lpstr>
      <vt:lpstr>Specific Substance Abuse Considerations (5 of 35)</vt:lpstr>
      <vt:lpstr>Specific Substance Abuse Considerations (6 of 35)</vt:lpstr>
      <vt:lpstr>Specific Substance Abuse Considerations (7 of 35)</vt:lpstr>
      <vt:lpstr>Specific Substance Abuse Considerations (8 of 35)</vt:lpstr>
      <vt:lpstr>Specific Substance Abuse Considerations (9 of 35)</vt:lpstr>
      <vt:lpstr>Specific Substance Abuse Considerations (10 of 35)</vt:lpstr>
      <vt:lpstr>Specific Substance Abuse Considerations (11 of 35)</vt:lpstr>
      <vt:lpstr>Specific Substance Abuse Considerations (12 of 35)</vt:lpstr>
      <vt:lpstr>Specific Substance Abuse Considerations (13 of 35)</vt:lpstr>
      <vt:lpstr>Specific Substance Abuse Considerations (14 of 35)</vt:lpstr>
      <vt:lpstr>Specific Substance Abuse Considerations (15 of 35)</vt:lpstr>
      <vt:lpstr>Specific Substance Abuse Considerations (16 of 35)</vt:lpstr>
      <vt:lpstr>Draw up Naloxone</vt:lpstr>
      <vt:lpstr>Attach the Mucosal Atomizer Device</vt:lpstr>
      <vt:lpstr>Administer Naloxone in the Nostril</vt:lpstr>
      <vt:lpstr>Specific Substance Abuse Considerations (17 of 35)</vt:lpstr>
      <vt:lpstr>Specific Substance Abuse Considerations (18 of 35)</vt:lpstr>
      <vt:lpstr>Specific Substance Abuse Considerations (19 of 35)</vt:lpstr>
      <vt:lpstr>Specific Substance Abuse Considerations (20 of 35)</vt:lpstr>
      <vt:lpstr>Specific Substance Abuse Considerations (21 of 35)</vt:lpstr>
      <vt:lpstr>Specific Substance Abuse Considerations (22 of 35)</vt:lpstr>
      <vt:lpstr>Specific Substance Abuse Considerations (23 of 35)</vt:lpstr>
      <vt:lpstr>Specific Substance Abuse Considerations (24 of 35)</vt:lpstr>
      <vt:lpstr>Specific Substance Abuse Considerations (25 of 35)</vt:lpstr>
      <vt:lpstr>Specific Substance Abuse Considerations (26 of 35)</vt:lpstr>
      <vt:lpstr>Specific Substance Abuse Considerations (27 of 35)</vt:lpstr>
      <vt:lpstr>Specific Substance Abuse Considerations (28 of 35)</vt:lpstr>
      <vt:lpstr>Specific Substance Abuse Considerations (29 of 35)</vt:lpstr>
      <vt:lpstr>Specific Substance Abuse Considerations (30 of 35)</vt:lpstr>
      <vt:lpstr>Specific Substance Abuse Considerations (31 of 35)</vt:lpstr>
      <vt:lpstr>Specific Substance Abuse Considerations (32 of 35)</vt:lpstr>
      <vt:lpstr>Specific Substance Abuse Considerations (33 of 35)</vt:lpstr>
      <vt:lpstr>Specific Substance Abuse Considerations (34 of 35)</vt:lpstr>
      <vt:lpstr>Specific Substance Abuse Considerations (35 of 35)</vt:lpstr>
      <vt:lpstr>A “Huffer” Inhales Poisons Deliberately to “Get High”</vt:lpstr>
      <vt:lpstr>Case Study #3 Conclusion (1 of 2)</vt:lpstr>
      <vt:lpstr>Case Study #3 Conclusion (2 of 2)</vt:lpstr>
      <vt:lpstr>Lesson Summary (1 of 2)</vt:lpstr>
      <vt:lpstr>Lesson Summary (2 of 2)</vt:lpstr>
      <vt:lpstr>Correct! (1 of 3)</vt:lpstr>
      <vt:lpstr>Incorrect (1 of 9)</vt:lpstr>
      <vt:lpstr>Incorrect (2 of 9)</vt:lpstr>
      <vt:lpstr>Incorrect (3 of 9)</vt:lpstr>
      <vt:lpstr>Correct! (2 of 3)</vt:lpstr>
      <vt:lpstr>Incorrect (4 of 9)</vt:lpstr>
      <vt:lpstr>Incorrect (5 of 9)</vt:lpstr>
      <vt:lpstr>Incorrect (6 of 9)</vt:lpstr>
      <vt:lpstr>Correct! (3 of 3)</vt:lpstr>
      <vt:lpstr>Incorrect (7 of 9)</vt:lpstr>
      <vt:lpstr>Incorrect (8 of 9)</vt:lpstr>
      <vt:lpstr>Incorrect (9 of 9)</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K, Prabhu (Cognizant)</cp:lastModifiedBy>
  <cp:revision>1082</cp:revision>
  <dcterms:modified xsi:type="dcterms:W3CDTF">2018-03-01T12:31:38Z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