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70"/>
  </p:notesMasterIdLst>
  <p:handoutMasterIdLst>
    <p:handoutMasterId r:id="rId71"/>
  </p:handoutMasterIdLst>
  <p:sldIdLst>
    <p:sldId id="301" r:id="rId3"/>
    <p:sldId id="307" r:id="rId4"/>
    <p:sldId id="308" r:id="rId5"/>
    <p:sldId id="309" r:id="rId6"/>
    <p:sldId id="310" r:id="rId7"/>
    <p:sldId id="311" r:id="rId8"/>
    <p:sldId id="312" r:id="rId9"/>
    <p:sldId id="313" r:id="rId10"/>
    <p:sldId id="314" r:id="rId11"/>
    <p:sldId id="315" r:id="rId12"/>
    <p:sldId id="316" r:id="rId13"/>
    <p:sldId id="317" r:id="rId14"/>
    <p:sldId id="318" r:id="rId15"/>
    <p:sldId id="319" r:id="rId16"/>
    <p:sldId id="320" r:id="rId17"/>
    <p:sldId id="321" r:id="rId18"/>
    <p:sldId id="369" r:id="rId19"/>
    <p:sldId id="371" r:id="rId20"/>
    <p:sldId id="322" r:id="rId21"/>
    <p:sldId id="323" r:id="rId22"/>
    <p:sldId id="324" r:id="rId23"/>
    <p:sldId id="325" r:id="rId24"/>
    <p:sldId id="326" r:id="rId25"/>
    <p:sldId id="327" r:id="rId26"/>
    <p:sldId id="328" r:id="rId27"/>
    <p:sldId id="329" r:id="rId28"/>
    <p:sldId id="330" r:id="rId29"/>
    <p:sldId id="331" r:id="rId30"/>
    <p:sldId id="332" r:id="rId31"/>
    <p:sldId id="333" r:id="rId32"/>
    <p:sldId id="370" r:id="rId33"/>
    <p:sldId id="334" r:id="rId34"/>
    <p:sldId id="335" r:id="rId35"/>
    <p:sldId id="336" r:id="rId36"/>
    <p:sldId id="337" r:id="rId37"/>
    <p:sldId id="338" r:id="rId38"/>
    <p:sldId id="339" r:id="rId39"/>
    <p:sldId id="340" r:id="rId40"/>
    <p:sldId id="341" r:id="rId41"/>
    <p:sldId id="342" r:id="rId42"/>
    <p:sldId id="343" r:id="rId43"/>
    <p:sldId id="344" r:id="rId44"/>
    <p:sldId id="345" r:id="rId45"/>
    <p:sldId id="346" r:id="rId46"/>
    <p:sldId id="347" r:id="rId47"/>
    <p:sldId id="348" r:id="rId48"/>
    <p:sldId id="349" r:id="rId49"/>
    <p:sldId id="350" r:id="rId50"/>
    <p:sldId id="351" r:id="rId51"/>
    <p:sldId id="352" r:id="rId52"/>
    <p:sldId id="353" r:id="rId53"/>
    <p:sldId id="354" r:id="rId54"/>
    <p:sldId id="355" r:id="rId55"/>
    <p:sldId id="356" r:id="rId56"/>
    <p:sldId id="357" r:id="rId57"/>
    <p:sldId id="358" r:id="rId58"/>
    <p:sldId id="359" r:id="rId59"/>
    <p:sldId id="360" r:id="rId60"/>
    <p:sldId id="361" r:id="rId61"/>
    <p:sldId id="362" r:id="rId62"/>
    <p:sldId id="363" r:id="rId63"/>
    <p:sldId id="364" r:id="rId64"/>
    <p:sldId id="365" r:id="rId65"/>
    <p:sldId id="366" r:id="rId66"/>
    <p:sldId id="367" r:id="rId67"/>
    <p:sldId id="368" r:id="rId68"/>
    <p:sldId id="305" r:id="rId6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22" autoAdjust="0"/>
    <p:restoredTop sz="86496" autoAdjust="0"/>
  </p:normalViewPr>
  <p:slideViewPr>
    <p:cSldViewPr snapToGrid="0" snapToObjects="1">
      <p:cViewPr varScale="1">
        <p:scale>
          <a:sx n="72" d="100"/>
          <a:sy n="72" d="100"/>
        </p:scale>
        <p:origin x="1133" y="67"/>
      </p:cViewPr>
      <p:guideLst>
        <p:guide orient="horz" pos="2160"/>
        <p:guide pos="2880"/>
      </p:guideLst>
    </p:cSldViewPr>
  </p:slideViewPr>
  <p:outlineViewPr>
    <p:cViewPr>
      <p:scale>
        <a:sx n="33" d="100"/>
        <a:sy n="33" d="100"/>
      </p:scale>
      <p:origin x="0" y="-1492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3/1/2018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smtClean="0">
                <a:solidFill>
                  <a:schemeClr val="dk1"/>
                </a:solidFill>
                <a:latin typeface="Arial"/>
                <a:ea typeface="Arial"/>
                <a:cs typeface="Arial"/>
                <a:sym typeface="Arial"/>
              </a:rPr>
              <a:t>1) MathType Plugin</a:t>
            </a:r>
          </a:p>
          <a:p>
            <a:r>
              <a:rPr lang="en-US" sz="1200" b="0" i="0" u="none" strike="noStrike" kern="1200" cap="none" dirty="0" smtClean="0">
                <a:solidFill>
                  <a:schemeClr val="dk1"/>
                </a:solidFill>
                <a:latin typeface="Arial"/>
                <a:ea typeface="Arial"/>
                <a:cs typeface="Arial"/>
                <a:sym typeface="Arial"/>
              </a:rPr>
              <a:t>2) Math Player (free versions available)</a:t>
            </a:r>
          </a:p>
          <a:p>
            <a:r>
              <a:rPr lang="en-US" sz="1200" b="0" i="0" u="none" strike="noStrike" kern="1200" cap="none" dirty="0" smtClean="0">
                <a:solidFill>
                  <a:schemeClr val="dk1"/>
                </a:solidFill>
                <a:latin typeface="Arial"/>
                <a:ea typeface="Arial"/>
                <a:cs typeface="Arial"/>
                <a:sym typeface="Arial"/>
              </a:rPr>
              <a:t>3) NVDA Reader (free versions available)</a:t>
            </a:r>
          </a:p>
          <a:p>
            <a:endParaRPr lang="en-US" sz="1200" b="0" i="0" u="none" strike="noStrike" kern="1200" cap="none" dirty="0" smtClean="0">
              <a:solidFill>
                <a:schemeClr val="dk1"/>
              </a:solidFill>
              <a:latin typeface="Arial"/>
              <a:cs typeface="Arial"/>
              <a:sym typeface="Arial"/>
            </a:endParaRPr>
          </a:p>
          <a:p>
            <a:pPr>
              <a:defRPr/>
            </a:pPr>
            <a:r>
              <a:rPr lang="en-US" altLang="en-US" b="1" dirty="0" smtClean="0">
                <a:ea typeface="ＭＳ Ｐゴシック" panose="020B0600070205080204" pitchFamily="34" charset="-128"/>
              </a:rPr>
              <a:t>Advance Preparation</a:t>
            </a:r>
            <a:endParaRPr lang="en-US" altLang="en-US" sz="1400" dirty="0" smtClean="0">
              <a:ea typeface="ＭＳ Ｐゴシック" panose="020B0600070205080204" pitchFamily="34" charset="-128"/>
            </a:endParaRPr>
          </a:p>
          <a:p>
            <a:pPr>
              <a:defRPr/>
            </a:pPr>
            <a:r>
              <a:rPr lang="en-US" altLang="en-US" dirty="0" smtClean="0">
                <a:ea typeface="ＭＳ Ｐゴシック" panose="020B0600070205080204" pitchFamily="34" charset="-128"/>
              </a:rPr>
              <a:t>Student Readiness</a:t>
            </a:r>
          </a:p>
          <a:p>
            <a:pPr marL="171450" indent="-171450">
              <a:buFont typeface="Arial" panose="020B0604020202020204" pitchFamily="34" charset="0"/>
              <a:buChar char="•"/>
              <a:defRPr/>
            </a:pPr>
            <a:r>
              <a:rPr lang="en-US" altLang="en-US" dirty="0" smtClean="0">
                <a:ea typeface="ＭＳ Ｐゴシック" panose="020B0600070205080204" pitchFamily="34" charset="-128"/>
              </a:rPr>
              <a:t>Assign the associated section of MyBRADYLab and review student scores. Review the chapter material in the Instructor Resources, which includes Student Handouts, PowerPoint slides, and the MyTest Program.</a:t>
            </a:r>
          </a:p>
          <a:p>
            <a:pPr>
              <a:defRPr/>
            </a:pPr>
            <a:endParaRPr lang="en-US" altLang="en-US" sz="2000" dirty="0" smtClean="0">
              <a:ea typeface="ＭＳ Ｐゴシック" panose="020B0600070205080204" pitchFamily="34" charset="-128"/>
            </a:endParaRPr>
          </a:p>
          <a:p>
            <a:pPr>
              <a:defRPr/>
            </a:pPr>
            <a:r>
              <a:rPr lang="en-US" altLang="en-US" dirty="0" smtClean="0">
                <a:ea typeface="ＭＳ Ｐゴシック" panose="020B0600070205080204" pitchFamily="34" charset="-128"/>
              </a:rPr>
              <a:t>Prepare</a:t>
            </a:r>
          </a:p>
          <a:p>
            <a:pPr marL="171450" indent="-171450">
              <a:buFont typeface="Arial" panose="020B0604020202020204" pitchFamily="34" charset="0"/>
              <a:buChar char="•"/>
              <a:defRPr/>
            </a:pPr>
            <a:r>
              <a:rPr lang="en-US" altLang="en-US" dirty="0" smtClean="0">
                <a:ea typeface="ＭＳ Ｐゴシック" panose="020B0600070205080204" pitchFamily="34" charset="-128"/>
              </a:rPr>
              <a:t>Consider asking an allergist to be a guest speaker on immune response, antibodies, and sensitization.</a:t>
            </a:r>
          </a:p>
          <a:p>
            <a:pPr marL="171450" indent="-171450">
              <a:buFont typeface="Arial" panose="020B0604020202020204" pitchFamily="34" charset="0"/>
              <a:buChar char="•"/>
              <a:defRPr/>
            </a:pPr>
            <a:r>
              <a:rPr lang="en-US" altLang="en-US" dirty="0" smtClean="0">
                <a:ea typeface="ＭＳ Ｐゴシック" panose="020B0600070205080204" pitchFamily="34" charset="-128"/>
              </a:rPr>
              <a:t>Have epinephrine auto-injector examples available to pass around in class.</a:t>
            </a:r>
          </a:p>
          <a:p>
            <a:pPr>
              <a:defRPr/>
            </a:pPr>
            <a:endParaRPr lang="en-US" altLang="en-US" sz="2000" dirty="0" smtClean="0">
              <a:ea typeface="ＭＳ Ｐゴシック" panose="020B0600070205080204" pitchFamily="34" charset="-128"/>
            </a:endParaRPr>
          </a:p>
          <a:p>
            <a:pPr>
              <a:buFont typeface="Arial" panose="020B0604020202020204" pitchFamily="34" charset="0"/>
              <a:buNone/>
              <a:defRPr/>
            </a:pPr>
            <a:r>
              <a:rPr lang="en-US" altLang="en-US" dirty="0" smtClean="0">
                <a:ea typeface="ＭＳ Ｐゴシック" panose="020B0600070205080204" pitchFamily="34" charset="-128"/>
              </a:rPr>
              <a:t>The total teaching time recommended is only a guideline. Take into consideration factors such as the pace at which students learn, the size of the class, breaks, and classroom activities. The actual time devoted to teaching objectives is the responsibility of the instructor.</a:t>
            </a:r>
            <a:endParaRPr lang="en-US" altLang="en-US" sz="2000" dirty="0" smtClean="0">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09911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Once sensitization occurs, the patient is primed for a possible anaphylactic reaction. It can take several exposures to a foreign substance over a long period to become sensitized.</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93258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When the antigen is reintroduced into the body, it attaches to the IgE antibodies that are now located on the mast cells and basophils. Granules located inside the mast cells and basophils attach to the cell membrane allowing them to release their contents, which are chemical substances known as chemical mediators, into the interstitial fluid. Once they are outside of the cell membrane and in the interstitial fluid, these chemical mediators can be picked up by the capillaries and transported by the blood throughout the body.</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The primary chemical mediator released from mast cells and basophils is histamine. Histamine causes bronchoconstriction, vasodilation, and an increase in capillary permeability (leakage). After the chemical mediators are released, the mast cells and basophils regenerate the granules inside the cell membrane, priming them for another allergic or anaphylactic reaction.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55230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The life-threatening responses that are directly produced from the release of the chemical mediators are bronchoconstriction, increase in capillary permeability, and vasodilation. These produce most of the signs and symptoms seen in anaphylaxis.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81410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In some reactions, the chemical mediators can be released from the mast cells and basophils the first time the antigen is introduced into the body without the patient ever being sensitized. The antigen causes the release of the chemical mediators. This reaction, in which no sensitization is required, is referred to as an anaphylactoid reaction or a non-</a:t>
            </a:r>
            <a:r>
              <a:rPr lang="en-US" altLang="en-US" dirty="0" err="1">
                <a:solidFill>
                  <a:prstClr val="black"/>
                </a:solidFill>
                <a:latin typeface="Calibri"/>
                <a:ea typeface="ＭＳ Ｐゴシック" panose="020B0600070205080204" pitchFamily="34" charset="-128"/>
              </a:rPr>
              <a:t>IgE</a:t>
            </a:r>
            <a:r>
              <a:rPr lang="en-US" altLang="en-US" dirty="0">
                <a:solidFill>
                  <a:prstClr val="black"/>
                </a:solidFill>
                <a:latin typeface="Calibri"/>
                <a:ea typeface="ＭＳ Ｐゴシック" panose="020B0600070205080204" pitchFamily="34" charset="-128"/>
              </a:rPr>
              <a:t>-mediated reaction. The body’s responses (bronchoconstriction, increased capillary permeability, and vasodilation) and the signs and symptoms are the same as for an </a:t>
            </a:r>
            <a:r>
              <a:rPr lang="en-US" altLang="en-US" dirty="0" err="1">
                <a:solidFill>
                  <a:prstClr val="black"/>
                </a:solidFill>
                <a:latin typeface="Calibri"/>
                <a:ea typeface="ＭＳ Ｐゴシック" panose="020B0600070205080204" pitchFamily="34" charset="-128"/>
              </a:rPr>
              <a:t>IgE</a:t>
            </a:r>
            <a:r>
              <a:rPr lang="en-US" altLang="en-US" dirty="0">
                <a:solidFill>
                  <a:prstClr val="black"/>
                </a:solidFill>
                <a:latin typeface="Calibri"/>
                <a:ea typeface="ＭＳ Ｐゴシック" panose="020B0600070205080204" pitchFamily="34" charset="-128"/>
              </a:rPr>
              <a:t>-mediated anaphylactic reaction. Thus, the treatment is the same.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680838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0" fontAlgn="base" hangingPunct="0">
              <a:spcBef>
                <a:spcPct val="30000"/>
              </a:spcBef>
              <a:spcAft>
                <a:spcPct val="0"/>
              </a:spcAft>
              <a:buFont typeface="Arial" panose="020B0604020202020204" pitchFamily="34" charset="0"/>
              <a:buChar char="•"/>
              <a:defRPr/>
            </a:pPr>
            <a:r>
              <a:rPr lang="en-US">
                <a:solidFill>
                  <a:prstClr val="black"/>
                </a:solidFill>
                <a:latin typeface="Calibri"/>
                <a:ea typeface="ＭＳ Ｐゴシック" charset="-128"/>
              </a:rPr>
              <a:t>Injection - The substance is introduced directly into the body by bites, stings, needles, or infusions.</a:t>
            </a:r>
          </a:p>
          <a:p>
            <a:pPr marL="171450" lvl="0" indent="-171450" eaLnBrk="0" fontAlgn="base" hangingPunct="0">
              <a:spcBef>
                <a:spcPct val="30000"/>
              </a:spcBef>
              <a:spcAft>
                <a:spcPct val="0"/>
              </a:spcAft>
              <a:buFont typeface="Arial" panose="020B0604020202020204" pitchFamily="34" charset="0"/>
              <a:buChar char="•"/>
              <a:defRPr/>
            </a:pPr>
            <a:r>
              <a:rPr lang="en-US">
                <a:solidFill>
                  <a:prstClr val="black"/>
                </a:solidFill>
                <a:latin typeface="Calibri"/>
                <a:ea typeface="ＭＳ Ｐゴシック" charset="-128"/>
              </a:rPr>
              <a:t>Ingestion - The patient swallows the substance.</a:t>
            </a:r>
          </a:p>
          <a:p>
            <a:pPr marL="171450" lvl="0" indent="-171450" eaLnBrk="0" fontAlgn="base" hangingPunct="0">
              <a:spcBef>
                <a:spcPct val="30000"/>
              </a:spcBef>
              <a:spcAft>
                <a:spcPct val="0"/>
              </a:spcAft>
              <a:buFont typeface="Arial" panose="020B0604020202020204" pitchFamily="34" charset="0"/>
              <a:buChar char="•"/>
              <a:defRPr/>
            </a:pPr>
            <a:r>
              <a:rPr lang="en-US">
                <a:solidFill>
                  <a:prstClr val="black"/>
                </a:solidFill>
                <a:latin typeface="Calibri"/>
                <a:ea typeface="ＭＳ Ｐゴシック" charset="-128"/>
              </a:rPr>
              <a:t>Inhalation - The patient breathes the substance into his lungs.</a:t>
            </a:r>
          </a:p>
          <a:p>
            <a:pPr marL="171450" lvl="0" indent="-171450" eaLnBrk="0" fontAlgn="base" hangingPunct="0">
              <a:spcBef>
                <a:spcPct val="30000"/>
              </a:spcBef>
              <a:spcAft>
                <a:spcPct val="0"/>
              </a:spcAft>
              <a:buFont typeface="Arial" panose="020B0604020202020204" pitchFamily="34" charset="0"/>
              <a:buChar char="•"/>
              <a:defRPr/>
            </a:pPr>
            <a:r>
              <a:rPr lang="en-US">
                <a:solidFill>
                  <a:prstClr val="black"/>
                </a:solidFill>
                <a:latin typeface="Calibri"/>
                <a:ea typeface="ＭＳ Ｐゴシック" charset="-128"/>
              </a:rPr>
              <a:t>Contact (absorption) - The antigen is absorbed through the skin.</a:t>
            </a:r>
          </a:p>
          <a:p>
            <a:pPr marL="171450" lvl="0" indent="-171450" eaLnBrk="0" fontAlgn="base" hangingPunct="0">
              <a:spcBef>
                <a:spcPct val="30000"/>
              </a:spcBef>
              <a:spcAft>
                <a:spcPct val="0"/>
              </a:spcAft>
              <a:buFont typeface="Arial" panose="020B0604020202020204" pitchFamily="34" charset="0"/>
              <a:buChar char="•"/>
              <a:defRPr/>
            </a:pPr>
            <a:endParaRPr lang="en-US">
              <a:solidFill>
                <a:prstClr val="black"/>
              </a:solidFill>
              <a:latin typeface="Calibri"/>
              <a:ea typeface="ＭＳ Ｐゴシック" charset="-128"/>
            </a:endParaRPr>
          </a:p>
          <a:p>
            <a:pPr lvl="0" eaLnBrk="0" fontAlgn="base" hangingPunct="0">
              <a:spcBef>
                <a:spcPct val="30000"/>
              </a:spcBef>
              <a:spcAft>
                <a:spcPct val="0"/>
              </a:spcAft>
              <a:defRPr/>
            </a:pPr>
            <a:r>
              <a:rPr lang="en-US">
                <a:solidFill>
                  <a:prstClr val="black"/>
                </a:solidFill>
                <a:latin typeface="Calibri"/>
                <a:ea typeface="ＭＳ Ｐゴシック" charset="-128"/>
              </a:rPr>
              <a:t>Injection, especially intramuscular or intravenous injection, is the route most often associated with anaphylactic reactions. Penicillin is the most common medication that causes of anaphylactic reactions.</a:t>
            </a:r>
            <a:endParaRPr lang="en-US" dirty="0">
              <a:solidFill>
                <a:prstClr val="black"/>
              </a:solidFill>
              <a:latin typeface="Calibri"/>
              <a:ea typeface="ＭＳ Ｐゴシック"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041182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0" fontAlgn="base" hangingPunct="0">
              <a:spcBef>
                <a:spcPct val="30000"/>
              </a:spcBef>
              <a:spcAft>
                <a:spcPct val="0"/>
              </a:spcAft>
              <a:buFont typeface="Arial" panose="020B0604020202020204" pitchFamily="34" charset="0"/>
              <a:buChar char="•"/>
              <a:defRPr/>
            </a:pPr>
            <a:r>
              <a:rPr lang="en-US" sz="1100">
                <a:solidFill>
                  <a:prstClr val="black"/>
                </a:solidFill>
                <a:latin typeface="Calibri"/>
                <a:ea typeface="ＭＳ Ｐゴシック" charset="-128"/>
              </a:rPr>
              <a:t>Hymenoptera account for the majority of severe allergic reactions and anaphylaxis related to insect bites.</a:t>
            </a:r>
          </a:p>
          <a:p>
            <a:pPr marL="171450" lvl="0" indent="-171450" eaLnBrk="0" fontAlgn="base" hangingPunct="0">
              <a:spcBef>
                <a:spcPct val="30000"/>
              </a:spcBef>
              <a:spcAft>
                <a:spcPct val="0"/>
              </a:spcAft>
              <a:buFont typeface="Arial" panose="020B0604020202020204" pitchFamily="34" charset="0"/>
              <a:buChar char="•"/>
              <a:defRPr/>
            </a:pPr>
            <a:r>
              <a:rPr lang="en-US" sz="1100">
                <a:solidFill>
                  <a:prstClr val="black"/>
                </a:solidFill>
                <a:latin typeface="Calibri"/>
                <a:ea typeface="ＭＳ Ｐゴシック" charset="-128"/>
              </a:rPr>
              <a:t>Venom from insect bites or stings, especially from millipedes, caterpillars, and centipedes, most often cause only a localized reaction.</a:t>
            </a:r>
          </a:p>
          <a:p>
            <a:pPr marL="171450" lvl="0" indent="-171450" eaLnBrk="0" fontAlgn="base" hangingPunct="0">
              <a:spcBef>
                <a:spcPct val="30000"/>
              </a:spcBef>
              <a:spcAft>
                <a:spcPct val="0"/>
              </a:spcAft>
              <a:buFont typeface="Arial" panose="020B0604020202020204" pitchFamily="34" charset="0"/>
              <a:buChar char="•"/>
              <a:defRPr/>
            </a:pPr>
            <a:r>
              <a:rPr lang="en-US" sz="1100">
                <a:solidFill>
                  <a:prstClr val="black"/>
                </a:solidFill>
                <a:latin typeface="Calibri"/>
                <a:ea typeface="ＭＳ Ｐゴシック" charset="-128"/>
              </a:rPr>
              <a:t>Foods, including peanuts, other nuts, milk, eggs, shellfish, whitefish, food additives, chocolate, cottonseed oil, and berries cause anaphylactic reactions in some people.</a:t>
            </a:r>
          </a:p>
          <a:p>
            <a:pPr marL="171450" lvl="0" indent="-171450" eaLnBrk="0" fontAlgn="base" hangingPunct="0">
              <a:spcBef>
                <a:spcPct val="30000"/>
              </a:spcBef>
              <a:spcAft>
                <a:spcPct val="0"/>
              </a:spcAft>
              <a:buFont typeface="Arial" panose="020B0604020202020204" pitchFamily="34" charset="0"/>
              <a:buChar char="•"/>
              <a:defRPr/>
            </a:pPr>
            <a:r>
              <a:rPr lang="en-US" sz="1100">
                <a:solidFill>
                  <a:prstClr val="black"/>
                </a:solidFill>
                <a:latin typeface="Calibri"/>
                <a:ea typeface="ＭＳ Ｐゴシック" charset="-128"/>
              </a:rPr>
              <a:t>Pollen from plants, especially ragweed and grasses, can cause anaphylactic reactions.</a:t>
            </a:r>
          </a:p>
          <a:p>
            <a:pPr marL="171450" lvl="0" indent="-171450" eaLnBrk="0" fontAlgn="base" hangingPunct="0">
              <a:spcBef>
                <a:spcPct val="30000"/>
              </a:spcBef>
              <a:spcAft>
                <a:spcPct val="0"/>
              </a:spcAft>
              <a:buFont typeface="Arial" panose="020B0604020202020204" pitchFamily="34" charset="0"/>
              <a:buChar char="•"/>
              <a:defRPr/>
            </a:pPr>
            <a:r>
              <a:rPr lang="en-US" sz="1100">
                <a:solidFill>
                  <a:prstClr val="black"/>
                </a:solidFill>
                <a:latin typeface="Calibri"/>
                <a:ea typeface="ＭＳ Ｐゴシック" charset="-128"/>
              </a:rPr>
              <a:t>Mediations including antibiotics, local anesthetics, aspirin, seizure medications, muscle relaxants, nonsteroidal anti-inflammatory agents, and vitamins are known to cause anaphylactic reactions in some patients. Insulin and tetanus and diphtheria toxoids can also produce anaphylactic reactions.</a:t>
            </a:r>
          </a:p>
          <a:p>
            <a:pPr marL="171450" lvl="0" indent="-171450" eaLnBrk="0" fontAlgn="base" hangingPunct="0">
              <a:spcBef>
                <a:spcPct val="30000"/>
              </a:spcBef>
              <a:spcAft>
                <a:spcPct val="0"/>
              </a:spcAft>
              <a:buFont typeface="Arial" panose="020B0604020202020204" pitchFamily="34" charset="0"/>
              <a:buChar char="•"/>
              <a:defRPr/>
            </a:pPr>
            <a:r>
              <a:rPr lang="en-US" sz="1100">
                <a:solidFill>
                  <a:prstClr val="black"/>
                </a:solidFill>
                <a:latin typeface="Calibri"/>
                <a:ea typeface="ＭＳ Ｐゴシック" charset="-128"/>
              </a:rPr>
              <a:t>Many other substances (for example, glue, hair dye, nickel, henna tattoos, and transfused blood) can produce rare anaphylactic reactions in some people.</a:t>
            </a:r>
          </a:p>
          <a:p>
            <a:pPr marL="171450" lvl="0" indent="-171450" eaLnBrk="0" fontAlgn="base" hangingPunct="0">
              <a:spcBef>
                <a:spcPct val="30000"/>
              </a:spcBef>
              <a:spcAft>
                <a:spcPct val="0"/>
              </a:spcAft>
              <a:buFont typeface="Arial" panose="020B0604020202020204" pitchFamily="34" charset="0"/>
              <a:buChar char="•"/>
              <a:defRPr/>
            </a:pPr>
            <a:r>
              <a:rPr lang="en-US" sz="1100">
                <a:solidFill>
                  <a:prstClr val="black"/>
                </a:solidFill>
                <a:latin typeface="Calibri"/>
                <a:ea typeface="ＭＳ Ｐゴシック" charset="-128"/>
              </a:rPr>
              <a:t>Exercise can accentuate the anaphylactic response when certain foods have been ingested close to the time of exercise. This condition is most common in dedicated athletes, such as joggers, but rarely also occurs from physical activities, such as raking leaves or dancing.</a:t>
            </a:r>
          </a:p>
          <a:p>
            <a:pPr marL="171450" lvl="0" indent="-171450" eaLnBrk="0" fontAlgn="base" hangingPunct="0">
              <a:spcBef>
                <a:spcPct val="30000"/>
              </a:spcBef>
              <a:spcAft>
                <a:spcPct val="0"/>
              </a:spcAft>
              <a:buFont typeface="Arial" panose="020B0604020202020204" pitchFamily="34" charset="0"/>
              <a:buChar char="•"/>
              <a:defRPr/>
            </a:pPr>
            <a:r>
              <a:rPr lang="en-US" sz="1100">
                <a:solidFill>
                  <a:prstClr val="black"/>
                </a:solidFill>
                <a:latin typeface="Calibri"/>
                <a:ea typeface="ＭＳ Ｐゴシック" charset="-128"/>
              </a:rPr>
              <a:t>Weather conditions, including heat, cold, and humidity, can trigger an anaphylactic reaction.</a:t>
            </a:r>
          </a:p>
          <a:p>
            <a:pPr marL="171450" lvl="0" indent="-171450" eaLnBrk="0" fontAlgn="base" hangingPunct="0">
              <a:spcBef>
                <a:spcPct val="30000"/>
              </a:spcBef>
              <a:spcAft>
                <a:spcPct val="0"/>
              </a:spcAft>
              <a:buFont typeface="Arial" panose="020B0604020202020204" pitchFamily="34" charset="0"/>
              <a:buChar char="•"/>
              <a:defRPr/>
            </a:pPr>
            <a:r>
              <a:rPr lang="en-US" sz="1100">
                <a:solidFill>
                  <a:prstClr val="black"/>
                </a:solidFill>
                <a:latin typeface="Calibri"/>
                <a:ea typeface="ＭＳ Ｐゴシック" charset="-128"/>
              </a:rPr>
              <a:t>Latex is most often found in examination gloves and other medical devices.</a:t>
            </a:r>
            <a:endParaRPr lang="en-US" sz="1100" dirty="0">
              <a:solidFill>
                <a:prstClr val="black"/>
              </a:solidFill>
              <a:latin typeface="Calibri"/>
              <a:ea typeface="ＭＳ Ｐゴシック"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014796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An anaphylactic or anaphylactoid reaction can be triggered by many substances. The most common cause is medications that are either taken orally or injected.</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548881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sz="1100">
                <a:solidFill>
                  <a:prstClr val="black"/>
                </a:solidFill>
                <a:latin typeface="Calibri"/>
                <a:ea typeface="ＭＳ Ｐゴシック" charset="-128"/>
              </a:rPr>
              <a:t>During the scene size-up, you must be certain that your own safety is not in jeopardy, especially if the anaphylactic reaction is the result of a bite or sting. You might encounter a patient who disrupted a yellow jacket or wasp nest and was stung several times. The yellow jackets or wasps can still be at the scene and will attack when you exit the ambulance, exposing you to the risk of an anaphylactic reaction from the stings. If you detect the presence of many wasps or yellow jackets, you might have to wait until they settle or disperse before approaching the patient.</a:t>
            </a:r>
          </a:p>
          <a:p>
            <a:pPr lvl="0" eaLnBrk="0" fontAlgn="base" hangingPunct="0">
              <a:spcBef>
                <a:spcPct val="30000"/>
              </a:spcBef>
              <a:spcAft>
                <a:spcPct val="0"/>
              </a:spcAft>
              <a:defRPr/>
            </a:pPr>
            <a:endParaRPr lang="en-US" altLang="en-US" sz="1100">
              <a:solidFill>
                <a:prstClr val="black"/>
              </a:solidFill>
              <a:latin typeface="Calibri"/>
              <a:ea typeface="ＭＳ Ｐゴシック" charset="-128"/>
            </a:endParaRPr>
          </a:p>
          <a:p>
            <a:pPr lvl="0" eaLnBrk="0" fontAlgn="base" hangingPunct="0">
              <a:spcBef>
                <a:spcPct val="30000"/>
              </a:spcBef>
              <a:spcAft>
                <a:spcPct val="0"/>
              </a:spcAft>
              <a:defRPr/>
            </a:pPr>
            <a:r>
              <a:rPr lang="en-US" sz="1100">
                <a:solidFill>
                  <a:prstClr val="black"/>
                </a:solidFill>
                <a:latin typeface="Calibri"/>
                <a:ea typeface="ＭＳ Ｐゴシック" charset="-128"/>
              </a:rPr>
              <a:t>Because so many different substances can cause an anaphylactic reaction, the scene size-up might not provide any obvious clues as to the nature of the illness.</a:t>
            </a:r>
            <a:endParaRPr lang="en-US" altLang="en-US" sz="11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endParaRPr lang="en-US" altLang="en-US" sz="1100" b="1">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sz="1100" b="1">
                <a:solidFill>
                  <a:prstClr val="black"/>
                </a:solidFill>
                <a:latin typeface="Calibri"/>
                <a:ea typeface="ＭＳ Ｐゴシック" panose="020B0600070205080204" pitchFamily="34" charset="-128"/>
              </a:rPr>
              <a:t>Points to Emphasize</a:t>
            </a:r>
            <a:endParaRPr lang="en-US" altLang="en-US" sz="11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sz="1100">
                <a:solidFill>
                  <a:prstClr val="black"/>
                </a:solidFill>
                <a:latin typeface="Calibri"/>
                <a:ea typeface="ＭＳ Ｐゴシック" panose="020B0600070205080204" pitchFamily="34" charset="-128"/>
              </a:rPr>
              <a:t>Assess the patient for signs of airway obstruction, impaired ventilation, and poor perfusion.</a:t>
            </a:r>
          </a:p>
          <a:p>
            <a:pPr lvl="0" eaLnBrk="0" fontAlgn="base" hangingPunct="0">
              <a:spcBef>
                <a:spcPct val="30000"/>
              </a:spcBef>
              <a:spcAft>
                <a:spcPct val="0"/>
              </a:spcAft>
              <a:defRPr/>
            </a:pPr>
            <a:r>
              <a:rPr lang="en-US" altLang="en-US" sz="1100">
                <a:solidFill>
                  <a:prstClr val="black"/>
                </a:solidFill>
                <a:latin typeface="Calibri"/>
                <a:ea typeface="ＭＳ Ｐゴシック" panose="020B0600070205080204" pitchFamily="34" charset="-128"/>
              </a:rPr>
              <a:t>Patients with a history of anaphylaxis may have a prescribed epinephrine auto-injector with them.</a:t>
            </a:r>
          </a:p>
          <a:p>
            <a:pPr lvl="0" eaLnBrk="0" fontAlgn="base" hangingPunct="0">
              <a:spcBef>
                <a:spcPct val="30000"/>
              </a:spcBef>
              <a:spcAft>
                <a:spcPct val="0"/>
              </a:spcAft>
              <a:defRPr/>
            </a:pPr>
            <a:r>
              <a:rPr lang="en-US" altLang="en-US" sz="1100">
                <a:solidFill>
                  <a:prstClr val="black"/>
                </a:solidFill>
                <a:latin typeface="Calibri"/>
                <a:ea typeface="ＭＳ Ｐゴシック" panose="020B0600070205080204" pitchFamily="34" charset="-128"/>
              </a:rPr>
              <a:t>Epinephrine helps the patient with anaphylaxis by causing vasoconstriction, bronchodilation, and improving cardiac output.</a:t>
            </a:r>
          </a:p>
          <a:p>
            <a:pPr lvl="0" eaLnBrk="0" fontAlgn="base" hangingPunct="0">
              <a:spcBef>
                <a:spcPct val="30000"/>
              </a:spcBef>
              <a:spcAft>
                <a:spcPct val="0"/>
              </a:spcAft>
              <a:defRPr/>
            </a:pPr>
            <a:r>
              <a:rPr lang="en-US" altLang="en-US" sz="1100" b="1">
                <a:solidFill>
                  <a:prstClr val="black"/>
                </a:solidFill>
                <a:latin typeface="Calibri"/>
                <a:ea typeface="ＭＳ Ｐゴシック" panose="020B0600070205080204" pitchFamily="34" charset="-128"/>
              </a:rPr>
              <a:t> </a:t>
            </a:r>
            <a:endParaRPr lang="en-US" altLang="en-US" sz="11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sz="1100" b="1">
                <a:solidFill>
                  <a:prstClr val="black"/>
                </a:solidFill>
                <a:latin typeface="Calibri"/>
                <a:ea typeface="ＭＳ Ｐゴシック" panose="020B0600070205080204" pitchFamily="34" charset="-128"/>
              </a:rPr>
              <a:t>Class Activity</a:t>
            </a:r>
            <a:endParaRPr lang="en-US" altLang="en-US" sz="11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sz="1100">
                <a:solidFill>
                  <a:prstClr val="black"/>
                </a:solidFill>
                <a:latin typeface="Calibri"/>
                <a:ea typeface="ＭＳ Ｐゴシック" panose="020B0600070205080204" pitchFamily="34" charset="-128"/>
              </a:rPr>
              <a:t>Provide ample opportunity for students to practice skills.</a:t>
            </a:r>
          </a:p>
          <a:p>
            <a:pPr lvl="0" eaLnBrk="0" fontAlgn="base" hangingPunct="0">
              <a:spcBef>
                <a:spcPct val="30000"/>
              </a:spcBef>
              <a:spcAft>
                <a:spcPct val="0"/>
              </a:spcAft>
              <a:defRPr/>
            </a:pPr>
            <a:r>
              <a:rPr lang="en-US" altLang="en-US" sz="1100">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defRPr/>
            </a:pPr>
            <a:r>
              <a:rPr lang="en-US" altLang="en-US" sz="1100">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defRPr/>
            </a:pPr>
            <a:r>
              <a:rPr lang="en-US" altLang="en-US" sz="1100">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defRPr/>
            </a:pPr>
            <a:endParaRPr lang="en-US" altLang="en-US" sz="1100"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1832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In gathering your general impression of a patient with an anaphylactic reaction, you might note that he complains of “not feeling well” or of a malaise, a generalized feeling of weakness or discomfort. Such a patient can display a sense of “impending doom.” He may also complain of difficulty swallowing or itching or tightness in his throat. The patient’s mental status can be anywhere on the continuum from responsive and alert, to responsive but disoriented, to unresponsive.</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Closely assess the airway for signs of obstruction. Stridor, hoarseness, or crowing sounds indicate significant swelling to the upper airway. Inserting an airway adjunct might not help relieve the obstruction if the swelling is at the level of the larynx. You might also find a swollen tongue that interferes with the airway.</a:t>
            </a:r>
          </a:p>
          <a:p>
            <a:pPr lvl="0" eaLnBrk="0" fontAlgn="base" hangingPunct="0">
              <a:spcBef>
                <a:spcPct val="30000"/>
              </a:spcBef>
              <a:spcAft>
                <a:spcPct val="0"/>
              </a:spcAft>
            </a:pPr>
            <a:endParaRPr lang="en-US" altLang="en-US" b="1">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Discussion Question</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What are signs and symptoms of anaphylaxis?</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Discussion Question</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What are the treatment priorities for patients with anaphylaxis?</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10000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It might be necessary to provide positive pressure ventilation to force the air past the swollen upper airway. You might also find a swollen tongue that interferes with the airway. Wheezing can be prominent upon assessment of breathing. If a patient is severely disoriented, unresponsive, or breathing inadequately, immediately begin positive pressure ventilation with supplemental oxygen. If the breathing is adequate, provide supplemental oxygen if any signs of respiratory distress, poor perfusion, hypoxemia, or hypoxia are present. Maintain an SpO2 reading at or above 94%.</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59862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spcBef>
                <a:spcPct val="0"/>
              </a:spcBef>
              <a:spcAft>
                <a:spcPct val="0"/>
              </a:spcAft>
            </a:pPr>
            <a:r>
              <a:rPr lang="en-US" altLang="en-US" dirty="0">
                <a:solidFill>
                  <a:prstClr val="black"/>
                </a:solidFill>
                <a:latin typeface="Calibri"/>
                <a:ea typeface="ＭＳ Ｐゴシック" panose="020B0600070205080204" pitchFamily="34" charset="-128"/>
              </a:rPr>
              <a:t>Explain to students what the National EMS Education Standards are. The National EMS Education Standards communicate the expectations of entry-level EMS providers. As EMTs, students will be expected to be competent in these areas. Acknowledge that the standards are broad, general statements. Although this lesson addresses the listed competencies, the competencies are often complex and require completion of more than one lesson to accomplish. The student is also expected to review the chapter objectives to foreshadow what will be in the chapter. By mastering the key terms the EMT student will better understand the learning and be able to communicate more clearly.</a:t>
            </a:r>
          </a:p>
          <a:p>
            <a:pPr lvl="0" fontAlgn="base">
              <a:spcBef>
                <a:spcPct val="0"/>
              </a:spcBef>
              <a:spcAft>
                <a:spcPct val="0"/>
              </a:spcAft>
            </a:pPr>
            <a:endParaRPr lang="en-US" altLang="en-US" dirty="0">
              <a:solidFill>
                <a:prstClr val="black"/>
              </a:solidFill>
              <a:latin typeface="Calibri"/>
              <a:ea typeface="ＭＳ Ｐゴシック" panose="020B0600070205080204" pitchFamily="34" charset="-128"/>
            </a:endParaRPr>
          </a:p>
          <a:p>
            <a:pPr lvl="0" fontAlgn="base">
              <a:spcBef>
                <a:spcPct val="0"/>
              </a:spcBef>
              <a:spcAft>
                <a:spcPct val="0"/>
              </a:spcAft>
            </a:pPr>
            <a:r>
              <a:rPr lang="en-US" altLang="en-US" dirty="0">
                <a:solidFill>
                  <a:prstClr val="black"/>
                </a:solidFill>
                <a:latin typeface="Calibri"/>
                <a:ea typeface="ＭＳ Ｐゴシック" panose="020B0600070205080204" pitchFamily="34" charset="-128"/>
              </a:rPr>
              <a:t>Additionally, explain to the students that the purpose of using these slides is to help keep the instructor focused on highlighting important portions of the material, explain interrelationships of topics, and discuss how to apply this information. It’s not the intent of the presentation (or slides alone) to include every component in the chapter. This presentation still requires the student to thoroughly read the chapter.</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032627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The pulse in a patient suffering from an anaphylactic reaction can be weak and rapid. The radial pulse might not be present because of the low blood pressure. Edema, or swelling, may can obvious in the face, neck, lips, tongue, hands, and feet. The skin can be red and warm, or the patient’s skin can be cyanotic from inadequate breathing. You might notice hives, raised red blotches, all over the skin.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567893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Hives are usually accompanied by severe itching.</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968686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Hives (urticaria) and itching (pruritus) are the hallmark signs and symptoms of an allergic reaction.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594862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a:solidFill>
                  <a:prstClr val="black"/>
                </a:solidFill>
                <a:latin typeface="Calibri"/>
                <a:ea typeface="ＭＳ Ｐゴシック" charset="-128"/>
              </a:rPr>
              <a:t>Some of the early noticeable signs of anaphylaxis, which are nonspecific:</a:t>
            </a:r>
          </a:p>
          <a:p>
            <a:pPr marL="171450" lvl="0" indent="-171450" eaLnBrk="0" fontAlgn="base" hangingPunct="0">
              <a:spcBef>
                <a:spcPct val="30000"/>
              </a:spcBef>
              <a:spcAft>
                <a:spcPct val="0"/>
              </a:spcAft>
              <a:buFont typeface="Arial" panose="020B0604020202020204" pitchFamily="34" charset="0"/>
              <a:buChar char="•"/>
              <a:defRPr/>
            </a:pPr>
            <a:r>
              <a:rPr lang="en-US">
                <a:solidFill>
                  <a:prstClr val="black"/>
                </a:solidFill>
                <a:latin typeface="Calibri"/>
                <a:ea typeface="ＭＳ Ｐゴシック" charset="-128"/>
              </a:rPr>
              <a:t>Rhinitis - stuffy, runny, itchy nose</a:t>
            </a:r>
          </a:p>
          <a:p>
            <a:pPr marL="171450" lvl="0" indent="-171450" eaLnBrk="0" fontAlgn="base" hangingPunct="0">
              <a:spcBef>
                <a:spcPct val="30000"/>
              </a:spcBef>
              <a:spcAft>
                <a:spcPct val="0"/>
              </a:spcAft>
              <a:buFont typeface="Arial" panose="020B0604020202020204" pitchFamily="34" charset="0"/>
              <a:buChar char="•"/>
              <a:defRPr/>
            </a:pPr>
            <a:r>
              <a:rPr lang="en-US">
                <a:solidFill>
                  <a:prstClr val="black"/>
                </a:solidFill>
                <a:latin typeface="Calibri"/>
                <a:ea typeface="ＭＳ Ｐゴシック" charset="-128"/>
              </a:rPr>
              <a:t>Tachycardia</a:t>
            </a:r>
          </a:p>
          <a:p>
            <a:pPr marL="171450" lvl="0" indent="-171450" eaLnBrk="0" fontAlgn="base" hangingPunct="0">
              <a:spcBef>
                <a:spcPct val="30000"/>
              </a:spcBef>
              <a:spcAft>
                <a:spcPct val="0"/>
              </a:spcAft>
              <a:buFont typeface="Arial" panose="020B0604020202020204" pitchFamily="34" charset="0"/>
              <a:buChar char="•"/>
              <a:defRPr/>
            </a:pPr>
            <a:r>
              <a:rPr lang="en-US">
                <a:solidFill>
                  <a:prstClr val="black"/>
                </a:solidFill>
                <a:latin typeface="Calibri"/>
                <a:ea typeface="ＭＳ Ｐゴシック" charset="-128"/>
              </a:rPr>
              <a:t>Pruritus - itching that is localized or diffuse</a:t>
            </a:r>
          </a:p>
          <a:p>
            <a:pPr marL="171450" lvl="0" indent="-171450" eaLnBrk="0" fontAlgn="base" hangingPunct="0">
              <a:spcBef>
                <a:spcPct val="30000"/>
              </a:spcBef>
              <a:spcAft>
                <a:spcPct val="0"/>
              </a:spcAft>
              <a:buFont typeface="Arial" panose="020B0604020202020204" pitchFamily="34" charset="0"/>
              <a:buChar char="•"/>
              <a:defRPr/>
            </a:pPr>
            <a:r>
              <a:rPr lang="en-US">
                <a:solidFill>
                  <a:prstClr val="black"/>
                </a:solidFill>
                <a:latin typeface="Calibri"/>
                <a:ea typeface="ＭＳ Ｐゴシック" charset="-128"/>
              </a:rPr>
              <a:t>Faintness or light -headedness</a:t>
            </a:r>
            <a:endParaRPr lang="en-US" dirty="0">
              <a:solidFill>
                <a:prstClr val="black"/>
              </a:solidFill>
              <a:latin typeface="Calibri"/>
              <a:ea typeface="ＭＳ Ｐゴシック"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522207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dirty="0">
                <a:solidFill>
                  <a:prstClr val="black"/>
                </a:solidFill>
                <a:latin typeface="Calibri"/>
                <a:ea typeface="ＭＳ Ｐゴシック" charset="-128"/>
              </a:rPr>
              <a:t>Additional early noticeable signs of anaphylaxis, which are nonspecific:</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Warm, flushed skin (skin can appear pale)</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Agitation or anxiousness</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Urticaria (hives)</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Edema (swelling) of the skin and other tissues such as the lips and tongue (angioedema or </a:t>
            </a:r>
            <a:r>
              <a:rPr lang="en-US" dirty="0" err="1">
                <a:solidFill>
                  <a:prstClr val="black"/>
                </a:solidFill>
                <a:latin typeface="Calibri"/>
                <a:ea typeface="ＭＳ Ｐゴシック" charset="-128"/>
              </a:rPr>
              <a:t>angioneurotic</a:t>
            </a:r>
            <a:r>
              <a:rPr lang="en-US" dirty="0">
                <a:solidFill>
                  <a:prstClr val="black"/>
                </a:solidFill>
                <a:latin typeface="Calibri"/>
                <a:ea typeface="ＭＳ Ｐゴシック" charset="-128"/>
              </a:rPr>
              <a:t> edema)</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152749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Because of the potential seriousness of an anaphylactic reaction and its effects on the airway, lungs, blood vessels, and heart, the patient is considered a priority and should be prepared for immediate transport.</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Before leaving the scene, determine whether the patient has a prescribed epinephrine auto-injector. Inquire of relatives or any bystanders if the patient is unresponsive.</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912151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The secondary assessment should be conducted whether the patient’s signs and symptoms indicate a mild, moderate, or severe allergic reaction; however, if the patient exhibits signs of severe reaction, do not delay transport of the patient to complete the secondary assessment.</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410508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a:solidFill>
                  <a:prstClr val="black"/>
                </a:solidFill>
                <a:latin typeface="Calibri"/>
                <a:ea typeface="ＭＳ Ｐゴシック" charset="-128"/>
              </a:rPr>
              <a:t>Signs and Symptoms:</a:t>
            </a:r>
          </a:p>
          <a:p>
            <a:pPr marL="171450" lvl="0" indent="-171450" eaLnBrk="0" fontAlgn="base" hangingPunct="0">
              <a:spcBef>
                <a:spcPct val="30000"/>
              </a:spcBef>
              <a:spcAft>
                <a:spcPct val="0"/>
              </a:spcAft>
              <a:buFont typeface="Arial" panose="020B0604020202020204" pitchFamily="34" charset="0"/>
              <a:buChar char="•"/>
              <a:defRPr/>
            </a:pPr>
            <a:r>
              <a:rPr lang="en-US">
                <a:solidFill>
                  <a:prstClr val="black"/>
                </a:solidFill>
                <a:latin typeface="Calibri"/>
                <a:ea typeface="ＭＳ Ｐゴシック" charset="-128"/>
              </a:rPr>
              <a:t>Are the signs and symptoms consistent with an anaphylactic reaction?</a:t>
            </a:r>
          </a:p>
          <a:p>
            <a:pPr marL="171450" lvl="0" indent="-171450" eaLnBrk="0" fontAlgn="base" hangingPunct="0">
              <a:spcBef>
                <a:spcPct val="30000"/>
              </a:spcBef>
              <a:spcAft>
                <a:spcPct val="0"/>
              </a:spcAft>
              <a:buFont typeface="Arial" panose="020B0604020202020204" pitchFamily="34" charset="0"/>
              <a:buChar char="•"/>
              <a:defRPr/>
            </a:pPr>
            <a:r>
              <a:rPr lang="en-US">
                <a:solidFill>
                  <a:prstClr val="black"/>
                </a:solidFill>
                <a:latin typeface="Calibri"/>
                <a:ea typeface="ＭＳ Ｐゴシック" charset="-128"/>
              </a:rPr>
              <a:t>Do the signs and symptoms indicate a mild, moderate, or severe reaction?</a:t>
            </a:r>
          </a:p>
          <a:p>
            <a:pPr marL="171450" lvl="0" indent="-171450" eaLnBrk="0" fontAlgn="base" hangingPunct="0">
              <a:spcBef>
                <a:spcPct val="30000"/>
              </a:spcBef>
              <a:spcAft>
                <a:spcPct val="0"/>
              </a:spcAft>
              <a:buFont typeface="Arial" panose="020B0604020202020204" pitchFamily="34" charset="0"/>
              <a:buChar char="•"/>
              <a:defRPr/>
            </a:pPr>
            <a:r>
              <a:rPr lang="en-US">
                <a:solidFill>
                  <a:prstClr val="black"/>
                </a:solidFill>
                <a:latin typeface="Calibri"/>
                <a:ea typeface="ＭＳ Ｐゴシック" charset="-128"/>
              </a:rPr>
              <a:t>Are the signs and symptoms getting progressively worse or better?</a:t>
            </a:r>
          </a:p>
          <a:p>
            <a:pPr marL="171450" lvl="0" indent="-171450" eaLnBrk="0" fontAlgn="base" hangingPunct="0">
              <a:spcBef>
                <a:spcPct val="30000"/>
              </a:spcBef>
              <a:spcAft>
                <a:spcPct val="0"/>
              </a:spcAft>
              <a:buFont typeface="Arial" panose="020B0604020202020204" pitchFamily="34" charset="0"/>
              <a:buChar char="•"/>
              <a:defRPr/>
            </a:pPr>
            <a:r>
              <a:rPr lang="en-US">
                <a:solidFill>
                  <a:prstClr val="black"/>
                </a:solidFill>
                <a:latin typeface="Calibri"/>
                <a:ea typeface="ＭＳ Ｐゴシック" charset="-128"/>
              </a:rPr>
              <a:t>Is the patient experiencing dyspnea or chest pain? Patients sometimes complain of shortness of breath and chest pain before any of the other signs and symptoms occur in anaphylaxis.</a:t>
            </a:r>
            <a:endParaRPr lang="en-US" dirty="0">
              <a:solidFill>
                <a:prstClr val="black"/>
              </a:solidFill>
              <a:latin typeface="Calibri"/>
              <a:ea typeface="ＭＳ Ｐゴシック"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331476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a:solidFill>
                  <a:prstClr val="black"/>
                </a:solidFill>
                <a:latin typeface="Calibri"/>
                <a:ea typeface="ＭＳ Ｐゴシック" charset="-128"/>
              </a:rPr>
              <a:t>Allergies:</a:t>
            </a:r>
          </a:p>
          <a:p>
            <a:pPr marL="171450" lvl="0" indent="-171450" eaLnBrk="0" fontAlgn="base" hangingPunct="0">
              <a:spcBef>
                <a:spcPct val="30000"/>
              </a:spcBef>
              <a:spcAft>
                <a:spcPct val="0"/>
              </a:spcAft>
              <a:buFont typeface="Arial" panose="020B0604020202020204" pitchFamily="34" charset="0"/>
              <a:buChar char="•"/>
              <a:defRPr/>
            </a:pPr>
            <a:r>
              <a:rPr lang="en-US">
                <a:solidFill>
                  <a:prstClr val="black"/>
                </a:solidFill>
                <a:latin typeface="Calibri"/>
                <a:ea typeface="ＭＳ Ｐゴシック" charset="-128"/>
              </a:rPr>
              <a:t>Does the patient have a history of allergies to food, medications, plants, insect stings or bites, or other things? Prior anaphylactic reaction? To what?</a:t>
            </a:r>
          </a:p>
          <a:p>
            <a:pPr lvl="0" eaLnBrk="0" fontAlgn="base" hangingPunct="0">
              <a:spcBef>
                <a:spcPct val="30000"/>
              </a:spcBef>
              <a:spcAft>
                <a:spcPct val="0"/>
              </a:spcAft>
              <a:defRPr/>
            </a:pPr>
            <a:endParaRPr lang="en-US">
              <a:solidFill>
                <a:prstClr val="black"/>
              </a:solidFill>
              <a:latin typeface="Calibri"/>
              <a:ea typeface="ＭＳ Ｐゴシック" charset="-128"/>
            </a:endParaRPr>
          </a:p>
          <a:p>
            <a:pPr lvl="0" eaLnBrk="0" fontAlgn="base" hangingPunct="0">
              <a:spcBef>
                <a:spcPct val="30000"/>
              </a:spcBef>
              <a:spcAft>
                <a:spcPct val="0"/>
              </a:spcAft>
              <a:defRPr/>
            </a:pPr>
            <a:r>
              <a:rPr lang="en-US">
                <a:solidFill>
                  <a:prstClr val="black"/>
                </a:solidFill>
                <a:latin typeface="Calibri"/>
                <a:ea typeface="ＭＳ Ｐゴシック" charset="-128"/>
              </a:rPr>
              <a:t>Medications:</a:t>
            </a:r>
          </a:p>
          <a:p>
            <a:pPr marL="171450" lvl="0" indent="-171450" eaLnBrk="0" fontAlgn="base" hangingPunct="0">
              <a:spcBef>
                <a:spcPct val="30000"/>
              </a:spcBef>
              <a:spcAft>
                <a:spcPct val="0"/>
              </a:spcAft>
              <a:buFont typeface="Arial" panose="020B0604020202020204" pitchFamily="34" charset="0"/>
              <a:buChar char="•"/>
              <a:defRPr/>
            </a:pPr>
            <a:r>
              <a:rPr lang="en-US">
                <a:solidFill>
                  <a:prstClr val="black"/>
                </a:solidFill>
                <a:latin typeface="Calibri"/>
                <a:ea typeface="ＭＳ Ｐゴシック" charset="-128"/>
              </a:rPr>
              <a:t>Does the patient have a prescribed epinephrine auto-injector? </a:t>
            </a:r>
          </a:p>
          <a:p>
            <a:pPr marL="171450" lvl="0" indent="-171450" eaLnBrk="0" fontAlgn="base" hangingPunct="0">
              <a:spcBef>
                <a:spcPct val="30000"/>
              </a:spcBef>
              <a:spcAft>
                <a:spcPct val="0"/>
              </a:spcAft>
              <a:buFont typeface="Arial" panose="020B0604020202020204" pitchFamily="34" charset="0"/>
              <a:buChar char="•"/>
              <a:defRPr/>
            </a:pPr>
            <a:r>
              <a:rPr lang="en-US">
                <a:solidFill>
                  <a:prstClr val="black"/>
                </a:solidFill>
                <a:latin typeface="Calibri"/>
                <a:ea typeface="ＭＳ Ｐゴシック" charset="-128"/>
              </a:rPr>
              <a:t>Has the patient taken any medications to relieve the current signs or symptoms, including over-the-counter medications such as diphenhydramine (Benadryl)?</a:t>
            </a:r>
          </a:p>
          <a:p>
            <a:pPr marL="171450" lvl="0" indent="-171450" eaLnBrk="0" fontAlgn="base" hangingPunct="0">
              <a:spcBef>
                <a:spcPct val="30000"/>
              </a:spcBef>
              <a:spcAft>
                <a:spcPct val="0"/>
              </a:spcAft>
              <a:buFont typeface="Arial" panose="020B0604020202020204" pitchFamily="34" charset="0"/>
              <a:buChar char="•"/>
              <a:defRPr/>
            </a:pPr>
            <a:r>
              <a:rPr lang="en-US">
                <a:solidFill>
                  <a:prstClr val="black"/>
                </a:solidFill>
                <a:latin typeface="Calibri"/>
                <a:ea typeface="ＭＳ Ｐゴシック" charset="-128"/>
              </a:rPr>
              <a:t>What other medication is the patient taking? Any new medications prescribed?</a:t>
            </a:r>
          </a:p>
          <a:p>
            <a:pPr marL="171450" lvl="0" indent="-171450" eaLnBrk="0" fontAlgn="base" hangingPunct="0">
              <a:spcBef>
                <a:spcPct val="30000"/>
              </a:spcBef>
              <a:spcAft>
                <a:spcPct val="0"/>
              </a:spcAft>
              <a:buFont typeface="Arial" panose="020B0604020202020204" pitchFamily="34" charset="0"/>
              <a:buChar char="•"/>
              <a:defRPr/>
            </a:pPr>
            <a:r>
              <a:rPr lang="en-US">
                <a:solidFill>
                  <a:prstClr val="black"/>
                </a:solidFill>
                <a:latin typeface="Calibri"/>
                <a:ea typeface="ＭＳ Ｐゴシック" charset="-128"/>
              </a:rPr>
              <a:t>Does the patient take a beta-blocker? If the patient is taking a beta-blocker, his response to epinephrine might be limited.</a:t>
            </a:r>
          </a:p>
          <a:p>
            <a:pPr marL="171450" lvl="0" indent="-171450" eaLnBrk="0" fontAlgn="base" hangingPunct="0">
              <a:spcBef>
                <a:spcPct val="30000"/>
              </a:spcBef>
              <a:spcAft>
                <a:spcPct val="0"/>
              </a:spcAft>
              <a:buFont typeface="Arial" panose="020B0604020202020204" pitchFamily="34" charset="0"/>
              <a:buChar char="•"/>
              <a:defRPr/>
            </a:pPr>
            <a:endParaRPr lang="en-US">
              <a:solidFill>
                <a:prstClr val="black"/>
              </a:solidFill>
              <a:latin typeface="Calibri"/>
              <a:ea typeface="ＭＳ Ｐゴシック" charset="-128"/>
            </a:endParaRPr>
          </a:p>
          <a:p>
            <a:pPr marL="171450" lvl="0" indent="-171450" eaLnBrk="0" fontAlgn="base" hangingPunct="0">
              <a:spcBef>
                <a:spcPct val="30000"/>
              </a:spcBef>
              <a:spcAft>
                <a:spcPct val="0"/>
              </a:spcAft>
              <a:buFont typeface="Arial" panose="020B0604020202020204" pitchFamily="34" charset="0"/>
              <a:buChar char="•"/>
              <a:defRPr/>
            </a:pPr>
            <a:endParaRPr lang="en-US" dirty="0">
              <a:solidFill>
                <a:prstClr val="black"/>
              </a:solidFill>
              <a:latin typeface="Calibri"/>
              <a:ea typeface="ＭＳ Ｐゴシック"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044245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Pertinent Past History:</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Has the patient suffered an anaphylactic reaction in the past?</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How severe was the last reaction?</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Does the patient have any other significant illnesses?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98686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These bulleted points are the major headings from the chapter, in order. The purpose is to provide a basic lecture navigation for the student.</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814425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Last Oral Intake:</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When was the last time the patient had anything to eat or drink? What did he recently eat or drink?</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How much food or drink did the patient consume?</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Events Prior to Illness:</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What was the patient doing prior to onset of the anaphylactic reaction?</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What was the patient exposed to that might have caused the anaphylactic reaction?</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What was the route of exposure; injection, ingestion, inhalation, or contact?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327132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sz="400" dirty="0">
                <a:solidFill>
                  <a:prstClr val="black"/>
                </a:solidFill>
                <a:latin typeface="Calibri"/>
                <a:ea typeface="ＭＳ Ｐゴシック" charset="-128"/>
              </a:rPr>
              <a:t>Skin:</a:t>
            </a:r>
          </a:p>
          <a:p>
            <a:pPr marL="171450" lvl="0" indent="-171450" eaLnBrk="0" fontAlgn="base" hangingPunct="0">
              <a:spcBef>
                <a:spcPct val="30000"/>
              </a:spcBef>
              <a:spcAft>
                <a:spcPct val="0"/>
              </a:spcAft>
              <a:buFont typeface="Arial" panose="020B0604020202020204" pitchFamily="34" charset="0"/>
              <a:buChar char="•"/>
              <a:defRPr/>
            </a:pPr>
            <a:r>
              <a:rPr lang="en-US" sz="400" dirty="0">
                <a:solidFill>
                  <a:prstClr val="black"/>
                </a:solidFill>
                <a:latin typeface="Calibri"/>
                <a:ea typeface="ＭＳ Ｐゴシック" charset="-128"/>
              </a:rPr>
              <a:t>Warm, tingling feeling in the face, mouth, chest, feet, and hands (early symptom)</a:t>
            </a:r>
          </a:p>
          <a:p>
            <a:pPr marL="171450" lvl="0" indent="-171450" eaLnBrk="0" fontAlgn="base" hangingPunct="0">
              <a:spcBef>
                <a:spcPct val="30000"/>
              </a:spcBef>
              <a:spcAft>
                <a:spcPct val="0"/>
              </a:spcAft>
              <a:buFont typeface="Arial" panose="020B0604020202020204" pitchFamily="34" charset="0"/>
              <a:buChar char="•"/>
              <a:defRPr/>
            </a:pPr>
            <a:r>
              <a:rPr lang="en-US" sz="400" dirty="0">
                <a:solidFill>
                  <a:prstClr val="black"/>
                </a:solidFill>
                <a:latin typeface="Calibri"/>
                <a:ea typeface="ＭＳ Ｐゴシック" charset="-128"/>
              </a:rPr>
              <a:t>Intense itching (pruritus), especially of hands and feet (hallmark symptom)</a:t>
            </a:r>
          </a:p>
          <a:p>
            <a:pPr marL="171450" lvl="0" indent="-171450" eaLnBrk="0" fontAlgn="base" hangingPunct="0">
              <a:spcBef>
                <a:spcPct val="30000"/>
              </a:spcBef>
              <a:spcAft>
                <a:spcPct val="0"/>
              </a:spcAft>
              <a:buFont typeface="Arial" panose="020B0604020202020204" pitchFamily="34" charset="0"/>
              <a:buChar char="•"/>
              <a:defRPr/>
            </a:pPr>
            <a:r>
              <a:rPr lang="en-US" sz="400" dirty="0">
                <a:solidFill>
                  <a:prstClr val="black"/>
                </a:solidFill>
                <a:latin typeface="Calibri"/>
                <a:ea typeface="ＭＳ Ｐゴシック" charset="-128"/>
              </a:rPr>
              <a:t>Hives (urticaria) (hallmark sign)</a:t>
            </a:r>
          </a:p>
          <a:p>
            <a:pPr marL="171450" lvl="0" indent="-171450" eaLnBrk="0" fontAlgn="base" hangingPunct="0">
              <a:spcBef>
                <a:spcPct val="30000"/>
              </a:spcBef>
              <a:spcAft>
                <a:spcPct val="0"/>
              </a:spcAft>
              <a:buFont typeface="Arial" panose="020B0604020202020204" pitchFamily="34" charset="0"/>
              <a:buChar char="•"/>
              <a:defRPr/>
            </a:pPr>
            <a:r>
              <a:rPr lang="en-US" sz="400" dirty="0">
                <a:solidFill>
                  <a:prstClr val="black"/>
                </a:solidFill>
                <a:latin typeface="Calibri"/>
                <a:ea typeface="ＭＳ Ｐゴシック" charset="-128"/>
              </a:rPr>
              <a:t>Flushed or red skin</a:t>
            </a:r>
          </a:p>
          <a:p>
            <a:pPr marL="171450" lvl="0" indent="-171450" eaLnBrk="0" fontAlgn="base" hangingPunct="0">
              <a:spcBef>
                <a:spcPct val="30000"/>
              </a:spcBef>
              <a:spcAft>
                <a:spcPct val="0"/>
              </a:spcAft>
              <a:buFont typeface="Arial" panose="020B0604020202020204" pitchFamily="34" charset="0"/>
              <a:buChar char="•"/>
              <a:defRPr/>
            </a:pPr>
            <a:r>
              <a:rPr lang="en-US" sz="400" dirty="0">
                <a:solidFill>
                  <a:prstClr val="black"/>
                </a:solidFill>
                <a:latin typeface="Calibri"/>
                <a:ea typeface="ＭＳ Ｐゴシック" charset="-128"/>
              </a:rPr>
              <a:t>Swelling to the face, lips, neck, hands, feet, and tongue</a:t>
            </a:r>
          </a:p>
          <a:p>
            <a:pPr marL="171450" lvl="0" indent="-171450" eaLnBrk="0" fontAlgn="base" hangingPunct="0">
              <a:spcBef>
                <a:spcPct val="30000"/>
              </a:spcBef>
              <a:spcAft>
                <a:spcPct val="0"/>
              </a:spcAft>
              <a:buFont typeface="Arial" panose="020B0604020202020204" pitchFamily="34" charset="0"/>
              <a:buChar char="•"/>
              <a:defRPr/>
            </a:pPr>
            <a:r>
              <a:rPr lang="en-US" sz="400" dirty="0">
                <a:solidFill>
                  <a:prstClr val="black"/>
                </a:solidFill>
                <a:latin typeface="Calibri"/>
                <a:ea typeface="ＭＳ Ｐゴシック" charset="-128"/>
              </a:rPr>
              <a:t>Cyanosis (severe cases)</a:t>
            </a:r>
          </a:p>
          <a:p>
            <a:pPr lvl="0" eaLnBrk="0" fontAlgn="base" hangingPunct="0">
              <a:spcBef>
                <a:spcPct val="30000"/>
              </a:spcBef>
              <a:spcAft>
                <a:spcPct val="0"/>
              </a:spcAft>
              <a:defRPr/>
            </a:pPr>
            <a:endParaRPr lang="en-US" sz="400" dirty="0">
              <a:solidFill>
                <a:prstClr val="black"/>
              </a:solidFill>
              <a:latin typeface="Calibri"/>
              <a:ea typeface="ＭＳ Ｐゴシック" charset="-128"/>
            </a:endParaRPr>
          </a:p>
          <a:p>
            <a:pPr lvl="0" eaLnBrk="0" fontAlgn="base" hangingPunct="0">
              <a:spcBef>
                <a:spcPct val="30000"/>
              </a:spcBef>
              <a:spcAft>
                <a:spcPct val="0"/>
              </a:spcAft>
              <a:defRPr/>
            </a:pPr>
            <a:r>
              <a:rPr lang="en-US" sz="400" dirty="0">
                <a:solidFill>
                  <a:prstClr val="black"/>
                </a:solidFill>
                <a:latin typeface="Calibri"/>
                <a:ea typeface="ＭＳ Ｐゴシック" charset="-128"/>
              </a:rPr>
              <a:t>Respiratory System:</a:t>
            </a:r>
          </a:p>
          <a:p>
            <a:pPr marL="171450" lvl="0" indent="-171450" eaLnBrk="0" fontAlgn="base" hangingPunct="0">
              <a:spcBef>
                <a:spcPct val="30000"/>
              </a:spcBef>
              <a:spcAft>
                <a:spcPct val="0"/>
              </a:spcAft>
              <a:buFont typeface="Arial" panose="020B0604020202020204" pitchFamily="34" charset="0"/>
              <a:buChar char="•"/>
              <a:defRPr/>
            </a:pPr>
            <a:r>
              <a:rPr lang="en-US" sz="400" dirty="0">
                <a:solidFill>
                  <a:prstClr val="black"/>
                </a:solidFill>
                <a:latin typeface="Calibri"/>
                <a:ea typeface="ＭＳ Ｐゴシック" charset="-128"/>
              </a:rPr>
              <a:t>Patient complaints of a “lump in the throat”</a:t>
            </a:r>
          </a:p>
          <a:p>
            <a:pPr marL="171450" lvl="0" indent="-171450" eaLnBrk="0" fontAlgn="base" hangingPunct="0">
              <a:spcBef>
                <a:spcPct val="30000"/>
              </a:spcBef>
              <a:spcAft>
                <a:spcPct val="0"/>
              </a:spcAft>
              <a:buFont typeface="Arial" panose="020B0604020202020204" pitchFamily="34" charset="0"/>
              <a:buChar char="•"/>
              <a:defRPr/>
            </a:pPr>
            <a:r>
              <a:rPr lang="en-US" sz="400" dirty="0">
                <a:solidFill>
                  <a:prstClr val="black"/>
                </a:solidFill>
                <a:latin typeface="Calibri"/>
                <a:ea typeface="ＭＳ Ｐゴシック" charset="-128"/>
              </a:rPr>
              <a:t>Tightness in the chest</a:t>
            </a:r>
          </a:p>
          <a:p>
            <a:pPr marL="171450" lvl="0" indent="-171450" eaLnBrk="0" fontAlgn="base" hangingPunct="0">
              <a:spcBef>
                <a:spcPct val="30000"/>
              </a:spcBef>
              <a:spcAft>
                <a:spcPct val="0"/>
              </a:spcAft>
              <a:buFont typeface="Arial" panose="020B0604020202020204" pitchFamily="34" charset="0"/>
              <a:buChar char="•"/>
              <a:defRPr/>
            </a:pPr>
            <a:r>
              <a:rPr lang="en-US" sz="400" dirty="0">
                <a:solidFill>
                  <a:prstClr val="black"/>
                </a:solidFill>
                <a:latin typeface="Calibri"/>
                <a:ea typeface="ＭＳ Ｐゴシック" charset="-128"/>
              </a:rPr>
              <a:t>High-pitched cough</a:t>
            </a:r>
          </a:p>
          <a:p>
            <a:pPr marL="171450" lvl="0" indent="-171450" eaLnBrk="0" fontAlgn="base" hangingPunct="0">
              <a:spcBef>
                <a:spcPct val="30000"/>
              </a:spcBef>
              <a:spcAft>
                <a:spcPct val="0"/>
              </a:spcAft>
              <a:buFont typeface="Arial" panose="020B0604020202020204" pitchFamily="34" charset="0"/>
              <a:buChar char="•"/>
              <a:defRPr/>
            </a:pPr>
            <a:r>
              <a:rPr lang="en-US" sz="400" dirty="0">
                <a:solidFill>
                  <a:prstClr val="black"/>
                </a:solidFill>
                <a:latin typeface="Calibri"/>
                <a:ea typeface="ＭＳ Ｐゴシック" charset="-128"/>
              </a:rPr>
              <a:t>Tachypnea (increased breathing rate)</a:t>
            </a:r>
          </a:p>
          <a:p>
            <a:pPr marL="171450" lvl="0" indent="-171450" eaLnBrk="0" fontAlgn="base" hangingPunct="0">
              <a:spcBef>
                <a:spcPct val="30000"/>
              </a:spcBef>
              <a:spcAft>
                <a:spcPct val="0"/>
              </a:spcAft>
              <a:buFont typeface="Arial" panose="020B0604020202020204" pitchFamily="34" charset="0"/>
              <a:buChar char="•"/>
              <a:defRPr/>
            </a:pPr>
            <a:r>
              <a:rPr lang="en-US" sz="400" dirty="0">
                <a:solidFill>
                  <a:prstClr val="black"/>
                </a:solidFill>
                <a:latin typeface="Calibri"/>
                <a:ea typeface="ＭＳ Ｐゴシック" charset="-128"/>
              </a:rPr>
              <a:t>Labored breathing</a:t>
            </a:r>
          </a:p>
          <a:p>
            <a:pPr marL="171450" lvl="0" indent="-171450" eaLnBrk="0" fontAlgn="base" hangingPunct="0">
              <a:spcBef>
                <a:spcPct val="30000"/>
              </a:spcBef>
              <a:spcAft>
                <a:spcPct val="0"/>
              </a:spcAft>
              <a:buFont typeface="Arial" panose="020B0604020202020204" pitchFamily="34" charset="0"/>
              <a:buChar char="•"/>
              <a:defRPr/>
            </a:pPr>
            <a:r>
              <a:rPr lang="en-US" sz="400" dirty="0">
                <a:solidFill>
                  <a:prstClr val="black"/>
                </a:solidFill>
                <a:latin typeface="Calibri"/>
                <a:ea typeface="ＭＳ Ｐゴシック" charset="-128"/>
              </a:rPr>
              <a:t>Noisy breathing (wheezing, stridor, or crowing)</a:t>
            </a:r>
          </a:p>
          <a:p>
            <a:pPr marL="171450" lvl="0" indent="-171450" eaLnBrk="0" fontAlgn="base" hangingPunct="0">
              <a:spcBef>
                <a:spcPct val="30000"/>
              </a:spcBef>
              <a:spcAft>
                <a:spcPct val="0"/>
              </a:spcAft>
              <a:buFont typeface="Arial" panose="020B0604020202020204" pitchFamily="34" charset="0"/>
              <a:buChar char="•"/>
              <a:defRPr/>
            </a:pPr>
            <a:r>
              <a:rPr lang="en-US" sz="400" dirty="0">
                <a:solidFill>
                  <a:prstClr val="black"/>
                </a:solidFill>
                <a:latin typeface="Calibri"/>
                <a:ea typeface="ＭＳ Ｐゴシック" charset="-128"/>
              </a:rPr>
              <a:t>Impaired ability to talk or hoarseness</a:t>
            </a:r>
          </a:p>
          <a:p>
            <a:pPr marL="171450" lvl="0" indent="-171450" eaLnBrk="0" fontAlgn="base" hangingPunct="0">
              <a:spcBef>
                <a:spcPct val="30000"/>
              </a:spcBef>
              <a:spcAft>
                <a:spcPct val="0"/>
              </a:spcAft>
              <a:buFont typeface="Arial" panose="020B0604020202020204" pitchFamily="34" charset="0"/>
              <a:buChar char="•"/>
              <a:defRPr/>
            </a:pPr>
            <a:r>
              <a:rPr lang="en-US" sz="400" dirty="0">
                <a:solidFill>
                  <a:prstClr val="black"/>
                </a:solidFill>
                <a:latin typeface="Calibri"/>
                <a:ea typeface="ＭＳ Ｐゴシック" charset="-128"/>
              </a:rPr>
              <a:t>Excessive amounts of coughed-up mucus</a:t>
            </a:r>
          </a:p>
          <a:p>
            <a:pPr marL="171450" lvl="0" indent="-171450" eaLnBrk="0" fontAlgn="base" hangingPunct="0">
              <a:spcBef>
                <a:spcPct val="30000"/>
              </a:spcBef>
              <a:spcAft>
                <a:spcPct val="0"/>
              </a:spcAft>
              <a:buFont typeface="Arial" panose="020B0604020202020204" pitchFamily="34" charset="0"/>
              <a:buChar char="•"/>
              <a:defRPr/>
            </a:pPr>
            <a:r>
              <a:rPr lang="en-US" sz="400" dirty="0">
                <a:solidFill>
                  <a:prstClr val="black"/>
                </a:solidFill>
                <a:latin typeface="Calibri"/>
                <a:ea typeface="ＭＳ Ｐゴシック" charset="-128"/>
              </a:rPr>
              <a:t>Partially or completely occluded airway</a:t>
            </a:r>
          </a:p>
          <a:p>
            <a:pPr marL="171450" lvl="0" indent="-171450" eaLnBrk="0" fontAlgn="base" hangingPunct="0">
              <a:spcBef>
                <a:spcPct val="30000"/>
              </a:spcBef>
              <a:spcAft>
                <a:spcPct val="0"/>
              </a:spcAft>
              <a:buFont typeface="Arial" panose="020B0604020202020204" pitchFamily="34" charset="0"/>
              <a:buChar char="•"/>
              <a:defRPr/>
            </a:pPr>
            <a:r>
              <a:rPr lang="en-US" sz="400" dirty="0">
                <a:solidFill>
                  <a:prstClr val="black"/>
                </a:solidFill>
                <a:latin typeface="Calibri"/>
                <a:ea typeface="ＭＳ Ｐゴシック" charset="-128"/>
              </a:rPr>
              <a:t>Difficulty in breathing</a:t>
            </a:r>
          </a:p>
          <a:p>
            <a:pPr lvl="0" eaLnBrk="0" fontAlgn="base" hangingPunct="0">
              <a:spcBef>
                <a:spcPct val="30000"/>
              </a:spcBef>
              <a:spcAft>
                <a:spcPct val="0"/>
              </a:spcAft>
              <a:defRPr/>
            </a:pPr>
            <a:endParaRPr lang="en-US" sz="400" dirty="0">
              <a:solidFill>
                <a:prstClr val="black"/>
              </a:solidFill>
              <a:latin typeface="Calibri"/>
              <a:ea typeface="ＭＳ Ｐゴシック" charset="-128"/>
            </a:endParaRPr>
          </a:p>
          <a:p>
            <a:pPr lvl="0" eaLnBrk="0" fontAlgn="base" hangingPunct="0">
              <a:spcBef>
                <a:spcPct val="30000"/>
              </a:spcBef>
              <a:spcAft>
                <a:spcPct val="0"/>
              </a:spcAft>
              <a:defRPr/>
            </a:pPr>
            <a:r>
              <a:rPr lang="en-US" sz="400" dirty="0">
                <a:solidFill>
                  <a:prstClr val="black"/>
                </a:solidFill>
                <a:latin typeface="Calibri"/>
                <a:ea typeface="ＭＳ Ｐゴシック" charset="-128"/>
              </a:rPr>
              <a:t>Cardiovascular System:</a:t>
            </a:r>
          </a:p>
          <a:p>
            <a:pPr marL="171450" lvl="0" indent="-171450" eaLnBrk="0" fontAlgn="base" hangingPunct="0">
              <a:spcBef>
                <a:spcPct val="30000"/>
              </a:spcBef>
              <a:spcAft>
                <a:spcPct val="0"/>
              </a:spcAft>
              <a:buFont typeface="Arial" panose="020B0604020202020204" pitchFamily="34" charset="0"/>
              <a:buChar char="•"/>
              <a:defRPr/>
            </a:pPr>
            <a:r>
              <a:rPr lang="en-US" sz="400" dirty="0">
                <a:solidFill>
                  <a:prstClr val="black"/>
                </a:solidFill>
                <a:latin typeface="Calibri"/>
                <a:ea typeface="ＭＳ Ｐゴシック" charset="-128"/>
              </a:rPr>
              <a:t>Tachycardia (increased heart rate)</a:t>
            </a:r>
          </a:p>
          <a:p>
            <a:pPr marL="171450" lvl="0" indent="-171450" eaLnBrk="0" fontAlgn="base" hangingPunct="0">
              <a:spcBef>
                <a:spcPct val="30000"/>
              </a:spcBef>
              <a:spcAft>
                <a:spcPct val="0"/>
              </a:spcAft>
              <a:buFont typeface="Arial" panose="020B0604020202020204" pitchFamily="34" charset="0"/>
              <a:buChar char="•"/>
              <a:defRPr/>
            </a:pPr>
            <a:r>
              <a:rPr lang="en-US" sz="400" dirty="0">
                <a:solidFill>
                  <a:prstClr val="black"/>
                </a:solidFill>
                <a:latin typeface="Calibri"/>
                <a:ea typeface="ＭＳ Ｐゴシック" charset="-128"/>
              </a:rPr>
              <a:t>Hypotension (decreased blood pressure)</a:t>
            </a:r>
          </a:p>
          <a:p>
            <a:pPr marL="171450" lvl="0" indent="-171450" eaLnBrk="0" fontAlgn="base" hangingPunct="0">
              <a:spcBef>
                <a:spcPct val="30000"/>
              </a:spcBef>
              <a:spcAft>
                <a:spcPct val="0"/>
              </a:spcAft>
              <a:buFont typeface="Arial" panose="020B0604020202020204" pitchFamily="34" charset="0"/>
              <a:buChar char="•"/>
              <a:defRPr/>
            </a:pPr>
            <a:r>
              <a:rPr lang="en-US" sz="400" dirty="0">
                <a:solidFill>
                  <a:prstClr val="black"/>
                </a:solidFill>
                <a:latin typeface="Calibri"/>
                <a:ea typeface="ＭＳ Ｐゴシック" charset="-128"/>
              </a:rPr>
              <a:t>Irregular pulse</a:t>
            </a:r>
          </a:p>
          <a:p>
            <a:pPr marL="171450" lvl="0" indent="-171450" eaLnBrk="0" fontAlgn="base" hangingPunct="0">
              <a:spcBef>
                <a:spcPct val="30000"/>
              </a:spcBef>
              <a:spcAft>
                <a:spcPct val="0"/>
              </a:spcAft>
              <a:buFont typeface="Arial" panose="020B0604020202020204" pitchFamily="34" charset="0"/>
              <a:buChar char="•"/>
              <a:defRPr/>
            </a:pPr>
            <a:r>
              <a:rPr lang="en-US" sz="400" dirty="0">
                <a:solidFill>
                  <a:prstClr val="black"/>
                </a:solidFill>
                <a:latin typeface="Calibri"/>
                <a:ea typeface="ＭＳ Ｐゴシック" charset="-128"/>
              </a:rPr>
              <a:t>Absent radial pulse (severe shock)</a:t>
            </a:r>
          </a:p>
          <a:p>
            <a:pPr lvl="0" eaLnBrk="0" fontAlgn="base" hangingPunct="0">
              <a:spcBef>
                <a:spcPct val="30000"/>
              </a:spcBef>
              <a:spcAft>
                <a:spcPct val="0"/>
              </a:spcAft>
              <a:defRPr/>
            </a:pPr>
            <a:endParaRPr lang="en-US" sz="400" dirty="0">
              <a:solidFill>
                <a:prstClr val="black"/>
              </a:solidFill>
              <a:latin typeface="Calibri"/>
              <a:ea typeface="ＭＳ Ｐゴシック" charset="-128"/>
            </a:endParaRPr>
          </a:p>
          <a:p>
            <a:pPr lvl="0" eaLnBrk="0" fontAlgn="base" hangingPunct="0">
              <a:spcBef>
                <a:spcPct val="30000"/>
              </a:spcBef>
              <a:spcAft>
                <a:spcPct val="0"/>
              </a:spcAft>
              <a:defRPr/>
            </a:pPr>
            <a:r>
              <a:rPr lang="en-US" sz="400" dirty="0">
                <a:solidFill>
                  <a:prstClr val="black"/>
                </a:solidFill>
                <a:latin typeface="Calibri"/>
                <a:ea typeface="ＭＳ Ｐゴシック" charset="-128"/>
              </a:rPr>
              <a:t>Central Nervous System:</a:t>
            </a:r>
          </a:p>
          <a:p>
            <a:pPr marL="171450" lvl="0" indent="-171450" eaLnBrk="0" fontAlgn="base" hangingPunct="0">
              <a:spcBef>
                <a:spcPct val="30000"/>
              </a:spcBef>
              <a:spcAft>
                <a:spcPct val="0"/>
              </a:spcAft>
              <a:buFont typeface="Arial" panose="020B0604020202020204" pitchFamily="34" charset="0"/>
              <a:buChar char="•"/>
              <a:defRPr/>
            </a:pPr>
            <a:r>
              <a:rPr lang="en-US" sz="400" dirty="0">
                <a:solidFill>
                  <a:prstClr val="black"/>
                </a:solidFill>
                <a:latin typeface="Calibri"/>
                <a:ea typeface="ＭＳ Ｐゴシック" charset="-128"/>
              </a:rPr>
              <a:t>Increased anxiety</a:t>
            </a:r>
          </a:p>
          <a:p>
            <a:pPr marL="171450" lvl="0" indent="-171450" eaLnBrk="0" fontAlgn="base" hangingPunct="0">
              <a:spcBef>
                <a:spcPct val="30000"/>
              </a:spcBef>
              <a:spcAft>
                <a:spcPct val="0"/>
              </a:spcAft>
              <a:buFont typeface="Arial" panose="020B0604020202020204" pitchFamily="34" charset="0"/>
              <a:buChar char="•"/>
              <a:defRPr/>
            </a:pPr>
            <a:r>
              <a:rPr lang="en-US" sz="400" dirty="0">
                <a:solidFill>
                  <a:prstClr val="black"/>
                </a:solidFill>
                <a:latin typeface="Calibri"/>
                <a:ea typeface="ＭＳ Ｐゴシック" charset="-128"/>
              </a:rPr>
              <a:t>Light-headedness</a:t>
            </a:r>
          </a:p>
          <a:p>
            <a:pPr marL="171450" lvl="0" indent="-171450" eaLnBrk="0" fontAlgn="base" hangingPunct="0">
              <a:spcBef>
                <a:spcPct val="30000"/>
              </a:spcBef>
              <a:spcAft>
                <a:spcPct val="0"/>
              </a:spcAft>
              <a:buFont typeface="Arial" panose="020B0604020202020204" pitchFamily="34" charset="0"/>
              <a:buChar char="•"/>
              <a:defRPr/>
            </a:pPr>
            <a:r>
              <a:rPr lang="en-US" sz="400" dirty="0">
                <a:solidFill>
                  <a:prstClr val="black"/>
                </a:solidFill>
                <a:latin typeface="Calibri"/>
                <a:ea typeface="ＭＳ Ｐゴシック" charset="-128"/>
              </a:rPr>
              <a:t>Unresponsiveness</a:t>
            </a:r>
          </a:p>
          <a:p>
            <a:pPr marL="171450" lvl="0" indent="-171450" eaLnBrk="0" fontAlgn="base" hangingPunct="0">
              <a:spcBef>
                <a:spcPct val="30000"/>
              </a:spcBef>
              <a:spcAft>
                <a:spcPct val="0"/>
              </a:spcAft>
              <a:buFont typeface="Arial" panose="020B0604020202020204" pitchFamily="34" charset="0"/>
              <a:buChar char="•"/>
              <a:defRPr/>
            </a:pPr>
            <a:r>
              <a:rPr lang="en-US" sz="400" dirty="0">
                <a:solidFill>
                  <a:prstClr val="black"/>
                </a:solidFill>
                <a:latin typeface="Calibri"/>
                <a:ea typeface="ＭＳ Ｐゴシック" charset="-128"/>
              </a:rPr>
              <a:t>Disorientation</a:t>
            </a:r>
          </a:p>
          <a:p>
            <a:pPr marL="171450" lvl="0" indent="-171450" eaLnBrk="0" fontAlgn="base" hangingPunct="0">
              <a:spcBef>
                <a:spcPct val="30000"/>
              </a:spcBef>
              <a:spcAft>
                <a:spcPct val="0"/>
              </a:spcAft>
              <a:buFont typeface="Arial" panose="020B0604020202020204" pitchFamily="34" charset="0"/>
              <a:buChar char="•"/>
              <a:defRPr/>
            </a:pPr>
            <a:r>
              <a:rPr lang="en-US" sz="400" dirty="0">
                <a:solidFill>
                  <a:prstClr val="black"/>
                </a:solidFill>
                <a:latin typeface="Calibri"/>
                <a:ea typeface="ＭＳ Ｐゴシック" charset="-128"/>
              </a:rPr>
              <a:t>Restlessness</a:t>
            </a:r>
          </a:p>
          <a:p>
            <a:pPr marL="171450" lvl="0" indent="-171450" eaLnBrk="0" fontAlgn="base" hangingPunct="0">
              <a:spcBef>
                <a:spcPct val="30000"/>
              </a:spcBef>
              <a:spcAft>
                <a:spcPct val="0"/>
              </a:spcAft>
              <a:buFont typeface="Arial" panose="020B0604020202020204" pitchFamily="34" charset="0"/>
              <a:buChar char="•"/>
              <a:defRPr/>
            </a:pPr>
            <a:r>
              <a:rPr lang="en-US" sz="400" dirty="0">
                <a:solidFill>
                  <a:prstClr val="black"/>
                </a:solidFill>
                <a:latin typeface="Calibri"/>
                <a:ea typeface="ＭＳ Ｐゴシック" charset="-128"/>
              </a:rPr>
              <a:t>Seizures</a:t>
            </a:r>
          </a:p>
          <a:p>
            <a:pPr marL="171450" lvl="0" indent="-171450" eaLnBrk="0" fontAlgn="base" hangingPunct="0">
              <a:spcBef>
                <a:spcPct val="30000"/>
              </a:spcBef>
              <a:spcAft>
                <a:spcPct val="0"/>
              </a:spcAft>
              <a:buFont typeface="Arial" panose="020B0604020202020204" pitchFamily="34" charset="0"/>
              <a:buChar char="•"/>
              <a:defRPr/>
            </a:pPr>
            <a:r>
              <a:rPr lang="en-US" sz="400" dirty="0">
                <a:solidFill>
                  <a:prstClr val="black"/>
                </a:solidFill>
                <a:latin typeface="Calibri"/>
                <a:ea typeface="ＭＳ Ｐゴシック" charset="-128"/>
              </a:rPr>
              <a:t>Headache</a:t>
            </a:r>
          </a:p>
          <a:p>
            <a:pPr lvl="0" eaLnBrk="0" fontAlgn="base" hangingPunct="0">
              <a:spcBef>
                <a:spcPct val="30000"/>
              </a:spcBef>
              <a:spcAft>
                <a:spcPct val="0"/>
              </a:spcAft>
              <a:defRPr/>
            </a:pPr>
            <a:endParaRPr lang="en-US" sz="400" dirty="0">
              <a:solidFill>
                <a:prstClr val="black"/>
              </a:solidFill>
              <a:latin typeface="Calibri"/>
              <a:ea typeface="ＭＳ Ｐゴシック" charset="-128"/>
            </a:endParaRPr>
          </a:p>
          <a:p>
            <a:pPr lvl="0" eaLnBrk="0" fontAlgn="base" hangingPunct="0">
              <a:spcBef>
                <a:spcPct val="30000"/>
              </a:spcBef>
              <a:spcAft>
                <a:spcPct val="0"/>
              </a:spcAft>
              <a:defRPr/>
            </a:pPr>
            <a:r>
              <a:rPr lang="en-US" sz="400" dirty="0">
                <a:solidFill>
                  <a:prstClr val="black"/>
                </a:solidFill>
                <a:latin typeface="Calibri"/>
                <a:ea typeface="ＭＳ Ｐゴシック" charset="-128"/>
              </a:rPr>
              <a:t>Gastrointestinal System:</a:t>
            </a:r>
          </a:p>
          <a:p>
            <a:pPr marL="171450" lvl="0" indent="-171450" eaLnBrk="0" fontAlgn="base" hangingPunct="0">
              <a:spcBef>
                <a:spcPct val="30000"/>
              </a:spcBef>
              <a:spcAft>
                <a:spcPct val="0"/>
              </a:spcAft>
              <a:buFont typeface="Arial" panose="020B0604020202020204" pitchFamily="34" charset="0"/>
              <a:buChar char="•"/>
              <a:defRPr/>
            </a:pPr>
            <a:r>
              <a:rPr lang="en-US" sz="400" dirty="0">
                <a:solidFill>
                  <a:prstClr val="black"/>
                </a:solidFill>
                <a:latin typeface="Calibri"/>
                <a:ea typeface="ＭＳ Ｐゴシック" charset="-128"/>
              </a:rPr>
              <a:t>Nausea/vomiting</a:t>
            </a:r>
          </a:p>
          <a:p>
            <a:pPr marL="171450" lvl="0" indent="-171450" eaLnBrk="0" fontAlgn="base" hangingPunct="0">
              <a:spcBef>
                <a:spcPct val="30000"/>
              </a:spcBef>
              <a:spcAft>
                <a:spcPct val="0"/>
              </a:spcAft>
              <a:buFont typeface="Arial" panose="020B0604020202020204" pitchFamily="34" charset="0"/>
              <a:buChar char="•"/>
              <a:defRPr/>
            </a:pPr>
            <a:r>
              <a:rPr lang="en-US" sz="400" dirty="0">
                <a:solidFill>
                  <a:prstClr val="black"/>
                </a:solidFill>
                <a:latin typeface="Calibri"/>
                <a:ea typeface="ＭＳ Ｐゴシック" charset="-128"/>
              </a:rPr>
              <a:t>Abdominal cramping</a:t>
            </a:r>
          </a:p>
          <a:p>
            <a:pPr marL="171450" lvl="0" indent="-171450" eaLnBrk="0" fontAlgn="base" hangingPunct="0">
              <a:spcBef>
                <a:spcPct val="30000"/>
              </a:spcBef>
              <a:spcAft>
                <a:spcPct val="0"/>
              </a:spcAft>
              <a:buFont typeface="Arial" panose="020B0604020202020204" pitchFamily="34" charset="0"/>
              <a:buChar char="•"/>
              <a:defRPr/>
            </a:pPr>
            <a:r>
              <a:rPr lang="en-US" sz="400" dirty="0">
                <a:solidFill>
                  <a:prstClr val="black"/>
                </a:solidFill>
                <a:latin typeface="Calibri"/>
                <a:ea typeface="ＭＳ Ｐゴシック" charset="-128"/>
              </a:rPr>
              <a:t>Diarrhea</a:t>
            </a:r>
          </a:p>
          <a:p>
            <a:pPr marL="171450" lvl="0" indent="-171450" eaLnBrk="0" fontAlgn="base" hangingPunct="0">
              <a:spcBef>
                <a:spcPct val="30000"/>
              </a:spcBef>
              <a:spcAft>
                <a:spcPct val="0"/>
              </a:spcAft>
              <a:buFont typeface="Arial" panose="020B0604020202020204" pitchFamily="34" charset="0"/>
              <a:buChar char="•"/>
              <a:defRPr/>
            </a:pPr>
            <a:r>
              <a:rPr lang="en-US" sz="400" dirty="0">
                <a:solidFill>
                  <a:prstClr val="black"/>
                </a:solidFill>
                <a:latin typeface="Calibri"/>
                <a:ea typeface="ＭＳ Ｐゴシック" charset="-128"/>
              </a:rPr>
              <a:t>Difficulty in swallowing</a:t>
            </a:r>
          </a:p>
          <a:p>
            <a:pPr marL="171450" lvl="0" indent="-171450" eaLnBrk="0" fontAlgn="base" hangingPunct="0">
              <a:spcBef>
                <a:spcPct val="30000"/>
              </a:spcBef>
              <a:spcAft>
                <a:spcPct val="0"/>
              </a:spcAft>
              <a:buFont typeface="Arial" panose="020B0604020202020204" pitchFamily="34" charset="0"/>
              <a:buChar char="•"/>
              <a:defRPr/>
            </a:pPr>
            <a:r>
              <a:rPr lang="en-US" sz="400" dirty="0">
                <a:solidFill>
                  <a:prstClr val="black"/>
                </a:solidFill>
                <a:latin typeface="Calibri"/>
                <a:ea typeface="ＭＳ Ｐゴシック" charset="-128"/>
              </a:rPr>
              <a:t>Loss of bowel control</a:t>
            </a:r>
          </a:p>
          <a:p>
            <a:pPr lvl="0" eaLnBrk="0" fontAlgn="base" hangingPunct="0">
              <a:spcBef>
                <a:spcPct val="30000"/>
              </a:spcBef>
              <a:spcAft>
                <a:spcPct val="0"/>
              </a:spcAft>
              <a:defRPr/>
            </a:pPr>
            <a:endParaRPr lang="en-US" sz="400" dirty="0">
              <a:solidFill>
                <a:prstClr val="black"/>
              </a:solidFill>
              <a:latin typeface="Calibri"/>
              <a:ea typeface="ＭＳ Ｐゴシック" charset="-128"/>
            </a:endParaRPr>
          </a:p>
          <a:p>
            <a:pPr lvl="0" eaLnBrk="0" fontAlgn="base" hangingPunct="0">
              <a:spcBef>
                <a:spcPct val="30000"/>
              </a:spcBef>
              <a:spcAft>
                <a:spcPct val="0"/>
              </a:spcAft>
              <a:defRPr/>
            </a:pPr>
            <a:r>
              <a:rPr lang="en-US" sz="400" dirty="0">
                <a:solidFill>
                  <a:prstClr val="black"/>
                </a:solidFill>
                <a:latin typeface="Calibri"/>
                <a:ea typeface="ＭＳ Ｐゴシック" charset="-128"/>
              </a:rPr>
              <a:t>Genitourinary System:</a:t>
            </a:r>
          </a:p>
          <a:p>
            <a:pPr marL="171450" lvl="0" indent="-171450" eaLnBrk="0" fontAlgn="base" hangingPunct="0">
              <a:spcBef>
                <a:spcPct val="30000"/>
              </a:spcBef>
              <a:spcAft>
                <a:spcPct val="0"/>
              </a:spcAft>
              <a:buFont typeface="Arial" panose="020B0604020202020204" pitchFamily="34" charset="0"/>
              <a:buChar char="•"/>
              <a:defRPr/>
            </a:pPr>
            <a:r>
              <a:rPr lang="en-US" sz="400" dirty="0">
                <a:solidFill>
                  <a:prstClr val="black"/>
                </a:solidFill>
                <a:latin typeface="Calibri"/>
                <a:ea typeface="ＭＳ Ｐゴシック" charset="-128"/>
              </a:rPr>
              <a:t>Urgent need to urinate</a:t>
            </a:r>
          </a:p>
          <a:p>
            <a:pPr marL="171450" lvl="0" indent="-171450" eaLnBrk="0" fontAlgn="base" hangingPunct="0">
              <a:spcBef>
                <a:spcPct val="30000"/>
              </a:spcBef>
              <a:spcAft>
                <a:spcPct val="0"/>
              </a:spcAft>
              <a:buFont typeface="Arial" panose="020B0604020202020204" pitchFamily="34" charset="0"/>
              <a:buChar char="•"/>
              <a:defRPr/>
            </a:pPr>
            <a:r>
              <a:rPr lang="en-US" sz="400" dirty="0">
                <a:solidFill>
                  <a:prstClr val="black"/>
                </a:solidFill>
                <a:latin typeface="Calibri"/>
                <a:ea typeface="ＭＳ Ｐゴシック" charset="-128"/>
              </a:rPr>
              <a:t>Cramping of the uterus</a:t>
            </a:r>
          </a:p>
          <a:p>
            <a:pPr lvl="0" eaLnBrk="0" fontAlgn="base" hangingPunct="0">
              <a:spcBef>
                <a:spcPct val="30000"/>
              </a:spcBef>
              <a:spcAft>
                <a:spcPct val="0"/>
              </a:spcAft>
              <a:defRPr/>
            </a:pPr>
            <a:endParaRPr lang="en-US" sz="400" dirty="0">
              <a:solidFill>
                <a:prstClr val="black"/>
              </a:solidFill>
              <a:latin typeface="Calibri"/>
              <a:ea typeface="ＭＳ Ｐゴシック" charset="-128"/>
            </a:endParaRPr>
          </a:p>
          <a:p>
            <a:pPr lvl="0" eaLnBrk="0" fontAlgn="base" hangingPunct="0">
              <a:spcBef>
                <a:spcPct val="30000"/>
              </a:spcBef>
              <a:spcAft>
                <a:spcPct val="0"/>
              </a:spcAft>
              <a:defRPr/>
            </a:pPr>
            <a:r>
              <a:rPr lang="en-US" sz="400" dirty="0">
                <a:solidFill>
                  <a:prstClr val="black"/>
                </a:solidFill>
                <a:latin typeface="Calibri"/>
                <a:ea typeface="ＭＳ Ｐゴシック" charset="-128"/>
              </a:rPr>
              <a:t>Generalized Signs and Symptoms:</a:t>
            </a:r>
          </a:p>
          <a:p>
            <a:pPr marL="171450" lvl="0" indent="-171450" eaLnBrk="0" fontAlgn="base" hangingPunct="0">
              <a:spcBef>
                <a:spcPct val="30000"/>
              </a:spcBef>
              <a:spcAft>
                <a:spcPct val="0"/>
              </a:spcAft>
              <a:buFont typeface="Arial" panose="020B0604020202020204" pitchFamily="34" charset="0"/>
              <a:buChar char="•"/>
              <a:defRPr/>
            </a:pPr>
            <a:r>
              <a:rPr lang="en-US" sz="400" dirty="0">
                <a:solidFill>
                  <a:prstClr val="black"/>
                </a:solidFill>
                <a:latin typeface="Calibri"/>
                <a:ea typeface="ＭＳ Ｐゴシック" charset="-128"/>
              </a:rPr>
              <a:t>Itchy, watery eyes</a:t>
            </a:r>
          </a:p>
          <a:p>
            <a:pPr marL="171450" lvl="0" indent="-171450" eaLnBrk="0" fontAlgn="base" hangingPunct="0">
              <a:spcBef>
                <a:spcPct val="30000"/>
              </a:spcBef>
              <a:spcAft>
                <a:spcPct val="0"/>
              </a:spcAft>
              <a:buFont typeface="Arial" panose="020B0604020202020204" pitchFamily="34" charset="0"/>
              <a:buChar char="•"/>
              <a:defRPr/>
            </a:pPr>
            <a:r>
              <a:rPr lang="en-US" sz="400" dirty="0">
                <a:solidFill>
                  <a:prstClr val="black"/>
                </a:solidFill>
                <a:latin typeface="Calibri"/>
                <a:ea typeface="ＭＳ Ｐゴシック" charset="-128"/>
              </a:rPr>
              <a:t>Runny or stuffy nose</a:t>
            </a:r>
          </a:p>
          <a:p>
            <a:pPr marL="171450" lvl="0" indent="-171450" eaLnBrk="0" fontAlgn="base" hangingPunct="0">
              <a:spcBef>
                <a:spcPct val="30000"/>
              </a:spcBef>
              <a:spcAft>
                <a:spcPct val="0"/>
              </a:spcAft>
              <a:buFont typeface="Arial" panose="020B0604020202020204" pitchFamily="34" charset="0"/>
              <a:buChar char="•"/>
              <a:defRPr/>
            </a:pPr>
            <a:r>
              <a:rPr lang="en-US" sz="400" dirty="0">
                <a:solidFill>
                  <a:prstClr val="black"/>
                </a:solidFill>
                <a:latin typeface="Calibri"/>
                <a:ea typeface="ＭＳ Ｐゴシック" charset="-128"/>
              </a:rPr>
              <a:t>Sense of impending doom</a:t>
            </a:r>
          </a:p>
          <a:p>
            <a:pPr marL="171450" lvl="0" indent="-171450" eaLnBrk="0" fontAlgn="base" hangingPunct="0">
              <a:spcBef>
                <a:spcPct val="30000"/>
              </a:spcBef>
              <a:spcAft>
                <a:spcPct val="0"/>
              </a:spcAft>
              <a:buFont typeface="Arial" panose="020B0604020202020204" pitchFamily="34" charset="0"/>
              <a:buChar char="•"/>
              <a:defRPr/>
            </a:pPr>
            <a:r>
              <a:rPr lang="en-US" sz="400" dirty="0">
                <a:solidFill>
                  <a:prstClr val="black"/>
                </a:solidFill>
                <a:latin typeface="Calibri"/>
                <a:ea typeface="ＭＳ Ｐゴシック" charset="-128"/>
              </a:rPr>
              <a:t>Complaints of “not feeling well”</a:t>
            </a:r>
          </a:p>
          <a:p>
            <a:pPr marL="171450" lvl="0" indent="-171450" eaLnBrk="0" fontAlgn="base" hangingPunct="0">
              <a:spcBef>
                <a:spcPct val="30000"/>
              </a:spcBef>
              <a:spcAft>
                <a:spcPct val="0"/>
              </a:spcAft>
              <a:buFont typeface="Arial" panose="020B0604020202020204" pitchFamily="34" charset="0"/>
              <a:buChar char="•"/>
              <a:defRPr/>
            </a:pPr>
            <a:r>
              <a:rPr lang="en-US" sz="400" dirty="0">
                <a:solidFill>
                  <a:prstClr val="black"/>
                </a:solidFill>
                <a:latin typeface="Calibri"/>
                <a:ea typeface="ＭＳ Ｐゴシック" charset="-128"/>
              </a:rPr>
              <a:t>General weakness or discomfort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914180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Assess the vital signs, paying attention to the breathing, pulse, and blood pressure. The respiratory rate can be beyond the normal limits. Early in an anaphylactic reaction, you might find that the respiratory rate is fast and labored. As the condition progresses and the patient begins to tire, the breathing can become slower than normal and shallow. Wheezes can be heard without a stethoscope. The breathing can also sound noisy, with a rattling sound on inspiration and exhalation, from the excessive mucus in the larger lower airways. The pulse is rapid and can be weak. In severe cases of anaphylaxis, the radial pulse can be absent or extremely weak. Unlike other types of shock, the skin is usually red, dry, and warm to the touch. Hives and itching are the most common complaints in all types of allergic reaction: mild, moderate, and severe. Hypotension is common in a severe reaction.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746306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The local reaction typically does not require aggressive intervention or administration of medication by the EMT. In a patient with a local reaction, you can maintain adequate oxygenation and transport the patient while constantly assessing for signs and symptoms of a systemic reaction. Epinephrine should be administered to patients with signs and symptoms of systemic reaction, especially if they present with hypotension, respiratory distress, or upper airway edema. Your major concern is that the mild local reaction can rapidly progress to a moderate-to-severe, or anaphylactic, reaction. Be prepared to manage the worst case scenario and continuously reassess the patient’s condition.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726057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0" fontAlgn="base" hangingPunct="0">
              <a:spcBef>
                <a:spcPct val="30000"/>
              </a:spcBef>
              <a:spcAft>
                <a:spcPct val="0"/>
              </a:spcAft>
              <a:buFontTx/>
              <a:buChar char="•"/>
            </a:pPr>
            <a:r>
              <a:rPr lang="en-US" altLang="en-US">
                <a:solidFill>
                  <a:prstClr val="black"/>
                </a:solidFill>
                <a:latin typeface="Calibri"/>
                <a:ea typeface="ＭＳ Ｐゴシック" panose="020B0600070205080204" pitchFamily="34" charset="-128"/>
              </a:rPr>
              <a:t>Maintain a patent airway. The patient might initially present with airway compromise associated with swelling of the tissues lining the larynx. Because airway adjuncts are not effective in managing the obstruction, you might need to force air past the swollen tissues by positive pressure ventilation. If using a bag-valve-mask device, you might find it much harder to compress the bag to deliver the contents.</a:t>
            </a:r>
          </a:p>
          <a:p>
            <a:pPr marL="171450" lvl="0" indent="-171450" eaLnBrk="0" fontAlgn="base" hangingPunct="0">
              <a:spcBef>
                <a:spcPct val="30000"/>
              </a:spcBef>
              <a:spcAft>
                <a:spcPct val="0"/>
              </a:spcAft>
              <a:buFontTx/>
              <a:buChar char="•"/>
            </a:pPr>
            <a:r>
              <a:rPr lang="en-US" altLang="en-US">
                <a:solidFill>
                  <a:prstClr val="black"/>
                </a:solidFill>
                <a:latin typeface="Calibri"/>
                <a:ea typeface="ＭＳ Ｐゴシック" panose="020B0600070205080204" pitchFamily="34" charset="-128"/>
              </a:rPr>
              <a:t>Suction any secretions. In the severe anaphylactic reaction, heavy secretions can be present. Clear the mouth of secretions by suction when necessary.</a:t>
            </a:r>
          </a:p>
          <a:p>
            <a:pPr marL="171450" lvl="0" indent="-171450" eaLnBrk="0" fontAlgn="base" hangingPunct="0">
              <a:spcBef>
                <a:spcPct val="30000"/>
              </a:spcBef>
              <a:spcAft>
                <a:spcPct val="0"/>
              </a:spcAft>
              <a:buFontTx/>
              <a:buChar char="•"/>
            </a:pPr>
            <a:r>
              <a:rPr lang="en-US" altLang="en-US">
                <a:solidFill>
                  <a:prstClr val="black"/>
                </a:solidFill>
                <a:latin typeface="Calibri"/>
                <a:ea typeface="ＭＳ Ｐゴシック" panose="020B0600070205080204" pitchFamily="34" charset="-128"/>
              </a:rPr>
              <a:t>Maintain adequate oxygenation. It is vital that hypoxia and hypoxemia are reversed and adequate oxygenation maintained. If the breathing is adequate, a high concentration of oxygen should be administered by a nonrebreather mask to maintain an SpO</a:t>
            </a:r>
            <a:r>
              <a:rPr lang="en-US" altLang="en-US" baseline="-25000">
                <a:solidFill>
                  <a:prstClr val="black"/>
                </a:solidFill>
                <a:latin typeface="Calibri"/>
                <a:ea typeface="ＭＳ Ｐゴシック" panose="020B0600070205080204" pitchFamily="34" charset="-128"/>
              </a:rPr>
              <a:t>2</a:t>
            </a:r>
            <a:r>
              <a:rPr lang="en-US" altLang="en-US">
                <a:solidFill>
                  <a:prstClr val="black"/>
                </a:solidFill>
                <a:latin typeface="Calibri"/>
                <a:ea typeface="ＭＳ Ｐゴシック" panose="020B0600070205080204" pitchFamily="34" charset="-128"/>
              </a:rPr>
              <a:t> of 94% or greater and signs of hypoxia are eliminated.</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314846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Be prepared to assist ventilation. Patients with a mild allergic reaction might not exhibit any respiratory distress during the length of your contact. However, a patient’s condition can progress rapidly over minutes, or more slowly over hours, and eventually produce severe respiratory distress. Have your ventilation equipment ready and prepared to begin positive pressure ventilation, if necessary.</a:t>
            </a:r>
          </a:p>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Administer epinephrine. In any patient with signs and symptoms of a severe systemic anaphylactic reaction, especially when the patient presents with hypotension, respiratory distress, or upper airway edema, obtain an order from medical direction to administer epinephrine. This is typically done by an epinephrine auto-injector.</a:t>
            </a:r>
          </a:p>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Consider calling for advanced life support. Because of the potential for severe compromise to the airway, breathing, and circulation, you might need to request ALS for advanced airway control and further administration of medication.</a:t>
            </a:r>
          </a:p>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Initiate early transport. Do not unnecessarily delay transport of the patient. Continued assessment and emergency care can be done en route to the hospital.</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814226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Reassessment is critical in the management of mild, moderate, and severe allergic reactions. The patient with a local reaction should be constantly monitored for indications that the reaction is worsening and that further intervention, such as epinephrine injection or airway control, might be needed. The patient who has received an epinephrine injection should be reassessed to determine whether the injection has been effective in reversing the life-threatening condition. </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Reassess the patient 2 minutes after the injection of epinephrine. Look for improvement in the patient’s ability to breathe, improvement in his mental status, increasing SpO</a:t>
            </a:r>
            <a:r>
              <a:rPr lang="en-US" altLang="en-US" baseline="-25000">
                <a:solidFill>
                  <a:prstClr val="black"/>
                </a:solidFill>
                <a:latin typeface="Calibri"/>
                <a:ea typeface="ＭＳ Ｐゴシック" panose="020B0600070205080204" pitchFamily="34" charset="-128"/>
              </a:rPr>
              <a:t>2</a:t>
            </a:r>
            <a:r>
              <a:rPr lang="en-US" altLang="en-US">
                <a:solidFill>
                  <a:prstClr val="black"/>
                </a:solidFill>
                <a:latin typeface="Calibri"/>
                <a:ea typeface="ＭＳ Ｐゴシック" panose="020B0600070205080204" pitchFamily="34" charset="-128"/>
              </a:rPr>
              <a:t> reading, and an increase in the blood pressure.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594825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A biphasic reaction that occurs when initial signs and symptoms resolve, sometimes without treatment if not severe and then, approximately 4 to 6 hours afterward, a second reaction occurs. The signs and symptoms of the second reaction could be “life threatening” even if the first reaction was not. </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A severe biphasic anaphylactic reaction should be treated the same as an initial severe anaphylactic reaction. Readministration of epinephrine is common and necessary if the second reaction is severe.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574293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Review and memorize assessment findings that can be associated with allergic reaction and emergency care for allergic reaction.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415439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sz="1100">
                <a:solidFill>
                  <a:prstClr val="black"/>
                </a:solidFill>
                <a:latin typeface="Calibri"/>
                <a:ea typeface="ＭＳ Ｐゴシック" charset="-128"/>
              </a:rPr>
              <a:t>Epinephrine is the drug of choice for the emergency treatment of a systemic allergic reaction to insect stings or bites, foods, drugs, and other antigens. The drug mimics the responses of the sympathetic nervous system.</a:t>
            </a:r>
          </a:p>
          <a:p>
            <a:pPr lvl="0" eaLnBrk="0" fontAlgn="base" hangingPunct="0">
              <a:spcBef>
                <a:spcPct val="30000"/>
              </a:spcBef>
              <a:spcAft>
                <a:spcPct val="0"/>
              </a:spcAft>
              <a:defRPr/>
            </a:pPr>
            <a:endParaRPr lang="en-US" altLang="en-US" sz="1100">
              <a:solidFill>
                <a:prstClr val="black"/>
              </a:solidFill>
              <a:latin typeface="Calibri"/>
              <a:ea typeface="ＭＳ Ｐゴシック" charset="-128"/>
            </a:endParaRPr>
          </a:p>
          <a:p>
            <a:pPr lvl="0" eaLnBrk="0" fontAlgn="base" hangingPunct="0">
              <a:spcBef>
                <a:spcPct val="30000"/>
              </a:spcBef>
              <a:spcAft>
                <a:spcPct val="0"/>
              </a:spcAft>
              <a:defRPr/>
            </a:pPr>
            <a:r>
              <a:rPr lang="en-US" sz="1100">
                <a:solidFill>
                  <a:prstClr val="black"/>
                </a:solidFill>
                <a:latin typeface="Calibri"/>
                <a:ea typeface="ＭＳ Ｐゴシック" charset="-128"/>
              </a:rPr>
              <a:t>Epinephrine has four properties: alpha 1, alpha 2, beta 1, and beta 2. Alpha 1 causes the vessels to constrict. Alpha 2 regulates the amount of vasoconstriction. Beta 1 increases the heart rate, force of contraction of the heart, and the speed at which the electrical impulses are carried through the heart. Beta 2 causes the bronchiole smooth muscle to dilate. </a:t>
            </a:r>
          </a:p>
          <a:p>
            <a:pPr lvl="0" eaLnBrk="0" fontAlgn="base" hangingPunct="0">
              <a:spcBef>
                <a:spcPct val="30000"/>
              </a:spcBef>
              <a:spcAft>
                <a:spcPct val="0"/>
              </a:spcAft>
              <a:defRPr/>
            </a:pPr>
            <a:endParaRPr lang="en-US" altLang="en-US" sz="1100">
              <a:solidFill>
                <a:prstClr val="black"/>
              </a:solidFill>
              <a:latin typeface="Calibri"/>
              <a:ea typeface="ＭＳ Ｐゴシック" charset="-128"/>
            </a:endParaRPr>
          </a:p>
          <a:p>
            <a:pPr lvl="0" eaLnBrk="0" fontAlgn="base" hangingPunct="0">
              <a:spcBef>
                <a:spcPct val="30000"/>
              </a:spcBef>
              <a:spcAft>
                <a:spcPct val="0"/>
              </a:spcAft>
              <a:defRPr/>
            </a:pPr>
            <a:r>
              <a:rPr lang="en-US" sz="1100">
                <a:solidFill>
                  <a:prstClr val="black"/>
                </a:solidFill>
                <a:latin typeface="Calibri"/>
                <a:ea typeface="ＭＳ Ｐゴシック" charset="-128"/>
              </a:rPr>
              <a:t>Three of the major responses to the chemical mediators by the body causing the life-threatening anaphylactic condition are an increase in capillary permeability, vasodilation, and bronchoconstriction and inflammation. Epinephrine’s alpha properties cause vasoconstriction and tighten the capillaries, reversing the vasodilation and increased capillary permeability experienced by the anaphylactic patient. The beta 2 properties cause bronchodilation, reversing the bronchoconstriction. The beta 1 properties are responsible for side effects from administration. Also, epinephrine has a direct antihistamine effect, reducing the effects of histamine.</a:t>
            </a:r>
            <a:endParaRPr lang="en-US" altLang="en-US" sz="11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endParaRPr lang="en-US" altLang="en-US" sz="1100" b="1">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sz="1100" b="1">
                <a:solidFill>
                  <a:prstClr val="black"/>
                </a:solidFill>
                <a:latin typeface="Calibri"/>
                <a:ea typeface="ＭＳ Ｐゴシック" panose="020B0600070205080204" pitchFamily="34" charset="-128"/>
              </a:rPr>
              <a:t>Teaching Tips</a:t>
            </a:r>
            <a:endParaRPr lang="en-US" altLang="en-US" sz="11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sz="1100">
                <a:solidFill>
                  <a:prstClr val="black"/>
                </a:solidFill>
                <a:latin typeface="Calibri"/>
                <a:ea typeface="ＭＳ Ｐゴシック" panose="020B0600070205080204" pitchFamily="34" charset="-128"/>
              </a:rPr>
              <a:t>Pass around examples of epinephrine auto-injectors for students to see and handle.</a:t>
            </a:r>
          </a:p>
          <a:p>
            <a:pPr lvl="0" eaLnBrk="0" fontAlgn="base" hangingPunct="0">
              <a:spcBef>
                <a:spcPct val="30000"/>
              </a:spcBef>
              <a:spcAft>
                <a:spcPct val="0"/>
              </a:spcAft>
              <a:defRPr/>
            </a:pPr>
            <a:r>
              <a:rPr lang="en-US" altLang="en-US" sz="1100" b="1">
                <a:solidFill>
                  <a:prstClr val="black"/>
                </a:solidFill>
                <a:latin typeface="Calibri"/>
                <a:ea typeface="ＭＳ Ｐゴシック" panose="020B0600070205080204" pitchFamily="34" charset="-128"/>
              </a:rPr>
              <a:t> </a:t>
            </a:r>
            <a:endParaRPr lang="en-US" altLang="en-US" sz="11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sz="1100" b="1">
                <a:solidFill>
                  <a:prstClr val="black"/>
                </a:solidFill>
                <a:latin typeface="Calibri"/>
                <a:ea typeface="ＭＳ Ｐゴシック" panose="020B0600070205080204" pitchFamily="34" charset="-128"/>
              </a:rPr>
              <a:t>Critical Thinking Discussion</a:t>
            </a:r>
            <a:endParaRPr lang="en-US" altLang="en-US" sz="11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sz="1100">
                <a:solidFill>
                  <a:prstClr val="black"/>
                </a:solidFill>
                <a:latin typeface="Calibri"/>
                <a:ea typeface="ＭＳ Ｐゴシック" panose="020B0600070205080204" pitchFamily="34" charset="-128"/>
              </a:rPr>
              <a:t>What are the actions of epinephrine that are beneficial to the patient with anaphylaxis?</a:t>
            </a:r>
          </a:p>
          <a:p>
            <a:pPr lvl="0" eaLnBrk="0" fontAlgn="base" hangingPunct="0">
              <a:spcBef>
                <a:spcPct val="30000"/>
              </a:spcBef>
              <a:spcAft>
                <a:spcPct val="0"/>
              </a:spcAft>
              <a:defRPr/>
            </a:pPr>
            <a:r>
              <a:rPr lang="en-US" altLang="en-US" sz="1100" b="1">
                <a:solidFill>
                  <a:prstClr val="black"/>
                </a:solidFill>
                <a:latin typeface="Calibri"/>
                <a:ea typeface="ＭＳ Ｐゴシック" panose="020B0600070205080204" pitchFamily="34" charset="-128"/>
              </a:rPr>
              <a:t> </a:t>
            </a:r>
            <a:endParaRPr lang="en-US" altLang="en-US" sz="1100"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81579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Case Study</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Present the Case Study Introduction provided in the PowerPoint slide set. </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Lead a discussion using the case study questions provided on the subsequent slide(s).</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The Case Study with discussion questions continues throughout the PowerPoint presentation. </a:t>
            </a:r>
          </a:p>
          <a:p>
            <a:pPr lvl="0" eaLnBrk="0" fontAlgn="base" hangingPunct="0">
              <a:spcBef>
                <a:spcPct val="30000"/>
              </a:spcBef>
              <a:spcAft>
                <a:spcPct val="0"/>
              </a:spcAft>
            </a:pPr>
            <a:endParaRPr lang="en-US" altLang="en-US" b="1">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Case Study Discussion</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Use the case study content and questions to foreshadow the upcoming lesson content.</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046513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The body’s response to epinephrine is rapid; within seconds, the patient will begin to feel relief. However, the duration of the drug’s effectiveness is short, only approximately 10–20 minutes.</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Both epinephrine auto-injectors, the EpiPen and the </a:t>
            </a:r>
            <a:r>
              <a:rPr lang="en-US" altLang="en-US" dirty="0" err="1">
                <a:solidFill>
                  <a:prstClr val="black"/>
                </a:solidFill>
                <a:latin typeface="Calibri"/>
                <a:ea typeface="ＭＳ Ｐゴシック" panose="020B0600070205080204" pitchFamily="34" charset="-128"/>
              </a:rPr>
              <a:t>Auvi</a:t>
            </a:r>
            <a:r>
              <a:rPr lang="en-US" altLang="en-US" dirty="0">
                <a:solidFill>
                  <a:prstClr val="black"/>
                </a:solidFill>
                <a:latin typeface="Calibri"/>
                <a:ea typeface="ＭＳ Ｐゴシック" panose="020B0600070205080204" pitchFamily="34" charset="-128"/>
              </a:rPr>
              <a:t>-Q, come in different doses. The 0.3 mg dose of epinephrine is for patients weighing 66 pounds or greater. The injector for infants and children weighing 33 to 66 pounds delivers 0.15 mg of epinephrine. A child who weighs more than 66 pounds requires an adult epinephrine auto-injector or epinephrine dose.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564822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Epinephrine comes packaged in a disposable delivery system for self-administration. Common systems prescribed to patients are the EpiPen and the </a:t>
            </a:r>
            <a:r>
              <a:rPr lang="en-US" altLang="en-US" dirty="0" err="1">
                <a:solidFill>
                  <a:prstClr val="black"/>
                </a:solidFill>
                <a:latin typeface="Calibri"/>
                <a:ea typeface="ＭＳ Ｐゴシック" panose="020B0600070205080204" pitchFamily="34" charset="-128"/>
              </a:rPr>
              <a:t>Auvi</a:t>
            </a:r>
            <a:r>
              <a:rPr lang="en-US" altLang="en-US" dirty="0">
                <a:solidFill>
                  <a:prstClr val="black"/>
                </a:solidFill>
                <a:latin typeface="Calibri"/>
                <a:ea typeface="ＭＳ Ｐゴシック" panose="020B0600070205080204" pitchFamily="34" charset="-128"/>
              </a:rPr>
              <a:t>-Q auto-injector.</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172905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If epinephrine is not carried on the EMS unit, it is important to determine whether the patient has more than one injector so that you can take it along and be prepared to deliver a second injection. The dose can be repeated in 5 to 15 minutes if the condition does not improve.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002772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The patient may complain of side effects following the administration of epinephrine.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479688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Establish and maintain an open airway. If breathing is adequate, administer oxygen via nonrebreather mask at 15 lpm if severe respiratory distress or poor perfusion is present to achieve and maintain an SpO</a:t>
            </a:r>
            <a:r>
              <a:rPr lang="en-US" altLang="en-US" baseline="-25000">
                <a:solidFill>
                  <a:prstClr val="black"/>
                </a:solidFill>
                <a:latin typeface="Calibri"/>
                <a:ea typeface="ＭＳ Ｐゴシック" panose="020B0600070205080204" pitchFamily="34" charset="-128"/>
              </a:rPr>
              <a:t>2</a:t>
            </a:r>
            <a:r>
              <a:rPr lang="en-US" altLang="en-US">
                <a:solidFill>
                  <a:prstClr val="black"/>
                </a:solidFill>
                <a:latin typeface="Calibri"/>
                <a:ea typeface="ＭＳ Ｐゴシック" panose="020B0600070205080204" pitchFamily="34" charset="-128"/>
              </a:rPr>
              <a:t> of 94% or greater. In a mild reaction with mild respiratory distress and good perfusion, administer oxygen via a nasal cannula to achieve and maintain the SpO</a:t>
            </a:r>
            <a:r>
              <a:rPr lang="en-US" altLang="en-US" baseline="-25000">
                <a:solidFill>
                  <a:prstClr val="black"/>
                </a:solidFill>
                <a:latin typeface="Calibri"/>
                <a:ea typeface="ＭＳ Ｐゴシック" panose="020B0600070205080204" pitchFamily="34" charset="-128"/>
              </a:rPr>
              <a:t>2</a:t>
            </a:r>
            <a:r>
              <a:rPr lang="en-US" altLang="en-US">
                <a:solidFill>
                  <a:prstClr val="black"/>
                </a:solidFill>
                <a:latin typeface="Calibri"/>
                <a:ea typeface="ＭＳ Ｐゴシック" panose="020B0600070205080204" pitchFamily="34" charset="-128"/>
              </a:rPr>
              <a:t> at &gt;94%.</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014894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a:solidFill>
                  <a:prstClr val="black"/>
                </a:solidFill>
                <a:latin typeface="Calibri"/>
                <a:ea typeface="ＭＳ Ｐゴシック" charset="-128"/>
              </a:rPr>
              <a:t>If skin or mucosal signs are present (hives, itching, redness, or swelling of lips or tongue) and respiratory distress and/or hypotension are present, administer epinephrine by intramuscular injection. Epinephrine is an alpha and beta drug that mimics the sympathetic nervous system and constricts blood vessels, tightens the capillaries, dilates bronchioles, and increases heart rate and contractility.</a:t>
            </a:r>
          </a:p>
          <a:p>
            <a:pPr marL="171450" lvl="0" indent="-171450" eaLnBrk="0" fontAlgn="base" hangingPunct="0">
              <a:spcBef>
                <a:spcPct val="30000"/>
              </a:spcBef>
              <a:spcAft>
                <a:spcPct val="0"/>
              </a:spcAft>
              <a:buFont typeface="Arial" panose="020B0604020202020204" pitchFamily="34" charset="0"/>
              <a:buChar char="•"/>
              <a:defRPr/>
            </a:pPr>
            <a:r>
              <a:rPr lang="en-US">
                <a:solidFill>
                  <a:prstClr val="black"/>
                </a:solidFill>
                <a:latin typeface="Calibri"/>
                <a:ea typeface="ＭＳ Ｐゴシック" charset="-128"/>
              </a:rPr>
              <a:t>Epinephrine adult dose: 0.3 mg (over 66 lb)</a:t>
            </a:r>
          </a:p>
          <a:p>
            <a:pPr marL="171450" lvl="0" indent="-171450" eaLnBrk="0" fontAlgn="base" hangingPunct="0">
              <a:spcBef>
                <a:spcPct val="30000"/>
              </a:spcBef>
              <a:spcAft>
                <a:spcPct val="0"/>
              </a:spcAft>
              <a:buFont typeface="Arial" panose="020B0604020202020204" pitchFamily="34" charset="0"/>
              <a:buChar char="•"/>
              <a:defRPr/>
            </a:pPr>
            <a:r>
              <a:rPr lang="en-US">
                <a:solidFill>
                  <a:prstClr val="black"/>
                </a:solidFill>
                <a:latin typeface="Calibri"/>
                <a:ea typeface="ＭＳ Ｐゴシック" charset="-128"/>
              </a:rPr>
              <a:t>Epinephrine pediatric dose: 0.15 mg (up to 66 lb)</a:t>
            </a:r>
          </a:p>
          <a:p>
            <a:pPr marL="685800" lvl="1" indent="-228600" eaLnBrk="0" fontAlgn="base" hangingPunct="0">
              <a:spcBef>
                <a:spcPct val="30000"/>
              </a:spcBef>
              <a:spcAft>
                <a:spcPct val="0"/>
              </a:spcAft>
              <a:buFontTx/>
              <a:buAutoNum type="alphaLcPeriod"/>
              <a:defRPr/>
            </a:pPr>
            <a:r>
              <a:rPr lang="en-US">
                <a:solidFill>
                  <a:prstClr val="black"/>
                </a:solidFill>
                <a:latin typeface="Calibri"/>
                <a:ea typeface="ＭＳ Ｐゴシック" charset="-128"/>
                <a:cs typeface="ＭＳ Ｐゴシック" charset="-128"/>
              </a:rPr>
              <a:t>Obtain order from medical direction.</a:t>
            </a:r>
          </a:p>
          <a:p>
            <a:pPr marL="685800" lvl="1" indent="-228600" eaLnBrk="0" fontAlgn="base" hangingPunct="0">
              <a:spcBef>
                <a:spcPct val="30000"/>
              </a:spcBef>
              <a:spcAft>
                <a:spcPct val="0"/>
              </a:spcAft>
              <a:buFontTx/>
              <a:buAutoNum type="alphaLcPeriod"/>
              <a:defRPr/>
            </a:pPr>
            <a:r>
              <a:rPr lang="en-US">
                <a:solidFill>
                  <a:prstClr val="black"/>
                </a:solidFill>
                <a:latin typeface="Calibri"/>
                <a:ea typeface="ＭＳ Ｐゴシック" charset="-128"/>
                <a:cs typeface="ＭＳ Ｐゴシック" charset="-128"/>
              </a:rPr>
              <a:t>Check medication.</a:t>
            </a:r>
            <a:endParaRPr lang="en-US" dirty="0">
              <a:solidFill>
                <a:prstClr val="black"/>
              </a:solidFill>
              <a:latin typeface="Calibri"/>
              <a:ea typeface="ＭＳ Ｐゴシック" charset="-128"/>
              <a:cs typeface="ＭＳ Ｐゴシック"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927049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1" indent="-228600" eaLnBrk="0" fontAlgn="base" hangingPunct="0">
              <a:spcBef>
                <a:spcPct val="30000"/>
              </a:spcBef>
              <a:spcAft>
                <a:spcPct val="0"/>
              </a:spcAft>
              <a:buFont typeface="Calibri" panose="020F0502020204030204" pitchFamily="34" charset="0"/>
              <a:buAutoNum type="alphaLcPeriod" startAt="3"/>
            </a:pPr>
            <a:r>
              <a:rPr lang="en-US" altLang="en-US" dirty="0">
                <a:solidFill>
                  <a:prstClr val="black"/>
                </a:solidFill>
                <a:latin typeface="Calibri"/>
                <a:ea typeface="ＭＳ Ｐゴシック" panose="020B0600070205080204" pitchFamily="34" charset="-128"/>
                <a:cs typeface="+mn-cs"/>
              </a:rPr>
              <a:t>Administer the deep intramuscular injection in the lateral thigh midway between knee and hip.</a:t>
            </a:r>
          </a:p>
          <a:p>
            <a:pPr marL="685800" lvl="1" indent="-228600" eaLnBrk="0" fontAlgn="base" hangingPunct="0">
              <a:spcBef>
                <a:spcPct val="30000"/>
              </a:spcBef>
              <a:spcAft>
                <a:spcPct val="0"/>
              </a:spcAft>
              <a:buFont typeface="Calibri" panose="020F0502020204030204" pitchFamily="34" charset="0"/>
              <a:buAutoNum type="alphaLcPeriod" startAt="3"/>
            </a:pPr>
            <a:r>
              <a:rPr lang="en-US" altLang="en-US" dirty="0">
                <a:solidFill>
                  <a:prstClr val="black"/>
                </a:solidFill>
                <a:latin typeface="Calibri"/>
                <a:ea typeface="ＭＳ Ｐゴシック" panose="020B0600070205080204" pitchFamily="34" charset="-128"/>
                <a:cs typeface="+mn-cs"/>
              </a:rPr>
              <a:t>Hold for 10 seconds if using an auto-injector.</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276243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1" indent="-228600" eaLnBrk="0" fontAlgn="base" hangingPunct="0">
              <a:spcBef>
                <a:spcPct val="30000"/>
              </a:spcBef>
              <a:spcAft>
                <a:spcPct val="0"/>
              </a:spcAft>
              <a:buFont typeface="Calibri" panose="020F0502020204030204" pitchFamily="34" charset="0"/>
              <a:buAutoNum type="alphaLcPeriod" startAt="5"/>
            </a:pPr>
            <a:r>
              <a:rPr lang="en-US" altLang="en-US">
                <a:solidFill>
                  <a:prstClr val="black"/>
                </a:solidFill>
                <a:latin typeface="Calibri"/>
                <a:ea typeface="ＭＳ Ｐゴシック" panose="020B0600070205080204" pitchFamily="34" charset="-128"/>
                <a:cs typeface="+mn-cs"/>
              </a:rPr>
              <a:t>Dispose of injector or syringe in biohazard sharps container. </a:t>
            </a:r>
          </a:p>
          <a:p>
            <a:pPr marL="685800" lvl="1" indent="-228600" eaLnBrk="0" fontAlgn="base" hangingPunct="0">
              <a:spcBef>
                <a:spcPct val="30000"/>
              </a:spcBef>
              <a:spcAft>
                <a:spcPct val="0"/>
              </a:spcAft>
              <a:buFont typeface="Calibri" panose="020F0502020204030204" pitchFamily="34" charset="0"/>
              <a:buAutoNum type="alphaLcPeriod" startAt="5"/>
            </a:pPr>
            <a:r>
              <a:rPr lang="en-US" altLang="en-US">
                <a:solidFill>
                  <a:prstClr val="black"/>
                </a:solidFill>
                <a:latin typeface="Calibri"/>
                <a:ea typeface="ＭＳ Ｐゴシック" panose="020B0600070205080204" pitchFamily="34" charset="-128"/>
                <a:cs typeface="+mn-cs"/>
              </a:rPr>
              <a:t>Record time and reassess patient.</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139077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Review case conclusion and emphasize the application of knowledge learned from this presentation.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058978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Review case conclusion and emphasize the application of knowledge learned from this presentation.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4516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Case Study Discussion</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Use the case study content and questions to foreshadow the upcoming lesson content. Gauge the student’s responses as a guide of how well versed they are in this topic.</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946494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Review case conclusion and emphasize the application of knowledge learned from this presentation.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028353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Establishing and maintaining an airway, ventilation, oxygenation, and circulation are the key components of emergency care for an anaphylactic reaction. The drug treatment of choice is epinephrine. Epinephrine’s alpha properties cause the vessels to constrict and the capillaries to tighten, reversing the vasodilation and increased capillary permeability caused by the chemical mediators. The beta 2 properties cause the bronchioles to dilate, reversing the bronchoconstriction.</a:t>
            </a:r>
          </a:p>
          <a:p>
            <a:pPr lvl="0" eaLnBrk="0" fontAlgn="base" hangingPunct="0">
              <a:spcBef>
                <a:spcPct val="30000"/>
              </a:spcBef>
              <a:spcAft>
                <a:spcPct val="0"/>
              </a:spcAft>
            </a:pPr>
            <a:endParaRPr lang="en-US" altLang="en-US" b="1">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Follow-Up</a:t>
            </a:r>
            <a:endParaRPr lang="en-US" altLang="en-US" sz="14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Answer student questions. </a:t>
            </a:r>
            <a:endParaRPr lang="en-US" altLang="en-US" sz="18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Follow-Up Assignments</a:t>
            </a:r>
            <a:endParaRPr lang="en-US" altLang="en-US" sz="18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Review Chapter 21 Summary.</a:t>
            </a:r>
            <a:endParaRPr lang="en-US" altLang="en-US" sz="18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Complete Chapter 21 In Review questions. </a:t>
            </a:r>
            <a:endParaRPr lang="en-US" altLang="en-US" sz="18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Complete Chapter 21 Critical Thinking questions.</a:t>
            </a:r>
            <a:endParaRPr lang="en-US" altLang="en-US" sz="18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Assessments</a:t>
            </a:r>
            <a:endParaRPr lang="en-US" altLang="en-US" sz="18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Handouts</a:t>
            </a:r>
            <a:endParaRPr lang="en-US" altLang="en-US" sz="18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Chapter 21 quiz</a:t>
            </a:r>
            <a:endParaRPr lang="en-US" altLang="en-US" sz="18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endParaRPr lang="en-US" altLang="en-US" b="1">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endParaRPr lang="en-US" altLang="en-US" b="1">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759212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Class Activity</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As an alternative to assigning the follow-up exercises in the lesson plan as homework, assign each question to a small group of students for in-class discussion.</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Teaching Tips</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Answers to In Review questions are in the appendix of the text. Advise students to review the questions again as they study the chapter.</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2479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fontAlgn="base">
              <a:spcBef>
                <a:spcPct val="0"/>
              </a:spcBef>
              <a:spcAft>
                <a:spcPct val="0"/>
              </a:spcAft>
              <a:buFont typeface="Arial" panose="020B0604020202020204" pitchFamily="34" charset="0"/>
              <a:buChar char="•"/>
              <a:defRPr/>
            </a:pPr>
            <a:r>
              <a:rPr lang="en-US" altLang="en-US" dirty="0">
                <a:solidFill>
                  <a:prstClr val="black"/>
                </a:solidFill>
                <a:latin typeface="Calibri"/>
                <a:ea typeface="ＭＳ Ｐゴシック" charset="-128"/>
              </a:rPr>
              <a:t>An allergic reaction is a hypersensitivity reaction resulting from exposure to an allergen, which can occur at any time and to anyone. A wide variety of substances can produce such reactions. Foods, medications, insect stings, and even exercise are common causes. An allergic reaction can be a mild, localized reaction presenting as redness, itching skin (pruritus), and edema or a mild systemic reaction resulting in widespread hives (urticaria) and pruritus.</a:t>
            </a:r>
          </a:p>
          <a:p>
            <a:pPr marL="171450" lvl="0" indent="-171450" fontAlgn="base">
              <a:spcBef>
                <a:spcPct val="0"/>
              </a:spcBef>
              <a:spcAft>
                <a:spcPct val="0"/>
              </a:spcAft>
              <a:buFont typeface="Arial" panose="020B0604020202020204" pitchFamily="34" charset="0"/>
              <a:buChar char="•"/>
              <a:defRPr/>
            </a:pPr>
            <a:r>
              <a:rPr lang="en-US" altLang="en-US" dirty="0">
                <a:solidFill>
                  <a:prstClr val="black"/>
                </a:solidFill>
                <a:latin typeface="Calibri"/>
                <a:ea typeface="ＭＳ Ｐゴシック" charset="-128"/>
              </a:rPr>
              <a:t>In its most severe form, an allergic reaction can cause a systemic, multisystem, life-threatening condition with respiratory failure, circulatory collapse, and shock. This severe reaction is known as an anaphylactic reaction and also known as anaphylaxis.</a:t>
            </a:r>
          </a:p>
          <a:p>
            <a:pPr marL="171450" lvl="0" indent="-171450" fontAlgn="base">
              <a:spcBef>
                <a:spcPct val="0"/>
              </a:spcBef>
              <a:spcAft>
                <a:spcPct val="0"/>
              </a:spcAft>
              <a:buFont typeface="Arial" panose="020B0604020202020204" pitchFamily="34" charset="0"/>
              <a:buChar char="•"/>
              <a:defRPr/>
            </a:pPr>
            <a:r>
              <a:rPr lang="en-US" altLang="en-US" dirty="0">
                <a:solidFill>
                  <a:prstClr val="black"/>
                </a:solidFill>
                <a:latin typeface="Calibri"/>
                <a:ea typeface="ＭＳ Ｐゴシック" charset="-128"/>
              </a:rPr>
              <a:t>An anaphylactic reaction is a severe, exaggerated, systemic, allergic reaction that is associated with severe swelling of the upper and lower airways, constriction of the bronchioles, leakage of fluid from the capillaries, systemic vessel dilation, and an increased production of mucus. </a:t>
            </a:r>
          </a:p>
          <a:p>
            <a:pPr marL="171450" lvl="0" indent="-171450" fontAlgn="base">
              <a:spcBef>
                <a:spcPct val="0"/>
              </a:spcBef>
              <a:spcAft>
                <a:spcPct val="0"/>
              </a:spcAft>
              <a:buFont typeface="Arial" panose="020B0604020202020204" pitchFamily="34" charset="0"/>
              <a:buChar char="•"/>
              <a:defRPr/>
            </a:pPr>
            <a:r>
              <a:rPr lang="en-US" altLang="en-US" dirty="0">
                <a:solidFill>
                  <a:prstClr val="black"/>
                </a:solidFill>
                <a:latin typeface="Calibri"/>
                <a:ea typeface="ＭＳ Ｐゴシック" charset="-128"/>
              </a:rPr>
              <a:t>An anaphylactic reaction can be so severe that the upper airway closes, the respirations become labored because of high airway resistance from swollen and constricted bronchioles, and the blood pressure becomes dangerously low because of the dilation of the vessels and leakage of fluid from the capillaries.</a:t>
            </a:r>
          </a:p>
          <a:p>
            <a:pPr marL="171450" lvl="0" indent="-171450" fontAlgn="base">
              <a:spcBef>
                <a:spcPct val="0"/>
              </a:spcBef>
              <a:spcAft>
                <a:spcPct val="0"/>
              </a:spcAft>
              <a:buFont typeface="Arial" panose="020B0604020202020204" pitchFamily="34" charset="0"/>
              <a:buChar char="•"/>
              <a:defRPr/>
            </a:pPr>
            <a:r>
              <a:rPr lang="en-US" altLang="en-US" dirty="0">
                <a:solidFill>
                  <a:prstClr val="black"/>
                </a:solidFill>
                <a:latin typeface="Calibri"/>
                <a:ea typeface="ＭＳ Ｐゴシック" charset="-128"/>
              </a:rPr>
              <a:t>Delay in emergency care can easily and rapidly lead to deterioration in the patient’s condition and even to death.</a:t>
            </a:r>
          </a:p>
          <a:p>
            <a:pPr lvl="0" fontAlgn="base">
              <a:spcBef>
                <a:spcPct val="0"/>
              </a:spcBef>
              <a:spcAft>
                <a:spcPct val="0"/>
              </a:spcAft>
              <a:defRPr/>
            </a:pPr>
            <a:endParaRPr lang="en-US" altLang="en-US" dirty="0">
              <a:solidFill>
                <a:prstClr val="black"/>
              </a:solidFill>
              <a:latin typeface="Calibri"/>
              <a:ea typeface="ＭＳ Ｐゴシック" panose="020B0600070205080204" pitchFamily="34" charset="-128"/>
            </a:endParaRPr>
          </a:p>
          <a:p>
            <a:pPr lvl="0" fontAlgn="base">
              <a:spcBef>
                <a:spcPct val="0"/>
              </a:spcBef>
              <a:spcAft>
                <a:spcPct val="0"/>
              </a:spcAft>
              <a:defRPr/>
            </a:pPr>
            <a:r>
              <a:rPr lang="en-US" altLang="en-US" dirty="0">
                <a:solidFill>
                  <a:prstClr val="black"/>
                </a:solidFill>
                <a:latin typeface="Calibri"/>
                <a:ea typeface="ＭＳ Ｐゴシック" panose="020B0600070205080204" pitchFamily="34" charset="-128"/>
              </a:rPr>
              <a:t>During this lesson, students will learn about assessment and emergency care for patients suffering from allergic reaction. </a:t>
            </a:r>
          </a:p>
          <a:p>
            <a:pPr lvl="0" eaLnBrk="0" fontAlgn="base" hangingPunct="0">
              <a:spcBef>
                <a:spcPct val="30000"/>
              </a:spcBef>
              <a:spcAft>
                <a:spcPct val="0"/>
              </a:spcAft>
              <a:defRPr/>
            </a:pPr>
            <a:endParaRPr lang="en-US" altLang="en-US"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93104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Discussion Question</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What is the relationship between an allergic reaction and anaphylaxis?</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Critical Thinking Discussion</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How does the body's response to an allergen result in signs and symptoms of anaphylaxis?</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09202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An allergic reaction is an abnormal reaction of the immune system to a foreign substance. The reaction can range from mild to life-threatening.</a:t>
            </a:r>
          </a:p>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The chemicals released in anaphylaxis result in swelling of the airway, bronchoconstriction, and poor perfusion.</a:t>
            </a:r>
          </a:p>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Anaphylaxis requires a prior exposure to the antigen. An anaphylactoid reaction is similar, but does not require prior sensitization to the substance.</a:t>
            </a:r>
          </a:p>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Penicillin, bee venom, nuts, and berries are common causes of anaphylaxis.</a:t>
            </a:r>
          </a:p>
          <a:p>
            <a:pPr marL="171450" lvl="0" indent="-17145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58367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An antigen can enter the body through the skin, the gastrointestinal tract, or the respiratory tract. When one does, it sets off an immune response in which the immune system detects the antigen and produces antibodies.</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Antibodies are proteins that search for the antigen, combine with it, and help to destroy it.</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An allergic reaction is a misdirected and excessive response by the immune system to an allergen.</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The allergen is usually harmless to the patient, and most allergic reactions are mild, producing nothing more than discomfort, such as itching, a runny nose, and watery eyes—results of the body’s attempts to eliminate the allergen or antigen.</a:t>
            </a:r>
          </a:p>
          <a:p>
            <a:pPr lvl="0" eaLnBrk="0" fontAlgn="base" hangingPunct="0">
              <a:spcBef>
                <a:spcPct val="30000"/>
              </a:spcBef>
              <a:spcAft>
                <a:spcPct val="0"/>
              </a:spcAft>
            </a:pPr>
            <a:endParaRPr lang="en-US" altLang="en-US" b="1">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Discussion Question</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What are some common causes of anaphylaxis?</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 </a:t>
            </a: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93661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245734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3" name="Shape 33"/>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4617625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p:spTree>
      <p:nvGrpSpPr>
        <p:cNvPr id="1" name="Shape 79"/>
        <p:cNvGrpSpPr/>
        <p:nvPr/>
      </p:nvGrpSpPr>
      <p:grpSpPr>
        <a:xfrm>
          <a:off x="0" y="0"/>
          <a:ext cx="0" cy="0"/>
          <a:chOff x="0" y="0"/>
          <a:chExt cx="0" cy="0"/>
        </a:xfrm>
      </p:grpSpPr>
      <p:sp>
        <p:nvSpPr>
          <p:cNvPr id="80" name="Shape 8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243155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3048000" y="6529254"/>
            <a:ext cx="5867400" cy="187537"/>
          </a:xfrm>
        </p:spPr>
        <p:txBody>
          <a:bodyPr/>
          <a:lstStyle>
            <a:lvl1pPr marL="0" indent="0" algn="r">
              <a:buNone/>
              <a:defRPr sz="800" baseline="0"/>
            </a:lvl1pPr>
          </a:lstStyle>
          <a:p>
            <a:pPr lvl="0"/>
            <a:r>
              <a:rPr lang="en-US" dirty="0" smtClean="0"/>
              <a:t>Click to add copyright line</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305022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aseline="0">
                <a:solidFill>
                  <a:schemeClr val="accent1"/>
                </a:solidFill>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chemeClr val="accent1"/>
              </a:buClr>
              <a:buSzPct val="100000"/>
              <a:defRPr/>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9" name="Date Placeholder 3"/>
          <p:cNvSpPr>
            <a:spLocks noGrp="1"/>
          </p:cNvSpPr>
          <p:nvPr>
            <p:ph type="dt" sz="half" idx="10"/>
          </p:nvPr>
        </p:nvSpPr>
        <p:spPr>
          <a:xfrm>
            <a:off x="6335713" y="113072"/>
            <a:ext cx="2133600" cy="182880"/>
          </a:xfrm>
        </p:spPr>
        <p:txBody>
          <a:bodyPr/>
          <a:lstStyle/>
          <a:p>
            <a:fld id="{891838CE-430E-45DE-B6AA-42DD655BB05E}" type="datetime1">
              <a:rPr lang="en-US" smtClean="0"/>
              <a:t>3/1/2018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858964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3399B5"/>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524156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40544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832AD23-A511-424E-9DD2-B8CE2D237B20}" type="datetime1">
              <a:rPr lang="en-US" smtClean="0"/>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342578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1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3/1/2018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53605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1752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57200" y="3733800"/>
            <a:ext cx="8229600" cy="1752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20133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263026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73720" y="2807084"/>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4"/>
          </p:nvPr>
        </p:nvSpPr>
        <p:spPr>
          <a:xfrm>
            <a:off x="473720" y="4013968"/>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21440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73720" y="264168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4"/>
          </p:nvPr>
        </p:nvSpPr>
        <p:spPr>
          <a:xfrm>
            <a:off x="457200" y="368316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idx="15"/>
          </p:nvPr>
        </p:nvSpPr>
        <p:spPr>
          <a:xfrm>
            <a:off x="457200" y="472464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57040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5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7783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6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9279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7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3750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8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87686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9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3523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10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46053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11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76204" y="4473387"/>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92613" y="5159852"/>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56944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12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76204" y="4473387"/>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92613" y="5159852"/>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65531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tabLst>
                <a:tab pos="176213" algn="l"/>
              </a:tabLst>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a:p>
            <a:pPr lvl="1"/>
            <a:endParaRPr lang="en-IN" dirty="0" smtClean="0"/>
          </a:p>
          <a:p>
            <a:pPr lvl="2"/>
            <a:endParaRPr lang="en-IN" dirty="0" smtClean="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1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081267"/>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32878" y="3626139"/>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32878" y="4065083"/>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11"/>
          <p:cNvSpPr>
            <a:spLocks noGrp="1"/>
          </p:cNvSpPr>
          <p:nvPr>
            <p:ph sz="quarter" idx="26"/>
          </p:nvPr>
        </p:nvSpPr>
        <p:spPr>
          <a:xfrm>
            <a:off x="4336752" y="4520930"/>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57490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1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081267"/>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32878" y="3626139"/>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32878" y="4065083"/>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11"/>
          <p:cNvSpPr>
            <a:spLocks noGrp="1"/>
          </p:cNvSpPr>
          <p:nvPr>
            <p:ph sz="quarter" idx="26"/>
          </p:nvPr>
        </p:nvSpPr>
        <p:spPr>
          <a:xfrm>
            <a:off x="4336752" y="4520930"/>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13"/>
          <p:cNvSpPr>
            <a:spLocks noGrp="1"/>
          </p:cNvSpPr>
          <p:nvPr>
            <p:ph sz="quarter" idx="27"/>
          </p:nvPr>
        </p:nvSpPr>
        <p:spPr>
          <a:xfrm>
            <a:off x="4326230" y="5065802"/>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0660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15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081267"/>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32878" y="3626139"/>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32878" y="4065083"/>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11"/>
          <p:cNvSpPr>
            <a:spLocks noGrp="1"/>
          </p:cNvSpPr>
          <p:nvPr>
            <p:ph sz="quarter" idx="26"/>
          </p:nvPr>
        </p:nvSpPr>
        <p:spPr>
          <a:xfrm>
            <a:off x="4336752" y="4520930"/>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13"/>
          <p:cNvSpPr>
            <a:spLocks noGrp="1"/>
          </p:cNvSpPr>
          <p:nvPr>
            <p:ph sz="quarter" idx="27"/>
          </p:nvPr>
        </p:nvSpPr>
        <p:spPr>
          <a:xfrm>
            <a:off x="4326230" y="5065802"/>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Content Placeholder 13"/>
          <p:cNvSpPr>
            <a:spLocks noGrp="1"/>
          </p:cNvSpPr>
          <p:nvPr>
            <p:ph sz="quarter" idx="28"/>
          </p:nvPr>
        </p:nvSpPr>
        <p:spPr>
          <a:xfrm>
            <a:off x="4326230" y="5504746"/>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79209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20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5" name="Content Placeholder 2"/>
          <p:cNvSpPr>
            <a:spLocks noGrp="1"/>
          </p:cNvSpPr>
          <p:nvPr>
            <p:ph idx="19"/>
          </p:nvPr>
        </p:nvSpPr>
        <p:spPr>
          <a:xfrm>
            <a:off x="4790255" y="1494526"/>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790256" y="1861415"/>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790255" y="2283032"/>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2"/>
          <p:cNvSpPr>
            <a:spLocks noGrp="1"/>
          </p:cNvSpPr>
          <p:nvPr>
            <p:ph idx="26"/>
          </p:nvPr>
        </p:nvSpPr>
        <p:spPr>
          <a:xfrm>
            <a:off x="4790255" y="270554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2"/>
          <p:cNvSpPr>
            <a:spLocks noGrp="1"/>
          </p:cNvSpPr>
          <p:nvPr>
            <p:ph idx="27"/>
          </p:nvPr>
        </p:nvSpPr>
        <p:spPr>
          <a:xfrm>
            <a:off x="4790256" y="3072434"/>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Content Placeholder 2"/>
          <p:cNvSpPr>
            <a:spLocks noGrp="1"/>
          </p:cNvSpPr>
          <p:nvPr>
            <p:ph idx="28"/>
          </p:nvPr>
        </p:nvSpPr>
        <p:spPr>
          <a:xfrm>
            <a:off x="4790255" y="3494051"/>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5" name="Content Placeholder 2"/>
          <p:cNvSpPr>
            <a:spLocks noGrp="1"/>
          </p:cNvSpPr>
          <p:nvPr>
            <p:ph idx="29"/>
          </p:nvPr>
        </p:nvSpPr>
        <p:spPr>
          <a:xfrm>
            <a:off x="4790255" y="3908712"/>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Content Placeholder 2"/>
          <p:cNvSpPr>
            <a:spLocks noGrp="1"/>
          </p:cNvSpPr>
          <p:nvPr>
            <p:ph idx="30"/>
          </p:nvPr>
        </p:nvSpPr>
        <p:spPr>
          <a:xfrm>
            <a:off x="4790256" y="4275601"/>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7" name="Content Placeholder 2"/>
          <p:cNvSpPr>
            <a:spLocks noGrp="1"/>
          </p:cNvSpPr>
          <p:nvPr>
            <p:ph idx="31"/>
          </p:nvPr>
        </p:nvSpPr>
        <p:spPr>
          <a:xfrm>
            <a:off x="4790255" y="4697218"/>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8" name="Content Placeholder 2"/>
          <p:cNvSpPr>
            <a:spLocks noGrp="1"/>
          </p:cNvSpPr>
          <p:nvPr>
            <p:ph idx="32"/>
          </p:nvPr>
        </p:nvSpPr>
        <p:spPr>
          <a:xfrm>
            <a:off x="4790255" y="510555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1" name="Content Placeholder 2"/>
          <p:cNvSpPr>
            <a:spLocks noGrp="1"/>
          </p:cNvSpPr>
          <p:nvPr>
            <p:ph idx="33"/>
          </p:nvPr>
        </p:nvSpPr>
        <p:spPr>
          <a:xfrm>
            <a:off x="457200" y="1494526"/>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2" name="Content Placeholder 2"/>
          <p:cNvSpPr>
            <a:spLocks noGrp="1"/>
          </p:cNvSpPr>
          <p:nvPr>
            <p:ph idx="34"/>
          </p:nvPr>
        </p:nvSpPr>
        <p:spPr>
          <a:xfrm>
            <a:off x="457201" y="1861415"/>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3" name="Content Placeholder 2"/>
          <p:cNvSpPr>
            <a:spLocks noGrp="1"/>
          </p:cNvSpPr>
          <p:nvPr>
            <p:ph idx="35"/>
          </p:nvPr>
        </p:nvSpPr>
        <p:spPr>
          <a:xfrm>
            <a:off x="457200" y="2283032"/>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4" name="Content Placeholder 2"/>
          <p:cNvSpPr>
            <a:spLocks noGrp="1"/>
          </p:cNvSpPr>
          <p:nvPr>
            <p:ph idx="36"/>
          </p:nvPr>
        </p:nvSpPr>
        <p:spPr>
          <a:xfrm>
            <a:off x="457200" y="270554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5" name="Content Placeholder 2"/>
          <p:cNvSpPr>
            <a:spLocks noGrp="1"/>
          </p:cNvSpPr>
          <p:nvPr>
            <p:ph idx="37"/>
          </p:nvPr>
        </p:nvSpPr>
        <p:spPr>
          <a:xfrm>
            <a:off x="457201" y="3072434"/>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6" name="Content Placeholder 2"/>
          <p:cNvSpPr>
            <a:spLocks noGrp="1"/>
          </p:cNvSpPr>
          <p:nvPr>
            <p:ph idx="38"/>
          </p:nvPr>
        </p:nvSpPr>
        <p:spPr>
          <a:xfrm>
            <a:off x="457200" y="3494051"/>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7" name="Content Placeholder 2"/>
          <p:cNvSpPr>
            <a:spLocks noGrp="1"/>
          </p:cNvSpPr>
          <p:nvPr>
            <p:ph idx="39"/>
          </p:nvPr>
        </p:nvSpPr>
        <p:spPr>
          <a:xfrm>
            <a:off x="457200" y="3908712"/>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8" name="Content Placeholder 2"/>
          <p:cNvSpPr>
            <a:spLocks noGrp="1"/>
          </p:cNvSpPr>
          <p:nvPr>
            <p:ph idx="40"/>
          </p:nvPr>
        </p:nvSpPr>
        <p:spPr>
          <a:xfrm>
            <a:off x="457201" y="4275601"/>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9" name="Content Placeholder 2"/>
          <p:cNvSpPr>
            <a:spLocks noGrp="1"/>
          </p:cNvSpPr>
          <p:nvPr>
            <p:ph idx="41"/>
          </p:nvPr>
        </p:nvSpPr>
        <p:spPr>
          <a:xfrm>
            <a:off x="457200" y="4697218"/>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0" name="Content Placeholder 2"/>
          <p:cNvSpPr>
            <a:spLocks noGrp="1"/>
          </p:cNvSpPr>
          <p:nvPr>
            <p:ph idx="42"/>
          </p:nvPr>
        </p:nvSpPr>
        <p:spPr>
          <a:xfrm>
            <a:off x="457200" y="510555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25016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0" name="TextBox 9"/>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11159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a:p>
        </p:txBody>
      </p:sp>
      <p:sp>
        <p:nvSpPr>
          <p:cNvPr id="3" name="Date Placeholder 2"/>
          <p:cNvSpPr>
            <a:spLocks noGrp="1"/>
          </p:cNvSpPr>
          <p:nvPr>
            <p:ph type="dt" idx="1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8444815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30688579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a:p>
        </p:txBody>
      </p:sp>
      <p:sp>
        <p:nvSpPr>
          <p:cNvPr id="3" name="Date Placeholder 2"/>
          <p:cNvSpPr>
            <a:spLocks noGrp="1"/>
          </p:cNvSpPr>
          <p:nvPr>
            <p:ph type="dt" idx="1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277095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val="3428980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4" name="Content Placeholder 3"/>
          <p:cNvSpPr>
            <a:spLocks noGrp="1"/>
          </p:cNvSpPr>
          <p:nvPr>
            <p:ph sz="quarter" idx="18"/>
          </p:nvPr>
        </p:nvSpPr>
        <p:spPr>
          <a:xfrm>
            <a:off x="457200" y="5811838"/>
            <a:ext cx="8229600" cy="457200"/>
          </a:xfrm>
        </p:spPr>
        <p:txBody>
          <a:bodyPr/>
          <a:lstStyle>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9"/>
          </p:nvPr>
        </p:nvSpPr>
        <p:spPr>
          <a:xfrm>
            <a:off x="3657601" y="6418263"/>
            <a:ext cx="479834" cy="2984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20"/>
          </p:nvPr>
        </p:nvSpPr>
        <p:spPr>
          <a:xfrm>
            <a:off x="5503863" y="6418263"/>
            <a:ext cx="45331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21"/>
          </p:nvPr>
        </p:nvSpPr>
        <p:spPr>
          <a:xfrm>
            <a:off x="7200900" y="6418263"/>
            <a:ext cx="57602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22"/>
          </p:nvPr>
        </p:nvSpPr>
        <p:spPr>
          <a:xfrm flipH="1">
            <a:off x="7976101" y="6418263"/>
            <a:ext cx="778599"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447949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65" name="Shape 6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71" name="Shape 7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37">
            <a:alphaModFix/>
          </a:blip>
          <a:srcRect/>
          <a:stretch/>
        </p:blipFill>
        <p:spPr>
          <a:xfrm>
            <a:off x="443972" y="6429709"/>
            <a:ext cx="917999" cy="279914"/>
          </a:xfrm>
          <a:prstGeom prst="rect">
            <a:avLst/>
          </a:prstGeom>
          <a:noFill/>
          <a:ln>
            <a:noFill/>
          </a:ln>
        </p:spPr>
      </p:pic>
      <p:sp>
        <p:nvSpPr>
          <p:cNvPr id="17" name="Text Placeholder 5"/>
          <p:cNvSpPr txBox="1">
            <a:spLocks/>
          </p:cNvSpPr>
          <p:nvPr userDrawn="1"/>
        </p:nvSpPr>
        <p:spPr>
          <a:xfrm>
            <a:off x="2670048" y="6449931"/>
            <a:ext cx="6089854" cy="231285"/>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smtClean="0">
                <a:solidFill>
                  <a:schemeClr val="tx1"/>
                </a:solidFill>
                <a:latin typeface="Verdana"/>
                <a:ea typeface="Verdana" panose="020B0604030504040204" pitchFamily="34" charset="0"/>
                <a:cs typeface="Verdana" panose="020B0604030504040204" pitchFamily="34" charset="0"/>
              </a:rPr>
              <a:t> Copyright © 2018, 2014, 2010 Pearson Education, Inc.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49" r:id="rId3"/>
    <p:sldLayoutId id="2147483668" r:id="rId4"/>
    <p:sldLayoutId id="2147483669" r:id="rId5"/>
    <p:sldLayoutId id="2147483651" r:id="rId6"/>
    <p:sldLayoutId id="2147483654" r:id="rId7"/>
    <p:sldLayoutId id="2147483655" r:id="rId8"/>
    <p:sldLayoutId id="2147483656" r:id="rId9"/>
    <p:sldLayoutId id="2147483667" r:id="rId10"/>
    <p:sldLayoutId id="2147483657"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4" r:id="rId3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0283969"/>
      </p:ext>
    </p:extLst>
  </p:cSld>
  <p:clrMap bg1="lt1" tx1="dk1" bg2="dk2" tx2="lt2" accent1="accent1" accent2="accent2" accent3="accent3" accent4="accent4" accent5="accent5" accent6="accent6" hlink="hlink" folHlink="folHlink"/>
  <p:sldLayoutIdLst>
    <p:sldLayoutId id="2147483664" r:id="rId1"/>
    <p:sldLayoutId id="2147483693"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slide" Target="slide65.xml"/><Relationship Id="rId2" Type="http://schemas.openxmlformats.org/officeDocument/2006/relationships/slide" Target="slide64.xml"/><Relationship Id="rId1" Type="http://schemas.openxmlformats.org/officeDocument/2006/relationships/slideLayout" Target="../slideLayouts/slideLayout21.xml"/><Relationship Id="rId5" Type="http://schemas.openxmlformats.org/officeDocument/2006/relationships/slide" Target="slide66.xml"/><Relationship Id="rId4" Type="http://schemas.openxmlformats.org/officeDocument/2006/relationships/slide" Target="slide6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15423"/>
            <a:ext cx="8363663" cy="682285"/>
          </a:xfrm>
        </p:spPr>
        <p:txBody>
          <a:bodyPr/>
          <a:lstStyle/>
          <a:p>
            <a:pPr>
              <a:lnSpc>
                <a:spcPct val="90000"/>
              </a:lnSpc>
              <a:spcAft>
                <a:spcPts val="125"/>
              </a:spcAft>
              <a:defRPr/>
            </a:pPr>
            <a:r>
              <a:rPr lang="en-US" altLang="en-US" dirty="0" smtClean="0">
                <a:solidFill>
                  <a:schemeClr val="tx2"/>
                </a:solidFill>
                <a:latin typeface="Times New Roman" panose="02020603050405020304" pitchFamily="18" charset="0"/>
                <a:cs typeface="Times New Roman" panose="02020603050405020304" pitchFamily="18" charset="0"/>
              </a:rPr>
              <a:t>Prehospital: Emergency Care</a:t>
            </a:r>
            <a:endParaRPr lang="en-US" altLang="en-US" i="1" dirty="0">
              <a:solidFill>
                <a:schemeClr val="tx2"/>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457200" y="1035614"/>
            <a:ext cx="8302702" cy="352678"/>
          </a:xfrm>
        </p:spPr>
        <p:txBody>
          <a:bodyPr anchor="ctr"/>
          <a:lstStyle/>
          <a:p>
            <a:pPr eaLnBrk="1" hangingPunct="1">
              <a:defRPr/>
            </a:pPr>
            <a:r>
              <a:rPr lang="en-US" altLang="en-US" dirty="0" smtClean="0">
                <a:solidFill>
                  <a:schemeClr val="tx2"/>
                </a:solidFill>
                <a:latin typeface="+mn-lt"/>
              </a:rPr>
              <a:t>Eleventh Edition</a:t>
            </a:r>
            <a:endParaRPr lang="en-US" altLang="en-US" dirty="0">
              <a:solidFill>
                <a:schemeClr val="tx2"/>
              </a:solidFill>
              <a:latin typeface="+mn-lt"/>
            </a:endParaRPr>
          </a:p>
        </p:txBody>
      </p:sp>
      <p:sp>
        <p:nvSpPr>
          <p:cNvPr id="4" name="Text Placeholder 3"/>
          <p:cNvSpPr>
            <a:spLocks noGrp="1"/>
          </p:cNvSpPr>
          <p:nvPr>
            <p:ph type="body" idx="2"/>
          </p:nvPr>
        </p:nvSpPr>
        <p:spPr>
          <a:xfrm>
            <a:off x="4907280" y="2285999"/>
            <a:ext cx="3657600" cy="739083"/>
          </a:xfrm>
        </p:spPr>
        <p:txBody>
          <a:bodyPr/>
          <a:lstStyle/>
          <a:p>
            <a:pPr lvl="0" algn="ctr"/>
            <a:r>
              <a:rPr lang="en-US" b="1" dirty="0" smtClean="0">
                <a:latin typeface="+mn-lt"/>
              </a:rPr>
              <a:t>Chapter 21</a:t>
            </a:r>
            <a:endParaRPr lang="en-US" b="1" dirty="0">
              <a:latin typeface="+mn-lt"/>
            </a:endParaRPr>
          </a:p>
        </p:txBody>
      </p:sp>
      <p:sp>
        <p:nvSpPr>
          <p:cNvPr id="5" name="Text Placeholder 4"/>
          <p:cNvSpPr>
            <a:spLocks noGrp="1"/>
          </p:cNvSpPr>
          <p:nvPr>
            <p:ph type="body" idx="3"/>
          </p:nvPr>
        </p:nvSpPr>
        <p:spPr>
          <a:xfrm>
            <a:off x="4907280" y="3114461"/>
            <a:ext cx="3657600" cy="573619"/>
          </a:xfrm>
        </p:spPr>
        <p:txBody>
          <a:bodyPr/>
          <a:lstStyle/>
          <a:p>
            <a:pPr algn="ctr"/>
            <a:r>
              <a:rPr lang="en-US" altLang="en-US" dirty="0">
                <a:latin typeface="+mn-lt"/>
              </a:rPr>
              <a:t>Anaphylactic </a:t>
            </a:r>
            <a:r>
              <a:rPr lang="en-US" altLang="en-US" dirty="0" smtClean="0">
                <a:latin typeface="+mn-lt"/>
              </a:rPr>
              <a:t>Reactions</a:t>
            </a:r>
            <a:endParaRPr lang="en-US" altLang="en-US" dirty="0">
              <a:latin typeface="+mn-lt"/>
            </a:endParaRPr>
          </a:p>
        </p:txBody>
      </p:sp>
      <p:pic>
        <p:nvPicPr>
          <p:cNvPr id="8" name="Picture 7" descr="Front Cover: Prehospital: Emergency Care Eleventh Edition by Mistovich and Karr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007" y="1627565"/>
            <a:ext cx="4098743" cy="4661148"/>
          </a:xfrm>
          <a:prstGeom prst="rect">
            <a:avLst/>
          </a:prstGeom>
          <a:ln w="9525">
            <a:solidFill>
              <a:schemeClr val="tx1"/>
            </a:solidFill>
          </a:ln>
        </p:spPr>
      </p:pic>
      <p:sp>
        <p:nvSpPr>
          <p:cNvPr id="6" name="Text Placeholder 5"/>
          <p:cNvSpPr>
            <a:spLocks noGrp="1"/>
          </p:cNvSpPr>
          <p:nvPr>
            <p:ph type="body" idx="13"/>
          </p:nvPr>
        </p:nvSpPr>
        <p:spPr>
          <a:xfrm>
            <a:off x="2670048" y="6449931"/>
            <a:ext cx="6089854" cy="231285"/>
          </a:xfrm>
        </p:spPr>
        <p:txBody>
          <a:bodyPr anchor="ctr"/>
          <a:lstStyle/>
          <a:p>
            <a:pPr algn="r"/>
            <a:r>
              <a:rPr lang="en-US" altLang="en-US" sz="1200" dirty="0" smtClean="0">
                <a:solidFill>
                  <a:schemeClr val="tx1"/>
                </a:solidFill>
                <a:latin typeface="Verdana"/>
                <a:ea typeface="Verdana" panose="020B0604030504040204" pitchFamily="34" charset="0"/>
                <a:cs typeface="Verdana" panose="020B0604030504040204" pitchFamily="34" charset="0"/>
              </a:rPr>
              <a:t>Copyright © 2018, 2014, 2010 Pearson Education, Inc.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
        <p:nvSpPr>
          <p:cNvPr id="10" name="TextBox 9"/>
          <p:cNvSpPr txBox="1"/>
          <p:nvPr/>
        </p:nvSpPr>
        <p:spPr>
          <a:xfrm>
            <a:off x="5394960" y="4297680"/>
            <a:ext cx="2758440" cy="830997"/>
          </a:xfrm>
          <a:prstGeom prst="rect">
            <a:avLst/>
          </a:prstGeom>
          <a:noFill/>
        </p:spPr>
        <p:txBody>
          <a:bodyPr wrap="square" rtlCol="0">
            <a:spAutoFit/>
          </a:bodyPr>
          <a:lstStyle/>
          <a:p>
            <a:r>
              <a:rPr lang="en-IN" sz="1200" dirty="0">
                <a:solidFill>
                  <a:schemeClr val="bg1"/>
                </a:solidFill>
                <a:latin typeface="+mn-lt"/>
              </a:rPr>
              <a:t>Slides in this presentation contain hyperlinks. JAWS users should be able to get a list of links by using INSERT+F7</a:t>
            </a:r>
            <a:endParaRPr lang="en-US" sz="1200" dirty="0">
              <a:solidFill>
                <a:schemeClr val="bg1"/>
              </a:solidFill>
              <a:latin typeface="+mn-lt"/>
            </a:endParaRPr>
          </a:p>
        </p:txBody>
      </p:sp>
    </p:spTree>
    <p:extLst>
      <p:ext uri="{BB962C8B-B14F-4D97-AF65-F5344CB8AC3E}">
        <p14:creationId xmlns:p14="http://schemas.microsoft.com/office/powerpoint/2010/main" val="41404159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Allergic and Anaphylactic Reactions </a:t>
            </a:r>
            <a:r>
              <a:rPr lang="en-IN" sz="2000" b="0" dirty="0" smtClean="0">
                <a:latin typeface="Times New Roman" panose="02020603050405020304" pitchFamily="18" charset="0"/>
                <a:ea typeface="ＭＳ Ｐゴシック"/>
                <a:cs typeface="ＭＳ Ｐゴシック" pitchFamily="-1" charset="-128"/>
              </a:rPr>
              <a:t>(4 of 33)</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latin typeface="+mn-lt"/>
              </a:rPr>
              <a:t>Pathophysiology of Anaphylactic </a:t>
            </a:r>
            <a:r>
              <a:rPr lang="en-US" altLang="en-US" sz="2400" dirty="0" smtClean="0">
                <a:latin typeface="+mn-lt"/>
              </a:rPr>
              <a:t>Reaction</a:t>
            </a:r>
            <a:endParaRPr lang="en-US" altLang="en-US" sz="2400" dirty="0" smtClean="0">
              <a:solidFill>
                <a:srgbClr val="000000"/>
              </a:solidFill>
              <a:latin typeface="+mn-lt"/>
              <a:ea typeface="ＭＳ Ｐゴシック"/>
            </a:endParaRPr>
          </a:p>
          <a:p>
            <a:pPr marL="741553" lvl="1" indent="-284353" eaLnBrk="0" fontAlgn="base" hangingPunct="0">
              <a:spcAft>
                <a:spcPct val="0"/>
              </a:spcAft>
              <a:buSzPts val="2400"/>
            </a:pPr>
            <a:r>
              <a:rPr lang="en-US" altLang="en-US" sz="2400" dirty="0" smtClean="0">
                <a:solidFill>
                  <a:srgbClr val="000000"/>
                </a:solidFill>
                <a:latin typeface="+mn-lt"/>
                <a:ea typeface="ＭＳ Ｐゴシック"/>
              </a:rPr>
              <a:t>Sensitization</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US" altLang="en-US" sz="2400" dirty="0">
                <a:solidFill>
                  <a:srgbClr val="000000"/>
                </a:solidFill>
                <a:latin typeface="+mn-lt"/>
                <a:ea typeface="ＭＳ Ｐゴシック"/>
              </a:rPr>
              <a:t>On first exposure to an allergen, sensitization occurs, and </a:t>
            </a:r>
            <a:r>
              <a:rPr lang="en-US" altLang="en-US" sz="2400" dirty="0" smtClean="0">
                <a:solidFill>
                  <a:srgbClr val="000000"/>
                </a:solidFill>
                <a:latin typeface="+mn-lt"/>
                <a:ea typeface="ＭＳ Ｐゴシック"/>
              </a:rPr>
              <a:t>I</a:t>
            </a:r>
            <a:r>
              <a:rPr lang="en-US" altLang="en-US" sz="100" dirty="0" smtClean="0">
                <a:solidFill>
                  <a:srgbClr val="000000"/>
                </a:solidFill>
                <a:latin typeface="+mn-lt"/>
                <a:ea typeface="ＭＳ Ｐゴシック"/>
              </a:rPr>
              <a:t> </a:t>
            </a:r>
            <a:r>
              <a:rPr lang="en-US" altLang="en-US" sz="2400" dirty="0" smtClean="0">
                <a:solidFill>
                  <a:srgbClr val="000000"/>
                </a:solidFill>
                <a:latin typeface="+mn-lt"/>
                <a:ea typeface="ＭＳ Ｐゴシック"/>
              </a:rPr>
              <a:t>g</a:t>
            </a:r>
            <a:r>
              <a:rPr lang="en-US" altLang="en-US" sz="100" dirty="0" smtClean="0">
                <a:solidFill>
                  <a:srgbClr val="000000"/>
                </a:solidFill>
                <a:latin typeface="+mn-lt"/>
                <a:ea typeface="ＭＳ Ｐゴシック"/>
              </a:rPr>
              <a:t> </a:t>
            </a:r>
            <a:r>
              <a:rPr lang="en-US" altLang="en-US" sz="2400" dirty="0" smtClean="0">
                <a:solidFill>
                  <a:srgbClr val="000000"/>
                </a:solidFill>
                <a:latin typeface="+mn-lt"/>
                <a:ea typeface="ＭＳ Ｐゴシック"/>
              </a:rPr>
              <a:t>E </a:t>
            </a:r>
            <a:r>
              <a:rPr lang="en-US" altLang="en-US" sz="2400" dirty="0">
                <a:solidFill>
                  <a:srgbClr val="000000"/>
                </a:solidFill>
                <a:latin typeface="+mn-lt"/>
                <a:ea typeface="ＭＳ Ｐゴシック"/>
              </a:rPr>
              <a:t>is produced.</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After sensitization, </a:t>
            </a:r>
            <a:r>
              <a:rPr lang="en-US" altLang="en-US" sz="2400" dirty="0" smtClean="0">
                <a:solidFill>
                  <a:srgbClr val="000000"/>
                </a:solidFill>
                <a:latin typeface="+mn-lt"/>
                <a:ea typeface="ＭＳ Ｐゴシック"/>
              </a:rPr>
              <a:t>I</a:t>
            </a:r>
            <a:r>
              <a:rPr lang="en-US" altLang="en-US" sz="100" dirty="0" smtClean="0">
                <a:solidFill>
                  <a:srgbClr val="000000"/>
                </a:solidFill>
                <a:latin typeface="+mn-lt"/>
                <a:ea typeface="ＭＳ Ｐゴシック"/>
              </a:rPr>
              <a:t> </a:t>
            </a:r>
            <a:r>
              <a:rPr lang="en-US" altLang="en-US" sz="2400" dirty="0" smtClean="0">
                <a:solidFill>
                  <a:srgbClr val="000000"/>
                </a:solidFill>
                <a:latin typeface="+mn-lt"/>
                <a:ea typeface="ＭＳ Ｐゴシック"/>
              </a:rPr>
              <a:t>g</a:t>
            </a:r>
            <a:r>
              <a:rPr lang="en-US" altLang="en-US" sz="100" dirty="0" smtClean="0">
                <a:solidFill>
                  <a:srgbClr val="000000"/>
                </a:solidFill>
                <a:latin typeface="+mn-lt"/>
                <a:ea typeface="ＭＳ Ｐゴシック"/>
              </a:rPr>
              <a:t> </a:t>
            </a:r>
            <a:r>
              <a:rPr lang="en-US" altLang="en-US" sz="2400" dirty="0" smtClean="0">
                <a:solidFill>
                  <a:srgbClr val="000000"/>
                </a:solidFill>
                <a:latin typeface="+mn-lt"/>
                <a:ea typeface="ＭＳ Ｐゴシック"/>
              </a:rPr>
              <a:t>E </a:t>
            </a:r>
            <a:r>
              <a:rPr lang="en-US" altLang="en-US" sz="2400" dirty="0">
                <a:solidFill>
                  <a:srgbClr val="000000"/>
                </a:solidFill>
                <a:latin typeface="+mn-lt"/>
                <a:ea typeface="ＭＳ Ｐゴシック"/>
              </a:rPr>
              <a:t>antibodies attach to two types of immune </a:t>
            </a:r>
            <a:r>
              <a:rPr lang="en-US" altLang="en-US" sz="2400" dirty="0" smtClean="0">
                <a:solidFill>
                  <a:srgbClr val="000000"/>
                </a:solidFill>
                <a:latin typeface="+mn-lt"/>
                <a:ea typeface="ＭＳ Ｐゴシック"/>
              </a:rPr>
              <a:t>cells.</a:t>
            </a:r>
            <a:endParaRPr lang="en-US" altLang="en-US" sz="2400" dirty="0">
              <a:solidFill>
                <a:srgbClr val="000000"/>
              </a:solidFill>
              <a:latin typeface="+mn-lt"/>
              <a:ea typeface="ＭＳ Ｐゴシック"/>
            </a:endParaRPr>
          </a:p>
          <a:p>
            <a:pPr marL="1601978" lvl="3" indent="-230378" eaLnBrk="0" fontAlgn="base" hangingPunct="0">
              <a:spcAft>
                <a:spcPct val="0"/>
              </a:spcAft>
              <a:buSzPts val="2400"/>
            </a:pPr>
            <a:r>
              <a:rPr lang="en-US" altLang="en-US" sz="2400" dirty="0">
                <a:solidFill>
                  <a:srgbClr val="000000"/>
                </a:solidFill>
                <a:latin typeface="+mn-lt"/>
                <a:ea typeface="ＭＳ Ｐゴシック"/>
              </a:rPr>
              <a:t>Mast cells (in the tissues)</a:t>
            </a:r>
          </a:p>
          <a:p>
            <a:pPr marL="1601978" lvl="3" indent="-230378" eaLnBrk="0" fontAlgn="base" hangingPunct="0">
              <a:spcAft>
                <a:spcPct val="0"/>
              </a:spcAft>
              <a:buSzPts val="2400"/>
            </a:pPr>
            <a:r>
              <a:rPr lang="en-US" altLang="en-US" sz="2400" dirty="0">
                <a:solidFill>
                  <a:srgbClr val="000000"/>
                </a:solidFill>
                <a:latin typeface="+mn-lt"/>
                <a:ea typeface="ＭＳ Ｐゴシック"/>
              </a:rPr>
              <a:t>Basophils (in the blood)</a:t>
            </a:r>
          </a:p>
        </p:txBody>
      </p:sp>
    </p:spTree>
    <p:extLst>
      <p:ext uri="{BB962C8B-B14F-4D97-AF65-F5344CB8AC3E}">
        <p14:creationId xmlns:p14="http://schemas.microsoft.com/office/powerpoint/2010/main" val="30154580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Allergic and Anaphylactic Reactions </a:t>
            </a:r>
            <a:r>
              <a:rPr lang="en-IN" sz="2000" b="0" dirty="0" smtClean="0">
                <a:latin typeface="Times New Roman" panose="02020603050405020304" pitchFamily="18" charset="0"/>
                <a:ea typeface="ＭＳ Ｐゴシック"/>
                <a:cs typeface="ＭＳ Ｐゴシック" pitchFamily="-1" charset="-128"/>
              </a:rPr>
              <a:t>(5 of 33)</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latin typeface="+mn-lt"/>
              </a:rPr>
              <a:t>Pathophysiology of Anaphylactic Reaction</a:t>
            </a:r>
            <a:endParaRPr lang="en-US" altLang="en-US" sz="2400" dirty="0">
              <a:solidFill>
                <a:srgbClr val="000000"/>
              </a:solidFill>
              <a:latin typeface="+mn-lt"/>
              <a:ea typeface="ＭＳ Ｐゴシック"/>
            </a:endParaRPr>
          </a:p>
          <a:p>
            <a:pPr marL="741553" lvl="1" indent="-284353" eaLnBrk="0" fontAlgn="base" hangingPunct="0">
              <a:spcAft>
                <a:spcPct val="0"/>
              </a:spcAft>
              <a:buSzPts val="2400"/>
            </a:pPr>
            <a:r>
              <a:rPr lang="en-US" altLang="en-US" sz="2400" dirty="0" smtClean="0">
                <a:solidFill>
                  <a:srgbClr val="000000"/>
                </a:solidFill>
                <a:latin typeface="+mn-lt"/>
                <a:ea typeface="ＭＳ Ｐゴシック"/>
              </a:rPr>
              <a:t>Sensitization</a:t>
            </a:r>
          </a:p>
          <a:p>
            <a:pPr marL="1144778" lvl="2" indent="-230378" eaLnBrk="0" fontAlgn="base" hangingPunct="0">
              <a:spcAft>
                <a:spcPct val="0"/>
              </a:spcAft>
              <a:buSzPts val="2400"/>
            </a:pPr>
            <a:r>
              <a:rPr lang="en-US" altLang="en-US" sz="2400" dirty="0" smtClean="0">
                <a:solidFill>
                  <a:srgbClr val="000000"/>
                </a:solidFill>
                <a:latin typeface="+mn-lt"/>
                <a:ea typeface="ＭＳ Ｐゴシック"/>
              </a:rPr>
              <a:t>On </a:t>
            </a:r>
            <a:r>
              <a:rPr lang="en-US" altLang="en-US" sz="2400" dirty="0">
                <a:solidFill>
                  <a:srgbClr val="000000"/>
                </a:solidFill>
                <a:latin typeface="+mn-lt"/>
                <a:ea typeface="ＭＳ Ｐゴシック"/>
              </a:rPr>
              <a:t>subsequent exposure to an allergen, the allergen attaches to </a:t>
            </a:r>
            <a:r>
              <a:rPr lang="en-US" altLang="en-US" sz="2400" dirty="0" smtClean="0">
                <a:solidFill>
                  <a:srgbClr val="000000"/>
                </a:solidFill>
                <a:latin typeface="+mn-lt"/>
                <a:ea typeface="ＭＳ Ｐゴシック"/>
              </a:rPr>
              <a:t>I</a:t>
            </a:r>
            <a:r>
              <a:rPr lang="en-US" altLang="en-US" sz="100" dirty="0" smtClean="0">
                <a:solidFill>
                  <a:srgbClr val="000000"/>
                </a:solidFill>
                <a:latin typeface="+mn-lt"/>
                <a:ea typeface="ＭＳ Ｐゴシック"/>
              </a:rPr>
              <a:t> </a:t>
            </a:r>
            <a:r>
              <a:rPr lang="en-US" altLang="en-US" sz="2400" dirty="0" smtClean="0">
                <a:solidFill>
                  <a:srgbClr val="000000"/>
                </a:solidFill>
                <a:latin typeface="+mn-lt"/>
                <a:ea typeface="ＭＳ Ｐゴシック"/>
              </a:rPr>
              <a:t>g</a:t>
            </a:r>
            <a:r>
              <a:rPr lang="en-US" altLang="en-US" sz="100" dirty="0" smtClean="0">
                <a:solidFill>
                  <a:srgbClr val="000000"/>
                </a:solidFill>
                <a:latin typeface="+mn-lt"/>
                <a:ea typeface="ＭＳ Ｐゴシック"/>
              </a:rPr>
              <a:t> </a:t>
            </a:r>
            <a:r>
              <a:rPr lang="en-US" altLang="en-US" sz="2400" dirty="0" smtClean="0">
                <a:solidFill>
                  <a:srgbClr val="000000"/>
                </a:solidFill>
                <a:latin typeface="+mn-lt"/>
                <a:ea typeface="ＭＳ Ｐゴシック"/>
              </a:rPr>
              <a:t>E</a:t>
            </a:r>
            <a:r>
              <a:rPr lang="en-US" altLang="en-US" sz="2400" dirty="0">
                <a:solidFill>
                  <a:srgbClr val="000000"/>
                </a:solidFill>
                <a:latin typeface="+mn-lt"/>
                <a:ea typeface="ＭＳ Ｐゴシック"/>
              </a:rPr>
              <a:t>.</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Mast cells and basophils release chemicals that mediate the events of anaphylaxis.</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The primary chemical mediator is histamine.</a:t>
            </a:r>
          </a:p>
        </p:txBody>
      </p:sp>
    </p:spTree>
    <p:extLst>
      <p:ext uri="{BB962C8B-B14F-4D97-AF65-F5344CB8AC3E}">
        <p14:creationId xmlns:p14="http://schemas.microsoft.com/office/powerpoint/2010/main" val="15600476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chor="b">
            <a:noAutofit/>
          </a:bodyPr>
          <a:lstStyle/>
          <a:p>
            <a:pPr lvl="0" eaLnBrk="0" fontAlgn="base" hangingPunct="0">
              <a:spcBef>
                <a:spcPct val="0"/>
              </a:spcBef>
              <a:spcAft>
                <a:spcPct val="0"/>
              </a:spcAft>
              <a:buClrTx/>
            </a:pPr>
            <a:r>
              <a:rPr lang="en-IN" altLang="en-US" dirty="0" smtClean="0">
                <a:latin typeface="Times New Roman" panose="02020603050405020304" pitchFamily="18" charset="0"/>
                <a:ea typeface="ＭＳ Ｐゴシック"/>
              </a:rPr>
              <a:t>Figure 21-1 Life-Threatening Responses in Anaphylactic Reaction</a:t>
            </a:r>
            <a:endParaRPr lang="en-US" altLang="en-US"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392376"/>
            <a:ext cx="8229600" cy="670559"/>
          </a:xfrm>
        </p:spPr>
        <p:txBody>
          <a:bodyPr/>
          <a:lstStyle/>
          <a:p>
            <a:pPr marL="0" indent="0">
              <a:buNone/>
            </a:pPr>
            <a:r>
              <a:rPr lang="en-US" altLang="en-US" sz="2000" dirty="0" smtClean="0">
                <a:latin typeface="+mn-lt"/>
              </a:rPr>
              <a:t>Bronchoconstriction</a:t>
            </a:r>
            <a:r>
              <a:rPr lang="en-US" altLang="en-US" sz="2000" dirty="0">
                <a:latin typeface="+mn-lt"/>
              </a:rPr>
              <a:t>, capillary permeability, vasodilation, and an increase in mucus production.</a:t>
            </a:r>
            <a:endParaRPr lang="en-US" sz="2000" dirty="0">
              <a:latin typeface="+mn-lt"/>
            </a:endParaRPr>
          </a:p>
        </p:txBody>
      </p:sp>
      <p:pic>
        <p:nvPicPr>
          <p:cNvPr id="4" name="Picture 2" descr="Examples of anaphylaxis, life threatening responses to release of chemical mediators. Bronchoconstriction is the tightening of a bronchiole, putting pressure on the alveoli. Increased capillary permeability allows more water to permeate out from capillaries. Vasodilation is the increase of the diameter of a vessel. Edema of the bronchiole and edema of the upper airway can result from these responses.  A reaction with normal bronchiole and normal airway results in an acute respiratory compromise, resulting in an occluded upper airway and labored respirations. A reaction with edema of the bronchiole and or edema of the upper airway results in acute circulatory compromise, including falling blood pressure, weak pulse, poor tissue perfus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11567" y="2387838"/>
            <a:ext cx="2720864" cy="392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98266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Allergic and Anaphylactic Reactions </a:t>
            </a:r>
            <a:r>
              <a:rPr lang="en-IN" sz="2000" b="0" dirty="0" smtClean="0">
                <a:latin typeface="Times New Roman" panose="02020603050405020304" pitchFamily="18" charset="0"/>
                <a:ea typeface="ＭＳ Ｐゴシック"/>
                <a:cs typeface="ＭＳ Ｐゴシック" pitchFamily="-1" charset="-128"/>
              </a:rPr>
              <a:t>(6 of 33)</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Pathophysiology of Anaphylactic Reaction</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Anaphylactoid (</a:t>
            </a:r>
            <a:r>
              <a:rPr lang="en-US" altLang="en-US" sz="2400" dirty="0" smtClean="0">
                <a:solidFill>
                  <a:srgbClr val="000000"/>
                </a:solidFill>
                <a:latin typeface="Arial (Body)"/>
                <a:ea typeface="ＭＳ Ｐゴシック"/>
              </a:rPr>
              <a:t>Non-I</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g</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E-Mediated</a:t>
            </a:r>
            <a:r>
              <a:rPr lang="en-US" altLang="en-US" sz="2400" dirty="0">
                <a:solidFill>
                  <a:srgbClr val="000000"/>
                </a:solidFill>
                <a:latin typeface="Arial (Body)"/>
                <a:ea typeface="ＭＳ Ｐゴシック"/>
              </a:rPr>
              <a:t>) Reaction</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An anaphylactoid reaction does not involve </a:t>
            </a:r>
            <a:r>
              <a:rPr lang="en-US" altLang="en-US" sz="2400" dirty="0" smtClean="0">
                <a:solidFill>
                  <a:srgbClr val="000000"/>
                </a:solidFill>
                <a:latin typeface="Arial (Body)"/>
                <a:ea typeface="ＭＳ Ｐゴシック"/>
              </a:rPr>
              <a:t>I</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g</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E</a:t>
            </a:r>
            <a:r>
              <a:rPr lang="en-US" altLang="en-US" sz="2400" dirty="0">
                <a:solidFill>
                  <a:srgbClr val="000000"/>
                </a:solidFill>
                <a:latin typeface="Arial (Body)"/>
                <a:ea typeface="ＭＳ Ｐゴシック"/>
              </a:rPr>
              <a:t>, but the signs, symptoms, and treatment are the same as for anaphylaxis.</a:t>
            </a:r>
          </a:p>
        </p:txBody>
      </p:sp>
    </p:spTree>
    <p:extLst>
      <p:ext uri="{BB962C8B-B14F-4D97-AF65-F5344CB8AC3E}">
        <p14:creationId xmlns:p14="http://schemas.microsoft.com/office/powerpoint/2010/main" val="39495466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Allergic and Anaphylactic Reactions </a:t>
            </a:r>
            <a:r>
              <a:rPr lang="en-IN" sz="2000" b="0" dirty="0" smtClean="0">
                <a:latin typeface="Times New Roman" panose="02020603050405020304" pitchFamily="18" charset="0"/>
                <a:ea typeface="ＭＳ Ｐゴシック"/>
                <a:cs typeface="ＭＳ Ｐゴシック" pitchFamily="-1" charset="-128"/>
              </a:rPr>
              <a:t>(7 of 33)</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Pathophysiology of Anaphylactic </a:t>
            </a:r>
            <a:r>
              <a:rPr lang="en-US" altLang="en-US" sz="2400" dirty="0" smtClean="0">
                <a:solidFill>
                  <a:srgbClr val="000000"/>
                </a:solidFill>
                <a:latin typeface="Arial (Body)"/>
                <a:ea typeface="ＭＳ Ｐゴシック"/>
              </a:rPr>
              <a:t>Reaction</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Causes </a:t>
            </a:r>
            <a:r>
              <a:rPr lang="en-US" altLang="en-US" sz="2400" dirty="0">
                <a:solidFill>
                  <a:srgbClr val="000000"/>
                </a:solidFill>
                <a:latin typeface="Arial (Body)"/>
                <a:ea typeface="ＭＳ Ｐゴシック"/>
              </a:rPr>
              <a:t>of Anaphylactic and Anaphylactoid Reaction</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Allergens may enter the body through:</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Injection</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Ingestion</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Inhalation</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Contact</a:t>
            </a:r>
          </a:p>
        </p:txBody>
      </p:sp>
    </p:spTree>
    <p:extLst>
      <p:ext uri="{BB962C8B-B14F-4D97-AF65-F5344CB8AC3E}">
        <p14:creationId xmlns:p14="http://schemas.microsoft.com/office/powerpoint/2010/main" val="21804114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Allergic and Anaphylactic Reactions </a:t>
            </a:r>
            <a:r>
              <a:rPr lang="en-IN" sz="2000" b="0" dirty="0" smtClean="0">
                <a:latin typeface="Times New Roman" panose="02020603050405020304" pitchFamily="18" charset="0"/>
                <a:ea typeface="ＭＳ Ｐゴシック"/>
                <a:cs typeface="ＭＳ Ｐゴシック" pitchFamily="-1" charset="-128"/>
              </a:rPr>
              <a:t>(8 of 33)</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Pathophysiology of Anaphylactic Reaction</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Causes of Anaphylactic and Anaphylactoid Reaction</a:t>
            </a: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Common </a:t>
            </a:r>
            <a:r>
              <a:rPr lang="en-US" altLang="en-US" sz="2400" dirty="0">
                <a:solidFill>
                  <a:srgbClr val="000000"/>
                </a:solidFill>
                <a:latin typeface="Arial (Body)"/>
                <a:ea typeface="ＭＳ Ｐゴシック"/>
              </a:rPr>
              <a:t>types of allergens include:</a:t>
            </a:r>
          </a:p>
        </p:txBody>
      </p:sp>
    </p:spTree>
    <p:extLst>
      <p:ext uri="{BB962C8B-B14F-4D97-AF65-F5344CB8AC3E}">
        <p14:creationId xmlns:p14="http://schemas.microsoft.com/office/powerpoint/2010/main" val="21634252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r>
              <a:rPr lang="en-US" altLang="en-US" sz="2800" dirty="0">
                <a:latin typeface="Times New Roman" panose="02020603050405020304" pitchFamily="18" charset="0"/>
                <a:ea typeface="ＭＳ Ｐゴシック"/>
              </a:rPr>
              <a:t>Table 21-1 </a:t>
            </a:r>
            <a:r>
              <a:rPr lang="en-US" sz="2800" dirty="0"/>
              <a:t>Common Causes of an Anaphylactic or Antaphylactoid Reaction</a:t>
            </a:r>
            <a:r>
              <a:rPr lang="en-US" sz="2800" dirty="0">
                <a:latin typeface="Times New Roman" panose="02020603050405020304" pitchFamily="18" charset="0"/>
                <a:ea typeface="ＭＳ Ｐゴシック"/>
              </a:rPr>
              <a:t> </a:t>
            </a:r>
            <a:r>
              <a:rPr lang="en-IN" altLang="en-US" sz="2000" b="0" dirty="0" smtClean="0">
                <a:latin typeface="Times New Roman" panose="02020603050405020304" pitchFamily="18" charset="0"/>
                <a:ea typeface="ＭＳ Ｐゴシック"/>
              </a:rPr>
              <a:t>(1 </a:t>
            </a:r>
            <a:r>
              <a:rPr lang="en-IN" altLang="en-US" sz="2000" b="0" dirty="0">
                <a:latin typeface="Times New Roman" panose="02020603050405020304" pitchFamily="18" charset="0"/>
                <a:ea typeface="ＭＳ Ｐゴシック"/>
              </a:rPr>
              <a:t>of 3)</a:t>
            </a:r>
            <a:endParaRPr lang="en-US" alt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p:txBody>
          <a:bodyPr/>
          <a:lstStyle/>
          <a:p>
            <a:r>
              <a:rPr lang="en-US" sz="2000" dirty="0" smtClean="0">
                <a:latin typeface="+mn-lt"/>
              </a:rPr>
              <a:t>Antibiotics </a:t>
            </a:r>
            <a:r>
              <a:rPr lang="en-US" sz="2000" dirty="0">
                <a:latin typeface="+mn-lt"/>
              </a:rPr>
              <a:t>(Penicillin, Vancomycin, Bactrim, </a:t>
            </a:r>
            <a:r>
              <a:rPr lang="en-US" sz="2000" dirty="0" smtClean="0">
                <a:latin typeface="+mn-lt"/>
              </a:rPr>
              <a:t>Sulfatrim, Cephalosporins</a:t>
            </a:r>
            <a:r>
              <a:rPr lang="en-US" sz="2000" dirty="0">
                <a:latin typeface="+mn-lt"/>
              </a:rPr>
              <a:t>, Tetracycline, Aminoglycosides, Sulfonamides, Amphotericin B, Nitrofurantoin</a:t>
            </a:r>
            <a:r>
              <a:rPr lang="en-US" sz="2000" dirty="0" smtClean="0">
                <a:latin typeface="+mn-lt"/>
              </a:rPr>
              <a:t>)</a:t>
            </a:r>
          </a:p>
          <a:p>
            <a:r>
              <a:rPr lang="en-US" sz="2000" dirty="0" smtClean="0">
                <a:latin typeface="+mn-lt"/>
              </a:rPr>
              <a:t>Local </a:t>
            </a:r>
            <a:r>
              <a:rPr lang="en-US" sz="2000" dirty="0">
                <a:latin typeface="+mn-lt"/>
              </a:rPr>
              <a:t>anesthetics (Procaine, Lidocaine, Tetracaine, Benzocaine, Novocaine</a:t>
            </a:r>
            <a:r>
              <a:rPr lang="en-US" sz="2000" dirty="0" smtClean="0">
                <a:latin typeface="+mn-lt"/>
              </a:rPr>
              <a:t>)</a:t>
            </a:r>
          </a:p>
          <a:p>
            <a:r>
              <a:rPr lang="en-US" sz="2000" dirty="0" smtClean="0">
                <a:latin typeface="+mn-lt"/>
              </a:rPr>
              <a:t>Opiates</a:t>
            </a:r>
          </a:p>
          <a:p>
            <a:r>
              <a:rPr lang="en-US" sz="2000" dirty="0" smtClean="0">
                <a:latin typeface="+mn-lt"/>
              </a:rPr>
              <a:t>Hormones </a:t>
            </a:r>
            <a:r>
              <a:rPr lang="en-US" sz="2000" dirty="0">
                <a:latin typeface="+mn-lt"/>
              </a:rPr>
              <a:t>(Insulin, Progesterone</a:t>
            </a:r>
            <a:r>
              <a:rPr lang="en-US" sz="2000" dirty="0" smtClean="0">
                <a:latin typeface="+mn-lt"/>
              </a:rPr>
              <a:t>)</a:t>
            </a:r>
          </a:p>
          <a:p>
            <a:r>
              <a:rPr lang="en-US" sz="2000" dirty="0" smtClean="0">
                <a:latin typeface="+mn-lt"/>
              </a:rPr>
              <a:t>Steroids </a:t>
            </a:r>
            <a:r>
              <a:rPr lang="en-US" sz="2000" dirty="0">
                <a:latin typeface="+mn-lt"/>
              </a:rPr>
              <a:t>(Methyprednisilone</a:t>
            </a:r>
            <a:r>
              <a:rPr lang="en-US" sz="2000" dirty="0" smtClean="0">
                <a:latin typeface="+mn-lt"/>
              </a:rPr>
              <a:t>)</a:t>
            </a:r>
          </a:p>
          <a:p>
            <a:r>
              <a:rPr lang="en-US" sz="2000" dirty="0" smtClean="0">
                <a:latin typeface="+mn-lt"/>
              </a:rPr>
              <a:t>Vitamins </a:t>
            </a:r>
            <a:r>
              <a:rPr lang="en-US" sz="2000" dirty="0">
                <a:latin typeface="+mn-lt"/>
              </a:rPr>
              <a:t>(Thiamine*, Folic acid</a:t>
            </a:r>
            <a:r>
              <a:rPr lang="en-US" sz="2000" dirty="0" smtClean="0">
                <a:latin typeface="+mn-lt"/>
              </a:rPr>
              <a:t>)</a:t>
            </a:r>
          </a:p>
          <a:p>
            <a:r>
              <a:rPr lang="en-US" sz="2000" dirty="0" smtClean="0">
                <a:latin typeface="+mn-lt"/>
              </a:rPr>
              <a:t>Angiotensin-converting </a:t>
            </a:r>
            <a:r>
              <a:rPr lang="en-US" sz="2000" dirty="0">
                <a:latin typeface="+mn-lt"/>
              </a:rPr>
              <a:t>enzyme inhibitors (</a:t>
            </a:r>
            <a:r>
              <a:rPr lang="en-US" sz="2000" dirty="0" smtClean="0">
                <a:latin typeface="+mn-lt"/>
              </a:rPr>
              <a:t>A</a:t>
            </a:r>
            <a:r>
              <a:rPr lang="en-US" sz="100" dirty="0" smtClean="0">
                <a:latin typeface="+mn-lt"/>
              </a:rPr>
              <a:t> </a:t>
            </a:r>
            <a:r>
              <a:rPr lang="en-US" sz="2000" dirty="0" smtClean="0">
                <a:latin typeface="+mn-lt"/>
              </a:rPr>
              <a:t>C</a:t>
            </a:r>
            <a:r>
              <a:rPr lang="en-US" sz="100" dirty="0" smtClean="0">
                <a:latin typeface="+mn-lt"/>
              </a:rPr>
              <a:t> </a:t>
            </a:r>
            <a:r>
              <a:rPr lang="en-US" sz="2000" dirty="0" smtClean="0">
                <a:latin typeface="+mn-lt"/>
              </a:rPr>
              <a:t>E </a:t>
            </a:r>
            <a:r>
              <a:rPr lang="en-US" sz="2000" dirty="0">
                <a:latin typeface="+mn-lt"/>
              </a:rPr>
              <a:t>Inhibitors</a:t>
            </a:r>
            <a:r>
              <a:rPr lang="en-US" sz="2000" dirty="0" smtClean="0">
                <a:latin typeface="+mn-lt"/>
              </a:rPr>
              <a:t>)*</a:t>
            </a:r>
          </a:p>
        </p:txBody>
      </p:sp>
    </p:spTree>
    <p:extLst>
      <p:ext uri="{BB962C8B-B14F-4D97-AF65-F5344CB8AC3E}">
        <p14:creationId xmlns:p14="http://schemas.microsoft.com/office/powerpoint/2010/main" val="29919785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15371"/>
            <a:ext cx="8366760" cy="1097279"/>
          </a:xfrm>
        </p:spPr>
        <p:txBody>
          <a:bodyPr/>
          <a:lstStyle/>
          <a:p>
            <a:r>
              <a:rPr lang="en-US" altLang="en-US" sz="2800" dirty="0">
                <a:latin typeface="Times New Roman" panose="02020603050405020304" pitchFamily="18" charset="0"/>
                <a:ea typeface="ＭＳ Ｐゴシック"/>
              </a:rPr>
              <a:t>Table </a:t>
            </a:r>
            <a:r>
              <a:rPr lang="en-US" altLang="en-US" sz="2800" dirty="0" smtClean="0">
                <a:latin typeface="Times New Roman" panose="02020603050405020304" pitchFamily="18" charset="0"/>
                <a:ea typeface="ＭＳ Ｐゴシック"/>
              </a:rPr>
              <a:t>21-1 </a:t>
            </a:r>
            <a:r>
              <a:rPr lang="en-US" sz="2800" dirty="0" smtClean="0"/>
              <a:t>Common Causes of an Anaphylactic or Antaphylactoid Reaction</a:t>
            </a:r>
            <a:r>
              <a:rPr lang="en-US" sz="2800" dirty="0">
                <a:latin typeface="Times New Roman" panose="02020603050405020304" pitchFamily="18" charset="0"/>
                <a:ea typeface="ＭＳ Ｐゴシック"/>
              </a:rPr>
              <a:t> </a:t>
            </a:r>
            <a:r>
              <a:rPr lang="en-IN" altLang="en-US" sz="2000" b="0" dirty="0" smtClean="0">
                <a:latin typeface="Times New Roman" panose="02020603050405020304" pitchFamily="18" charset="0"/>
                <a:ea typeface="ＭＳ Ｐゴシック"/>
              </a:rPr>
              <a:t>(2 </a:t>
            </a:r>
            <a:r>
              <a:rPr lang="en-IN" altLang="en-US" sz="2000" b="0" dirty="0">
                <a:latin typeface="Times New Roman" panose="02020603050405020304" pitchFamily="18" charset="0"/>
                <a:ea typeface="ＭＳ Ｐゴシック"/>
              </a:rPr>
              <a:t>of 3)</a:t>
            </a:r>
            <a:endParaRPr lang="en-US" sz="2000" b="0" dirty="0"/>
          </a:p>
        </p:txBody>
      </p:sp>
      <p:sp>
        <p:nvSpPr>
          <p:cNvPr id="3" name="Text Placeholder 2"/>
          <p:cNvSpPr>
            <a:spLocks noGrp="1"/>
          </p:cNvSpPr>
          <p:nvPr>
            <p:ph type="body" idx="1"/>
          </p:nvPr>
        </p:nvSpPr>
        <p:spPr/>
        <p:txBody>
          <a:bodyPr/>
          <a:lstStyle/>
          <a:p>
            <a:r>
              <a:rPr lang="en-US" sz="2000" dirty="0">
                <a:latin typeface="+mn-lt"/>
              </a:rPr>
              <a:t>Aspirin</a:t>
            </a:r>
            <a:r>
              <a:rPr lang="en-US" sz="2000" dirty="0" smtClean="0">
                <a:latin typeface="+mn-lt"/>
              </a:rPr>
              <a:t>*</a:t>
            </a:r>
          </a:p>
          <a:p>
            <a:r>
              <a:rPr lang="en-US" sz="2000" dirty="0" smtClean="0">
                <a:latin typeface="+mn-lt"/>
              </a:rPr>
              <a:t>Non-steroidal </a:t>
            </a:r>
            <a:r>
              <a:rPr lang="en-US" sz="2000" dirty="0">
                <a:latin typeface="+mn-lt"/>
              </a:rPr>
              <a:t>inflammatory drugs (</a:t>
            </a:r>
            <a:r>
              <a:rPr lang="en-US" sz="2000" dirty="0" smtClean="0">
                <a:latin typeface="+mn-lt"/>
              </a:rPr>
              <a:t>N</a:t>
            </a:r>
            <a:r>
              <a:rPr lang="en-US" sz="100" dirty="0" smtClean="0">
                <a:latin typeface="+mn-lt"/>
              </a:rPr>
              <a:t> </a:t>
            </a:r>
            <a:r>
              <a:rPr lang="en-US" sz="2000" dirty="0" smtClean="0">
                <a:latin typeface="+mn-lt"/>
              </a:rPr>
              <a:t>S</a:t>
            </a:r>
            <a:r>
              <a:rPr lang="en-US" sz="100" dirty="0" smtClean="0">
                <a:latin typeface="+mn-lt"/>
              </a:rPr>
              <a:t> </a:t>
            </a:r>
            <a:r>
              <a:rPr lang="en-US" sz="2000" dirty="0" smtClean="0">
                <a:latin typeface="+mn-lt"/>
              </a:rPr>
              <a:t>A</a:t>
            </a:r>
            <a:r>
              <a:rPr lang="en-US" sz="100" dirty="0" smtClean="0">
                <a:latin typeface="+mn-lt"/>
              </a:rPr>
              <a:t> </a:t>
            </a:r>
            <a:r>
              <a:rPr lang="en-US" sz="2000" dirty="0" smtClean="0">
                <a:latin typeface="+mn-lt"/>
              </a:rPr>
              <a:t>I</a:t>
            </a:r>
            <a:r>
              <a:rPr lang="en-US" sz="100" dirty="0" smtClean="0">
                <a:latin typeface="+mn-lt"/>
              </a:rPr>
              <a:t> </a:t>
            </a:r>
            <a:r>
              <a:rPr lang="en-US" sz="2000" dirty="0" smtClean="0">
                <a:latin typeface="+mn-lt"/>
              </a:rPr>
              <a:t>D</a:t>
            </a:r>
            <a:r>
              <a:rPr lang="en-US" sz="100" dirty="0" smtClean="0">
                <a:latin typeface="+mn-lt"/>
              </a:rPr>
              <a:t> </a:t>
            </a:r>
            <a:r>
              <a:rPr lang="en-US" sz="2000" dirty="0" smtClean="0">
                <a:latin typeface="+mn-lt"/>
              </a:rPr>
              <a:t>S)*</a:t>
            </a:r>
          </a:p>
          <a:p>
            <a:r>
              <a:rPr lang="en-US" sz="2000" dirty="0" smtClean="0">
                <a:latin typeface="+mn-lt"/>
              </a:rPr>
              <a:t>Radiographic </a:t>
            </a:r>
            <a:r>
              <a:rPr lang="en-US" sz="2000" dirty="0">
                <a:latin typeface="+mn-lt"/>
              </a:rPr>
              <a:t>iodine-based </a:t>
            </a:r>
            <a:r>
              <a:rPr lang="en-US" sz="2000" dirty="0" smtClean="0">
                <a:latin typeface="+mn-lt"/>
              </a:rPr>
              <a:t>dyes</a:t>
            </a:r>
          </a:p>
          <a:p>
            <a:r>
              <a:rPr lang="en-US" sz="2000" dirty="0" smtClean="0">
                <a:latin typeface="+mn-lt"/>
              </a:rPr>
              <a:t>Protamine </a:t>
            </a:r>
            <a:r>
              <a:rPr lang="en-US" sz="2000" dirty="0">
                <a:latin typeface="+mn-lt"/>
              </a:rPr>
              <a:t>(heparine antagonist</a:t>
            </a:r>
            <a:r>
              <a:rPr lang="en-US" sz="2000" dirty="0" smtClean="0">
                <a:latin typeface="+mn-lt"/>
              </a:rPr>
              <a:t>)*</a:t>
            </a:r>
          </a:p>
          <a:p>
            <a:r>
              <a:rPr lang="en-US" sz="2000" dirty="0" smtClean="0">
                <a:latin typeface="+mn-lt"/>
              </a:rPr>
              <a:t>Polysaccharides*</a:t>
            </a:r>
          </a:p>
          <a:p>
            <a:r>
              <a:rPr lang="en-US" sz="2000" dirty="0" smtClean="0">
                <a:latin typeface="+mn-lt"/>
              </a:rPr>
              <a:t>Skin </a:t>
            </a:r>
            <a:r>
              <a:rPr lang="en-US" sz="2000" dirty="0">
                <a:latin typeface="+mn-lt"/>
              </a:rPr>
              <a:t>creams and </a:t>
            </a:r>
            <a:r>
              <a:rPr lang="en-US" sz="2000" dirty="0" smtClean="0">
                <a:latin typeface="+mn-lt"/>
              </a:rPr>
              <a:t>cosmetics</a:t>
            </a:r>
          </a:p>
          <a:p>
            <a:r>
              <a:rPr lang="en-US" sz="2000" dirty="0" smtClean="0">
                <a:latin typeface="+mn-lt"/>
              </a:rPr>
              <a:t>Vaccines</a:t>
            </a:r>
          </a:p>
          <a:p>
            <a:r>
              <a:rPr lang="en-US" sz="2000" dirty="0" smtClean="0">
                <a:latin typeface="+mn-lt"/>
              </a:rPr>
              <a:t>Blood transfusions</a:t>
            </a:r>
          </a:p>
          <a:p>
            <a:r>
              <a:rPr lang="en-US" sz="2000" dirty="0" smtClean="0">
                <a:latin typeface="+mn-lt"/>
              </a:rPr>
              <a:t>Food </a:t>
            </a:r>
            <a:r>
              <a:rPr lang="en-US" sz="2000" dirty="0">
                <a:latin typeface="+mn-lt"/>
              </a:rPr>
              <a:t>(peanuts, nuts, eggs, shellfish, whitefish, wheat, soybeans</a:t>
            </a:r>
            <a:r>
              <a:rPr lang="en-US" sz="2000" dirty="0" smtClean="0">
                <a:latin typeface="+mn-lt"/>
              </a:rPr>
              <a:t>)</a:t>
            </a:r>
          </a:p>
        </p:txBody>
      </p:sp>
    </p:spTree>
    <p:extLst>
      <p:ext uri="{BB962C8B-B14F-4D97-AF65-F5344CB8AC3E}">
        <p14:creationId xmlns:p14="http://schemas.microsoft.com/office/powerpoint/2010/main" val="5547325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382000" cy="1097279"/>
          </a:xfrm>
        </p:spPr>
        <p:txBody>
          <a:bodyPr/>
          <a:lstStyle/>
          <a:p>
            <a:r>
              <a:rPr lang="en-US" altLang="en-US" sz="2800" dirty="0">
                <a:latin typeface="Times New Roman" panose="02020603050405020304" pitchFamily="18" charset="0"/>
                <a:ea typeface="ＭＳ Ｐゴシック"/>
              </a:rPr>
              <a:t>Table 21-1 </a:t>
            </a:r>
            <a:r>
              <a:rPr lang="en-US" sz="2800" dirty="0"/>
              <a:t>Common Causes of an Anaphylactic or Antaphylactoid Reaction</a:t>
            </a:r>
            <a:r>
              <a:rPr lang="en-US" altLang="en-US" sz="2800" dirty="0">
                <a:latin typeface="Times New Roman" panose="02020603050405020304" pitchFamily="18" charset="0"/>
                <a:ea typeface="ＭＳ Ｐゴシック"/>
              </a:rPr>
              <a:t> </a:t>
            </a:r>
            <a:r>
              <a:rPr lang="en-IN" altLang="en-US" sz="2000" b="0" dirty="0" smtClean="0">
                <a:latin typeface="Times New Roman" panose="02020603050405020304" pitchFamily="18" charset="0"/>
                <a:ea typeface="ＭＳ Ｐゴシック"/>
              </a:rPr>
              <a:t>(3 </a:t>
            </a:r>
            <a:r>
              <a:rPr lang="en-IN" altLang="en-US" sz="2000" b="0" dirty="0">
                <a:latin typeface="Times New Roman" panose="02020603050405020304" pitchFamily="18" charset="0"/>
                <a:ea typeface="ＭＳ Ｐゴシック"/>
              </a:rPr>
              <a:t>of 3)</a:t>
            </a:r>
            <a:endParaRPr lang="en-US" sz="2000" b="0" dirty="0"/>
          </a:p>
        </p:txBody>
      </p:sp>
      <p:sp>
        <p:nvSpPr>
          <p:cNvPr id="3" name="Text Placeholder 2"/>
          <p:cNvSpPr>
            <a:spLocks noGrp="1"/>
          </p:cNvSpPr>
          <p:nvPr>
            <p:ph type="body" idx="1"/>
          </p:nvPr>
        </p:nvSpPr>
        <p:spPr>
          <a:xfrm>
            <a:off x="457200" y="1517070"/>
            <a:ext cx="8229600" cy="4724400"/>
          </a:xfrm>
        </p:spPr>
        <p:txBody>
          <a:bodyPr/>
          <a:lstStyle/>
          <a:p>
            <a:r>
              <a:rPr lang="en-US" sz="2000" dirty="0">
                <a:latin typeface="+mn-lt"/>
              </a:rPr>
              <a:t>Red dye sulfite </a:t>
            </a:r>
            <a:r>
              <a:rPr lang="en-US" sz="2000" dirty="0" smtClean="0">
                <a:latin typeface="+mn-lt"/>
              </a:rPr>
              <a:t>additives</a:t>
            </a:r>
            <a:endParaRPr lang="en-US" sz="2000" dirty="0">
              <a:latin typeface="+mn-lt"/>
            </a:endParaRPr>
          </a:p>
          <a:p>
            <a:r>
              <a:rPr lang="en-US" sz="2000" dirty="0" smtClean="0">
                <a:latin typeface="+mn-lt"/>
              </a:rPr>
              <a:t>Insects </a:t>
            </a:r>
            <a:r>
              <a:rPr lang="en-US" sz="2000" dirty="0">
                <a:latin typeface="+mn-lt"/>
              </a:rPr>
              <a:t>(hornets, wasps, fire ants, scorpion, catepillars, kissing bugs, centipededs, millipedes, arachnids, ticks</a:t>
            </a:r>
            <a:r>
              <a:rPr lang="en-US" sz="2000" dirty="0" smtClean="0">
                <a:latin typeface="+mn-lt"/>
              </a:rPr>
              <a:t>)</a:t>
            </a:r>
          </a:p>
          <a:p>
            <a:r>
              <a:rPr lang="en-US" sz="2000" dirty="0" smtClean="0">
                <a:latin typeface="+mn-lt"/>
              </a:rPr>
              <a:t>Marine </a:t>
            </a:r>
            <a:r>
              <a:rPr lang="en-US" sz="2000" dirty="0">
                <a:latin typeface="+mn-lt"/>
              </a:rPr>
              <a:t>life stings (sea nettle, man-o-war, jellyfish</a:t>
            </a:r>
            <a:r>
              <a:rPr lang="en-US" sz="2000" dirty="0" smtClean="0">
                <a:latin typeface="+mn-lt"/>
              </a:rPr>
              <a:t>)</a:t>
            </a:r>
          </a:p>
          <a:p>
            <a:r>
              <a:rPr lang="en-US" sz="2000" dirty="0" smtClean="0">
                <a:latin typeface="+mn-lt"/>
              </a:rPr>
              <a:t>Mammal </a:t>
            </a:r>
            <a:r>
              <a:rPr lang="en-US" sz="2000" dirty="0">
                <a:latin typeface="+mn-lt"/>
              </a:rPr>
              <a:t>bites (rats, mice, gerbils, hamsters</a:t>
            </a:r>
            <a:r>
              <a:rPr lang="en-US" sz="2000" dirty="0" smtClean="0">
                <a:latin typeface="+mn-lt"/>
              </a:rPr>
              <a:t>)</a:t>
            </a:r>
          </a:p>
          <a:p>
            <a:r>
              <a:rPr lang="en-US" sz="2000" dirty="0" smtClean="0">
                <a:latin typeface="+mn-lt"/>
              </a:rPr>
              <a:t>Environmental </a:t>
            </a:r>
            <a:r>
              <a:rPr lang="en-US" sz="2000" dirty="0">
                <a:latin typeface="+mn-lt"/>
              </a:rPr>
              <a:t>(mold, pollen, cold</a:t>
            </a:r>
            <a:r>
              <a:rPr lang="en-US" sz="2000" dirty="0" smtClean="0">
                <a:latin typeface="+mn-lt"/>
              </a:rPr>
              <a:t>)</a:t>
            </a:r>
          </a:p>
          <a:p>
            <a:r>
              <a:rPr lang="en-US" sz="2000" dirty="0" smtClean="0">
                <a:latin typeface="+mn-lt"/>
              </a:rPr>
              <a:t>Latex</a:t>
            </a:r>
          </a:p>
          <a:p>
            <a:r>
              <a:rPr lang="en-US" sz="2000" dirty="0" smtClean="0">
                <a:latin typeface="+mn-lt"/>
              </a:rPr>
              <a:t>Perfumes</a:t>
            </a:r>
          </a:p>
          <a:p>
            <a:r>
              <a:rPr lang="en-US" sz="2000" dirty="0" smtClean="0">
                <a:latin typeface="+mn-lt"/>
              </a:rPr>
              <a:t>Exercise</a:t>
            </a:r>
          </a:p>
          <a:p>
            <a:r>
              <a:rPr lang="en-US" sz="2000" dirty="0" smtClean="0">
                <a:latin typeface="+mn-lt"/>
              </a:rPr>
              <a:t>Idiopathic </a:t>
            </a:r>
            <a:r>
              <a:rPr lang="en-US" sz="2000" dirty="0">
                <a:latin typeface="+mn-lt"/>
              </a:rPr>
              <a:t>(unknown</a:t>
            </a:r>
            <a:r>
              <a:rPr lang="en-US" sz="2000" dirty="0" smtClean="0">
                <a:latin typeface="+mn-lt"/>
              </a:rPr>
              <a:t>)</a:t>
            </a:r>
            <a:endParaRPr lang="en-US" sz="2000" dirty="0">
              <a:latin typeface="+mn-lt"/>
            </a:endParaRPr>
          </a:p>
        </p:txBody>
      </p:sp>
    </p:spTree>
    <p:extLst>
      <p:ext uri="{BB962C8B-B14F-4D97-AF65-F5344CB8AC3E}">
        <p14:creationId xmlns:p14="http://schemas.microsoft.com/office/powerpoint/2010/main" val="36943614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chor="ctr">
            <a:noAutofit/>
          </a:bodyPr>
          <a:lstStyle/>
          <a:p>
            <a:pPr lvl="0" eaLnBrk="0" fontAlgn="base" hangingPunct="0">
              <a:spcBef>
                <a:spcPct val="0"/>
              </a:spcBef>
              <a:spcAft>
                <a:spcPct val="0"/>
              </a:spcAft>
              <a:buClrTx/>
              <a:defRPr/>
            </a:pPr>
            <a:r>
              <a:rPr lang="en-US" sz="2800" dirty="0">
                <a:latin typeface="Times New Roman" panose="02020603050405020304" pitchFamily="18" charset="0"/>
                <a:ea typeface="ＭＳ Ｐゴシック"/>
                <a:cs typeface="ＭＳ Ｐゴシック" pitchFamily="-1" charset="-128"/>
              </a:rPr>
              <a:t>Click on the Problem Below That </a:t>
            </a:r>
            <a:r>
              <a:rPr lang="en-US" sz="2800" dirty="0" smtClean="0">
                <a:latin typeface="Times New Roman" panose="02020603050405020304" pitchFamily="18" charset="0"/>
                <a:ea typeface="ＭＳ Ｐゴシック"/>
                <a:cs typeface="ＭＳ Ｐゴシック" pitchFamily="-1" charset="-128"/>
              </a:rPr>
              <a:t>Is </a:t>
            </a:r>
            <a:r>
              <a:rPr lang="en-US" sz="2800" dirty="0">
                <a:latin typeface="Times New Roman" panose="02020603050405020304" pitchFamily="18" charset="0"/>
                <a:ea typeface="ＭＳ Ｐゴシック"/>
                <a:cs typeface="ＭＳ Ｐゴシック" pitchFamily="-1" charset="-128"/>
              </a:rPr>
              <a:t>Responsible for Decreased Perfusion Related to the Effects of Histamine in Anaphylactic Reactions</a:t>
            </a:r>
          </a:p>
        </p:txBody>
      </p:sp>
      <p:sp>
        <p:nvSpPr>
          <p:cNvPr id="3" name="Content Placeholder 2"/>
          <p:cNvSpPr>
            <a:spLocks noGrp="1"/>
          </p:cNvSpPr>
          <p:nvPr>
            <p:ph idx="1"/>
          </p:nvPr>
        </p:nvSpPr>
        <p:spPr>
          <a:xfrm>
            <a:off x="457200" y="1600200"/>
            <a:ext cx="8229600" cy="485775"/>
          </a:xfrm>
        </p:spPr>
        <p:txBody>
          <a:bodyPr wrap="square" lIns="91425" tIns="91425" rIns="91425" bIns="91425">
            <a:noAutofit/>
          </a:bodyPr>
          <a:lstStyle/>
          <a:p>
            <a:pPr marL="0" lvl="0" indent="0" fontAlgn="base">
              <a:spcBef>
                <a:spcPct val="0"/>
              </a:spcBef>
              <a:spcAft>
                <a:spcPct val="0"/>
              </a:spcAft>
              <a:buSzPts val="2400"/>
              <a:buNone/>
            </a:pPr>
            <a:r>
              <a:rPr lang="en-US" altLang="en-US" sz="2400" kern="1200" dirty="0">
                <a:solidFill>
                  <a:schemeClr val="tx2"/>
                </a:solidFill>
                <a:latin typeface="Arial (Body)"/>
                <a:ea typeface="ＭＳ Ｐゴシック" panose="020B0600070205080204" pitchFamily="34" charset="-128"/>
              </a:rPr>
              <a:t>A. </a:t>
            </a:r>
            <a:r>
              <a:rPr lang="en-US" altLang="en-US" sz="2400" kern="1200" dirty="0">
                <a:solidFill>
                  <a:srgbClr val="000000"/>
                </a:solidFill>
                <a:latin typeface="Arial (Body)"/>
                <a:ea typeface="ＭＳ Ｐゴシック" panose="020B0600070205080204" pitchFamily="34" charset="-128"/>
                <a:hlinkClick r:id="rId2" action="ppaction://hlinksldjump"/>
              </a:rPr>
              <a:t>Weakening and failure of the left ventricle of the heart</a:t>
            </a:r>
            <a:endParaRPr lang="en-US" altLang="en-US" sz="2400" kern="1200" dirty="0">
              <a:solidFill>
                <a:srgbClr val="000000"/>
              </a:solidFill>
              <a:latin typeface="Arial (Body)"/>
              <a:ea typeface="ＭＳ Ｐゴシック" panose="020B0600070205080204" pitchFamily="34" charset="-128"/>
            </a:endParaRPr>
          </a:p>
        </p:txBody>
      </p:sp>
      <p:sp>
        <p:nvSpPr>
          <p:cNvPr id="4" name="Content Placeholder 3"/>
          <p:cNvSpPr>
            <a:spLocks noGrp="1"/>
          </p:cNvSpPr>
          <p:nvPr>
            <p:ph idx="13"/>
          </p:nvPr>
        </p:nvSpPr>
        <p:spPr>
          <a:xfrm>
            <a:off x="473720" y="2298780"/>
            <a:ext cx="8229600" cy="825420"/>
          </a:xfrm>
        </p:spPr>
        <p:txBody>
          <a:bodyPr wrap="square" lIns="91425" tIns="91425" rIns="91425" bIns="91425">
            <a:noAutofit/>
          </a:bodyPr>
          <a:lstStyle/>
          <a:p>
            <a:pPr marL="361950" lvl="0" indent="-361950" fontAlgn="base">
              <a:spcBef>
                <a:spcPct val="0"/>
              </a:spcBef>
              <a:spcAft>
                <a:spcPct val="0"/>
              </a:spcAft>
              <a:buSzPts val="2400"/>
              <a:buNone/>
            </a:pPr>
            <a:r>
              <a:rPr lang="en-US" altLang="en-US" sz="2400" kern="1200" dirty="0">
                <a:solidFill>
                  <a:schemeClr val="tx2"/>
                </a:solidFill>
                <a:latin typeface="Arial (Body)"/>
                <a:ea typeface="ＭＳ Ｐゴシック" panose="020B0600070205080204" pitchFamily="34" charset="-128"/>
              </a:rPr>
              <a:t>B. </a:t>
            </a:r>
            <a:r>
              <a:rPr lang="en-US" altLang="en-US" sz="2400" kern="1200" dirty="0">
                <a:solidFill>
                  <a:srgbClr val="000000"/>
                </a:solidFill>
                <a:latin typeface="Arial (Body)"/>
                <a:ea typeface="ＭＳ Ｐゴシック" panose="020B0600070205080204" pitchFamily="34" charset="-128"/>
                <a:hlinkClick r:id="rId3" action="ppaction://hlinksldjump"/>
              </a:rPr>
              <a:t>Obstruction of blood flow through the pulmonary arterial system</a:t>
            </a:r>
            <a:endParaRPr lang="en-US" altLang="en-US" sz="2400" kern="1200" dirty="0">
              <a:solidFill>
                <a:srgbClr val="000000"/>
              </a:solidFill>
              <a:latin typeface="Arial (Body)"/>
              <a:ea typeface="ＭＳ Ｐゴシック" panose="020B0600070205080204" pitchFamily="34" charset="-128"/>
            </a:endParaRPr>
          </a:p>
        </p:txBody>
      </p:sp>
      <p:sp>
        <p:nvSpPr>
          <p:cNvPr id="5" name="Content Placeholder 4"/>
          <p:cNvSpPr>
            <a:spLocks noGrp="1"/>
          </p:cNvSpPr>
          <p:nvPr>
            <p:ph idx="14"/>
          </p:nvPr>
        </p:nvSpPr>
        <p:spPr>
          <a:xfrm>
            <a:off x="457200" y="3330735"/>
            <a:ext cx="8229600" cy="412590"/>
          </a:xfrm>
        </p:spPr>
        <p:txBody>
          <a:bodyPr wrap="square" lIns="91425" tIns="91425" rIns="91425" bIns="91425">
            <a:noAutofit/>
          </a:bodyPr>
          <a:lstStyle/>
          <a:p>
            <a:pPr marL="0" lvl="0" indent="0" fontAlgn="base">
              <a:spcBef>
                <a:spcPct val="0"/>
              </a:spcBef>
              <a:spcAft>
                <a:spcPct val="0"/>
              </a:spcAft>
              <a:buSzPts val="2400"/>
              <a:buNone/>
            </a:pPr>
            <a:r>
              <a:rPr lang="en-US" altLang="en-US" sz="2400" kern="1200" dirty="0">
                <a:solidFill>
                  <a:schemeClr val="tx2"/>
                </a:solidFill>
                <a:latin typeface="Arial (Body)"/>
                <a:ea typeface="ＭＳ Ｐゴシック" panose="020B0600070205080204" pitchFamily="34" charset="-128"/>
              </a:rPr>
              <a:t>C. </a:t>
            </a:r>
            <a:r>
              <a:rPr lang="en-US" altLang="en-US" sz="2400" kern="1200" dirty="0" smtClean="0">
                <a:solidFill>
                  <a:srgbClr val="000000"/>
                </a:solidFill>
                <a:latin typeface="Arial (Body)"/>
                <a:ea typeface="ＭＳ Ｐゴシック" panose="020B0600070205080204" pitchFamily="34" charset="-128"/>
                <a:hlinkClick r:id="rId4" action="ppaction://hlinksldjump"/>
              </a:rPr>
              <a:t>Vasodilation </a:t>
            </a:r>
            <a:r>
              <a:rPr lang="en-US" altLang="en-US" sz="2400" kern="1200" dirty="0">
                <a:solidFill>
                  <a:srgbClr val="000000"/>
                </a:solidFill>
                <a:latin typeface="Arial (Body)"/>
                <a:ea typeface="ＭＳ Ｐゴシック" panose="020B0600070205080204" pitchFamily="34" charset="-128"/>
                <a:hlinkClick r:id="rId4" action="ppaction://hlinksldjump"/>
              </a:rPr>
              <a:t>and loss of fluid from the vascular space</a:t>
            </a:r>
            <a:endParaRPr lang="en-US" altLang="en-US" sz="2400" kern="1200" dirty="0">
              <a:solidFill>
                <a:srgbClr val="000000"/>
              </a:solidFill>
              <a:latin typeface="Arial (Body)"/>
              <a:ea typeface="ＭＳ Ｐゴシック" panose="020B0600070205080204" pitchFamily="34" charset="-128"/>
            </a:endParaRPr>
          </a:p>
        </p:txBody>
      </p:sp>
      <p:sp>
        <p:nvSpPr>
          <p:cNvPr id="6" name="Content Placeholder 5"/>
          <p:cNvSpPr>
            <a:spLocks noGrp="1"/>
          </p:cNvSpPr>
          <p:nvPr>
            <p:ph idx="15"/>
          </p:nvPr>
        </p:nvSpPr>
        <p:spPr>
          <a:xfrm>
            <a:off x="473720" y="3972165"/>
            <a:ext cx="8229600" cy="799860"/>
          </a:xfrm>
        </p:spPr>
        <p:txBody>
          <a:bodyPr wrap="square" lIns="91425" tIns="91425" rIns="91425" bIns="91425">
            <a:noAutofit/>
          </a:bodyPr>
          <a:lstStyle/>
          <a:p>
            <a:pPr marL="361950" lvl="0" indent="-361950" fontAlgn="base">
              <a:spcBef>
                <a:spcPct val="0"/>
              </a:spcBef>
              <a:spcAft>
                <a:spcPct val="0"/>
              </a:spcAft>
              <a:buSzPts val="2400"/>
              <a:buNone/>
            </a:pPr>
            <a:r>
              <a:rPr lang="en-US" altLang="en-US" sz="2400" kern="1200" dirty="0">
                <a:solidFill>
                  <a:schemeClr val="tx2"/>
                </a:solidFill>
                <a:latin typeface="Arial (Body)"/>
                <a:ea typeface="ＭＳ Ｐゴシック" panose="020B0600070205080204" pitchFamily="34" charset="-128"/>
              </a:rPr>
              <a:t>D. </a:t>
            </a:r>
            <a:r>
              <a:rPr lang="en-US" altLang="en-US" sz="2400" kern="1200" dirty="0">
                <a:solidFill>
                  <a:srgbClr val="000000"/>
                </a:solidFill>
                <a:latin typeface="Arial (Body)"/>
                <a:ea typeface="ＭＳ Ｐゴシック" panose="020B0600070205080204" pitchFamily="34" charset="-128"/>
                <a:hlinkClick r:id="rId5" action="ppaction://hlinksldjump"/>
              </a:rPr>
              <a:t>Inability of cells to use the oxygen that is delivered to them</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4647727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solidFill>
                  <a:srgbClr val="007FA3"/>
                </a:solidFill>
                <a:latin typeface="Times New Roman" panose="02020603050405020304" pitchFamily="18" charset="0"/>
                <a:ea typeface="ＭＳ Ｐゴシック"/>
                <a:cs typeface="ＭＳ Ｐゴシック" pitchFamily="-1" charset="-128"/>
              </a:rPr>
              <a:t>Learning Readiness</a:t>
            </a:r>
            <a:endParaRPr lang="en-US" dirty="0">
              <a:solidFill>
                <a:srgbClr val="007FA3"/>
              </a:solidFill>
              <a:latin typeface="Times New Roman" panose="02020603050405020304" pitchFamily="18" charset="0"/>
              <a:ea typeface="ＭＳ Ｐゴシック"/>
              <a:cs typeface="ＭＳ Ｐゴシック" pitchFamily="-1" charset="-128"/>
            </a:endParaRPr>
          </a:p>
        </p:txBody>
      </p:sp>
      <p:sp>
        <p:nvSpPr>
          <p:cNvPr id="3" name="Content Placeholder 2"/>
          <p:cNvSpPr>
            <a:spLocks noGrp="1"/>
          </p:cNvSpPr>
          <p:nvPr>
            <p:ph idx="1"/>
          </p:nvPr>
        </p:nvSpPr>
        <p:spPr/>
        <p:txBody>
          <a:bodyPr wrap="square" lIns="91425" tIns="91425" rIns="91425" bIns="91425">
            <a:noAutofit/>
          </a:bodyPr>
          <a:lstStyle/>
          <a:p>
            <a:pPr marL="255651" lvl="0" indent="-255651" eaLnBrk="0" fontAlgn="base" hangingPunct="0">
              <a:spcAft>
                <a:spcPct val="0"/>
              </a:spcAft>
              <a:buSzPts val="2400"/>
            </a:pPr>
            <a:r>
              <a:rPr lang="en-US" altLang="en-US" sz="2400" dirty="0" smtClean="0">
                <a:solidFill>
                  <a:srgbClr val="000000"/>
                </a:solidFill>
                <a:latin typeface="Arial (Body)"/>
                <a:ea typeface="ＭＳ Ｐゴシック"/>
              </a:rPr>
              <a:t>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Education </a:t>
            </a:r>
            <a:r>
              <a:rPr lang="en-US" altLang="en-US" sz="2400" dirty="0">
                <a:solidFill>
                  <a:srgbClr val="000000"/>
                </a:solidFill>
                <a:latin typeface="Arial (Body)"/>
                <a:ea typeface="ＭＳ Ｐゴシック"/>
              </a:rPr>
              <a:t>Standards, text p. 629</a:t>
            </a:r>
          </a:p>
          <a:p>
            <a:pPr marL="255651" lvl="0" indent="-255651" eaLnBrk="0" fontAlgn="base" hangingPunct="0">
              <a:spcAft>
                <a:spcPct val="0"/>
              </a:spcAft>
              <a:buSzPts val="2400"/>
            </a:pPr>
            <a:r>
              <a:rPr lang="en-US" altLang="en-US" sz="2400" b="1" dirty="0" smtClean="0">
                <a:solidFill>
                  <a:srgbClr val="000000"/>
                </a:solidFill>
                <a:latin typeface="Arial (Body)"/>
                <a:ea typeface="ＭＳ Ｐゴシック"/>
              </a:rPr>
              <a:t>Chapter </a:t>
            </a:r>
            <a:r>
              <a:rPr lang="en-US" altLang="en-US" sz="2400" b="1" dirty="0">
                <a:solidFill>
                  <a:srgbClr val="000000"/>
                </a:solidFill>
                <a:latin typeface="Arial (Body)"/>
                <a:ea typeface="ＭＳ Ｐゴシック"/>
              </a:rPr>
              <a:t>Objectives</a:t>
            </a:r>
            <a:r>
              <a:rPr lang="en-US" altLang="en-US" sz="2400" dirty="0">
                <a:solidFill>
                  <a:srgbClr val="000000"/>
                </a:solidFill>
                <a:latin typeface="Arial (Body)"/>
                <a:ea typeface="ＭＳ Ｐゴシック"/>
              </a:rPr>
              <a:t>, text p. 629</a:t>
            </a:r>
          </a:p>
          <a:p>
            <a:pPr marL="255651" lvl="0" indent="-255651" eaLnBrk="0" fontAlgn="base" hangingPunct="0">
              <a:spcAft>
                <a:spcPct val="0"/>
              </a:spcAft>
              <a:buSzPts val="2400"/>
            </a:pPr>
            <a:r>
              <a:rPr lang="en-US" altLang="en-US" sz="2400" b="1" dirty="0" smtClean="0">
                <a:solidFill>
                  <a:srgbClr val="000000"/>
                </a:solidFill>
                <a:latin typeface="Arial (Body)"/>
                <a:ea typeface="ＭＳ Ｐゴシック"/>
              </a:rPr>
              <a:t>Key </a:t>
            </a:r>
            <a:r>
              <a:rPr lang="en-US" altLang="en-US" sz="2400" b="1" dirty="0">
                <a:solidFill>
                  <a:srgbClr val="000000"/>
                </a:solidFill>
                <a:latin typeface="Arial (Body)"/>
                <a:ea typeface="ＭＳ Ｐゴシック"/>
              </a:rPr>
              <a:t>Terms</a:t>
            </a:r>
            <a:r>
              <a:rPr lang="en-US" altLang="en-US" sz="2400" dirty="0">
                <a:solidFill>
                  <a:srgbClr val="000000"/>
                </a:solidFill>
                <a:latin typeface="Arial (Body)"/>
                <a:ea typeface="ＭＳ Ｐゴシック"/>
              </a:rPr>
              <a:t>, text p. 629</a:t>
            </a:r>
          </a:p>
          <a:p>
            <a:pPr marL="255651" lvl="0" indent="-255651" eaLnBrk="0" fontAlgn="base" hangingPunct="0">
              <a:spcAft>
                <a:spcPct val="0"/>
              </a:spcAft>
              <a:buSzPts val="2400"/>
            </a:pPr>
            <a:r>
              <a:rPr lang="en-US" altLang="en-US" sz="2400" dirty="0" smtClean="0">
                <a:solidFill>
                  <a:srgbClr val="000000"/>
                </a:solidFill>
                <a:latin typeface="Arial (Body)"/>
                <a:ea typeface="ＭＳ Ｐゴシック"/>
              </a:rPr>
              <a:t>Purpose </a:t>
            </a:r>
            <a:r>
              <a:rPr lang="en-US" altLang="en-US" sz="2400" dirty="0">
                <a:solidFill>
                  <a:srgbClr val="000000"/>
                </a:solidFill>
                <a:latin typeface="Arial (Body)"/>
                <a:ea typeface="ＭＳ Ｐゴシック"/>
              </a:rPr>
              <a:t>of lecture presentation versus textbook reading assignments.</a:t>
            </a:r>
          </a:p>
        </p:txBody>
      </p:sp>
    </p:spTree>
    <p:extLst>
      <p:ext uri="{BB962C8B-B14F-4D97-AF65-F5344CB8AC3E}">
        <p14:creationId xmlns:p14="http://schemas.microsoft.com/office/powerpoint/2010/main" val="10234001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Allergic and Anaphylactic Reactions </a:t>
            </a:r>
            <a:r>
              <a:rPr lang="en-IN" sz="2000" b="0" dirty="0" smtClean="0">
                <a:latin typeface="Times New Roman" panose="02020603050405020304" pitchFamily="18" charset="0"/>
                <a:ea typeface="ＭＳ Ｐゴシック"/>
                <a:cs typeface="ＭＳ Ｐゴシック" pitchFamily="-1" charset="-128"/>
              </a:rPr>
              <a:t>(9 of 33)</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447067"/>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Assessment-Based Approach to Anaphylactic Reaction</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Scene Size-Up</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Anaphylactic reaction is often apparent because of the characteristic signs and symptoms.</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In the scene size-up, be aware of dangers, such as wasps and bees.</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The type of setting and medications at the scene can provide clues.</a:t>
            </a:r>
          </a:p>
        </p:txBody>
      </p:sp>
    </p:spTree>
    <p:extLst>
      <p:ext uri="{BB962C8B-B14F-4D97-AF65-F5344CB8AC3E}">
        <p14:creationId xmlns:p14="http://schemas.microsoft.com/office/powerpoint/2010/main" val="41820825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Allergic and Anaphylactic Reactions </a:t>
            </a:r>
            <a:r>
              <a:rPr lang="en-IN" sz="2000" b="0" dirty="0" smtClean="0">
                <a:latin typeface="Times New Roman" panose="02020603050405020304" pitchFamily="18" charset="0"/>
                <a:ea typeface="ＭＳ Ｐゴシック"/>
                <a:cs typeface="ＭＳ Ｐゴシック" pitchFamily="-1" charset="-128"/>
              </a:rPr>
              <a:t>(10 of 33)</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154679"/>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Assessment-Based Approach to Anaphylactic </a:t>
            </a:r>
            <a:r>
              <a:rPr lang="en-US" altLang="en-US" sz="2400" dirty="0" smtClean="0">
                <a:solidFill>
                  <a:srgbClr val="000000"/>
                </a:solidFill>
                <a:latin typeface="Arial (Body)"/>
                <a:ea typeface="ＭＳ Ｐゴシック"/>
              </a:rPr>
              <a:t>Reaction</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Primary </a:t>
            </a:r>
            <a:r>
              <a:rPr lang="en-US" altLang="en-US" sz="2400" dirty="0">
                <a:solidFill>
                  <a:srgbClr val="000000"/>
                </a:solidFill>
                <a:latin typeface="Arial (Body)"/>
                <a:ea typeface="ＭＳ Ｐゴシック"/>
              </a:rPr>
              <a:t>Assessment</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General impression may be malaise, general discomfort, or sense of impending doom.</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Mental status may be alert to unresponsive.</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High risk of airway obstruction.</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Stridor/crowing indicate upper airway swelling</a:t>
            </a:r>
            <a:r>
              <a:rPr lang="en-US" altLang="en-US" sz="2400" dirty="0" smtClean="0">
                <a:solidFill>
                  <a:srgbClr val="000000"/>
                </a:solidFill>
                <a:latin typeface="Arial (Body)"/>
                <a:ea typeface="ＭＳ Ｐゴシック"/>
              </a:rPr>
              <a:t>.</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4314431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Allergic and Anaphylactic Reactions </a:t>
            </a:r>
            <a:r>
              <a:rPr lang="en-IN" sz="2000" b="0" dirty="0" smtClean="0">
                <a:latin typeface="Times New Roman" panose="02020603050405020304" pitchFamily="18" charset="0"/>
                <a:ea typeface="ＭＳ Ｐゴシック"/>
                <a:cs typeface="ＭＳ Ｐゴシック" pitchFamily="-1" charset="-128"/>
              </a:rPr>
              <a:t>(11 of 33)</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600955"/>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Assessment-Based Approach to Anaphylactic Reaction</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Primary Assessment</a:t>
            </a: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Airway </a:t>
            </a:r>
            <a:r>
              <a:rPr lang="en-US" altLang="en-US" sz="2400" dirty="0">
                <a:solidFill>
                  <a:srgbClr val="000000"/>
                </a:solidFill>
                <a:latin typeface="Arial (Body)"/>
                <a:ea typeface="ＭＳ Ｐゴシック"/>
              </a:rPr>
              <a:t>adjuncts will not help laryngeal edema.</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Wheezing may be prominent.</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Positive pressure ventilation may needed.</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Maintain </a:t>
            </a:r>
            <a:r>
              <a:rPr lang="en-US" altLang="en-US" sz="2400" dirty="0" smtClean="0">
                <a:solidFill>
                  <a:srgbClr val="000000"/>
                </a:solidFill>
                <a:latin typeface="Arial (Body)"/>
                <a:ea typeface="ＭＳ Ｐゴシック"/>
              </a:rPr>
              <a:t>S</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p</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O</a:t>
            </a:r>
            <a:r>
              <a:rPr lang="en-US" altLang="en-US" sz="2400" baseline="-25000" dirty="0" smtClean="0">
                <a:solidFill>
                  <a:srgbClr val="000000"/>
                </a:solidFill>
                <a:latin typeface="Arial (Body)"/>
                <a:ea typeface="ＭＳ Ｐゴシック"/>
              </a:rPr>
              <a:t>2</a:t>
            </a:r>
            <a:r>
              <a:rPr lang="en-US" altLang="en-US" sz="2400" dirty="0" smtClean="0">
                <a:solidFill>
                  <a:srgbClr val="000000"/>
                </a:solidFill>
                <a:latin typeface="Arial (Body)"/>
                <a:ea typeface="ＭＳ Ｐゴシック"/>
              </a:rPr>
              <a:t> </a:t>
            </a:r>
            <a:r>
              <a:rPr lang="en-US" altLang="en-US" sz="2400" dirty="0">
                <a:solidFill>
                  <a:srgbClr val="000000"/>
                </a:solidFill>
                <a:latin typeface="Arial (Body)"/>
                <a:ea typeface="ＭＳ Ｐゴシック"/>
              </a:rPr>
              <a:t>at 94% or greater.</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Ventilations may be difficult from increased airway resistance</a:t>
            </a:r>
            <a:r>
              <a:rPr lang="en-US" altLang="en-US" sz="2400" dirty="0" smtClean="0">
                <a:solidFill>
                  <a:srgbClr val="000000"/>
                </a:solidFill>
                <a:latin typeface="Arial (Body)"/>
                <a:ea typeface="ＭＳ Ｐゴシック"/>
              </a:rPr>
              <a:t>.</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4944347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Allergic and Anaphylactic Reactions </a:t>
            </a:r>
            <a:r>
              <a:rPr lang="en-IN" sz="2000" b="0" dirty="0" smtClean="0">
                <a:latin typeface="Times New Roman" panose="02020603050405020304" pitchFamily="18" charset="0"/>
                <a:ea typeface="ＭＳ Ｐゴシック"/>
                <a:cs typeface="ＭＳ Ｐゴシック" pitchFamily="-1" charset="-128"/>
              </a:rPr>
              <a:t>(12 of 33)</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154679"/>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Assessment-Based Approach to Anaphylactic Reaction</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Primary Assessment</a:t>
            </a: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Consider A</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L</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for </a:t>
            </a:r>
            <a:r>
              <a:rPr lang="en-US" altLang="en-US" sz="2400" dirty="0">
                <a:solidFill>
                  <a:srgbClr val="000000"/>
                </a:solidFill>
                <a:latin typeface="Arial (Body)"/>
                <a:ea typeface="ＭＳ Ｐゴシック"/>
              </a:rPr>
              <a:t>airway management.</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The pulse may be weak and rapid.</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There may be edema, and the skin may be red and warm or cyanotic.</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Hives and itching are characteristic.</a:t>
            </a:r>
          </a:p>
        </p:txBody>
      </p:sp>
    </p:spTree>
    <p:extLst>
      <p:ext uri="{BB962C8B-B14F-4D97-AF65-F5344CB8AC3E}">
        <p14:creationId xmlns:p14="http://schemas.microsoft.com/office/powerpoint/2010/main" val="29205295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chor="b">
            <a:noAutofit/>
          </a:bodyPr>
          <a:lstStyle/>
          <a:p>
            <a:pPr lvl="0" eaLnBrk="0" fontAlgn="base" hangingPunct="0">
              <a:spcBef>
                <a:spcPct val="0"/>
              </a:spcBef>
              <a:spcAft>
                <a:spcPct val="0"/>
              </a:spcAft>
              <a:buClrTx/>
            </a:pPr>
            <a:r>
              <a:rPr lang="en-IN" altLang="en-US" dirty="0" smtClean="0">
                <a:latin typeface="Times New Roman" panose="02020603050405020304" pitchFamily="18" charset="0"/>
                <a:ea typeface="ＭＳ Ｐゴシック"/>
              </a:rPr>
              <a:t>Localized Angioedema to the Tongue from an Anaphylactic Reaction</a:t>
            </a:r>
            <a:endParaRPr lang="en-US" altLang="en-US" dirty="0">
              <a:latin typeface="Times New Roman" panose="02020603050405020304" pitchFamily="18" charset="0"/>
              <a:ea typeface="ＭＳ Ｐゴシック"/>
            </a:endParaRPr>
          </a:p>
        </p:txBody>
      </p:sp>
      <p:pic>
        <p:nvPicPr>
          <p:cNvPr id="4" name="Picture 2" descr="A conscious patient seated upright on a hospital stretcher, mouth forced open by excessive swelling of the tongu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0876" y="1662317"/>
            <a:ext cx="5982246" cy="3752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457200" y="5782058"/>
            <a:ext cx="8229600" cy="502958"/>
          </a:xfrm>
        </p:spPr>
        <p:txBody>
          <a:bodyPr/>
          <a:lstStyle/>
          <a:p>
            <a:pPr>
              <a:spcBef>
                <a:spcPts val="1500"/>
              </a:spcBef>
            </a:pPr>
            <a:r>
              <a:rPr lang="en-IN" altLang="en-US" sz="1600" b="1" dirty="0">
                <a:latin typeface="+mn-lt"/>
                <a:ea typeface="ＭＳ Ｐゴシック"/>
              </a:rPr>
              <a:t>(© Edward T. Dickinson, </a:t>
            </a:r>
            <a:r>
              <a:rPr lang="en-IN" altLang="en-US" sz="1600" b="1" dirty="0" smtClean="0">
                <a:latin typeface="+mn-lt"/>
                <a:ea typeface="ＭＳ Ｐゴシック"/>
              </a:rPr>
              <a:t>M D</a:t>
            </a:r>
            <a:endParaRPr lang="en-US" sz="1600" b="1" dirty="0">
              <a:latin typeface="+mn-lt"/>
            </a:endParaRPr>
          </a:p>
        </p:txBody>
      </p:sp>
    </p:spTree>
    <p:extLst>
      <p:ext uri="{BB962C8B-B14F-4D97-AF65-F5344CB8AC3E}">
        <p14:creationId xmlns:p14="http://schemas.microsoft.com/office/powerpoint/2010/main" val="10182581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chor="b">
            <a:noAutofit/>
          </a:bodyPr>
          <a:lstStyle/>
          <a:p>
            <a:pPr lvl="0" eaLnBrk="0" fontAlgn="base" hangingPunct="0">
              <a:spcBef>
                <a:spcPct val="0"/>
              </a:spcBef>
              <a:spcAft>
                <a:spcPct val="0"/>
              </a:spcAft>
              <a:buClrTx/>
            </a:pPr>
            <a:r>
              <a:rPr lang="en-IN" altLang="en-US" dirty="0" smtClean="0">
                <a:latin typeface="Times New Roman" panose="02020603050405020304" pitchFamily="18" charset="0"/>
                <a:ea typeface="ＭＳ Ｐゴシック"/>
              </a:rPr>
              <a:t>Hives (Urticaria) from an Allergic Reaction to a Penicillin-Derivative Drug</a:t>
            </a:r>
            <a:endParaRPr lang="en-US" altLang="en-US" dirty="0">
              <a:latin typeface="Times New Roman" panose="02020603050405020304" pitchFamily="18" charset="0"/>
              <a:ea typeface="ＭＳ Ｐゴシック"/>
            </a:endParaRPr>
          </a:p>
        </p:txBody>
      </p:sp>
      <p:pic>
        <p:nvPicPr>
          <p:cNvPr id="4" name="Picture 1" descr="A child’s torso, exposed to reveal rounded red welts, slightly larger than the belly button, covering the skin of the abdomen and ch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4378" y="1539066"/>
            <a:ext cx="2775245" cy="421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idx="1"/>
          </p:nvPr>
        </p:nvSpPr>
        <p:spPr>
          <a:xfrm>
            <a:off x="457200" y="5775960"/>
            <a:ext cx="8229600" cy="509056"/>
          </a:xfrm>
        </p:spPr>
        <p:txBody>
          <a:bodyPr/>
          <a:lstStyle/>
          <a:p>
            <a:pPr>
              <a:spcBef>
                <a:spcPts val="1500"/>
              </a:spcBef>
            </a:pPr>
            <a:r>
              <a:rPr lang="en-IN" altLang="en-US" sz="1600" b="1" dirty="0">
                <a:latin typeface="+mn-lt"/>
                <a:ea typeface="ＭＳ Ｐゴシック"/>
              </a:rPr>
              <a:t>(© David Effron, </a:t>
            </a:r>
            <a:r>
              <a:rPr lang="en-IN" altLang="en-US" sz="1600" b="1" dirty="0" smtClean="0">
                <a:latin typeface="+mn-lt"/>
                <a:ea typeface="ＭＳ Ｐゴシック"/>
              </a:rPr>
              <a:t>M D)</a:t>
            </a:r>
            <a:endParaRPr lang="en-US" sz="1600" b="1" dirty="0">
              <a:latin typeface="+mn-lt"/>
            </a:endParaRPr>
          </a:p>
        </p:txBody>
      </p:sp>
    </p:spTree>
    <p:extLst>
      <p:ext uri="{BB962C8B-B14F-4D97-AF65-F5344CB8AC3E}">
        <p14:creationId xmlns:p14="http://schemas.microsoft.com/office/powerpoint/2010/main" val="1637423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chor="b">
            <a:noAutofit/>
          </a:bodyPr>
          <a:lstStyle/>
          <a:p>
            <a:pPr lvl="0" eaLnBrk="0" fontAlgn="base" hangingPunct="0">
              <a:spcBef>
                <a:spcPct val="0"/>
              </a:spcBef>
              <a:spcAft>
                <a:spcPct val="0"/>
              </a:spcAft>
              <a:buClrTx/>
            </a:pPr>
            <a:r>
              <a:rPr lang="en-IN" altLang="en-US" dirty="0" smtClean="0">
                <a:latin typeface="Times New Roman" panose="02020603050405020304" pitchFamily="18" charset="0"/>
                <a:ea typeface="ＭＳ Ｐゴシック"/>
              </a:rPr>
              <a:t>Hives from a Food Allergy</a:t>
            </a:r>
            <a:endParaRPr lang="en-US" altLang="en-US" dirty="0">
              <a:latin typeface="Times New Roman" panose="02020603050405020304" pitchFamily="18" charset="0"/>
              <a:ea typeface="ＭＳ Ｐゴシック"/>
            </a:endParaRPr>
          </a:p>
        </p:txBody>
      </p:sp>
      <p:pic>
        <p:nvPicPr>
          <p:cNvPr id="4" name="Picture 1" descr="The interior of a patient’s left leg, where pink splotches have appeared along the thigh and kn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9236" y="1428928"/>
            <a:ext cx="6445526" cy="4243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457200" y="5805490"/>
            <a:ext cx="8229600" cy="479526"/>
          </a:xfrm>
        </p:spPr>
        <p:txBody>
          <a:bodyPr/>
          <a:lstStyle/>
          <a:p>
            <a:pPr>
              <a:spcBef>
                <a:spcPts val="1500"/>
              </a:spcBef>
            </a:pPr>
            <a:r>
              <a:rPr lang="en-IN" altLang="en-US" sz="1600" b="1" dirty="0">
                <a:latin typeface="+mn-lt"/>
                <a:ea typeface="ＭＳ Ｐゴシック"/>
              </a:rPr>
              <a:t>(© Edward T. Dickinson, </a:t>
            </a:r>
            <a:r>
              <a:rPr lang="en-IN" altLang="en-US" sz="1600" b="1" dirty="0" smtClean="0">
                <a:latin typeface="+mn-lt"/>
                <a:ea typeface="ＭＳ Ｐゴシック"/>
              </a:rPr>
              <a:t>M D)</a:t>
            </a:r>
            <a:endParaRPr lang="en-US" sz="1600" b="1" dirty="0">
              <a:latin typeface="+mn-lt"/>
            </a:endParaRPr>
          </a:p>
        </p:txBody>
      </p:sp>
    </p:spTree>
    <p:extLst>
      <p:ext uri="{BB962C8B-B14F-4D97-AF65-F5344CB8AC3E}">
        <p14:creationId xmlns:p14="http://schemas.microsoft.com/office/powerpoint/2010/main" val="36571246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Allergic and Anaphylactic Reactions </a:t>
            </a:r>
            <a:r>
              <a:rPr lang="en-IN" sz="2000" b="0" dirty="0" smtClean="0">
                <a:latin typeface="Times New Roman" panose="02020603050405020304" pitchFamily="18" charset="0"/>
                <a:ea typeface="ＭＳ Ｐゴシック"/>
                <a:cs typeface="ＭＳ Ｐゴシック" pitchFamily="-1" charset="-128"/>
              </a:rPr>
              <a:t>(13 of 33)</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231624"/>
          </a:xfrm>
        </p:spPr>
        <p:txBody>
          <a:bodyPr wrap="square" lIns="91425" tIns="91425" rIns="91425" bIns="91425">
            <a:noAutofit/>
          </a:bodyPr>
          <a:lstStyle/>
          <a:p>
            <a:r>
              <a:rPr lang="en-US" altLang="en-US" sz="2400" dirty="0" smtClean="0">
                <a:latin typeface="+mn-lt"/>
              </a:rPr>
              <a:t>Assessment-Based Approach to Anaphylactic Reaction</a:t>
            </a:r>
            <a:endParaRPr lang="en-US" altLang="en-US" sz="2400" dirty="0">
              <a:latin typeface="+mn-lt"/>
            </a:endParaRPr>
          </a:p>
          <a:p>
            <a:pPr lvl="1"/>
            <a:r>
              <a:rPr lang="en-US" altLang="en-US" sz="2400" dirty="0" smtClean="0">
                <a:latin typeface="+mn-lt"/>
              </a:rPr>
              <a:t>Primary Assessment</a:t>
            </a:r>
            <a:endParaRPr lang="en-US" altLang="en-US" sz="2400" dirty="0" smtClean="0">
              <a:solidFill>
                <a:srgbClr val="000000"/>
              </a:solidFill>
              <a:latin typeface="+mn-lt"/>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mn-lt"/>
                <a:ea typeface="ＭＳ Ｐゴシック"/>
              </a:rPr>
              <a:t>Signs </a:t>
            </a:r>
            <a:r>
              <a:rPr lang="en-US" altLang="en-US" sz="2400" dirty="0">
                <a:solidFill>
                  <a:srgbClr val="000000"/>
                </a:solidFill>
                <a:latin typeface="+mn-lt"/>
                <a:ea typeface="ＭＳ Ｐゴシック"/>
              </a:rPr>
              <a:t>and symptoms include:</a:t>
            </a:r>
          </a:p>
          <a:p>
            <a:pPr marL="1601978" lvl="3" indent="-230378" eaLnBrk="0" fontAlgn="base" hangingPunct="0">
              <a:spcAft>
                <a:spcPct val="0"/>
              </a:spcAft>
              <a:buSzPts val="2400"/>
            </a:pPr>
            <a:r>
              <a:rPr lang="en-US" altLang="en-US" sz="2400" dirty="0">
                <a:solidFill>
                  <a:srgbClr val="000000"/>
                </a:solidFill>
                <a:latin typeface="+mn-lt"/>
                <a:ea typeface="ＭＳ Ｐゴシック"/>
              </a:rPr>
              <a:t>Rhinitis</a:t>
            </a:r>
          </a:p>
          <a:p>
            <a:pPr marL="1601978" lvl="3" indent="-230378" eaLnBrk="0" fontAlgn="base" hangingPunct="0">
              <a:spcAft>
                <a:spcPct val="0"/>
              </a:spcAft>
              <a:buSzPts val="2400"/>
            </a:pPr>
            <a:r>
              <a:rPr lang="en-US" altLang="en-US" sz="2400" dirty="0">
                <a:solidFill>
                  <a:srgbClr val="000000"/>
                </a:solidFill>
                <a:latin typeface="+mn-lt"/>
                <a:ea typeface="ＭＳ Ｐゴシック"/>
              </a:rPr>
              <a:t>Tachycardia</a:t>
            </a:r>
          </a:p>
          <a:p>
            <a:pPr marL="1601978" lvl="3" indent="-230378" eaLnBrk="0" fontAlgn="base" hangingPunct="0">
              <a:spcAft>
                <a:spcPct val="0"/>
              </a:spcAft>
              <a:buSzPts val="2400"/>
            </a:pPr>
            <a:r>
              <a:rPr lang="en-US" altLang="en-US" sz="2400" dirty="0">
                <a:solidFill>
                  <a:srgbClr val="000000"/>
                </a:solidFill>
                <a:latin typeface="+mn-lt"/>
                <a:ea typeface="ＭＳ Ｐゴシック"/>
              </a:rPr>
              <a:t>Pruritus</a:t>
            </a:r>
          </a:p>
          <a:p>
            <a:pPr marL="1601978" lvl="3" indent="-230378" eaLnBrk="0" fontAlgn="base" hangingPunct="0">
              <a:spcAft>
                <a:spcPct val="0"/>
              </a:spcAft>
              <a:buSzPts val="2400"/>
            </a:pPr>
            <a:r>
              <a:rPr lang="en-US" altLang="en-US" sz="2400" dirty="0">
                <a:solidFill>
                  <a:srgbClr val="000000"/>
                </a:solidFill>
                <a:latin typeface="+mn-lt"/>
                <a:ea typeface="ＭＳ Ｐゴシック"/>
              </a:rPr>
              <a:t>Faintness</a:t>
            </a:r>
          </a:p>
        </p:txBody>
      </p:sp>
    </p:spTree>
    <p:extLst>
      <p:ext uri="{BB962C8B-B14F-4D97-AF65-F5344CB8AC3E}">
        <p14:creationId xmlns:p14="http://schemas.microsoft.com/office/powerpoint/2010/main" val="41076359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Allergic and Anaphylactic Reactions </a:t>
            </a:r>
            <a:r>
              <a:rPr lang="en-IN" sz="2000" b="0" dirty="0" smtClean="0">
                <a:latin typeface="Times New Roman" panose="02020603050405020304" pitchFamily="18" charset="0"/>
                <a:ea typeface="ＭＳ Ｐゴシック"/>
                <a:cs typeface="ＭＳ Ｐゴシック" pitchFamily="-1" charset="-128"/>
              </a:rPr>
              <a:t>(14 of 33)</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p:txBody>
          <a:bodyPr wrap="square" lIns="91425" tIns="91425" rIns="91425" bIns="91425">
            <a:noAutofit/>
          </a:bodyPr>
          <a:lstStyle/>
          <a:p>
            <a:r>
              <a:rPr lang="en-US" altLang="en-US" sz="2400" dirty="0">
                <a:latin typeface="+mn-lt"/>
              </a:rPr>
              <a:t>Assessment-Based Approach to Anaphylactic Reaction</a:t>
            </a:r>
          </a:p>
          <a:p>
            <a:pPr lvl="1"/>
            <a:r>
              <a:rPr lang="en-US" altLang="en-US" sz="2400" dirty="0" smtClean="0">
                <a:latin typeface="+mn-lt"/>
              </a:rPr>
              <a:t>Primary Assessment</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US" altLang="en-US" sz="2400" dirty="0">
                <a:solidFill>
                  <a:srgbClr val="000000"/>
                </a:solidFill>
                <a:latin typeface="+mn-lt"/>
                <a:ea typeface="ＭＳ Ｐゴシック"/>
              </a:rPr>
              <a:t>Signs and symptoms include:</a:t>
            </a:r>
          </a:p>
          <a:p>
            <a:pPr marL="1601978" lvl="3" indent="-230378" eaLnBrk="0" fontAlgn="base" hangingPunct="0">
              <a:spcAft>
                <a:spcPct val="0"/>
              </a:spcAft>
              <a:buSzPts val="2400"/>
            </a:pPr>
            <a:r>
              <a:rPr lang="en-US" altLang="en-US" sz="2400" dirty="0" smtClean="0">
                <a:solidFill>
                  <a:srgbClr val="000000"/>
                </a:solidFill>
                <a:latin typeface="+mn-lt"/>
                <a:ea typeface="ＭＳ Ｐゴシック"/>
              </a:rPr>
              <a:t>Warm</a:t>
            </a:r>
            <a:r>
              <a:rPr lang="en-US" altLang="en-US" sz="2400" dirty="0">
                <a:solidFill>
                  <a:srgbClr val="000000"/>
                </a:solidFill>
                <a:latin typeface="+mn-lt"/>
                <a:ea typeface="ＭＳ Ｐゴシック"/>
              </a:rPr>
              <a:t>, flushed skin (may be pale)</a:t>
            </a:r>
          </a:p>
          <a:p>
            <a:pPr marL="1601978" lvl="3" indent="-230378" eaLnBrk="0" fontAlgn="base" hangingPunct="0">
              <a:spcAft>
                <a:spcPct val="0"/>
              </a:spcAft>
              <a:buSzPts val="2400"/>
            </a:pPr>
            <a:r>
              <a:rPr lang="en-US" altLang="en-US" sz="2400" dirty="0">
                <a:solidFill>
                  <a:srgbClr val="000000"/>
                </a:solidFill>
                <a:latin typeface="+mn-lt"/>
                <a:ea typeface="ＭＳ Ｐゴシック"/>
              </a:rPr>
              <a:t>Agitation, anxiety</a:t>
            </a:r>
          </a:p>
          <a:p>
            <a:pPr marL="1601978" lvl="3" indent="-230378" eaLnBrk="0" fontAlgn="base" hangingPunct="0">
              <a:spcAft>
                <a:spcPct val="0"/>
              </a:spcAft>
              <a:buSzPts val="2400"/>
            </a:pPr>
            <a:r>
              <a:rPr lang="en-US" altLang="en-US" sz="2400" dirty="0">
                <a:solidFill>
                  <a:srgbClr val="000000"/>
                </a:solidFill>
                <a:latin typeface="+mn-lt"/>
                <a:ea typeface="ＭＳ Ｐゴシック"/>
              </a:rPr>
              <a:t>Urticaria</a:t>
            </a:r>
          </a:p>
          <a:p>
            <a:pPr marL="1601978" lvl="3" indent="-230378" eaLnBrk="0" fontAlgn="base" hangingPunct="0">
              <a:spcAft>
                <a:spcPct val="0"/>
              </a:spcAft>
              <a:buSzPts val="2400"/>
            </a:pPr>
            <a:r>
              <a:rPr lang="en-US" altLang="en-US" sz="2400" dirty="0">
                <a:solidFill>
                  <a:srgbClr val="000000"/>
                </a:solidFill>
                <a:latin typeface="+mn-lt"/>
                <a:ea typeface="ＭＳ Ｐゴシック"/>
              </a:rPr>
              <a:t>Edema</a:t>
            </a:r>
          </a:p>
        </p:txBody>
      </p:sp>
    </p:spTree>
    <p:extLst>
      <p:ext uri="{BB962C8B-B14F-4D97-AF65-F5344CB8AC3E}">
        <p14:creationId xmlns:p14="http://schemas.microsoft.com/office/powerpoint/2010/main" val="38058135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Allergic and Anaphylactic Reactions </a:t>
            </a:r>
            <a:r>
              <a:rPr lang="en-IN" sz="2000" b="0" dirty="0" smtClean="0">
                <a:latin typeface="Times New Roman" panose="02020603050405020304" pitchFamily="18" charset="0"/>
                <a:ea typeface="ＭＳ Ｐゴシック"/>
                <a:cs typeface="ＭＳ Ｐゴシック" pitchFamily="-1" charset="-128"/>
              </a:rPr>
              <a:t>(15 of 33)</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631459"/>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Assessment-Based Approach to Anaphylactic Reaction</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Primary Assessment</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Be prepared for immediate intervention and transport.</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Determine whether the patient has an epinephrine auto-injector.</a:t>
            </a:r>
          </a:p>
        </p:txBody>
      </p:sp>
    </p:spTree>
    <p:extLst>
      <p:ext uri="{BB962C8B-B14F-4D97-AF65-F5344CB8AC3E}">
        <p14:creationId xmlns:p14="http://schemas.microsoft.com/office/powerpoint/2010/main" val="24399582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Setting the Stage</a:t>
            </a:r>
            <a:endParaRPr lang="en-US"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Overview of Lesson Topics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Allergic and Anaphylactic Reactions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Pathophysiology of Allergic Reaction</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Pathophysiology of Anaphylactic Reaction</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Assessment-Based Approach to Anaphylactic Reaction</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Summary: Assessment and Care</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Epinephrine</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Summary</a:t>
            </a:r>
          </a:p>
        </p:txBody>
      </p:sp>
    </p:spTree>
    <p:extLst>
      <p:ext uri="{BB962C8B-B14F-4D97-AF65-F5344CB8AC3E}">
        <p14:creationId xmlns:p14="http://schemas.microsoft.com/office/powerpoint/2010/main" val="24878624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IN" altLang="en-US" sz="3000" dirty="0" smtClean="0">
                <a:latin typeface="Times New Roman" panose="02020603050405020304" pitchFamily="18" charset="0"/>
                <a:ea typeface="ＭＳ Ｐゴシック"/>
              </a:rPr>
              <a:t>Table 21-3 Signs and Symptoms of Anaphylaxis and Related Pathophysiology </a:t>
            </a:r>
            <a:r>
              <a:rPr lang="en-IN" altLang="en-US" sz="2000" b="0" dirty="0" smtClean="0">
                <a:latin typeface="Times New Roman" panose="02020603050405020304" pitchFamily="18" charset="0"/>
                <a:ea typeface="ＭＳ Ｐゴシック"/>
              </a:rPr>
              <a:t>(1 of 2)</a:t>
            </a:r>
            <a:endParaRPr lang="en-US" altLang="en-US" sz="2000" b="0" dirty="0">
              <a:latin typeface="Times New Roman" panose="02020603050405020304" pitchFamily="18" charset="0"/>
              <a:ea typeface="ＭＳ Ｐゴシック"/>
            </a:endParaRPr>
          </a:p>
        </p:txBody>
      </p:sp>
      <p:graphicFrame>
        <p:nvGraphicFramePr>
          <p:cNvPr id="3" name="Table 2"/>
          <p:cNvGraphicFramePr>
            <a:graphicFrameLocks noGrp="1"/>
          </p:cNvGraphicFramePr>
          <p:nvPr>
            <p:extLst>
              <p:ext uri="{D42A27DB-BD31-4B8C-83A1-F6EECF244321}">
                <p14:modId xmlns:p14="http://schemas.microsoft.com/office/powerpoint/2010/main" val="3363197337"/>
              </p:ext>
            </p:extLst>
          </p:nvPr>
        </p:nvGraphicFramePr>
        <p:xfrm>
          <a:off x="480060" y="1683785"/>
          <a:ext cx="8183880" cy="4355208"/>
        </p:xfrm>
        <a:graphic>
          <a:graphicData uri="http://schemas.openxmlformats.org/drawingml/2006/table">
            <a:tbl>
              <a:tblPr firstRow="1" bandRow="1">
                <a:tableStyleId>{5940675A-B579-460E-94D1-54222C63F5DA}</a:tableStyleId>
              </a:tblPr>
              <a:tblGrid>
                <a:gridCol w="2560320">
                  <a:extLst>
                    <a:ext uri="{9D8B030D-6E8A-4147-A177-3AD203B41FA5}">
                      <a16:colId xmlns:a16="http://schemas.microsoft.com/office/drawing/2014/main" val="1093725368"/>
                    </a:ext>
                  </a:extLst>
                </a:gridCol>
                <a:gridCol w="2895600">
                  <a:extLst>
                    <a:ext uri="{9D8B030D-6E8A-4147-A177-3AD203B41FA5}">
                      <a16:colId xmlns:a16="http://schemas.microsoft.com/office/drawing/2014/main" val="1011865568"/>
                    </a:ext>
                  </a:extLst>
                </a:gridCol>
                <a:gridCol w="2727960">
                  <a:extLst>
                    <a:ext uri="{9D8B030D-6E8A-4147-A177-3AD203B41FA5}">
                      <a16:colId xmlns:a16="http://schemas.microsoft.com/office/drawing/2014/main" val="2769916931"/>
                    </a:ext>
                  </a:extLst>
                </a:gridCol>
              </a:tblGrid>
              <a:tr h="575688">
                <a:tc>
                  <a:txBody>
                    <a:bodyPr/>
                    <a:lstStyle/>
                    <a:p>
                      <a:r>
                        <a:rPr lang="en-US" b="1" dirty="0" smtClean="0"/>
                        <a:t>Organ System Reaction </a:t>
                      </a:r>
                      <a:endParaRPr lang="en-US" b="1" dirty="0"/>
                    </a:p>
                  </a:txBody>
                  <a:tcPr/>
                </a:tc>
                <a:tc>
                  <a:txBody>
                    <a:bodyPr/>
                    <a:lstStyle/>
                    <a:p>
                      <a:r>
                        <a:rPr lang="en-US" b="1" dirty="0" smtClean="0"/>
                        <a:t>Signs and Symptoms </a:t>
                      </a:r>
                      <a:endParaRPr lang="en-US" b="1" dirty="0"/>
                    </a:p>
                  </a:txBody>
                  <a:tcPr/>
                </a:tc>
                <a:tc>
                  <a:txBody>
                    <a:bodyPr/>
                    <a:lstStyle/>
                    <a:p>
                      <a:r>
                        <a:rPr lang="en-US" b="1" dirty="0" smtClean="0"/>
                        <a:t>Pathophysiology Causing the Signs and Symptoms </a:t>
                      </a:r>
                      <a:endParaRPr lang="en-US" b="1" dirty="0"/>
                    </a:p>
                  </a:txBody>
                  <a:tcPr/>
                </a:tc>
                <a:extLst>
                  <a:ext uri="{0D108BD9-81ED-4DB2-BD59-A6C34878D82A}">
                    <a16:rowId xmlns:a16="http://schemas.microsoft.com/office/drawing/2014/main" val="3159323612"/>
                  </a:ext>
                </a:extLst>
              </a:tr>
              <a:tr h="710324">
                <a:tc>
                  <a:txBody>
                    <a:bodyPr/>
                    <a:lstStyle/>
                    <a:p>
                      <a:r>
                        <a:rPr lang="en-US" b="1" dirty="0" smtClean="0"/>
                        <a:t>Rhinitis</a:t>
                      </a:r>
                      <a:endParaRPr lang="en-US" b="1" dirty="0"/>
                    </a:p>
                  </a:txBody>
                  <a:tcPr/>
                </a:tc>
                <a:tc>
                  <a:txBody>
                    <a:bodyPr/>
                    <a:lstStyle/>
                    <a:p>
                      <a:r>
                        <a:rPr lang="en-US" dirty="0" smtClean="0"/>
                        <a:t>Nasal congestion, itchy nose, sneezing, swollen nasal mucosa, and runny nose</a:t>
                      </a:r>
                    </a:p>
                  </a:txBody>
                  <a:tcPr/>
                </a:tc>
                <a:tc>
                  <a:txBody>
                    <a:bodyPr/>
                    <a:lstStyle/>
                    <a:p>
                      <a:r>
                        <a:rPr lang="en-US" dirty="0" smtClean="0"/>
                        <a:t>Increased capillary permeability, vasodilation, and stimulation of nerve endings</a:t>
                      </a:r>
                    </a:p>
                  </a:txBody>
                  <a:tcPr/>
                </a:tc>
                <a:extLst>
                  <a:ext uri="{0D108BD9-81ED-4DB2-BD59-A6C34878D82A}">
                    <a16:rowId xmlns:a16="http://schemas.microsoft.com/office/drawing/2014/main" val="2284389780"/>
                  </a:ext>
                </a:extLst>
              </a:tr>
              <a:tr h="716824">
                <a:tc>
                  <a:txBody>
                    <a:bodyPr/>
                    <a:lstStyle/>
                    <a:p>
                      <a:r>
                        <a:rPr lang="en-US" b="1" dirty="0" smtClean="0"/>
                        <a:t>Laryngeal edema </a:t>
                      </a:r>
                      <a:endParaRPr lang="en-US" b="1" dirty="0"/>
                    </a:p>
                  </a:txBody>
                  <a:tcPr/>
                </a:tc>
                <a:tc>
                  <a:txBody>
                    <a:bodyPr/>
                    <a:lstStyle/>
                    <a:p>
                      <a:r>
                        <a:rPr lang="en-US" dirty="0" smtClean="0"/>
                        <a:t>Stridor, dyspnea, hoarseness, tightness in the throat, and excessive salivation</a:t>
                      </a:r>
                    </a:p>
                  </a:txBody>
                  <a:tcPr/>
                </a:tc>
                <a:tc>
                  <a:txBody>
                    <a:bodyPr/>
                    <a:lstStyle/>
                    <a:p>
                      <a:r>
                        <a:rPr lang="en-US" dirty="0" smtClean="0"/>
                        <a:t>Increased capillary permeability, vasodilation, and stimulation of nerve endings</a:t>
                      </a:r>
                    </a:p>
                  </a:txBody>
                  <a:tcPr/>
                </a:tc>
                <a:extLst>
                  <a:ext uri="{0D108BD9-81ED-4DB2-BD59-A6C34878D82A}">
                    <a16:rowId xmlns:a16="http://schemas.microsoft.com/office/drawing/2014/main" val="873428864"/>
                  </a:ext>
                </a:extLst>
              </a:tr>
              <a:tr h="1058522">
                <a:tc>
                  <a:txBody>
                    <a:bodyPr/>
                    <a:lstStyle/>
                    <a:p>
                      <a:r>
                        <a:rPr lang="en-US" b="1" dirty="0" smtClean="0"/>
                        <a:t>Increased bronchiole airway resistance</a:t>
                      </a:r>
                    </a:p>
                    <a:p>
                      <a:endParaRPr lang="en-US" b="1" dirty="0"/>
                    </a:p>
                  </a:txBody>
                  <a:tcPr/>
                </a:tc>
                <a:tc>
                  <a:txBody>
                    <a:bodyPr/>
                    <a:lstStyle/>
                    <a:p>
                      <a:r>
                        <a:rPr lang="en-US" dirty="0" smtClean="0"/>
                        <a:t>Wheezing, rhonchi, cough, dyspnea, tightness in the center of the chest, tachypnea, respiratory distress, and cyanosis</a:t>
                      </a:r>
                    </a:p>
                  </a:txBody>
                  <a:tcPr/>
                </a:tc>
                <a:tc>
                  <a:txBody>
                    <a:bodyPr/>
                    <a:lstStyle/>
                    <a:p>
                      <a:r>
                        <a:rPr lang="en-US" dirty="0" smtClean="0"/>
                        <a:t>Increased capillary permeability, vasodilation, stimulation of nerve endings, and bronchiole smooth muscle contraction</a:t>
                      </a:r>
                    </a:p>
                    <a:p>
                      <a:endParaRPr lang="en-US" dirty="0"/>
                    </a:p>
                  </a:txBody>
                  <a:tcPr/>
                </a:tc>
                <a:extLst>
                  <a:ext uri="{0D108BD9-81ED-4DB2-BD59-A6C34878D82A}">
                    <a16:rowId xmlns:a16="http://schemas.microsoft.com/office/drawing/2014/main" val="2770754266"/>
                  </a:ext>
                </a:extLst>
              </a:tr>
              <a:tr h="1058522">
                <a:tc>
                  <a:txBody>
                    <a:bodyPr/>
                    <a:lstStyle/>
                    <a:p>
                      <a:r>
                        <a:rPr lang="en-US" b="1" dirty="0" smtClean="0"/>
                        <a:t>Cardiovascular collapse and poor perfusion</a:t>
                      </a:r>
                    </a:p>
                    <a:p>
                      <a:endParaRPr lang="en-US" b="1" dirty="0"/>
                    </a:p>
                  </a:txBody>
                  <a:tcPr/>
                </a:tc>
                <a:tc>
                  <a:txBody>
                    <a:bodyPr/>
                    <a:lstStyle/>
                    <a:p>
                      <a:r>
                        <a:rPr lang="en-US" dirty="0" smtClean="0"/>
                        <a:t>Tachycardia, hypotension, syncope, lightheadedness, general weakness, syncope, and chest pain</a:t>
                      </a:r>
                    </a:p>
                  </a:txBody>
                  <a:tcPr/>
                </a:tc>
                <a:tc>
                  <a:txBody>
                    <a:bodyPr/>
                    <a:lstStyle/>
                    <a:p>
                      <a:r>
                        <a:rPr lang="en-US" dirty="0" smtClean="0"/>
                        <a:t>Increased capillary permeability, vasodilation, stimulation of nerve endings, and bronchiole smooth muscle contraction, and increased venous capacitance</a:t>
                      </a:r>
                    </a:p>
                  </a:txBody>
                  <a:tcPr/>
                </a:tc>
                <a:extLst>
                  <a:ext uri="{0D108BD9-81ED-4DB2-BD59-A6C34878D82A}">
                    <a16:rowId xmlns:a16="http://schemas.microsoft.com/office/drawing/2014/main" val="1401027166"/>
                  </a:ext>
                </a:extLst>
              </a:tr>
            </a:tbl>
          </a:graphicData>
        </a:graphic>
      </p:graphicFrame>
    </p:spTree>
    <p:extLst>
      <p:ext uri="{BB962C8B-B14F-4D97-AF65-F5344CB8AC3E}">
        <p14:creationId xmlns:p14="http://schemas.microsoft.com/office/powerpoint/2010/main" val="32788823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altLang="en-US" sz="3000" dirty="0">
                <a:latin typeface="Times New Roman" panose="02020603050405020304" pitchFamily="18" charset="0"/>
                <a:ea typeface="ＭＳ Ｐゴシック"/>
              </a:rPr>
              <a:t>Table 21-3 Signs and Symptoms of Anaphylaxis and </a:t>
            </a:r>
            <a:r>
              <a:rPr lang="en-IN" altLang="en-US" sz="3000" dirty="0" smtClean="0">
                <a:latin typeface="Times New Roman" panose="02020603050405020304" pitchFamily="18" charset="0"/>
                <a:ea typeface="ＭＳ Ｐゴシック"/>
              </a:rPr>
              <a:t>Related Pathophysiology </a:t>
            </a:r>
            <a:r>
              <a:rPr lang="en-IN" altLang="en-US" sz="2000" b="0" dirty="0" smtClean="0">
                <a:latin typeface="Times New Roman" panose="02020603050405020304" pitchFamily="18" charset="0"/>
                <a:ea typeface="ＭＳ Ｐゴシック"/>
              </a:rPr>
              <a:t>(2 </a:t>
            </a:r>
            <a:r>
              <a:rPr lang="en-IN" altLang="en-US" sz="2000" b="0" dirty="0">
                <a:latin typeface="Times New Roman" panose="02020603050405020304" pitchFamily="18" charset="0"/>
                <a:ea typeface="ＭＳ Ｐゴシック"/>
              </a:rPr>
              <a:t>of 2)</a:t>
            </a:r>
            <a:endParaRPr lang="en-US" sz="2000" b="0" dirty="0"/>
          </a:p>
        </p:txBody>
      </p:sp>
      <p:graphicFrame>
        <p:nvGraphicFramePr>
          <p:cNvPr id="5" name="Table 4"/>
          <p:cNvGraphicFramePr>
            <a:graphicFrameLocks noGrp="1"/>
          </p:cNvGraphicFramePr>
          <p:nvPr>
            <p:extLst>
              <p:ext uri="{D42A27DB-BD31-4B8C-83A1-F6EECF244321}">
                <p14:modId xmlns:p14="http://schemas.microsoft.com/office/powerpoint/2010/main" val="1262923493"/>
              </p:ext>
            </p:extLst>
          </p:nvPr>
        </p:nvGraphicFramePr>
        <p:xfrm>
          <a:off x="594360" y="1580471"/>
          <a:ext cx="7955280" cy="4654929"/>
        </p:xfrm>
        <a:graphic>
          <a:graphicData uri="http://schemas.openxmlformats.org/drawingml/2006/table">
            <a:tbl>
              <a:tblPr firstRow="1" bandRow="1">
                <a:tableStyleId>{5940675A-B579-460E-94D1-54222C63F5DA}</a:tableStyleId>
              </a:tblPr>
              <a:tblGrid>
                <a:gridCol w="1905000">
                  <a:extLst>
                    <a:ext uri="{9D8B030D-6E8A-4147-A177-3AD203B41FA5}">
                      <a16:colId xmlns:a16="http://schemas.microsoft.com/office/drawing/2014/main" val="2997583884"/>
                    </a:ext>
                  </a:extLst>
                </a:gridCol>
                <a:gridCol w="3398520">
                  <a:extLst>
                    <a:ext uri="{9D8B030D-6E8A-4147-A177-3AD203B41FA5}">
                      <a16:colId xmlns:a16="http://schemas.microsoft.com/office/drawing/2014/main" val="3037327802"/>
                    </a:ext>
                  </a:extLst>
                </a:gridCol>
                <a:gridCol w="2651760">
                  <a:extLst>
                    <a:ext uri="{9D8B030D-6E8A-4147-A177-3AD203B41FA5}">
                      <a16:colId xmlns:a16="http://schemas.microsoft.com/office/drawing/2014/main" val="1785523995"/>
                    </a:ext>
                  </a:extLst>
                </a:gridCol>
              </a:tblGrid>
              <a:tr h="648136">
                <a:tc>
                  <a:txBody>
                    <a:bodyPr/>
                    <a:lstStyle/>
                    <a:p>
                      <a:r>
                        <a:rPr lang="en-US" b="1" dirty="0" smtClean="0"/>
                        <a:t>Skin: Urticaria (Hives) </a:t>
                      </a:r>
                      <a:endParaRPr lang="en-US" b="1" dirty="0"/>
                    </a:p>
                  </a:txBody>
                  <a:tcPr/>
                </a:tc>
                <a:tc>
                  <a:txBody>
                    <a:bodyPr/>
                    <a:lstStyle/>
                    <a:p>
                      <a:r>
                        <a:rPr lang="en-US" dirty="0" smtClean="0"/>
                        <a:t>Pruritus (itching), tingling and warmth sensation, flushing, and redness</a:t>
                      </a:r>
                    </a:p>
                  </a:txBody>
                  <a:tcPr/>
                </a:tc>
                <a:tc>
                  <a:txBody>
                    <a:bodyPr/>
                    <a:lstStyle/>
                    <a:p>
                      <a:r>
                        <a:rPr lang="en-US" dirty="0" smtClean="0"/>
                        <a:t>Increased capillary permeability and vasodilation</a:t>
                      </a:r>
                      <a:endParaRPr lang="en-US" dirty="0"/>
                    </a:p>
                  </a:txBody>
                  <a:tcPr/>
                </a:tc>
                <a:extLst>
                  <a:ext uri="{0D108BD9-81ED-4DB2-BD59-A6C34878D82A}">
                    <a16:rowId xmlns:a16="http://schemas.microsoft.com/office/drawing/2014/main" val="2100888291"/>
                  </a:ext>
                </a:extLst>
              </a:tr>
              <a:tr h="602249">
                <a:tc>
                  <a:txBody>
                    <a:bodyPr/>
                    <a:lstStyle/>
                    <a:p>
                      <a:r>
                        <a:rPr lang="en-US" b="1" dirty="0" smtClean="0"/>
                        <a:t>Skin: Edema </a:t>
                      </a:r>
                      <a:endParaRPr lang="en-US" b="1" dirty="0"/>
                    </a:p>
                  </a:txBody>
                  <a:tcPr/>
                </a:tc>
                <a:tc>
                  <a:txBody>
                    <a:bodyPr/>
                    <a:lstStyle/>
                    <a:p>
                      <a:r>
                        <a:rPr lang="en-US" dirty="0" smtClean="0"/>
                        <a:t>Swelling especially around eyes, mouth, and extremities</a:t>
                      </a:r>
                    </a:p>
                  </a:txBody>
                  <a:tcPr/>
                </a:tc>
                <a:tc>
                  <a:txBody>
                    <a:bodyPr/>
                    <a:lstStyle/>
                    <a:p>
                      <a:r>
                        <a:rPr lang="en-US" dirty="0" smtClean="0"/>
                        <a:t>Increased capillary permeability</a:t>
                      </a:r>
                      <a:endParaRPr lang="en-US" dirty="0"/>
                    </a:p>
                  </a:txBody>
                  <a:tcPr/>
                </a:tc>
                <a:extLst>
                  <a:ext uri="{0D108BD9-81ED-4DB2-BD59-A6C34878D82A}">
                    <a16:rowId xmlns:a16="http://schemas.microsoft.com/office/drawing/2014/main" val="3517779687"/>
                  </a:ext>
                </a:extLst>
              </a:tr>
              <a:tr h="569904">
                <a:tc>
                  <a:txBody>
                    <a:bodyPr/>
                    <a:lstStyle/>
                    <a:p>
                      <a:r>
                        <a:rPr lang="en-US" b="1" dirty="0" smtClean="0"/>
                        <a:t>Eye: Conjunctivitis </a:t>
                      </a:r>
                      <a:endParaRPr lang="en-US" b="1" dirty="0"/>
                    </a:p>
                  </a:txBody>
                  <a:tcPr/>
                </a:tc>
                <a:tc>
                  <a:txBody>
                    <a:bodyPr/>
                    <a:lstStyle/>
                    <a:p>
                      <a:r>
                        <a:rPr lang="en-US" dirty="0" smtClean="0"/>
                        <a:t>Red and itchy eyes, increased tears, swelling to eyes</a:t>
                      </a:r>
                    </a:p>
                  </a:txBody>
                  <a:tcPr/>
                </a:tc>
                <a:tc>
                  <a:txBody>
                    <a:bodyPr/>
                    <a:lstStyle/>
                    <a:p>
                      <a:r>
                        <a:rPr lang="en-US" dirty="0" smtClean="0"/>
                        <a:t>Stimulation of nerve endings</a:t>
                      </a:r>
                      <a:endParaRPr lang="en-US" dirty="0"/>
                    </a:p>
                  </a:txBody>
                  <a:tcPr/>
                </a:tc>
                <a:extLst>
                  <a:ext uri="{0D108BD9-81ED-4DB2-BD59-A6C34878D82A}">
                    <a16:rowId xmlns:a16="http://schemas.microsoft.com/office/drawing/2014/main" val="2108229138"/>
                  </a:ext>
                </a:extLst>
              </a:tr>
              <a:tr h="921647">
                <a:tc>
                  <a:txBody>
                    <a:bodyPr/>
                    <a:lstStyle/>
                    <a:p>
                      <a:r>
                        <a:rPr lang="en-US" b="1" dirty="0" smtClean="0"/>
                        <a:t>Gastrointestinal</a:t>
                      </a:r>
                      <a:endParaRPr lang="en-US" b="1" dirty="0"/>
                    </a:p>
                  </a:txBody>
                  <a:tcPr/>
                </a:tc>
                <a:tc>
                  <a:txBody>
                    <a:bodyPr/>
                    <a:lstStyle/>
                    <a:p>
                      <a:r>
                        <a:rPr lang="en-US" dirty="0" smtClean="0"/>
                        <a:t>Cramping, abdominal pain, nausea, vomiting, diarrhea, difficulty swallowing (dysphagia), feeling of constantly having to move bowels (tenesmus)</a:t>
                      </a:r>
                    </a:p>
                  </a:txBody>
                  <a:tcPr/>
                </a:tc>
                <a:tc>
                  <a:txBody>
                    <a:bodyPr/>
                    <a:lstStyle/>
                    <a:p>
                      <a:r>
                        <a:rPr lang="en-US" dirty="0" smtClean="0"/>
                        <a:t>Increased mucous secretion and gastrointestinal smooth muscle contraction</a:t>
                      </a:r>
                    </a:p>
                    <a:p>
                      <a:endParaRPr lang="en-US" dirty="0"/>
                    </a:p>
                  </a:txBody>
                  <a:tcPr/>
                </a:tc>
                <a:extLst>
                  <a:ext uri="{0D108BD9-81ED-4DB2-BD59-A6C34878D82A}">
                    <a16:rowId xmlns:a16="http://schemas.microsoft.com/office/drawing/2014/main" val="71038776"/>
                  </a:ext>
                </a:extLst>
              </a:tr>
              <a:tr h="1129761">
                <a:tc>
                  <a:txBody>
                    <a:bodyPr/>
                    <a:lstStyle/>
                    <a:p>
                      <a:r>
                        <a:rPr lang="en-US" b="1" dirty="0" smtClean="0"/>
                        <a:t>Central nervous system </a:t>
                      </a:r>
                      <a:endParaRPr lang="en-US" b="1" dirty="0"/>
                    </a:p>
                  </a:txBody>
                  <a:tcPr/>
                </a:tc>
                <a:tc>
                  <a:txBody>
                    <a:bodyPr/>
                    <a:lstStyle/>
                    <a:p>
                      <a:r>
                        <a:rPr lang="en-US" dirty="0" smtClean="0"/>
                        <a:t>Anxiety, apprehension, headache, sense of impending doom, confusion</a:t>
                      </a:r>
                    </a:p>
                    <a:p>
                      <a:endParaRPr lang="en-US" dirty="0"/>
                    </a:p>
                  </a:txBody>
                  <a:tcPr/>
                </a:tc>
                <a:tc>
                  <a:txBody>
                    <a:bodyPr/>
                    <a:lstStyle/>
                    <a:p>
                      <a:r>
                        <a:rPr lang="en-US" dirty="0" smtClean="0"/>
                        <a:t>Cerebral hypoperfusion and hypoxia secondary to vasodilation, increased capillary permeability and bronchiole constriction</a:t>
                      </a:r>
                    </a:p>
                  </a:txBody>
                  <a:tcPr/>
                </a:tc>
                <a:extLst>
                  <a:ext uri="{0D108BD9-81ED-4DB2-BD59-A6C34878D82A}">
                    <a16:rowId xmlns:a16="http://schemas.microsoft.com/office/drawing/2014/main" val="309203099"/>
                  </a:ext>
                </a:extLst>
              </a:tr>
              <a:tr h="713533">
                <a:tc>
                  <a:txBody>
                    <a:bodyPr/>
                    <a:lstStyle/>
                    <a:p>
                      <a:r>
                        <a:rPr lang="en-US" b="1" dirty="0" smtClean="0"/>
                        <a:t>Genitourinary</a:t>
                      </a:r>
                      <a:endParaRPr lang="en-US" b="1" dirty="0"/>
                    </a:p>
                  </a:txBody>
                  <a:tcPr/>
                </a:tc>
                <a:tc>
                  <a:txBody>
                    <a:bodyPr/>
                    <a:lstStyle/>
                    <a:p>
                      <a:r>
                        <a:rPr lang="en-US" dirty="0" smtClean="0"/>
                        <a:t>Urinary incontinence, vaginal bleeding, and pelvic pain</a:t>
                      </a:r>
                    </a:p>
                  </a:txBody>
                  <a:tcPr/>
                </a:tc>
                <a:tc>
                  <a:txBody>
                    <a:bodyPr/>
                    <a:lstStyle/>
                    <a:p>
                      <a:r>
                        <a:rPr lang="en-US" dirty="0" smtClean="0"/>
                        <a:t>Uterine smooth muscle contraction and bladder smooth muscle contraction</a:t>
                      </a:r>
                    </a:p>
                  </a:txBody>
                  <a:tcPr/>
                </a:tc>
                <a:extLst>
                  <a:ext uri="{0D108BD9-81ED-4DB2-BD59-A6C34878D82A}">
                    <a16:rowId xmlns:a16="http://schemas.microsoft.com/office/drawing/2014/main" val="1084547895"/>
                  </a:ext>
                </a:extLst>
              </a:tr>
            </a:tbl>
          </a:graphicData>
        </a:graphic>
      </p:graphicFrame>
    </p:spTree>
    <p:extLst>
      <p:ext uri="{BB962C8B-B14F-4D97-AF65-F5344CB8AC3E}">
        <p14:creationId xmlns:p14="http://schemas.microsoft.com/office/powerpoint/2010/main" val="30476715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Allergic and Anaphylactic Reactions </a:t>
            </a:r>
            <a:r>
              <a:rPr lang="en-IN" sz="2000" b="0" dirty="0" smtClean="0">
                <a:latin typeface="Times New Roman" panose="02020603050405020304" pitchFamily="18" charset="0"/>
                <a:ea typeface="ＭＳ Ｐゴシック"/>
                <a:cs typeface="ＭＳ Ｐゴシック" pitchFamily="-1" charset="-128"/>
              </a:rPr>
              <a:t>(16 of 33)</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336280" cy="2631459"/>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Assessment-Based Approach to Anaphylactic Reaction</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Secondary Assessment</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For the history of the present illness, use </a:t>
            </a:r>
            <a:r>
              <a:rPr lang="pt-BR" altLang="en-US" sz="2400" dirty="0" smtClean="0">
                <a:solidFill>
                  <a:srgbClr val="000000"/>
                </a:solidFill>
                <a:latin typeface="Arial (Body)"/>
                <a:ea typeface="ＭＳ Ｐゴシック"/>
              </a:rPr>
              <a:t>O</a:t>
            </a:r>
            <a:r>
              <a:rPr lang="pt-BR" altLang="en-US" sz="100" dirty="0" smtClean="0">
                <a:solidFill>
                  <a:srgbClr val="000000"/>
                </a:solidFill>
                <a:latin typeface="Arial (Body)"/>
                <a:ea typeface="ＭＳ Ｐゴシック"/>
              </a:rPr>
              <a:t> </a:t>
            </a:r>
            <a:r>
              <a:rPr lang="pt-BR" altLang="en-US" sz="2400" dirty="0" smtClean="0">
                <a:solidFill>
                  <a:srgbClr val="000000"/>
                </a:solidFill>
                <a:latin typeface="Arial (Body)"/>
                <a:ea typeface="ＭＳ Ｐゴシック"/>
              </a:rPr>
              <a:t>P</a:t>
            </a:r>
            <a:r>
              <a:rPr lang="pt-BR" altLang="en-US" sz="100" dirty="0" smtClean="0">
                <a:solidFill>
                  <a:srgbClr val="000000"/>
                </a:solidFill>
                <a:latin typeface="Arial (Body)"/>
                <a:ea typeface="ＭＳ Ｐゴシック"/>
              </a:rPr>
              <a:t> </a:t>
            </a:r>
            <a:r>
              <a:rPr lang="pt-BR" altLang="en-US" sz="2400" dirty="0" smtClean="0">
                <a:solidFill>
                  <a:srgbClr val="000000"/>
                </a:solidFill>
                <a:latin typeface="Arial (Body)"/>
                <a:ea typeface="ＭＳ Ｐゴシック"/>
              </a:rPr>
              <a:t>Q</a:t>
            </a:r>
            <a:r>
              <a:rPr lang="pt-BR" altLang="en-US" sz="100" dirty="0" smtClean="0">
                <a:solidFill>
                  <a:srgbClr val="000000"/>
                </a:solidFill>
                <a:latin typeface="Arial (Body)"/>
                <a:ea typeface="ＭＳ Ｐゴシック"/>
              </a:rPr>
              <a:t> </a:t>
            </a:r>
            <a:r>
              <a:rPr lang="pt-BR" altLang="en-US" sz="2400" dirty="0" smtClean="0">
                <a:solidFill>
                  <a:srgbClr val="000000"/>
                </a:solidFill>
                <a:latin typeface="Arial (Body)"/>
                <a:ea typeface="ＭＳ Ｐゴシック"/>
              </a:rPr>
              <a:t>R</a:t>
            </a:r>
            <a:r>
              <a:rPr lang="pt-BR" altLang="en-US" sz="100" dirty="0" smtClean="0">
                <a:solidFill>
                  <a:srgbClr val="000000"/>
                </a:solidFill>
                <a:latin typeface="Arial (Body)"/>
                <a:ea typeface="ＭＳ Ｐゴシック"/>
              </a:rPr>
              <a:t> </a:t>
            </a:r>
            <a:r>
              <a:rPr lang="pt-BR" altLang="en-US" sz="2400" dirty="0" smtClean="0">
                <a:solidFill>
                  <a:srgbClr val="000000"/>
                </a:solidFill>
                <a:latin typeface="Arial (Body)"/>
                <a:ea typeface="ＭＳ Ｐゴシック"/>
              </a:rPr>
              <a:t>S</a:t>
            </a:r>
            <a:r>
              <a:rPr lang="pt-BR" altLang="en-US" sz="100" dirty="0" smtClean="0">
                <a:solidFill>
                  <a:srgbClr val="000000"/>
                </a:solidFill>
                <a:latin typeface="Arial (Body)"/>
                <a:ea typeface="ＭＳ Ｐゴシック"/>
              </a:rPr>
              <a:t> </a:t>
            </a:r>
            <a:r>
              <a:rPr lang="pt-BR" altLang="en-US" sz="2400" dirty="0" smtClean="0">
                <a:solidFill>
                  <a:srgbClr val="000000"/>
                </a:solidFill>
                <a:latin typeface="Arial (Body)"/>
                <a:ea typeface="ＭＳ Ｐゴシック"/>
              </a:rPr>
              <a:t>T</a:t>
            </a:r>
            <a:r>
              <a:rPr lang="en-US" altLang="en-US" sz="2400" dirty="0" smtClean="0">
                <a:solidFill>
                  <a:srgbClr val="000000"/>
                </a:solidFill>
                <a:latin typeface="Arial (Body)"/>
                <a:ea typeface="ＭＳ Ｐゴシック"/>
              </a:rPr>
              <a:t>.</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Time is critical—generally, the more quickly the reaction develops, the more severe it will be.</a:t>
            </a:r>
          </a:p>
        </p:txBody>
      </p:sp>
    </p:spTree>
    <p:extLst>
      <p:ext uri="{BB962C8B-B14F-4D97-AF65-F5344CB8AC3E}">
        <p14:creationId xmlns:p14="http://schemas.microsoft.com/office/powerpoint/2010/main" val="16705351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Allergic and Anaphylactic Reactions </a:t>
            </a:r>
            <a:r>
              <a:rPr lang="en-IN" sz="2000" b="0" dirty="0" smtClean="0">
                <a:latin typeface="Times New Roman" panose="02020603050405020304" pitchFamily="18" charset="0"/>
                <a:ea typeface="ＭＳ Ｐゴシック"/>
                <a:cs typeface="ＭＳ Ｐゴシック" pitchFamily="-1" charset="-128"/>
              </a:rPr>
              <a:t>(17 of 33)</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893343"/>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Assessment-Based Approach to Anaphylactic Reaction</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Secondary Assessment</a:t>
            </a: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Determine </a:t>
            </a:r>
            <a:r>
              <a:rPr lang="en-US" altLang="en-US" sz="2400" dirty="0">
                <a:solidFill>
                  <a:srgbClr val="000000"/>
                </a:solidFill>
                <a:latin typeface="Arial (Body)"/>
                <a:ea typeface="ＭＳ Ｐゴシック"/>
              </a:rPr>
              <a:t>the following:</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Are signs and symptoms consistent with anaphylaxis?</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Are signs and symptoms mild, moderate, or severe?</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Are signs and symptoms getting worse or better?</a:t>
            </a:r>
          </a:p>
        </p:txBody>
      </p:sp>
    </p:spTree>
    <p:extLst>
      <p:ext uri="{BB962C8B-B14F-4D97-AF65-F5344CB8AC3E}">
        <p14:creationId xmlns:p14="http://schemas.microsoft.com/office/powerpoint/2010/main" val="41967587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Allergic and Anaphylactic Reactions </a:t>
            </a:r>
            <a:r>
              <a:rPr lang="en-IN" sz="2000" b="0" dirty="0" smtClean="0">
                <a:latin typeface="Times New Roman" panose="02020603050405020304" pitchFamily="18" charset="0"/>
                <a:ea typeface="ＭＳ Ｐゴシック"/>
                <a:cs typeface="ＭＳ Ｐゴシック" pitchFamily="-1" charset="-128"/>
              </a:rPr>
              <a:t>(18 of 33)</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970287"/>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Assessment-Based Approach to Anaphylactic Reaction</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Secondary Assessment</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Determine the following:</a:t>
            </a:r>
          </a:p>
          <a:p>
            <a:pPr marL="1601978" lvl="3" indent="-230378" eaLnBrk="0" fontAlgn="base" hangingPunct="0">
              <a:spcAft>
                <a:spcPct val="0"/>
              </a:spcAft>
              <a:buSzPts val="2400"/>
            </a:pPr>
            <a:r>
              <a:rPr lang="en-US" altLang="en-US" sz="2400" dirty="0" smtClean="0">
                <a:solidFill>
                  <a:srgbClr val="000000"/>
                </a:solidFill>
                <a:latin typeface="Arial (Body)"/>
                <a:ea typeface="ＭＳ Ｐゴシック"/>
              </a:rPr>
              <a:t>Does </a:t>
            </a:r>
            <a:r>
              <a:rPr lang="en-US" altLang="en-US" sz="2400" dirty="0">
                <a:solidFill>
                  <a:srgbClr val="000000"/>
                </a:solidFill>
                <a:latin typeface="Arial (Body)"/>
                <a:ea typeface="ＭＳ Ｐゴシック"/>
              </a:rPr>
              <a:t>the patient have a history of allergies or anaphylactic reaction?</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Is an epinephrine auto-injector prescribed?</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Any other medications taken?</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What medications is the patient taking? Any new medications?</a:t>
            </a:r>
          </a:p>
        </p:txBody>
      </p:sp>
    </p:spTree>
    <p:extLst>
      <p:ext uri="{BB962C8B-B14F-4D97-AF65-F5344CB8AC3E}">
        <p14:creationId xmlns:p14="http://schemas.microsoft.com/office/powerpoint/2010/main" val="22586748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Allergic and Anaphylactic Reactions </a:t>
            </a:r>
            <a:r>
              <a:rPr lang="en-IN" sz="2000" b="0" dirty="0" smtClean="0">
                <a:latin typeface="Times New Roman" panose="02020603050405020304" pitchFamily="18" charset="0"/>
                <a:ea typeface="ＭＳ Ｐゴシック"/>
                <a:cs typeface="ＭＳ Ｐゴシック" pitchFamily="-1" charset="-128"/>
              </a:rPr>
              <a:t>(19 of 33)</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154679"/>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Assessment-Based Approach to Anaphylactic Reaction</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Secondary Assessment</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Determine the following:</a:t>
            </a:r>
          </a:p>
          <a:p>
            <a:pPr marL="1601978" lvl="3" indent="-230378" eaLnBrk="0" fontAlgn="base" hangingPunct="0">
              <a:spcAft>
                <a:spcPct val="0"/>
              </a:spcAft>
              <a:buSzPts val="2400"/>
            </a:pPr>
            <a:r>
              <a:rPr lang="en-US" altLang="en-US" sz="2400" dirty="0" smtClean="0">
                <a:solidFill>
                  <a:srgbClr val="000000"/>
                </a:solidFill>
                <a:latin typeface="Arial (Body)"/>
                <a:ea typeface="ＭＳ Ｐゴシック"/>
              </a:rPr>
              <a:t>Has </a:t>
            </a:r>
            <a:r>
              <a:rPr lang="en-US" altLang="en-US" sz="2400" dirty="0">
                <a:solidFill>
                  <a:srgbClr val="000000"/>
                </a:solidFill>
                <a:latin typeface="Arial (Body)"/>
                <a:ea typeface="ＭＳ Ｐゴシック"/>
              </a:rPr>
              <a:t>the patient had an anaphylactic reaction in the past?</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How severe was the last reaction?</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Does the patient have other illnesses?</a:t>
            </a:r>
          </a:p>
        </p:txBody>
      </p:sp>
    </p:spTree>
    <p:extLst>
      <p:ext uri="{BB962C8B-B14F-4D97-AF65-F5344CB8AC3E}">
        <p14:creationId xmlns:p14="http://schemas.microsoft.com/office/powerpoint/2010/main" val="10087356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Allergic and Anaphylactic Reactions </a:t>
            </a:r>
            <a:r>
              <a:rPr lang="en-IN" sz="2000" b="0" dirty="0" smtClean="0">
                <a:latin typeface="Times New Roman" panose="02020603050405020304" pitchFamily="18" charset="0"/>
                <a:ea typeface="ＭＳ Ｐゴシック"/>
                <a:cs typeface="ＭＳ Ｐゴシック" pitchFamily="-1" charset="-128"/>
              </a:rPr>
              <a:t>(20 of 33)</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524011"/>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Assessment-Based Approach to Anaphylactic Reaction</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Secondary Assessment</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Determine the following:</a:t>
            </a:r>
          </a:p>
          <a:p>
            <a:pPr marL="1601978" lvl="3" indent="-230378" eaLnBrk="0" fontAlgn="base" hangingPunct="0">
              <a:spcAft>
                <a:spcPct val="0"/>
              </a:spcAft>
              <a:buSzPts val="2400"/>
            </a:pPr>
            <a:r>
              <a:rPr lang="en-US" altLang="en-US" sz="2400" dirty="0" smtClean="0">
                <a:solidFill>
                  <a:srgbClr val="000000"/>
                </a:solidFill>
                <a:latin typeface="Arial (Body)"/>
                <a:ea typeface="ＭＳ Ｐゴシック"/>
              </a:rPr>
              <a:t>When </a:t>
            </a:r>
            <a:r>
              <a:rPr lang="en-US" altLang="en-US" sz="2400" dirty="0">
                <a:solidFill>
                  <a:srgbClr val="000000"/>
                </a:solidFill>
                <a:latin typeface="Arial (Body)"/>
                <a:ea typeface="ＭＳ Ｐゴシック"/>
              </a:rPr>
              <a:t>did the patient last eat or drink? What did he recently eat or drink?</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Activities prior to onset of the reaction?</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Was the patient exposed to anything that could have caused the reaction?</a:t>
            </a:r>
          </a:p>
        </p:txBody>
      </p:sp>
    </p:spTree>
    <p:extLst>
      <p:ext uri="{BB962C8B-B14F-4D97-AF65-F5344CB8AC3E}">
        <p14:creationId xmlns:p14="http://schemas.microsoft.com/office/powerpoint/2010/main" val="11668919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Allergic and Anaphylactic Reactions </a:t>
            </a:r>
            <a:r>
              <a:rPr lang="en-IN" sz="2000" b="0" dirty="0" smtClean="0">
                <a:latin typeface="Times New Roman" panose="02020603050405020304" pitchFamily="18" charset="0"/>
                <a:ea typeface="ＭＳ Ｐゴシック"/>
                <a:cs typeface="ＭＳ Ｐゴシック" pitchFamily="-1" charset="-128"/>
              </a:rPr>
              <a:t>(21 of 33)</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677900"/>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Assessment-Based Approach to Anaphylactic Reaction</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Secondary Assessment – S&amp;S</a:t>
            </a: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Skin</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Respiratory System</a:t>
            </a: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Cardiovascular </a:t>
            </a:r>
            <a:r>
              <a:rPr lang="en-US" altLang="en-US" sz="2400" dirty="0">
                <a:solidFill>
                  <a:srgbClr val="000000"/>
                </a:solidFill>
                <a:latin typeface="Arial (Body)"/>
                <a:ea typeface="ＭＳ Ｐゴシック"/>
              </a:rPr>
              <a:t>System</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Central Nervous System</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Gastrointestinal &amp; Genitourinary Systems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Generalized Signs and Symptoms</a:t>
            </a:r>
          </a:p>
        </p:txBody>
      </p:sp>
    </p:spTree>
    <p:extLst>
      <p:ext uri="{BB962C8B-B14F-4D97-AF65-F5344CB8AC3E}">
        <p14:creationId xmlns:p14="http://schemas.microsoft.com/office/powerpoint/2010/main" val="34744983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Allergic and Anaphylactic Reactions </a:t>
            </a:r>
            <a:r>
              <a:rPr lang="en-IN" sz="2000" b="0" dirty="0" smtClean="0">
                <a:latin typeface="Times New Roman" panose="02020603050405020304" pitchFamily="18" charset="0"/>
                <a:ea typeface="ＭＳ Ｐゴシック"/>
                <a:cs typeface="ＭＳ Ｐゴシック" pitchFamily="-1" charset="-128"/>
              </a:rPr>
              <a:t>(22 of 33)</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231624"/>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Assessment-Based Approach to Anaphylactic Reaction</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Secondary </a:t>
            </a:r>
            <a:r>
              <a:rPr lang="en-US" altLang="en-US" sz="2400" dirty="0" smtClean="0">
                <a:solidFill>
                  <a:srgbClr val="000000"/>
                </a:solidFill>
                <a:latin typeface="Arial (Body)"/>
                <a:ea typeface="ＭＳ Ｐゴシック"/>
              </a:rPr>
              <a:t>Assessment</a:t>
            </a: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Obtain baseline vital signs.</a:t>
            </a:r>
          </a:p>
          <a:p>
            <a:pPr marL="1601978" lvl="3" indent="-230378" eaLnBrk="0" fontAlgn="base" hangingPunct="0">
              <a:spcAft>
                <a:spcPct val="0"/>
              </a:spcAft>
              <a:buSzPts val="2400"/>
            </a:pPr>
            <a:r>
              <a:rPr lang="en-US" altLang="en-US" sz="2400" dirty="0" smtClean="0">
                <a:solidFill>
                  <a:srgbClr val="000000"/>
                </a:solidFill>
                <a:latin typeface="Arial (Body)"/>
                <a:ea typeface="ＭＳ Ｐゴシック"/>
              </a:rPr>
              <a:t>Hypotension </a:t>
            </a:r>
            <a:r>
              <a:rPr lang="en-US" altLang="en-US" sz="2400" dirty="0">
                <a:solidFill>
                  <a:srgbClr val="000000"/>
                </a:solidFill>
                <a:latin typeface="Arial (Body)"/>
                <a:ea typeface="ＭＳ Ｐゴシック"/>
              </a:rPr>
              <a:t>may be present.</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Respirations may be fast and labored.</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Wheezing may be heard without a stethoscope.</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The pulse may be rapid and weak.</a:t>
            </a:r>
          </a:p>
        </p:txBody>
      </p:sp>
    </p:spTree>
    <p:extLst>
      <p:ext uri="{BB962C8B-B14F-4D97-AF65-F5344CB8AC3E}">
        <p14:creationId xmlns:p14="http://schemas.microsoft.com/office/powerpoint/2010/main" val="42462409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Allergic and Anaphylactic Reactions </a:t>
            </a:r>
            <a:r>
              <a:rPr lang="en-IN" sz="2000" b="0" dirty="0" smtClean="0">
                <a:latin typeface="Times New Roman" panose="02020603050405020304" pitchFamily="18" charset="0"/>
                <a:ea typeface="ＭＳ Ｐゴシック"/>
                <a:cs typeface="ＭＳ Ｐゴシック" pitchFamily="-1" charset="-128"/>
              </a:rPr>
              <a:t>(23 of 33)</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262127"/>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Assessment-Based Approach to Anaphylactic Reaction</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Emergency </a:t>
            </a:r>
            <a:r>
              <a:rPr lang="en-US" altLang="en-US" sz="2400" dirty="0">
                <a:solidFill>
                  <a:srgbClr val="000000"/>
                </a:solidFill>
                <a:latin typeface="Arial (Body)"/>
                <a:ea typeface="ＭＳ Ｐゴシック"/>
              </a:rPr>
              <a:t>Medical Care</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Distinguish between a systemic and a local reaction.</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Treatment depends on this distinction.</a:t>
            </a:r>
          </a:p>
        </p:txBody>
      </p:sp>
    </p:spTree>
    <p:extLst>
      <p:ext uri="{BB962C8B-B14F-4D97-AF65-F5344CB8AC3E}">
        <p14:creationId xmlns:p14="http://schemas.microsoft.com/office/powerpoint/2010/main" val="41390483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Case Study Introduction</a:t>
            </a:r>
            <a:endParaRPr lang="en-US"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p:txBody>
          <a:bodyPr wrap="square" lIns="91425" tIns="91425" rIns="91425" bIns="91425">
            <a:noAutofit/>
          </a:bodyPr>
          <a:lstStyle/>
          <a:p>
            <a:pPr marL="0" lvl="0" indent="0" eaLnBrk="0" fontAlgn="base" hangingPunct="0">
              <a:spcAft>
                <a:spcPct val="0"/>
              </a:spcAft>
              <a:buSzPts val="2400"/>
              <a:buNone/>
              <a:tabLst/>
            </a:pPr>
            <a:r>
              <a:rPr lang="en-US" altLang="en-US" sz="2400" dirty="0" smtClean="0">
                <a:solidFill>
                  <a:srgbClr val="000000"/>
                </a:solidFill>
                <a:latin typeface="Arial (Body)"/>
                <a:ea typeface="ＭＳ Ｐゴシック"/>
              </a:rPr>
              <a:t>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T</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a:t>
            </a:r>
            <a:r>
              <a:rPr lang="en-US" altLang="en-US" sz="2400" dirty="0">
                <a:solidFill>
                  <a:srgbClr val="000000"/>
                </a:solidFill>
                <a:latin typeface="Arial (Body)"/>
                <a:ea typeface="ＭＳ Ｐゴシック"/>
              </a:rPr>
              <a:t>Luke Boyce and Joy Dunn arrive at Armstrong Elementary School for a report of an allergic reaction. Six-year-old Jesse Mendoza began having difficulty breathing, with weakness and a rash, within a few minutes of accidentally being exposed to peanuts, to which he has a known </a:t>
            </a:r>
            <a:r>
              <a:rPr lang="en-US" altLang="en-US" sz="2400" dirty="0" smtClean="0">
                <a:solidFill>
                  <a:srgbClr val="000000"/>
                </a:solidFill>
                <a:latin typeface="Arial (Body)"/>
                <a:ea typeface="ＭＳ Ｐゴシック"/>
              </a:rPr>
              <a:t>allergy.</a:t>
            </a:r>
            <a:endParaRPr lang="en-US" altLang="en-US" sz="2400" dirty="0">
              <a:solidFill>
                <a:srgbClr val="000000"/>
              </a:solidFill>
              <a:latin typeface="Arial (Body)"/>
              <a:ea typeface="ＭＳ Ｐゴシック"/>
            </a:endParaRPr>
          </a:p>
          <a:p>
            <a:pPr marL="0" lvl="0" indent="0" eaLnBrk="0" fontAlgn="base" hangingPunct="0">
              <a:spcAft>
                <a:spcPct val="0"/>
              </a:spcAft>
              <a:buSzPts val="2400"/>
              <a:buNone/>
              <a:tabLst/>
            </a:pPr>
            <a:r>
              <a:rPr lang="en-US" altLang="en-US" sz="2400" dirty="0">
                <a:solidFill>
                  <a:srgbClr val="000000"/>
                </a:solidFill>
                <a:latin typeface="Arial (Body)"/>
                <a:ea typeface="ＭＳ Ｐゴシック"/>
              </a:rPr>
              <a:t>The </a:t>
            </a:r>
            <a:r>
              <a:rPr lang="en-US" altLang="en-US" sz="2400" dirty="0" smtClean="0">
                <a:solidFill>
                  <a:srgbClr val="000000"/>
                </a:solidFill>
                <a:latin typeface="Arial (Body)"/>
                <a:ea typeface="ＭＳ Ｐゴシック"/>
              </a:rPr>
              <a:t>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T</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a:t>
            </a:r>
            <a:r>
              <a:rPr lang="en-US" altLang="en-US" sz="2400" dirty="0">
                <a:solidFill>
                  <a:srgbClr val="000000"/>
                </a:solidFill>
                <a:latin typeface="Arial (Body)"/>
                <a:ea typeface="ＭＳ Ｐゴシック"/>
              </a:rPr>
              <a:t>see a young boy sitting in the </a:t>
            </a:r>
            <a:r>
              <a:rPr lang="en-US" altLang="en-US" sz="2400" dirty="0" smtClean="0">
                <a:solidFill>
                  <a:srgbClr val="000000"/>
                </a:solidFill>
                <a:latin typeface="Arial (Body)"/>
                <a:ea typeface="ＭＳ Ｐゴシック"/>
              </a:rPr>
              <a:t>nurse’s </a:t>
            </a:r>
            <a:r>
              <a:rPr lang="en-US" altLang="en-US" sz="2400" dirty="0">
                <a:solidFill>
                  <a:srgbClr val="000000"/>
                </a:solidFill>
                <a:latin typeface="Arial (Body)"/>
                <a:ea typeface="ＭＳ Ｐゴシック"/>
              </a:rPr>
              <a:t>office with swelling of his lips, and they can hear wheezing without a stethoscope.</a:t>
            </a:r>
          </a:p>
        </p:txBody>
      </p:sp>
    </p:spTree>
    <p:extLst>
      <p:ext uri="{BB962C8B-B14F-4D97-AF65-F5344CB8AC3E}">
        <p14:creationId xmlns:p14="http://schemas.microsoft.com/office/powerpoint/2010/main" val="20419688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Allergic and Anaphylactic Reactions </a:t>
            </a:r>
            <a:r>
              <a:rPr lang="en-IN" sz="2000" b="0" dirty="0" smtClean="0">
                <a:latin typeface="Times New Roman" panose="02020603050405020304" pitchFamily="18" charset="0"/>
                <a:ea typeface="ＭＳ Ｐゴシック"/>
                <a:cs typeface="ＭＳ Ｐゴシック" pitchFamily="-1" charset="-128"/>
              </a:rPr>
              <a:t>(24 of 33)</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339072"/>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Assessment-Based Approach to Anaphylactic Reaction</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Emergency Medical </a:t>
            </a:r>
            <a:r>
              <a:rPr lang="en-US" altLang="en-US" sz="2400" dirty="0" smtClean="0">
                <a:solidFill>
                  <a:srgbClr val="000000"/>
                </a:solidFill>
                <a:latin typeface="Arial (Body)"/>
                <a:ea typeface="ＭＳ Ｐゴシック"/>
              </a:rPr>
              <a:t>Care</a:t>
            </a: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Two </a:t>
            </a:r>
            <a:r>
              <a:rPr lang="en-US" altLang="en-US" sz="2400" dirty="0">
                <a:solidFill>
                  <a:srgbClr val="000000"/>
                </a:solidFill>
                <a:latin typeface="Arial (Body)"/>
                <a:ea typeface="ＭＳ Ｐゴシック"/>
              </a:rPr>
              <a:t>key categories of signs and symptoms:</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Airway and respiratory compromise</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Shock</a:t>
            </a:r>
          </a:p>
        </p:txBody>
      </p:sp>
    </p:spTree>
    <p:extLst>
      <p:ext uri="{BB962C8B-B14F-4D97-AF65-F5344CB8AC3E}">
        <p14:creationId xmlns:p14="http://schemas.microsoft.com/office/powerpoint/2010/main" val="28926774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r>
              <a:rPr lang="en-IN" altLang="en-US" dirty="0" smtClean="0">
                <a:latin typeface="Times New Roman" panose="02020603050405020304" pitchFamily="18" charset="0"/>
                <a:ea typeface="ＭＳ Ｐゴシック"/>
              </a:rPr>
              <a:t>Table 21-3 </a:t>
            </a:r>
            <a:r>
              <a:rPr lang="en-US" dirty="0"/>
              <a:t>Indicators of a Severe </a:t>
            </a:r>
            <a:r>
              <a:rPr lang="en-US" dirty="0" smtClean="0"/>
              <a:t>Systemic Anaphylactic</a:t>
            </a:r>
            <a:r>
              <a:rPr lang="en-US" dirty="0"/>
              <a:t> </a:t>
            </a:r>
            <a:r>
              <a:rPr lang="en-US" dirty="0" smtClean="0"/>
              <a:t>Reaction</a:t>
            </a:r>
            <a:endParaRPr lang="en-US" altLang="en-US" dirty="0">
              <a:latin typeface="Times New Roman" panose="02020603050405020304" pitchFamily="18" charset="0"/>
              <a:ea typeface="ＭＳ Ｐゴシック"/>
            </a:endParaRPr>
          </a:p>
        </p:txBody>
      </p:sp>
      <p:sp>
        <p:nvSpPr>
          <p:cNvPr id="3" name="Text Placeholder 2"/>
          <p:cNvSpPr>
            <a:spLocks noGrp="1"/>
          </p:cNvSpPr>
          <p:nvPr>
            <p:ph type="body" idx="1"/>
          </p:nvPr>
        </p:nvSpPr>
        <p:spPr/>
        <p:txBody>
          <a:bodyPr/>
          <a:lstStyle/>
          <a:p>
            <a:r>
              <a:rPr lang="en-US" sz="2400" dirty="0">
                <a:latin typeface="+mn-lt"/>
              </a:rPr>
              <a:t>Acute onset (minutes to several hours) with involvement of skin, mucosal tissue, or both (hives, itching, flushing, redness, edema to face, lips, and tongue</a:t>
            </a:r>
            <a:r>
              <a:rPr lang="en-US" sz="2400" dirty="0" smtClean="0">
                <a:latin typeface="+mn-lt"/>
              </a:rPr>
              <a:t>)</a:t>
            </a:r>
          </a:p>
          <a:p>
            <a:r>
              <a:rPr lang="en-US" sz="2400" b="1" dirty="0" smtClean="0">
                <a:latin typeface="+mn-lt"/>
              </a:rPr>
              <a:t>AND</a:t>
            </a:r>
            <a:endParaRPr lang="en-US" sz="2400" dirty="0" smtClean="0">
              <a:latin typeface="+mn-lt"/>
            </a:endParaRPr>
          </a:p>
          <a:p>
            <a:r>
              <a:rPr lang="en-US" sz="2400" dirty="0" smtClean="0">
                <a:latin typeface="+mn-lt"/>
              </a:rPr>
              <a:t>Signs </a:t>
            </a:r>
            <a:r>
              <a:rPr lang="en-US" sz="2400" dirty="0">
                <a:latin typeface="+mn-lt"/>
              </a:rPr>
              <a:t>or symptoms of respiratory distress (e.g., dyspnea, wheezing, stridor, and </a:t>
            </a:r>
            <a:r>
              <a:rPr lang="en-US" sz="2400" dirty="0" smtClean="0">
                <a:latin typeface="+mn-lt"/>
              </a:rPr>
              <a:t>S</a:t>
            </a:r>
            <a:r>
              <a:rPr lang="en-US" sz="100" dirty="0" smtClean="0">
                <a:latin typeface="+mn-lt"/>
              </a:rPr>
              <a:t> </a:t>
            </a:r>
            <a:r>
              <a:rPr lang="en-US" sz="2400" dirty="0" smtClean="0">
                <a:latin typeface="+mn-lt"/>
              </a:rPr>
              <a:t>p</a:t>
            </a:r>
            <a:r>
              <a:rPr lang="en-US" sz="100" dirty="0" smtClean="0">
                <a:latin typeface="+mn-lt"/>
              </a:rPr>
              <a:t> </a:t>
            </a:r>
            <a:r>
              <a:rPr lang="en-US" sz="2400" dirty="0" smtClean="0">
                <a:latin typeface="+mn-lt"/>
              </a:rPr>
              <a:t>O</a:t>
            </a:r>
            <a:r>
              <a:rPr lang="en-US" sz="2400" baseline="-25000" dirty="0" smtClean="0">
                <a:latin typeface="+mn-lt"/>
              </a:rPr>
              <a:t>2</a:t>
            </a:r>
            <a:r>
              <a:rPr lang="en-US" sz="2400" dirty="0" smtClean="0">
                <a:latin typeface="+mn-lt"/>
              </a:rPr>
              <a:t> </a:t>
            </a:r>
            <a:r>
              <a:rPr lang="en-US" sz="2400" dirty="0">
                <a:latin typeface="+mn-lt"/>
                <a:cs typeface="Arial" panose="020B0604020202020204" pitchFamily="34" charset="0"/>
              </a:rPr>
              <a:t>&lt;</a:t>
            </a:r>
            <a:r>
              <a:rPr lang="en-US" sz="2400" dirty="0" smtClean="0">
                <a:latin typeface="+mn-lt"/>
              </a:rPr>
              <a:t>94%)</a:t>
            </a:r>
          </a:p>
          <a:p>
            <a:r>
              <a:rPr lang="en-US" sz="2400" b="1" dirty="0" smtClean="0">
                <a:latin typeface="+mn-lt"/>
              </a:rPr>
              <a:t>AND/OR</a:t>
            </a:r>
          </a:p>
          <a:p>
            <a:r>
              <a:rPr lang="en-US" sz="2400" dirty="0" smtClean="0">
                <a:latin typeface="+mn-lt"/>
              </a:rPr>
              <a:t>Signs </a:t>
            </a:r>
            <a:r>
              <a:rPr lang="en-US" sz="2400" dirty="0">
                <a:latin typeface="+mn-lt"/>
              </a:rPr>
              <a:t>or symptoms of poor perfusion or </a:t>
            </a:r>
            <a:r>
              <a:rPr lang="en-US" sz="2400" dirty="0" smtClean="0">
                <a:latin typeface="+mn-lt"/>
              </a:rPr>
              <a:t>hypotension</a:t>
            </a:r>
            <a:endParaRPr lang="en-US" sz="2400" dirty="0">
              <a:latin typeface="+mn-lt"/>
            </a:endParaRPr>
          </a:p>
        </p:txBody>
      </p:sp>
    </p:spTree>
    <p:extLst>
      <p:ext uri="{BB962C8B-B14F-4D97-AF65-F5344CB8AC3E}">
        <p14:creationId xmlns:p14="http://schemas.microsoft.com/office/powerpoint/2010/main" val="37174049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Allergic and Anaphylactic Reactions </a:t>
            </a:r>
            <a:r>
              <a:rPr lang="en-IN" sz="2000" b="0" dirty="0" smtClean="0">
                <a:latin typeface="Times New Roman" panose="02020603050405020304" pitchFamily="18" charset="0"/>
                <a:ea typeface="ＭＳ Ｐゴシック"/>
                <a:cs typeface="ＭＳ Ｐゴシック" pitchFamily="-1" charset="-128"/>
              </a:rPr>
              <a:t>(25 of 33)</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708403"/>
          </a:xfrm>
        </p:spPr>
        <p:txBody>
          <a:bodyPr wrap="square" lIns="91425" tIns="91425" rIns="91425" bIns="91425">
            <a:noAutofit/>
          </a:bodyPr>
          <a:lstStyle/>
          <a:p>
            <a:r>
              <a:rPr lang="en-US" altLang="en-US" sz="2400" dirty="0">
                <a:latin typeface="+mn-lt"/>
              </a:rPr>
              <a:t>Assessment-Based Approach to Anaphylactic Reaction</a:t>
            </a:r>
          </a:p>
          <a:p>
            <a:pPr lvl="1"/>
            <a:r>
              <a:rPr lang="en-US" altLang="en-US" sz="2400" dirty="0">
                <a:latin typeface="+mn-lt"/>
              </a:rPr>
              <a:t>Emergency Medical </a:t>
            </a:r>
            <a:r>
              <a:rPr lang="en-US" altLang="en-US" sz="2400" dirty="0" smtClean="0">
                <a:latin typeface="+mn-lt"/>
              </a:rPr>
              <a:t>Care</a:t>
            </a:r>
            <a:endParaRPr lang="en-US" altLang="en-US" sz="2400" dirty="0" smtClean="0">
              <a:solidFill>
                <a:srgbClr val="000000"/>
              </a:solidFill>
              <a:latin typeface="+mn-lt"/>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mn-lt"/>
                <a:ea typeface="ＭＳ Ｐゴシック"/>
              </a:rPr>
              <a:t>Maintain </a:t>
            </a:r>
            <a:r>
              <a:rPr lang="en-US" altLang="en-US" sz="2400" dirty="0">
                <a:solidFill>
                  <a:srgbClr val="000000"/>
                </a:solidFill>
                <a:latin typeface="+mn-lt"/>
                <a:ea typeface="ＭＳ Ｐゴシック"/>
              </a:rPr>
              <a:t>a patent airway; airway adjuncts may not be effective.</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Suction secretions.</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Maintain an </a:t>
            </a:r>
            <a:r>
              <a:rPr lang="en-US" altLang="en-US" sz="2400" dirty="0" smtClean="0">
                <a:solidFill>
                  <a:srgbClr val="000000"/>
                </a:solidFill>
                <a:latin typeface="+mn-lt"/>
                <a:ea typeface="ＭＳ Ｐゴシック"/>
              </a:rPr>
              <a:t>S</a:t>
            </a:r>
            <a:r>
              <a:rPr lang="en-US" altLang="en-US" sz="100" dirty="0" smtClean="0">
                <a:solidFill>
                  <a:srgbClr val="000000"/>
                </a:solidFill>
                <a:latin typeface="+mn-lt"/>
                <a:ea typeface="ＭＳ Ｐゴシック"/>
              </a:rPr>
              <a:t> </a:t>
            </a:r>
            <a:r>
              <a:rPr lang="en-US" altLang="en-US" sz="2400" dirty="0" smtClean="0">
                <a:solidFill>
                  <a:srgbClr val="000000"/>
                </a:solidFill>
                <a:latin typeface="+mn-lt"/>
                <a:ea typeface="ＭＳ Ｐゴシック"/>
              </a:rPr>
              <a:t>p</a:t>
            </a:r>
            <a:r>
              <a:rPr lang="en-US" altLang="en-US" sz="100" dirty="0" smtClean="0">
                <a:solidFill>
                  <a:srgbClr val="000000"/>
                </a:solidFill>
                <a:latin typeface="+mn-lt"/>
                <a:ea typeface="ＭＳ Ｐゴシック"/>
              </a:rPr>
              <a:t> </a:t>
            </a:r>
            <a:r>
              <a:rPr lang="en-US" altLang="en-US" sz="2400" dirty="0" smtClean="0">
                <a:solidFill>
                  <a:srgbClr val="000000"/>
                </a:solidFill>
                <a:latin typeface="+mn-lt"/>
                <a:ea typeface="ＭＳ Ｐゴシック"/>
              </a:rPr>
              <a:t>O</a:t>
            </a:r>
            <a:r>
              <a:rPr lang="en-US" altLang="en-US" sz="2400" baseline="-25000" dirty="0" smtClean="0">
                <a:solidFill>
                  <a:srgbClr val="000000"/>
                </a:solidFill>
                <a:latin typeface="+mn-lt"/>
                <a:ea typeface="ＭＳ Ｐゴシック"/>
              </a:rPr>
              <a:t>2</a:t>
            </a:r>
            <a:r>
              <a:rPr lang="en-US" altLang="en-US" sz="2400" dirty="0" smtClean="0">
                <a:solidFill>
                  <a:srgbClr val="000000"/>
                </a:solidFill>
                <a:latin typeface="+mn-lt"/>
                <a:ea typeface="ＭＳ Ｐゴシック"/>
              </a:rPr>
              <a:t> </a:t>
            </a:r>
            <a:r>
              <a:rPr lang="en-US" altLang="en-US" sz="2400" dirty="0">
                <a:solidFill>
                  <a:srgbClr val="000000"/>
                </a:solidFill>
                <a:latin typeface="+mn-lt"/>
                <a:ea typeface="ＭＳ Ｐゴシック"/>
              </a:rPr>
              <a:t>of 94% or greater.</a:t>
            </a:r>
          </a:p>
        </p:txBody>
      </p:sp>
    </p:spTree>
    <p:extLst>
      <p:ext uri="{BB962C8B-B14F-4D97-AF65-F5344CB8AC3E}">
        <p14:creationId xmlns:p14="http://schemas.microsoft.com/office/powerpoint/2010/main" val="16611660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Allergic and Anaphylactic Reactions </a:t>
            </a:r>
            <a:r>
              <a:rPr lang="en-IN" sz="2000" b="0" dirty="0" smtClean="0">
                <a:latin typeface="Times New Roman" panose="02020603050405020304" pitchFamily="18" charset="0"/>
                <a:ea typeface="ＭＳ Ｐゴシック"/>
                <a:cs typeface="ＭＳ Ｐゴシック" pitchFamily="-1" charset="-128"/>
              </a:rPr>
              <a:t>(26 of 33)</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524011"/>
          </a:xfrm>
        </p:spPr>
        <p:txBody>
          <a:bodyPr wrap="square" lIns="91425" tIns="91425" rIns="91425" bIns="91425">
            <a:noAutofit/>
          </a:bodyPr>
          <a:lstStyle/>
          <a:p>
            <a:r>
              <a:rPr lang="en-US" altLang="en-US" sz="2400" dirty="0">
                <a:latin typeface="+mn-lt"/>
              </a:rPr>
              <a:t>Assessment-Based Approach to Anaphylactic Reaction</a:t>
            </a:r>
          </a:p>
          <a:p>
            <a:pPr lvl="1"/>
            <a:r>
              <a:rPr lang="en-US" altLang="en-US" sz="2400" dirty="0">
                <a:latin typeface="+mn-lt"/>
              </a:rPr>
              <a:t>Emergency Medical </a:t>
            </a:r>
            <a:r>
              <a:rPr lang="en-US" altLang="en-US" sz="2400" dirty="0" smtClean="0">
                <a:latin typeface="+mn-lt"/>
              </a:rPr>
              <a:t>Care</a:t>
            </a:r>
            <a:endParaRPr lang="en-US" altLang="en-US" sz="2400" dirty="0" smtClean="0">
              <a:solidFill>
                <a:srgbClr val="000000"/>
              </a:solidFill>
              <a:latin typeface="+mn-lt"/>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mn-lt"/>
                <a:ea typeface="ＭＳ Ｐゴシック"/>
              </a:rPr>
              <a:t>Be </a:t>
            </a:r>
            <a:r>
              <a:rPr lang="en-US" altLang="en-US" sz="2400" dirty="0">
                <a:solidFill>
                  <a:srgbClr val="000000"/>
                </a:solidFill>
                <a:latin typeface="+mn-lt"/>
                <a:ea typeface="ＭＳ Ｐゴシック"/>
              </a:rPr>
              <a:t>prepared to provide positive pressure ventilation.</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Administer epinephrine by prescribed auto-injector, according to protocol.</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Consider requesting </a:t>
            </a:r>
            <a:r>
              <a:rPr lang="en-US" altLang="en-US" sz="2400" dirty="0" smtClean="0">
                <a:solidFill>
                  <a:srgbClr val="000000"/>
                </a:solidFill>
                <a:latin typeface="+mn-lt"/>
                <a:ea typeface="ＭＳ Ｐゴシック"/>
              </a:rPr>
              <a:t>A</a:t>
            </a:r>
            <a:r>
              <a:rPr lang="en-US" altLang="en-US" sz="100" dirty="0" smtClean="0">
                <a:solidFill>
                  <a:srgbClr val="000000"/>
                </a:solidFill>
                <a:latin typeface="+mn-lt"/>
                <a:ea typeface="ＭＳ Ｐゴシック"/>
              </a:rPr>
              <a:t> </a:t>
            </a:r>
            <a:r>
              <a:rPr lang="en-US" altLang="en-US" sz="2400" dirty="0" smtClean="0">
                <a:solidFill>
                  <a:srgbClr val="000000"/>
                </a:solidFill>
                <a:latin typeface="+mn-lt"/>
                <a:ea typeface="ＭＳ Ｐゴシック"/>
              </a:rPr>
              <a:t>L</a:t>
            </a:r>
            <a:r>
              <a:rPr lang="en-US" altLang="en-US" sz="100" dirty="0" smtClean="0">
                <a:solidFill>
                  <a:srgbClr val="000000"/>
                </a:solidFill>
                <a:latin typeface="+mn-lt"/>
                <a:ea typeface="ＭＳ Ｐゴシック"/>
              </a:rPr>
              <a:t> </a:t>
            </a:r>
            <a:r>
              <a:rPr lang="en-US" altLang="en-US" sz="2400" dirty="0" smtClean="0">
                <a:solidFill>
                  <a:srgbClr val="000000"/>
                </a:solidFill>
                <a:latin typeface="+mn-lt"/>
                <a:ea typeface="ＭＳ Ｐゴシック"/>
              </a:rPr>
              <a:t>S.</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US" altLang="en-US" sz="2400" dirty="0">
                <a:solidFill>
                  <a:srgbClr val="000000"/>
                </a:solidFill>
                <a:latin typeface="+mn-lt"/>
                <a:ea typeface="ＭＳ Ｐゴシック"/>
              </a:rPr>
              <a:t>Initiate transport early.</a:t>
            </a:r>
          </a:p>
        </p:txBody>
      </p:sp>
    </p:spTree>
    <p:extLst>
      <p:ext uri="{BB962C8B-B14F-4D97-AF65-F5344CB8AC3E}">
        <p14:creationId xmlns:p14="http://schemas.microsoft.com/office/powerpoint/2010/main" val="13079955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Allergic and Anaphylactic Reactions </a:t>
            </a:r>
            <a:r>
              <a:rPr lang="en-IN" sz="2000" b="0" dirty="0" smtClean="0">
                <a:latin typeface="Times New Roman" panose="02020603050405020304" pitchFamily="18" charset="0"/>
                <a:ea typeface="ＭＳ Ｐゴシック"/>
                <a:cs typeface="ＭＳ Ｐゴシック" pitchFamily="-1" charset="-128"/>
              </a:rPr>
              <a:t>(27 of 33)</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524011"/>
          </a:xfrm>
        </p:spPr>
        <p:txBody>
          <a:bodyPr wrap="square" lIns="91425" tIns="91425" rIns="91425" bIns="91425">
            <a:noAutofit/>
          </a:bodyPr>
          <a:lstStyle/>
          <a:p>
            <a:r>
              <a:rPr lang="en-US" altLang="en-US" sz="2400" dirty="0">
                <a:latin typeface="+mn-lt"/>
              </a:rPr>
              <a:t>Assessment-Based Approach to Anaphylactic Reaction</a:t>
            </a:r>
          </a:p>
          <a:p>
            <a:pPr marL="741553" lvl="1" indent="-284353" eaLnBrk="0" fontAlgn="base" hangingPunct="0">
              <a:spcAft>
                <a:spcPct val="0"/>
              </a:spcAft>
              <a:buSzPts val="2400"/>
            </a:pPr>
            <a:r>
              <a:rPr lang="en-US" altLang="en-US" sz="2400" dirty="0" smtClean="0">
                <a:solidFill>
                  <a:srgbClr val="000000"/>
                </a:solidFill>
                <a:latin typeface="+mn-lt"/>
                <a:ea typeface="ＭＳ Ｐゴシック"/>
              </a:rPr>
              <a:t>Reassessment</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US" altLang="en-US" sz="2400" dirty="0">
                <a:solidFill>
                  <a:srgbClr val="000000"/>
                </a:solidFill>
                <a:latin typeface="+mn-lt"/>
                <a:ea typeface="ＭＳ Ｐゴシック"/>
              </a:rPr>
              <a:t>Look for indications a mild or moderate reaction is progressing.</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Monitor the effects of treatment.</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Closely monitor airway, breathing, oxygenation, and circulation.</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Reassess vital signs.</a:t>
            </a:r>
          </a:p>
        </p:txBody>
      </p:sp>
    </p:spTree>
    <p:extLst>
      <p:ext uri="{BB962C8B-B14F-4D97-AF65-F5344CB8AC3E}">
        <p14:creationId xmlns:p14="http://schemas.microsoft.com/office/powerpoint/2010/main" val="7342675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Allergic and Anaphylactic Reactions </a:t>
            </a:r>
            <a:r>
              <a:rPr lang="en-IN" sz="2000" b="0" dirty="0" smtClean="0">
                <a:latin typeface="Times New Roman" panose="02020603050405020304" pitchFamily="18" charset="0"/>
                <a:ea typeface="ＭＳ Ｐゴシック"/>
                <a:cs typeface="ＭＳ Ｐゴシック" pitchFamily="-1" charset="-128"/>
              </a:rPr>
              <a:t>(28 of 33)</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185183"/>
          </a:xfrm>
        </p:spPr>
        <p:txBody>
          <a:bodyPr wrap="square" lIns="91425" tIns="91425" rIns="91425" bIns="91425">
            <a:noAutofit/>
          </a:bodyPr>
          <a:lstStyle/>
          <a:p>
            <a:r>
              <a:rPr lang="en-US" altLang="en-US" sz="2400" dirty="0">
                <a:latin typeface="+mn-lt"/>
              </a:rPr>
              <a:t>Assessment-Based Approach to Anaphylactic Reaction</a:t>
            </a:r>
          </a:p>
          <a:p>
            <a:pPr marL="741553" lvl="1" indent="-284353" eaLnBrk="0" fontAlgn="base" hangingPunct="0">
              <a:spcAft>
                <a:spcPct val="0"/>
              </a:spcAft>
              <a:buSzPts val="2400"/>
            </a:pPr>
            <a:r>
              <a:rPr lang="en-US" altLang="en-US" sz="2400" dirty="0" smtClean="0">
                <a:solidFill>
                  <a:srgbClr val="000000"/>
                </a:solidFill>
                <a:latin typeface="+mn-lt"/>
                <a:ea typeface="ＭＳ Ｐゴシック"/>
              </a:rPr>
              <a:t>Biphasic </a:t>
            </a:r>
            <a:r>
              <a:rPr lang="en-US" altLang="en-US" sz="2400" dirty="0">
                <a:solidFill>
                  <a:srgbClr val="000000"/>
                </a:solidFill>
                <a:latin typeface="+mn-lt"/>
                <a:ea typeface="ＭＳ Ｐゴシック"/>
              </a:rPr>
              <a:t>Anaphylactic Reaction</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20 percent of patients experiencing an anaphylactic reaction have a biphasic (or late stage) reaction.</a:t>
            </a:r>
          </a:p>
        </p:txBody>
      </p:sp>
    </p:spTree>
    <p:extLst>
      <p:ext uri="{BB962C8B-B14F-4D97-AF65-F5344CB8AC3E}">
        <p14:creationId xmlns:p14="http://schemas.microsoft.com/office/powerpoint/2010/main" val="42662442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Allergic and Anaphylactic Reactions </a:t>
            </a:r>
            <a:r>
              <a:rPr lang="en-IN" sz="2000" b="0" dirty="0" smtClean="0">
                <a:latin typeface="Times New Roman" panose="02020603050405020304" pitchFamily="18" charset="0"/>
                <a:ea typeface="ＭＳ Ｐゴシック"/>
                <a:cs typeface="ＭＳ Ｐゴシック" pitchFamily="-1" charset="-128"/>
              </a:rPr>
              <a:t>(29 of 33)</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1369575"/>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Summary: Assessment and Care</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Recognition and prompt treatment of allergic reactions are critical to positive outcomes.</a:t>
            </a:r>
          </a:p>
        </p:txBody>
      </p:sp>
    </p:spTree>
    <p:extLst>
      <p:ext uri="{BB962C8B-B14F-4D97-AF65-F5344CB8AC3E}">
        <p14:creationId xmlns:p14="http://schemas.microsoft.com/office/powerpoint/2010/main" val="10431855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Allergic and Anaphylactic Reactions </a:t>
            </a:r>
            <a:r>
              <a:rPr lang="en-IN" sz="2000" b="0" dirty="0" smtClean="0">
                <a:latin typeface="Times New Roman" panose="02020603050405020304" pitchFamily="18" charset="0"/>
                <a:ea typeface="ＭＳ Ｐゴシック"/>
                <a:cs typeface="ＭＳ Ｐゴシック" pitchFamily="-1" charset="-128"/>
              </a:rPr>
              <a:t>(30 of 33)</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524011"/>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Epinephrine</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Epinephrine auto-injector</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Epinephrine mimics the effects of the sympathetic nervous system to treat the signs and symptoms of anaphylaxis.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Alpha</a:t>
            </a:r>
            <a:r>
              <a:rPr lang="en-US" altLang="en-US" sz="2400" baseline="-25000" dirty="0">
                <a:solidFill>
                  <a:srgbClr val="000000"/>
                </a:solidFill>
                <a:latin typeface="Arial (Body)"/>
                <a:ea typeface="ＭＳ Ｐゴシック"/>
              </a:rPr>
              <a:t>1</a:t>
            </a:r>
            <a:r>
              <a:rPr lang="en-US" altLang="en-US" sz="2400" dirty="0">
                <a:solidFill>
                  <a:srgbClr val="000000"/>
                </a:solidFill>
                <a:latin typeface="Arial (Body)"/>
                <a:ea typeface="ＭＳ Ｐゴシック"/>
              </a:rPr>
              <a:t> effects cause vasoconstriction.</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Beta</a:t>
            </a:r>
            <a:r>
              <a:rPr lang="en-US" altLang="en-US" sz="2400" baseline="-25000" dirty="0">
                <a:solidFill>
                  <a:srgbClr val="000000"/>
                </a:solidFill>
                <a:latin typeface="Arial (Body)"/>
                <a:ea typeface="ＭＳ Ｐゴシック"/>
              </a:rPr>
              <a:t>2</a:t>
            </a:r>
            <a:r>
              <a:rPr lang="en-US" altLang="en-US" sz="2400" dirty="0">
                <a:solidFill>
                  <a:srgbClr val="000000"/>
                </a:solidFill>
                <a:latin typeface="Arial (Body)"/>
                <a:ea typeface="ＭＳ Ｐゴシック"/>
              </a:rPr>
              <a:t> effects cause bronchodilation.</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Beta</a:t>
            </a:r>
            <a:r>
              <a:rPr lang="en-US" altLang="en-US" sz="2400" baseline="-25000" dirty="0">
                <a:solidFill>
                  <a:srgbClr val="000000"/>
                </a:solidFill>
                <a:latin typeface="Arial (Body)"/>
                <a:ea typeface="ＭＳ Ｐゴシック"/>
              </a:rPr>
              <a:t>1</a:t>
            </a:r>
            <a:r>
              <a:rPr lang="en-US" altLang="en-US" sz="2400" dirty="0">
                <a:solidFill>
                  <a:srgbClr val="000000"/>
                </a:solidFill>
                <a:latin typeface="Arial (Body)"/>
                <a:ea typeface="ＭＳ Ｐゴシック"/>
              </a:rPr>
              <a:t> effects result in side effects.</a:t>
            </a:r>
          </a:p>
        </p:txBody>
      </p:sp>
    </p:spTree>
    <p:extLst>
      <p:ext uri="{BB962C8B-B14F-4D97-AF65-F5344CB8AC3E}">
        <p14:creationId xmlns:p14="http://schemas.microsoft.com/office/powerpoint/2010/main" val="187861094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Allergic and Anaphylactic Reactions </a:t>
            </a:r>
            <a:r>
              <a:rPr lang="en-IN" sz="2000" b="0" dirty="0" smtClean="0">
                <a:latin typeface="Times New Roman" panose="02020603050405020304" pitchFamily="18" charset="0"/>
                <a:ea typeface="ＭＳ Ｐゴシック"/>
                <a:cs typeface="ＭＳ Ｐゴシック" pitchFamily="-1" charset="-128"/>
              </a:rPr>
              <a:t>(31 of 33)</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600955"/>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Epinephrine</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Epinephrine auto-injector</a:t>
            </a: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The </a:t>
            </a:r>
            <a:r>
              <a:rPr lang="en-US" altLang="en-US" sz="2400" dirty="0">
                <a:solidFill>
                  <a:srgbClr val="000000"/>
                </a:solidFill>
                <a:latin typeface="Arial (Body)"/>
                <a:ea typeface="ＭＳ Ｐゴシック"/>
              </a:rPr>
              <a:t>effects of epinephrine are rapid, but short-lived.</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Auto-injectors may be packed singly or in pairs.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There are two dosages.</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0.3 </a:t>
            </a:r>
            <a:r>
              <a:rPr lang="en-US" altLang="en-US" sz="2400" dirty="0" smtClean="0">
                <a:solidFill>
                  <a:srgbClr val="000000"/>
                </a:solidFill>
                <a:latin typeface="Arial (Body)"/>
                <a:ea typeface="ＭＳ Ｐゴシック"/>
              </a:rPr>
              <a:t>m</a:t>
            </a:r>
            <a:r>
              <a:rPr lang="en-US" altLang="en-US" sz="100" dirty="0" smtClean="0">
                <a:solidFill>
                  <a:schemeClr val="bg1"/>
                </a:solidFill>
                <a:latin typeface="Arial (Body)"/>
                <a:ea typeface="ＭＳ Ｐゴシック"/>
              </a:rPr>
              <a:t>illi</a:t>
            </a:r>
            <a:r>
              <a:rPr lang="en-US" altLang="en-US" sz="2400" dirty="0" smtClean="0">
                <a:solidFill>
                  <a:srgbClr val="000000"/>
                </a:solidFill>
                <a:latin typeface="Arial (Body)"/>
                <a:ea typeface="ＭＳ Ｐゴシック"/>
              </a:rPr>
              <a:t>g</a:t>
            </a:r>
            <a:r>
              <a:rPr lang="en-US" altLang="en-US" sz="100" dirty="0" smtClean="0">
                <a:solidFill>
                  <a:schemeClr val="bg1"/>
                </a:solidFill>
                <a:latin typeface="Arial (Body)"/>
                <a:ea typeface="ＭＳ Ｐゴシック"/>
              </a:rPr>
              <a:t>ram</a:t>
            </a:r>
            <a:r>
              <a:rPr lang="en-US" altLang="en-US" sz="2400" dirty="0" smtClean="0">
                <a:solidFill>
                  <a:srgbClr val="000000"/>
                </a:solidFill>
                <a:latin typeface="Arial (Body)"/>
                <a:ea typeface="ＭＳ Ｐゴシック"/>
              </a:rPr>
              <a:t> </a:t>
            </a:r>
            <a:r>
              <a:rPr lang="en-US" altLang="en-US" sz="2400" dirty="0">
                <a:solidFill>
                  <a:srgbClr val="000000"/>
                </a:solidFill>
                <a:latin typeface="Arial (Body)"/>
                <a:ea typeface="ＭＳ Ｐゴシック"/>
              </a:rPr>
              <a:t>for patients 66 </a:t>
            </a:r>
            <a:r>
              <a:rPr lang="en-US" altLang="en-US" sz="2400" dirty="0" smtClean="0">
                <a:solidFill>
                  <a:srgbClr val="000000"/>
                </a:solidFill>
                <a:latin typeface="Arial (Body)"/>
                <a:ea typeface="ＭＳ Ｐゴシック"/>
              </a:rPr>
              <a:t>l</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b</a:t>
            </a:r>
            <a:r>
              <a:rPr lang="en-US" altLang="en-US" sz="2400" dirty="0">
                <a:solidFill>
                  <a:srgbClr val="000000"/>
                </a:solidFill>
                <a:latin typeface="Arial (Body)"/>
                <a:ea typeface="ＭＳ Ｐゴシック"/>
              </a:rPr>
              <a:t>. or greater</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0.15 </a:t>
            </a:r>
            <a:r>
              <a:rPr lang="en-US" altLang="en-US" sz="2400" dirty="0" smtClean="0">
                <a:solidFill>
                  <a:srgbClr val="000000"/>
                </a:solidFill>
                <a:latin typeface="Arial (Body)"/>
                <a:ea typeface="ＭＳ Ｐゴシック"/>
              </a:rPr>
              <a:t>m</a:t>
            </a:r>
            <a:r>
              <a:rPr lang="en-US" altLang="en-US" sz="100" dirty="0" smtClean="0">
                <a:solidFill>
                  <a:schemeClr val="bg1"/>
                </a:solidFill>
                <a:latin typeface="Arial (Body)"/>
                <a:ea typeface="ＭＳ Ｐゴシック"/>
              </a:rPr>
              <a:t>illi</a:t>
            </a:r>
            <a:r>
              <a:rPr lang="en-US" altLang="en-US" sz="2400" dirty="0" smtClean="0">
                <a:solidFill>
                  <a:srgbClr val="000000"/>
                </a:solidFill>
                <a:latin typeface="Arial (Body)"/>
                <a:ea typeface="ＭＳ Ｐゴシック"/>
              </a:rPr>
              <a:t>g</a:t>
            </a:r>
            <a:r>
              <a:rPr lang="en-US" altLang="en-US" sz="100" dirty="0" smtClean="0">
                <a:solidFill>
                  <a:schemeClr val="bg1"/>
                </a:solidFill>
                <a:latin typeface="Arial (Body)"/>
                <a:ea typeface="ＭＳ Ｐゴシック"/>
              </a:rPr>
              <a:t>ram</a:t>
            </a:r>
            <a:r>
              <a:rPr lang="en-US" altLang="en-US" sz="2400" dirty="0" smtClean="0">
                <a:solidFill>
                  <a:srgbClr val="000000"/>
                </a:solidFill>
                <a:latin typeface="Arial (Body)"/>
                <a:ea typeface="ＭＳ Ｐゴシック"/>
              </a:rPr>
              <a:t> </a:t>
            </a:r>
            <a:r>
              <a:rPr lang="en-US" altLang="en-US" sz="2400" dirty="0">
                <a:solidFill>
                  <a:srgbClr val="000000"/>
                </a:solidFill>
                <a:latin typeface="Arial (Body)"/>
                <a:ea typeface="ＭＳ Ｐゴシック"/>
              </a:rPr>
              <a:t>for patients less than 66 </a:t>
            </a:r>
            <a:r>
              <a:rPr lang="en-US" altLang="en-US" sz="2400" dirty="0" smtClean="0">
                <a:solidFill>
                  <a:srgbClr val="000000"/>
                </a:solidFill>
                <a:latin typeface="Arial (Body)"/>
                <a:ea typeface="ＭＳ Ｐゴシック"/>
              </a:rPr>
              <a:t>l</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b</a:t>
            </a:r>
            <a:r>
              <a:rPr lang="en-US" altLang="en-US" sz="2400" dirty="0">
                <a:solidFill>
                  <a:srgbClr val="000000"/>
                </a:solidFill>
                <a:latin typeface="Arial (Body)"/>
                <a:ea typeface="ＭＳ Ｐゴシック"/>
              </a:rPr>
              <a:t>.</a:t>
            </a:r>
          </a:p>
        </p:txBody>
      </p:sp>
    </p:spTree>
    <p:extLst>
      <p:ext uri="{BB962C8B-B14F-4D97-AF65-F5344CB8AC3E}">
        <p14:creationId xmlns:p14="http://schemas.microsoft.com/office/powerpoint/2010/main" val="238363342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IN" altLang="en-US" sz="3000" dirty="0" smtClean="0">
                <a:latin typeface="Times New Roman" panose="02020603050405020304" pitchFamily="18" charset="0"/>
                <a:ea typeface="ＭＳ Ｐゴシック"/>
              </a:rPr>
              <a:t>Figure 21-6 Epinephrine Auto-Injectors: Epipen Auto-Injectors for Infant/Child and Adu</a:t>
            </a:r>
            <a:r>
              <a:rPr lang="en-IN" altLang="en-US" dirty="0" smtClean="0">
                <a:latin typeface="Times New Roman" panose="02020603050405020304" pitchFamily="18" charset="0"/>
                <a:ea typeface="ＭＳ Ｐゴシック"/>
              </a:rPr>
              <a:t>lt</a:t>
            </a:r>
            <a:endParaRPr lang="en-US" altLang="en-US" dirty="0">
              <a:latin typeface="Times New Roman" panose="02020603050405020304" pitchFamily="18" charset="0"/>
              <a:ea typeface="ＭＳ Ｐゴシック"/>
            </a:endParaRPr>
          </a:p>
        </p:txBody>
      </p:sp>
      <p:pic>
        <p:nvPicPr>
          <p:cNvPr id="5" name="Picture 4" descr="A, 2 epi pens with safety caps intact, and 1 epi pen with safety cap removed and injection end fully covered, indicating it is used."/>
          <p:cNvPicPr>
            <a:picLocks noChangeAspect="1"/>
          </p:cNvPicPr>
          <p:nvPr/>
        </p:nvPicPr>
        <p:blipFill>
          <a:blip r:embed="rId3"/>
          <a:stretch>
            <a:fillRect/>
          </a:stretch>
        </p:blipFill>
        <p:spPr>
          <a:xfrm>
            <a:off x="2603457" y="1582083"/>
            <a:ext cx="3937085" cy="4501900"/>
          </a:xfrm>
          <a:prstGeom prst="rect">
            <a:avLst/>
          </a:prstGeom>
        </p:spPr>
      </p:pic>
    </p:spTree>
    <p:extLst>
      <p:ext uri="{BB962C8B-B14F-4D97-AF65-F5344CB8AC3E}">
        <p14:creationId xmlns:p14="http://schemas.microsoft.com/office/powerpoint/2010/main" val="30723737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Case Study</a:t>
            </a:r>
            <a:endParaRPr lang="en-US"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What level of concern should the </a:t>
            </a:r>
            <a:r>
              <a:rPr lang="en-US" altLang="en-US" sz="2400" dirty="0" smtClean="0">
                <a:solidFill>
                  <a:srgbClr val="000000"/>
                </a:solidFill>
                <a:latin typeface="Arial (Body)"/>
                <a:ea typeface="ＭＳ Ｐゴシック"/>
              </a:rPr>
              <a:t>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T</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a:t>
            </a:r>
            <a:r>
              <a:rPr lang="en-US" altLang="en-US" sz="2400" dirty="0">
                <a:solidFill>
                  <a:srgbClr val="000000"/>
                </a:solidFill>
                <a:latin typeface="Arial (Body)"/>
                <a:ea typeface="ＭＳ Ｐゴシック"/>
              </a:rPr>
              <a:t>have, based on their general impression?</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What is going on in the </a:t>
            </a:r>
            <a:r>
              <a:rPr lang="en-US" altLang="en-US" sz="2400" dirty="0" smtClean="0">
                <a:solidFill>
                  <a:srgbClr val="000000"/>
                </a:solidFill>
                <a:latin typeface="Arial (Body)"/>
                <a:ea typeface="ＭＳ Ｐゴシック"/>
              </a:rPr>
              <a:t>patient’s </a:t>
            </a:r>
            <a:r>
              <a:rPr lang="en-US" altLang="en-US" sz="2400" dirty="0">
                <a:solidFill>
                  <a:srgbClr val="000000"/>
                </a:solidFill>
                <a:latin typeface="Arial (Body)"/>
                <a:ea typeface="ＭＳ Ｐゴシック"/>
              </a:rPr>
              <a:t>body to cause his signs and symptoms?</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What steps should be considered in formulating a treatment plan for this patient?</a:t>
            </a:r>
          </a:p>
        </p:txBody>
      </p:sp>
    </p:spTree>
    <p:extLst>
      <p:ext uri="{BB962C8B-B14F-4D97-AF65-F5344CB8AC3E}">
        <p14:creationId xmlns:p14="http://schemas.microsoft.com/office/powerpoint/2010/main" val="6538628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Allergic and Anaphylactic Reactions </a:t>
            </a:r>
            <a:r>
              <a:rPr lang="en-IN" sz="2000" b="0" dirty="0" smtClean="0">
                <a:latin typeface="Times New Roman" panose="02020603050405020304" pitchFamily="18" charset="0"/>
                <a:ea typeface="ＭＳ Ｐゴシック"/>
                <a:cs typeface="ＭＳ Ｐゴシック" pitchFamily="-1" charset="-128"/>
              </a:rPr>
              <a:t>(32 of 33)</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631459"/>
          </a:xfrm>
        </p:spPr>
        <p:txBody>
          <a:bodyPr wrap="square" lIns="91425" tIns="91425" rIns="91425" bIns="91425">
            <a:noAutofit/>
          </a:bodyPr>
          <a:lstStyle/>
          <a:p>
            <a:r>
              <a:rPr lang="en-US" altLang="en-US" sz="2400" dirty="0">
                <a:latin typeface="+mn-lt"/>
              </a:rPr>
              <a:t>Epinephrine</a:t>
            </a:r>
          </a:p>
          <a:p>
            <a:pPr lvl="1"/>
            <a:r>
              <a:rPr lang="en-US" altLang="en-US" sz="2400" dirty="0">
                <a:latin typeface="+mn-lt"/>
              </a:rPr>
              <a:t>Epinephrine </a:t>
            </a:r>
            <a:r>
              <a:rPr lang="en-US" altLang="en-US" sz="2400" dirty="0" smtClean="0">
                <a:latin typeface="+mn-lt"/>
              </a:rPr>
              <a:t>auto-injector</a:t>
            </a:r>
            <a:endParaRPr lang="en-US" altLang="en-US" sz="2400" dirty="0" smtClean="0">
              <a:solidFill>
                <a:srgbClr val="000000"/>
              </a:solidFill>
              <a:latin typeface="+mn-lt"/>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mn-lt"/>
                <a:ea typeface="ＭＳ Ｐゴシック"/>
              </a:rPr>
              <a:t>If </a:t>
            </a:r>
            <a:r>
              <a:rPr lang="en-US" altLang="en-US" sz="2400" dirty="0">
                <a:solidFill>
                  <a:srgbClr val="000000"/>
                </a:solidFill>
                <a:latin typeface="+mn-lt"/>
                <a:ea typeface="ＭＳ Ｐゴシック"/>
              </a:rPr>
              <a:t>the patient has more than one injector, transport the second device.</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The dose can be repeated in 5 to 15 minutes, if needed.</a:t>
            </a:r>
          </a:p>
        </p:txBody>
      </p:sp>
    </p:spTree>
    <p:extLst>
      <p:ext uri="{BB962C8B-B14F-4D97-AF65-F5344CB8AC3E}">
        <p14:creationId xmlns:p14="http://schemas.microsoft.com/office/powerpoint/2010/main" val="236086950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Allergic and Anaphylactic Reactions </a:t>
            </a:r>
            <a:r>
              <a:rPr lang="en-IN" sz="2000" b="0" dirty="0" smtClean="0">
                <a:latin typeface="Times New Roman" panose="02020603050405020304" pitchFamily="18" charset="0"/>
                <a:ea typeface="ＭＳ Ｐゴシック"/>
                <a:cs typeface="ＭＳ Ｐゴシック" pitchFamily="-1" charset="-128"/>
              </a:rPr>
              <a:t>(33 of 33)</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4124176"/>
          </a:xfrm>
        </p:spPr>
        <p:txBody>
          <a:bodyPr wrap="square" lIns="91425" tIns="91425" rIns="91425" bIns="91425">
            <a:noAutofit/>
          </a:bodyPr>
          <a:lstStyle/>
          <a:p>
            <a:r>
              <a:rPr lang="en-US" altLang="en-US" sz="2400" dirty="0">
                <a:latin typeface="+mn-lt"/>
              </a:rPr>
              <a:t>Epinephrine</a:t>
            </a:r>
          </a:p>
          <a:p>
            <a:pPr lvl="1"/>
            <a:r>
              <a:rPr lang="en-US" altLang="en-US" sz="2400" dirty="0">
                <a:latin typeface="+mn-lt"/>
              </a:rPr>
              <a:t>Epinephrine </a:t>
            </a:r>
            <a:r>
              <a:rPr lang="en-US" altLang="en-US" sz="2400" dirty="0" smtClean="0">
                <a:latin typeface="+mn-lt"/>
              </a:rPr>
              <a:t>auto-injector</a:t>
            </a:r>
            <a:r>
              <a:rPr lang="en-US" altLang="en-US" sz="2400" dirty="0">
                <a:solidFill>
                  <a:srgbClr val="000000"/>
                </a:solidFill>
                <a:latin typeface="+mn-lt"/>
                <a:ea typeface="ＭＳ Ｐゴシック"/>
              </a:rPr>
              <a:t> </a:t>
            </a:r>
            <a:r>
              <a:rPr lang="en-US" altLang="en-US" sz="2400" dirty="0" smtClean="0">
                <a:solidFill>
                  <a:srgbClr val="000000"/>
                </a:solidFill>
                <a:latin typeface="+mn-lt"/>
                <a:ea typeface="ＭＳ Ｐゴシック"/>
              </a:rPr>
              <a:t>side </a:t>
            </a:r>
            <a:r>
              <a:rPr lang="en-US" altLang="en-US" sz="2400" dirty="0">
                <a:solidFill>
                  <a:srgbClr val="000000"/>
                </a:solidFill>
                <a:latin typeface="+mn-lt"/>
                <a:ea typeface="ＭＳ Ｐゴシック"/>
              </a:rPr>
              <a:t>effects</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Increased heart rate</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Pale skin</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Dizziness</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Chest pain</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Headache</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Nausea and vomiting</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Excitability and anxiousness</a:t>
            </a:r>
          </a:p>
        </p:txBody>
      </p:sp>
    </p:spTree>
    <p:extLst>
      <p:ext uri="{BB962C8B-B14F-4D97-AF65-F5344CB8AC3E}">
        <p14:creationId xmlns:p14="http://schemas.microsoft.com/office/powerpoint/2010/main" val="34780761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tIns="91425">
            <a:noAutofit/>
          </a:bodyPr>
          <a:lstStyle/>
          <a:p>
            <a:pPr lvl="0" eaLnBrk="0" fontAlgn="base" hangingPunct="0">
              <a:spcBef>
                <a:spcPct val="0"/>
              </a:spcBef>
              <a:spcAft>
                <a:spcPct val="0"/>
              </a:spcAft>
              <a:buClrTx/>
            </a:pPr>
            <a:r>
              <a:rPr lang="en-US" altLang="en-US" sz="3400" dirty="0" smtClean="0">
                <a:latin typeface="Times New Roman" panose="02020603050405020304" pitchFamily="18" charset="0"/>
                <a:ea typeface="ＭＳ Ｐゴシック"/>
              </a:rPr>
              <a:t>E</a:t>
            </a:r>
            <a:r>
              <a:rPr lang="en-US" altLang="en-US" sz="100" dirty="0" smtClean="0">
                <a:latin typeface="Times New Roman" panose="02020603050405020304" pitchFamily="18" charset="0"/>
                <a:ea typeface="ＭＳ Ｐゴシック"/>
              </a:rPr>
              <a:t> </a:t>
            </a:r>
            <a:r>
              <a:rPr lang="en-US" altLang="en-US" sz="3400" dirty="0" smtClean="0">
                <a:latin typeface="Times New Roman" panose="02020603050405020304" pitchFamily="18" charset="0"/>
                <a:ea typeface="ＭＳ Ｐゴシック"/>
              </a:rPr>
              <a:t>M</a:t>
            </a:r>
            <a:r>
              <a:rPr lang="en-US" altLang="en-US" sz="100" dirty="0" smtClean="0">
                <a:latin typeface="Times New Roman" panose="02020603050405020304" pitchFamily="18" charset="0"/>
                <a:ea typeface="ＭＳ Ｐゴシック"/>
              </a:rPr>
              <a:t> </a:t>
            </a:r>
            <a:r>
              <a:rPr lang="en-US" altLang="en-US" sz="3400" dirty="0" smtClean="0">
                <a:latin typeface="Times New Roman" panose="02020603050405020304" pitchFamily="18" charset="0"/>
                <a:ea typeface="ＭＳ Ｐゴシック"/>
              </a:rPr>
              <a:t>T Skills 21-1</a:t>
            </a:r>
            <a:endParaRPr lang="en-US" altLang="en-US" sz="3400" dirty="0">
              <a:latin typeface="Times New Roman" panose="02020603050405020304" pitchFamily="18" charset="0"/>
              <a:ea typeface="ＭＳ Ｐゴシック"/>
            </a:endParaRPr>
          </a:p>
        </p:txBody>
      </p:sp>
      <p:sp>
        <p:nvSpPr>
          <p:cNvPr id="3" name="Text Placeholder 2"/>
          <p:cNvSpPr>
            <a:spLocks noGrp="1"/>
          </p:cNvSpPr>
          <p:nvPr>
            <p:ph type="subTitle" idx="1"/>
          </p:nvPr>
        </p:nvSpPr>
        <p:spPr/>
        <p:txBody>
          <a:bodyPr wrap="square" lIns="91425" tIns="91425" rIns="91425" bIns="91425">
            <a:noAutofit/>
          </a:bodyPr>
          <a:lstStyle/>
          <a:p>
            <a:pPr marL="0" lvl="0" indent="0" eaLnBrk="0" fontAlgn="base" hangingPunct="0">
              <a:spcBef>
                <a:spcPct val="20000"/>
              </a:spcBef>
              <a:spcAft>
                <a:spcPct val="0"/>
              </a:spcAft>
              <a:buSzPts val="2400"/>
              <a:buNone/>
              <a:tabLst/>
            </a:pPr>
            <a:r>
              <a:rPr lang="en-US" altLang="en-US" sz="2400" dirty="0">
                <a:solidFill>
                  <a:srgbClr val="000000"/>
                </a:solidFill>
                <a:latin typeface="Arial (Body)"/>
                <a:ea typeface="ＭＳ Ｐゴシック"/>
              </a:rPr>
              <a:t>Administering an EpiPen Epinephrine Auto-Injector</a:t>
            </a:r>
          </a:p>
        </p:txBody>
      </p:sp>
    </p:spTree>
    <p:extLst>
      <p:ext uri="{BB962C8B-B14F-4D97-AF65-F5344CB8AC3E}">
        <p14:creationId xmlns:p14="http://schemas.microsoft.com/office/powerpoint/2010/main" val="242005194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73440" cy="1066799"/>
          </a:xfrm>
        </p:spPr>
        <p:txBody>
          <a:bodyPr tIns="91425" anchor="b">
            <a:noAutofit/>
          </a:bodyPr>
          <a:lstStyle/>
          <a:p>
            <a:pPr lvl="0" eaLnBrk="0" fontAlgn="base" hangingPunct="0">
              <a:spcBef>
                <a:spcPct val="0"/>
              </a:spcBef>
              <a:spcAft>
                <a:spcPct val="0"/>
              </a:spcAft>
              <a:buClrTx/>
            </a:pPr>
            <a:r>
              <a:rPr lang="en-IN" altLang="en-US" dirty="0" smtClean="0">
                <a:latin typeface="Times New Roman" panose="02020603050405020304" pitchFamily="18" charset="0"/>
                <a:ea typeface="ＭＳ Ｐゴシック"/>
              </a:rPr>
              <a:t>Administer Oxygen by Nonrebreather Mask</a:t>
            </a:r>
            <a:endParaRPr lang="en-US" altLang="en-US" dirty="0">
              <a:latin typeface="Times New Roman" panose="02020603050405020304" pitchFamily="18" charset="0"/>
              <a:ea typeface="ＭＳ Ｐゴシック"/>
            </a:endParaRPr>
          </a:p>
        </p:txBody>
      </p:sp>
      <p:pic>
        <p:nvPicPr>
          <p:cNvPr id="4" name="Picture 1" descr="A conscious child wears a rebreather mask and gasps for air, eyes open wid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17055" y="1762929"/>
            <a:ext cx="6353730" cy="4246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817513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392382"/>
          </a:xfrm>
        </p:spPr>
        <p:txBody>
          <a:bodyPr tIns="91425" anchor="ctr">
            <a:noAutofit/>
          </a:bodyPr>
          <a:lstStyle/>
          <a:p>
            <a:pPr lvl="0" eaLnBrk="0" fontAlgn="base" hangingPunct="0">
              <a:spcBef>
                <a:spcPct val="0"/>
              </a:spcBef>
              <a:spcAft>
                <a:spcPct val="0"/>
              </a:spcAft>
              <a:buClrTx/>
            </a:pPr>
            <a:r>
              <a:rPr lang="en-US" altLang="en-US" sz="2800" dirty="0" smtClean="0">
                <a:latin typeface="Times New Roman" panose="02020603050405020304" pitchFamily="18" charset="0"/>
                <a:ea typeface="ＭＳ Ｐゴシック"/>
              </a:rPr>
              <a:t>Check </a:t>
            </a:r>
            <a:r>
              <a:rPr lang="en-US" altLang="en-US" sz="2800" dirty="0">
                <a:latin typeface="Times New Roman" panose="02020603050405020304" pitchFamily="18" charset="0"/>
                <a:ea typeface="ＭＳ Ｐゴシック"/>
              </a:rPr>
              <a:t>the Epipen Epinephrine Auto-Injector to Ensure It </a:t>
            </a:r>
            <a:r>
              <a:rPr lang="en-US" altLang="en-US" sz="2800" dirty="0" smtClean="0">
                <a:latin typeface="Times New Roman" panose="02020603050405020304" pitchFamily="18" charset="0"/>
                <a:ea typeface="ＭＳ Ｐゴシック"/>
              </a:rPr>
              <a:t>is </a:t>
            </a:r>
            <a:r>
              <a:rPr lang="en-US" altLang="en-US" sz="2800" dirty="0">
                <a:latin typeface="Times New Roman" panose="02020603050405020304" pitchFamily="18" charset="0"/>
                <a:ea typeface="ＭＳ Ｐゴシック"/>
              </a:rPr>
              <a:t>Prescribed for the Patient. Check the Expiration Date and Clarity of the Drug</a:t>
            </a:r>
          </a:p>
        </p:txBody>
      </p:sp>
      <p:pic>
        <p:nvPicPr>
          <p:cNvPr id="4" name="Picture 1" descr="The child is seated on a park bench in the tripod position. A kneeling E M T holds an epi pen and reads the label."/>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42075" y="1787416"/>
            <a:ext cx="6059849" cy="4289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430471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IN" altLang="en-US" dirty="0" smtClean="0">
                <a:latin typeface="Times New Roman" panose="02020603050405020304" pitchFamily="18" charset="0"/>
                <a:ea typeface="ＭＳ Ｐゴシック"/>
              </a:rPr>
              <a:t>Remove the Safety Cap from the Epipen Auto-Injector</a:t>
            </a:r>
            <a:endParaRPr lang="en-US" altLang="en-US" dirty="0">
              <a:latin typeface="Times New Roman" panose="02020603050405020304" pitchFamily="18" charset="0"/>
              <a:ea typeface="ＭＳ Ｐゴシック"/>
            </a:endParaRPr>
          </a:p>
        </p:txBody>
      </p:sp>
      <p:pic>
        <p:nvPicPr>
          <p:cNvPr id="4" name="Picture 1" descr="The E M T pulls the safety cap off of the non-injection end of the epi p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1280" y="1644051"/>
            <a:ext cx="6481440" cy="4331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170418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564880" cy="1097279"/>
          </a:xfrm>
        </p:spPr>
        <p:txBody>
          <a:bodyPr tIns="91425" anchor="ctr">
            <a:noAutofit/>
          </a:bodyPr>
          <a:lstStyle/>
          <a:p>
            <a:pPr lvl="0" eaLnBrk="0" fontAlgn="base" hangingPunct="0">
              <a:spcBef>
                <a:spcPct val="0"/>
              </a:spcBef>
              <a:spcAft>
                <a:spcPct val="0"/>
              </a:spcAft>
              <a:buClrTx/>
            </a:pPr>
            <a:r>
              <a:rPr lang="en-US" altLang="en-US" sz="2800" dirty="0">
                <a:latin typeface="Times New Roman" panose="02020603050405020304" pitchFamily="18" charset="0"/>
                <a:ea typeface="ＭＳ Ｐゴシック"/>
              </a:rPr>
              <a:t>Place the Tip of the Auto-Injector on the Anterolateral Aspect of the Thigh, Midway Between the Hip and Knee</a:t>
            </a:r>
          </a:p>
        </p:txBody>
      </p:sp>
      <p:sp>
        <p:nvSpPr>
          <p:cNvPr id="5" name="Text Placeholder 4"/>
          <p:cNvSpPr>
            <a:spLocks noGrp="1"/>
          </p:cNvSpPr>
          <p:nvPr>
            <p:ph type="body" idx="1"/>
          </p:nvPr>
        </p:nvSpPr>
        <p:spPr>
          <a:xfrm>
            <a:off x="457200" y="1600201"/>
            <a:ext cx="8229600" cy="701040"/>
          </a:xfrm>
        </p:spPr>
        <p:txBody>
          <a:bodyPr/>
          <a:lstStyle/>
          <a:p>
            <a:pPr marL="0" indent="0">
              <a:buNone/>
            </a:pPr>
            <a:r>
              <a:rPr lang="en-US" altLang="en-US" sz="2000" dirty="0">
                <a:latin typeface="+mn-lt"/>
              </a:rPr>
              <a:t>Push the injector firmly against the thigh until it activates. Hold it in place until the medication is injected.</a:t>
            </a:r>
            <a:endParaRPr lang="en-US" sz="2000" dirty="0">
              <a:latin typeface="+mn-lt"/>
            </a:endParaRPr>
          </a:p>
        </p:txBody>
      </p:sp>
      <p:pic>
        <p:nvPicPr>
          <p:cNvPr id="4" name="Picture 1" descr="The E M T presses the injection end of the epi pen into the exposed outer thigh of the patient, above the knee and below the hi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20333" y="2588792"/>
            <a:ext cx="5638613" cy="376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924749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chor="b">
            <a:noAutofit/>
          </a:bodyPr>
          <a:lstStyle/>
          <a:p>
            <a:pPr lvl="0" eaLnBrk="0" fontAlgn="base" hangingPunct="0">
              <a:spcBef>
                <a:spcPct val="0"/>
              </a:spcBef>
              <a:spcAft>
                <a:spcPct val="0"/>
              </a:spcAft>
              <a:buClrTx/>
            </a:pPr>
            <a:r>
              <a:rPr lang="en-IN" altLang="en-US" sz="3200" dirty="0" smtClean="0">
                <a:latin typeface="Times New Roman" panose="02020603050405020304" pitchFamily="18" charset="0"/>
                <a:ea typeface="ＭＳ Ｐゴシック"/>
              </a:rPr>
              <a:t>Properly Dispose of the Auto-Injector. Then Record the Time of the Epinephrine Injection</a:t>
            </a:r>
            <a:endParaRPr lang="en-US" altLang="en-US" sz="3200" dirty="0">
              <a:latin typeface="Times New Roman" panose="02020603050405020304" pitchFamily="18" charset="0"/>
              <a:ea typeface="ＭＳ Ｐゴシック"/>
            </a:endParaRPr>
          </a:p>
        </p:txBody>
      </p:sp>
      <p:pic>
        <p:nvPicPr>
          <p:cNvPr id="4" name="Picture 1" descr="The E M T drops the used epi pen into the opening of a portable biohazard receptacl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6589" y="1753471"/>
            <a:ext cx="6290822" cy="4204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501529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Case Study Conclusion </a:t>
            </a:r>
            <a:r>
              <a:rPr lang="en-IN" sz="2000" b="0" dirty="0" smtClean="0">
                <a:latin typeface="Times New Roman" panose="02020603050405020304" pitchFamily="18" charset="0"/>
                <a:ea typeface="ＭＳ Ｐゴシック"/>
                <a:cs typeface="ＭＳ Ｐゴシック" pitchFamily="-1" charset="-128"/>
              </a:rPr>
              <a:t>(1 of 3)</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p:txBody>
          <a:bodyPr wrap="square" lIns="91425" tIns="91425" rIns="91425" bIns="91425">
            <a:noAutofit/>
          </a:bodyPr>
          <a:lstStyle/>
          <a:p>
            <a:pPr marL="0" lvl="0" indent="0" eaLnBrk="0" fontAlgn="base" hangingPunct="0">
              <a:spcAft>
                <a:spcPct val="0"/>
              </a:spcAft>
              <a:buSzPts val="2400"/>
              <a:buNone/>
              <a:tabLst/>
            </a:pPr>
            <a:r>
              <a:rPr lang="en-US" altLang="en-US" sz="2400" dirty="0">
                <a:solidFill>
                  <a:srgbClr val="000000"/>
                </a:solidFill>
                <a:latin typeface="Arial (Body)"/>
                <a:ea typeface="ＭＳ Ｐゴシック"/>
              </a:rPr>
              <a:t>Luke and Joy quickly gather information to confirm their initial impression of anaphylaxis. Jesse has an epinephrine auto-injector in the </a:t>
            </a:r>
            <a:r>
              <a:rPr lang="en-US" altLang="en-US" sz="2400" dirty="0" smtClean="0">
                <a:solidFill>
                  <a:srgbClr val="000000"/>
                </a:solidFill>
                <a:latin typeface="Arial (Body)"/>
                <a:ea typeface="ＭＳ Ｐゴシック"/>
              </a:rPr>
              <a:t>nurse’s </a:t>
            </a:r>
            <a:r>
              <a:rPr lang="en-US" altLang="en-US" sz="2400" dirty="0">
                <a:solidFill>
                  <a:srgbClr val="000000"/>
                </a:solidFill>
                <a:latin typeface="Arial (Body)"/>
                <a:ea typeface="ＭＳ Ｐゴシック"/>
              </a:rPr>
              <a:t>office, but the nurse is not currently at the school</a:t>
            </a:r>
            <a:r>
              <a:rPr lang="en-US" altLang="en-US" sz="2400" dirty="0" smtClean="0">
                <a:solidFill>
                  <a:srgbClr val="000000"/>
                </a:solidFill>
                <a:latin typeface="Arial (Body)"/>
                <a:ea typeface="ＭＳ Ｐゴシック"/>
              </a:rPr>
              <a:t>.</a:t>
            </a:r>
            <a:endParaRPr lang="en-US" altLang="en-US" sz="2400" dirty="0">
              <a:solidFill>
                <a:srgbClr val="000000"/>
              </a:solidFill>
              <a:latin typeface="Arial (Body)"/>
              <a:ea typeface="ＭＳ Ｐゴシック"/>
            </a:endParaRPr>
          </a:p>
          <a:p>
            <a:pPr marL="0" lvl="0" indent="0" eaLnBrk="0" fontAlgn="base" hangingPunct="0">
              <a:spcAft>
                <a:spcPct val="0"/>
              </a:spcAft>
              <a:buSzPts val="2400"/>
              <a:buNone/>
              <a:tabLst/>
            </a:pPr>
            <a:r>
              <a:rPr lang="en-US" altLang="en-US" sz="2400" dirty="0">
                <a:solidFill>
                  <a:srgbClr val="000000"/>
                </a:solidFill>
                <a:latin typeface="Arial (Body)"/>
                <a:ea typeface="ＭＳ Ｐゴシック"/>
              </a:rPr>
              <a:t>As Joy reassures Jesse and completes a rapid secondary assessment, including vital signs, Luke confirms that the auto-injector is prescribed to Jesse and administers it.</a:t>
            </a:r>
          </a:p>
        </p:txBody>
      </p:sp>
    </p:spTree>
    <p:extLst>
      <p:ext uri="{BB962C8B-B14F-4D97-AF65-F5344CB8AC3E}">
        <p14:creationId xmlns:p14="http://schemas.microsoft.com/office/powerpoint/2010/main" val="354567224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Case Study Conclusion </a:t>
            </a:r>
            <a:r>
              <a:rPr lang="en-IN" sz="2000" b="0" dirty="0" smtClean="0">
                <a:latin typeface="Times New Roman" panose="02020603050405020304" pitchFamily="18" charset="0"/>
                <a:ea typeface="ＭＳ Ｐゴシック"/>
                <a:cs typeface="ＭＳ Ｐゴシック" pitchFamily="-1" charset="-128"/>
              </a:rPr>
              <a:t>(2 of 3)</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p:txBody>
          <a:bodyPr wrap="square" lIns="91425" tIns="91425" rIns="91425" bIns="91425">
            <a:noAutofit/>
          </a:bodyPr>
          <a:lstStyle/>
          <a:p>
            <a:pPr marL="0" lvl="0" indent="0" eaLnBrk="0" fontAlgn="base" hangingPunct="0">
              <a:spcAft>
                <a:spcPct val="0"/>
              </a:spcAft>
              <a:buSzPts val="2400"/>
              <a:buNone/>
              <a:tabLst/>
            </a:pPr>
            <a:r>
              <a:rPr lang="en-US" altLang="en-US" sz="2400" dirty="0">
                <a:solidFill>
                  <a:srgbClr val="000000"/>
                </a:solidFill>
                <a:latin typeface="Arial (Body)"/>
                <a:ea typeface="ＭＳ Ｐゴシック"/>
              </a:rPr>
              <a:t>Recognizing the short duration of action of epinephrine, the </a:t>
            </a:r>
            <a:r>
              <a:rPr lang="en-US" altLang="en-US" sz="2400" dirty="0" smtClean="0">
                <a:solidFill>
                  <a:srgbClr val="000000"/>
                </a:solidFill>
                <a:latin typeface="Arial (Body)"/>
                <a:ea typeface="ＭＳ Ｐゴシック"/>
              </a:rPr>
              <a:t>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T</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a:t>
            </a:r>
            <a:r>
              <a:rPr lang="en-US" altLang="en-US" sz="2400" dirty="0">
                <a:solidFill>
                  <a:srgbClr val="000000"/>
                </a:solidFill>
                <a:latin typeface="Arial (Body)"/>
                <a:ea typeface="ＭＳ Ｐゴシック"/>
              </a:rPr>
              <a:t>do not spend further time at the scene, but transport immediately.</a:t>
            </a:r>
          </a:p>
          <a:p>
            <a:pPr marL="0" lvl="0" indent="0" eaLnBrk="0" fontAlgn="base" hangingPunct="0">
              <a:spcAft>
                <a:spcPct val="0"/>
              </a:spcAft>
              <a:buSzPts val="2400"/>
              <a:buNone/>
              <a:tabLst/>
            </a:pPr>
            <a:r>
              <a:rPr lang="en-US" altLang="en-US" sz="2400" dirty="0" smtClean="0">
                <a:solidFill>
                  <a:srgbClr val="000000"/>
                </a:solidFill>
                <a:latin typeface="Arial (Body)"/>
                <a:ea typeface="ＭＳ Ｐゴシック"/>
              </a:rPr>
              <a:t>Jesse’s </a:t>
            </a:r>
            <a:r>
              <a:rPr lang="en-US" altLang="en-US" sz="2400" dirty="0">
                <a:solidFill>
                  <a:srgbClr val="000000"/>
                </a:solidFill>
                <a:latin typeface="Arial (Body)"/>
                <a:ea typeface="ＭＳ Ｐゴシック"/>
              </a:rPr>
              <a:t>wheezing decreases en route, and there is no worsening of his swelling or rash. His blood pressure remains normal, as well as his </a:t>
            </a:r>
            <a:r>
              <a:rPr lang="en-US" altLang="en-US" sz="2400" dirty="0" smtClean="0">
                <a:solidFill>
                  <a:srgbClr val="000000"/>
                </a:solidFill>
                <a:latin typeface="Arial (Body)"/>
                <a:ea typeface="ＭＳ Ｐゴシック"/>
              </a:rPr>
              <a:t>S</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p</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O</a:t>
            </a:r>
            <a:r>
              <a:rPr lang="en-US" altLang="en-US" sz="2400" baseline="-25000" dirty="0" smtClean="0">
                <a:solidFill>
                  <a:srgbClr val="000000"/>
                </a:solidFill>
                <a:latin typeface="Arial (Body)"/>
                <a:ea typeface="ＭＳ Ｐゴシック"/>
              </a:rPr>
              <a:t>2</a:t>
            </a:r>
            <a:r>
              <a:rPr lang="en-US" altLang="en-US" sz="2400" dirty="0">
                <a:solidFill>
                  <a:srgbClr val="000000"/>
                </a:solidFill>
                <a:latin typeface="Arial (Body)"/>
                <a:ea typeface="ＭＳ Ｐゴシック"/>
              </a:rPr>
              <a:t>, although is heart rate has increased from an initial 104 to 116.</a:t>
            </a:r>
          </a:p>
        </p:txBody>
      </p:sp>
    </p:spTree>
    <p:extLst>
      <p:ext uri="{BB962C8B-B14F-4D97-AF65-F5344CB8AC3E}">
        <p14:creationId xmlns:p14="http://schemas.microsoft.com/office/powerpoint/2010/main" val="338870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Introduction</a:t>
            </a:r>
            <a:endParaRPr lang="en-US"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An allergic reaction is a hypersensitivity reaction.</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An anaphylactic reaction (anaphylaxis) is a severe, life-threatening allergic reaction.</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A delay in treatment can result in death.</a:t>
            </a:r>
          </a:p>
        </p:txBody>
      </p:sp>
    </p:spTree>
    <p:extLst>
      <p:ext uri="{BB962C8B-B14F-4D97-AF65-F5344CB8AC3E}">
        <p14:creationId xmlns:p14="http://schemas.microsoft.com/office/powerpoint/2010/main" val="186407090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Case Study Conclusion </a:t>
            </a:r>
            <a:r>
              <a:rPr lang="en-IN" sz="2000" b="0" dirty="0" smtClean="0">
                <a:latin typeface="Times New Roman" panose="02020603050405020304" pitchFamily="18" charset="0"/>
                <a:ea typeface="ＭＳ Ｐゴシック"/>
                <a:cs typeface="ＭＳ Ｐゴシック" pitchFamily="-1" charset="-128"/>
              </a:rPr>
              <a:t>(3 of 3)</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p:txBody>
          <a:bodyPr wrap="square" lIns="91425" tIns="91425" rIns="91425" bIns="91425">
            <a:noAutofit/>
          </a:bodyPr>
          <a:lstStyle/>
          <a:p>
            <a:pPr marL="0" lvl="0" indent="0" eaLnBrk="0" fontAlgn="base" hangingPunct="0">
              <a:spcAft>
                <a:spcPct val="0"/>
              </a:spcAft>
              <a:buSzPts val="2400"/>
              <a:buNone/>
              <a:tabLst/>
            </a:pPr>
            <a:r>
              <a:rPr lang="en-US" altLang="en-US" sz="2400" dirty="0">
                <a:solidFill>
                  <a:srgbClr val="000000"/>
                </a:solidFill>
                <a:latin typeface="Arial (Body)"/>
                <a:ea typeface="ＭＳ Ｐゴシック"/>
              </a:rPr>
              <a:t>At the emergency department, Jesse receives additional epinephrine, as well as an antihistamine. After being observed and monitored for several hours, </a:t>
            </a:r>
            <a:r>
              <a:rPr lang="en-US" altLang="en-US" sz="2400" dirty="0" smtClean="0">
                <a:solidFill>
                  <a:srgbClr val="000000"/>
                </a:solidFill>
                <a:latin typeface="Arial (Body)"/>
                <a:ea typeface="ＭＳ Ｐゴシック"/>
              </a:rPr>
              <a:t>Jesse’s </a:t>
            </a:r>
            <a:r>
              <a:rPr lang="en-US" altLang="en-US" sz="2400" dirty="0">
                <a:solidFill>
                  <a:srgbClr val="000000"/>
                </a:solidFill>
                <a:latin typeface="Arial (Body)"/>
                <a:ea typeface="ＭＳ Ｐゴシック"/>
              </a:rPr>
              <a:t>parents are grateful to be able to take him home.</a:t>
            </a:r>
          </a:p>
        </p:txBody>
      </p:sp>
    </p:spTree>
    <p:extLst>
      <p:ext uri="{BB962C8B-B14F-4D97-AF65-F5344CB8AC3E}">
        <p14:creationId xmlns:p14="http://schemas.microsoft.com/office/powerpoint/2010/main" val="237554857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Lesson Summary </a:t>
            </a:r>
            <a:r>
              <a:rPr lang="en-IN" sz="2000" b="0" dirty="0" smtClean="0">
                <a:latin typeface="Times New Roman" panose="02020603050405020304" pitchFamily="18" charset="0"/>
                <a:ea typeface="ＭＳ Ｐゴシック"/>
                <a:cs typeface="ＭＳ Ｐゴシック" pitchFamily="-1" charset="-128"/>
              </a:rPr>
              <a:t>(1 of 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416016"/>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An anaphylactic reaction is a severe allergic reaction.</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The pathophysiology includes airway edema, bronchoconstriction, and vasodilation.</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Care includes airway management, ventilation and oxygenation, and administration of epinephrine.</a:t>
            </a:r>
          </a:p>
        </p:txBody>
      </p:sp>
    </p:spTree>
    <p:extLst>
      <p:ext uri="{BB962C8B-B14F-4D97-AF65-F5344CB8AC3E}">
        <p14:creationId xmlns:p14="http://schemas.microsoft.com/office/powerpoint/2010/main" val="406736514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Lesson Summary </a:t>
            </a:r>
            <a:r>
              <a:rPr lang="en-IN" sz="2000" b="0" dirty="0" smtClean="0">
                <a:latin typeface="Times New Roman" panose="02020603050405020304" pitchFamily="18" charset="0"/>
                <a:ea typeface="ＭＳ Ｐゴシック"/>
                <a:cs typeface="ＭＳ Ｐゴシック" pitchFamily="-1" charset="-128"/>
              </a:rPr>
              <a:t>(2 of 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923299"/>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Anaphylaxis can progress rapidly; reassess the patient frequently.</a:t>
            </a:r>
          </a:p>
        </p:txBody>
      </p:sp>
    </p:spTree>
    <p:extLst>
      <p:ext uri="{BB962C8B-B14F-4D97-AF65-F5344CB8AC3E}">
        <p14:creationId xmlns:p14="http://schemas.microsoft.com/office/powerpoint/2010/main" val="247975553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Correct!</a:t>
            </a:r>
            <a:endParaRPr lang="en-US"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p:txBody>
          <a:bodyPr wrap="square" lIns="91425" tIns="91425" rIns="91425" bIns="91425">
            <a:noAutofit/>
          </a:bodyPr>
          <a:lstStyle/>
          <a:p>
            <a:pPr marL="0" lvl="0" indent="0" fontAlgn="base">
              <a:spcAft>
                <a:spcPct val="0"/>
              </a:spcAft>
              <a:buSzPts val="2400"/>
              <a:buNone/>
              <a:tabLst/>
            </a:pPr>
            <a:r>
              <a:rPr lang="en-US" altLang="en-US" sz="2400" kern="1200" dirty="0">
                <a:solidFill>
                  <a:srgbClr val="000000"/>
                </a:solidFill>
                <a:latin typeface="Arial (Body)"/>
                <a:ea typeface="ＭＳ Ｐゴシック" panose="020B0600070205080204" pitchFamily="34" charset="-128"/>
              </a:rPr>
              <a:t>Several factors lead to decreased delivery of oxygen to the tissues in anaphylaxis. Among these are hypotension from vasodilation and loss of fluids from the vascular space, and decreased ventilation from airway swelling and bronchoconstriction.</a:t>
            </a:r>
          </a:p>
          <a:p>
            <a:pPr marL="0" lvl="0" indent="0" fontAlgn="base">
              <a:spcAft>
                <a:spcPct val="0"/>
              </a:spcAft>
              <a:buSzPts val="2400"/>
              <a:buNone/>
              <a:tabLst/>
            </a:pPr>
            <a:r>
              <a:rPr lang="en-US" altLang="en-US" sz="2400" kern="1200" dirty="0" smtClean="0">
                <a:solidFill>
                  <a:srgbClr val="000000"/>
                </a:solidFill>
                <a:latin typeface="Arial (Body)"/>
                <a:ea typeface="ＭＳ Ｐゴシック" panose="020B0600070205080204" pitchFamily="34" charset="-128"/>
                <a:hlinkClick r:id="rId2" action="ppaction://hlinksldjump"/>
              </a:rPr>
              <a:t>Click </a:t>
            </a:r>
            <a:r>
              <a:rPr lang="en-US" altLang="en-US" sz="2400" kern="1200" dirty="0">
                <a:solidFill>
                  <a:srgbClr val="000000"/>
                </a:solidFill>
                <a:latin typeface="Arial (Body)"/>
                <a:ea typeface="ＭＳ Ｐゴシック" panose="020B0600070205080204" pitchFamily="34" charset="-128"/>
                <a:hlinkClick r:id="rId2" action="ppaction://hlinksldjump"/>
              </a:rPr>
              <a:t>here to return to the program.</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338810890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Incorrect </a:t>
            </a:r>
            <a:r>
              <a:rPr lang="en-US" sz="2000" b="0" dirty="0" smtClean="0">
                <a:latin typeface="Times New Roman" panose="02020603050405020304" pitchFamily="18" charset="0"/>
                <a:ea typeface="ＭＳ Ｐゴシック"/>
                <a:cs typeface="ＭＳ Ｐゴシック" pitchFamily="-1" charset="-128"/>
              </a:rPr>
              <a:t>(1 of 3)</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p:txBody>
          <a:bodyPr wrap="square" lIns="91425" tIns="91425" rIns="91425" bIns="91425">
            <a:noAutofit/>
          </a:bodyPr>
          <a:lstStyle/>
          <a:p>
            <a:pPr marL="0" lvl="0" indent="0" fontAlgn="base">
              <a:spcAft>
                <a:spcPct val="0"/>
              </a:spcAft>
              <a:buSzPts val="2400"/>
              <a:buNone/>
              <a:tabLst/>
            </a:pPr>
            <a:r>
              <a:rPr lang="en-US" altLang="en-US" sz="2400" kern="1200" dirty="0">
                <a:solidFill>
                  <a:srgbClr val="000000"/>
                </a:solidFill>
                <a:latin typeface="Arial (Body)"/>
                <a:ea typeface="ＭＳ Ｐゴシック" panose="020B0600070205080204" pitchFamily="34" charset="-128"/>
              </a:rPr>
              <a:t>Weakening of the left ventricle of the heart is not a factor in decreased perfusion in anaphylaxis.</a:t>
            </a:r>
          </a:p>
          <a:p>
            <a:pPr marL="0" lvl="0" indent="0" fontAlgn="base">
              <a:spcAft>
                <a:spcPct val="0"/>
              </a:spcAft>
              <a:buSzPts val="2400"/>
              <a:buNone/>
              <a:tabLst/>
            </a:pPr>
            <a:r>
              <a:rPr lang="en-US" altLang="en-US" sz="2400" kern="1200" dirty="0" smtClean="0">
                <a:solidFill>
                  <a:srgbClr val="000000"/>
                </a:solidFill>
                <a:latin typeface="Arial (Body)"/>
                <a:ea typeface="ＭＳ Ｐゴシック" panose="020B0600070205080204" pitchFamily="34" charset="-128"/>
                <a:hlinkClick r:id="rId2" action="ppaction://hlinksldjump"/>
              </a:rPr>
              <a:t>Click </a:t>
            </a:r>
            <a:r>
              <a:rPr lang="en-US" altLang="en-US" sz="2400" kern="1200" dirty="0">
                <a:solidFill>
                  <a:srgbClr val="000000"/>
                </a:solidFill>
                <a:latin typeface="Arial (Body)"/>
                <a:ea typeface="ＭＳ Ｐゴシック" panose="020B0600070205080204" pitchFamily="34" charset="-128"/>
                <a:hlinkClick r:id="rId2" action="ppaction://hlinksldjump"/>
              </a:rPr>
              <a:t>here to return to the quiz.</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235760476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Incorrect </a:t>
            </a:r>
            <a:r>
              <a:rPr lang="en-US" sz="2000" b="0" dirty="0" smtClean="0">
                <a:latin typeface="Times New Roman" panose="02020603050405020304" pitchFamily="18" charset="0"/>
                <a:ea typeface="ＭＳ Ｐゴシック"/>
                <a:cs typeface="ＭＳ Ｐゴシック" pitchFamily="-1" charset="-128"/>
              </a:rPr>
              <a:t>(2 of 3)</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p:txBody>
          <a:bodyPr wrap="square" lIns="91425" tIns="91425" rIns="91425" bIns="91425">
            <a:noAutofit/>
          </a:bodyPr>
          <a:lstStyle/>
          <a:p>
            <a:pPr marL="0" lvl="0" indent="0" fontAlgn="base">
              <a:spcAft>
                <a:spcPct val="0"/>
              </a:spcAft>
              <a:buSzPts val="2400"/>
              <a:buNone/>
              <a:tabLst/>
            </a:pPr>
            <a:r>
              <a:rPr lang="en-US" altLang="en-US" sz="2400" kern="1200" dirty="0">
                <a:solidFill>
                  <a:srgbClr val="000000"/>
                </a:solidFill>
                <a:latin typeface="Arial (Body)"/>
                <a:ea typeface="ＭＳ Ｐゴシック" panose="020B0600070205080204" pitchFamily="34" charset="-128"/>
              </a:rPr>
              <a:t>Obstruction of blood flow through the pulmonary arterial system is not a cause of hypoperfusion in anaphylaxis.</a:t>
            </a:r>
          </a:p>
          <a:p>
            <a:pPr marL="0" lvl="0" indent="0" fontAlgn="base">
              <a:spcAft>
                <a:spcPct val="0"/>
              </a:spcAft>
              <a:buSzPts val="2400"/>
              <a:buNone/>
              <a:tabLst/>
            </a:pPr>
            <a:r>
              <a:rPr lang="en-US" altLang="en-US" sz="2400" kern="1200" dirty="0" smtClean="0">
                <a:solidFill>
                  <a:srgbClr val="000000"/>
                </a:solidFill>
                <a:latin typeface="Arial (Body)"/>
                <a:ea typeface="ＭＳ Ｐゴシック" panose="020B0600070205080204" pitchFamily="34" charset="-128"/>
                <a:hlinkClick r:id="rId2" action="ppaction://hlinksldjump"/>
              </a:rPr>
              <a:t>Click </a:t>
            </a:r>
            <a:r>
              <a:rPr lang="en-US" altLang="en-US" sz="2400" kern="1200" dirty="0">
                <a:solidFill>
                  <a:srgbClr val="000000"/>
                </a:solidFill>
                <a:latin typeface="Arial (Body)"/>
                <a:ea typeface="ＭＳ Ｐゴシック" panose="020B0600070205080204" pitchFamily="34" charset="-128"/>
                <a:hlinkClick r:id="rId2" action="ppaction://hlinksldjump"/>
              </a:rPr>
              <a:t>here to return to the quiz.</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200324995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Incorrect </a:t>
            </a:r>
            <a:r>
              <a:rPr lang="en-US" sz="2000" b="0" dirty="0" smtClean="0">
                <a:latin typeface="Times New Roman" panose="02020603050405020304" pitchFamily="18" charset="0"/>
                <a:ea typeface="ＭＳ Ｐゴシック"/>
                <a:cs typeface="ＭＳ Ｐゴシック" pitchFamily="-1" charset="-128"/>
              </a:rPr>
              <a:t>(3 of 3)</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p:txBody>
          <a:bodyPr wrap="square" lIns="91425" tIns="91425" rIns="91425" bIns="91425">
            <a:noAutofit/>
          </a:bodyPr>
          <a:lstStyle/>
          <a:p>
            <a:pPr marL="0" lvl="0" indent="0" fontAlgn="base">
              <a:spcAft>
                <a:spcPct val="0"/>
              </a:spcAft>
              <a:buSzPts val="2400"/>
              <a:buNone/>
              <a:tabLst/>
            </a:pPr>
            <a:r>
              <a:rPr lang="en-US" altLang="en-US" sz="2400" kern="1200" dirty="0">
                <a:solidFill>
                  <a:srgbClr val="000000"/>
                </a:solidFill>
                <a:latin typeface="Arial (Body)"/>
                <a:ea typeface="ＭＳ Ｐゴシック" panose="020B0600070205080204" pitchFamily="34" charset="-128"/>
              </a:rPr>
              <a:t>Although the delivery of oxygen to cells may be impaired in anaphylaxis because of hypotension and problems with ventilation, the ability of the cells to use oxygen that is delivered to them is not affected.</a:t>
            </a:r>
          </a:p>
          <a:p>
            <a:pPr marL="0" lvl="0" indent="0" fontAlgn="base">
              <a:spcAft>
                <a:spcPct val="0"/>
              </a:spcAft>
              <a:buSzPts val="2400"/>
              <a:buNone/>
              <a:tabLst/>
            </a:pPr>
            <a:r>
              <a:rPr lang="en-US" altLang="en-US" sz="2400" kern="1200" dirty="0" smtClean="0">
                <a:solidFill>
                  <a:srgbClr val="000000"/>
                </a:solidFill>
                <a:latin typeface="Arial (Body)"/>
                <a:ea typeface="ＭＳ Ｐゴシック" panose="020B0600070205080204" pitchFamily="34" charset="-128"/>
                <a:hlinkClick r:id="rId2" action="ppaction://hlinksldjump"/>
              </a:rPr>
              <a:t>Click </a:t>
            </a:r>
            <a:r>
              <a:rPr lang="en-US" altLang="en-US" sz="2400" kern="1200" dirty="0">
                <a:solidFill>
                  <a:srgbClr val="000000"/>
                </a:solidFill>
                <a:latin typeface="Arial (Body)"/>
                <a:ea typeface="ＭＳ Ｐゴシック" panose="020B0600070205080204" pitchFamily="34" charset="-128"/>
                <a:hlinkClick r:id="rId2" action="ppaction://hlinksldjump"/>
              </a:rPr>
              <a:t>here to return to the quiz</a:t>
            </a:r>
            <a:r>
              <a:rPr lang="en-US" altLang="en-US" sz="2400" kern="1200" dirty="0">
                <a:solidFill>
                  <a:srgbClr val="000000"/>
                </a:solidFill>
                <a:latin typeface="Arial (Body)"/>
                <a:ea typeface="ＭＳ Ｐゴシック" panose="020B0600070205080204" pitchFamily="34" charset="-128"/>
              </a:rPr>
              <a:t>.</a:t>
            </a:r>
          </a:p>
        </p:txBody>
      </p:sp>
    </p:spTree>
    <p:extLst>
      <p:ext uri="{BB962C8B-B14F-4D97-AF65-F5344CB8AC3E}">
        <p14:creationId xmlns:p14="http://schemas.microsoft.com/office/powerpoint/2010/main" val="141025868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097279"/>
          </a:xfrm>
        </p:spPr>
        <p:txBody>
          <a:bodyPr tIns="91425">
            <a:noAutofit/>
          </a:bodyPr>
          <a:lstStyle/>
          <a:p>
            <a:r>
              <a:rPr lang="en-US" dirty="0" smtClean="0">
                <a:latin typeface="Times New Roman" panose="02020603050405020304" pitchFamily="18" charset="0"/>
              </a:rPr>
              <a:t>Copyright</a:t>
            </a:r>
            <a:endParaRPr lang="en-US" dirty="0">
              <a:latin typeface="Times New Roman" panose="02020603050405020304" pitchFamily="18" charset="0"/>
            </a:endParaRPr>
          </a:p>
        </p:txBody>
      </p:sp>
      <p:pic>
        <p:nvPicPr>
          <p:cNvPr id="4" name="Picture 2" descr="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a:picLocks noChangeAspect="1" noChangeArrowheads="1"/>
          </p:cNvPicPr>
          <p:nvPr/>
        </p:nvPicPr>
        <p:blipFill>
          <a:blip r:embed="rId2"/>
          <a:srcRect/>
          <a:stretch>
            <a:fillRect/>
          </a:stretch>
        </p:blipFill>
        <p:spPr bwMode="auto">
          <a:xfrm>
            <a:off x="767157" y="2310096"/>
            <a:ext cx="7423150" cy="2438400"/>
          </a:xfrm>
          <a:prstGeom prst="rect">
            <a:avLst/>
          </a:prstGeom>
          <a:noFill/>
          <a:ln w="9525">
            <a:noFill/>
            <a:miter lim="800000"/>
            <a:headEnd/>
            <a:tailEnd/>
          </a:ln>
        </p:spPr>
      </p:pic>
    </p:spTree>
    <p:extLst>
      <p:ext uri="{BB962C8B-B14F-4D97-AF65-F5344CB8AC3E}">
        <p14:creationId xmlns:p14="http://schemas.microsoft.com/office/powerpoint/2010/main" val="9643619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Allergic and Anaphylactic Reactions </a:t>
            </a:r>
            <a:r>
              <a:rPr lang="en-IN" sz="2000" b="0" dirty="0" smtClean="0">
                <a:latin typeface="Times New Roman" panose="02020603050405020304" pitchFamily="18" charset="0"/>
                <a:ea typeface="ＭＳ Ｐゴシック"/>
                <a:cs typeface="ＭＳ Ｐゴシック" pitchFamily="-1" charset="-128"/>
              </a:rPr>
              <a:t>(1 of 33)</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The immune system responds to foreign substances called antigens.</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Allergens are a type of antigen that can provoke a reaction in some people.</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The response of the immune system upon exposure to an antigen is to produce antibodies.</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This immune response typically occurs with little or no allergic reaction.</a:t>
            </a:r>
          </a:p>
        </p:txBody>
      </p:sp>
    </p:spTree>
    <p:extLst>
      <p:ext uri="{BB962C8B-B14F-4D97-AF65-F5344CB8AC3E}">
        <p14:creationId xmlns:p14="http://schemas.microsoft.com/office/powerpoint/2010/main" val="24745211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Allergic and Anaphylactic Reactions </a:t>
            </a:r>
            <a:r>
              <a:rPr lang="en-IN" sz="2000" b="0" dirty="0" smtClean="0">
                <a:latin typeface="Times New Roman" panose="02020603050405020304" pitchFamily="18" charset="0"/>
                <a:ea typeface="ＭＳ Ｐゴシック"/>
                <a:cs typeface="ＭＳ Ｐゴシック" pitchFamily="-1" charset="-128"/>
              </a:rPr>
              <a:t>(2 of 33)</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The body can produce immunoglobulin E (</a:t>
            </a:r>
            <a:r>
              <a:rPr lang="en-US" altLang="en-US" sz="2400" dirty="0" smtClean="0">
                <a:solidFill>
                  <a:srgbClr val="000000"/>
                </a:solidFill>
                <a:latin typeface="Arial (Body)"/>
                <a:ea typeface="ＭＳ Ｐゴシック"/>
              </a:rPr>
              <a:t>I</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g</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E</a:t>
            </a:r>
            <a:r>
              <a:rPr lang="en-US" altLang="en-US" sz="2400" dirty="0">
                <a:solidFill>
                  <a:srgbClr val="000000"/>
                </a:solidFill>
                <a:latin typeface="Arial (Body)"/>
                <a:ea typeface="ＭＳ Ｐゴシック"/>
              </a:rPr>
              <a:t>) in response to allergens.</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When </a:t>
            </a:r>
            <a:r>
              <a:rPr lang="en-US" altLang="en-US" sz="2400" dirty="0" smtClean="0">
                <a:solidFill>
                  <a:srgbClr val="000000"/>
                </a:solidFill>
                <a:latin typeface="Arial (Body)"/>
                <a:ea typeface="ＭＳ Ｐゴシック"/>
              </a:rPr>
              <a:t>I</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g</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E </a:t>
            </a:r>
            <a:r>
              <a:rPr lang="en-US" altLang="en-US" sz="2400" dirty="0">
                <a:solidFill>
                  <a:srgbClr val="000000"/>
                </a:solidFill>
                <a:latin typeface="Arial (Body)"/>
                <a:ea typeface="ＭＳ Ｐゴシック"/>
              </a:rPr>
              <a:t>encounters an allergen, it triggers an immune system response.</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An excessive immune system response to an allergen is called an allergic reaction.</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Occasionally there is a severe, life-threatening anaphylactic reaction.</a:t>
            </a:r>
          </a:p>
        </p:txBody>
      </p:sp>
    </p:spTree>
    <p:extLst>
      <p:ext uri="{BB962C8B-B14F-4D97-AF65-F5344CB8AC3E}">
        <p14:creationId xmlns:p14="http://schemas.microsoft.com/office/powerpoint/2010/main" val="1923401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Allergic and Anaphylactic Reactions </a:t>
            </a:r>
            <a:r>
              <a:rPr lang="en-IN" sz="2000" b="0" dirty="0" smtClean="0">
                <a:latin typeface="Times New Roman" panose="02020603050405020304" pitchFamily="18" charset="0"/>
                <a:ea typeface="ＭＳ Ｐゴシック"/>
                <a:cs typeface="ＭＳ Ｐゴシック" pitchFamily="-1" charset="-128"/>
              </a:rPr>
              <a:t>(3 of 33)</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Pathophysiology of Allergic Reaction</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An excessive response to an allergen is an allergic reaction.</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A severe, systemic immune response to an allergen is called an anaphylactic reaction.</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Chemicals released by the body in anaphylaxis cause airway swelling, bronchoconstriction, and vasodilation.</a:t>
            </a:r>
          </a:p>
        </p:txBody>
      </p:sp>
    </p:spTree>
    <p:extLst>
      <p:ext uri="{BB962C8B-B14F-4D97-AF65-F5344CB8AC3E}">
        <p14:creationId xmlns:p14="http://schemas.microsoft.com/office/powerpoint/2010/main" val="3584132544"/>
      </p:ext>
    </p:extLst>
  </p:cSld>
  <p:clrMapOvr>
    <a:masterClrMapping/>
  </p:clrMapOvr>
  <p:timing>
    <p:tnLst>
      <p:par>
        <p:cTn id="1" dur="indefinite" restart="never" nodeType="tmRoot"/>
      </p:par>
    </p:tnLst>
  </p:timing>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8904</TotalTime>
  <Words>7575</Words>
  <Application>Microsoft Office PowerPoint</Application>
  <PresentationFormat>On-screen Show (4:3)</PresentationFormat>
  <Paragraphs>672</Paragraphs>
  <Slides>67</Slides>
  <Notes>52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67</vt:i4>
      </vt:variant>
    </vt:vector>
  </HeadingPairs>
  <TitlesOfParts>
    <vt:vector size="76" baseType="lpstr">
      <vt:lpstr>ＭＳ Ｐゴシック</vt:lpstr>
      <vt:lpstr>Arial</vt:lpstr>
      <vt:lpstr>Arial (Body)</vt:lpstr>
      <vt:lpstr>Calibri</vt:lpstr>
      <vt:lpstr>Noto Sans Symbols</vt:lpstr>
      <vt:lpstr>Times New Roman</vt:lpstr>
      <vt:lpstr>Verdana</vt:lpstr>
      <vt:lpstr>508 Lecture</vt:lpstr>
      <vt:lpstr>1_508 Lecture</vt:lpstr>
      <vt:lpstr>Prehospital: Emergency Care</vt:lpstr>
      <vt:lpstr>Learning Readiness</vt:lpstr>
      <vt:lpstr>Setting the Stage</vt:lpstr>
      <vt:lpstr>Case Study Introduction</vt:lpstr>
      <vt:lpstr>Case Study</vt:lpstr>
      <vt:lpstr>Introduction</vt:lpstr>
      <vt:lpstr>Allergic and Anaphylactic Reactions (1 of 33)</vt:lpstr>
      <vt:lpstr>Allergic and Anaphylactic Reactions (2 of 33)</vt:lpstr>
      <vt:lpstr>Allergic and Anaphylactic Reactions (3 of 33)</vt:lpstr>
      <vt:lpstr>Allergic and Anaphylactic Reactions (4 of 33)</vt:lpstr>
      <vt:lpstr>Allergic and Anaphylactic Reactions (5 of 33)</vt:lpstr>
      <vt:lpstr>Figure 21-1 Life-Threatening Responses in Anaphylactic Reaction</vt:lpstr>
      <vt:lpstr>Allergic and Anaphylactic Reactions (6 of 33)</vt:lpstr>
      <vt:lpstr>Allergic and Anaphylactic Reactions (7 of 33)</vt:lpstr>
      <vt:lpstr>Allergic and Anaphylactic Reactions (8 of 33)</vt:lpstr>
      <vt:lpstr>Table 21-1 Common Causes of an Anaphylactic or Antaphylactoid Reaction (1 of 3)</vt:lpstr>
      <vt:lpstr>Table 21-1 Common Causes of an Anaphylactic or Antaphylactoid Reaction (2 of 3)</vt:lpstr>
      <vt:lpstr>Table 21-1 Common Causes of an Anaphylactic or Antaphylactoid Reaction (3 of 3)</vt:lpstr>
      <vt:lpstr>Click on the Problem Below That Is Responsible for Decreased Perfusion Related to the Effects of Histamine in Anaphylactic Reactions</vt:lpstr>
      <vt:lpstr>Allergic and Anaphylactic Reactions (9 of 33)</vt:lpstr>
      <vt:lpstr>Allergic and Anaphylactic Reactions (10 of 33)</vt:lpstr>
      <vt:lpstr>Allergic and Anaphylactic Reactions (11 of 33)</vt:lpstr>
      <vt:lpstr>Allergic and Anaphylactic Reactions (12 of 33)</vt:lpstr>
      <vt:lpstr>Localized Angioedema to the Tongue from an Anaphylactic Reaction</vt:lpstr>
      <vt:lpstr>Hives (Urticaria) from an Allergic Reaction to a Penicillin-Derivative Drug</vt:lpstr>
      <vt:lpstr>Hives from a Food Allergy</vt:lpstr>
      <vt:lpstr>Allergic and Anaphylactic Reactions (13 of 33)</vt:lpstr>
      <vt:lpstr>Allergic and Anaphylactic Reactions (14 of 33)</vt:lpstr>
      <vt:lpstr>Allergic and Anaphylactic Reactions (15 of 33)</vt:lpstr>
      <vt:lpstr>Table 21-3 Signs and Symptoms of Anaphylaxis and Related Pathophysiology (1 of 2)</vt:lpstr>
      <vt:lpstr>Table 21-3 Signs and Symptoms of Anaphylaxis and Related Pathophysiology (2 of 2)</vt:lpstr>
      <vt:lpstr>Allergic and Anaphylactic Reactions (16 of 33)</vt:lpstr>
      <vt:lpstr>Allergic and Anaphylactic Reactions (17 of 33)</vt:lpstr>
      <vt:lpstr>Allergic and Anaphylactic Reactions (18 of 33)</vt:lpstr>
      <vt:lpstr>Allergic and Anaphylactic Reactions (19 of 33)</vt:lpstr>
      <vt:lpstr>Allergic and Anaphylactic Reactions (20 of 33)</vt:lpstr>
      <vt:lpstr>Allergic and Anaphylactic Reactions (21 of 33)</vt:lpstr>
      <vt:lpstr>Allergic and Anaphylactic Reactions (22 of 33)</vt:lpstr>
      <vt:lpstr>Allergic and Anaphylactic Reactions (23 of 33)</vt:lpstr>
      <vt:lpstr>Allergic and Anaphylactic Reactions (24 of 33)</vt:lpstr>
      <vt:lpstr>Table 21-3 Indicators of a Severe Systemic Anaphylactic Reaction</vt:lpstr>
      <vt:lpstr>Allergic and Anaphylactic Reactions (25 of 33)</vt:lpstr>
      <vt:lpstr>Allergic and Anaphylactic Reactions (26 of 33)</vt:lpstr>
      <vt:lpstr>Allergic and Anaphylactic Reactions (27 of 33)</vt:lpstr>
      <vt:lpstr>Allergic and Anaphylactic Reactions (28 of 33)</vt:lpstr>
      <vt:lpstr>Allergic and Anaphylactic Reactions (29 of 33)</vt:lpstr>
      <vt:lpstr>Allergic and Anaphylactic Reactions (30 of 33)</vt:lpstr>
      <vt:lpstr>Allergic and Anaphylactic Reactions (31 of 33)</vt:lpstr>
      <vt:lpstr>Figure 21-6 Epinephrine Auto-Injectors: Epipen Auto-Injectors for Infant/Child and Adult</vt:lpstr>
      <vt:lpstr>Allergic and Anaphylactic Reactions (32 of 33)</vt:lpstr>
      <vt:lpstr>Allergic and Anaphylactic Reactions (33 of 33)</vt:lpstr>
      <vt:lpstr>E M T Skills 21-1</vt:lpstr>
      <vt:lpstr>Administer Oxygen by Nonrebreather Mask</vt:lpstr>
      <vt:lpstr>Check the Epipen Epinephrine Auto-Injector to Ensure It is Prescribed for the Patient. Check the Expiration Date and Clarity of the Drug</vt:lpstr>
      <vt:lpstr>Remove the Safety Cap from the Epipen Auto-Injector</vt:lpstr>
      <vt:lpstr>Place the Tip of the Auto-Injector on the Anterolateral Aspect of the Thigh, Midway Between the Hip and Knee</vt:lpstr>
      <vt:lpstr>Properly Dispose of the Auto-Injector. Then Record the Time of the Epinephrine Injection</vt:lpstr>
      <vt:lpstr>Case Study Conclusion (1 of 3)</vt:lpstr>
      <vt:lpstr>Case Study Conclusion (2 of 3)</vt:lpstr>
      <vt:lpstr>Case Study Conclusion (3 of 3)</vt:lpstr>
      <vt:lpstr>Lesson Summary (1 of 2)</vt:lpstr>
      <vt:lpstr>Lesson Summary (2 of 2)</vt:lpstr>
      <vt:lpstr>Correct!</vt:lpstr>
      <vt:lpstr>Incorrect (1 of 3)</vt:lpstr>
      <vt:lpstr>Incorrect (2 of 3)</vt:lpstr>
      <vt:lpstr>Incorrect (3 of 3)</vt:lpstr>
      <vt:lpstr>Copyright</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Prehospital: Emergency Care, 11e</dc:title>
  <dc:subject>Health Science and Careers</dc:subject>
  <dc:creator>Mistovich/Karren</dc:creator>
  <cp:keywords>Prehospital</cp:keywords>
  <cp:lastModifiedBy>Windows User</cp:lastModifiedBy>
  <cp:revision>858</cp:revision>
  <dcterms:modified xsi:type="dcterms:W3CDTF">2018-03-01T08:31:32Z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ies>
</file>