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78"/>
  </p:notesMasterIdLst>
  <p:handoutMasterIdLst>
    <p:handoutMasterId r:id="rId79"/>
  </p:handoutMasterIdLst>
  <p:sldIdLst>
    <p:sldId id="301"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79"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05" r:id="rId7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86496" autoAdjust="0"/>
  </p:normalViewPr>
  <p:slideViewPr>
    <p:cSldViewPr snapToGrid="0" snapToObjects="1">
      <p:cViewPr varScale="1">
        <p:scale>
          <a:sx n="72" d="100"/>
          <a:sy n="72" d="100"/>
        </p:scale>
        <p:origin x="1291" y="67"/>
      </p:cViewPr>
      <p:guideLst>
        <p:guide orient="horz" pos="2160"/>
        <p:guide pos="2880"/>
      </p:guideLst>
    </p:cSldViewPr>
  </p:slideViewPr>
  <p:outlineViewPr>
    <p:cViewPr>
      <p:scale>
        <a:sx n="33" d="100"/>
        <a:sy n="33" d="100"/>
      </p:scale>
      <p:origin x="0" y="-467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p>
          <a:p>
            <a:endParaRPr lang="en-US" sz="1200" b="0" i="0" u="none" strike="noStrike" kern="1200" cap="none" dirty="0" smtClean="0">
              <a:solidFill>
                <a:schemeClr val="dk1"/>
              </a:solidFill>
              <a:latin typeface="Arial"/>
              <a:cs typeface="Arial"/>
              <a:sym typeface="Arial"/>
            </a:endParaRPr>
          </a:p>
          <a:p>
            <a:pPr>
              <a:defRPr/>
            </a:pPr>
            <a:r>
              <a:rPr lang="en-US" altLang="en-US" b="1" dirty="0" smtClean="0">
                <a:ea typeface="ＭＳ Ｐゴシック" panose="020B0600070205080204" pitchFamily="34" charset="-128"/>
              </a:rPr>
              <a:t>Advance Preparation</a:t>
            </a:r>
            <a:endParaRPr lang="en-US" altLang="en-US" sz="14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Student Readiness</a:t>
            </a:r>
          </a:p>
          <a:p>
            <a:pPr marL="171450" indent="-171450">
              <a:buFont typeface="Arial" panose="020B0604020202020204" pitchFamily="34" charset="0"/>
              <a:buChar char="•"/>
              <a:defRPr/>
            </a:pPr>
            <a:r>
              <a:rPr lang="en-US" altLang="en-US" dirty="0" smtClean="0">
                <a:ea typeface="ＭＳ Ｐゴシック" panose="020B0600070205080204" pitchFamily="34" charset="-128"/>
              </a:rPr>
              <a:t>Assign the associated section of MyBRADYLab and review student scores.</a:t>
            </a:r>
            <a:endParaRPr lang="en-US" altLang="en-US" sz="2000" dirty="0" smtClean="0">
              <a:ea typeface="ＭＳ Ｐゴシック" panose="020B0600070205080204" pitchFamily="34" charset="-128"/>
            </a:endParaRPr>
          </a:p>
          <a:p>
            <a:pPr marL="171450" indent="-171450">
              <a:buFont typeface="Arial" panose="020B0604020202020204" pitchFamily="34" charset="0"/>
              <a:buChar char="•"/>
              <a:defRPr/>
            </a:pPr>
            <a:r>
              <a:rPr lang="en-US" altLang="en-US" dirty="0" smtClean="0">
                <a:ea typeface="ＭＳ Ｐゴシック" panose="020B0600070205080204" pitchFamily="34" charset="-128"/>
              </a:rPr>
              <a:t>Review the chapter material in the Instructor Resources, which includes Student Handouts, PowerPoint slides, and the MyTest Program.</a:t>
            </a:r>
            <a:endParaRPr lang="en-US" altLang="en-US" sz="2000"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Prepare</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Make copies of course policies and procedures, the syllabus, handouts from the Instructor Resources, and other materials for distribution or post them in your learning management system.</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Preview the media resources and Master Teaching Notes in this lesson.</a:t>
            </a:r>
            <a:endParaRPr lang="en-US" altLang="en-US" sz="2000" dirty="0" smtClean="0">
              <a:ea typeface="ＭＳ Ｐゴシック" panose="020B0600070205080204" pitchFamily="34" charset="-128"/>
            </a:endParaRPr>
          </a:p>
          <a:p>
            <a:pPr marL="628650" lvl="1" indent="-171450">
              <a:buFont typeface="Arial" panose="020B0604020202020204" pitchFamily="34" charset="0"/>
              <a:buChar char="•"/>
              <a:defRPr/>
            </a:pPr>
            <a:r>
              <a:rPr lang="en-US" altLang="en-US" dirty="0" smtClean="0">
                <a:ea typeface="ＭＳ Ｐゴシック" panose="020B0600070205080204" pitchFamily="34" charset="-128"/>
              </a:rPr>
              <a:t>Preview the case study presented in the PowerPoint slides.</a:t>
            </a:r>
          </a:p>
          <a:p>
            <a:pPr>
              <a:buFont typeface="Arial" panose="020B0604020202020204" pitchFamily="34" charset="0"/>
              <a:buNone/>
              <a:defRPr/>
            </a:pPr>
            <a:endParaRPr lang="en-US" altLang="en-US" sz="2000" dirty="0" smtClean="0">
              <a:ea typeface="ＭＳ Ｐゴシック" panose="020B0600070205080204" pitchFamily="34" charset="-128"/>
            </a:endParaRPr>
          </a:p>
          <a:p>
            <a:pPr>
              <a:buFont typeface="Arial" panose="020B0604020202020204" pitchFamily="34" charset="0"/>
              <a:buNone/>
              <a:defRPr/>
            </a:pPr>
            <a:r>
              <a:rPr lang="en-US" altLang="en-US" sz="2000" dirty="0" smtClean="0">
                <a:ea typeface="ＭＳ Ｐゴシック" panose="020B0600070205080204" pitchFamily="34" charset="-128"/>
              </a:rPr>
              <a:t>The total teaching time recommended is only a guideline. Take into consideration factors such as the pace at which students learn, the size of the class, breaks, and classroom activities. The actual time devoted to teaching objectives is the responsibility of the instructor.</a:t>
            </a:r>
            <a:endParaRPr lang="en-US" altLang="en-US" sz="3600" dirty="0" smtClean="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a large amount of glucose moves across a membrane, a large amount of water follows it. This is one reason why a high blood glucose level is dangerous and proven to be detrimental in patients with a head injury or stroke. By giving glucose, the brain allows more glucose to cross into the cells and the glucose brings water with it. This causes brain cells to swell, leading to more edema (swelling) within the skull, which worsens the head injury or stroke.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020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Insulin has three main functions: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It increases the movement of glucose out of the blood and into the cells.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It causes the liver to take glucose out of the blood and convert it into glycogen, the stored form of glucose.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It decreases the blood glucose level by the actions just listed: facilitating the movement of the glucose out of the blood and into the cells and the liver.</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Insulin attaches to the cell at a specific (receptor) site and causes another channel on the cell membrane to open. A protein then carries the glucose into the cell through this channel.</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Glucose crosses the blood-brain barrier readily, whether insulin is present or not.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969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Insulin attaches to the cell at a specific (receptor) site and causes another channel on the cell membrane to open. A protein then carries the glucose into the cell through this channel. Thus, insulin facilitates the movement of glucose into the cell. If insulin is not available, glucose moves into the cell at a rate approximately 10 times slower, causing glucose to build up in the bloodstream.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035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 When the blood glucose level decreases to approximately 70 mg/dL, glucagon is secreted.</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The major functions of glucagon follow: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It converts glycogen stored in the liver back into glucose and releases it into the blood.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It converts other, noncarbohydrate substances into glucose in the liver.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It increases and maintains the blood glucose level by converting glycogen and other substances into glucose.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1786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Epinephrine stops the secretion of insulin and promotes the release of stored glucose from the liver, as well as the conversion of other substances into glucose. Many of the signs you see in a patient with a low blood glucose level are caused by epinephrine.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455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Within 1 hour after a meal, a person’s blood glucose level increases 120 and 140 mg/dL. When the blood glucose rises, it triggers the pancreas to secrete insulin, which is released from the pancreas and immediately begins to increase the movement of the glucose into the cells. About two-thirds of the glucose is taken up by the liver, which converts it to glycogen to be stored by the liver and muscles for later use. The brain takes up as much glucose as it needs without the aid of insulin.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As the cells continue to require and use insulin in the hours after a meal, the blood glucose level drops near the lower end of the normal range. The pancreas recognizes the decreased blood glucose level and secretes glucagon. The glucagon causes the liver to begin converting the glycogen (stored glucose) back into glucose, and releasing it into the bloodstream. Other, noncarbohydrate substances are also converted into glucose. This raises the blood glucose level and maintains it in that normal range until the next meal.</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043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Glycogen stores in the liver can last up to 24 to 48 hours. After that, there is typically no more glycogen left in the liver to be converted into glucose and the blood glucose may drop drastically, whereas fats and proteins begin to be used by the body cells at a high rate for energy.</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72922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Diabetes mellitus (DM) is a condition in which there is a disturbance in the metabolism of carbohydrates, fats, and proteins. The primary problem in this condition is either (1) a lack of insulin secreted by the pancreas or (2) the inability of the cell receptors to recognize the insulin and allow the glucose to enter at a normal rate.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2078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Blood glucose is measured in milligrams per deciliter (mg/dL). The body normally maintains blood glucose levels within a wide range—from 70 to 140 mg/dL. </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The specific level within this range depends on the last time the patient ate or drank, especially carbohydrate containing foods and drinks, and other factors such as exercise and activity. </a:t>
            </a:r>
          </a:p>
          <a:p>
            <a:pPr lvl="0" eaLnBrk="0" fontAlgn="base" hangingPunct="0">
              <a:spcBef>
                <a:spcPct val="30000"/>
              </a:spcBef>
              <a:spcAft>
                <a:spcPct val="0"/>
              </a:spcAft>
              <a:defRPr/>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At what point is a patient considered hypoglycemic?</a:t>
            </a:r>
          </a:p>
          <a:p>
            <a:pPr lvl="0" eaLnBrk="0" fontAlgn="base" hangingPunct="0">
              <a:spcBef>
                <a:spcPct val="30000"/>
              </a:spcBef>
              <a:spcAft>
                <a:spcPct val="0"/>
              </a:spcAft>
              <a:defRPr/>
            </a:pPr>
            <a:r>
              <a:rPr lang="en-US" altLang="en-US" dirty="0">
                <a:solidFill>
                  <a:prstClr val="black"/>
                </a:solidFill>
                <a:latin typeface="Calibri"/>
                <a:ea typeface="ＭＳ Ｐゴシック" panose="020B0600070205080204" pitchFamily="34" charset="-128"/>
              </a:rPr>
              <a:t>At what point is a patient considered hyperglycemic?</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393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Fluctuations within the normal BGL range are generally considered normal and not unexpected, a reading less than 70 mg/dL can indicate a lower-than-normal level of glucose (sugar) in the blood, whereas a reading greater than 140 mg/dL may indicate a higher-than-normal amount of glucose in the blood.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145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Explain to students what the National EMS Education Standards are. The National EMS Education Standards communicate the expectations of entry-level EMS providers. As EMTs, students will be expected to be competent in these areas. Acknowledge that the standards are broad, general statements. Although this lesson addresses the listed competencies, the competencies are often complex and require completion of more than one lesson to accomplish. The student is also expected to review the chapter objectives to foreshadow what will be in the chapter. By mastering the key terms the EMT student will better understand the learning and be able to communicate it more clearly.</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a:p>
            <a:pPr lvl="0" fontAlgn="base">
              <a:spcBef>
                <a:spcPct val="0"/>
              </a:spcBef>
              <a:spcAft>
                <a:spcPct val="0"/>
              </a:spcAft>
            </a:pPr>
            <a:r>
              <a:rPr lang="en-US" altLang="en-US" dirty="0">
                <a:solidFill>
                  <a:prstClr val="black"/>
                </a:solidFill>
                <a:latin typeface="Calibri"/>
                <a:ea typeface="ＭＳ Ｐゴシック" panose="020B0600070205080204" pitchFamily="34" charset="-128"/>
              </a:rPr>
              <a:t>Additionally, explain to the students that the purpose of using these slides is to highlight important portions of the material, explain interrelationships of topics, and discuss how to apply this information. It’s not the intent of the presentation (or slides alone) to include every component in the chapter. This presentation still requires the student to thoroughly read the chapter.</a:t>
            </a:r>
          </a:p>
          <a:p>
            <a:pPr lvl="0" fontAlgn="base">
              <a:spcBef>
                <a:spcPct val="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0627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blood glucose level should be tested prior to the administration of any oral glucose or sugar-containing solution.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8176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 To test the blood glucose level with a glucose meter, you need the following supplies and equipment: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Glucose meter.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Glucose meter test strips.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Lancet.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Lancet device (optional).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Alcohol swabs.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374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This device will make a small penetration into the skin to allow a drop of capillary blood to form.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367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To get an accurate glucose reading, you need to get a good blood sample.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5109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reading is typically displayed shortly after obtaining the sample.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5649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there is no insulin or a minimal amount of insulin in the blood, the cells take up glucose at a much slower rate. Or if there is enough insulin but there is a deficit in the cell receptor sites that prevents them from recognizing and attaching insulin, this can also cause a drastic reduction in the amount of glucose that is allowed to enter the cell.</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Critical Thinking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causes the three "Ps" of untreated diabetes mellitus?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the similarities and differences between Type 1 and Type 2 diabetes?</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 </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1200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excessive amount of glucose collects in the blood and raises the blood glucose level. Because the glucose cannot enter the cells at a normal rate, the cells begin to starve for energy and must use other sources, such as fat. Even though the blood is filled with glucose molecules, they are not available to the cells for energy production.</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7440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The peak ages for onset of type 1 diabetes mellitus are 4 to 6 years and again at 10 to 14 years. The patients are typically lean from weight loss. Their blood glucose levels are extremely high if untreated. These patients suffer from the three Ps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9389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 Type 1 diabetics often have difficulty keeping their blood glucose level within the normal range, with the possibility of having too high or too low a blood glucose level.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Type 1 diabetes is much less common than type 2 diabetes.</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1433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Type 2 patients usually do not need to take insulin. However, they do have to regulate their diet and exercise and take oral drugs to help the pancreas secrete more insulin or to make the insulin that is secreted more effective in facilitating movement of glucose into the cells.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404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These bulleted points are the major headings from the chapter, in order. The purpose is to provide a basic lecture navigation for the student.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3178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patient with diabetes mellitus typically has a high blood glucose level. A blood glucose reading that is randomly taken can be greater than 200 mg/dL, compared to 70 to140 mg/dL in a patient without diabetes mellitus.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0706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the case study findings presented.</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0768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students’ responses as a guide of how well-versed they are in this topic.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56905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Hypoglycemia is the term for a low blood glucose level. It is usually defined as a blood glucose concentration less than 70 mg/dL and is the most common type of endocrine emergency. It is more common in type 1 patients than in type 2 patients. Hypoglycemia is the most dangerous acute complication of diabetes mellitus. It is estimated that most diabetics experience mild episodes of hypoglycemia one to two times per week that are self-treated, and 30 percent experience a severe hypoglycemic episode annually.</a:t>
            </a: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are the likely events leading to an episode of hypoglycemia?</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Class Activity</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Draw a grid on the white board with Hypoglycemia and Hyperglycemia as column headings. Label rows Signs, Symptoms, History, and Management. Have students fill in the grid. Review the grid, emphasizing key points and filling in any gaps.</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Critical Thinking Discussion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Why do patients with hypoglycemia often present with bizarre or aggressive behavior?</a:t>
            </a: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What are the management priorities for patients with hypoglycemia?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0151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Hypoglycemia usually occurs in type 1 diabetes mellitus in which the patient must take insulin to regulate their blood glucose levels. This patient takes their insulin, but with excessive results.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Type 2 diabetes mellitus patients can also suffer from hypoglycemia. The oral medications that they take can cause the blood glucose level to drop too far, resulting in hypoglycemia. Because these oral medications have long-lasting effects, hypoglycemia can be prolonged or can recur if these patients are not monitored.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08899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As the blood glucose level drops, epinephrine is secreted at higher levels. The effect of the epinephrine is to shut down secretion of insulin and to stimulate secretion of glucagon, which, in turn, converts stored glycogen and other noncarbohydrate substances into glucose. As a result, many of the signs and symptoms seen in hypoglycemia are associated with the epinephrine circulating in the body.</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Signs and symptoms caused by epinephrine release: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 Diaphoresis (sweating).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Tremors.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Weakness.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Hunger.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Tachycardia (increased heart rate).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Dizziness.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Pale, cool, clammy skin.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Warm sensation.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2894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Signs and symptoms caused by brain cell dysfunction: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Confusion.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Drowsiness.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Disorientation.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Unresponsiveness.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Seizures (can occur in severe cases).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Stroke-like symptoms including hemiparesis (especially in the elderly).</a:t>
            </a:r>
          </a:p>
          <a:p>
            <a:pPr marL="171450" lvl="0" indent="-171450" eaLnBrk="0" fontAlgn="base" hangingPunct="0">
              <a:spcBef>
                <a:spcPct val="30000"/>
              </a:spcBef>
              <a:spcAft>
                <a:spcPct val="0"/>
              </a:spcAft>
              <a:buFont typeface="Arial" panose="020B0604020202020204" pitchFamily="34" charset="0"/>
              <a:buChar char="•"/>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The hypoglycemic patient can present with bizarre or even violent behavior and, for this reason, the patient’s condition can be mistaken for a behavioral or psychiatric disorder, head injury, drug use, or alcohol intoxication. This is potentially a tragic mistake because hypoglycemia can be fatal if not recognized and treated quickly.</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Any patient who presents with an altered mental status, bizarre behavior, violence, or an intoxicated appearance, even if alcohol is smelled on the breath, must be assessed for possible hypoglycemia.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040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Patients with long-term diabetes mellitus usually recognize their own signs and symptoms that occur when their blood glucose levels are decreasing and they are becoming hypoglycemic. Over time the signs and symptoms of hypoglycemia might begin to change and they may not recognize the change; this can cause them to allow their blood glucose levels to drop significantly without any intervention until they suddenly experience hypoglycemia.</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7911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Your management is based on the patient’s mental status.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41420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Administer oxygen via a nasal cannula if the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is &lt;94 percent or signs of respiratory distress, hypoxia, hypoxemia, or poor perfusion are present, to achieve and maintain an SPO</a:t>
            </a:r>
            <a:r>
              <a:rPr lang="en-US" altLang="en-US" baseline="-25000" dirty="0">
                <a:solidFill>
                  <a:prstClr val="black"/>
                </a:solidFill>
                <a:latin typeface="Calibri"/>
                <a:ea typeface="ＭＳ Ｐゴシック" panose="020B0600070205080204" pitchFamily="34" charset="-128"/>
              </a:rPr>
              <a:t>2</a:t>
            </a:r>
            <a:r>
              <a:rPr lang="en-US" altLang="en-US" dirty="0">
                <a:solidFill>
                  <a:prstClr val="black"/>
                </a:solidFill>
                <a:latin typeface="Calibri"/>
                <a:ea typeface="ＭＳ Ｐゴシック" panose="020B0600070205080204" pitchFamily="34" charset="-128"/>
              </a:rPr>
              <a:t> of 94 % or greater. Provide positive pressure ventilation if the breathing is inadequate (either an inadequate rate or an inadequate tidal volume).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Contact advanced life support in accordance with your protocols. Severe hypoglycemia can result in brain cell death; therefore, it is critical to quickly get glucose to the patient's brain cells.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 sure to continuously reassess the patient’s condition for improvement or deterioration. Pay attention to the airway and breathing status.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456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Present the Case Study Introduction provided in the PowerPoint slide set. </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Lead a discussion using the case study questions provided on the subsequent slide(s).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Case Study with discussion questions continues throughout the PowerPoint presentation. </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Case Study Discussion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1862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Oral glucose is the medication of choice for the EMT in the emergency medical care of the diabetic patient with an altered mental status.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Be sure to continuously reassess the patient’s condition for improvement or deterioration. Pay attention to the airway and breathing status.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8673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In cases in which all three criteria are not met, do not administer oral glucose. Instead, provide emergency medical care for a patient with altered mental status and an unknown history.</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Pass around tubes of oral glucose for students to see and handle.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2779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Oral glucose is the medication of choice for the EMT in the emergency medical care of the diabetic patient with an altered mental status. After it is administered, this heavy sugar gel raises the amount of glucose circulating in the blood, which increases the amount of glucose available to the brain.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1418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Administering glucagon can raise the BGL; however, its effectiveness depends on the amount of glycogen that remains in the liver for the glucagon to work on. </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Administer the glucagon solution intranasally (IN) using a mucosal atomizer device (MAD) and syringe. Intranasal administration of glucagon has been shown to have effectiveness comparable to that of IM and SQ glucagon administration.</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Pass around tubes of oral glucose for students to see and handle.</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9551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Hyperglycemia is the term for a high blood glucose level and is defined as a blood glucose level greater than 200 mg/dL. Any hyperglycemic episode in a diabetic patient should prompt the EMT to assess for an infection, acute medical illness, recent cocaine use, or medication noncompliance.</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the management priorities for patients with hyperglycemia?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4946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cells begin to burn fat for energy as the glucose collects in the blood. This causes two problems within the body: dehydration and acidosis.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The excess glucose from the blood begins to spill into the urine, drawing large amounts of water with it. The patient begins to urinate frequently because of the excessive glucose, simultaneously eliminating large amounts of water attracted to the glucose. This leads to dehydration in the patient.</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Because the liver cells are not taking in glucose, the liver begins to metabolize fats for energy, which produces a byproduct called ketones. The ketones produce a form of strong acid. As the liver metabolizes more fat, acid levels in the body begin to increase to dangerous levels (acidosis).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4905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altered mental status in the DKA patient is not from a lack of glucose to the brain, but rather, an altered mental status results from dehydration, fluid shift, and acidosis affecting the brain cells.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123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patient suffers from an infection such as a urinary tract infection or pneumonia that has upset the insulin and glucose balance, especially in the elderly or debilitated patient.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patient takes an inadequate dose of insulin or is not compliant with their medications used to treat the diabetic condition.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patient takes medications such as thiazide, Dilantin, or steroids.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patient has suffered some type of stress such as surgery, trauma, pregnancy, or acute medical illness such as heart attack or stroke.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patient had a change in diet in which they have overeaten or increased their carbohydrate or sugar intake.</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Recent cocaine use in a diabetic patient can also precipitate DKA.</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38660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sz="1100" dirty="0">
                <a:solidFill>
                  <a:prstClr val="black"/>
                </a:solidFill>
                <a:latin typeface="Calibri"/>
                <a:ea typeface="ＭＳ Ｐゴシック" charset="-128"/>
              </a:rPr>
              <a:t>Many children will be in DKA the first time they present with diabetes mellitus. They will have no history of having diabetes mellitus; however, they will be exhibiting the signs and symptoms of DKA.</a:t>
            </a:r>
          </a:p>
          <a:p>
            <a:pPr lvl="0" eaLnBrk="0" fontAlgn="base" hangingPunct="0">
              <a:spcBef>
                <a:spcPct val="30000"/>
              </a:spcBef>
              <a:spcAft>
                <a:spcPct val="0"/>
              </a:spcAft>
              <a:defRPr/>
            </a:pPr>
            <a:endParaRPr lang="en-US" sz="1100" dirty="0">
              <a:solidFill>
                <a:prstClr val="black"/>
              </a:solidFill>
              <a:latin typeface="Calibri"/>
              <a:ea typeface="ＭＳ Ｐゴシック" charset="-128"/>
            </a:endParaRPr>
          </a:p>
          <a:p>
            <a:pPr lvl="0" eaLnBrk="0" fontAlgn="base" hangingPunct="0">
              <a:spcBef>
                <a:spcPct val="30000"/>
              </a:spcBef>
              <a:spcAft>
                <a:spcPct val="0"/>
              </a:spcAft>
              <a:defRPr/>
            </a:pPr>
            <a:r>
              <a:rPr lang="en-US" sz="1100" dirty="0">
                <a:solidFill>
                  <a:prstClr val="black"/>
                </a:solidFill>
                <a:latin typeface="Calibri"/>
                <a:ea typeface="ＭＳ Ｐゴシック" charset="-128"/>
              </a:rPr>
              <a:t>Signs and symptoms of DKA:</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Polyuria (excessive urination).</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Polyphagia (excessive hunger).</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Polydipsia (excessive thirst).</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Nausea and vomiting.</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Poor skin turgor.</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Tachycardia.</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Rapid deep respirations (called Kussmaul respirations).</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Fruity or acetone odor on the breath.</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Positive orthostatic tilt test.</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Blood glucose level (BGL) 7350 mg/dL.</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Muscle cramps.</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Abdominal pain (in 50 percent of patients; more common in children with DKA).</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Warm, dry, flushed skin.</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Altered mental status.</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Coma (very late).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0291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Kussmaul respirations are a pattern of deep and rapid breathing that is commonly seen in the patient with DKA. It is an attempt by the body to blow off carbon dioxide to reduce the acid load in the body. Carbon dioxide produces another form of acid called carbonic acid. If the patient can blow off large amounts of carbon dioxide by hyperventilating (deep and rapid breathing), they can then reduce the amount of carbonic acid and, thus, reduce the total amount of acid in the body.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483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case study content and questions to foreshadow the upcoming lesson content. Gauge the students’ responses as a guide of how well-versed they are in this topic.</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73067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The patient with DKA is typically dehydrated and acidotic. Thus, the treatment is aimed at reducing the blood glucose level and rehydrating the patient. It may be prudent to contact an advanced life support unit to begin rehydration in the field.</a:t>
            </a:r>
          </a:p>
          <a:p>
            <a:pPr lvl="0" eaLnBrk="0" fontAlgn="base" hangingPunct="0">
              <a:spcBef>
                <a:spcPct val="30000"/>
              </a:spcBef>
              <a:spcAft>
                <a:spcPct val="0"/>
              </a:spcAft>
              <a:defRPr/>
            </a:pPr>
            <a:endParaRPr lang="en-US" dirty="0">
              <a:solidFill>
                <a:prstClr val="black"/>
              </a:solidFill>
              <a:latin typeface="Calibri"/>
              <a:ea typeface="ＭＳ Ｐゴシック" charset="-128"/>
            </a:endParaRPr>
          </a:p>
          <a:p>
            <a:pPr lvl="0" eaLnBrk="0" fontAlgn="base" hangingPunct="0">
              <a:spcBef>
                <a:spcPct val="30000"/>
              </a:spcBef>
              <a:spcAft>
                <a:spcPct val="0"/>
              </a:spcAft>
              <a:defRPr/>
            </a:pPr>
            <a:r>
              <a:rPr lang="en-US" dirty="0">
                <a:solidFill>
                  <a:prstClr val="black"/>
                </a:solidFill>
                <a:latin typeface="Calibri"/>
                <a:ea typeface="ＭＳ Ｐゴシック" charset="-128"/>
              </a:rPr>
              <a:t>Prehospital emergency medical care includes the following:</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Establish and maintain a patent airway.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Maintain adequate oxygenation. Administer oxygen if the SPO</a:t>
            </a:r>
            <a:r>
              <a:rPr lang="en-US" baseline="-25000" dirty="0">
                <a:solidFill>
                  <a:prstClr val="black"/>
                </a:solidFill>
                <a:latin typeface="Calibri"/>
                <a:ea typeface="ＭＳ Ｐゴシック" charset="-128"/>
              </a:rPr>
              <a:t>2</a:t>
            </a:r>
            <a:r>
              <a:rPr lang="en-US" dirty="0">
                <a:solidFill>
                  <a:prstClr val="black"/>
                </a:solidFill>
                <a:latin typeface="Calibri"/>
                <a:ea typeface="ＭＳ Ｐゴシック" charset="-128"/>
              </a:rPr>
              <a:t> is &lt;94% or signs of respiratory distress, hypoxia, hypoxemia, or poor perfusion are present via a nasal.</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breathing is inadequate (either an inadequate rate or an inadequate tidal volume), provide positive pressure ventilation with oxygen connected to the ventilation device.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Determine the blood glucose level.</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If the BGL is less than 70 mg/dL, administer oral glucose if the patient can swallow.</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Contact medical direction for further orders.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62771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The pathophysiology of HHS is similar to DKA. HHS is also sometimes referred to as hyperglycemic hyperosmolar nonketotic syndrome (HHNS) and nonketotic hyperosmolar state (NKHS).</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HHS is more common in the patient with type 2 diabetes. This is because the type 2 patient’s pancreas can continue to produce and secrete some insulin, so some glucose is still getting into the cells. The glucose entering the cells keeps the amount of fat being metabolized by the liver to a lesser amount than is seen in DKA.</a:t>
            </a:r>
          </a:p>
          <a:p>
            <a:pPr marL="171450" lvl="0" indent="-171450" eaLnBrk="0" fontAlgn="base" hangingPunct="0">
              <a:spcBef>
                <a:spcPct val="30000"/>
              </a:spcBef>
              <a:spcAft>
                <a:spcPct val="0"/>
              </a:spcAft>
              <a:buFont typeface="Arial" panose="020B0604020202020204" pitchFamily="34" charset="0"/>
              <a:buChar char="•"/>
              <a:defRPr/>
            </a:pPr>
            <a:r>
              <a:rPr lang="en-US" sz="1100" dirty="0">
                <a:solidFill>
                  <a:prstClr val="black"/>
                </a:solidFill>
                <a:latin typeface="Calibri"/>
                <a:ea typeface="ＭＳ Ｐゴシック" charset="-128"/>
              </a:rPr>
              <a:t>The patient presents with the signs of significant dehydration but with no signs of acidosis. The patient’s mental status is altered because of dehydration of the brain tissue and not because of acidosis or a lack of glucose.</a:t>
            </a:r>
            <a:endParaRPr lang="en-US" altLang="en-US" sz="1100" dirty="0">
              <a:solidFill>
                <a:prstClr val="black"/>
              </a:solidFill>
              <a:latin typeface="Calibri"/>
              <a:ea typeface="ＭＳ Ｐゴシック" charset="-128"/>
            </a:endParaRPr>
          </a:p>
          <a:p>
            <a:pPr lvl="0" eaLnBrk="0" fontAlgn="base" hangingPunct="0">
              <a:spcBef>
                <a:spcPct val="30000"/>
              </a:spcBef>
              <a:spcAft>
                <a:spcPct val="0"/>
              </a:spcAft>
              <a:defRPr/>
            </a:pP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1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Discussion Question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How are DKA and HHNS distinguished from one another?</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Critical Thinking Discussion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Why is the blood glucose level typically higher in HHNS than in DKA?</a:t>
            </a: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 </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b="1" dirty="0">
                <a:solidFill>
                  <a:prstClr val="black"/>
                </a:solidFill>
                <a:latin typeface="Calibri"/>
                <a:ea typeface="ＭＳ Ｐゴシック" panose="020B0600070205080204" pitchFamily="34" charset="-128"/>
              </a:rPr>
              <a:t>Knowledge Application</a:t>
            </a:r>
            <a:endParaRPr lang="en-US" altLang="en-US" sz="11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100" dirty="0">
                <a:solidFill>
                  <a:prstClr val="black"/>
                </a:solidFill>
                <a:latin typeface="Calibri"/>
                <a:ea typeface="ＭＳ Ｐゴシック" panose="020B0600070205080204" pitchFamily="34" charset="-128"/>
              </a:rPr>
              <a:t>Given several different scenarios, students should be able to identify patients with hypoglycemia and hyperglycemia.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3992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HHS patients are more likely to have seizures than hypoglycemic patients. HHS carries a high mortality rate because of the preexisting comorbid factors (conditions that already existed before the hyperglycemic episode) and a severe state of dehydration.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8491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Like the DKA patient, the HHS patient needs to be rehydrated with fluids. It might be necessary to call for advanced life support for this purpose. Follow your local protocols.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8903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Signs and symptoms of HHS: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Tachycardia.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Fever.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Positive orthostatic tilt test.</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Dehydration.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Thirst (polydipsia).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Dizziness.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Poor skin turgor.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Altered mental status.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Confusion.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Weakness.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Dry oral mucosa.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Dry, warm skin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Polyuria (if dehydrated, the urine output will be scanty [oliguria]).</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Nausea and vomiting.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3679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emergency medical care for HHS is basically the same as for DKA. If you are unsure or if your protocol does not permit you to attempt to distinguish between hypoglycemia, DKA, and HHS, treat the patient as if they are hypoglycemic.</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23709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Like the DKA patient, the HHS patient needs to be rehydrated with fluids. It might be necessary to call for advanced life support for this purpose. Follow your local protocols.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9104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clues gathered during the scene size-up and primary assessment lead you to suspect that the patient can be diabetic, look for medical alert tags, tattoos, or other medical identification that confirms a diabetic history.</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medications that would indicate to you that your patient is a diabetic?</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What are some key characteristics to help differentiate between hypoglycemia and hyperglycemia?</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Given several descriptions of patients with altered mental status, students should be able to obtain a relevant history to determine if the patient is more likely suffering from hypoglycemia or hyperglycemia.</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Have pairs of students role play assessing and instructing each other as if they were assessing a patient to see if they can follow commands and swallow in order to receive oral glucose.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9058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Look for medical alert tags, tattoos, or other medical identification that confirms a diabetic history.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0090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It is important that the EMT recognize the prescribed medications that a diabetic patient might be taking. Presence of such a medication can help to establish the history of diabetes.</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altered mental status from hypoglycemia can typically have a sudden onset. The signs and symptoms may progress rapidly over 5 to 30 minutes.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425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defRPr/>
            </a:pPr>
            <a:r>
              <a:rPr lang="en-US" altLang="en-US" dirty="0">
                <a:solidFill>
                  <a:prstClr val="black"/>
                </a:solidFill>
                <a:latin typeface="Calibri"/>
                <a:ea typeface="ＭＳ Ｐゴシック" panose="020B0600070205080204" pitchFamily="34" charset="-128"/>
              </a:rPr>
              <a:t>During this lesson, students will learn about assessment and emergency care for a patient suffering from an acute diabetic emergency.</a:t>
            </a:r>
          </a:p>
          <a:p>
            <a:pPr lvl="0" fontAlgn="base">
              <a:spcBef>
                <a:spcPct val="0"/>
              </a:spcBef>
              <a:spcAft>
                <a:spcPct val="0"/>
              </a:spcAft>
              <a:defRPr/>
            </a:pPr>
            <a:endParaRPr lang="en-US" altLang="en-US" dirty="0">
              <a:solidFill>
                <a:prstClr val="black"/>
              </a:solidFill>
              <a:latin typeface="Calibri"/>
              <a:ea typeface="ＭＳ Ｐゴシック" panose="020B0600070205080204" pitchFamily="34" charset="-128"/>
            </a:endParaRP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The mental state can range from disorientation to complete unresponsiveness. Significant deterioration of the mental status from acute diabetic emergencies can lead to serious airway and breathing compromise.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Brain cell damage and death can occur if the blood glucose reaches a low level. </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Acute diabetic emergencies can include hypoglycemia, in which the blood glucose level is too low, or diabetic ketoacidosis or hyperglycemic hyperosmolar syndrome, in which the blood glucose level is excessively high.</a:t>
            </a:r>
          </a:p>
          <a:p>
            <a:pPr marL="171450" lvl="0" indent="-171450" eaLnBrk="0" fontAlgn="base" hangingPunct="0">
              <a:spcBef>
                <a:spcPct val="30000"/>
              </a:spcBef>
              <a:spcAft>
                <a:spcPct val="0"/>
              </a:spcAft>
              <a:buFont typeface="Arial" panose="020B0604020202020204" pitchFamily="34" charset="0"/>
              <a:buChar char="•"/>
              <a:defRPr/>
            </a:pPr>
            <a:r>
              <a:rPr lang="en-US" altLang="en-US" dirty="0">
                <a:solidFill>
                  <a:prstClr val="black"/>
                </a:solidFill>
                <a:latin typeface="Calibri"/>
                <a:ea typeface="ＭＳ Ｐゴシック" panose="020B0600070205080204" pitchFamily="34" charset="-128"/>
              </a:rPr>
              <a:t>Long-term complications of diabetes mellitus can include vascular disease leading to stroke, heart attack, and peripheral vascular disease; kidney disease; nerve dysfunction; and retinal nerve disease leading to blindness.</a:t>
            </a:r>
          </a:p>
          <a:p>
            <a:pPr lvl="0" eaLnBrk="0" fontAlgn="base" hangingPunct="0">
              <a:spcBef>
                <a:spcPct val="30000"/>
              </a:spcBef>
              <a:spcAft>
                <a:spcPct val="0"/>
              </a:spcAft>
              <a:defRPr/>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674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Did the patient take their medication the day of the episode?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Did the patient eat (or skip any) regular meals on that day?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Did the patient vomit after eating a meal on that day?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Did the patient do any unusual exercise or physical activity on that day?</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Was the onset of altered mental status gradual or fast?</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How long has the patient had the signs and symptoms?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Are there any other signs or symptoms associated with the altered mental status?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Is there any evidence of injury that might be the cause of the altered mental status?</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Was there any period in which the patient regained a normal mental status and then deteriorated again?</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Did the patient suffer a seizure?</a:t>
            </a:r>
          </a:p>
          <a:p>
            <a:pPr marL="171450" lvl="0" indent="-171450" eaLnBrk="0" fontAlgn="base" hangingPunct="0">
              <a:spcBef>
                <a:spcPct val="30000"/>
              </a:spcBef>
              <a:spcAft>
                <a:spcPct val="0"/>
              </a:spcAft>
              <a:buFontTx/>
              <a:buChar char="•"/>
            </a:pPr>
            <a:r>
              <a:rPr lang="en-US" altLang="en-US" dirty="0">
                <a:solidFill>
                  <a:prstClr val="black"/>
                </a:solidFill>
                <a:latin typeface="Calibri"/>
                <a:ea typeface="ＭＳ Ｐゴシック" panose="020B0600070205080204" pitchFamily="34" charset="-128"/>
              </a:rPr>
              <a:t>Does the patient appear to have a fever or other signs of infection?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4845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defRPr/>
            </a:pPr>
            <a:r>
              <a:rPr lang="en-US" dirty="0">
                <a:solidFill>
                  <a:prstClr val="black"/>
                </a:solidFill>
                <a:latin typeface="Calibri"/>
                <a:ea typeface="ＭＳ Ｐゴシック" charset="-128"/>
              </a:rPr>
              <a:t>Signs and symptoms commonly associated with a patient who has an altered mental status and has a history of diabetes: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Rapid onset of an altered mental status after missing or vomiting a meal, unusual exercise, or physical work.</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Intoxicated appearance—from staggering or slurred speech to complete unresponsiveness.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Tachycardia (elevated heart rate).</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Cool, moist skin.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Hunger.</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Seizure activity.</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Uncharacteristic or bizarre behavior, combativeness.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Anxiousness or restlessness.</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Bruising at insulin injection sites on the abdomen.</a:t>
            </a:r>
          </a:p>
          <a:p>
            <a:pPr marL="171450" lvl="0" indent="-171450" eaLnBrk="0" fontAlgn="base" hangingPunct="0">
              <a:spcBef>
                <a:spcPct val="30000"/>
              </a:spcBef>
              <a:spcAft>
                <a:spcPct val="0"/>
              </a:spcAft>
              <a:buFont typeface="Arial" panose="020B0604020202020204" pitchFamily="34" charset="0"/>
              <a:buChar char="•"/>
              <a:defRPr/>
            </a:pPr>
            <a:r>
              <a:rPr lang="en-US" dirty="0">
                <a:solidFill>
                  <a:prstClr val="black"/>
                </a:solidFill>
                <a:latin typeface="Calibri"/>
                <a:ea typeface="ＭＳ Ｐゴシック" charset="-128"/>
              </a:rPr>
              <a:t>Blood glucose reading of 670 mg/dL.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9923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Establish and maintain an open airway. If the patient’s mental status is severely altered, it might be necessary to suction the airway to clear secretions or vomitus, and to insert an oropharyngeal or nasopharyngeal airway.</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Maintain adequate oxygenation. If the SPO</a:t>
            </a:r>
            <a:r>
              <a:rPr lang="en-US" sz="1000" baseline="-25000" dirty="0">
                <a:solidFill>
                  <a:prstClr val="black"/>
                </a:solidFill>
                <a:latin typeface="Calibri"/>
                <a:ea typeface="ＭＳ Ｐゴシック" charset="-128"/>
              </a:rPr>
              <a:t>2</a:t>
            </a:r>
            <a:r>
              <a:rPr lang="en-US" sz="1000" dirty="0">
                <a:solidFill>
                  <a:prstClr val="black"/>
                </a:solidFill>
                <a:latin typeface="Calibri"/>
                <a:ea typeface="ＭＳ Ｐゴシック" charset="-128"/>
              </a:rPr>
              <a:t> is &lt;94% or signs of respiratory distress, hypoxia, hypoxemia, or poor perfusion are present, administer oxygen via a nasal cannula to achieve and maintain an SPO</a:t>
            </a:r>
            <a:r>
              <a:rPr lang="en-US" sz="1000" baseline="-25000" dirty="0">
                <a:solidFill>
                  <a:prstClr val="black"/>
                </a:solidFill>
                <a:latin typeface="Calibri"/>
                <a:ea typeface="ＭＳ Ｐゴシック" charset="-128"/>
              </a:rPr>
              <a:t>2</a:t>
            </a:r>
            <a:r>
              <a:rPr lang="en-US" sz="1000" dirty="0">
                <a:solidFill>
                  <a:prstClr val="black"/>
                </a:solidFill>
                <a:latin typeface="Calibri"/>
                <a:ea typeface="ＭＳ Ｐゴシック" charset="-128"/>
              </a:rPr>
              <a:t> of 94% or greater.</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Provide positive pressure ventilation if the breathing is inadequate. If the breathing rate or depth is inadequate, assist breathing by positive pressure ventilation with supplemental oxygen.</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Determine the blood glucose level using a glucose meter. If the BGL is &lt;70 mg/dL, consider administration of oral glucose.</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Administer oral glucose. If the patient cannot swallow, you risk the chance that the patient will aspirate the medication or that the thick, sticky glucose will block the airway. One method to ensure that the patient is alert enough to swallow is to hand them the tube of glucose and instruct them to squeeze the contents into their mouth and swallow. Because the patient might be disoriented, it might take some coaching on your part to get the patient to comply with your command. If they are not alert enough to hold onto the tube or squeeze it in their mouth, you might want to reconsider the administration of glucose. Some protocols allow the EMT to rub the glucose on the patient’s gum between the cheek and gum.</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Position the patient. Place the patient in a lateral recumbent position to reduce the risk of aspiration.</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Reassess the patient. Reassess the patient’s airway, breathing, and circulation. Prepare to suction if secretions are present or if the patient vomits.</a:t>
            </a:r>
          </a:p>
          <a:p>
            <a:pPr marL="228600" lvl="0" indent="-228600" eaLnBrk="0" fontAlgn="base" hangingPunct="0">
              <a:spcBef>
                <a:spcPct val="30000"/>
              </a:spcBef>
              <a:spcAft>
                <a:spcPct val="0"/>
              </a:spcAft>
              <a:buFontTx/>
              <a:buAutoNum type="arabicPeriod"/>
              <a:defRPr/>
            </a:pPr>
            <a:r>
              <a:rPr lang="en-US" sz="1000" dirty="0">
                <a:solidFill>
                  <a:prstClr val="black"/>
                </a:solidFill>
                <a:latin typeface="Calibri"/>
                <a:ea typeface="ＭＳ Ｐゴシック" charset="-128"/>
              </a:rPr>
              <a:t>Transport.</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endParaRPr lang="en-US" altLang="en-US" sz="1000"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b="1" dirty="0">
                <a:solidFill>
                  <a:prstClr val="black"/>
                </a:solidFill>
                <a:latin typeface="Calibri"/>
                <a:ea typeface="ＭＳ Ｐゴシック" panose="020B0600070205080204" pitchFamily="34" charset="-128"/>
              </a:rPr>
              <a:t>Critical Thinking Discussion</a:t>
            </a:r>
            <a:endParaRPr lang="en-US" altLang="en-US" sz="10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defRPr/>
            </a:pPr>
            <a:r>
              <a:rPr lang="en-US" altLang="en-US" sz="1000" dirty="0">
                <a:solidFill>
                  <a:prstClr val="black"/>
                </a:solidFill>
                <a:latin typeface="Calibri"/>
                <a:ea typeface="ＭＳ Ｐゴシック" panose="020B0600070205080204" pitchFamily="34" charset="-128"/>
              </a:rPr>
              <a:t>Why is it important to err on the side of giving glucose if in doubt about a patient's blood glucose level?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30034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If the patient’s mental status continues to deteriorate or does not improve, maintain a patent airway and adequate breathing and oxygenation. Communicate and record any changes in the patient’s condition.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9761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Review the case conclusion and emphasize the application of knowledge learned from this presentation.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26288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 altered mental status resulting from an acute diabetic emergency, especially hypoglycemia, is a significant medical condition that requires prompt assessment and emergency care.</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Follow-Up</a:t>
            </a:r>
            <a:endParaRPr lang="en-US" altLang="en-US" sz="14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 student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Follow-Up Assignments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Review Chapter 20 Summary.</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20 In Review questions. </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Complete Chapter 20 Critical Thinking questions.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Assessments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Handouts</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Chapter 20 quiz</a:t>
            </a:r>
            <a:endParaRPr lang="en-US" altLang="en-US" sz="1800"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370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Your local protocol might not allow you to distinguish between the diabetic emergency conditions hypoglycemia, DKA, and HHS; although, there are significant differences between them. Primarily, hypoglycemia patients experience a rapid onset of an altered mental status (minutes), whereas the DKA or HHS patient suffers an altered mental status only after being ill for one to two days or more.</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Class Activity</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 an alternative to assigning the follow-up exercises in the lesson plan as homework, assign each question to a small group of students for in-class discussion.</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Answers to In Review and Critical Thinking questions are in the appendix of the text. Advise students to review the questions again as they study the chapter.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140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Knowledge Application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Ask students to explain what happens to glucose and hormone levels in response to eating and fasting.</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0745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Glucose is a major source of fuel for the cells. Maintenance of the glucose level in the blood is crucial for the normal function of cells. Some cells can use fats and proteins as energy sources if little or no glucose is available in the blood; however, brain cells cannot use anything but glucose.</a:t>
            </a:r>
          </a:p>
          <a:p>
            <a:pPr lvl="0" eaLnBrk="0" fontAlgn="base" hangingPunct="0">
              <a:spcBef>
                <a:spcPct val="30000"/>
              </a:spcBef>
              <a:spcAft>
                <a:spcPct val="0"/>
              </a:spcAft>
            </a:pPr>
            <a:endParaRPr lang="en-US" altLang="en-US" b="1"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Teaching Tips</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Use the analogy of a thermostat's role in regulating heat to explain the pancreas' role in regulating blood glucose levels.</a:t>
            </a: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 </a:t>
            </a:r>
          </a:p>
          <a:p>
            <a:pPr lvl="0" eaLnBrk="0" fontAlgn="base" hangingPunct="0">
              <a:spcBef>
                <a:spcPct val="30000"/>
              </a:spcBef>
              <a:spcAft>
                <a:spcPct val="0"/>
              </a:spcAft>
            </a:pPr>
            <a:r>
              <a:rPr lang="en-US" altLang="en-US" b="1" dirty="0">
                <a:solidFill>
                  <a:prstClr val="black"/>
                </a:solidFill>
                <a:latin typeface="Calibri"/>
                <a:ea typeface="ＭＳ Ｐゴシック" panose="020B0600070205080204" pitchFamily="34" charset="-128"/>
              </a:rPr>
              <a:t>Discussion Question</a:t>
            </a:r>
            <a:endParaRPr lang="en-US" altLang="en-US" dirty="0">
              <a:solidFill>
                <a:prstClr val="black"/>
              </a:solidFill>
              <a:latin typeface="Calibri"/>
              <a:ea typeface="ＭＳ Ｐゴシック" panose="020B0600070205080204" pitchFamily="34" charset="-128"/>
            </a:endParaRPr>
          </a:p>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How is the blood glucose level normally regulated?</a:t>
            </a:r>
          </a:p>
          <a:p>
            <a:pPr lvl="0" eaLnBrk="0" fontAlgn="base" hangingPunct="0">
              <a:spcBef>
                <a:spcPct val="30000"/>
              </a:spcBef>
              <a:spcAft>
                <a:spcPct val="0"/>
              </a:spcAft>
            </a:pPr>
            <a:endParaRPr lang="en-US" altLang="en-US" dirty="0">
              <a:solidFill>
                <a:prstClr val="black"/>
              </a:solidFill>
              <a:latin typeface="Calibri"/>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2968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30000"/>
              </a:spcBef>
              <a:spcAft>
                <a:spcPct val="0"/>
              </a:spcAft>
            </a:pPr>
            <a:r>
              <a:rPr lang="en-US" altLang="en-US" dirty="0">
                <a:solidFill>
                  <a:prstClr val="black"/>
                </a:solidFill>
                <a:latin typeface="Calibri"/>
                <a:ea typeface="ＭＳ Ｐゴシック" panose="020B0600070205080204" pitchFamily="34" charset="-128"/>
              </a:rPr>
              <a:t>The brain cells cannot make glucose, they cannot store glucose for more than a few minutes, nor can they collect glucose in a concentration from the blood. As already noted, the consequence of a lack of glucose to brain cells for a short period of time is brain cell dysfunction.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584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 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72.xml"/><Relationship Id="rId1" Type="http://schemas.openxmlformats.org/officeDocument/2006/relationships/slideLayout" Target="../slideLayouts/slideLayout21.xml"/><Relationship Id="rId5" Type="http://schemas.openxmlformats.org/officeDocument/2006/relationships/slide" Target="slide74.xml"/><Relationship Id="rId4" Type="http://schemas.openxmlformats.org/officeDocument/2006/relationships/slide" Target="slide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423"/>
            <a:ext cx="8363663" cy="682285"/>
          </a:xfrm>
        </p:spPr>
        <p:txBody>
          <a:bodyPr/>
          <a:lstStyle/>
          <a:p>
            <a:pPr>
              <a:lnSpc>
                <a:spcPct val="90000"/>
              </a:lnSpc>
              <a:spcAft>
                <a:spcPts val="125"/>
              </a:spcAft>
              <a:defRPr/>
            </a:pPr>
            <a:r>
              <a:rPr lang="en-US" altLang="en-US" dirty="0" smtClean="0">
                <a:solidFill>
                  <a:schemeClr val="tx2"/>
                </a:solidFill>
                <a:latin typeface="Times New Roman" panose="02020603050405020304" pitchFamily="18" charset="0"/>
                <a:cs typeface="Times New Roman" panose="02020603050405020304" pitchFamily="18" charset="0"/>
              </a:rPr>
              <a:t>Prehospital: Emergency Care</a:t>
            </a:r>
            <a:endParaRPr lang="en-US" altLang="en-US" i="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035614"/>
            <a:ext cx="8302702" cy="352678"/>
          </a:xfrm>
        </p:spPr>
        <p:txBody>
          <a:bodyPr anchor="ctr"/>
          <a:lstStyle/>
          <a:p>
            <a:pPr eaLnBrk="1" hangingPunct="1">
              <a:defRPr/>
            </a:pPr>
            <a:r>
              <a:rPr lang="en-US" altLang="en-US" dirty="0" smtClean="0">
                <a:solidFill>
                  <a:schemeClr val="tx2"/>
                </a:solidFill>
                <a:latin typeface="+mn-lt"/>
              </a:rPr>
              <a:t>Eleventh Edition</a:t>
            </a:r>
            <a:endParaRPr lang="en-US" altLang="en-US" dirty="0">
              <a:solidFill>
                <a:schemeClr val="tx2"/>
              </a:solidFill>
              <a:latin typeface="+mn-lt"/>
            </a:endParaRPr>
          </a:p>
        </p:txBody>
      </p:sp>
      <p:sp>
        <p:nvSpPr>
          <p:cNvPr id="4" name="Text Placeholder 3"/>
          <p:cNvSpPr>
            <a:spLocks noGrp="1"/>
          </p:cNvSpPr>
          <p:nvPr>
            <p:ph type="body" idx="2"/>
          </p:nvPr>
        </p:nvSpPr>
        <p:spPr>
          <a:xfrm>
            <a:off x="4907280" y="2285999"/>
            <a:ext cx="3657600" cy="739083"/>
          </a:xfrm>
        </p:spPr>
        <p:txBody>
          <a:bodyPr/>
          <a:lstStyle/>
          <a:p>
            <a:pPr lvl="0" algn="ctr"/>
            <a:r>
              <a:rPr lang="en-US" b="1" dirty="0" smtClean="0">
                <a:latin typeface="+mn-lt"/>
              </a:rPr>
              <a:t>Chapter 20</a:t>
            </a:r>
            <a:endParaRPr lang="en-US" b="1" dirty="0">
              <a:latin typeface="+mn-lt"/>
            </a:endParaRPr>
          </a:p>
        </p:txBody>
      </p:sp>
      <p:sp>
        <p:nvSpPr>
          <p:cNvPr id="5" name="Text Placeholder 4"/>
          <p:cNvSpPr>
            <a:spLocks noGrp="1"/>
          </p:cNvSpPr>
          <p:nvPr>
            <p:ph type="body" idx="3"/>
          </p:nvPr>
        </p:nvSpPr>
        <p:spPr>
          <a:xfrm>
            <a:off x="4907280" y="3114461"/>
            <a:ext cx="3657600" cy="808328"/>
          </a:xfrm>
        </p:spPr>
        <p:txBody>
          <a:bodyPr/>
          <a:lstStyle/>
          <a:p>
            <a:pPr algn="ctr"/>
            <a:r>
              <a:rPr lang="en-US" altLang="en-US" dirty="0">
                <a:solidFill>
                  <a:schemeClr val="tx1"/>
                </a:solidFill>
                <a:latin typeface="+mn-lt"/>
              </a:rPr>
              <a:t>Acute </a:t>
            </a:r>
            <a:r>
              <a:rPr lang="en-US" altLang="en-US" dirty="0" smtClean="0">
                <a:solidFill>
                  <a:schemeClr val="tx1"/>
                </a:solidFill>
                <a:latin typeface="+mn-lt"/>
              </a:rPr>
              <a:t>Diabetic Emergencies</a:t>
            </a:r>
            <a:endParaRPr lang="en-US" altLang="en-US" dirty="0">
              <a:solidFill>
                <a:schemeClr val="tx1"/>
              </a:solidFill>
              <a:latin typeface="+mn-lt"/>
            </a:endParaRPr>
          </a:p>
        </p:txBody>
      </p:sp>
      <p:pic>
        <p:nvPicPr>
          <p:cNvPr id="8" name="Picture 7" descr="Front Cover: Prehospital: Emergency Care Eleventh Edition by Mistovich and Kar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07" y="1627565"/>
            <a:ext cx="4098743" cy="4661148"/>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2018, 2014,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9" name="TextBox 8"/>
          <p:cNvSpPr txBox="1"/>
          <p:nvPr/>
        </p:nvSpPr>
        <p:spPr>
          <a:xfrm>
            <a:off x="5455227" y="4218709"/>
            <a:ext cx="2628900"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(4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Glucose (Sugar)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Excess glucose in cells causes water to enter the cell, which worsens head injury or stroke.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With high blood glucose, glucose is excreted in urine, bringing water along with it, leading to dehydration.</a:t>
            </a:r>
          </a:p>
        </p:txBody>
      </p:sp>
    </p:spTree>
    <p:extLst>
      <p:ext uri="{BB962C8B-B14F-4D97-AF65-F5344CB8AC3E}">
        <p14:creationId xmlns:p14="http://schemas.microsoft.com/office/powerpoint/2010/main" val="93904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(5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Hormones That Control Blood Glucose Levels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Insulin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Insulin is secreted when blood glucose levels are high.</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Without insulin, little glucose can enter the cells.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Glucose remains in the bloodstream, resulting in elevated blood glucose levels.</a:t>
            </a:r>
          </a:p>
        </p:txBody>
      </p:sp>
    </p:spTree>
    <p:extLst>
      <p:ext uri="{BB962C8B-B14F-4D97-AF65-F5344CB8AC3E}">
        <p14:creationId xmlns:p14="http://schemas.microsoft.com/office/powerpoint/2010/main" val="265868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t">
            <a:noAutofit/>
          </a:bodyPr>
          <a:lstStyle/>
          <a:p>
            <a:pPr lvl="0" eaLnBrk="0" fontAlgn="base" hangingPunct="0">
              <a:spcBef>
                <a:spcPct val="0"/>
              </a:spcBef>
              <a:spcAft>
                <a:spcPct val="0"/>
              </a:spcAft>
              <a:buClrTx/>
            </a:pPr>
            <a:r>
              <a:rPr lang="en-US" altLang="en-US" sz="2800" dirty="0" smtClean="0">
                <a:latin typeface="Times New Roman" panose="02020603050405020304" pitchFamily="18" charset="0"/>
                <a:ea typeface="ＭＳ Ｐゴシック"/>
              </a:rPr>
              <a:t>Glucose Movement into the Cell with Insulin and the Inability of Glucose to Get into the Cell without Insulin</a:t>
            </a:r>
            <a:endParaRPr lang="en-US" altLang="en-US" sz="2800" dirty="0">
              <a:latin typeface="Times New Roman" panose="02020603050405020304" pitchFamily="18" charset="0"/>
              <a:ea typeface="ＭＳ Ｐゴシック"/>
            </a:endParaRPr>
          </a:p>
        </p:txBody>
      </p:sp>
      <p:pic>
        <p:nvPicPr>
          <p:cNvPr id="4" name="Picture 2" descr="Cross section of a cell encountering glucose, both with insulin and without insulin. With insulin, an insulin receptor on the cell membrane receives insulin and opens a channel on the cell membrane for glucose outside the cell to enter it. The cell metabolizes glucose to produce energy which is sent outside the cell. Without insulin, glucose cannot enter the cell and the cell metabolizes fat to produce energy to send outside the ce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758" y="2275819"/>
            <a:ext cx="7908484" cy="302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77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(6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Hormones That Control Blood Glucose Levels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Glucagon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Secreted when blood glucose level is low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Functions to increase and maintain the blood glucose level</a:t>
            </a:r>
          </a:p>
        </p:txBody>
      </p:sp>
    </p:spTree>
    <p:extLst>
      <p:ext uri="{BB962C8B-B14F-4D97-AF65-F5344CB8AC3E}">
        <p14:creationId xmlns:p14="http://schemas.microsoft.com/office/powerpoint/2010/main" val="307182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(7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Hormones That Control Blood Glucose Levels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Other </a:t>
            </a:r>
            <a:r>
              <a:rPr lang="en-US" altLang="en-US" sz="2400" dirty="0">
                <a:solidFill>
                  <a:srgbClr val="000000"/>
                </a:solidFill>
                <a:latin typeface="Arial (Body)"/>
                <a:ea typeface="ＭＳ Ｐゴシック"/>
              </a:rPr>
              <a:t>Hormones: Epinephrine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Released when blood glucose levels are very low.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Inhibits insulin secretion and promotes release of stored glucose from the liver.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Some signs and symptoms of hypoglycemia are related to the release of epinephrine.</a:t>
            </a:r>
          </a:p>
        </p:txBody>
      </p:sp>
    </p:spTree>
    <p:extLst>
      <p:ext uri="{BB962C8B-B14F-4D97-AF65-F5344CB8AC3E}">
        <p14:creationId xmlns:p14="http://schemas.microsoft.com/office/powerpoint/2010/main" val="851662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(8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Normal Metabolism and Glucose Regulation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normal range of blood glucose levels is 70 to 120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Insulin is secreted in response to increased blood glucose levels.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Between meals, blood glucose levels drop, glucagon is secreted to increase and maintain the blood glucose level.</a:t>
            </a:r>
          </a:p>
        </p:txBody>
      </p:sp>
    </p:spTree>
    <p:extLst>
      <p:ext uri="{BB962C8B-B14F-4D97-AF65-F5344CB8AC3E}">
        <p14:creationId xmlns:p14="http://schemas.microsoft.com/office/powerpoint/2010/main" val="1515703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Normal Glucose Regulation</a:t>
            </a:r>
            <a:endParaRPr lang="en-US" altLang="en-US" dirty="0">
              <a:latin typeface="Times New Roman" panose="02020603050405020304" pitchFamily="18" charset="0"/>
              <a:ea typeface="ＭＳ Ｐゴシック"/>
            </a:endParaRPr>
          </a:p>
        </p:txBody>
      </p:sp>
      <p:pic>
        <p:nvPicPr>
          <p:cNvPr id="4" name="Picture 2" descr="Cycles of glucose regulation in a normal body and a body with diabetes mellitus. Normal glucose regulation process. Eat a meal, blood glucose level or blood glucose level increases to 120 to 140 milligrams per deciliter. Insulin is secreted, cells uptake glucose, liver creates glycogen. blood glucose level lowers below 70 milligrams per deciliter. Glucagon is secreted, glycogen produces glucose and non-carbohydrates produce glucose. blood glucose level is increased and maintained, cycle repea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831" y="1662968"/>
            <a:ext cx="5535127" cy="43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553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Glucose Regulation in Diabetes Mellitus</a:t>
            </a:r>
            <a:endParaRPr lang="en-US" altLang="en-US" dirty="0">
              <a:latin typeface="Times New Roman" panose="02020603050405020304" pitchFamily="18" charset="0"/>
              <a:ea typeface="ＭＳ Ｐゴシック"/>
            </a:endParaRPr>
          </a:p>
        </p:txBody>
      </p:sp>
      <p:pic>
        <p:nvPicPr>
          <p:cNvPr id="4" name="Picture 2" descr="Diabetic glucose regulation process if after eating a meal, blood glucose level increases to 120 to 140 milligrams per deciliter. Insulin is not secreted, therefore cells do not uptake glucose and liver does not create glycogen, and blood glucose level does not lower to 70 milligrams per deciliter. Glucagon is secreted, glycogen produces glucose, non-carbohydrates produce glucose. blood glucose level is not increased and not maintained. Diabetic glucose regulation process if after eating a meal, blood glucose level increases above 140 milligrams per deciliter. Insulin is not secreted, cells do not uptake glucose, and blood glucose level does not lower. More glucagon is secreted, more glucose is produced by glycogenolysis and gluconeogenesis. blood glucose level increases and cycle repea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2977" y="1702728"/>
            <a:ext cx="6418046" cy="435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02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(9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Checking the Blood Glucose Level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Testing the Blood Glucose Level with a Glucose Meter.</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Normal readings range from 80 to 120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When interpreting the reading, determine the last time the patient ate or drank anything.</a:t>
            </a:r>
          </a:p>
        </p:txBody>
      </p:sp>
    </p:spTree>
    <p:extLst>
      <p:ext uri="{BB962C8B-B14F-4D97-AF65-F5344CB8AC3E}">
        <p14:creationId xmlns:p14="http://schemas.microsoft.com/office/powerpoint/2010/main" val="2925480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(10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Checking the Blood Glucose Level</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Testing the Blood Glucose Level with a Glucose Meter.</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Hypoglycemia </a:t>
            </a:r>
            <a:r>
              <a:rPr lang="en-US" altLang="en-US" sz="2400" dirty="0">
                <a:solidFill>
                  <a:srgbClr val="000000"/>
                </a:solidFill>
                <a:latin typeface="Arial (Body)"/>
                <a:ea typeface="ＭＳ Ｐゴシック"/>
              </a:rPr>
              <a:t>is a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 of </a:t>
            </a:r>
            <a:r>
              <a:rPr lang="en-US" altLang="en-US" sz="2400" dirty="0">
                <a:solidFill>
                  <a:srgbClr val="000000"/>
                </a:solidFill>
                <a:latin typeface="Arial (Body)"/>
                <a:ea typeface="ＭＳ Ｐゴシック"/>
              </a:rPr>
              <a:t>70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000" dirty="0" smtClean="0">
                <a:solidFill>
                  <a:schemeClr val="tx1"/>
                </a:solidFill>
                <a:latin typeface="Arial (Body)"/>
                <a:ea typeface="ＭＳ Ｐゴシック"/>
              </a:rPr>
              <a:t> </a:t>
            </a:r>
            <a:r>
              <a:rPr lang="en-US" altLang="en-US" sz="2400" dirty="0" smtClean="0">
                <a:solidFill>
                  <a:srgbClr val="000000"/>
                </a:solidFill>
                <a:latin typeface="Arial (Body)"/>
                <a:ea typeface="ＭＳ Ｐゴシック"/>
              </a:rPr>
              <a:t>or </a:t>
            </a:r>
            <a:r>
              <a:rPr lang="en-US" altLang="en-US" sz="2400" dirty="0">
                <a:solidFill>
                  <a:srgbClr val="000000"/>
                </a:solidFill>
                <a:latin typeface="Arial (Body)"/>
                <a:ea typeface="ＭＳ Ｐゴシック"/>
              </a:rPr>
              <a:t>less with signs and symptoms.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Hyperglycemia is a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 of </a:t>
            </a:r>
            <a:r>
              <a:rPr lang="en-US" altLang="en-US" sz="2400" dirty="0">
                <a:solidFill>
                  <a:srgbClr val="000000"/>
                </a:solidFill>
                <a:latin typeface="Arial (Body)"/>
                <a:ea typeface="ＭＳ Ｐゴシック"/>
              </a:rPr>
              <a:t>200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000" dirty="0" smtClean="0">
                <a:solidFill>
                  <a:schemeClr val="tx1"/>
                </a:solidFill>
                <a:latin typeface="Arial (Body)"/>
                <a:ea typeface="ＭＳ Ｐゴシック"/>
              </a:rPr>
              <a:t> </a:t>
            </a:r>
            <a:r>
              <a:rPr lang="en-US" altLang="en-US" sz="2400" dirty="0">
                <a:solidFill>
                  <a:srgbClr val="000000"/>
                </a:solidFill>
                <a:latin typeface="Arial (Body)"/>
                <a:ea typeface="ＭＳ Ｐゴシック"/>
              </a:rPr>
              <a:t>or higher.</a:t>
            </a:r>
          </a:p>
        </p:txBody>
      </p:sp>
    </p:spTree>
    <p:extLst>
      <p:ext uri="{BB962C8B-B14F-4D97-AF65-F5344CB8AC3E}">
        <p14:creationId xmlns:p14="http://schemas.microsoft.com/office/powerpoint/2010/main" val="234166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solidFill>
                  <a:srgbClr val="007FA3"/>
                </a:solidFill>
                <a:latin typeface="Times New Roman" panose="02020603050405020304" pitchFamily="18" charset="0"/>
                <a:ea typeface="ＭＳ Ｐゴシック"/>
              </a:rPr>
              <a:t>Learning Readiness</a:t>
            </a:r>
            <a:endParaRPr lang="en-US" dirty="0">
              <a:solidFill>
                <a:srgbClr val="007FA3"/>
              </a:solidFill>
              <a:latin typeface="Times New Roman" panose="02020603050405020304" pitchFamily="18" charset="0"/>
              <a:ea typeface="ＭＳ Ｐゴシック"/>
            </a:endParaRPr>
          </a:p>
        </p:txBody>
      </p:sp>
      <p:sp>
        <p:nvSpPr>
          <p:cNvPr id="3" name="Conten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Education </a:t>
            </a:r>
            <a:r>
              <a:rPr lang="en-US" altLang="en-US" sz="2400" dirty="0">
                <a:solidFill>
                  <a:srgbClr val="000000"/>
                </a:solidFill>
                <a:latin typeface="Arial (Body)"/>
                <a:ea typeface="ＭＳ Ｐゴシック"/>
              </a:rPr>
              <a:t>Standards, text p. 603.</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Chapter </a:t>
            </a:r>
            <a:r>
              <a:rPr lang="en-US" altLang="en-US" sz="2400" b="1" dirty="0">
                <a:solidFill>
                  <a:srgbClr val="000000"/>
                </a:solidFill>
                <a:latin typeface="Arial (Body)"/>
                <a:ea typeface="ＭＳ Ｐゴシック"/>
              </a:rPr>
              <a:t>Objectives</a:t>
            </a:r>
            <a:r>
              <a:rPr lang="en-US" altLang="en-US" sz="2400" dirty="0">
                <a:solidFill>
                  <a:srgbClr val="000000"/>
                </a:solidFill>
                <a:latin typeface="Arial (Body)"/>
                <a:ea typeface="ＭＳ Ｐゴシック"/>
              </a:rPr>
              <a:t>, text p. 603.</a:t>
            </a:r>
          </a:p>
          <a:p>
            <a:pPr marL="255651" lvl="0" indent="-255651" eaLnBrk="0" fontAlgn="base" hangingPunct="0">
              <a:spcAft>
                <a:spcPct val="0"/>
              </a:spcAft>
              <a:buSzPts val="2400"/>
            </a:pPr>
            <a:r>
              <a:rPr lang="en-US" altLang="en-US" sz="2400" b="1" dirty="0" smtClean="0">
                <a:solidFill>
                  <a:srgbClr val="000000"/>
                </a:solidFill>
                <a:latin typeface="Arial (Body)"/>
                <a:ea typeface="ＭＳ Ｐゴシック"/>
              </a:rPr>
              <a:t>Key </a:t>
            </a:r>
            <a:r>
              <a:rPr lang="en-US" altLang="en-US" sz="2400" b="1" dirty="0">
                <a:solidFill>
                  <a:srgbClr val="000000"/>
                </a:solidFill>
                <a:latin typeface="Arial (Body)"/>
                <a:ea typeface="ＭＳ Ｐゴシック"/>
              </a:rPr>
              <a:t>Terms</a:t>
            </a:r>
            <a:r>
              <a:rPr lang="en-US" altLang="en-US" sz="2400" dirty="0">
                <a:solidFill>
                  <a:srgbClr val="000000"/>
                </a:solidFill>
                <a:latin typeface="Arial (Body)"/>
                <a:ea typeface="ＭＳ Ｐゴシック"/>
              </a:rPr>
              <a:t>, text p. 603.</a:t>
            </a:r>
          </a:p>
          <a:p>
            <a:pPr marL="255651" lvl="0" indent="-255651" eaLnBrk="0" fontAlgn="base" hangingPunct="0">
              <a:spcAft>
                <a:spcPct val="0"/>
              </a:spcAft>
              <a:buSzPts val="2400"/>
            </a:pPr>
            <a:r>
              <a:rPr lang="en-US" altLang="en-US" sz="2400" dirty="0" smtClean="0">
                <a:solidFill>
                  <a:srgbClr val="000000"/>
                </a:solidFill>
                <a:latin typeface="Arial (Body)"/>
                <a:ea typeface="ＭＳ Ｐゴシック"/>
              </a:rPr>
              <a:t>Purpose </a:t>
            </a:r>
            <a:r>
              <a:rPr lang="en-US" altLang="en-US" sz="2400" dirty="0">
                <a:solidFill>
                  <a:srgbClr val="000000"/>
                </a:solidFill>
                <a:latin typeface="Arial (Body)"/>
                <a:ea typeface="ＭＳ Ｐゴシック"/>
              </a:rPr>
              <a:t>of lecture presentation versus textbook reading assignments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876135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eaLnBrk="0" fontAlgn="base" hangingPunct="0">
              <a:spcBef>
                <a:spcPct val="0"/>
              </a:spcBef>
              <a:spcAft>
                <a:spcPct val="0"/>
              </a:spcAft>
              <a:buClrTx/>
            </a:pPr>
            <a:r>
              <a:rPr lang="en-US" altLang="en-US" sz="3400" dirty="0" smtClean="0">
                <a:latin typeface="Times New Roman" panose="02020603050405020304" pitchFamily="18" charset="0"/>
                <a:ea typeface="ＭＳ Ｐゴシック"/>
              </a:rPr>
              <a:t>E</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M</a:t>
            </a:r>
            <a:r>
              <a:rPr lang="en-US" altLang="en-US" sz="100" dirty="0" smtClean="0">
                <a:latin typeface="Times New Roman" panose="02020603050405020304" pitchFamily="18" charset="0"/>
                <a:ea typeface="ＭＳ Ｐゴシック"/>
              </a:rPr>
              <a:t> </a:t>
            </a:r>
            <a:r>
              <a:rPr lang="en-US" altLang="en-US" sz="3400" dirty="0" smtClean="0">
                <a:latin typeface="Times New Roman" panose="02020603050405020304" pitchFamily="18" charset="0"/>
                <a:ea typeface="ＭＳ Ｐゴシック"/>
              </a:rPr>
              <a:t>T Skills 20-1</a:t>
            </a:r>
            <a:endParaRPr lang="en-US" altLang="en-US" sz="3400" dirty="0">
              <a:latin typeface="Times New Roman" panose="02020603050405020304" pitchFamily="18" charset="0"/>
              <a:ea typeface="ＭＳ Ｐゴシック"/>
            </a:endParaRPr>
          </a:p>
        </p:txBody>
      </p:sp>
      <p:sp>
        <p:nvSpPr>
          <p:cNvPr id="3" name="Text Placeholder 2"/>
          <p:cNvSpPr>
            <a:spLocks noGrp="1"/>
          </p:cNvSpPr>
          <p:nvPr>
            <p:ph type="subTitle" idx="1"/>
          </p:nvPr>
        </p:nvSpPr>
        <p:spPr/>
        <p:txBody>
          <a:bodyPr wrap="square" lIns="91425" tIns="91425" rIns="91425" bIns="91425">
            <a:noAutofit/>
          </a:bodyPr>
          <a:lstStyle/>
          <a:p>
            <a:pPr marL="0" lvl="0" indent="0" eaLnBrk="0" fontAlgn="base" hangingPunct="0">
              <a:spcBef>
                <a:spcPts val="600"/>
              </a:spcBef>
              <a:spcAft>
                <a:spcPct val="0"/>
              </a:spcAft>
              <a:buSzPts val="2400"/>
              <a:buNone/>
              <a:tabLst/>
            </a:pPr>
            <a:r>
              <a:rPr lang="en-US" altLang="en-US" sz="2400" dirty="0" smtClean="0">
                <a:solidFill>
                  <a:srgbClr val="000000"/>
                </a:solidFill>
                <a:latin typeface="Arial (Body)"/>
                <a:ea typeface="ＭＳ Ｐゴシック"/>
              </a:rPr>
              <a:t>Testing the Blood Glucose Level with a Glucose Meter</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20211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a:latin typeface="Times New Roman" panose="02020603050405020304" pitchFamily="18" charset="0"/>
                <a:ea typeface="ＭＳ Ｐゴシック"/>
              </a:rPr>
              <a:t>Prepare the Glucose Meter</a:t>
            </a:r>
          </a:p>
        </p:txBody>
      </p:sp>
      <p:pic>
        <p:nvPicPr>
          <p:cNvPr id="5" name="Picture 4" descr="The E M T holds a plastic cylinder with a flip top, and a rectangular handheld meter with a strip inserted at one end. On the table is a plastic capped rectangular block, an unwrapped gauze pad, and wip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670" y="1654094"/>
            <a:ext cx="6614660" cy="4416080"/>
          </a:xfrm>
          <a:prstGeom prst="rect">
            <a:avLst/>
          </a:prstGeom>
        </p:spPr>
      </p:pic>
    </p:spTree>
    <p:extLst>
      <p:ext uri="{BB962C8B-B14F-4D97-AF65-F5344CB8AC3E}">
        <p14:creationId xmlns:p14="http://schemas.microsoft.com/office/powerpoint/2010/main" val="383236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Clean the Site</a:t>
            </a:r>
            <a:endParaRPr lang="en-US" altLang="en-US" dirty="0">
              <a:latin typeface="Times New Roman" panose="02020603050405020304" pitchFamily="18" charset="0"/>
              <a:ea typeface="ＭＳ Ｐゴシック"/>
            </a:endParaRPr>
          </a:p>
        </p:txBody>
      </p:sp>
      <p:pic>
        <p:nvPicPr>
          <p:cNvPr id="5" name="Picture 4" descr="The E M T holds the patient’s finger and wipes the finger p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670" y="1646861"/>
            <a:ext cx="6614660" cy="4406607"/>
          </a:xfrm>
          <a:prstGeom prst="rect">
            <a:avLst/>
          </a:prstGeom>
        </p:spPr>
      </p:pic>
    </p:spTree>
    <p:extLst>
      <p:ext uri="{BB962C8B-B14F-4D97-AF65-F5344CB8AC3E}">
        <p14:creationId xmlns:p14="http://schemas.microsoft.com/office/powerpoint/2010/main" val="3937532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chor="b">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Perform the Finger Stick</a:t>
            </a:r>
            <a:endParaRPr lang="en-US" altLang="en-US" dirty="0">
              <a:latin typeface="Times New Roman" panose="02020603050405020304" pitchFamily="18" charset="0"/>
              <a:ea typeface="ＭＳ Ｐゴシック"/>
            </a:endParaRPr>
          </a:p>
        </p:txBody>
      </p:sp>
      <p:pic>
        <p:nvPicPr>
          <p:cNvPr id="5" name="Picture 4" descr="The E M T presses the end of the plastic block into the side of the patient’s index finger pad, holding the finger stea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670" y="1629141"/>
            <a:ext cx="6614660" cy="4406607"/>
          </a:xfrm>
          <a:prstGeom prst="rect">
            <a:avLst/>
          </a:prstGeom>
        </p:spPr>
      </p:pic>
    </p:spTree>
    <p:extLst>
      <p:ext uri="{BB962C8B-B14F-4D97-AF65-F5344CB8AC3E}">
        <p14:creationId xmlns:p14="http://schemas.microsoft.com/office/powerpoint/2010/main" val="2017900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000" dirty="0">
                <a:latin typeface="Times New Roman" panose="02020603050405020304" pitchFamily="18" charset="0"/>
                <a:ea typeface="ＭＳ Ｐゴシック"/>
              </a:rPr>
              <a:t>Waste the First Drop of Blood onto a Dressing. Drop the Second Blood Drop onto the Test Strip</a:t>
            </a:r>
          </a:p>
        </p:txBody>
      </p:sp>
      <p:pic>
        <p:nvPicPr>
          <p:cNvPr id="5" name="Picture 4" descr="The E M T holds the meter to the patient’s finger, touching the strip at the end of the meter to the drop of blood forming on the patient’s finger pad. The gauze pad has a small blood stain, and the meter’s display is 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416" y="1641478"/>
            <a:ext cx="6549168" cy="4372356"/>
          </a:xfrm>
          <a:prstGeom prst="rect">
            <a:avLst/>
          </a:prstGeom>
        </p:spPr>
      </p:pic>
    </p:spTree>
    <p:extLst>
      <p:ext uri="{BB962C8B-B14F-4D97-AF65-F5344CB8AC3E}">
        <p14:creationId xmlns:p14="http://schemas.microsoft.com/office/powerpoint/2010/main" val="503334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a:latin typeface="Times New Roman" panose="02020603050405020304" pitchFamily="18" charset="0"/>
                <a:ea typeface="ＭＳ Ｐゴシック"/>
              </a:rPr>
              <a:t>Read the Blood Glucose Value Displayed on the Glucose Meter</a:t>
            </a:r>
          </a:p>
        </p:txBody>
      </p:sp>
      <p:pic>
        <p:nvPicPr>
          <p:cNvPr id="5" name="Picture 4" descr="The E M T holds the face of the meter, whose display now reads 83 m g per d l. The test strip has been removed from the meter’s e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597" y="1620044"/>
            <a:ext cx="6680807" cy="4460241"/>
          </a:xfrm>
          <a:prstGeom prst="rect">
            <a:avLst/>
          </a:prstGeom>
        </p:spPr>
      </p:pic>
    </p:spTree>
    <p:extLst>
      <p:ext uri="{BB962C8B-B14F-4D97-AF65-F5344CB8AC3E}">
        <p14:creationId xmlns:p14="http://schemas.microsoft.com/office/powerpoint/2010/main" val="968754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(11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520934"/>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Diabetes Mellitus</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A disturbance in the metabolism of carbohydrates, fats, and proteins</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Results from:</a:t>
            </a: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Lack of insulin secreted from pancreas</a:t>
            </a:r>
          </a:p>
          <a:p>
            <a:pPr marL="741553" lvl="1" indent="-284353" eaLnBrk="0" fontAlgn="base" hangingPunct="0">
              <a:spcBef>
                <a:spcPct val="20000"/>
              </a:spcBef>
              <a:spcAft>
                <a:spcPct val="0"/>
              </a:spcAft>
              <a:buSzPts val="2400"/>
              <a:buNone/>
              <a:defRPr/>
            </a:pPr>
            <a:r>
              <a:rPr lang="en-US" altLang="en-US" sz="2400" dirty="0" smtClean="0">
                <a:solidFill>
                  <a:srgbClr val="000000"/>
                </a:solidFill>
                <a:latin typeface="Arial (Body)"/>
                <a:ea typeface="ＭＳ Ｐゴシック"/>
              </a:rPr>
              <a:t>(OR)</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defRPr/>
            </a:pPr>
            <a:r>
              <a:rPr lang="en-US" altLang="en-US" sz="2400" dirty="0">
                <a:solidFill>
                  <a:srgbClr val="000000"/>
                </a:solidFill>
                <a:latin typeface="Arial (Body)"/>
                <a:ea typeface="ＭＳ Ｐゴシック"/>
              </a:rPr>
              <a:t>Inability of cell receptors to respond to insulin to allow glucose into the cells</a:t>
            </a:r>
          </a:p>
        </p:txBody>
      </p:sp>
    </p:spTree>
    <p:extLst>
      <p:ext uri="{BB962C8B-B14F-4D97-AF65-F5344CB8AC3E}">
        <p14:creationId xmlns:p14="http://schemas.microsoft.com/office/powerpoint/2010/main" val="2291644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(12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34045"/>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Diabetes Mellitus</a:t>
            </a:r>
          </a:p>
          <a:p>
            <a:pPr marL="741553" lvl="1" indent="-284353" eaLnBrk="0" fontAlgn="base" hangingPunct="0">
              <a:spcAft>
                <a:spcPct val="0"/>
              </a:spcAft>
              <a:buSzPts val="2400"/>
              <a:defRPr/>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patient has a high blood glucose level, but the cells are deprived of glucose.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The brain cells do not require insulin to use glucose.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Excess glucose is excreted by the kidneys, causing excess water loss.</a:t>
            </a:r>
          </a:p>
        </p:txBody>
      </p:sp>
    </p:spTree>
    <p:extLst>
      <p:ext uri="{BB962C8B-B14F-4D97-AF65-F5344CB8AC3E}">
        <p14:creationId xmlns:p14="http://schemas.microsoft.com/office/powerpoint/2010/main" val="3903585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(13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339072"/>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Diabetes Mellitus</a:t>
            </a:r>
          </a:p>
          <a:p>
            <a:pPr marL="741553" lvl="1" indent="-284353" eaLnBrk="0" fontAlgn="base" hangingPunct="0">
              <a:spcAft>
                <a:spcPct val="0"/>
              </a:spcAft>
              <a:buSzPts val="2400"/>
              <a:defRPr/>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three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a:t>
            </a:r>
            <a:r>
              <a:rPr lang="en-US" altLang="en-US" sz="2400" dirty="0">
                <a:solidFill>
                  <a:srgbClr val="000000"/>
                </a:solidFill>
                <a:latin typeface="Arial (Body)"/>
                <a:ea typeface="ＭＳ Ｐゴシック"/>
              </a:rPr>
              <a:t>of diabetes are: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Polydipsia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Polyuria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Polyphagia</a:t>
            </a:r>
          </a:p>
        </p:txBody>
      </p:sp>
    </p:spTree>
    <p:extLst>
      <p:ext uri="{BB962C8B-B14F-4D97-AF65-F5344CB8AC3E}">
        <p14:creationId xmlns:p14="http://schemas.microsoft.com/office/powerpoint/2010/main" val="2752001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(14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Diabetes Mellitus</a:t>
            </a:r>
          </a:p>
          <a:p>
            <a:pPr marL="741553" lvl="1" indent="-284353" eaLnBrk="0" fontAlgn="base" hangingPunct="0">
              <a:spcAft>
                <a:spcPct val="0"/>
              </a:spcAft>
              <a:buSzPts val="2400"/>
              <a:defRPr/>
            </a:pPr>
            <a:r>
              <a:rPr lang="en-US" altLang="en-US" sz="2400" dirty="0" smtClean="0">
                <a:solidFill>
                  <a:srgbClr val="000000"/>
                </a:solidFill>
                <a:latin typeface="Arial (Body)"/>
                <a:ea typeface="ＭＳ Ｐゴシック"/>
              </a:rPr>
              <a:t>Type </a:t>
            </a:r>
            <a:r>
              <a:rPr lang="en-US" altLang="en-US" sz="2400" dirty="0">
                <a:solidFill>
                  <a:srgbClr val="000000"/>
                </a:solidFill>
                <a:latin typeface="Arial (Body)"/>
                <a:ea typeface="ＭＳ Ｐゴシック"/>
              </a:rPr>
              <a:t>1 diabetes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Pancreas does not secrete insulin.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must take insulin to regulate blood 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Peak onset is between 10-14 years of age.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often have a lean build.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are prone to diabetic ketoacidosis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922443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Setting the Stage</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Overview of Lesson Topics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Understanding Diabetes Mellitus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Acute Diabetic Emergencies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Assessment-Based Approach: Altered Mental Status in a Diabetic Emergency</a:t>
            </a:r>
          </a:p>
        </p:txBody>
      </p:sp>
    </p:spTree>
    <p:extLst>
      <p:ext uri="{BB962C8B-B14F-4D97-AF65-F5344CB8AC3E}">
        <p14:creationId xmlns:p14="http://schemas.microsoft.com/office/powerpoint/2010/main" val="2820380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(15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16399"/>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Diabetes Mellitus</a:t>
            </a:r>
          </a:p>
          <a:p>
            <a:pPr marL="741553" lvl="1" indent="-284353" eaLnBrk="0" fontAlgn="base" hangingPunct="0">
              <a:spcAft>
                <a:spcPct val="0"/>
              </a:spcAft>
              <a:buSzPts val="2400"/>
              <a:defRPr/>
            </a:pPr>
            <a:r>
              <a:rPr lang="en-US" altLang="en-US" sz="2400" dirty="0" smtClean="0">
                <a:solidFill>
                  <a:srgbClr val="000000"/>
                </a:solidFill>
                <a:latin typeface="Arial (Body)"/>
                <a:ea typeface="ＭＳ Ｐゴシック"/>
              </a:rPr>
              <a:t>Type </a:t>
            </a:r>
            <a:r>
              <a:rPr lang="en-US" altLang="en-US" sz="2400" dirty="0">
                <a:solidFill>
                  <a:srgbClr val="000000"/>
                </a:solidFill>
                <a:latin typeface="Arial (Body)"/>
                <a:ea typeface="ＭＳ Ｐゴシック"/>
              </a:rPr>
              <a:t>2 diabetes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use oral medication, diet, and exercise, rather than insulin, to manage blood glucose levels.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are usually middle-aged or older, and overweight.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Patients are prone to hyperglycemic hyperosmolar nonketotic syndrome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057183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(16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defRPr/>
            </a:pPr>
            <a:r>
              <a:rPr lang="en-US" altLang="en-US" sz="2400" dirty="0">
                <a:solidFill>
                  <a:srgbClr val="000000"/>
                </a:solidFill>
                <a:latin typeface="Arial (Body)"/>
                <a:ea typeface="ＭＳ Ｐゴシック"/>
              </a:rPr>
              <a:t>Diabetes Mellitus</a:t>
            </a:r>
          </a:p>
          <a:p>
            <a:pPr marL="741553" lvl="1" indent="-284353" eaLnBrk="0" fontAlgn="base" hangingPunct="0">
              <a:spcAft>
                <a:spcPct val="0"/>
              </a:spcAft>
              <a:buSzPts val="2400"/>
              <a:defRPr/>
            </a:pPr>
            <a:r>
              <a:rPr lang="en-US" altLang="en-US" sz="2400" dirty="0" smtClean="0">
                <a:solidFill>
                  <a:srgbClr val="000000"/>
                </a:solidFill>
                <a:latin typeface="Arial (Body)"/>
                <a:ea typeface="ＭＳ Ｐゴシック"/>
              </a:rPr>
              <a:t>Diabetics </a:t>
            </a:r>
            <a:r>
              <a:rPr lang="en-US" altLang="en-US" sz="2400" dirty="0">
                <a:solidFill>
                  <a:srgbClr val="000000"/>
                </a:solidFill>
                <a:latin typeface="Arial (Body)"/>
                <a:ea typeface="ＭＳ Ｐゴシック"/>
              </a:rPr>
              <a:t>are prone to diseases and disorders of the blood vessels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Heart attack</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Stroke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Kidney failure</a:t>
            </a:r>
          </a:p>
        </p:txBody>
      </p:sp>
    </p:spTree>
    <p:extLst>
      <p:ext uri="{BB962C8B-B14F-4D97-AF65-F5344CB8AC3E}">
        <p14:creationId xmlns:p14="http://schemas.microsoft.com/office/powerpoint/2010/main" val="3351808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rPr>
              <a:t>Click on the Action Below That Results from Release of Insulin</a:t>
            </a:r>
          </a:p>
        </p:txBody>
      </p:sp>
      <p:sp>
        <p:nvSpPr>
          <p:cNvPr id="3" name="Content Placeholder 2"/>
          <p:cNvSpPr>
            <a:spLocks noGrp="1"/>
          </p:cNvSpPr>
          <p:nvPr>
            <p:ph idx="1"/>
          </p:nvPr>
        </p:nvSpPr>
        <p:spPr>
          <a:xfrm>
            <a:off x="457200" y="1600200"/>
            <a:ext cx="8229600" cy="910988"/>
          </a:xfrm>
        </p:spPr>
        <p:txBody>
          <a:bodyPr wrap="square" lIns="91425" tIns="91425" rIns="91425" bIns="91425">
            <a:noAutofit/>
          </a:bodyPr>
          <a:lstStyle/>
          <a:p>
            <a:pPr marL="355600" lvl="0" indent="-35560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A. </a:t>
            </a:r>
            <a:r>
              <a:rPr lang="en-US" altLang="en-US" sz="2400" kern="1200" dirty="0" smtClean="0">
                <a:solidFill>
                  <a:srgbClr val="000000"/>
                </a:solidFill>
                <a:latin typeface="Arial (Body)"/>
                <a:ea typeface="ＭＳ Ｐゴシック" panose="020B0600070205080204" pitchFamily="34" charset="-128"/>
                <a:hlinkClick r:id="rId2" action="ppaction://hlinksldjump"/>
              </a:rPr>
              <a:t>Glucose </a:t>
            </a:r>
            <a:r>
              <a:rPr lang="en-US" altLang="en-US" sz="2400" kern="1200" dirty="0">
                <a:solidFill>
                  <a:srgbClr val="000000"/>
                </a:solidFill>
                <a:latin typeface="Arial (Body)"/>
                <a:ea typeface="ＭＳ Ｐゴシック" panose="020B0600070205080204" pitchFamily="34" charset="-128"/>
                <a:hlinkClick r:id="rId2" action="ppaction://hlinksldjump"/>
              </a:rPr>
              <a:t>enters brain cells in larger quantities than required for cell metabolism.</a:t>
            </a:r>
            <a:endParaRPr lang="en-US" altLang="en-US" sz="2400" kern="1200" dirty="0">
              <a:solidFill>
                <a:srgbClr val="000000"/>
              </a:solidFill>
              <a:latin typeface="Arial (Body)"/>
              <a:ea typeface="ＭＳ Ｐゴシック" panose="020B0600070205080204" pitchFamily="34" charset="-128"/>
            </a:endParaRPr>
          </a:p>
        </p:txBody>
      </p:sp>
      <p:sp>
        <p:nvSpPr>
          <p:cNvPr id="4" name="Content Placeholder 3"/>
          <p:cNvSpPr>
            <a:spLocks noGrp="1"/>
          </p:cNvSpPr>
          <p:nvPr>
            <p:ph idx="13"/>
          </p:nvPr>
        </p:nvSpPr>
        <p:spPr>
          <a:xfrm>
            <a:off x="473720" y="2641680"/>
            <a:ext cx="8229600" cy="920386"/>
          </a:xfrm>
        </p:spPr>
        <p:txBody>
          <a:bodyPr wrap="square" lIns="91425" tIns="91425" rIns="91425" bIns="91425">
            <a:noAutofit/>
          </a:bodyPr>
          <a:lstStyle/>
          <a:p>
            <a:pPr marL="355600" lvl="0" indent="-35560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B. </a:t>
            </a:r>
            <a:r>
              <a:rPr lang="en-US" altLang="en-US" sz="2400" kern="1200" dirty="0" smtClean="0">
                <a:solidFill>
                  <a:srgbClr val="000000"/>
                </a:solidFill>
                <a:latin typeface="Arial (Body)"/>
                <a:ea typeface="ＭＳ Ｐゴシック" panose="020B0600070205080204" pitchFamily="34" charset="-128"/>
                <a:hlinkClick r:id="rId3" action="ppaction://hlinksldjump"/>
              </a:rPr>
              <a:t>Glycogen </a:t>
            </a:r>
            <a:r>
              <a:rPr lang="en-US" altLang="en-US" sz="2400" kern="1200" dirty="0">
                <a:solidFill>
                  <a:srgbClr val="000000"/>
                </a:solidFill>
                <a:latin typeface="Arial (Body)"/>
                <a:ea typeface="ＭＳ Ｐゴシック" panose="020B0600070205080204" pitchFamily="34" charset="-128"/>
                <a:hlinkClick r:id="rId3" action="ppaction://hlinksldjump"/>
              </a:rPr>
              <a:t>in the liver is broken down into glucose, increasing the blood glucose level.</a:t>
            </a:r>
            <a:endParaRPr lang="en-US" altLang="en-US" sz="2400" kern="1200" dirty="0">
              <a:solidFill>
                <a:srgbClr val="000000"/>
              </a:solidFill>
              <a:latin typeface="Arial (Body)"/>
              <a:ea typeface="ＭＳ Ｐゴシック" panose="020B0600070205080204" pitchFamily="34" charset="-128"/>
            </a:endParaRPr>
          </a:p>
        </p:txBody>
      </p:sp>
      <p:sp>
        <p:nvSpPr>
          <p:cNvPr id="5" name="Content Placeholder 4"/>
          <p:cNvSpPr>
            <a:spLocks noGrp="1"/>
          </p:cNvSpPr>
          <p:nvPr>
            <p:ph idx="14"/>
          </p:nvPr>
        </p:nvSpPr>
        <p:spPr>
          <a:xfrm>
            <a:off x="457200" y="3683160"/>
            <a:ext cx="8229600" cy="888840"/>
          </a:xfrm>
        </p:spPr>
        <p:txBody>
          <a:bodyPr wrap="square" lIns="91425" tIns="91425" rIns="91425" bIns="91425">
            <a:noAutofit/>
          </a:bodyPr>
          <a:lstStyle/>
          <a:p>
            <a:pPr marL="355600" lvl="0" indent="-35560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C. </a:t>
            </a:r>
            <a:r>
              <a:rPr lang="en-US" altLang="en-US" sz="2400" kern="1200" dirty="0" smtClean="0">
                <a:solidFill>
                  <a:srgbClr val="000000"/>
                </a:solidFill>
                <a:latin typeface="Arial (Body)"/>
                <a:ea typeface="ＭＳ Ｐゴシック" panose="020B0600070205080204" pitchFamily="34" charset="-128"/>
                <a:hlinkClick r:id="rId4" action="ppaction://hlinksldjump"/>
              </a:rPr>
              <a:t>The </a:t>
            </a:r>
            <a:r>
              <a:rPr lang="en-US" altLang="en-US" sz="2400" kern="1200" dirty="0">
                <a:solidFill>
                  <a:srgbClr val="000000"/>
                </a:solidFill>
                <a:latin typeface="Arial (Body)"/>
                <a:ea typeface="ＭＳ Ｐゴシック" panose="020B0600070205080204" pitchFamily="34" charset="-128"/>
                <a:hlinkClick r:id="rId4" action="ppaction://hlinksldjump"/>
              </a:rPr>
              <a:t>rate at which glucose is taken up by body cells increases.</a:t>
            </a:r>
            <a:endParaRPr lang="en-US" altLang="en-US" sz="2400" kern="1200" dirty="0">
              <a:solidFill>
                <a:srgbClr val="000000"/>
              </a:solidFill>
              <a:latin typeface="Arial (Body)"/>
              <a:ea typeface="ＭＳ Ｐゴシック" panose="020B0600070205080204" pitchFamily="34" charset="-128"/>
            </a:endParaRPr>
          </a:p>
        </p:txBody>
      </p:sp>
      <p:sp>
        <p:nvSpPr>
          <p:cNvPr id="6" name="Content Placeholder 5"/>
          <p:cNvSpPr>
            <a:spLocks noGrp="1"/>
          </p:cNvSpPr>
          <p:nvPr>
            <p:ph idx="15"/>
          </p:nvPr>
        </p:nvSpPr>
        <p:spPr>
          <a:xfrm>
            <a:off x="457200" y="4724640"/>
            <a:ext cx="8229600" cy="898238"/>
          </a:xfrm>
        </p:spPr>
        <p:txBody>
          <a:bodyPr wrap="square" lIns="91425" tIns="91425" rIns="91425" bIns="91425">
            <a:noAutofit/>
          </a:bodyPr>
          <a:lstStyle/>
          <a:p>
            <a:pPr marL="355600" lvl="0" indent="-355600" fontAlgn="base">
              <a:spcAft>
                <a:spcPct val="0"/>
              </a:spcAft>
              <a:buSzPts val="2400"/>
              <a:buNone/>
            </a:pPr>
            <a:r>
              <a:rPr lang="en-US" altLang="en-US" sz="2400" kern="1200" dirty="0" smtClean="0">
                <a:solidFill>
                  <a:schemeClr val="tx2"/>
                </a:solidFill>
                <a:latin typeface="Arial (Body)"/>
                <a:ea typeface="ＭＳ Ｐゴシック" panose="020B0600070205080204" pitchFamily="34" charset="-128"/>
              </a:rPr>
              <a:t>D. </a:t>
            </a:r>
            <a:r>
              <a:rPr lang="en-US" altLang="en-US" sz="2400" kern="1200" dirty="0" smtClean="0">
                <a:solidFill>
                  <a:srgbClr val="000000"/>
                </a:solidFill>
                <a:latin typeface="Arial (Body)"/>
                <a:ea typeface="ＭＳ Ｐゴシック" panose="020B0600070205080204" pitchFamily="34" charset="-128"/>
                <a:hlinkClick r:id="rId5" action="ppaction://hlinksldjump"/>
              </a:rPr>
              <a:t>Epinephrine </a:t>
            </a:r>
            <a:r>
              <a:rPr lang="en-US" altLang="en-US" sz="2400" kern="1200" dirty="0">
                <a:solidFill>
                  <a:srgbClr val="000000"/>
                </a:solidFill>
                <a:latin typeface="Arial (Body)"/>
                <a:ea typeface="ＭＳ Ｐゴシック" panose="020B0600070205080204" pitchFamily="34" charset="-128"/>
                <a:hlinkClick r:id="rId5" action="ppaction://hlinksldjump"/>
              </a:rPr>
              <a:t>levels are increased, leading to tachycardia, pale skin, and sweating.</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411869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a:t>
            </a:r>
            <a:r>
              <a:rPr lang="en-US"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474493"/>
          </a:xfrm>
        </p:spPr>
        <p:txBody>
          <a:bodyPr wrap="square" lIns="91425" tIns="91425" rIns="91425" bIns="91425">
            <a:noAutofit/>
          </a:bodyPr>
          <a:lstStyle/>
          <a:p>
            <a:pPr marL="0" lvl="0" indent="0" eaLnBrk="0" fontAlgn="base" hangingPunct="0">
              <a:spcBef>
                <a:spcPts val="600"/>
              </a:spcBef>
              <a:spcAft>
                <a:spcPct val="0"/>
              </a:spcAft>
              <a:buSzPts val="2400"/>
              <a:buNone/>
              <a:tabLst/>
            </a:pPr>
            <a:r>
              <a:rPr lang="en-US" altLang="en-US" sz="2400" dirty="0">
                <a:solidFill>
                  <a:srgbClr val="000000"/>
                </a:solidFill>
                <a:latin typeface="Arial (Body)"/>
                <a:ea typeface="ＭＳ Ｐゴシック"/>
              </a:rPr>
              <a:t>The patient, whose name is Trent, is confused as to the day of the week, and has difficulty answering other questions, but can follow commands. He is able to confirm a history of diabetes, but it is unclear when he last took insulin or ate.</a:t>
            </a:r>
          </a:p>
          <a:p>
            <a:pPr marL="0" lvl="0" indent="0" eaLnBrk="0" fontAlgn="base" hangingPunct="0">
              <a:spcBef>
                <a:spcPts val="600"/>
              </a:spcBef>
              <a:spcAft>
                <a:spcPct val="0"/>
              </a:spcAft>
              <a:buSzPts val="2400"/>
              <a:buNone/>
              <a:tabLst/>
            </a:pPr>
            <a:r>
              <a:rPr lang="en-US" altLang="en-US" sz="2400" dirty="0" smtClean="0">
                <a:solidFill>
                  <a:srgbClr val="000000"/>
                </a:solidFill>
                <a:latin typeface="Arial (Body)"/>
                <a:ea typeface="ＭＳ Ｐゴシック"/>
              </a:rPr>
              <a:t>J</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obtains </a:t>
            </a:r>
            <a:r>
              <a:rPr lang="en-US" altLang="en-US" sz="2400" dirty="0">
                <a:solidFill>
                  <a:srgbClr val="000000"/>
                </a:solidFill>
                <a:latin typeface="Arial (Body)"/>
                <a:ea typeface="ＭＳ Ｐゴシック"/>
              </a:rPr>
              <a:t>a blood glucose reading of 48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50211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a:t>
            </a:r>
            <a:r>
              <a:rPr lang="en-US"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Is the </a:t>
            </a:r>
            <a:r>
              <a:rPr lang="en-US" altLang="en-US" sz="2400" dirty="0" smtClean="0">
                <a:solidFill>
                  <a:srgbClr val="000000"/>
                </a:solidFill>
                <a:latin typeface="Arial (Body)"/>
                <a:ea typeface="ＭＳ Ｐゴシック"/>
              </a:rPr>
              <a:t>patient’s </a:t>
            </a:r>
            <a:r>
              <a:rPr lang="en-US" altLang="en-US" sz="2400" dirty="0">
                <a:solidFill>
                  <a:srgbClr val="000000"/>
                </a:solidFill>
                <a:latin typeface="Arial (Body)"/>
                <a:ea typeface="ＭＳ Ｐゴシック"/>
              </a:rPr>
              <a:t>blood glucose level high, low, or normal?</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Explain the findings of confusion and pale, diaphoretic skin.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treatment does this patient require?</a:t>
            </a:r>
          </a:p>
        </p:txBody>
      </p:sp>
    </p:spTree>
    <p:extLst>
      <p:ext uri="{BB962C8B-B14F-4D97-AF65-F5344CB8AC3E}">
        <p14:creationId xmlns:p14="http://schemas.microsoft.com/office/powerpoint/2010/main" val="1342918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Usually occurs in type 1 diabetes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Results from excess insulin that the patient takes to manage their diabetes</a:t>
            </a:r>
          </a:p>
        </p:txBody>
      </p:sp>
    </p:spTree>
    <p:extLst>
      <p:ext uri="{BB962C8B-B14F-4D97-AF65-F5344CB8AC3E}">
        <p14:creationId xmlns:p14="http://schemas.microsoft.com/office/powerpoint/2010/main" val="1865215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(2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Pathophysiology </a:t>
            </a:r>
            <a:r>
              <a:rPr lang="en-US" altLang="en-US" sz="2400" dirty="0">
                <a:solidFill>
                  <a:srgbClr val="000000"/>
                </a:solidFill>
                <a:latin typeface="Arial (Body)"/>
                <a:ea typeface="ＭＳ Ｐゴシック"/>
              </a:rPr>
              <a:t>of Hypoglycemia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takes insulin, but does not eat a meal.</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takes insulin, eats a meal, and drastically increases their activity.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patient takes too much insulin.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Can also occur in type 2 diabetics from the effects of oral mediations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4227109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(3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Assessment </a:t>
            </a:r>
            <a:r>
              <a:rPr lang="en-US" altLang="en-US" sz="2400" dirty="0">
                <a:solidFill>
                  <a:srgbClr val="000000"/>
                </a:solidFill>
                <a:latin typeface="Arial (Body)"/>
                <a:ea typeface="ＭＳ Ｐゴシック"/>
              </a:rPr>
              <a:t>Findings in Hypoglycemia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Altered mental status occurs from low blood 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Other signs and symptoms occur from epinephrine release.</a:t>
            </a:r>
          </a:p>
        </p:txBody>
      </p:sp>
    </p:spTree>
    <p:extLst>
      <p:ext uri="{BB962C8B-B14F-4D97-AF65-F5344CB8AC3E}">
        <p14:creationId xmlns:p14="http://schemas.microsoft.com/office/powerpoint/2010/main" val="354119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(4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0095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 Findings in Hypoglycemia</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Symptoms </a:t>
            </a:r>
            <a:r>
              <a:rPr lang="en-US" altLang="en-US" sz="2400" dirty="0">
                <a:solidFill>
                  <a:srgbClr val="000000"/>
                </a:solidFill>
                <a:latin typeface="Arial (Body)"/>
                <a:ea typeface="ＭＳ Ｐゴシック"/>
              </a:rPr>
              <a:t>related to brain cell dysfunction (low blood glucose)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Confusion, disorientation, or drowsiness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Unresponsiveness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Seizures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Stroke-like </a:t>
            </a:r>
            <a:r>
              <a:rPr lang="en-US" altLang="en-US" sz="2400" dirty="0" smtClean="0">
                <a:solidFill>
                  <a:srgbClr val="000000"/>
                </a:solidFill>
                <a:latin typeface="Arial (Body)"/>
                <a:ea typeface="ＭＳ Ｐゴシック"/>
              </a:rPr>
              <a:t>symptoms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12423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(5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31459"/>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Hypoglycemia </a:t>
            </a:r>
            <a:r>
              <a:rPr lang="en-US" altLang="en-US" sz="2400" dirty="0">
                <a:solidFill>
                  <a:srgbClr val="000000"/>
                </a:solidFill>
                <a:latin typeface="Arial (Body)"/>
                <a:ea typeface="ＭＳ Ｐゴシック"/>
              </a:rPr>
              <a:t>Unawareness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Over time the signs and symptoms of hypoglycemia can change.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This can allow blood glucose levels to drop significantly without intervention</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551555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69959"/>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Ts </a:t>
            </a:r>
            <a:r>
              <a:rPr lang="en-US" altLang="en-US" sz="2400" dirty="0">
                <a:solidFill>
                  <a:srgbClr val="000000"/>
                </a:solidFill>
                <a:latin typeface="Arial (Body)"/>
                <a:ea typeface="ＭＳ Ｐゴシック"/>
              </a:rPr>
              <a:t>Heidi Burr and </a:t>
            </a:r>
            <a:r>
              <a:rPr lang="en-US" altLang="en-US" sz="2400" dirty="0" smtClean="0">
                <a:solidFill>
                  <a:srgbClr val="000000"/>
                </a:solidFill>
                <a:latin typeface="Arial (Body)"/>
                <a:ea typeface="ＭＳ Ｐゴシック"/>
              </a:rPr>
              <a:t>J</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Hudson </a:t>
            </a:r>
            <a:r>
              <a:rPr lang="en-US" altLang="en-US" sz="2400" dirty="0">
                <a:solidFill>
                  <a:srgbClr val="000000"/>
                </a:solidFill>
                <a:latin typeface="Arial (Body)"/>
                <a:ea typeface="ＭＳ Ｐゴシック"/>
              </a:rPr>
              <a:t>arrive at the scene of a reported diabetic emergency to find a man in his 20s sitting in the reception area of an office building, with two coworkers tending to him. The patient seems confused, and appears pale and sweaty. One of the coworkers says, </a:t>
            </a:r>
            <a:r>
              <a:rPr lang="en-US" altLang="en-US" sz="2400" dirty="0" smtClean="0">
                <a:solidFill>
                  <a:srgbClr val="000000"/>
                </a:solidFill>
                <a:latin typeface="Arial (Body)"/>
                <a:ea typeface="ＭＳ Ｐゴシック"/>
              </a:rPr>
              <a:t>“He </a:t>
            </a:r>
            <a:r>
              <a:rPr lang="en-US" altLang="en-US" sz="2400" dirty="0">
                <a:solidFill>
                  <a:srgbClr val="000000"/>
                </a:solidFill>
                <a:latin typeface="Arial (Body)"/>
                <a:ea typeface="ＭＳ Ｐゴシック"/>
              </a:rPr>
              <a:t>was fine this morning, but he started acting strangely about ten minutes ago</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28819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(6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care for hypoglycemia</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Categorize the patient as: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Unresponsive, unable to swallow, or unable to follow commands; </a:t>
            </a:r>
            <a:r>
              <a:rPr lang="en-US" altLang="en-US" sz="2400" b="1" dirty="0" smtClean="0">
                <a:solidFill>
                  <a:srgbClr val="000000"/>
                </a:solidFill>
                <a:latin typeface="Arial (Body)"/>
                <a:ea typeface="ＭＳ Ｐゴシック"/>
              </a:rPr>
              <a:t>Or</a:t>
            </a:r>
            <a:endParaRPr lang="en-US" altLang="en-US" sz="2400" b="1"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Altered mental status but responsive, able to swallow, and able to follow commands</a:t>
            </a:r>
          </a:p>
        </p:txBody>
      </p:sp>
    </p:spTree>
    <p:extLst>
      <p:ext uri="{BB962C8B-B14F-4D97-AF65-F5344CB8AC3E}">
        <p14:creationId xmlns:p14="http://schemas.microsoft.com/office/powerpoint/2010/main" val="573712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(7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970287"/>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Emergency care for hypoglycemia</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For patients who are unresponsive, unable to swallow, or unable to follow commands</a:t>
            </a: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Establish </a:t>
            </a:r>
            <a:r>
              <a:rPr lang="en-US" altLang="en-US" sz="2400" dirty="0">
                <a:solidFill>
                  <a:srgbClr val="000000"/>
                </a:solidFill>
                <a:latin typeface="+mn-lt"/>
                <a:ea typeface="ＭＳ Ｐゴシック"/>
              </a:rPr>
              <a:t>an open airway.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Apply oxygen if the </a:t>
            </a:r>
            <a:r>
              <a:rPr lang="en-US" altLang="en-US" sz="2400" dirty="0" smtClean="0">
                <a:solidFill>
                  <a:srgbClr val="000000"/>
                </a:solidFill>
                <a:latin typeface="+mn-lt"/>
                <a:ea typeface="ＭＳ Ｐゴシック"/>
              </a:rPr>
              <a:t>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2400" baseline="-25000" dirty="0" smtClean="0">
                <a:solidFill>
                  <a:srgbClr val="000000"/>
                </a:solidFill>
                <a:latin typeface="+mn-lt"/>
                <a:ea typeface="ＭＳ Ｐゴシック"/>
              </a:rPr>
              <a:t>2</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is &lt;94%.</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Provide positive pressure ventilation if breathing is inadequate.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Assess the blood glucose level.</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Request </a:t>
            </a:r>
            <a:r>
              <a:rPr lang="en-US" altLang="en-US" sz="2400" dirty="0" smtClean="0">
                <a:solidFill>
                  <a:srgbClr val="000000"/>
                </a:solidFill>
                <a:latin typeface="+mn-lt"/>
                <a:ea typeface="ＭＳ Ｐゴシック"/>
              </a:rPr>
              <a:t>A</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L</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S.</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2103915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(8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Emergency care for hypoglycemia</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For </a:t>
            </a:r>
            <a:r>
              <a:rPr lang="en-US" altLang="en-US" sz="2400" dirty="0">
                <a:solidFill>
                  <a:srgbClr val="000000"/>
                </a:solidFill>
                <a:latin typeface="+mn-lt"/>
                <a:ea typeface="ＭＳ Ｐゴシック"/>
              </a:rPr>
              <a:t>patients with altered mental status but responsive, able to swallow, and able to follow commands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Ensure a patent airway.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Assess the blood glucose level.</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Administer one tube of oral glucose.</a:t>
            </a:r>
          </a:p>
        </p:txBody>
      </p:sp>
    </p:spTree>
    <p:extLst>
      <p:ext uri="{BB962C8B-B14F-4D97-AF65-F5344CB8AC3E}">
        <p14:creationId xmlns:p14="http://schemas.microsoft.com/office/powerpoint/2010/main" val="3260913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(9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113594" cy="4339619"/>
          </a:xfrm>
        </p:spPr>
        <p:txBody>
          <a:bodyPr wrap="square" lIns="91425" tIns="91425" rIns="91425" bIns="91425">
            <a:noAutofit/>
          </a:bodyPr>
          <a:lstStyle/>
          <a:p>
            <a:pPr marL="255600" lvl="1" indent="-255600" eaLnBrk="0" fontAlgn="base" hangingPunct="0">
              <a:spcBef>
                <a:spcPts val="1500"/>
              </a:spcBef>
              <a:spcAft>
                <a:spcPct val="0"/>
              </a:spcAft>
              <a:buSzPts val="2400"/>
              <a:buFont typeface="Arial" panose="020B0604020202020204" pitchFamily="34" charset="0"/>
              <a:buChar char="•"/>
            </a:pPr>
            <a:r>
              <a:rPr lang="en-US" altLang="en-US" sz="2400" dirty="0">
                <a:latin typeface="+mn-lt"/>
              </a:rPr>
              <a:t>Emergency care for hypoglycemia</a:t>
            </a:r>
          </a:p>
          <a:p>
            <a:pPr marL="741553" lvl="1" indent="-284353" eaLnBrk="0" fontAlgn="base" hangingPunct="0">
              <a:spcAft>
                <a:spcPct val="0"/>
              </a:spcAft>
              <a:buSzPts val="2400"/>
            </a:pPr>
            <a:r>
              <a:rPr lang="en-US" altLang="en-US" sz="2400" dirty="0" smtClean="0">
                <a:solidFill>
                  <a:srgbClr val="000000"/>
                </a:solidFill>
                <a:latin typeface="+mn-lt"/>
                <a:ea typeface="ＭＳ Ｐゴシック"/>
              </a:rPr>
              <a:t>Oral </a:t>
            </a:r>
            <a:r>
              <a:rPr lang="en-US" altLang="en-US" sz="2400" dirty="0">
                <a:solidFill>
                  <a:srgbClr val="000000"/>
                </a:solidFill>
                <a:latin typeface="+mn-lt"/>
                <a:ea typeface="ＭＳ Ｐゴシック"/>
              </a:rPr>
              <a:t>glucose</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Gel is absorbed quickly, increasing the blood glucose level.</a:t>
            </a:r>
          </a:p>
          <a:p>
            <a:pPr marL="741553" lvl="1" indent="-284353" eaLnBrk="0" fontAlgn="base" hangingPunct="0">
              <a:spcAft>
                <a:spcPct val="0"/>
              </a:spcAft>
              <a:buSzPts val="2400"/>
            </a:pPr>
            <a:r>
              <a:rPr lang="en-US" altLang="en-US" sz="2400" dirty="0">
                <a:solidFill>
                  <a:srgbClr val="000000"/>
                </a:solidFill>
                <a:latin typeface="+mn-lt"/>
                <a:ea typeface="ＭＳ Ｐゴシック"/>
              </a:rPr>
              <a:t>Oral glucose may be administered only if all these patient conditions are met:</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Altered mental status</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History of diabetes controlled by medication or a </a:t>
            </a:r>
            <a:r>
              <a:rPr lang="en-US" altLang="en-US" sz="2400" dirty="0" smtClean="0">
                <a:solidFill>
                  <a:srgbClr val="000000"/>
                </a:solidFill>
                <a:latin typeface="+mn-lt"/>
                <a:ea typeface="ＭＳ Ｐゴシック"/>
              </a:rPr>
              <a:t>B</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G</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L &lt;</a:t>
            </a:r>
            <a:r>
              <a:rPr lang="en-US" altLang="en-US" sz="2400" dirty="0">
                <a:solidFill>
                  <a:srgbClr val="000000"/>
                </a:solidFill>
                <a:latin typeface="+mn-lt"/>
                <a:ea typeface="ＭＳ Ｐゴシック"/>
              </a:rPr>
              <a:t>70 </a:t>
            </a:r>
            <a:r>
              <a:rPr lang="en-US" altLang="en-US" sz="2400" dirty="0" smtClean="0">
                <a:solidFill>
                  <a:srgbClr val="000000"/>
                </a:solidFill>
                <a:latin typeface="+mn-lt"/>
                <a:ea typeface="ＭＳ Ｐゴシック"/>
              </a:rPr>
              <a:t>m</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m</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H</a:t>
            </a:r>
            <a:r>
              <a:rPr lang="en-US" altLang="en-US" sz="100" dirty="0" smtClean="0">
                <a:solidFill>
                  <a:schemeClr val="bg1"/>
                </a:solidFill>
                <a:latin typeface="+mn-lt"/>
                <a:ea typeface="ＭＳ Ｐゴシック"/>
              </a:rPr>
              <a:t> </a:t>
            </a:r>
            <a:r>
              <a:rPr lang="en-US" altLang="en-US" sz="2400" dirty="0" smtClean="0">
                <a:solidFill>
                  <a:srgbClr val="000000"/>
                </a:solidFill>
                <a:latin typeface="+mn-lt"/>
                <a:ea typeface="ＭＳ Ｐゴシック"/>
              </a:rPr>
              <a:t>g</a:t>
            </a:r>
            <a:endParaRPr lang="en-US" altLang="en-US" sz="2400" dirty="0">
              <a:solidFill>
                <a:srgbClr val="000000"/>
              </a:solidFill>
              <a:latin typeface="+mn-lt"/>
              <a:ea typeface="ＭＳ Ｐゴシック"/>
            </a:endParaRPr>
          </a:p>
          <a:p>
            <a:pPr marL="1144778" lvl="2" indent="-230378" eaLnBrk="0" fontAlgn="base" hangingPunct="0">
              <a:spcAft>
                <a:spcPct val="0"/>
              </a:spcAft>
              <a:buSzPts val="2400"/>
            </a:pPr>
            <a:r>
              <a:rPr lang="en-US" altLang="en-US" sz="2400" dirty="0">
                <a:solidFill>
                  <a:srgbClr val="000000"/>
                </a:solidFill>
                <a:latin typeface="+mn-lt"/>
                <a:ea typeface="ＭＳ Ｐゴシック"/>
              </a:rPr>
              <a:t>Has the ability to swallow</a:t>
            </a:r>
          </a:p>
        </p:txBody>
      </p:sp>
    </p:spTree>
    <p:extLst>
      <p:ext uri="{BB962C8B-B14F-4D97-AF65-F5344CB8AC3E}">
        <p14:creationId xmlns:p14="http://schemas.microsoft.com/office/powerpoint/2010/main" val="2270795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72235"/>
          </a:xfrm>
        </p:spPr>
        <p:txBody>
          <a:bodyPr tIns="91425">
            <a:noAutofit/>
          </a:bodyPr>
          <a:lstStyle/>
          <a:p>
            <a:pPr lvl="0" eaLnBrk="0" fontAlgn="base" hangingPunct="0">
              <a:spcBef>
                <a:spcPct val="0"/>
              </a:spcBef>
              <a:spcAft>
                <a:spcPct val="0"/>
              </a:spcAft>
              <a:buClrTx/>
            </a:pPr>
            <a:r>
              <a:rPr lang="en-US" altLang="en-US" sz="2800" dirty="0">
                <a:latin typeface="Times New Roman" panose="02020603050405020304" pitchFamily="18" charset="0"/>
                <a:ea typeface="ＭＳ Ｐゴシック"/>
              </a:rPr>
              <a:t>One Method of Administering Oral Glucose </a:t>
            </a:r>
            <a:r>
              <a:rPr lang="en-US" altLang="en-US" sz="2800" dirty="0" smtClean="0">
                <a:latin typeface="Times New Roman" panose="02020603050405020304" pitchFamily="18" charset="0"/>
                <a:ea typeface="ＭＳ Ｐゴシック"/>
              </a:rPr>
              <a:t>is </a:t>
            </a:r>
            <a:r>
              <a:rPr lang="en-US" altLang="en-US" sz="2800" dirty="0">
                <a:latin typeface="Times New Roman" panose="02020603050405020304" pitchFamily="18" charset="0"/>
                <a:ea typeface="ＭＳ Ｐゴシック"/>
              </a:rPr>
              <a:t>to Squeeze the Tube of Oral Glucose Between the Patient’s Cheek and Gum</a:t>
            </a:r>
          </a:p>
        </p:txBody>
      </p:sp>
      <p:pic>
        <p:nvPicPr>
          <p:cNvPr id="4" name="Picture 2" descr="An E M T holds the chin of a conscious patient, squeezing a tube of glucose into the side of the patient’s open mout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8055" y="1993846"/>
            <a:ext cx="6167891" cy="401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904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(10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care for hypoglycemia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Intranasal Glucagon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Glucagon does not contain 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Converts glycogen in the liver to 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Administer via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and </a:t>
            </a:r>
            <a:r>
              <a:rPr lang="en-US" altLang="en-US" sz="2400" dirty="0">
                <a:solidFill>
                  <a:srgbClr val="000000"/>
                </a:solidFill>
                <a:latin typeface="Arial (Body)"/>
                <a:ea typeface="ＭＳ Ｐゴシック"/>
              </a:rPr>
              <a:t>syringe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May take 13 to 16 minutes to work</a:t>
            </a:r>
          </a:p>
        </p:txBody>
      </p:sp>
    </p:spTree>
    <p:extLst>
      <p:ext uri="{BB962C8B-B14F-4D97-AF65-F5344CB8AC3E}">
        <p14:creationId xmlns:p14="http://schemas.microsoft.com/office/powerpoint/2010/main" val="302365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(11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Hyperglycemia</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High blood glucose levels caused by a relative lack of insulin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Extreme hyperglycemia may result in: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Diabetic ketoacidosis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Hyperglycemic Hyperosmolar Nonketotic Syndrome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427069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(12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0840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Diabetic Ketoacidosis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 of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Blood glucose typically &gt;350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rams</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Without insulin to help move glucose into cells, cells are starved.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Cells begin to burn fat.</a:t>
            </a:r>
          </a:p>
        </p:txBody>
      </p:sp>
    </p:spTree>
    <p:extLst>
      <p:ext uri="{BB962C8B-B14F-4D97-AF65-F5344CB8AC3E}">
        <p14:creationId xmlns:p14="http://schemas.microsoft.com/office/powerpoint/2010/main" val="1994371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a:latin typeface="Times New Roman" panose="02020603050405020304" pitchFamily="18" charset="0"/>
                <a:ea typeface="ＭＳ Ｐゴシック"/>
              </a:rPr>
              <a:t>Pathophysiology of Diabetic </a:t>
            </a:r>
            <a:r>
              <a:rPr lang="en-US" altLang="en-US" dirty="0" smtClean="0">
                <a:latin typeface="Times New Roman" panose="02020603050405020304" pitchFamily="18" charset="0"/>
                <a:ea typeface="ＭＳ Ｐゴシック"/>
              </a:rPr>
              <a:t>Ketoacidosis (</a:t>
            </a:r>
            <a:r>
              <a:rPr lang="en-US" altLang="en-US" dirty="0">
                <a:latin typeface="Times New Roman" panose="02020603050405020304" pitchFamily="18" charset="0"/>
                <a:ea typeface="ＭＳ Ｐゴシック"/>
              </a:rPr>
              <a:t>D</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K</a:t>
            </a:r>
            <a:r>
              <a:rPr lang="en-US" altLang="en-US" sz="100" dirty="0" smtClean="0">
                <a:latin typeface="Times New Roman" panose="02020603050405020304" pitchFamily="18" charset="0"/>
                <a:ea typeface="ＭＳ Ｐゴシック"/>
              </a:rPr>
              <a:t> </a:t>
            </a:r>
            <a:r>
              <a:rPr lang="en-US" altLang="en-US" dirty="0" smtClean="0">
                <a:latin typeface="Times New Roman" panose="02020603050405020304" pitchFamily="18" charset="0"/>
                <a:ea typeface="ＭＳ Ｐゴシック"/>
              </a:rPr>
              <a:t>A)</a:t>
            </a:r>
            <a:endParaRPr lang="en-US" altLang="en-US" dirty="0">
              <a:latin typeface="Times New Roman" panose="02020603050405020304" pitchFamily="18" charset="0"/>
              <a:ea typeface="ＭＳ Ｐゴシック"/>
            </a:endParaRPr>
          </a:p>
        </p:txBody>
      </p:sp>
      <p:pic>
        <p:nvPicPr>
          <p:cNvPr id="4" name="Picture 2" descr="The process and contributing factors of D K A in a diabetic’s body, in steps numbered 1 to 6. 1. Lack of insulin from the pancreas doesn’t allow glucose to enter cells adequately. Glucose is floating freely in the bloodstream. 2. The cells signal the body that they need glucose, the liver converts glycogen to glucose, increasing the amount of glucose in the bloodstream and blood glucose level. 3. Because cells still can’t get glucose, the body begins to metabolize fat in the liver for energy. The by products are ketones, which are strong acids that get released in the blood, causing acidosis. Ketones now float in the bloodstream with glucose. 4. The ketones and excess glucose get into the urine, in the kidney. 5. The glucose, being a large molecule, draws large amounts of water into the urine. The ketones buffer the acid with sodium, which also draws water into the urine. 6. Large amounts of water are excreted with the glucose and acid from the full bladder, leading to dehydr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4168" y="1728759"/>
            <a:ext cx="3855664" cy="430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766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(13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67790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Diabetic Ketoacidosis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 of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Factors that can lead to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Infection</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Inadequate insulin dose</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Certain medications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Physical stress (surgery, trauma)</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Increase in carbohydrate intake</a:t>
            </a:r>
          </a:p>
        </p:txBody>
      </p:sp>
    </p:spTree>
    <p:extLst>
      <p:ext uri="{BB962C8B-B14F-4D97-AF65-F5344CB8AC3E}">
        <p14:creationId xmlns:p14="http://schemas.microsoft.com/office/powerpoint/2010/main" val="927348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a:t>
            </a:r>
            <a:r>
              <a:rPr lang="en-US"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diabetic emergency seems likely, based on the information so far?</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What information would you need to confirm your hypothesis?</a:t>
            </a:r>
          </a:p>
        </p:txBody>
      </p:sp>
    </p:spTree>
    <p:extLst>
      <p:ext uri="{BB962C8B-B14F-4D97-AF65-F5344CB8AC3E}">
        <p14:creationId xmlns:p14="http://schemas.microsoft.com/office/powerpoint/2010/main" val="2278989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(14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26212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Diabetic Ketoacidosis</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Assessment </a:t>
            </a:r>
            <a:r>
              <a:rPr lang="en-US" altLang="en-US" sz="2400" dirty="0">
                <a:solidFill>
                  <a:srgbClr val="000000"/>
                </a:solidFill>
                <a:latin typeface="Arial (Body)"/>
                <a:ea typeface="ＭＳ Ｐゴシック"/>
              </a:rPr>
              <a:t>Findings in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signs </a:t>
            </a:r>
            <a:r>
              <a:rPr lang="en-US" altLang="en-US" sz="2400" dirty="0">
                <a:solidFill>
                  <a:srgbClr val="000000"/>
                </a:solidFill>
                <a:latin typeface="Arial (Body)"/>
                <a:ea typeface="ＭＳ Ｐゴシック"/>
              </a:rPr>
              <a:t>and symptoms are produced primarily by the dehydration and acid buildup.</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 progresses </a:t>
            </a:r>
            <a:r>
              <a:rPr lang="en-US" altLang="en-US" sz="2400" dirty="0">
                <a:solidFill>
                  <a:srgbClr val="000000"/>
                </a:solidFill>
                <a:latin typeface="Arial (Body)"/>
                <a:ea typeface="ＭＳ Ｐゴシック"/>
              </a:rPr>
              <a:t>slowly over a few days</a:t>
            </a:r>
            <a:r>
              <a:rPr lang="en-US" altLang="en-US" sz="2400" dirty="0" smtClean="0">
                <a:solidFill>
                  <a:srgbClr val="000000"/>
                </a:solidFill>
                <a:latin typeface="Arial (Body)"/>
                <a:ea typeface="ＭＳ Ｐゴシック"/>
              </a:rPr>
              <a:t>.</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018521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(15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3701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Diabetic Ketoacidosis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 Findings in D</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K</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A</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S&amp;S related </a:t>
            </a:r>
            <a:r>
              <a:rPr lang="en-US" altLang="en-US" sz="2400" dirty="0">
                <a:solidFill>
                  <a:srgbClr val="000000"/>
                </a:solidFill>
                <a:latin typeface="Arial (Body)"/>
                <a:ea typeface="ＭＳ Ｐゴシック"/>
              </a:rPr>
              <a:t>to dehydration are polyuria, polydipsia, poor skin turgor, tachycardia, and positive tilt test.</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Nausea, vomiting, and muscle cramps are typically due to electrolyte disturbances from the loss of sodium, potassium, and magnesium.</a:t>
            </a:r>
          </a:p>
        </p:txBody>
      </p:sp>
    </p:spTree>
    <p:extLst>
      <p:ext uri="{BB962C8B-B14F-4D97-AF65-F5344CB8AC3E}">
        <p14:creationId xmlns:p14="http://schemas.microsoft.com/office/powerpoint/2010/main" val="1007324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(16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4047232"/>
          </a:xfrm>
        </p:spPr>
        <p:txBody>
          <a:bodyPr wrap="square" lIns="91425" tIns="91425" rIns="91425" bIns="91425">
            <a:noAutofit/>
          </a:bodyPr>
          <a:lstStyle/>
          <a:p>
            <a:r>
              <a:rPr lang="en-US" altLang="en-US" sz="2400" dirty="0">
                <a:latin typeface="+mn-lt"/>
              </a:rPr>
              <a:t>Hyperglycemic Condition: Diabetic Ketoacidosis</a:t>
            </a:r>
          </a:p>
          <a:p>
            <a:pPr lvl="1"/>
            <a:r>
              <a:rPr lang="en-US" altLang="en-US" sz="2400" dirty="0">
                <a:latin typeface="+mn-lt"/>
              </a:rPr>
              <a:t>Emergency Care for </a:t>
            </a:r>
            <a:r>
              <a:rPr lang="en-US" altLang="en-US" sz="2400" dirty="0" smtClean="0">
                <a:latin typeface="+mn-lt"/>
              </a:rPr>
              <a:t>D</a:t>
            </a:r>
            <a:r>
              <a:rPr lang="en-US" altLang="en-US" sz="100" dirty="0" smtClean="0">
                <a:latin typeface="+mn-lt"/>
              </a:rPr>
              <a:t> </a:t>
            </a:r>
            <a:r>
              <a:rPr lang="en-US" altLang="en-US" sz="2400" dirty="0" smtClean="0">
                <a:latin typeface="+mn-lt"/>
              </a:rPr>
              <a:t>K</a:t>
            </a:r>
            <a:r>
              <a:rPr lang="en-US" altLang="en-US" sz="100" dirty="0" smtClean="0">
                <a:latin typeface="+mn-lt"/>
              </a:rPr>
              <a:t> </a:t>
            </a:r>
            <a:r>
              <a:rPr lang="en-US" altLang="en-US" sz="2400" dirty="0" smtClean="0">
                <a:latin typeface="+mn-lt"/>
              </a:rPr>
              <a:t>A</a:t>
            </a:r>
            <a:endParaRPr lang="en-US" altLang="en-US" sz="2400" dirty="0">
              <a:latin typeface="+mn-lt"/>
            </a:endParaRPr>
          </a:p>
          <a:p>
            <a:pPr marL="1144778" lvl="2" indent="-230378" eaLnBrk="0" fontAlgn="base" hangingPunct="0">
              <a:spcAft>
                <a:spcPct val="0"/>
              </a:spcAft>
              <a:buSzPts val="2400"/>
            </a:pPr>
            <a:r>
              <a:rPr lang="en-US" altLang="en-US" sz="2400" dirty="0" smtClean="0">
                <a:solidFill>
                  <a:srgbClr val="000000"/>
                </a:solidFill>
                <a:latin typeface="+mn-lt"/>
                <a:ea typeface="ＭＳ Ｐゴシック"/>
              </a:rPr>
              <a:t>Establish </a:t>
            </a:r>
            <a:r>
              <a:rPr lang="en-US" altLang="en-US" sz="2400" dirty="0">
                <a:solidFill>
                  <a:srgbClr val="000000"/>
                </a:solidFill>
                <a:latin typeface="+mn-lt"/>
                <a:ea typeface="ＭＳ Ｐゴシック"/>
              </a:rPr>
              <a:t>and maintain a patent airway.</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Administer oxygen if </a:t>
            </a:r>
            <a:r>
              <a:rPr lang="en-US" altLang="en-US" sz="2400" dirty="0" smtClean="0">
                <a:solidFill>
                  <a:srgbClr val="000000"/>
                </a:solidFill>
                <a:latin typeface="+mn-lt"/>
                <a:ea typeface="ＭＳ Ｐゴシック"/>
              </a:rPr>
              <a:t>S</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p</a:t>
            </a:r>
            <a:r>
              <a:rPr lang="en-US" altLang="en-US" sz="100" dirty="0" smtClean="0">
                <a:solidFill>
                  <a:srgbClr val="000000"/>
                </a:solidFill>
                <a:latin typeface="+mn-lt"/>
                <a:ea typeface="ＭＳ Ｐゴシック"/>
              </a:rPr>
              <a:t> </a:t>
            </a:r>
            <a:r>
              <a:rPr lang="en-US" altLang="en-US" sz="2400" dirty="0" smtClean="0">
                <a:solidFill>
                  <a:srgbClr val="000000"/>
                </a:solidFill>
                <a:latin typeface="+mn-lt"/>
                <a:ea typeface="ＭＳ Ｐゴシック"/>
              </a:rPr>
              <a:t>O</a:t>
            </a:r>
            <a:r>
              <a:rPr lang="en-US" altLang="en-US" sz="2400" baseline="-25000" dirty="0" smtClean="0">
                <a:solidFill>
                  <a:srgbClr val="000000"/>
                </a:solidFill>
                <a:latin typeface="+mn-lt"/>
                <a:ea typeface="ＭＳ Ｐゴシック"/>
              </a:rPr>
              <a:t>2</a:t>
            </a:r>
            <a:r>
              <a:rPr lang="en-US" altLang="en-US" sz="2400" dirty="0" smtClean="0">
                <a:solidFill>
                  <a:srgbClr val="000000"/>
                </a:solidFill>
                <a:latin typeface="+mn-lt"/>
                <a:ea typeface="ＭＳ Ｐゴシック"/>
              </a:rPr>
              <a:t> </a:t>
            </a:r>
            <a:r>
              <a:rPr lang="en-US" altLang="en-US" sz="2400" dirty="0">
                <a:solidFill>
                  <a:srgbClr val="000000"/>
                </a:solidFill>
                <a:latin typeface="+mn-lt"/>
                <a:ea typeface="ＭＳ Ｐゴシック"/>
              </a:rPr>
              <a:t>&lt;94%.</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Positive pressure ventilation, if needed</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Determine the blood glucose level.</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If you are not sure of the condition, administer oral glucose if the patient can swallow.</a:t>
            </a:r>
          </a:p>
          <a:p>
            <a:pPr marL="1144778" lvl="2" indent="-230378" eaLnBrk="0" fontAlgn="base" hangingPunct="0">
              <a:spcAft>
                <a:spcPct val="0"/>
              </a:spcAft>
              <a:buSzPts val="2400"/>
            </a:pPr>
            <a:r>
              <a:rPr lang="en-US" altLang="en-US" sz="2400" dirty="0">
                <a:solidFill>
                  <a:srgbClr val="000000"/>
                </a:solidFill>
                <a:latin typeface="+mn-lt"/>
                <a:ea typeface="ＭＳ Ｐゴシック"/>
              </a:rPr>
              <a:t>Contact medical direction</a:t>
            </a:r>
            <a:r>
              <a:rPr lang="en-US" altLang="en-US" sz="2400" dirty="0" smtClean="0">
                <a:solidFill>
                  <a:srgbClr val="000000"/>
                </a:solidFill>
                <a:latin typeface="+mn-lt"/>
                <a:ea typeface="ＭＳ Ｐゴシック"/>
              </a:rPr>
              <a:t>.</a:t>
            </a:r>
            <a:endParaRPr lang="en-US" altLang="en-US" sz="2400" dirty="0">
              <a:solidFill>
                <a:srgbClr val="000000"/>
              </a:solidFill>
              <a:latin typeface="+mn-lt"/>
              <a:ea typeface="ＭＳ Ｐゴシック"/>
            </a:endParaRPr>
          </a:p>
        </p:txBody>
      </p:sp>
    </p:spTree>
    <p:extLst>
      <p:ext uri="{BB962C8B-B14F-4D97-AF65-F5344CB8AC3E}">
        <p14:creationId xmlns:p14="http://schemas.microsoft.com/office/powerpoint/2010/main" val="1831100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(17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Hyperglycemic Hyperosmolar Syndrome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 of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The blood glucose is very high; 600 to 1,200 </a:t>
            </a:r>
            <a:r>
              <a:rPr lang="en-US" altLang="en-US" sz="2400" dirty="0" smtClean="0">
                <a:solidFill>
                  <a:srgbClr val="000000"/>
                </a:solidFill>
                <a:latin typeface="Arial (Body)"/>
                <a:ea typeface="ＭＳ Ｐゴシック"/>
              </a:rPr>
              <a:t>m</a:t>
            </a:r>
            <a:r>
              <a:rPr lang="en-US" altLang="en-US" sz="100" dirty="0" smtClean="0">
                <a:solidFill>
                  <a:schemeClr val="bg1"/>
                </a:solidFill>
                <a:latin typeface="Arial (Body)"/>
                <a:ea typeface="ＭＳ Ｐゴシック"/>
              </a:rPr>
              <a:t>illi</a:t>
            </a:r>
            <a:r>
              <a:rPr lang="en-US" altLang="en-US" sz="2400" dirty="0" smtClean="0">
                <a:solidFill>
                  <a:srgbClr val="000000"/>
                </a:solidFill>
                <a:latin typeface="Arial (Body)"/>
                <a:ea typeface="ＭＳ Ｐゴシック"/>
              </a:rPr>
              <a:t>g</a:t>
            </a:r>
            <a:r>
              <a:rPr lang="en-US" altLang="en-US" sz="100" dirty="0" smtClean="0">
                <a:solidFill>
                  <a:schemeClr val="bg1"/>
                </a:solidFill>
                <a:latin typeface="Arial (Body)"/>
                <a:ea typeface="ＭＳ Ｐゴシック"/>
              </a:rPr>
              <a:t>rams</a:t>
            </a:r>
            <a:r>
              <a:rPr lang="en-US" altLang="en-US" sz="2400" dirty="0" smtClean="0">
                <a:solidFill>
                  <a:srgbClr val="000000"/>
                </a:solidFill>
                <a:latin typeface="Arial (Body)"/>
                <a:ea typeface="ＭＳ Ｐゴシック"/>
              </a:rPr>
              <a:t>/d</a:t>
            </a:r>
            <a:r>
              <a:rPr lang="en-US" altLang="en-US" sz="100" dirty="0" smtClean="0">
                <a:solidFill>
                  <a:schemeClr val="bg1"/>
                </a:solidFill>
                <a:latin typeface="Arial (Body)"/>
                <a:ea typeface="ＭＳ Ｐゴシック"/>
              </a:rPr>
              <a:t>eci</a:t>
            </a:r>
            <a:r>
              <a:rPr lang="en-US" altLang="en-US" sz="2400" dirty="0" smtClean="0">
                <a:solidFill>
                  <a:srgbClr val="000000"/>
                </a:solidFill>
                <a:latin typeface="Arial (Body)"/>
                <a:ea typeface="ＭＳ Ｐゴシック"/>
              </a:rPr>
              <a:t>L</a:t>
            </a:r>
            <a:r>
              <a:rPr lang="en-US" altLang="en-US" sz="100" dirty="0" smtClean="0">
                <a:solidFill>
                  <a:schemeClr val="bg1"/>
                </a:solidFill>
                <a:latin typeface="Arial (Body)"/>
                <a:ea typeface="ＭＳ Ｐゴシック"/>
              </a:rPr>
              <a:t>itre</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(hyperglycemic).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Glucose is excreted in urine, with large amounts of water (hyperosmolar effect).</a:t>
            </a:r>
          </a:p>
        </p:txBody>
      </p:sp>
    </p:spTree>
    <p:extLst>
      <p:ext uri="{BB962C8B-B14F-4D97-AF65-F5344CB8AC3E}">
        <p14:creationId xmlns:p14="http://schemas.microsoft.com/office/powerpoint/2010/main" val="1190396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(18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Hyperglycemic Hyperosmolar Syndrome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Pathophysiology of H</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H</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There </a:t>
            </a:r>
            <a:r>
              <a:rPr lang="en-US" altLang="en-US" sz="2400" dirty="0">
                <a:solidFill>
                  <a:srgbClr val="000000"/>
                </a:solidFill>
                <a:latin typeface="Arial (Body)"/>
                <a:ea typeface="ＭＳ Ｐゴシック"/>
              </a:rPr>
              <a:t>is enough insulin present to allow use of glucose and prevent ketone production from use of fats for energy (nonketotic).</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Carries a high mortality rate.</a:t>
            </a:r>
          </a:p>
        </p:txBody>
      </p:sp>
    </p:spTree>
    <p:extLst>
      <p:ext uri="{BB962C8B-B14F-4D97-AF65-F5344CB8AC3E}">
        <p14:creationId xmlns:p14="http://schemas.microsoft.com/office/powerpoint/2010/main" val="971056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sz="3200" dirty="0">
                <a:latin typeface="Times New Roman" panose="02020603050405020304" pitchFamily="18" charset="0"/>
                <a:ea typeface="ＭＳ Ｐゴシック"/>
              </a:rPr>
              <a:t>Pathophysiology of Hyperglycemic Hyperosmolar Nonketotic Syndrome </a:t>
            </a:r>
            <a:r>
              <a:rPr lang="en-US" altLang="en-US" sz="3200" dirty="0" smtClean="0">
                <a:latin typeface="Times New Roman" panose="02020603050405020304" pitchFamily="18" charset="0"/>
                <a:ea typeface="ＭＳ Ｐゴシック"/>
              </a:rPr>
              <a:t>(H</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H</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N</a:t>
            </a:r>
            <a:r>
              <a:rPr lang="en-US" altLang="en-US" sz="100" dirty="0" smtClean="0">
                <a:latin typeface="Times New Roman" panose="02020603050405020304" pitchFamily="18" charset="0"/>
                <a:ea typeface="ＭＳ Ｐゴシック"/>
              </a:rPr>
              <a:t> </a:t>
            </a:r>
            <a:r>
              <a:rPr lang="en-US" altLang="en-US" sz="3200" dirty="0" smtClean="0">
                <a:latin typeface="Times New Roman" panose="02020603050405020304" pitchFamily="18" charset="0"/>
                <a:ea typeface="ＭＳ Ｐゴシック"/>
              </a:rPr>
              <a:t>S)</a:t>
            </a:r>
            <a:endParaRPr lang="en-US" altLang="en-US" sz="3200" dirty="0">
              <a:latin typeface="Times New Roman" panose="02020603050405020304" pitchFamily="18" charset="0"/>
              <a:ea typeface="ＭＳ Ｐゴシック"/>
            </a:endParaRPr>
          </a:p>
        </p:txBody>
      </p:sp>
      <p:pic>
        <p:nvPicPr>
          <p:cNvPr id="4" name="Picture 2" descr="The process and contributing factors of H H S in a diabetic’s body, in steps numbered 1 to 6. 1. Some insulin is available, which allows small amounts of glucose to get into the cells. Glucose is floating freely in the bloodstream. 2. Because the cells are still not receiving an adequate amount of glucose, the liver converts glycogen to glucose, which raises the blood glucose level. 3. Because the cells are receiving a small amount of glucose, a smaller amount of fat is metabolized for energy, releasing a smaller amount of ketones, which keep the body from becoming acidotic. Ketones now float in the bloodstream with glucose. 4. The ketones and excess glucose get into the urine, in the kidney. 5. The glucose, being a large molecule, draws large amounts of water into the urine. 6. Large amounts of water are excreted with the glucose and acid from the full bladder, leading to dehydr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0896" y="1866759"/>
            <a:ext cx="3462208" cy="413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266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(19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89334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Hyperglycemic Hyperosmolar Syndrome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Assessment Findings in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 signs </a:t>
            </a:r>
            <a:r>
              <a:rPr lang="en-US" altLang="en-US" sz="2400" dirty="0">
                <a:solidFill>
                  <a:srgbClr val="000000"/>
                </a:solidFill>
                <a:latin typeface="Arial (Body)"/>
                <a:ea typeface="ＭＳ Ｐゴシック"/>
              </a:rPr>
              <a:t>and symptoms</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Similar to those of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No significant buildup of ketones in the body and therefore no significant acid load.</a:t>
            </a:r>
          </a:p>
          <a:p>
            <a:pPr marL="1601978" lvl="3" indent="-230378" eaLnBrk="0" fontAlgn="base" hangingPunct="0">
              <a:spcAft>
                <a:spcPct val="0"/>
              </a:spcAft>
              <a:buSzPts val="2400"/>
            </a:pPr>
            <a:r>
              <a:rPr lang="en-US" altLang="en-US" sz="2400" dirty="0">
                <a:solidFill>
                  <a:srgbClr val="000000"/>
                </a:solidFill>
                <a:latin typeface="Arial (Body)"/>
                <a:ea typeface="ＭＳ Ｐゴシック"/>
              </a:rPr>
              <a:t>No Kussmaul respirations or fruity odor on the breath with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1144657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(20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Hyperglycemic Hyperosmolar Syndrome</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Emergency </a:t>
            </a:r>
            <a:r>
              <a:rPr lang="en-US" altLang="en-US" sz="2400" dirty="0">
                <a:solidFill>
                  <a:srgbClr val="000000"/>
                </a:solidFill>
                <a:latin typeface="Arial (Body)"/>
                <a:ea typeface="ＭＳ Ｐゴシック"/>
              </a:rPr>
              <a:t>Medical Care for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Establish and maintain a patent airway.</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Administer oxygen if the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is &lt;94%.</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Provide positive pressure ventilation if breathing is inadequate.</a:t>
            </a:r>
          </a:p>
        </p:txBody>
      </p:sp>
    </p:spTree>
    <p:extLst>
      <p:ext uri="{BB962C8B-B14F-4D97-AF65-F5344CB8AC3E}">
        <p14:creationId xmlns:p14="http://schemas.microsoft.com/office/powerpoint/2010/main" val="1932949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Acute Diabetic Emergencies </a:t>
            </a:r>
            <a:r>
              <a:rPr lang="en-US" sz="2000" b="0" dirty="0" smtClean="0">
                <a:latin typeface="Times New Roman" panose="02020603050405020304" pitchFamily="18" charset="0"/>
                <a:ea typeface="ＭＳ Ｐゴシック"/>
              </a:rPr>
              <a:t>(21 of 21)</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Condition: Hyperglycemic Hyperosmolar Syndrome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Emergency Medical Care for H</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H</a:t>
            </a:r>
            <a:r>
              <a:rPr lang="en-US" altLang="en-US" sz="100" dirty="0">
                <a:solidFill>
                  <a:srgbClr val="000000"/>
                </a:solidFill>
                <a:latin typeface="Arial (Body)"/>
                <a:ea typeface="ＭＳ Ｐゴシック"/>
              </a:rPr>
              <a:t> </a:t>
            </a:r>
            <a:r>
              <a:rPr lang="en-US" altLang="en-US" sz="2400" dirty="0">
                <a:solidFill>
                  <a:srgbClr val="000000"/>
                </a:solidFill>
                <a:latin typeface="Arial (Body)"/>
                <a:ea typeface="ＭＳ Ｐゴシック"/>
              </a:rPr>
              <a:t>S</a:t>
            </a:r>
          </a:p>
          <a:p>
            <a:pPr marL="1144778" lvl="2" indent="-230378" eaLnBrk="0" fontAlgn="base" hangingPunct="0">
              <a:spcAft>
                <a:spcPct val="0"/>
              </a:spcAft>
              <a:buSzPts val="2400"/>
            </a:pPr>
            <a:r>
              <a:rPr lang="en-US" altLang="en-US" sz="2400" dirty="0" smtClean="0">
                <a:solidFill>
                  <a:srgbClr val="000000"/>
                </a:solidFill>
                <a:latin typeface="Arial (Body)"/>
                <a:ea typeface="ＭＳ Ｐゴシック"/>
              </a:rPr>
              <a:t>Check </a:t>
            </a:r>
            <a:r>
              <a:rPr lang="en-US" altLang="en-US" sz="2400" dirty="0">
                <a:solidFill>
                  <a:srgbClr val="000000"/>
                </a:solidFill>
                <a:latin typeface="Arial (Body)"/>
                <a:ea typeface="ＭＳ Ｐゴシック"/>
              </a:rPr>
              <a:t>the </a:t>
            </a:r>
            <a:r>
              <a:rPr lang="en-US" altLang="en-US" sz="2400" dirty="0" smtClean="0">
                <a:solidFill>
                  <a:srgbClr val="000000"/>
                </a:solidFill>
                <a:latin typeface="Arial (Body)"/>
                <a:ea typeface="ＭＳ Ｐゴシック"/>
              </a:rPr>
              <a:t>B</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G</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L.</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If you are unsure of the condition, administer glucose, if the patient can swallow.</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Contact medical direction.</a:t>
            </a:r>
          </a:p>
        </p:txBody>
      </p:sp>
    </p:spTree>
    <p:extLst>
      <p:ext uri="{BB962C8B-B14F-4D97-AF65-F5344CB8AC3E}">
        <p14:creationId xmlns:p14="http://schemas.microsoft.com/office/powerpoint/2010/main" val="1225717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a:latin typeface="Times New Roman" panose="02020603050405020304" pitchFamily="18" charset="0"/>
                <a:ea typeface="ＭＳ Ｐゴシック"/>
              </a:rPr>
              <a:t>Table 20-2 Signs and Symptoms of Diabetic Emergency </a:t>
            </a:r>
            <a:r>
              <a:rPr lang="en-US" altLang="en-US" dirty="0" smtClean="0">
                <a:latin typeface="Times New Roman" panose="02020603050405020304" pitchFamily="18" charset="0"/>
                <a:ea typeface="ＭＳ Ｐゴシック"/>
              </a:rPr>
              <a:t>Conditions </a:t>
            </a:r>
            <a:r>
              <a:rPr lang="en-US" altLang="en-US" sz="2000" b="0" dirty="0" smtClean="0">
                <a:latin typeface="Times New Roman" panose="02020603050405020304" pitchFamily="18" charset="0"/>
                <a:ea typeface="ＭＳ Ｐゴシック"/>
              </a:rPr>
              <a:t>(1 of 2)</a:t>
            </a:r>
            <a:endParaRPr lang="en-US" altLang="en-US" sz="2000" b="0" dirty="0">
              <a:latin typeface="Times New Roman" panose="02020603050405020304" pitchFamily="18" charset="0"/>
              <a:ea typeface="ＭＳ Ｐゴシック"/>
            </a:endParaRPr>
          </a:p>
        </p:txBody>
      </p:sp>
      <p:graphicFrame>
        <p:nvGraphicFramePr>
          <p:cNvPr id="5" name="Table 4"/>
          <p:cNvGraphicFramePr>
            <a:graphicFrameLocks noGrp="1"/>
          </p:cNvGraphicFramePr>
          <p:nvPr>
            <p:extLst>
              <p:ext uri="{D42A27DB-BD31-4B8C-83A1-F6EECF244321}">
                <p14:modId xmlns:p14="http://schemas.microsoft.com/office/powerpoint/2010/main" val="3370886103"/>
              </p:ext>
            </p:extLst>
          </p:nvPr>
        </p:nvGraphicFramePr>
        <p:xfrm>
          <a:off x="539088" y="1519832"/>
          <a:ext cx="8147712" cy="4602480"/>
        </p:xfrm>
        <a:graphic>
          <a:graphicData uri="http://schemas.openxmlformats.org/drawingml/2006/table">
            <a:tbl>
              <a:tblPr firstRow="1" bandRow="1">
                <a:tableStyleId>{40F9630F-82C1-40B7-BC3A-925EFCFF5E92}</a:tableStyleId>
              </a:tblPr>
              <a:tblGrid>
                <a:gridCol w="1679299">
                  <a:extLst>
                    <a:ext uri="{9D8B030D-6E8A-4147-A177-3AD203B41FA5}">
                      <a16:colId xmlns:a16="http://schemas.microsoft.com/office/drawing/2014/main" val="2904075954"/>
                    </a:ext>
                  </a:extLst>
                </a:gridCol>
                <a:gridCol w="2156137">
                  <a:extLst>
                    <a:ext uri="{9D8B030D-6E8A-4147-A177-3AD203B41FA5}">
                      <a16:colId xmlns:a16="http://schemas.microsoft.com/office/drawing/2014/main" val="1026274961"/>
                    </a:ext>
                  </a:extLst>
                </a:gridCol>
                <a:gridCol w="2203697">
                  <a:extLst>
                    <a:ext uri="{9D8B030D-6E8A-4147-A177-3AD203B41FA5}">
                      <a16:colId xmlns:a16="http://schemas.microsoft.com/office/drawing/2014/main" val="2550564475"/>
                    </a:ext>
                  </a:extLst>
                </a:gridCol>
                <a:gridCol w="2108579">
                  <a:extLst>
                    <a:ext uri="{9D8B030D-6E8A-4147-A177-3AD203B41FA5}">
                      <a16:colId xmlns:a16="http://schemas.microsoft.com/office/drawing/2014/main" val="2712043854"/>
                    </a:ext>
                  </a:extLst>
                </a:gridCol>
              </a:tblGrid>
              <a:tr h="227726">
                <a:tc>
                  <a:txBody>
                    <a:bodyPr/>
                    <a:lstStyle/>
                    <a:p>
                      <a:r>
                        <a:rPr lang="en-IN" sz="1400" b="1" i="0" u="none" strike="noStrike" cap="none" baseline="0" dirty="0" smtClean="0">
                          <a:solidFill>
                            <a:schemeClr val="tx1"/>
                          </a:solidFill>
                          <a:latin typeface="+mn-lt"/>
                          <a:ea typeface="Arial"/>
                          <a:cs typeface="Arial"/>
                          <a:sym typeface="Arial"/>
                        </a:rPr>
                        <a:t>Sign or Symptom</a:t>
                      </a:r>
                      <a:endParaRPr lang="en-IN"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i="0" u="none" strike="noStrike" cap="none" baseline="0" dirty="0" smtClean="0">
                          <a:solidFill>
                            <a:schemeClr val="tx1"/>
                          </a:solidFill>
                          <a:latin typeface="+mn-lt"/>
                          <a:ea typeface="Arial"/>
                          <a:cs typeface="Arial"/>
                          <a:sym typeface="Arial"/>
                        </a:rPr>
                        <a:t>D</a:t>
                      </a:r>
                      <a:r>
                        <a:rPr lang="en-IN" sz="100" b="1" i="0" u="none" strike="noStrike" cap="none" baseline="0" dirty="0" smtClean="0">
                          <a:solidFill>
                            <a:schemeClr val="tx1"/>
                          </a:solidFill>
                          <a:latin typeface="+mn-lt"/>
                          <a:ea typeface="Arial"/>
                          <a:cs typeface="Arial"/>
                          <a:sym typeface="Arial"/>
                        </a:rPr>
                        <a:t> </a:t>
                      </a:r>
                      <a:r>
                        <a:rPr lang="en-IN" sz="1400" b="1" i="0" u="none" strike="noStrike" cap="none" baseline="0" dirty="0" smtClean="0">
                          <a:solidFill>
                            <a:schemeClr val="tx1"/>
                          </a:solidFill>
                          <a:latin typeface="+mn-lt"/>
                          <a:ea typeface="Arial"/>
                          <a:cs typeface="Arial"/>
                          <a:sym typeface="Arial"/>
                        </a:rPr>
                        <a:t>K</a:t>
                      </a:r>
                      <a:r>
                        <a:rPr lang="en-IN" sz="100" b="1" i="0" u="none" strike="noStrike" cap="none" baseline="0" dirty="0" smtClean="0">
                          <a:solidFill>
                            <a:schemeClr val="tx1"/>
                          </a:solidFill>
                          <a:latin typeface="+mn-lt"/>
                          <a:ea typeface="Arial"/>
                          <a:cs typeface="Arial"/>
                          <a:sym typeface="Arial"/>
                        </a:rPr>
                        <a:t> </a:t>
                      </a:r>
                      <a:r>
                        <a:rPr lang="en-IN" sz="1400" b="1" i="0" u="none" strike="noStrike" cap="none" baseline="0" dirty="0" smtClean="0">
                          <a:solidFill>
                            <a:schemeClr val="tx1"/>
                          </a:solidFill>
                          <a:latin typeface="+mn-lt"/>
                          <a:ea typeface="Arial"/>
                          <a:cs typeface="Arial"/>
                          <a:sym typeface="Arial"/>
                        </a:rPr>
                        <a:t>A</a:t>
                      </a:r>
                      <a:endParaRPr lang="en-IN"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i="0" u="none" strike="noStrike" cap="none" baseline="0" dirty="0" smtClean="0">
                          <a:solidFill>
                            <a:schemeClr val="tx1"/>
                          </a:solidFill>
                          <a:latin typeface="+mn-lt"/>
                          <a:ea typeface="Arial"/>
                          <a:cs typeface="Arial"/>
                          <a:sym typeface="Arial"/>
                        </a:rPr>
                        <a:t>H</a:t>
                      </a:r>
                      <a:r>
                        <a:rPr lang="en-IN" sz="100" b="1" i="0" u="none" strike="noStrike" cap="none" baseline="0" dirty="0" smtClean="0">
                          <a:solidFill>
                            <a:schemeClr val="tx1"/>
                          </a:solidFill>
                          <a:latin typeface="+mn-lt"/>
                          <a:ea typeface="Arial"/>
                          <a:cs typeface="Arial"/>
                          <a:sym typeface="Arial"/>
                        </a:rPr>
                        <a:t> </a:t>
                      </a:r>
                      <a:r>
                        <a:rPr lang="en-IN" sz="1400" b="1" i="0" u="none" strike="noStrike" cap="none" baseline="0" dirty="0" smtClean="0">
                          <a:solidFill>
                            <a:schemeClr val="tx1"/>
                          </a:solidFill>
                          <a:latin typeface="+mn-lt"/>
                          <a:ea typeface="Arial"/>
                          <a:cs typeface="Arial"/>
                          <a:sym typeface="Arial"/>
                        </a:rPr>
                        <a:t>H</a:t>
                      </a:r>
                      <a:r>
                        <a:rPr lang="en-IN" sz="100" b="1" i="0" u="none" strike="noStrike" cap="none" baseline="0" dirty="0" smtClean="0">
                          <a:solidFill>
                            <a:schemeClr val="tx1"/>
                          </a:solidFill>
                          <a:latin typeface="+mn-lt"/>
                          <a:ea typeface="Arial"/>
                          <a:cs typeface="Arial"/>
                          <a:sym typeface="Arial"/>
                        </a:rPr>
                        <a:t> </a:t>
                      </a:r>
                      <a:r>
                        <a:rPr lang="en-IN" sz="1400" b="1" i="0" u="none" strike="noStrike" cap="none" baseline="0" dirty="0" smtClean="0">
                          <a:solidFill>
                            <a:schemeClr val="tx1"/>
                          </a:solidFill>
                          <a:latin typeface="+mn-lt"/>
                          <a:ea typeface="Arial"/>
                          <a:cs typeface="Arial"/>
                          <a:sym typeface="Arial"/>
                        </a:rPr>
                        <a:t>S</a:t>
                      </a:r>
                      <a:endParaRPr lang="en-IN"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i="0" u="none" strike="noStrike" cap="none" baseline="0" dirty="0" smtClean="0">
                          <a:solidFill>
                            <a:schemeClr val="tx1"/>
                          </a:solidFill>
                          <a:latin typeface="+mn-lt"/>
                          <a:ea typeface="Arial"/>
                          <a:cs typeface="Arial"/>
                          <a:sym typeface="Arial"/>
                        </a:rPr>
                        <a:t>Hypoglycemia</a:t>
                      </a:r>
                      <a:endParaRPr lang="en-IN"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087983"/>
                  </a:ext>
                </a:extLst>
              </a:tr>
              <a:tr h="227726">
                <a:tc>
                  <a:txBody>
                    <a:bodyPr/>
                    <a:lstStyle/>
                    <a:p>
                      <a:r>
                        <a:rPr lang="en-IN" sz="1400" b="1" i="0" u="none" strike="noStrike" cap="none" baseline="0" dirty="0" smtClean="0">
                          <a:solidFill>
                            <a:schemeClr val="tx1"/>
                          </a:solidFill>
                          <a:latin typeface="+mn-lt"/>
                          <a:ea typeface="Arial"/>
                          <a:cs typeface="Arial"/>
                          <a:sym typeface="Arial"/>
                        </a:rPr>
                        <a:t>Onset</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Slow, over days</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Slow, over days</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Sudden, over minutes</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973618"/>
                  </a:ext>
                </a:extLst>
              </a:tr>
              <a:tr h="227726">
                <a:tc>
                  <a:txBody>
                    <a:bodyPr/>
                    <a:lstStyle/>
                    <a:p>
                      <a:r>
                        <a:rPr lang="en-IN" sz="1400" b="1" i="0" u="none" strike="noStrike" cap="none" baseline="0" dirty="0" smtClean="0">
                          <a:solidFill>
                            <a:schemeClr val="tx1"/>
                          </a:solidFill>
                          <a:latin typeface="+mn-lt"/>
                          <a:ea typeface="Arial"/>
                          <a:cs typeface="Arial"/>
                          <a:sym typeface="Arial"/>
                        </a:rPr>
                        <a:t>Heart rate</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Tachycardia</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Tachycardia</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Tachycardia</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2109331"/>
                  </a:ext>
                </a:extLst>
              </a:tr>
              <a:tr h="227726">
                <a:tc>
                  <a:txBody>
                    <a:bodyPr/>
                    <a:lstStyle/>
                    <a:p>
                      <a:r>
                        <a:rPr lang="en-IN" sz="1400" b="1" i="0" u="none" strike="noStrike" cap="none" baseline="0" dirty="0" smtClean="0">
                          <a:solidFill>
                            <a:schemeClr val="tx1"/>
                          </a:solidFill>
                          <a:latin typeface="+mn-lt"/>
                          <a:ea typeface="Arial"/>
                          <a:cs typeface="Arial"/>
                          <a:sym typeface="Arial"/>
                        </a:rPr>
                        <a:t>Blood pressure</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Low</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Low</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Normal</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3014906"/>
                  </a:ext>
                </a:extLst>
              </a:tr>
              <a:tr h="227726">
                <a:tc>
                  <a:txBody>
                    <a:bodyPr/>
                    <a:lstStyle/>
                    <a:p>
                      <a:r>
                        <a:rPr lang="en-IN" sz="1400" b="1" i="0" u="none" strike="noStrike" cap="none" baseline="0" dirty="0" smtClean="0">
                          <a:solidFill>
                            <a:schemeClr val="tx1"/>
                          </a:solidFill>
                          <a:latin typeface="+mn-lt"/>
                          <a:ea typeface="Arial"/>
                          <a:cs typeface="Arial"/>
                          <a:sym typeface="Arial"/>
                        </a:rPr>
                        <a:t>Respirations</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Kussmaul</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Normal</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Normal or shallow</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0958026"/>
                  </a:ext>
                </a:extLst>
              </a:tr>
              <a:tr h="227726">
                <a:tc>
                  <a:txBody>
                    <a:bodyPr/>
                    <a:lstStyle/>
                    <a:p>
                      <a:r>
                        <a:rPr lang="en-IN" sz="1400" b="1" i="0" u="none" strike="noStrike" cap="none" baseline="0" dirty="0" smtClean="0">
                          <a:solidFill>
                            <a:schemeClr val="tx1"/>
                          </a:solidFill>
                          <a:latin typeface="+mn-lt"/>
                          <a:ea typeface="Arial"/>
                          <a:cs typeface="Arial"/>
                          <a:sym typeface="Arial"/>
                        </a:rPr>
                        <a:t>Breath odor</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Sweet and fruity</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None</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None</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9033853"/>
                  </a:ext>
                </a:extLst>
              </a:tr>
              <a:tr h="705952">
                <a:tc>
                  <a:txBody>
                    <a:bodyPr/>
                    <a:lstStyle/>
                    <a:p>
                      <a:r>
                        <a:rPr lang="en-IN" sz="1400" b="1" i="0" u="none" strike="noStrike" cap="none" baseline="0" dirty="0" smtClean="0">
                          <a:solidFill>
                            <a:schemeClr val="tx1"/>
                          </a:solidFill>
                          <a:latin typeface="+mn-lt"/>
                          <a:ea typeface="Arial"/>
                          <a:cs typeface="Arial"/>
                          <a:sym typeface="Arial"/>
                        </a:rPr>
                        <a:t>Mental status</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Coma (very late)</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Confusion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Bizarre behavior, agitated, aggressive, altered, unresponsive</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739443"/>
                  </a:ext>
                </a:extLst>
              </a:tr>
              <a:tr h="227726">
                <a:tc>
                  <a:txBody>
                    <a:bodyPr/>
                    <a:lstStyle/>
                    <a:p>
                      <a:r>
                        <a:rPr lang="en-IN" sz="1400" b="1" i="0" u="none" strike="noStrike" cap="none" baseline="0" dirty="0" smtClean="0">
                          <a:solidFill>
                            <a:schemeClr val="tx1"/>
                          </a:solidFill>
                          <a:latin typeface="+mn-lt"/>
                          <a:ea typeface="Arial"/>
                          <a:cs typeface="Arial"/>
                          <a:sym typeface="Arial"/>
                        </a:rPr>
                        <a:t>Oral mucosa</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Dry</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Dry</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Salivation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7171601"/>
                  </a:ext>
                </a:extLst>
              </a:tr>
              <a:tr h="227726">
                <a:tc>
                  <a:txBody>
                    <a:bodyPr/>
                    <a:lstStyle/>
                    <a:p>
                      <a:r>
                        <a:rPr lang="en-IN" sz="1400" b="1" i="0" u="none" strike="noStrike" cap="none" baseline="0" dirty="0" smtClean="0">
                          <a:solidFill>
                            <a:schemeClr val="tx1"/>
                          </a:solidFill>
                          <a:latin typeface="+mn-lt"/>
                          <a:ea typeface="Arial"/>
                          <a:cs typeface="Arial"/>
                          <a:sym typeface="Arial"/>
                        </a:rPr>
                        <a:t>Thirst</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Intense</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Intense</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Absent</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380453"/>
                  </a:ext>
                </a:extLst>
              </a:tr>
              <a:tr h="227726">
                <a:tc>
                  <a:txBody>
                    <a:bodyPr/>
                    <a:lstStyle/>
                    <a:p>
                      <a:r>
                        <a:rPr lang="en-IN" sz="1400" b="1" i="0" u="none" strike="noStrike" cap="none" baseline="0" dirty="0" smtClean="0">
                          <a:solidFill>
                            <a:schemeClr val="tx1"/>
                          </a:solidFill>
                          <a:latin typeface="+mn-lt"/>
                          <a:ea typeface="Arial"/>
                          <a:cs typeface="Arial"/>
                          <a:sym typeface="Arial"/>
                        </a:rPr>
                        <a:t>Vomiting</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Common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Common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Uncommon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395987"/>
                  </a:ext>
                </a:extLst>
              </a:tr>
              <a:tr h="227726">
                <a:tc>
                  <a:txBody>
                    <a:bodyPr/>
                    <a:lstStyle/>
                    <a:p>
                      <a:r>
                        <a:rPr lang="en-IN" sz="1400" b="1" i="0" u="none" strike="noStrike" cap="none" baseline="0" dirty="0" smtClean="0">
                          <a:solidFill>
                            <a:schemeClr val="tx1"/>
                          </a:solidFill>
                          <a:latin typeface="+mn-lt"/>
                          <a:ea typeface="Arial"/>
                          <a:cs typeface="Arial"/>
                          <a:sym typeface="Arial"/>
                        </a:rPr>
                        <a:t>Abdominal pain</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Common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Uncommon</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Absent</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737072"/>
                  </a:ext>
                </a:extLst>
              </a:tr>
              <a:tr h="227726">
                <a:tc>
                  <a:txBody>
                    <a:bodyPr/>
                    <a:lstStyle/>
                    <a:p>
                      <a:r>
                        <a:rPr lang="en-IN" sz="1400" b="1" i="0" u="none" strike="noStrike" cap="none" baseline="0" dirty="0" smtClean="0">
                          <a:solidFill>
                            <a:schemeClr val="tx1"/>
                          </a:solidFill>
                          <a:latin typeface="+mn-lt"/>
                          <a:ea typeface="Arial"/>
                          <a:cs typeface="Arial"/>
                          <a:sym typeface="Arial"/>
                        </a:rPr>
                        <a:t>Insulin level</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Low</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Low</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High</a:t>
                      </a:r>
                      <a:endParaRPr lang="en-IN"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8542991"/>
                  </a:ext>
                </a:extLst>
              </a:tr>
              <a:tr h="387135">
                <a:tc>
                  <a:txBody>
                    <a:bodyPr/>
                    <a:lstStyle/>
                    <a:p>
                      <a:r>
                        <a:rPr lang="en-IN" sz="1400" b="1" i="0" u="none" strike="noStrike" cap="none" baseline="0" dirty="0" smtClean="0">
                          <a:solidFill>
                            <a:schemeClr val="tx1"/>
                          </a:solidFill>
                          <a:latin typeface="+mn-lt"/>
                          <a:ea typeface="Arial"/>
                          <a:cs typeface="Arial"/>
                          <a:sym typeface="Arial"/>
                        </a:rPr>
                        <a:t>Blood glucose level</a:t>
                      </a:r>
                      <a:endParaRPr lang="en-IN" b="1"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tx1"/>
                          </a:solidFill>
                          <a:latin typeface="+mn-lt"/>
                          <a:ea typeface="Arial"/>
                          <a:cs typeface="Arial"/>
                          <a:sym typeface="Arial"/>
                        </a:rPr>
                        <a:t>High </a:t>
                      </a:r>
                      <a:r>
                        <a:rPr lang="en-IN" sz="100" b="0" i="0" u="none" strike="noStrike" cap="none" baseline="0" dirty="0" smtClean="0">
                          <a:solidFill>
                            <a:schemeClr val="bg1"/>
                          </a:solidFill>
                          <a:latin typeface="+mn-lt"/>
                          <a:ea typeface="Arial"/>
                          <a:cs typeface="Arial"/>
                          <a:sym typeface="Arial"/>
                        </a:rPr>
                        <a:t>greaterthan 350 miligram per deciliter</a:t>
                      </a:r>
                      <a:endParaRPr lang="en-IN" sz="1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smtClean="0">
                          <a:solidFill>
                            <a:schemeClr val="tx1"/>
                          </a:solidFill>
                          <a:latin typeface="+mn-lt"/>
                          <a:ea typeface="Arial"/>
                          <a:cs typeface="Arial"/>
                          <a:sym typeface="Arial"/>
                        </a:rPr>
                        <a:t>Very high </a:t>
                      </a:r>
                      <a:r>
                        <a:rPr lang="en-IN" sz="100" b="0" i="0" u="none" strike="noStrike" cap="none" baseline="0" dirty="0" smtClean="0">
                          <a:solidFill>
                            <a:schemeClr val="bg1"/>
                          </a:solidFill>
                          <a:latin typeface="+mn-lt"/>
                          <a:ea typeface="Arial"/>
                          <a:cs typeface="Arial"/>
                          <a:sym typeface="Arial"/>
                        </a:rPr>
                        <a:t>greaterthan 700 miligram per deciliter</a:t>
                      </a:r>
                      <a:endParaRPr lang="en-IN" sz="100" b="0" i="0" u="none" strike="noStrike" cap="none" dirty="0" smtClean="0">
                        <a:solidFill>
                          <a:schemeClr val="bg1"/>
                        </a:solidFill>
                        <a:latin typeface="+mn-lt"/>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smtClean="0">
                          <a:solidFill>
                            <a:schemeClr val="tx1"/>
                          </a:solidFill>
                          <a:latin typeface="+mn-lt"/>
                          <a:ea typeface="Arial"/>
                          <a:cs typeface="Arial"/>
                          <a:sym typeface="Arial"/>
                        </a:rPr>
                        <a:t>Very low</a:t>
                      </a:r>
                      <a:r>
                        <a:rPr lang="en-IN" sz="1400" b="0" i="0" u="none" strike="noStrike" cap="none" baseline="0" dirty="0" smtClean="0">
                          <a:solidFill>
                            <a:schemeClr val="bg1"/>
                          </a:solidFill>
                          <a:latin typeface="+mn-lt"/>
                          <a:ea typeface="Arial"/>
                          <a:cs typeface="Arial"/>
                          <a:sym typeface="Arial"/>
                        </a:rPr>
                        <a:t> </a:t>
                      </a:r>
                      <a:r>
                        <a:rPr lang="en-IN" sz="100" b="0" i="0" u="none" strike="noStrike" cap="none" baseline="0" dirty="0" smtClean="0">
                          <a:solidFill>
                            <a:schemeClr val="bg1"/>
                          </a:solidFill>
                          <a:latin typeface="+mn-lt"/>
                          <a:ea typeface="Arial"/>
                          <a:cs typeface="Arial"/>
                          <a:sym typeface="Arial"/>
                        </a:rPr>
                        <a:t>less than 70 miligram per deciliter</a:t>
                      </a:r>
                      <a:endParaRPr lang="en-IN" sz="100" b="0" i="0" u="none" strike="noStrike" cap="none" dirty="0" smtClean="0">
                        <a:solidFill>
                          <a:schemeClr val="bg1"/>
                        </a:solidFill>
                        <a:latin typeface="+mn-lt"/>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3313938"/>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98934013"/>
              </p:ext>
            </p:extLst>
          </p:nvPr>
        </p:nvGraphicFramePr>
        <p:xfrm>
          <a:off x="2753028" y="5631985"/>
          <a:ext cx="1269371" cy="278222"/>
        </p:xfrm>
        <a:graphic>
          <a:graphicData uri="http://schemas.openxmlformats.org/presentationml/2006/ole">
            <mc:AlternateContent xmlns:mc="http://schemas.openxmlformats.org/markup-compatibility/2006">
              <mc:Choice xmlns:v="urn:schemas-microsoft-com:vml" Requires="v">
                <p:oleObj spid="_x0000_s1575" name="Equation" r:id="rId3" imgW="927000" imgH="203040" progId="Equation.DSMT4">
                  <p:embed/>
                </p:oleObj>
              </mc:Choice>
              <mc:Fallback>
                <p:oleObj name="Equation" r:id="rId3" imgW="927000" imgH="203040" progId="Equation.DSMT4">
                  <p:embed/>
                  <p:pic>
                    <p:nvPicPr>
                      <p:cNvPr id="0" name=""/>
                      <p:cNvPicPr/>
                      <p:nvPr/>
                    </p:nvPicPr>
                    <p:blipFill>
                      <a:blip r:embed="rId4"/>
                      <a:stretch>
                        <a:fillRect/>
                      </a:stretch>
                    </p:blipFill>
                    <p:spPr>
                      <a:xfrm>
                        <a:off x="2753028" y="5631985"/>
                        <a:ext cx="1269371" cy="27822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3280318"/>
              </p:ext>
            </p:extLst>
          </p:nvPr>
        </p:nvGraphicFramePr>
        <p:xfrm>
          <a:off x="5249336" y="5632803"/>
          <a:ext cx="1269371" cy="278222"/>
        </p:xfrm>
        <a:graphic>
          <a:graphicData uri="http://schemas.openxmlformats.org/presentationml/2006/ole">
            <mc:AlternateContent xmlns:mc="http://schemas.openxmlformats.org/markup-compatibility/2006">
              <mc:Choice xmlns:v="urn:schemas-microsoft-com:vml" Requires="v">
                <p:oleObj spid="_x0000_s1576" name="Equation" r:id="rId5" imgW="927000" imgH="203040" progId="Equation.DSMT4">
                  <p:embed/>
                </p:oleObj>
              </mc:Choice>
              <mc:Fallback>
                <p:oleObj name="Equation" r:id="rId5" imgW="927000" imgH="203040" progId="Equation.DSMT4">
                  <p:embed/>
                  <p:pic>
                    <p:nvPicPr>
                      <p:cNvPr id="6" name="Object 5"/>
                      <p:cNvPicPr/>
                      <p:nvPr/>
                    </p:nvPicPr>
                    <p:blipFill>
                      <a:blip r:embed="rId6"/>
                      <a:stretch>
                        <a:fillRect/>
                      </a:stretch>
                    </p:blipFill>
                    <p:spPr>
                      <a:xfrm>
                        <a:off x="5249336" y="5632803"/>
                        <a:ext cx="1269371" cy="27822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00473228"/>
              </p:ext>
            </p:extLst>
          </p:nvPr>
        </p:nvGraphicFramePr>
        <p:xfrm>
          <a:off x="7409363" y="5673747"/>
          <a:ext cx="1042987" cy="254000"/>
        </p:xfrm>
        <a:graphic>
          <a:graphicData uri="http://schemas.openxmlformats.org/presentationml/2006/ole">
            <mc:AlternateContent xmlns:mc="http://schemas.openxmlformats.org/markup-compatibility/2006">
              <mc:Choice xmlns:v="urn:schemas-microsoft-com:vml" Requires="v">
                <p:oleObj spid="_x0000_s1577" name="Equation" r:id="rId7" imgW="838080" imgH="203040" progId="Equation.DSMT4">
                  <p:embed/>
                </p:oleObj>
              </mc:Choice>
              <mc:Fallback>
                <p:oleObj name="Equation" r:id="rId7" imgW="838080" imgH="203040" progId="Equation.DSMT4">
                  <p:embed/>
                  <p:pic>
                    <p:nvPicPr>
                      <p:cNvPr id="7" name="Object 6"/>
                      <p:cNvPicPr/>
                      <p:nvPr/>
                    </p:nvPicPr>
                    <p:blipFill>
                      <a:blip r:embed="rId8"/>
                      <a:stretch>
                        <a:fillRect/>
                      </a:stretch>
                    </p:blipFill>
                    <p:spPr>
                      <a:xfrm>
                        <a:off x="7409363" y="5673747"/>
                        <a:ext cx="1042987" cy="254000"/>
                      </a:xfrm>
                      <a:prstGeom prst="rect">
                        <a:avLst/>
                      </a:prstGeom>
                    </p:spPr>
                  </p:pic>
                </p:oleObj>
              </mc:Fallback>
            </mc:AlternateContent>
          </a:graphicData>
        </a:graphic>
      </p:graphicFrame>
    </p:spTree>
    <p:extLst>
      <p:ext uri="{BB962C8B-B14F-4D97-AF65-F5344CB8AC3E}">
        <p14:creationId xmlns:p14="http://schemas.microsoft.com/office/powerpoint/2010/main" val="52777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Introduction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Diabetes can cause changes in mental status related to alterations in blood glucose level.</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Acute diabetic emergencies are life threatening.</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Prompt recognition and care are critical.</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Diabetes has serious long-term complications.</a:t>
            </a:r>
          </a:p>
        </p:txBody>
      </p:sp>
    </p:spTree>
    <p:extLst>
      <p:ext uri="{BB962C8B-B14F-4D97-AF65-F5344CB8AC3E}">
        <p14:creationId xmlns:p14="http://schemas.microsoft.com/office/powerpoint/2010/main" val="3312610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a:rPr>
              <a:t>Table 20-2 Signs and Symptoms of Diabetic </a:t>
            </a:r>
            <a:r>
              <a:rPr lang="en-US" altLang="en-US" dirty="0" smtClean="0">
                <a:latin typeface="Times New Roman" panose="02020603050405020304" pitchFamily="18" charset="0"/>
                <a:ea typeface="ＭＳ Ｐゴシック"/>
              </a:rPr>
              <a:t>Emergency Conditions </a:t>
            </a:r>
            <a:r>
              <a:rPr lang="en-US" altLang="en-US" sz="2000" b="0" dirty="0" smtClean="0">
                <a:latin typeface="Times New Roman" panose="02020603050405020304" pitchFamily="18" charset="0"/>
                <a:ea typeface="ＭＳ Ｐゴシック"/>
              </a:rPr>
              <a:t>(2 </a:t>
            </a:r>
            <a:r>
              <a:rPr lang="en-US" altLang="en-US" sz="2000" b="0" dirty="0">
                <a:latin typeface="Times New Roman" panose="02020603050405020304" pitchFamily="18" charset="0"/>
                <a:ea typeface="ＭＳ Ｐゴシック"/>
              </a:rPr>
              <a:t>of 2)</a:t>
            </a:r>
            <a:endParaRPr lang="en-IN" sz="2000" dirty="0"/>
          </a:p>
        </p:txBody>
      </p:sp>
      <p:graphicFrame>
        <p:nvGraphicFramePr>
          <p:cNvPr id="4" name="Table 3"/>
          <p:cNvGraphicFramePr>
            <a:graphicFrameLocks noGrp="1"/>
          </p:cNvGraphicFramePr>
          <p:nvPr>
            <p:extLst>
              <p:ext uri="{D42A27DB-BD31-4B8C-83A1-F6EECF244321}">
                <p14:modId xmlns:p14="http://schemas.microsoft.com/office/powerpoint/2010/main" val="2799632751"/>
              </p:ext>
            </p:extLst>
          </p:nvPr>
        </p:nvGraphicFramePr>
        <p:xfrm>
          <a:off x="539088" y="2097348"/>
          <a:ext cx="8045354" cy="1432560"/>
        </p:xfrm>
        <a:graphic>
          <a:graphicData uri="http://schemas.openxmlformats.org/drawingml/2006/table">
            <a:tbl>
              <a:tblPr firstRow="1" bandRow="1">
                <a:tableStyleId>{40F9630F-82C1-40B7-BC3A-925EFCFF5E92}</a:tableStyleId>
              </a:tblPr>
              <a:tblGrid>
                <a:gridCol w="1781031">
                  <a:extLst>
                    <a:ext uri="{9D8B030D-6E8A-4147-A177-3AD203B41FA5}">
                      <a16:colId xmlns:a16="http://schemas.microsoft.com/office/drawing/2014/main" val="2904075954"/>
                    </a:ext>
                  </a:extLst>
                </a:gridCol>
                <a:gridCol w="2006221">
                  <a:extLst>
                    <a:ext uri="{9D8B030D-6E8A-4147-A177-3AD203B41FA5}">
                      <a16:colId xmlns:a16="http://schemas.microsoft.com/office/drawing/2014/main" val="1026274961"/>
                    </a:ext>
                  </a:extLst>
                </a:gridCol>
                <a:gridCol w="2047164">
                  <a:extLst>
                    <a:ext uri="{9D8B030D-6E8A-4147-A177-3AD203B41FA5}">
                      <a16:colId xmlns:a16="http://schemas.microsoft.com/office/drawing/2014/main" val="2550564475"/>
                    </a:ext>
                  </a:extLst>
                </a:gridCol>
                <a:gridCol w="2210938">
                  <a:extLst>
                    <a:ext uri="{9D8B030D-6E8A-4147-A177-3AD203B41FA5}">
                      <a16:colId xmlns:a16="http://schemas.microsoft.com/office/drawing/2014/main" val="2712043854"/>
                    </a:ext>
                  </a:extLst>
                </a:gridCol>
              </a:tblGrid>
              <a:tr h="227726">
                <a:tc>
                  <a:txBody>
                    <a:bodyPr/>
                    <a:lstStyle/>
                    <a:p>
                      <a:r>
                        <a:rPr lang="en-IN" sz="1400" b="1" i="0" u="none" strike="noStrike" cap="none" baseline="0" dirty="0" smtClean="0">
                          <a:solidFill>
                            <a:schemeClr val="dk1"/>
                          </a:solidFill>
                          <a:latin typeface="+mn-lt"/>
                          <a:ea typeface="Arial"/>
                          <a:cs typeface="Arial"/>
                          <a:sym typeface="Arial"/>
                        </a:rPr>
                        <a:t>Emergency Care</a:t>
                      </a:r>
                    </a:p>
                    <a:p>
                      <a:r>
                        <a:rPr lang="en-IN" sz="1400" b="1" i="0" u="none" strike="noStrike" cap="none" baseline="0" dirty="0" smtClean="0">
                          <a:solidFill>
                            <a:schemeClr val="dk1"/>
                          </a:solidFill>
                          <a:latin typeface="+mn-lt"/>
                          <a:ea typeface="Arial"/>
                          <a:cs typeface="Arial"/>
                          <a:sym typeface="Arial"/>
                        </a:rPr>
                        <a:t>and Patient Needs</a:t>
                      </a:r>
                      <a:endParaRPr lang="en-IN"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i="0" u="none" strike="noStrike" cap="none" baseline="0" dirty="0" smtClean="0">
                          <a:solidFill>
                            <a:schemeClr val="dk1"/>
                          </a:solidFill>
                          <a:latin typeface="+mn-lt"/>
                          <a:ea typeface="Arial"/>
                          <a:cs typeface="Arial"/>
                          <a:sym typeface="Arial"/>
                        </a:rPr>
                        <a:t>D</a:t>
                      </a:r>
                      <a:r>
                        <a:rPr lang="en-IN" sz="100" b="1" i="0" u="none" strike="noStrike" cap="none" baseline="0" dirty="0" smtClean="0">
                          <a:solidFill>
                            <a:schemeClr val="dk1"/>
                          </a:solidFill>
                          <a:latin typeface="+mn-lt"/>
                          <a:ea typeface="Arial"/>
                          <a:cs typeface="Arial"/>
                          <a:sym typeface="Arial"/>
                        </a:rPr>
                        <a:t> </a:t>
                      </a:r>
                      <a:r>
                        <a:rPr lang="en-IN" sz="1400" b="1" i="0" u="none" strike="noStrike" cap="none" baseline="0" dirty="0" smtClean="0">
                          <a:solidFill>
                            <a:schemeClr val="dk1"/>
                          </a:solidFill>
                          <a:latin typeface="+mn-lt"/>
                          <a:ea typeface="Arial"/>
                          <a:cs typeface="Arial"/>
                          <a:sym typeface="Arial"/>
                        </a:rPr>
                        <a:t>K</a:t>
                      </a:r>
                      <a:r>
                        <a:rPr lang="en-IN" sz="100" b="1" i="0" u="none" strike="noStrike" cap="none" baseline="0" dirty="0" smtClean="0">
                          <a:solidFill>
                            <a:schemeClr val="dk1"/>
                          </a:solidFill>
                          <a:latin typeface="+mn-lt"/>
                          <a:ea typeface="Arial"/>
                          <a:cs typeface="Arial"/>
                          <a:sym typeface="Arial"/>
                        </a:rPr>
                        <a:t> </a:t>
                      </a:r>
                      <a:r>
                        <a:rPr lang="en-IN" sz="1400" b="1" i="0" u="none" strike="noStrike" cap="none" baseline="0" dirty="0" smtClean="0">
                          <a:solidFill>
                            <a:schemeClr val="dk1"/>
                          </a:solidFill>
                          <a:latin typeface="+mn-lt"/>
                          <a:ea typeface="Arial"/>
                          <a:cs typeface="Arial"/>
                          <a:sym typeface="Arial"/>
                        </a:rPr>
                        <a:t>A</a:t>
                      </a:r>
                      <a:endParaRPr lang="en-IN"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i="0" u="none" strike="noStrike" cap="none" baseline="0" dirty="0" smtClean="0">
                          <a:solidFill>
                            <a:schemeClr val="dk1"/>
                          </a:solidFill>
                          <a:latin typeface="+mn-lt"/>
                          <a:ea typeface="Arial"/>
                          <a:cs typeface="Arial"/>
                          <a:sym typeface="Arial"/>
                        </a:rPr>
                        <a:t>H</a:t>
                      </a:r>
                      <a:r>
                        <a:rPr lang="en-IN" sz="100" b="1" i="0" u="none" strike="noStrike" cap="none" baseline="0" dirty="0" smtClean="0">
                          <a:solidFill>
                            <a:schemeClr val="dk1"/>
                          </a:solidFill>
                          <a:latin typeface="+mn-lt"/>
                          <a:ea typeface="Arial"/>
                          <a:cs typeface="Arial"/>
                          <a:sym typeface="Arial"/>
                        </a:rPr>
                        <a:t> </a:t>
                      </a:r>
                      <a:r>
                        <a:rPr lang="en-IN" sz="1400" b="1" i="0" u="none" strike="noStrike" cap="none" baseline="0" dirty="0" smtClean="0">
                          <a:solidFill>
                            <a:schemeClr val="dk1"/>
                          </a:solidFill>
                          <a:latin typeface="+mn-lt"/>
                          <a:ea typeface="Arial"/>
                          <a:cs typeface="Arial"/>
                          <a:sym typeface="Arial"/>
                        </a:rPr>
                        <a:t>H</a:t>
                      </a:r>
                      <a:r>
                        <a:rPr lang="en-IN" sz="100" b="1" i="0" u="none" strike="noStrike" cap="none" baseline="0" dirty="0" smtClean="0">
                          <a:solidFill>
                            <a:schemeClr val="dk1"/>
                          </a:solidFill>
                          <a:latin typeface="+mn-lt"/>
                          <a:ea typeface="Arial"/>
                          <a:cs typeface="Arial"/>
                          <a:sym typeface="Arial"/>
                        </a:rPr>
                        <a:t> </a:t>
                      </a:r>
                      <a:r>
                        <a:rPr lang="en-IN" sz="1400" b="1" i="0" u="none" strike="noStrike" cap="none" baseline="0" dirty="0" smtClean="0">
                          <a:solidFill>
                            <a:schemeClr val="dk1"/>
                          </a:solidFill>
                          <a:latin typeface="+mn-lt"/>
                          <a:ea typeface="Arial"/>
                          <a:cs typeface="Arial"/>
                          <a:sym typeface="Arial"/>
                        </a:rPr>
                        <a:t>S</a:t>
                      </a:r>
                      <a:endParaRPr lang="en-IN"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i="0" u="none" strike="noStrike" cap="none" baseline="0" dirty="0" smtClean="0">
                          <a:solidFill>
                            <a:schemeClr val="dk1"/>
                          </a:solidFill>
                          <a:latin typeface="+mn-lt"/>
                          <a:ea typeface="Arial"/>
                          <a:cs typeface="Arial"/>
                          <a:sym typeface="Arial"/>
                        </a:rPr>
                        <a:t>Hypoglycemia</a:t>
                      </a:r>
                      <a:endParaRPr lang="en-IN"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6087983"/>
                  </a:ext>
                </a:extLst>
              </a:tr>
              <a:tr h="227726">
                <a:tc>
                  <a:txBody>
                    <a:bodyPr/>
                    <a:lstStyle/>
                    <a:p>
                      <a:r>
                        <a:rPr lang="en-IN" sz="1400" b="1" i="0" u="none" strike="noStrike" cap="none" baseline="0" dirty="0" smtClean="0">
                          <a:solidFill>
                            <a:schemeClr val="dk1"/>
                          </a:solidFill>
                          <a:latin typeface="+mn-lt"/>
                          <a:ea typeface="Arial"/>
                          <a:cs typeface="Arial"/>
                          <a:sym typeface="Arial"/>
                        </a:rPr>
                        <a:t>Basic care</a:t>
                      </a:r>
                      <a:endParaRPr lang="en-IN"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Supportive</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Supportive</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Supportive and glucose</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98973618"/>
                  </a:ext>
                </a:extLst>
              </a:tr>
              <a:tr h="227726">
                <a:tc>
                  <a:txBody>
                    <a:bodyPr/>
                    <a:lstStyle/>
                    <a:p>
                      <a:r>
                        <a:rPr lang="en-IN" sz="1400" b="1" i="0" u="none" strike="noStrike" cap="none" baseline="0" dirty="0" smtClean="0">
                          <a:solidFill>
                            <a:schemeClr val="dk1"/>
                          </a:solidFill>
                          <a:latin typeface="+mn-lt"/>
                          <a:ea typeface="Arial"/>
                          <a:cs typeface="Arial"/>
                          <a:sym typeface="Arial"/>
                        </a:rPr>
                        <a:t>A</a:t>
                      </a:r>
                      <a:r>
                        <a:rPr lang="en-IN" sz="100" b="1" i="0" u="none" strike="noStrike" cap="none" baseline="0" dirty="0" smtClean="0">
                          <a:solidFill>
                            <a:schemeClr val="dk1"/>
                          </a:solidFill>
                          <a:latin typeface="+mn-lt"/>
                          <a:ea typeface="Arial"/>
                          <a:cs typeface="Arial"/>
                          <a:sym typeface="Arial"/>
                        </a:rPr>
                        <a:t> </a:t>
                      </a:r>
                      <a:r>
                        <a:rPr lang="en-IN" sz="1400" b="1" i="0" u="none" strike="noStrike" cap="none" baseline="0" dirty="0" smtClean="0">
                          <a:solidFill>
                            <a:schemeClr val="dk1"/>
                          </a:solidFill>
                          <a:latin typeface="+mn-lt"/>
                          <a:ea typeface="Arial"/>
                          <a:cs typeface="Arial"/>
                          <a:sym typeface="Arial"/>
                        </a:rPr>
                        <a:t>L</a:t>
                      </a:r>
                      <a:r>
                        <a:rPr lang="en-IN" sz="100" b="1" i="0" u="none" strike="noStrike" cap="none" baseline="0" dirty="0" smtClean="0">
                          <a:solidFill>
                            <a:schemeClr val="dk1"/>
                          </a:solidFill>
                          <a:latin typeface="+mn-lt"/>
                          <a:ea typeface="Arial"/>
                          <a:cs typeface="Arial"/>
                          <a:sym typeface="Arial"/>
                        </a:rPr>
                        <a:t> </a:t>
                      </a:r>
                      <a:r>
                        <a:rPr lang="en-IN" sz="1400" b="1" i="0" u="none" strike="noStrike" cap="none" baseline="0" dirty="0" smtClean="0">
                          <a:solidFill>
                            <a:schemeClr val="dk1"/>
                          </a:solidFill>
                          <a:latin typeface="+mn-lt"/>
                          <a:ea typeface="Arial"/>
                          <a:cs typeface="Arial"/>
                          <a:sym typeface="Arial"/>
                        </a:rPr>
                        <a:t>S care</a:t>
                      </a:r>
                      <a:endParaRPr lang="en-IN"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Fluids</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Fluids</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I</a:t>
                      </a:r>
                      <a:r>
                        <a:rPr lang="en-IN" sz="100" b="0" i="0" u="none" strike="noStrike" cap="none" baseline="0" dirty="0" smtClean="0">
                          <a:solidFill>
                            <a:schemeClr val="dk1"/>
                          </a:solidFill>
                          <a:latin typeface="+mn-lt"/>
                          <a:ea typeface="Arial"/>
                          <a:cs typeface="Arial"/>
                          <a:sym typeface="Arial"/>
                        </a:rPr>
                        <a:t> </a:t>
                      </a:r>
                      <a:r>
                        <a:rPr lang="en-IN" sz="1400" b="0" i="0" u="none" strike="noStrike" cap="none" baseline="0" dirty="0" smtClean="0">
                          <a:solidFill>
                            <a:schemeClr val="dk1"/>
                          </a:solidFill>
                          <a:latin typeface="+mn-lt"/>
                          <a:ea typeface="Arial"/>
                          <a:cs typeface="Arial"/>
                          <a:sym typeface="Arial"/>
                        </a:rPr>
                        <a:t>V glucose, I</a:t>
                      </a:r>
                      <a:r>
                        <a:rPr lang="en-IN" sz="100" b="0" i="0" u="none" strike="noStrike" cap="none" baseline="0" dirty="0" smtClean="0">
                          <a:solidFill>
                            <a:schemeClr val="dk1"/>
                          </a:solidFill>
                          <a:latin typeface="+mn-lt"/>
                          <a:ea typeface="Arial"/>
                          <a:cs typeface="Arial"/>
                          <a:sym typeface="Arial"/>
                        </a:rPr>
                        <a:t> </a:t>
                      </a:r>
                      <a:r>
                        <a:rPr lang="en-IN" sz="1400" b="0" i="0" u="none" strike="noStrike" cap="none" baseline="0" dirty="0" smtClean="0">
                          <a:solidFill>
                            <a:schemeClr val="dk1"/>
                          </a:solidFill>
                          <a:latin typeface="+mn-lt"/>
                          <a:ea typeface="Arial"/>
                          <a:cs typeface="Arial"/>
                          <a:sym typeface="Arial"/>
                        </a:rPr>
                        <a:t>M glucagon</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2109331"/>
                  </a:ext>
                </a:extLst>
              </a:tr>
              <a:tr h="227726">
                <a:tc>
                  <a:txBody>
                    <a:bodyPr/>
                    <a:lstStyle/>
                    <a:p>
                      <a:r>
                        <a:rPr lang="en-IN" sz="1400" b="1" i="0" u="none" strike="noStrike" cap="none" baseline="0" dirty="0" smtClean="0">
                          <a:solidFill>
                            <a:schemeClr val="dk1"/>
                          </a:solidFill>
                          <a:latin typeface="+mn-lt"/>
                          <a:ea typeface="Arial"/>
                          <a:cs typeface="Arial"/>
                          <a:sym typeface="Arial"/>
                        </a:rPr>
                        <a:t>Patient needs</a:t>
                      </a:r>
                      <a:endParaRPr lang="en-IN"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Insulin</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Insulin</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0" i="0" u="none" strike="noStrike" cap="none" baseline="0" dirty="0" smtClean="0">
                          <a:solidFill>
                            <a:schemeClr val="dk1"/>
                          </a:solidFill>
                          <a:latin typeface="+mn-lt"/>
                          <a:ea typeface="Arial"/>
                          <a:cs typeface="Arial"/>
                          <a:sym typeface="Arial"/>
                        </a:rPr>
                        <a:t>Glucose</a:t>
                      </a:r>
                      <a:endParaRPr lang="en-IN"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3014906"/>
                  </a:ext>
                </a:extLst>
              </a:tr>
            </a:tbl>
          </a:graphicData>
        </a:graphic>
      </p:graphicFrame>
    </p:spTree>
    <p:extLst>
      <p:ext uri="{BB962C8B-B14F-4D97-AF65-F5344CB8AC3E}">
        <p14:creationId xmlns:p14="http://schemas.microsoft.com/office/powerpoint/2010/main" val="1173418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Assessment-Based Approach: A</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M</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S in A Diabetic Emergency </a:t>
            </a:r>
            <a:r>
              <a:rPr lang="en-US" sz="2000" b="0" dirty="0" smtClean="0">
                <a:latin typeface="Times New Roman" panose="02020603050405020304" pitchFamily="18" charset="0"/>
                <a:ea typeface="ＭＳ Ｐゴシック"/>
              </a:rPr>
              <a:t>(1 of 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1585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Scene Size-Up and Primary 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Look for medical alert tags, tattoos, or other medical identification.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An insulin pump is a clue to diabetes.</a:t>
            </a:r>
          </a:p>
        </p:txBody>
      </p:sp>
    </p:spTree>
    <p:extLst>
      <p:ext uri="{BB962C8B-B14F-4D97-AF65-F5344CB8AC3E}">
        <p14:creationId xmlns:p14="http://schemas.microsoft.com/office/powerpoint/2010/main" val="2909191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dirty="0" smtClean="0">
                <a:latin typeface="Times New Roman" panose="02020603050405020304" pitchFamily="18" charset="0"/>
                <a:ea typeface="ＭＳ Ｐゴシック"/>
              </a:rPr>
              <a:t>A Medical Identification Tag May Indicate That the Patient is a Diabetic</a:t>
            </a:r>
            <a:endParaRPr lang="en-US" altLang="en-US" dirty="0">
              <a:latin typeface="Times New Roman" panose="02020603050405020304" pitchFamily="18" charset="0"/>
              <a:ea typeface="ＭＳ Ｐゴシック"/>
            </a:endParaRPr>
          </a:p>
        </p:txBody>
      </p:sp>
      <p:pic>
        <p:nvPicPr>
          <p:cNvPr id="4" name="Picture 2" descr="A metal bracelet which reads medic alert, worn on the wris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234" y="1963922"/>
            <a:ext cx="7189531" cy="380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269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Assessment-Based Approach: A</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M</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S in A Diabetic Emergency </a:t>
            </a:r>
            <a:r>
              <a:rPr lang="en-US" sz="2000" b="0" dirty="0" smtClean="0">
                <a:latin typeface="Times New Roman" panose="02020603050405020304" pitchFamily="18" charset="0"/>
                <a:ea typeface="ＭＳ Ｐゴシック"/>
              </a:rPr>
              <a:t>(2 of 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446520"/>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History and Secondary Assessment</a:t>
            </a:r>
          </a:p>
          <a:p>
            <a:pPr marL="741553" lvl="1" indent="-284353" eaLnBrk="0" fontAlgn="base" hangingPunct="0">
              <a:spcAft>
                <a:spcPct val="0"/>
              </a:spcAft>
              <a:buSzPts val="2400"/>
            </a:pPr>
            <a:r>
              <a:rPr lang="pt-BR" altLang="en-US" sz="2400" b="1" dirty="0" smtClean="0">
                <a:solidFill>
                  <a:srgbClr val="000000"/>
                </a:solidFill>
                <a:latin typeface="Arial (Body)"/>
                <a:ea typeface="ＭＳ Ｐゴシック"/>
              </a:rPr>
              <a:t>Sample</a:t>
            </a:r>
            <a:endParaRPr lang="en-US" altLang="en-US" sz="2400" b="1"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Especially ask about medications taken for diabetes.</a:t>
            </a:r>
          </a:p>
        </p:txBody>
      </p:sp>
    </p:spTree>
    <p:extLst>
      <p:ext uri="{BB962C8B-B14F-4D97-AF65-F5344CB8AC3E}">
        <p14:creationId xmlns:p14="http://schemas.microsoft.com/office/powerpoint/2010/main" val="8041673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Assessment-Based Approach: A</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M</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S in A Diabetic Emergency </a:t>
            </a:r>
            <a:r>
              <a:rPr lang="en-US" sz="2000" b="0" dirty="0" smtClean="0">
                <a:latin typeface="Times New Roman" panose="02020603050405020304" pitchFamily="18" charset="0"/>
                <a:ea typeface="ＭＳ Ｐゴシック"/>
              </a:rPr>
              <a:t>(3 of 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History and Secondary 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Ask </a:t>
            </a:r>
            <a:r>
              <a:rPr lang="en-US" altLang="en-US" sz="2400" dirty="0">
                <a:solidFill>
                  <a:srgbClr val="000000"/>
                </a:solidFill>
                <a:latin typeface="Arial (Body)"/>
                <a:ea typeface="ＭＳ Ｐゴシック"/>
              </a:rPr>
              <a:t>the following:</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Has the patient taken their medication?</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Has the patient eaten their regular meals?</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Has the patient vomited?</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Has the patient had any unusual physical activity?</a:t>
            </a:r>
          </a:p>
        </p:txBody>
      </p:sp>
    </p:spTree>
    <p:extLst>
      <p:ext uri="{BB962C8B-B14F-4D97-AF65-F5344CB8AC3E}">
        <p14:creationId xmlns:p14="http://schemas.microsoft.com/office/powerpoint/2010/main" val="3813162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Assessment-Based Approach: A</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M</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S in A Diabetic Emergency </a:t>
            </a:r>
            <a:r>
              <a:rPr lang="en-US" sz="2000" b="0" dirty="0" smtClean="0">
                <a:latin typeface="Times New Roman" panose="02020603050405020304" pitchFamily="18" charset="0"/>
                <a:ea typeface="ＭＳ Ｐゴシック"/>
              </a:rPr>
              <a:t>(4 of 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923847"/>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History and Secondary Assessment</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Signs and Symptoms:</a:t>
            </a:r>
            <a:endParaRPr lang="en-US" altLang="en-US" sz="2400" dirty="0">
              <a:solidFill>
                <a:srgbClr val="000000"/>
              </a:solidFill>
              <a:latin typeface="Arial (Body)"/>
              <a:ea typeface="ＭＳ Ｐゴシック"/>
            </a:endParaRP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Elderly patients frequently suffer signs and symptoms that mimic a stroke, such as weakness or paralysis on one side of the body. Keep in mind that some medications (beta blockers) can hide the signs of hypoglycemia.</a:t>
            </a:r>
          </a:p>
        </p:txBody>
      </p:sp>
    </p:spTree>
    <p:extLst>
      <p:ext uri="{BB962C8B-B14F-4D97-AF65-F5344CB8AC3E}">
        <p14:creationId xmlns:p14="http://schemas.microsoft.com/office/powerpoint/2010/main" val="3775203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Assessment-Based Approach: A</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M</a:t>
            </a:r>
            <a:r>
              <a:rPr lang="en-US" sz="100" dirty="0" smtClean="0">
                <a:latin typeface="Times New Roman" panose="02020603050405020304" pitchFamily="18" charset="0"/>
                <a:ea typeface="ＭＳ Ｐゴシック"/>
              </a:rPr>
              <a:t> </a:t>
            </a:r>
            <a:r>
              <a:rPr lang="en-US" dirty="0" smtClean="0">
                <a:latin typeface="Times New Roman" panose="02020603050405020304" pitchFamily="18" charset="0"/>
                <a:ea typeface="ＭＳ Ｐゴシック"/>
              </a:rPr>
              <a:t>S in A Diabetic Emergency </a:t>
            </a:r>
            <a:r>
              <a:rPr lang="en-US" sz="2000" b="0" dirty="0" smtClean="0">
                <a:latin typeface="Times New Roman" panose="02020603050405020304" pitchFamily="18" charset="0"/>
                <a:ea typeface="ＭＳ Ｐゴシック"/>
              </a:rPr>
              <a:t>(5 of 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Emergency Medical Care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Establish and maintain an open airway.</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Administer oxygen if the </a:t>
            </a:r>
            <a:r>
              <a:rPr lang="en-US" altLang="en-US" sz="2400" dirty="0" smtClean="0">
                <a:solidFill>
                  <a:srgbClr val="000000"/>
                </a:solidFill>
                <a:latin typeface="Arial (Body)"/>
                <a:ea typeface="ＭＳ Ｐゴシック"/>
              </a:rPr>
              <a:t>S</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p</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O</a:t>
            </a:r>
            <a:r>
              <a:rPr lang="en-US" altLang="en-US" sz="2400" baseline="-25000" dirty="0" smtClean="0">
                <a:solidFill>
                  <a:srgbClr val="000000"/>
                </a:solidFill>
                <a:latin typeface="Arial (Body)"/>
                <a:ea typeface="ＭＳ Ｐゴシック"/>
              </a:rPr>
              <a:t>2</a:t>
            </a:r>
            <a:r>
              <a:rPr lang="en-US" altLang="en-US" sz="2400" dirty="0" smtClean="0">
                <a:solidFill>
                  <a:srgbClr val="000000"/>
                </a:solidFill>
                <a:latin typeface="Arial (Body)"/>
                <a:ea typeface="ＭＳ Ｐゴシック"/>
              </a:rPr>
              <a:t> </a:t>
            </a:r>
            <a:r>
              <a:rPr lang="en-US" altLang="en-US" sz="2400" dirty="0">
                <a:solidFill>
                  <a:srgbClr val="000000"/>
                </a:solidFill>
                <a:latin typeface="Arial (Body)"/>
                <a:ea typeface="ＭＳ Ｐゴシック"/>
              </a:rPr>
              <a:t>is &lt;94%.</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Provide positive pressure ventilation if breathing is inadequate.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the patient is able to swallow and has a low blood glucose level, administer oral glucose.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Transport.</a:t>
            </a:r>
          </a:p>
        </p:txBody>
      </p:sp>
    </p:spTree>
    <p:extLst>
      <p:ext uri="{BB962C8B-B14F-4D97-AF65-F5344CB8AC3E}">
        <p14:creationId xmlns:p14="http://schemas.microsoft.com/office/powerpoint/2010/main" val="2292330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a:latin typeface="Times New Roman" panose="02020603050405020304" pitchFamily="18" charset="0"/>
                <a:ea typeface="ＭＳ Ｐゴシック"/>
              </a:rPr>
              <a:t>Assessment-Based Approach: A</a:t>
            </a:r>
            <a:r>
              <a:rPr lang="en-US" sz="100" dirty="0">
                <a:latin typeface="Times New Roman" panose="02020603050405020304" pitchFamily="18" charset="0"/>
                <a:ea typeface="ＭＳ Ｐゴシック"/>
              </a:rPr>
              <a:t> </a:t>
            </a:r>
            <a:r>
              <a:rPr lang="en-US" dirty="0">
                <a:latin typeface="Times New Roman" panose="02020603050405020304" pitchFamily="18" charset="0"/>
                <a:ea typeface="ＭＳ Ｐゴシック"/>
              </a:rPr>
              <a:t>M</a:t>
            </a:r>
            <a:r>
              <a:rPr lang="en-US" sz="100" dirty="0">
                <a:latin typeface="Times New Roman" panose="02020603050405020304" pitchFamily="18" charset="0"/>
                <a:ea typeface="ＭＳ Ｐゴシック"/>
              </a:rPr>
              <a:t> </a:t>
            </a:r>
            <a:r>
              <a:rPr lang="en-US" dirty="0">
                <a:latin typeface="Times New Roman" panose="02020603050405020304" pitchFamily="18" charset="0"/>
                <a:ea typeface="ＭＳ Ｐゴシック"/>
              </a:rPr>
              <a:t>S in A Diabetic Emergency </a:t>
            </a:r>
            <a:r>
              <a:rPr lang="en-US" sz="2000" b="0" dirty="0" smtClean="0">
                <a:latin typeface="Times New Roman" panose="02020603050405020304" pitchFamily="18" charset="0"/>
                <a:ea typeface="ＭＳ Ｐゴシック"/>
              </a:rPr>
              <a:t>(6 </a:t>
            </a:r>
            <a:r>
              <a:rPr lang="en-US" sz="2000" b="0" dirty="0">
                <a:latin typeface="Times New Roman" panose="02020603050405020304" pitchFamily="18" charset="0"/>
                <a:ea typeface="ＭＳ Ｐゴシック"/>
              </a:rPr>
              <a:t>of 6)</a:t>
            </a:r>
          </a:p>
        </p:txBody>
      </p:sp>
      <p:sp>
        <p:nvSpPr>
          <p:cNvPr id="3" name="Text Placeholder 2"/>
          <p:cNvSpPr>
            <a:spLocks noGrp="1"/>
          </p:cNvSpPr>
          <p:nvPr>
            <p:ph type="body" idx="1"/>
          </p:nvPr>
        </p:nvSpPr>
        <p:spPr>
          <a:xfrm>
            <a:off x="457200" y="1600200"/>
            <a:ext cx="8229600" cy="3524011"/>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Reassessment</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Determine if the administration of glucose has improved the mental status.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This may take as long as 20 minutes.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If the mental status does not improve: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Consult medical direction about administering more glucose.</a:t>
            </a:r>
          </a:p>
          <a:p>
            <a:pPr marL="1144778" lvl="2" indent="-230378" eaLnBrk="0" fontAlgn="base" hangingPunct="0">
              <a:spcAft>
                <a:spcPct val="0"/>
              </a:spcAft>
              <a:buSzPts val="2400"/>
            </a:pPr>
            <a:r>
              <a:rPr lang="en-US" altLang="en-US" sz="2400" dirty="0">
                <a:solidFill>
                  <a:srgbClr val="000000"/>
                </a:solidFill>
                <a:latin typeface="Arial (Body)"/>
                <a:ea typeface="ＭＳ Ｐゴシック"/>
              </a:rPr>
              <a:t>Consider other causes of altered mental status.</a:t>
            </a:r>
          </a:p>
        </p:txBody>
      </p:sp>
    </p:spTree>
    <p:extLst>
      <p:ext uri="{BB962C8B-B14F-4D97-AF65-F5344CB8AC3E}">
        <p14:creationId xmlns:p14="http://schemas.microsoft.com/office/powerpoint/2010/main" val="1289897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Case Study Conclusion</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843825"/>
          </a:xfrm>
        </p:spPr>
        <p:txBody>
          <a:bodyPr wrap="square" lIns="91425" tIns="91425" rIns="91425" bIns="91425">
            <a:noAutofit/>
          </a:bodyPr>
          <a:lstStyle/>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The patient meets criteria in the </a:t>
            </a:r>
            <a:r>
              <a:rPr lang="en-US" altLang="en-US" sz="2400" dirty="0" smtClean="0">
                <a:solidFill>
                  <a:srgbClr val="000000"/>
                </a:solidFill>
                <a:latin typeface="Arial (Body)"/>
                <a:ea typeface="ＭＳ Ｐゴシック"/>
              </a:rPr>
              <a:t>E</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Ts’ </a:t>
            </a:r>
            <a:r>
              <a:rPr lang="en-US" altLang="en-US" sz="2400" dirty="0">
                <a:solidFill>
                  <a:srgbClr val="000000"/>
                </a:solidFill>
                <a:latin typeface="Arial (Body)"/>
                <a:ea typeface="ＭＳ Ｐゴシック"/>
              </a:rPr>
              <a:t>protocol for administering oral glucose. </a:t>
            </a:r>
            <a:r>
              <a:rPr lang="en-US" altLang="en-US" sz="2400" dirty="0" smtClean="0">
                <a:solidFill>
                  <a:srgbClr val="000000"/>
                </a:solidFill>
                <a:latin typeface="Arial (Body)"/>
                <a:ea typeface="ＭＳ Ｐゴシック"/>
              </a:rPr>
              <a:t>J</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administers </a:t>
            </a:r>
            <a:r>
              <a:rPr lang="en-US" altLang="en-US" sz="2400" dirty="0">
                <a:solidFill>
                  <a:srgbClr val="000000"/>
                </a:solidFill>
                <a:latin typeface="Arial (Body)"/>
                <a:ea typeface="ＭＳ Ｐゴシック"/>
              </a:rPr>
              <a:t>the oral glucose, and they prepare Trent for transport to the hospital.</a:t>
            </a:r>
          </a:p>
          <a:p>
            <a:pPr marL="0" lvl="0" indent="0" eaLnBrk="0" fontAlgn="base" hangingPunct="0">
              <a:spcBef>
                <a:spcPct val="20000"/>
              </a:spcBef>
              <a:spcAft>
                <a:spcPct val="0"/>
              </a:spcAft>
              <a:buSzPts val="2400"/>
              <a:buNone/>
              <a:tabLst/>
            </a:pPr>
            <a:r>
              <a:rPr lang="en-US" altLang="en-US" sz="2400" dirty="0">
                <a:solidFill>
                  <a:srgbClr val="000000"/>
                </a:solidFill>
                <a:latin typeface="Arial (Body)"/>
                <a:ea typeface="ＭＳ Ｐゴシック"/>
              </a:rPr>
              <a:t>En route, </a:t>
            </a:r>
            <a:r>
              <a:rPr lang="en-US" altLang="en-US" sz="2400" dirty="0" smtClean="0">
                <a:solidFill>
                  <a:srgbClr val="000000"/>
                </a:solidFill>
                <a:latin typeface="Arial (Body)"/>
                <a:ea typeface="ＭＳ Ｐゴシック"/>
              </a:rPr>
              <a:t>J</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D continues </a:t>
            </a:r>
            <a:r>
              <a:rPr lang="en-US" altLang="en-US" sz="2400" dirty="0">
                <a:solidFill>
                  <a:srgbClr val="000000"/>
                </a:solidFill>
                <a:latin typeface="Arial (Body)"/>
                <a:ea typeface="ＭＳ Ｐゴシック"/>
              </a:rPr>
              <a:t>to monitor </a:t>
            </a:r>
            <a:r>
              <a:rPr lang="en-US" altLang="en-US" sz="2400" dirty="0" smtClean="0">
                <a:solidFill>
                  <a:srgbClr val="000000"/>
                </a:solidFill>
                <a:latin typeface="Arial (Body)"/>
                <a:ea typeface="ＭＳ Ｐゴシック"/>
              </a:rPr>
              <a:t>Trent’s </a:t>
            </a:r>
            <a:r>
              <a:rPr lang="en-US" altLang="en-US" sz="2400" dirty="0">
                <a:solidFill>
                  <a:srgbClr val="000000"/>
                </a:solidFill>
                <a:latin typeface="Arial (Body)"/>
                <a:ea typeface="ＭＳ Ｐゴシック"/>
              </a:rPr>
              <a:t>airway and mental status, and he begins to see some improvement in </a:t>
            </a:r>
            <a:r>
              <a:rPr lang="en-US" altLang="en-US" sz="2400" dirty="0" smtClean="0">
                <a:solidFill>
                  <a:srgbClr val="000000"/>
                </a:solidFill>
                <a:latin typeface="Arial (Body)"/>
                <a:ea typeface="ＭＳ Ｐゴシック"/>
              </a:rPr>
              <a:t>Trent’s </a:t>
            </a:r>
            <a:r>
              <a:rPr lang="en-US" altLang="en-US" sz="2400" dirty="0">
                <a:solidFill>
                  <a:srgbClr val="000000"/>
                </a:solidFill>
                <a:latin typeface="Arial (Body)"/>
                <a:ea typeface="ＭＳ Ｐゴシック"/>
              </a:rPr>
              <a:t>mental status as they arrive at the hospital.</a:t>
            </a:r>
          </a:p>
        </p:txBody>
      </p:sp>
    </p:spTree>
    <p:extLst>
      <p:ext uri="{BB962C8B-B14F-4D97-AF65-F5344CB8AC3E}">
        <p14:creationId xmlns:p14="http://schemas.microsoft.com/office/powerpoint/2010/main" val="9848284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Lesson Summary </a:t>
            </a:r>
            <a:r>
              <a:rPr lang="en-US" sz="2000" b="0" dirty="0" smtClean="0">
                <a:latin typeface="Times New Roman" panose="02020603050405020304" pitchFamily="18" charset="0"/>
                <a:ea typeface="ＭＳ Ｐゴシック"/>
              </a:rPr>
              <a:t>(1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Diabetes is a problem related to regulation of blood glucose level.</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Hypoglycemia is a state of low blood glucose levels.</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Oral glucose may be indicated in hypoglycemic patients.</a:t>
            </a:r>
          </a:p>
        </p:txBody>
      </p:sp>
    </p:spTree>
    <p:extLst>
      <p:ext uri="{BB962C8B-B14F-4D97-AF65-F5344CB8AC3E}">
        <p14:creationId xmlns:p14="http://schemas.microsoft.com/office/powerpoint/2010/main" val="103364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(1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185432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Under normal circumstances, hormones control the blood glucose level.</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Diabetic emergencies result from abnormalities in blood glucose control.</a:t>
            </a:r>
          </a:p>
        </p:txBody>
      </p:sp>
    </p:spTree>
    <p:extLst>
      <p:ext uri="{BB962C8B-B14F-4D97-AF65-F5344CB8AC3E}">
        <p14:creationId xmlns:p14="http://schemas.microsoft.com/office/powerpoint/2010/main" val="31848029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Lesson Summary </a:t>
            </a:r>
            <a:r>
              <a:rPr lang="en-US" sz="2000" b="0" dirty="0" smtClean="0">
                <a:latin typeface="Times New Roman" panose="02020603050405020304" pitchFamily="18" charset="0"/>
                <a:ea typeface="ＭＳ Ｐゴシック"/>
              </a:rPr>
              <a:t>(2 of 2)</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046684"/>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Hyperglycemic problems result from a relative lack of insulin.</a:t>
            </a: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Type 1 diabetics are prone to </a:t>
            </a:r>
            <a:r>
              <a:rPr lang="en-US" altLang="en-US" sz="2400" dirty="0" smtClean="0">
                <a:solidFill>
                  <a:srgbClr val="000000"/>
                </a:solidFill>
                <a:latin typeface="Arial (Body)"/>
                <a:ea typeface="ＭＳ Ｐゴシック"/>
              </a:rPr>
              <a:t>D</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K</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A.</a:t>
            </a:r>
            <a:endParaRPr lang="en-US" altLang="en-US" sz="2400" dirty="0">
              <a:solidFill>
                <a:srgbClr val="000000"/>
              </a:solidFill>
              <a:latin typeface="Arial (Body)"/>
              <a:ea typeface="ＭＳ Ｐゴシック"/>
            </a:endParaRPr>
          </a:p>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Type 2 diabetics are prone to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H</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N</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2024507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Correct!</a:t>
            </a:r>
            <a:endParaRPr lang="en-US"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Two functions of insulin are to increase the rate at which glucose enters cells in the body and to allow the liver to store excess glucose in the form of glycogen. In doing so, the effect of insulin is to lower the blood glucose level.</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program</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619176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(1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Glucose readily enters brain cells without insulin, although other cells in the body require insulin for sufficient amounts of glucose to enter.</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16398902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(2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One of the functions of insulin is to promote the storage of excess glucose in the liver as glycogen.</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551909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Incorrect </a:t>
            </a:r>
            <a:r>
              <a:rPr lang="en-US" sz="2000" b="0" dirty="0" smtClean="0">
                <a:latin typeface="Times New Roman" panose="02020603050405020304" pitchFamily="18" charset="0"/>
                <a:ea typeface="ＭＳ Ｐゴシック"/>
              </a:rPr>
              <a:t>(3 of 3)</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p:txBody>
          <a:bodyPr wrap="square" lIns="91425" tIns="91425" rIns="91425" bIns="91425">
            <a:noAutofit/>
          </a:bodyPr>
          <a:lstStyle/>
          <a:p>
            <a:pPr marL="0" lvl="0" indent="0" fontAlgn="base">
              <a:spcBef>
                <a:spcPct val="0"/>
              </a:spcBef>
              <a:spcAft>
                <a:spcPct val="0"/>
              </a:spcAft>
              <a:buSzPts val="2400"/>
              <a:buNone/>
              <a:tabLst/>
            </a:pPr>
            <a:r>
              <a:rPr lang="en-US" altLang="en-US" sz="2400" kern="1200" dirty="0">
                <a:solidFill>
                  <a:srgbClr val="000000"/>
                </a:solidFill>
                <a:latin typeface="Arial (Body)"/>
                <a:ea typeface="ＭＳ Ｐゴシック" panose="020B0600070205080204" pitchFamily="34" charset="-128"/>
              </a:rPr>
              <a:t>Epinephrine is released when blood glucose levels are very low. Its release promotes the release of glucose from the liver, as well as the release of insulin.</a:t>
            </a:r>
          </a:p>
          <a:p>
            <a:pPr marL="0" lvl="0" indent="0" fontAlgn="base">
              <a:spcAft>
                <a:spcPct val="0"/>
              </a:spcAft>
              <a:buSzPts val="2400"/>
              <a:buNone/>
              <a:tabLst/>
            </a:pPr>
            <a:r>
              <a:rPr lang="en-US" altLang="en-US" sz="2400" kern="1200" dirty="0" smtClean="0">
                <a:solidFill>
                  <a:srgbClr val="000000"/>
                </a:solidFill>
                <a:latin typeface="Arial (Body)"/>
                <a:ea typeface="ＭＳ Ｐゴシック" panose="020B0600070205080204" pitchFamily="34" charset="-128"/>
                <a:hlinkClick r:id="rId2" action="ppaction://hlinksldjump"/>
              </a:rPr>
              <a:t>Click </a:t>
            </a:r>
            <a:r>
              <a:rPr lang="en-US" altLang="en-US" sz="2400" kern="1200" dirty="0">
                <a:solidFill>
                  <a:srgbClr val="000000"/>
                </a:solidFill>
                <a:latin typeface="Arial (Body)"/>
                <a:ea typeface="ＭＳ Ｐゴシック" panose="020B0600070205080204" pitchFamily="34" charset="-128"/>
                <a:hlinkClick r:id="rId2" action="ppaction://hlinksldjump"/>
              </a:rPr>
              <a:t>here to return to the quiz</a:t>
            </a:r>
            <a:endParaRPr lang="en-US" altLang="en-US" sz="2400" kern="1200" dirty="0">
              <a:solidFill>
                <a:srgbClr val="000000"/>
              </a:solidFill>
              <a:latin typeface="Arial (Body)"/>
              <a:ea typeface="ＭＳ Ｐゴシック" panose="020B0600070205080204" pitchFamily="34" charset="-128"/>
            </a:endParaRPr>
          </a:p>
        </p:txBody>
      </p:sp>
    </p:spTree>
    <p:extLst>
      <p:ext uri="{BB962C8B-B14F-4D97-AF65-F5344CB8AC3E}">
        <p14:creationId xmlns:p14="http://schemas.microsoft.com/office/powerpoint/2010/main" val="27533949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dirty="0">
              <a:latin typeface="Times New Roman" panose="02020603050405020304" pitchFamily="18" charset="0"/>
            </a:endParaRP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(2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2185183"/>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Glucose (Sugar)</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Carbohydrates are the primary energy source for cells.</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Complex carbohydrates are broken down into simple sugars, primarily glucose, for use by the cells.</a:t>
            </a:r>
          </a:p>
        </p:txBody>
      </p:sp>
    </p:spTree>
    <p:extLst>
      <p:ext uri="{BB962C8B-B14F-4D97-AF65-F5344CB8AC3E}">
        <p14:creationId xmlns:p14="http://schemas.microsoft.com/office/powerpoint/2010/main" val="582396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defRPr/>
            </a:pPr>
            <a:r>
              <a:rPr lang="en-US" dirty="0" smtClean="0">
                <a:latin typeface="Times New Roman" panose="02020603050405020304" pitchFamily="18" charset="0"/>
                <a:ea typeface="ＭＳ Ｐゴシック"/>
              </a:rPr>
              <a:t>Understanding Diabetes Mellitus </a:t>
            </a:r>
            <a:r>
              <a:rPr lang="en-US" sz="2000" b="0" dirty="0" smtClean="0">
                <a:latin typeface="Times New Roman" panose="02020603050405020304" pitchFamily="18" charset="0"/>
                <a:ea typeface="ＭＳ Ｐゴシック"/>
              </a:rPr>
              <a:t>(3 of 16)</a:t>
            </a:r>
            <a:endParaRPr lang="en-US" sz="2000" b="0" dirty="0">
              <a:latin typeface="Times New Roman" panose="02020603050405020304" pitchFamily="18" charset="0"/>
              <a:ea typeface="ＭＳ Ｐゴシック"/>
            </a:endParaRPr>
          </a:p>
        </p:txBody>
      </p:sp>
      <p:sp>
        <p:nvSpPr>
          <p:cNvPr id="3" name="Text Placeholder 2"/>
          <p:cNvSpPr>
            <a:spLocks noGrp="1"/>
          </p:cNvSpPr>
          <p:nvPr>
            <p:ph type="body" idx="1"/>
          </p:nvPr>
        </p:nvSpPr>
        <p:spPr>
          <a:xfrm>
            <a:off x="457200" y="1600200"/>
            <a:ext cx="8229600" cy="3077735"/>
          </a:xfrm>
        </p:spPr>
        <p:txBody>
          <a:bodyPr wrap="square" lIns="91425" tIns="91425" rIns="91425" bIns="91425">
            <a:noAutofit/>
          </a:bodyPr>
          <a:lstStyle/>
          <a:p>
            <a:pPr marL="255651" lvl="0" indent="-255651" eaLnBrk="0" fontAlgn="base" hangingPunct="0">
              <a:spcAft>
                <a:spcPct val="0"/>
              </a:spcAft>
              <a:buSzPts val="2400"/>
              <a:tabLst/>
            </a:pPr>
            <a:r>
              <a:rPr lang="en-US" altLang="en-US" sz="2400" dirty="0">
                <a:solidFill>
                  <a:srgbClr val="000000"/>
                </a:solidFill>
                <a:latin typeface="Arial (Body)"/>
                <a:ea typeface="ＭＳ Ｐゴシック"/>
              </a:rPr>
              <a:t>Glucose (Sugar)</a:t>
            </a:r>
          </a:p>
          <a:p>
            <a:pPr marL="741553" lvl="1" indent="-284353" eaLnBrk="0" fontAlgn="base" hangingPunct="0">
              <a:spcAft>
                <a:spcPct val="0"/>
              </a:spcAft>
              <a:buSzPts val="2400"/>
            </a:pPr>
            <a:r>
              <a:rPr lang="en-US" altLang="en-US" sz="2400" dirty="0" smtClean="0">
                <a:solidFill>
                  <a:srgbClr val="000000"/>
                </a:solidFill>
                <a:latin typeface="Arial (Body)"/>
                <a:ea typeface="ＭＳ Ｐゴシック"/>
              </a:rPr>
              <a:t>Regulation </a:t>
            </a:r>
            <a:r>
              <a:rPr lang="en-US" altLang="en-US" sz="2400" dirty="0">
                <a:solidFill>
                  <a:srgbClr val="000000"/>
                </a:solidFill>
                <a:latin typeface="Arial (Body)"/>
                <a:ea typeface="ＭＳ Ｐゴシック"/>
              </a:rPr>
              <a:t>of blood glucose level is critical to normal cell function.</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Brain cells can only use glucose for energy, and cannot function when glucose is inadequate.</a:t>
            </a: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Low blood glucose results in </a:t>
            </a:r>
            <a:r>
              <a:rPr lang="en-US" altLang="en-US" sz="2400" dirty="0" smtClean="0">
                <a:solidFill>
                  <a:srgbClr val="000000"/>
                </a:solidFill>
                <a:latin typeface="Arial (Body)"/>
                <a:ea typeface="ＭＳ Ｐゴシック"/>
              </a:rPr>
              <a:t>A</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M</a:t>
            </a:r>
            <a:r>
              <a:rPr lang="en-US" altLang="en-US" sz="100" dirty="0" smtClean="0">
                <a:solidFill>
                  <a:srgbClr val="000000"/>
                </a:solidFill>
                <a:latin typeface="Arial (Body)"/>
                <a:ea typeface="ＭＳ Ｐゴシック"/>
              </a:rPr>
              <a:t> </a:t>
            </a:r>
            <a:r>
              <a:rPr lang="en-US" altLang="en-US" sz="2400" dirty="0" smtClean="0">
                <a:solidFill>
                  <a:srgbClr val="000000"/>
                </a:solidFill>
                <a:latin typeface="Arial (Body)"/>
                <a:ea typeface="ＭＳ Ｐゴシック"/>
              </a:rPr>
              <a:t>S.</a:t>
            </a:r>
            <a:endParaRPr lang="en-US" altLang="en-US" sz="2400" dirty="0">
              <a:solidFill>
                <a:srgbClr val="000000"/>
              </a:solidFill>
              <a:latin typeface="Arial (Body)"/>
              <a:ea typeface="ＭＳ Ｐゴシック"/>
            </a:endParaRPr>
          </a:p>
          <a:p>
            <a:pPr marL="741553" lvl="1" indent="-284353" eaLnBrk="0" fontAlgn="base" hangingPunct="0">
              <a:spcAft>
                <a:spcPct val="0"/>
              </a:spcAft>
              <a:buSzPts val="2400"/>
            </a:pPr>
            <a:r>
              <a:rPr lang="en-US" altLang="en-US" sz="2400" dirty="0">
                <a:solidFill>
                  <a:srgbClr val="000000"/>
                </a:solidFill>
                <a:latin typeface="Arial (Body)"/>
                <a:ea typeface="ＭＳ Ｐゴシック"/>
              </a:rPr>
              <a:t>Prolonged low blood glucose leads to brain cell death.</a:t>
            </a:r>
          </a:p>
        </p:txBody>
      </p:sp>
    </p:spTree>
    <p:extLst>
      <p:ext uri="{BB962C8B-B14F-4D97-AF65-F5344CB8AC3E}">
        <p14:creationId xmlns:p14="http://schemas.microsoft.com/office/powerpoint/2010/main" val="2683219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8800</TotalTime>
  <Words>8176</Words>
  <Application>Microsoft Office PowerPoint</Application>
  <PresentationFormat>On-screen Show (4:3)</PresentationFormat>
  <Paragraphs>768</Paragraphs>
  <Slides>75</Slides>
  <Notes>66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5" baseType="lpstr">
      <vt:lpstr>ＭＳ Ｐゴシック</vt:lpstr>
      <vt:lpstr>Arial</vt:lpstr>
      <vt:lpstr>Arial (Body)</vt:lpstr>
      <vt:lpstr>Calibri</vt:lpstr>
      <vt:lpstr>Noto Sans Symbols</vt:lpstr>
      <vt:lpstr>Times New Roman</vt:lpstr>
      <vt:lpstr>Verdana</vt:lpstr>
      <vt:lpstr>508 Lecture</vt:lpstr>
      <vt:lpstr>1_508 Lecture</vt:lpstr>
      <vt:lpstr>Equation</vt:lpstr>
      <vt:lpstr>Prehospital: Emergency Care</vt:lpstr>
      <vt:lpstr>Learning Readiness</vt:lpstr>
      <vt:lpstr>Setting the Stage</vt:lpstr>
      <vt:lpstr>Case Study Introduction</vt:lpstr>
      <vt:lpstr>Case Study (1 of 3)</vt:lpstr>
      <vt:lpstr>Introduction</vt:lpstr>
      <vt:lpstr>Understanding Diabetes Mellitus (1 of 16)</vt:lpstr>
      <vt:lpstr>Understanding Diabetes Mellitus (2 of 16)</vt:lpstr>
      <vt:lpstr>Understanding Diabetes Mellitus (3 of 16)</vt:lpstr>
      <vt:lpstr>Understanding Diabetes Mellitus (4 of 16)</vt:lpstr>
      <vt:lpstr>Understanding Diabetes Mellitus (5 of 16)</vt:lpstr>
      <vt:lpstr>Glucose Movement into the Cell with Insulin and the Inability of Glucose to Get into the Cell without Insulin</vt:lpstr>
      <vt:lpstr>Understanding Diabetes Mellitus (6 of 16)</vt:lpstr>
      <vt:lpstr>Understanding Diabetes Mellitus (7 of 16)</vt:lpstr>
      <vt:lpstr>Understanding Diabetes Mellitus (8 of 16)</vt:lpstr>
      <vt:lpstr>Normal Glucose Regulation</vt:lpstr>
      <vt:lpstr>Glucose Regulation in Diabetes Mellitus</vt:lpstr>
      <vt:lpstr>Understanding Diabetes Mellitus (9 of 16)</vt:lpstr>
      <vt:lpstr>Understanding Diabetes Mellitus (10 of 16)</vt:lpstr>
      <vt:lpstr>E M T Skills 20-1</vt:lpstr>
      <vt:lpstr>Prepare the Glucose Meter</vt:lpstr>
      <vt:lpstr>Clean the Site</vt:lpstr>
      <vt:lpstr>Perform the Finger Stick</vt:lpstr>
      <vt:lpstr>Waste the First Drop of Blood onto a Dressing. Drop the Second Blood Drop onto the Test Strip</vt:lpstr>
      <vt:lpstr>Read the Blood Glucose Value Displayed on the Glucose Meter</vt:lpstr>
      <vt:lpstr>Understanding Diabetes Mellitus (11 of 16)</vt:lpstr>
      <vt:lpstr>Understanding Diabetes Mellitus (12 of 16)</vt:lpstr>
      <vt:lpstr>Understanding Diabetes Mellitus (13 of 16)</vt:lpstr>
      <vt:lpstr>Understanding Diabetes Mellitus (14 of 16)</vt:lpstr>
      <vt:lpstr>Understanding Diabetes Mellitus (15 of 16)</vt:lpstr>
      <vt:lpstr>Understanding Diabetes Mellitus (16 of 16)</vt:lpstr>
      <vt:lpstr>Click on the Action Below That Results from Release of Insulin</vt:lpstr>
      <vt:lpstr>Case Study (2 of 3)</vt:lpstr>
      <vt:lpstr>Case Study (3 of 3)</vt:lpstr>
      <vt:lpstr>Acute Diabetic Emergencies (1 of 21)</vt:lpstr>
      <vt:lpstr>Acute Diabetic Emergencies (2 of 21)</vt:lpstr>
      <vt:lpstr>Acute Diabetic Emergencies (3 of 21)</vt:lpstr>
      <vt:lpstr>Acute Diabetic Emergencies (4 of 21)</vt:lpstr>
      <vt:lpstr>Acute Diabetic Emergencies (5 of 21)</vt:lpstr>
      <vt:lpstr>Acute Diabetic Emergencies (6 of 21)</vt:lpstr>
      <vt:lpstr>Acute Diabetic Emergencies (7 of 21)</vt:lpstr>
      <vt:lpstr>Acute Diabetic Emergencies (8 of 21)</vt:lpstr>
      <vt:lpstr>Acute Diabetic Emergencies (9 of 21)</vt:lpstr>
      <vt:lpstr>One Method of Administering Oral Glucose is to Squeeze the Tube of Oral Glucose Between the Patient’s Cheek and Gum</vt:lpstr>
      <vt:lpstr>Acute Diabetic Emergencies (10 of 21)</vt:lpstr>
      <vt:lpstr>Acute Diabetic Emergencies (11 of 21)</vt:lpstr>
      <vt:lpstr>Acute Diabetic Emergencies (12 of 21)</vt:lpstr>
      <vt:lpstr>Pathophysiology of Diabetic Ketoacidosis (D K A)</vt:lpstr>
      <vt:lpstr>Acute Diabetic Emergencies (13 of 21)</vt:lpstr>
      <vt:lpstr>Acute Diabetic Emergencies (14 of 21)</vt:lpstr>
      <vt:lpstr>Acute Diabetic Emergencies (15 of 21)</vt:lpstr>
      <vt:lpstr>Acute Diabetic Emergencies (16 of 21)</vt:lpstr>
      <vt:lpstr>Acute Diabetic Emergencies (17 of 21)</vt:lpstr>
      <vt:lpstr>Acute Diabetic Emergencies (18 of 21)</vt:lpstr>
      <vt:lpstr>Pathophysiology of Hyperglycemic Hyperosmolar Nonketotic Syndrome (H H N S)</vt:lpstr>
      <vt:lpstr>Acute Diabetic Emergencies (19 of 21)</vt:lpstr>
      <vt:lpstr>Acute Diabetic Emergencies (20 of 21)</vt:lpstr>
      <vt:lpstr>Acute Diabetic Emergencies (21 of 21)</vt:lpstr>
      <vt:lpstr>Table 20-2 Signs and Symptoms of Diabetic Emergency Conditions (1 of 2)</vt:lpstr>
      <vt:lpstr>Table 20-2 Signs and Symptoms of Diabetic Emergency Conditions (2 of 2)</vt:lpstr>
      <vt:lpstr>Assessment-Based Approach: A M S in A Diabetic Emergency (1 of 6)</vt:lpstr>
      <vt:lpstr>A Medical Identification Tag May Indicate That the Patient is a Diabetic</vt:lpstr>
      <vt:lpstr>Assessment-Based Approach: A M S in A Diabetic Emergency (2 of 6)</vt:lpstr>
      <vt:lpstr>Assessment-Based Approach: A M S in A Diabetic Emergency (3 of 6)</vt:lpstr>
      <vt:lpstr>Assessment-Based Approach: A M S in A Diabetic Emergency (4 of 6)</vt:lpstr>
      <vt:lpstr>Assessment-Based Approach: A M S in A Diabetic Emergency (5 of 6)</vt:lpstr>
      <vt:lpstr>Assessment-Based Approach: A M S in A Diabetic Emergency (6 of 6)</vt:lpstr>
      <vt:lpstr>Case Study Conclusion</vt:lpstr>
      <vt:lpstr>Lesson Summary (1 of 2)</vt:lpstr>
      <vt:lpstr>Lesson Summary (2 of 2)</vt:lpstr>
      <vt:lpstr>Correct!</vt:lpstr>
      <vt:lpstr>Incorrect (1 of 3)</vt:lpstr>
      <vt:lpstr>Incorrect (2 of 3)</vt:lpstr>
      <vt:lpstr>Incorrect (3 of 3)</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Prehospital: Emergency Care, 11e</dc:title>
  <dc:subject>Health Science and Careers</dc:subject>
  <dc:creator>Mistovich/Karren</dc:creator>
  <cp:keywords>Prehospital</cp:keywords>
  <cp:lastModifiedBy>Windows User</cp:lastModifiedBy>
  <cp:revision>922</cp:revision>
  <dcterms:modified xsi:type="dcterms:W3CDTF">2018-03-01T08:29:33Z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