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97"/>
  </p:notesMasterIdLst>
  <p:handoutMasterIdLst>
    <p:handoutMasterId r:id="rId98"/>
  </p:handoutMasterIdLst>
  <p:sldIdLst>
    <p:sldId id="301"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343" r:id="rId40"/>
    <p:sldId id="396" r:id="rId41"/>
    <p:sldId id="397" r:id="rId42"/>
    <p:sldId id="344" r:id="rId43"/>
    <p:sldId id="345" r:id="rId44"/>
    <p:sldId id="346" r:id="rId45"/>
    <p:sldId id="347" r:id="rId46"/>
    <p:sldId id="348" r:id="rId47"/>
    <p:sldId id="349" r:id="rId48"/>
    <p:sldId id="350" r:id="rId49"/>
    <p:sldId id="351" r:id="rId50"/>
    <p:sldId id="352" r:id="rId51"/>
    <p:sldId id="353" r:id="rId52"/>
    <p:sldId id="398" r:id="rId53"/>
    <p:sldId id="354" r:id="rId54"/>
    <p:sldId id="355" r:id="rId55"/>
    <p:sldId id="356" r:id="rId56"/>
    <p:sldId id="357" r:id="rId57"/>
    <p:sldId id="358" r:id="rId58"/>
    <p:sldId id="359" r:id="rId59"/>
    <p:sldId id="360" r:id="rId60"/>
    <p:sldId id="361" r:id="rId61"/>
    <p:sldId id="362" r:id="rId62"/>
    <p:sldId id="363" r:id="rId63"/>
    <p:sldId id="364" r:id="rId64"/>
    <p:sldId id="365" r:id="rId65"/>
    <p:sldId id="366" r:id="rId66"/>
    <p:sldId id="367" r:id="rId67"/>
    <p:sldId id="368" r:id="rId68"/>
    <p:sldId id="369" r:id="rId69"/>
    <p:sldId id="370" r:id="rId70"/>
    <p:sldId id="371" r:id="rId71"/>
    <p:sldId id="372" r:id="rId72"/>
    <p:sldId id="373" r:id="rId73"/>
    <p:sldId id="374" r:id="rId74"/>
    <p:sldId id="375" r:id="rId75"/>
    <p:sldId id="376" r:id="rId76"/>
    <p:sldId id="377" r:id="rId77"/>
    <p:sldId id="378" r:id="rId78"/>
    <p:sldId id="379" r:id="rId79"/>
    <p:sldId id="380" r:id="rId80"/>
    <p:sldId id="381" r:id="rId81"/>
    <p:sldId id="382" r:id="rId82"/>
    <p:sldId id="383" r:id="rId83"/>
    <p:sldId id="384" r:id="rId84"/>
    <p:sldId id="385" r:id="rId85"/>
    <p:sldId id="386" r:id="rId86"/>
    <p:sldId id="387" r:id="rId87"/>
    <p:sldId id="388" r:id="rId88"/>
    <p:sldId id="389" r:id="rId89"/>
    <p:sldId id="390" r:id="rId90"/>
    <p:sldId id="391" r:id="rId91"/>
    <p:sldId id="392" r:id="rId92"/>
    <p:sldId id="393" r:id="rId93"/>
    <p:sldId id="394" r:id="rId94"/>
    <p:sldId id="395" r:id="rId95"/>
    <p:sldId id="305" r:id="rId9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97" autoAdjust="0"/>
    <p:restoredTop sz="86163" autoAdjust="0"/>
  </p:normalViewPr>
  <p:slideViewPr>
    <p:cSldViewPr snapToGrid="0" snapToObjects="1">
      <p:cViewPr varScale="1">
        <p:scale>
          <a:sx n="95" d="100"/>
          <a:sy n="95" d="100"/>
        </p:scale>
        <p:origin x="1794" y="96"/>
      </p:cViewPr>
      <p:guideLst>
        <p:guide orient="horz" pos="2160"/>
        <p:guide pos="2880"/>
      </p:guideLst>
    </p:cSldViewPr>
  </p:slideViewPr>
  <p:outlineViewPr>
    <p:cViewPr>
      <p:scale>
        <a:sx n="50" d="100"/>
        <a:sy n="50" d="100"/>
      </p:scale>
      <p:origin x="0" y="-9146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2/7/2018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bradybooks.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smtClean="0">
                <a:solidFill>
                  <a:schemeClr val="dk1"/>
                </a:solidFill>
                <a:latin typeface="Arial"/>
                <a:ea typeface="Arial"/>
                <a:cs typeface="Arial"/>
                <a:sym typeface="Arial"/>
              </a:rPr>
              <a:t>1) MathType Plugin</a:t>
            </a:r>
          </a:p>
          <a:p>
            <a:r>
              <a:rPr lang="en-US" sz="1200" b="0" i="0" u="none" strike="noStrike" kern="1200" cap="none" dirty="0" smtClean="0">
                <a:solidFill>
                  <a:schemeClr val="dk1"/>
                </a:solidFill>
                <a:latin typeface="Arial"/>
                <a:ea typeface="Arial"/>
                <a:cs typeface="Arial"/>
                <a:sym typeface="Arial"/>
              </a:rPr>
              <a:t>2) Math Player (free versions available)</a:t>
            </a:r>
          </a:p>
          <a:p>
            <a:r>
              <a:rPr lang="en-US" sz="1200" b="0" i="0" u="none" strike="noStrike" kern="1200" cap="none" dirty="0" smtClean="0">
                <a:solidFill>
                  <a:schemeClr val="dk1"/>
                </a:solidFill>
                <a:latin typeface="Arial"/>
                <a:ea typeface="Arial"/>
                <a:cs typeface="Arial"/>
                <a:sym typeface="Arial"/>
              </a:rPr>
              <a:t>3) NVDA Reader (free versions available)</a:t>
            </a:r>
          </a:p>
          <a:p>
            <a:endParaRPr lang="en-US" sz="1200" b="0" i="0" u="none" strike="noStrike" kern="1200" cap="none" dirty="0" smtClean="0">
              <a:solidFill>
                <a:schemeClr val="dk1"/>
              </a:solidFill>
              <a:latin typeface="Arial"/>
              <a:cs typeface="Arial"/>
              <a:sym typeface="Arial"/>
            </a:endParaRPr>
          </a:p>
          <a:p>
            <a:pPr eaLnBrk="1" hangingPunct="1">
              <a:spcBef>
                <a:spcPct val="0"/>
              </a:spcBef>
              <a:defRPr/>
            </a:pPr>
            <a:r>
              <a:rPr lang="en-US" altLang="en-US" dirty="0" smtClean="0">
                <a:ea typeface="ＭＳ Ｐゴシック" panose="020B0600070205080204" pitchFamily="34" charset="-128"/>
              </a:rPr>
              <a:t>During this lesson, students will learn about the roles and responsibilities of an EMT. </a:t>
            </a:r>
          </a:p>
          <a:p>
            <a:pPr>
              <a:defRPr/>
            </a:pPr>
            <a:r>
              <a:rPr lang="en-US" altLang="en-US" b="1" dirty="0" smtClean="0">
                <a:ea typeface="ＭＳ Ｐゴシック" panose="020B0600070205080204" pitchFamily="34" charset="-128"/>
              </a:rPr>
              <a:t>Advance Preparation</a:t>
            </a:r>
            <a:endParaRPr lang="en-US" altLang="en-US" sz="14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Student Readiness</a:t>
            </a:r>
          </a:p>
          <a:p>
            <a:pPr>
              <a:defRPr/>
            </a:pPr>
            <a:r>
              <a:rPr lang="en-US" altLang="en-US" dirty="0" smtClean="0">
                <a:ea typeface="ＭＳ Ｐゴシック" panose="020B0600070205080204" pitchFamily="34" charset="-128"/>
              </a:rPr>
              <a:t>Assign the associated section of MyBRADYLab and review student scores.</a:t>
            </a:r>
            <a:endParaRPr lang="en-US" altLang="en-US" sz="20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Review the chapter material in the Instructor Resources, which includes Student Handouts, PowerPoint slides, and the </a:t>
            </a:r>
            <a:r>
              <a:rPr lang="en-US" altLang="en-US" dirty="0" err="1" smtClean="0">
                <a:ea typeface="ＭＳ Ｐゴシック" panose="020B0600070205080204" pitchFamily="34" charset="-128"/>
              </a:rPr>
              <a:t>MyTest</a:t>
            </a:r>
            <a:r>
              <a:rPr lang="en-US" altLang="en-US" dirty="0" smtClean="0">
                <a:ea typeface="ＭＳ Ｐゴシック" panose="020B0600070205080204" pitchFamily="34" charset="-128"/>
              </a:rPr>
              <a:t> Program.</a:t>
            </a:r>
            <a:endParaRPr lang="en-US" altLang="en-US" sz="20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Prepare</a:t>
            </a:r>
            <a:endParaRPr lang="en-US" altLang="en-US" sz="2000" dirty="0" smtClean="0">
              <a:ea typeface="ＭＳ Ｐゴシック" panose="020B0600070205080204" pitchFamily="34" charset="-128"/>
            </a:endParaRPr>
          </a:p>
          <a:p>
            <a:pPr marL="628650" lvl="1" indent="-171450">
              <a:buFont typeface="Arial" charset="0"/>
              <a:buChar char="•"/>
              <a:defRPr/>
            </a:pPr>
            <a:r>
              <a:rPr lang="en-US" altLang="en-US" dirty="0" smtClean="0">
                <a:ea typeface="ＭＳ Ｐゴシック" panose="020B0600070205080204" pitchFamily="34" charset="-128"/>
              </a:rPr>
              <a:t>Make copies of course policies and procedures, the syllabus, handouts from the Instructor Resources, and other materials for distribution or post them in your learning management system.</a:t>
            </a:r>
            <a:endParaRPr lang="en-US" altLang="en-US" sz="2000" dirty="0" smtClean="0">
              <a:ea typeface="ＭＳ Ｐゴシック" panose="020B0600070205080204" pitchFamily="34" charset="-128"/>
            </a:endParaRPr>
          </a:p>
          <a:p>
            <a:pPr marL="628650" lvl="1" indent="-171450">
              <a:buFont typeface="Arial" charset="0"/>
              <a:buChar char="•"/>
              <a:defRPr/>
            </a:pPr>
            <a:r>
              <a:rPr lang="en-US" altLang="en-US" dirty="0" smtClean="0">
                <a:ea typeface="ＭＳ Ｐゴシック" panose="020B0600070205080204" pitchFamily="34" charset="-128"/>
              </a:rPr>
              <a:t>Preview the media resources and Master Teaching Notes in this lesson.</a:t>
            </a:r>
            <a:endParaRPr lang="en-US" altLang="en-US" sz="2000" dirty="0" smtClean="0">
              <a:ea typeface="ＭＳ Ｐゴシック" panose="020B0600070205080204" pitchFamily="34" charset="-128"/>
            </a:endParaRPr>
          </a:p>
          <a:p>
            <a:pPr marL="628650" lvl="1" indent="-171450">
              <a:buFont typeface="Arial" charset="0"/>
              <a:buChar char="•"/>
              <a:defRPr/>
            </a:pPr>
            <a:r>
              <a:rPr lang="en-US" altLang="en-US" dirty="0" smtClean="0">
                <a:ea typeface="ＭＳ Ｐゴシック" panose="020B0600070205080204" pitchFamily="34" charset="-128"/>
              </a:rPr>
              <a:t>Preview the case study presented in the PowerPoint slides.</a:t>
            </a:r>
            <a:endParaRPr lang="en-US" altLang="en-US" sz="2000" dirty="0" smtClean="0">
              <a:ea typeface="ＭＳ Ｐゴシック" panose="020B0600070205080204" pitchFamily="34" charset="-128"/>
            </a:endParaRPr>
          </a:p>
          <a:p>
            <a:pPr marL="628650" lvl="1" indent="-171450">
              <a:buFont typeface="Arial" charset="0"/>
              <a:buChar char="•"/>
              <a:defRPr/>
            </a:pPr>
            <a:r>
              <a:rPr lang="en-US" altLang="en-US" dirty="0" smtClean="0">
                <a:ea typeface="ＭＳ Ｐゴシック" panose="020B0600070205080204" pitchFamily="34" charset="-128"/>
              </a:rPr>
              <a:t>Invite the medical director to the first class session.</a:t>
            </a:r>
            <a:endParaRPr lang="en-US" altLang="en-US" sz="2000" dirty="0" smtClean="0">
              <a:ea typeface="ＭＳ Ｐゴシック" panose="020B0600070205080204" pitchFamily="34" charset="-128"/>
            </a:endParaRPr>
          </a:p>
          <a:p>
            <a:pPr marL="628650" lvl="1" indent="-171450">
              <a:buFont typeface="Arial" charset="0"/>
              <a:buChar char="•"/>
              <a:defRPr/>
            </a:pPr>
            <a:r>
              <a:rPr lang="en-US" altLang="en-US" dirty="0" smtClean="0">
                <a:ea typeface="ＭＳ Ｐゴシック" panose="020B0600070205080204" pitchFamily="34" charset="-128"/>
              </a:rPr>
              <a:t>Make arrangements to tour an emergency department or local PSAP.</a:t>
            </a:r>
            <a:endParaRPr lang="en-US" altLang="en-US" sz="2000" dirty="0" smtClean="0">
              <a:ea typeface="ＭＳ Ｐゴシック" panose="020B0600070205080204" pitchFamily="34" charset="-128"/>
            </a:endParaRPr>
          </a:p>
          <a:p>
            <a:pPr marL="628650" lvl="1" indent="-171450">
              <a:buFont typeface="Arial" charset="0"/>
              <a:buChar char="•"/>
              <a:defRPr/>
            </a:pPr>
            <a:r>
              <a:rPr lang="en-US" altLang="en-US" dirty="0" smtClean="0">
                <a:ea typeface="ＭＳ Ｐゴシック" panose="020B0600070205080204" pitchFamily="34" charset="-128"/>
              </a:rPr>
              <a:t>Obtain 911 recordings to play for the class.</a:t>
            </a:r>
            <a:endParaRPr lang="en-US" altLang="en-US" sz="2000" dirty="0" smtClean="0">
              <a:ea typeface="ＭＳ Ｐゴシック" panose="020B0600070205080204" pitchFamily="34" charset="-128"/>
            </a:endParaRPr>
          </a:p>
          <a:p>
            <a:pPr marL="628650" lvl="1" indent="-171450">
              <a:buFont typeface="Arial" charset="0"/>
              <a:buChar char="•"/>
              <a:defRPr/>
            </a:pPr>
            <a:r>
              <a:rPr lang="en-US" altLang="en-US" dirty="0" smtClean="0">
                <a:ea typeface="ＭＳ Ｐゴシック" panose="020B0600070205080204" pitchFamily="34" charset="-128"/>
              </a:rPr>
              <a:t>Arrange to have an ambulance present at the class location.</a:t>
            </a:r>
            <a:endParaRPr lang="en-US" altLang="en-US" sz="2000" dirty="0" smtClean="0">
              <a:ea typeface="ＭＳ Ｐゴシック" panose="020B0600070205080204" pitchFamily="34" charset="-128"/>
            </a:endParaRPr>
          </a:p>
          <a:p>
            <a:pPr marL="628650" lvl="1" indent="-171450">
              <a:buFont typeface="Arial" charset="0"/>
              <a:buChar char="•"/>
              <a:defRPr/>
            </a:pPr>
            <a:r>
              <a:rPr lang="en-US" altLang="en-US" dirty="0" smtClean="0">
                <a:ea typeface="ＭＳ Ｐゴシック" panose="020B0600070205080204" pitchFamily="34" charset="-128"/>
              </a:rPr>
              <a:t>Bring in a couple of current EMS research articles from a peer-reviewed publication.</a:t>
            </a:r>
            <a:endParaRPr lang="en-US" altLang="en-US" sz="2000" dirty="0" smtClean="0">
              <a:ea typeface="ＭＳ Ｐゴシック" panose="020B0600070205080204" pitchFamily="34" charset="-128"/>
            </a:endParaRPr>
          </a:p>
          <a:p>
            <a:pPr marL="628650" lvl="1" indent="-171450">
              <a:buFont typeface="Arial" charset="0"/>
              <a:buChar char="•"/>
              <a:defRPr/>
            </a:pPr>
            <a:r>
              <a:rPr lang="en-US" altLang="en-US" dirty="0" smtClean="0">
                <a:ea typeface="ＭＳ Ｐゴシック" panose="020B0600070205080204" pitchFamily="34" charset="-128"/>
              </a:rPr>
              <a:t>Ask a health department representative to speak on public health.</a:t>
            </a:r>
            <a:endParaRPr lang="en-US" altLang="en-US" sz="20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Plan 100 to 120 minutes for this class as follows:</a:t>
            </a:r>
            <a:endParaRPr lang="en-US" altLang="en-US" sz="2000" dirty="0" smtClean="0">
              <a:ea typeface="ＭＳ Ｐゴシック" panose="020B0600070205080204" pitchFamily="34" charset="-128"/>
            </a:endParaRPr>
          </a:p>
          <a:p>
            <a:pPr marL="628650" lvl="1" indent="-171450">
              <a:buFont typeface="Arial" charset="0"/>
              <a:buChar char="•"/>
              <a:defRPr/>
            </a:pPr>
            <a:r>
              <a:rPr lang="en-US" altLang="en-US" dirty="0" smtClean="0">
                <a:ea typeface="ＭＳ Ｐゴシック" panose="020B0600070205080204" pitchFamily="34" charset="-128"/>
              </a:rPr>
              <a:t>The Emergency Medical Services System: 30 minutes</a:t>
            </a:r>
            <a:endParaRPr lang="en-US" altLang="en-US" sz="2000" dirty="0" smtClean="0">
              <a:ea typeface="ＭＳ Ｐゴシック" panose="020B0600070205080204" pitchFamily="34" charset="-128"/>
            </a:endParaRPr>
          </a:p>
          <a:p>
            <a:pPr marL="1085850" lvl="2" indent="-171450">
              <a:buFont typeface="Arial" charset="0"/>
              <a:buChar char="•"/>
              <a:defRPr/>
            </a:pPr>
            <a:r>
              <a:rPr lang="en-US" altLang="en-US" dirty="0" smtClean="0">
                <a:ea typeface="ＭＳ Ｐゴシック" panose="020B0600070205080204" pitchFamily="34" charset="-128"/>
              </a:rPr>
              <a:t>Provides a brief history of EMS system development</a:t>
            </a:r>
          </a:p>
          <a:p>
            <a:pPr marL="1085850" lvl="2" indent="-171450">
              <a:buFont typeface="Arial" charset="0"/>
              <a:buChar char="•"/>
              <a:defRPr/>
            </a:pPr>
            <a:r>
              <a:rPr lang="en-US" altLang="en-US" dirty="0" smtClean="0">
                <a:ea typeface="ＭＳ Ｐゴシック" panose="020B0600070205080204" pitchFamily="34" charset="-128"/>
              </a:rPr>
              <a:t>Describes the current state of EMS and where EMS should be in the future</a:t>
            </a:r>
            <a:endParaRPr lang="en-US" altLang="en-US" sz="2000" dirty="0" smtClean="0">
              <a:ea typeface="ＭＳ Ｐゴシック" panose="020B0600070205080204" pitchFamily="34" charset="-128"/>
            </a:endParaRPr>
          </a:p>
          <a:p>
            <a:pPr marL="628650" lvl="1" indent="-171450">
              <a:buFont typeface="Arial" charset="0"/>
              <a:buChar char="•"/>
              <a:defRPr/>
            </a:pPr>
            <a:r>
              <a:rPr lang="en-US" altLang="en-US" dirty="0" smtClean="0">
                <a:ea typeface="ＭＳ Ｐゴシック" panose="020B0600070205080204" pitchFamily="34" charset="-128"/>
              </a:rPr>
              <a:t>The EMT: 30 minutes</a:t>
            </a:r>
            <a:endParaRPr lang="en-US" altLang="en-US" sz="2000" dirty="0" smtClean="0">
              <a:ea typeface="ＭＳ Ｐゴシック" panose="020B0600070205080204" pitchFamily="34" charset="-128"/>
            </a:endParaRPr>
          </a:p>
          <a:p>
            <a:pPr marL="1085850" lvl="2" indent="-171450">
              <a:buFont typeface="Arial" charset="0"/>
              <a:buChar char="•"/>
              <a:defRPr/>
            </a:pPr>
            <a:r>
              <a:rPr lang="en-US" altLang="en-US" dirty="0" smtClean="0">
                <a:ea typeface="ＭＳ Ｐゴシック" panose="020B0600070205080204" pitchFamily="34" charset="-128"/>
              </a:rPr>
              <a:t>Students learn about the characteristics of EMTs, the roles they will play, and the responsibilities of being a health care provider.</a:t>
            </a:r>
            <a:endParaRPr lang="en-US" altLang="en-US" sz="2000" dirty="0" smtClean="0">
              <a:ea typeface="ＭＳ Ｐゴシック" panose="020B0600070205080204" pitchFamily="34" charset="-128"/>
            </a:endParaRPr>
          </a:p>
          <a:p>
            <a:pPr marL="628650" lvl="1" indent="-171450">
              <a:buFont typeface="Arial" charset="0"/>
              <a:buChar char="•"/>
              <a:defRPr/>
            </a:pPr>
            <a:r>
              <a:rPr lang="en-US" altLang="en-US" dirty="0" smtClean="0">
                <a:ea typeface="ＭＳ Ｐゴシック" panose="020B0600070205080204" pitchFamily="34" charset="-128"/>
              </a:rPr>
              <a:t>Research and EMS Care: 20 minutes</a:t>
            </a:r>
            <a:endParaRPr lang="en-US" altLang="en-US" sz="2000" dirty="0" smtClean="0">
              <a:ea typeface="ＭＳ Ｐゴシック" panose="020B0600070205080204" pitchFamily="34" charset="-128"/>
            </a:endParaRPr>
          </a:p>
          <a:p>
            <a:pPr marL="1085850" lvl="2" indent="-171450">
              <a:buFont typeface="Arial" charset="0"/>
              <a:buChar char="•"/>
              <a:defRPr/>
            </a:pPr>
            <a:r>
              <a:rPr lang="en-US" altLang="en-US" dirty="0" smtClean="0">
                <a:ea typeface="ＭＳ Ｐゴシック" panose="020B0600070205080204" pitchFamily="34" charset="-128"/>
              </a:rPr>
              <a:t>Describes the concept of evidence-based medicine and the use of research data to improve patient outcomes</a:t>
            </a:r>
            <a:endParaRPr lang="en-US" altLang="en-US" sz="2000" dirty="0" smtClean="0">
              <a:ea typeface="ＭＳ Ｐゴシック" panose="020B0600070205080204" pitchFamily="34" charset="-128"/>
            </a:endParaRPr>
          </a:p>
          <a:p>
            <a:pPr marL="628650" lvl="1" indent="-171450">
              <a:buFont typeface="Arial" charset="0"/>
              <a:buChar char="•"/>
              <a:defRPr/>
            </a:pPr>
            <a:r>
              <a:rPr lang="en-US" altLang="en-US" dirty="0" smtClean="0">
                <a:ea typeface="ＭＳ Ｐゴシック" panose="020B0600070205080204" pitchFamily="34" charset="-128"/>
              </a:rPr>
              <a:t>Public health: 20 minutes</a:t>
            </a:r>
            <a:endParaRPr lang="en-US" altLang="en-US" sz="2000" dirty="0" smtClean="0">
              <a:ea typeface="ＭＳ Ｐゴシック" panose="020B0600070205080204" pitchFamily="34" charset="-128"/>
            </a:endParaRPr>
          </a:p>
          <a:p>
            <a:pPr marL="1085850" lvl="2" indent="-171450">
              <a:buFont typeface="Arial" charset="0"/>
              <a:buChar char="•"/>
              <a:defRPr/>
            </a:pPr>
            <a:r>
              <a:rPr lang="en-US" altLang="en-US" dirty="0" smtClean="0">
                <a:ea typeface="ＭＳ Ｐゴシック" panose="020B0600070205080204" pitchFamily="34" charset="-128"/>
              </a:rPr>
              <a:t>Public health is a recent focus for EMS.</a:t>
            </a:r>
          </a:p>
          <a:p>
            <a:pPr marL="1085850" lvl="2" indent="-171450">
              <a:buFont typeface="Arial" charset="0"/>
              <a:buChar char="•"/>
              <a:defRPr/>
            </a:pPr>
            <a:r>
              <a:rPr lang="en-US" altLang="en-US" dirty="0" smtClean="0">
                <a:ea typeface="ＭＳ Ｐゴシック" panose="020B0600070205080204" pitchFamily="34" charset="-128"/>
              </a:rPr>
              <a:t>EMTs can make a difference in public health by participating in health education and illness and injury prevention activities in their communities.</a:t>
            </a:r>
            <a:endParaRPr lang="en-US" altLang="en-US" sz="20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The total teaching time recommended is only a guideline. Take into consideration factors such as the pace at which students learn, the size of the class, breaks, and classroom activities. The actual time devoted to teaching objectives is the responsibility of the instructor.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991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Use the concepts on this slide to segway into the most important developments and publications that have impacted current day EMS systems.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96900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Review these significant developments that have had a profound effect on EMS systems. The intent is not to make the student intimately familiar with all elements of each document or breakthrough, rather, to give the student an idea of the seminal events that have shaped modern day EMS and how we have arrived to where we are today as a profession.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33702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Review these significant developments that have had a profound effect on EMS systems. The intent is not to make the student intimately familiar with all elements of each document or breakthrough, rather, to give the student an idea of the seminal events that have shaped modern day EMS and how we have arrived to where we are today as a profession.</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35659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Each state has control of its own EMS system design and regulations, independent of the federal government. However, the NHTSA provides a set of recommended standards called the “Technical Assistance Program Assessment Standards.” Advise the student to read about these in their textbook (pages 3 and 4).</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64461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Provide a brief outline to each of the “Technical Assistance Program Assessment Standards”. Refer the students to the textbook (p. 3 for a more thorough discussion).</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Critical Thinking Discussion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What would happen without regulation and policy as part of an EMS system?</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Discussion Question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How do people in your community access EMS?</a:t>
            </a: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 </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Teaching Tips</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Play 911 recordings from your local agency and discuss them with students. Be careful to ensure that the recordings contain no confidential information.</a:t>
            </a: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Class Activity</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Arrange a tour of a PSAP to see how calls are received and dispatched.</a:t>
            </a: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Knowledge Application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Describe a vehicle collision scenario. Ask students how they would access EMS and describe the location and situation. </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53303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Provide a brief outline to each of the “Technical Assistance Program Assessment Standards”. Refer the students to the textbook (p. 3 for a more thorough discussion).</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Critical Thinking Discussion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What would happen without regulation and policy as part of an EMS system?</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Discussion Question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How do people in your community access EMS?</a:t>
            </a: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 </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Teaching Tips</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Play 911 recordings from your local agency and discuss them with students. Be careful to ensure that the recordings contain no confidential information.</a:t>
            </a: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Class Activity</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Arrange a tour of a PSAP to see how calls are received and dispatched.</a:t>
            </a: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Knowledge Application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Describe a vehicle collision scenario. Ask students how they would access EMS and describe the location and situation. </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70024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Although not a federal standard or document, this text has been identified as one that discusses elements of EMS system design that should be included in an EMS system’s goals (Gunderson, M. Principles of EMS System Design, </a:t>
            </a:r>
            <a:r>
              <a:rPr lang="en-US" altLang="en-US" i="1" dirty="0">
                <a:solidFill>
                  <a:prstClr val="black"/>
                </a:solidFill>
                <a:latin typeface="Calibri"/>
                <a:ea typeface="ＭＳ Ｐゴシック" panose="020B0600070205080204" pitchFamily="34" charset="-128"/>
              </a:rPr>
              <a:t>Emergency Medical Services: Clinical Practice and Systems Oversight</a:t>
            </a:r>
            <a:r>
              <a:rPr lang="en-US" altLang="en-US" dirty="0">
                <a:solidFill>
                  <a:prstClr val="black"/>
                </a:solidFill>
                <a:latin typeface="Calibri"/>
                <a:ea typeface="ＭＳ Ｐゴシック" panose="020B0600070205080204" pitchFamily="34" charset="-128"/>
              </a:rPr>
              <a:t>, Wiley, 2015):</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89096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Often referred to as the universal number, 911 is the phone number used nationwide to access emergency services, including police, fire, and EMS. The </a:t>
            </a:r>
            <a:r>
              <a:rPr lang="en-US" altLang="en-US" dirty="0" smtClean="0">
                <a:solidFill>
                  <a:prstClr val="black"/>
                </a:solidFill>
                <a:latin typeface="Calibri"/>
                <a:ea typeface="ＭＳ Ｐゴシック" panose="020B0600070205080204" pitchFamily="34" charset="-128"/>
              </a:rPr>
              <a:t>most</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common </a:t>
            </a:r>
            <a:r>
              <a:rPr lang="en-US" altLang="en-US" dirty="0">
                <a:solidFill>
                  <a:prstClr val="black"/>
                </a:solidFill>
                <a:latin typeface="Calibri"/>
                <a:ea typeface="ＭＳ Ｐゴシック" panose="020B0600070205080204" pitchFamily="34" charset="-128"/>
              </a:rPr>
              <a:t>911 system is enhanced. An enhanced 911 </a:t>
            </a:r>
            <a:r>
              <a:rPr lang="en-US" altLang="en-US" dirty="0" smtClean="0">
                <a:solidFill>
                  <a:prstClr val="black"/>
                </a:solidFill>
                <a:latin typeface="Calibri"/>
                <a:ea typeface="ＭＳ Ｐゴシック" panose="020B0600070205080204" pitchFamily="34" charset="-128"/>
              </a:rPr>
              <a:t>system,</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called </a:t>
            </a:r>
            <a:r>
              <a:rPr lang="en-US" altLang="en-US" dirty="0">
                <a:solidFill>
                  <a:prstClr val="black"/>
                </a:solidFill>
                <a:latin typeface="Calibri"/>
                <a:ea typeface="ＭＳ Ｐゴシック" panose="020B0600070205080204" pitchFamily="34" charset="-128"/>
              </a:rPr>
              <a:t>E-911, provides automatic number identification (ANI) and automatic location identification (ALI), </a:t>
            </a:r>
            <a:r>
              <a:rPr lang="en-US" altLang="en-US" dirty="0" smtClean="0">
                <a:solidFill>
                  <a:prstClr val="black"/>
                </a:solidFill>
                <a:latin typeface="Calibri"/>
                <a:ea typeface="ＭＳ Ｐゴシック" panose="020B0600070205080204" pitchFamily="34" charset="-128"/>
              </a:rPr>
              <a:t>which</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indicate </a:t>
            </a:r>
            <a:r>
              <a:rPr lang="en-US" altLang="en-US" dirty="0">
                <a:solidFill>
                  <a:prstClr val="black"/>
                </a:solidFill>
                <a:latin typeface="Calibri"/>
                <a:ea typeface="ＭＳ Ｐゴシック" panose="020B0600070205080204" pitchFamily="34" charset="-128"/>
              </a:rPr>
              <a:t>the exact address and phone number from which the call is made. This information is </a:t>
            </a:r>
            <a:r>
              <a:rPr lang="en-US" altLang="en-US" dirty="0" smtClean="0">
                <a:solidFill>
                  <a:prstClr val="black"/>
                </a:solidFill>
                <a:latin typeface="Calibri"/>
                <a:ea typeface="ＭＳ Ｐゴシック" panose="020B0600070205080204" pitchFamily="34" charset="-128"/>
              </a:rPr>
              <a:t>automatically</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displayed </a:t>
            </a:r>
            <a:r>
              <a:rPr lang="en-US" altLang="en-US" dirty="0">
                <a:solidFill>
                  <a:prstClr val="black"/>
                </a:solidFill>
                <a:latin typeface="Calibri"/>
                <a:ea typeface="ＭＳ Ｐゴシック" panose="020B0600070205080204" pitchFamily="34" charset="-128"/>
              </a:rPr>
              <a:t>on the computer screen of the call taker, even if the individual making the call hangs up.</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84278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FCC has adopted rules to improve the accuracy of location information provided to PSAPs by </a:t>
            </a:r>
            <a:r>
              <a:rPr lang="en-US" altLang="en-US" dirty="0" smtClean="0">
                <a:solidFill>
                  <a:prstClr val="black"/>
                </a:solidFill>
                <a:latin typeface="Calibri"/>
                <a:ea typeface="ＭＳ Ｐゴシック" panose="020B0600070205080204" pitchFamily="34" charset="-128"/>
              </a:rPr>
              <a:t>wireless</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technology </a:t>
            </a:r>
            <a:r>
              <a:rPr lang="en-US" altLang="en-US" dirty="0">
                <a:solidFill>
                  <a:prstClr val="black"/>
                </a:solidFill>
                <a:latin typeface="Calibri"/>
                <a:ea typeface="ＭＳ Ｐゴシック" panose="020B0600070205080204" pitchFamily="34" charset="-128"/>
              </a:rPr>
              <a:t>companies.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2326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Voice over Internet Protocol (VoIP) services also present challenges to accessing 911 in an emergency. The FCC imposed requirements that VoIP providers must provide 911 service to all customers as a standard feature, obtain a physical location from the subscriber of where the service will be used, and transmit all 911 calls, including callback number and registered location, to the appropriate public service answering point.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19669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37757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While in “slide-show” view, each blue box is hyperlinked to its answer on a different slide. After reading the answer, click on the blue box of the answer slide and it will hyperlink you back to this slide to continue.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01339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The following are only guides for the discussion:</a:t>
            </a:r>
          </a:p>
          <a:p>
            <a:pPr lvl="0" eaLnBrk="0" fontAlgn="base" hangingPunct="0">
              <a:spcBef>
                <a:spcPct val="30000"/>
              </a:spcBef>
              <a:spcAft>
                <a:spcPct val="0"/>
              </a:spcAft>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They have utilized proper communications in order to reach the appropriate address. They have also exercised a knowledge </a:t>
            </a:r>
            <a:r>
              <a:rPr lang="en-US" altLang="en-US" dirty="0" smtClean="0">
                <a:solidFill>
                  <a:prstClr val="black"/>
                </a:solidFill>
                <a:latin typeface="Calibri"/>
                <a:ea typeface="ＭＳ Ｐゴシック" panose="020B0600070205080204" pitchFamily="34" charset="-128"/>
              </a:rPr>
              <a:t>of </a:t>
            </a:r>
            <a:r>
              <a:rPr lang="en-US" altLang="en-US" dirty="0">
                <a:solidFill>
                  <a:prstClr val="black"/>
                </a:solidFill>
                <a:latin typeface="Calibri"/>
                <a:ea typeface="ＭＳ Ｐゴシック" panose="020B0600070205080204" pitchFamily="34" charset="-128"/>
              </a:rPr>
              <a:t>the area in taking the best route to the location and they have overviewed the scene to help decide what equipment to bring.</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Next the EMTs will start the assessment process of the patient to determine what care to render and what destination facility to transport the patient to.</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Finally, if the EMTs demonstrate confidence and empathy as well as looking and acting professional, the public will tend to recognize that they are knowledgeable, caring, and experienced.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87491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 variety of types of EMS providers exist across the United States in urban, suburban, and rural areas and </a:t>
            </a:r>
            <a:r>
              <a:rPr lang="en-US" altLang="en-US" dirty="0" smtClean="0">
                <a:solidFill>
                  <a:prstClr val="black"/>
                </a:solidFill>
                <a:latin typeface="Calibri"/>
                <a:ea typeface="ＭＳ Ｐゴシック" panose="020B0600070205080204" pitchFamily="34" charset="-128"/>
              </a:rPr>
              <a:t>in</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industrial </a:t>
            </a:r>
            <a:r>
              <a:rPr lang="en-US" altLang="en-US" dirty="0">
                <a:solidFill>
                  <a:prstClr val="black"/>
                </a:solidFill>
                <a:latin typeface="Calibri"/>
                <a:ea typeface="ＭＳ Ｐゴシック" panose="020B0600070205080204" pitchFamily="34" charset="-128"/>
              </a:rPr>
              <a:t>settings. They can be quite different in their organization and each has its own set of advantages </a:t>
            </a:r>
            <a:r>
              <a:rPr lang="en-US" altLang="en-US" dirty="0" smtClean="0">
                <a:solidFill>
                  <a:prstClr val="black"/>
                </a:solidFill>
                <a:latin typeface="Calibri"/>
                <a:ea typeface="ＭＳ Ｐゴシック" panose="020B0600070205080204" pitchFamily="34" charset="-128"/>
              </a:rPr>
              <a:t>and</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disadvantages</a:t>
            </a:r>
            <a:r>
              <a:rPr lang="en-US" altLang="en-US" dirty="0">
                <a:solidFill>
                  <a:prstClr val="black"/>
                </a:solidFill>
                <a:latin typeface="Calibri"/>
                <a:ea typeface="ＭＳ Ｐゴシック" panose="020B0600070205080204" pitchFamily="34" charset="-128"/>
              </a:rPr>
              <a:t>. Briefly describe each type to the students.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36230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As defined by the </a:t>
            </a:r>
            <a:r>
              <a:rPr lang="en-US" altLang="en-US" i="1" dirty="0">
                <a:solidFill>
                  <a:prstClr val="black"/>
                </a:solidFill>
                <a:latin typeface="Calibri"/>
                <a:ea typeface="ＭＳ Ｐゴシック" panose="020B0600070205080204" pitchFamily="34" charset="-128"/>
              </a:rPr>
              <a:t>National EMS Scope of Practice Model</a:t>
            </a:r>
            <a:r>
              <a:rPr lang="en-US" altLang="en-US" dirty="0">
                <a:solidFill>
                  <a:prstClr val="black"/>
                </a:solidFill>
                <a:latin typeface="Calibri"/>
                <a:ea typeface="ＭＳ Ｐゴシック" panose="020B0600070205080204" pitchFamily="34" charset="-128"/>
              </a:rPr>
              <a:t>, there are four levels of recognized EMS certifications. Identify for the students the basic roles and education pertinent to the EMT within relation to the other certification levels. Instruct the students to review pages 5 and 6 of the text for a full explanation of the certification levels.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7912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Discussion Question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What are the differences in the scopes of practice of EMRs, EMTs, AEMTs, and paramedics?</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Knowledge Application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Describe a scenario where EMRs are on the scene first. Ask students to describe (1) what care they should expect the EMRs to provide; (2) how they will interact with EMRs on the scene.</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06909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EMS is an integral part of a community’s health care system. A network of medical care that begins in the field and extends to hospitals and other treatment centers. In essence, EMTs provide prehospital care, emergency medical treatment given to, patients before they are transported to a hospital or other facilities. </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 some areas, the term </a:t>
            </a:r>
            <a:r>
              <a:rPr lang="en-US" altLang="en-US" i="1" dirty="0">
                <a:solidFill>
                  <a:prstClr val="black"/>
                </a:solidFill>
                <a:latin typeface="Calibri"/>
                <a:ea typeface="ＭＳ Ｐゴシック" panose="020B0600070205080204" pitchFamily="34" charset="-128"/>
              </a:rPr>
              <a:t>out-of-hospital care </a:t>
            </a:r>
            <a:r>
              <a:rPr lang="en-US" altLang="en-US" dirty="0">
                <a:solidFill>
                  <a:prstClr val="black"/>
                </a:solidFill>
                <a:latin typeface="Calibri"/>
                <a:ea typeface="ＭＳ Ｐゴシック" panose="020B0600070205080204" pitchFamily="34" charset="-128"/>
              </a:rPr>
              <a:t>is preferred, reflecting a trend toward providing care on </a:t>
            </a:r>
            <a:r>
              <a:rPr lang="en-US" altLang="en-US" dirty="0" smtClean="0">
                <a:solidFill>
                  <a:prstClr val="black"/>
                </a:solidFill>
                <a:latin typeface="Calibri"/>
                <a:ea typeface="ＭＳ Ｐゴシック" panose="020B0600070205080204" pitchFamily="34" charset="-128"/>
              </a:rPr>
              <a:t>the</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scene </a:t>
            </a:r>
            <a:r>
              <a:rPr lang="en-US" altLang="en-US" dirty="0">
                <a:solidFill>
                  <a:prstClr val="black"/>
                </a:solidFill>
                <a:latin typeface="Calibri"/>
                <a:ea typeface="ＭＳ Ｐゴシック" panose="020B0600070205080204" pitchFamily="34" charset="-128"/>
              </a:rPr>
              <a:t>with or without subsequent transport to a </a:t>
            </a:r>
            <a:r>
              <a:rPr lang="en-US" altLang="en-US" dirty="0" smtClean="0">
                <a:solidFill>
                  <a:prstClr val="black"/>
                </a:solidFill>
                <a:latin typeface="Calibri"/>
                <a:ea typeface="ＭＳ Ｐゴシック" panose="020B0600070205080204" pitchFamily="34" charset="-128"/>
              </a:rPr>
              <a:t>hospital.</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Out-of-hospital </a:t>
            </a:r>
            <a:r>
              <a:rPr lang="en-US" altLang="en-US" dirty="0">
                <a:solidFill>
                  <a:prstClr val="black"/>
                </a:solidFill>
                <a:latin typeface="Calibri"/>
                <a:ea typeface="ＭＳ Ｐゴシック" panose="020B0600070205080204" pitchFamily="34" charset="-128"/>
              </a:rPr>
              <a:t>care also includes care provided </a:t>
            </a:r>
            <a:r>
              <a:rPr lang="en-US" altLang="en-US" dirty="0" smtClean="0">
                <a:solidFill>
                  <a:prstClr val="black"/>
                </a:solidFill>
                <a:latin typeface="Calibri"/>
                <a:ea typeface="ＭＳ Ｐゴシック" panose="020B0600070205080204" pitchFamily="34" charset="-128"/>
              </a:rPr>
              <a:t>during</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interfacility </a:t>
            </a:r>
            <a:r>
              <a:rPr lang="en-US" altLang="en-US" dirty="0">
                <a:solidFill>
                  <a:prstClr val="black"/>
                </a:solidFill>
                <a:latin typeface="Calibri"/>
                <a:ea typeface="ＭＳ Ｐゴシック" panose="020B0600070205080204" pitchFamily="34" charset="-128"/>
              </a:rPr>
              <a:t>transport.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83072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EMT may be required to decide on the facility to which the patient must be transported. The most </a:t>
            </a:r>
            <a:r>
              <a:rPr lang="en-US" altLang="en-US" dirty="0" smtClean="0">
                <a:solidFill>
                  <a:prstClr val="black"/>
                </a:solidFill>
                <a:latin typeface="Calibri"/>
                <a:ea typeface="ＭＳ Ｐゴシック" panose="020B0600070205080204" pitchFamily="34" charset="-128"/>
              </a:rPr>
              <a:t>familiar</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destination </a:t>
            </a:r>
            <a:r>
              <a:rPr lang="en-US" altLang="en-US" dirty="0">
                <a:solidFill>
                  <a:prstClr val="black"/>
                </a:solidFill>
                <a:latin typeface="Calibri"/>
                <a:ea typeface="ＭＳ Ｐゴシック" panose="020B0600070205080204" pitchFamily="34" charset="-128"/>
              </a:rPr>
              <a:t>is the hospital emergency department, which is staffed by physicians, nurses, and others trained </a:t>
            </a:r>
            <a:r>
              <a:rPr lang="en-US" altLang="en-US" dirty="0" smtClean="0">
                <a:solidFill>
                  <a:prstClr val="black"/>
                </a:solidFill>
                <a:latin typeface="Calibri"/>
                <a:ea typeface="ＭＳ Ｐゴシック" panose="020B0600070205080204" pitchFamily="34" charset="-128"/>
              </a:rPr>
              <a:t>in</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emergency </a:t>
            </a:r>
            <a:r>
              <a:rPr lang="en-US" altLang="en-US" dirty="0">
                <a:solidFill>
                  <a:prstClr val="black"/>
                </a:solidFill>
                <a:latin typeface="Calibri"/>
                <a:ea typeface="ＭＳ Ｐゴシック" panose="020B0600070205080204" pitchFamily="34" charset="-128"/>
              </a:rPr>
              <a:t>medical treatment. Here patients are stabilized and prepared for further care. Some patients </a:t>
            </a:r>
            <a:r>
              <a:rPr lang="en-US" altLang="en-US" dirty="0" smtClean="0">
                <a:solidFill>
                  <a:prstClr val="black"/>
                </a:solidFill>
                <a:latin typeface="Calibri"/>
                <a:ea typeface="ＭＳ Ｐゴシック" panose="020B0600070205080204" pitchFamily="34" charset="-128"/>
              </a:rPr>
              <a:t>may</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need </a:t>
            </a:r>
            <a:r>
              <a:rPr lang="en-US" altLang="en-US" dirty="0">
                <a:solidFill>
                  <a:prstClr val="black"/>
                </a:solidFill>
                <a:latin typeface="Calibri"/>
                <a:ea typeface="ＭＳ Ｐゴシック" panose="020B0600070205080204" pitchFamily="34" charset="-128"/>
              </a:rPr>
              <a:t>to be transported to special facilities.</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6410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the specialty medical care facilities in your area?</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Tour an emergency department to familiarize students with the facility.</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847524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The following are only suggested answers, more possibilities exist. Allow students time to dwell and delve into the questions. </a:t>
            </a:r>
          </a:p>
          <a:p>
            <a:pPr lvl="0" eaLnBrk="0" fontAlgn="base" hangingPunct="0">
              <a:spcBef>
                <a:spcPct val="30000"/>
              </a:spcBef>
              <a:spcAft>
                <a:spcPct val="0"/>
              </a:spcAft>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intercept with EMS providers with the highest level of certification, paramedics, will allow additional knowledge, skills, medications, and equipment to be available and used on the patient’s behalf. </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Pitfalls however with paramedic intercept may include time delays if the rendezvous location is missed or one ambulance misjudges the time to </a:t>
            </a:r>
            <a:r>
              <a:rPr lang="en-US" altLang="en-US" dirty="0" smtClean="0">
                <a:solidFill>
                  <a:prstClr val="black"/>
                </a:solidFill>
                <a:latin typeface="Calibri"/>
                <a:ea typeface="ＭＳ Ｐゴシック" panose="020B0600070205080204" pitchFamily="34" charset="-128"/>
              </a:rPr>
              <a:t>intercept.</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Additionally</a:t>
            </a:r>
            <a:r>
              <a:rPr lang="en-US" altLang="en-US" dirty="0">
                <a:solidFill>
                  <a:prstClr val="black"/>
                </a:solidFill>
                <a:latin typeface="Calibri"/>
                <a:ea typeface="ＭＳ Ｐゴシック" panose="020B0600070205080204" pitchFamily="34" charset="-128"/>
              </a:rPr>
              <a:t>, stopping of two ambulances and the exchange of personnel may be a safety hazard should the intercept occur on a busy stretch of road or intersection.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54629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Points to Emphasize</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Roles and responsibilities of EMTs extend beyond patient care. Safety of EMS providers comes before patient care. Maintaining one’s certification and licensure through continuing education and meeting other criteria are personal responsibilities of the EMT, not the responsibility of the employer or educational institution.</a:t>
            </a:r>
          </a:p>
          <a:p>
            <a:pPr lvl="0" eaLnBrk="0" fontAlgn="base" hangingPunct="0">
              <a:spcBef>
                <a:spcPct val="30000"/>
              </a:spcBef>
              <a:spcAft>
                <a:spcPct val="0"/>
              </a:spcAft>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Critical Thinking Discussion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What factors should you consider when deciding which hospital to transport a patient to?</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 </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 </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Discussion Question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What are some examples of patient advocacy?</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24102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These bulleted points are the major headings from the chapter, in order. The purpose is to provide a basic lecture navigation for the student.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5505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anose="020B0600070205080204" pitchFamily="34" charset="-128"/>
              </a:rPr>
              <a:t>Gain access to patients, recognize and evaluate problems, and provide emergency care.</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anose="020B0600070205080204" pitchFamily="34" charset="-128"/>
              </a:rPr>
              <a:t>Primary assessment</a:t>
            </a:r>
          </a:p>
          <a:p>
            <a:pPr lvl="2"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anose="020B0600070205080204" pitchFamily="34" charset="-128"/>
              </a:rPr>
              <a:t>Identify and manage immediate threats to life.</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anose="020B0600070205080204" pitchFamily="34" charset="-128"/>
              </a:rPr>
              <a:t>Secondary assessment</a:t>
            </a:r>
          </a:p>
          <a:p>
            <a:pPr lvl="2"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anose="020B0600070205080204" pitchFamily="34" charset="-128"/>
              </a:rPr>
              <a:t>Identify other problems.</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anose="020B0600070205080204" pitchFamily="34" charset="-128"/>
              </a:rPr>
              <a:t>Treat the conditions you find.</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29884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Verdana" panose="020B0604030504040204" pitchFamily="34" charset="0"/>
                <a:ea typeface="ＭＳ Ｐゴシック" panose="020B0600070205080204" pitchFamily="34" charset="-128"/>
              </a:rPr>
              <a:t>Safe lifting and moving</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anose="020B0600070205080204" pitchFamily="34" charset="-128"/>
              </a:rPr>
              <a:t>Prevent further harm to the patient. Prevent yourself from being injured through good body mechanics and having an adequate amount of help.</a:t>
            </a:r>
          </a:p>
          <a:p>
            <a:pPr lvl="0" eaLnBrk="0" fontAlgn="base" hangingPunct="0">
              <a:spcBef>
                <a:spcPct val="30000"/>
              </a:spcBef>
              <a:spcAft>
                <a:spcPct val="0"/>
              </a:spcAft>
            </a:pPr>
            <a:endParaRPr lang="en-US" altLang="en-US" dirty="0">
              <a:solidFill>
                <a:prstClr val="black"/>
              </a:solidFill>
              <a:latin typeface="Verdana" panose="020B0604030504040204" pitchFamily="34" charset="0"/>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Verdana" panose="020B0604030504040204" pitchFamily="34" charset="0"/>
                <a:ea typeface="ＭＳ Ｐゴシック" panose="020B0600070205080204" pitchFamily="34" charset="-128"/>
              </a:rPr>
              <a:t>Transport and care en route</a:t>
            </a:r>
          </a:p>
          <a:p>
            <a:pPr lvl="1" eaLnBrk="0" fontAlgn="base" hangingPunct="0">
              <a:spcBef>
                <a:spcPct val="30000"/>
              </a:spcBef>
              <a:spcAft>
                <a:spcPct val="0"/>
              </a:spcAft>
            </a:pPr>
            <a:r>
              <a:rPr lang="en-US" altLang="en-US" dirty="0">
                <a:solidFill>
                  <a:prstClr val="black"/>
                </a:solidFill>
                <a:latin typeface="Verdana" panose="020B0604030504040204" pitchFamily="34" charset="0"/>
                <a:ea typeface="ＭＳ Ｐゴシック" panose="020B0600070205080204" pitchFamily="34" charset="-128"/>
              </a:rPr>
              <a:t>Continue care en route and always drive safely.</a:t>
            </a:r>
          </a:p>
          <a:p>
            <a:pPr lvl="1" eaLnBrk="0" fontAlgn="base" hangingPunct="0">
              <a:spcBef>
                <a:spcPct val="30000"/>
              </a:spcBef>
              <a:spcAft>
                <a:spcPct val="0"/>
              </a:spcAft>
            </a:pPr>
            <a:endParaRPr lang="en-US" altLang="en-US" dirty="0">
              <a:solidFill>
                <a:prstClr val="black"/>
              </a:solidFill>
              <a:latin typeface="Verdana" panose="020B0604030504040204" pitchFamily="34" charset="0"/>
              <a:ea typeface="ＭＳ Ｐゴシック" panose="020B0600070205080204" pitchFamily="34"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91874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communications equipment available to you to notify the receiving facility of the number of patients, the destination(s), and the nature and extent of injuries. Alert the emergency department or receiving facility about high-priority patients and what will be needed immediately upon arrival, such as a trauma team or a stroke team. Report changes in the patient’s condition, and consult medical direction during transport as appropriate (and as required.)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262217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Report both verbally and in writing to the appropriate receiving facility personnel what injuries or </a:t>
            </a:r>
            <a:r>
              <a:rPr lang="en-US" altLang="en-US" dirty="0" smtClean="0">
                <a:solidFill>
                  <a:prstClr val="black"/>
                </a:solidFill>
                <a:latin typeface="Calibri"/>
                <a:ea typeface="ＭＳ Ｐゴシック" panose="020B0600070205080204" pitchFamily="34" charset="-128"/>
              </a:rPr>
              <a:t>conditions</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were </a:t>
            </a:r>
            <a:r>
              <a:rPr lang="en-US" altLang="en-US" dirty="0">
                <a:solidFill>
                  <a:prstClr val="black"/>
                </a:solidFill>
                <a:latin typeface="Calibri"/>
                <a:ea typeface="ＭＳ Ｐゴシック" panose="020B0600070205080204" pitchFamily="34" charset="-128"/>
              </a:rPr>
              <a:t>identified, what care has been given to the patient, and the patient’s response to treatment. </a:t>
            </a:r>
            <a:r>
              <a:rPr lang="en-US" altLang="en-US" dirty="0" smtClean="0">
                <a:solidFill>
                  <a:prstClr val="black"/>
                </a:solidFill>
                <a:latin typeface="Calibri"/>
                <a:ea typeface="ＭＳ Ｐゴシック" panose="020B0600070205080204" pitchFamily="34" charset="-128"/>
              </a:rPr>
              <a:t>Provide</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other </a:t>
            </a:r>
            <a:r>
              <a:rPr lang="en-US" altLang="en-US" dirty="0">
                <a:solidFill>
                  <a:prstClr val="black"/>
                </a:solidFill>
                <a:latin typeface="Calibri"/>
                <a:ea typeface="ＭＳ Ｐゴシック" panose="020B0600070205080204" pitchFamily="34" charset="-128"/>
              </a:rPr>
              <a:t>assistance as needed and do not leave before the patient has been properly transferred to the care </a:t>
            </a:r>
            <a:r>
              <a:rPr lang="en-US" altLang="en-US" dirty="0" smtClean="0">
                <a:solidFill>
                  <a:prstClr val="black"/>
                </a:solidFill>
                <a:latin typeface="Calibri"/>
                <a:ea typeface="ＭＳ Ｐゴシック" panose="020B0600070205080204" pitchFamily="34" charset="-128"/>
              </a:rPr>
              <a:t>of</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the </a:t>
            </a:r>
            <a:r>
              <a:rPr lang="en-US" altLang="en-US" dirty="0">
                <a:solidFill>
                  <a:prstClr val="black"/>
                </a:solidFill>
                <a:latin typeface="Calibri"/>
                <a:ea typeface="ＭＳ Ｐゴシック" panose="020B0600070205080204" pitchFamily="34" charset="-128"/>
              </a:rPr>
              <a:t>receiving facility personnel.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02856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Throughout your shift, maintain an up-to-date log of calls, if required. Before leaving the hospital, or as </a:t>
            </a:r>
            <a:r>
              <a:rPr lang="en-US" altLang="en-US" dirty="0" smtClean="0">
                <a:solidFill>
                  <a:prstClr val="black"/>
                </a:solidFill>
                <a:latin typeface="Calibri"/>
                <a:ea typeface="ＭＳ Ｐゴシック" panose="020B0600070205080204" pitchFamily="34" charset="-128"/>
              </a:rPr>
              <a:t>soon</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as </a:t>
            </a:r>
            <a:r>
              <a:rPr lang="en-US" altLang="en-US" dirty="0">
                <a:solidFill>
                  <a:prstClr val="black"/>
                </a:solidFill>
                <a:latin typeface="Calibri"/>
                <a:ea typeface="ＭＳ Ｐゴシック" panose="020B0600070205080204" pitchFamily="34" charset="-128"/>
              </a:rPr>
              <a:t>possible, complete the written or electronic prehospital care report. </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As an emergency care provider, you are also responsible for protecting the patient’s rights. At the scene, </a:t>
            </a:r>
            <a:r>
              <a:rPr lang="en-US" altLang="en-US" dirty="0" smtClean="0">
                <a:solidFill>
                  <a:prstClr val="black"/>
                </a:solidFill>
                <a:latin typeface="Calibri"/>
                <a:ea typeface="ＭＳ Ｐゴシック" panose="020B0600070205080204" pitchFamily="34" charset="-128"/>
              </a:rPr>
              <a:t>collect</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and </a:t>
            </a:r>
            <a:r>
              <a:rPr lang="en-US" altLang="en-US" dirty="0">
                <a:solidFill>
                  <a:prstClr val="black"/>
                </a:solidFill>
                <a:latin typeface="Calibri"/>
                <a:ea typeface="ＭＳ Ｐゴシック" panose="020B0600070205080204" pitchFamily="34" charset="-128"/>
              </a:rPr>
              <a:t>safeguard a patient’s valuables on his person, transport them with the patient, and document what </a:t>
            </a:r>
            <a:r>
              <a:rPr lang="en-US" altLang="en-US" dirty="0" smtClean="0">
                <a:solidFill>
                  <a:prstClr val="black"/>
                </a:solidFill>
                <a:latin typeface="Calibri"/>
                <a:ea typeface="ＭＳ Ｐゴシック" panose="020B0600070205080204" pitchFamily="34" charset="-128"/>
              </a:rPr>
              <a:t>was</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given </a:t>
            </a:r>
            <a:r>
              <a:rPr lang="en-US" altLang="en-US" dirty="0">
                <a:solidFill>
                  <a:prstClr val="black"/>
                </a:solidFill>
                <a:latin typeface="Calibri"/>
                <a:ea typeface="ＭＳ Ｐゴシック" panose="020B0600070205080204" pitchFamily="34" charset="-128"/>
              </a:rPr>
              <a:t>to the emergency department personnel. In the field, protect the patient’s privacy, shield the patient </a:t>
            </a:r>
            <a:r>
              <a:rPr lang="en-US" altLang="en-US" dirty="0" smtClean="0">
                <a:solidFill>
                  <a:prstClr val="black"/>
                </a:solidFill>
                <a:latin typeface="Calibri"/>
                <a:ea typeface="ＭＳ Ｐゴシック" panose="020B0600070205080204" pitchFamily="34" charset="-128"/>
              </a:rPr>
              <a:t>as</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much </a:t>
            </a:r>
            <a:r>
              <a:rPr lang="en-US" altLang="en-US" dirty="0">
                <a:solidFill>
                  <a:prstClr val="black"/>
                </a:solidFill>
                <a:latin typeface="Calibri"/>
                <a:ea typeface="ＭＳ Ｐゴシック" panose="020B0600070205080204" pitchFamily="34" charset="-128"/>
              </a:rPr>
              <a:t>as possible from curious bystanders, and </a:t>
            </a:r>
            <a:r>
              <a:rPr lang="en-US" altLang="en-US" dirty="0" smtClean="0">
                <a:solidFill>
                  <a:prstClr val="black"/>
                </a:solidFill>
                <a:latin typeface="Calibri"/>
                <a:ea typeface="ＭＳ Ｐゴシック" panose="020B0600070205080204" pitchFamily="34" charset="-128"/>
              </a:rPr>
              <a:t>answer</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questions </a:t>
            </a:r>
            <a:r>
              <a:rPr lang="en-US" altLang="en-US" dirty="0">
                <a:solidFill>
                  <a:prstClr val="black"/>
                </a:solidFill>
                <a:latin typeface="Calibri"/>
                <a:ea typeface="ＭＳ Ｐゴシック" panose="020B0600070205080204" pitchFamily="34" charset="-128"/>
              </a:rPr>
              <a:t>truthfully. Conceal the body of a patient </a:t>
            </a:r>
            <a:r>
              <a:rPr lang="en-US" altLang="en-US" dirty="0" smtClean="0">
                <a:solidFill>
                  <a:prstClr val="black"/>
                </a:solidFill>
                <a:latin typeface="Calibri"/>
                <a:ea typeface="ＭＳ Ｐゴシック" panose="020B0600070205080204" pitchFamily="34" charset="-128"/>
              </a:rPr>
              <a:t>who</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has </a:t>
            </a:r>
            <a:r>
              <a:rPr lang="en-US" altLang="en-US" dirty="0">
                <a:solidFill>
                  <a:prstClr val="black"/>
                </a:solidFill>
                <a:latin typeface="Calibri"/>
                <a:ea typeface="ＭＳ Ｐゴシック" panose="020B0600070205080204" pitchFamily="34" charset="-128"/>
              </a:rPr>
              <a:t>died from curious onlookers.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25155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600" dirty="0">
                <a:solidFill>
                  <a:prstClr val="black"/>
                </a:solidFill>
                <a:latin typeface="Calibri"/>
                <a:ea typeface="ＭＳ Ｐゴシック" charset="-128"/>
              </a:rPr>
              <a:t>A number of professional attributes are important to maximize your effectiveness as an EMT. They </a:t>
            </a:r>
            <a:r>
              <a:rPr lang="en-US" sz="600" dirty="0" smtClean="0">
                <a:solidFill>
                  <a:prstClr val="black"/>
                </a:solidFill>
                <a:latin typeface="Calibri"/>
                <a:ea typeface="ＭＳ Ｐゴシック" charset="-128"/>
              </a:rPr>
              <a:t>include</a:t>
            </a:r>
            <a:r>
              <a:rPr lang="en-US" sz="600" baseline="0" dirty="0" smtClean="0">
                <a:solidFill>
                  <a:prstClr val="black"/>
                </a:solidFill>
                <a:latin typeface="Calibri"/>
                <a:ea typeface="ＭＳ Ｐゴシック" charset="-128"/>
              </a:rPr>
              <a:t> </a:t>
            </a:r>
            <a:r>
              <a:rPr lang="en-US" sz="600" dirty="0" smtClean="0">
                <a:solidFill>
                  <a:prstClr val="black"/>
                </a:solidFill>
                <a:latin typeface="Calibri"/>
                <a:ea typeface="ＭＳ Ｐゴシック" charset="-128"/>
              </a:rPr>
              <a:t>appearance</a:t>
            </a:r>
            <a:r>
              <a:rPr lang="en-US" sz="600" dirty="0">
                <a:solidFill>
                  <a:prstClr val="black"/>
                </a:solidFill>
                <a:latin typeface="Calibri"/>
                <a:ea typeface="ＭＳ Ｐゴシック" charset="-128"/>
              </a:rPr>
              <a:t>, knowledge, skills, the ability to meet physical demands, general interests and temperament, </a:t>
            </a:r>
            <a:r>
              <a:rPr lang="en-US" sz="600" dirty="0" smtClean="0">
                <a:solidFill>
                  <a:prstClr val="black"/>
                </a:solidFill>
                <a:latin typeface="Calibri"/>
                <a:ea typeface="ＭＳ Ｐゴシック" charset="-128"/>
              </a:rPr>
              <a:t>and</a:t>
            </a:r>
            <a:r>
              <a:rPr lang="en-US" sz="600" baseline="0" dirty="0" smtClean="0">
                <a:solidFill>
                  <a:prstClr val="black"/>
                </a:solidFill>
                <a:latin typeface="Calibri"/>
                <a:ea typeface="ＭＳ Ｐゴシック" charset="-128"/>
              </a:rPr>
              <a:t> </a:t>
            </a:r>
            <a:r>
              <a:rPr lang="en-US" sz="600" dirty="0" smtClean="0">
                <a:solidFill>
                  <a:prstClr val="black"/>
                </a:solidFill>
                <a:latin typeface="Calibri"/>
                <a:ea typeface="ＭＳ Ｐゴシック" charset="-128"/>
              </a:rPr>
              <a:t>maintenance </a:t>
            </a:r>
            <a:r>
              <a:rPr lang="en-US" sz="600" dirty="0">
                <a:solidFill>
                  <a:prstClr val="black"/>
                </a:solidFill>
                <a:latin typeface="Calibri"/>
                <a:ea typeface="ＭＳ Ｐゴシック" charset="-128"/>
              </a:rPr>
              <a:t>of certification and licensure.</a:t>
            </a:r>
            <a:endParaRPr lang="en-US" altLang="en-US" sz="600"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600"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600" b="1" dirty="0">
                <a:solidFill>
                  <a:prstClr val="black"/>
                </a:solidFill>
                <a:latin typeface="Calibri"/>
                <a:ea typeface="ＭＳ Ｐゴシック" panose="020B0600070205080204" pitchFamily="34" charset="-128"/>
              </a:rPr>
              <a:t>The EMT—Professional Attributes</a:t>
            </a:r>
            <a:endParaRPr lang="en-US" altLang="en-US" sz="7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600" dirty="0">
                <a:solidFill>
                  <a:prstClr val="black"/>
                </a:solidFill>
                <a:latin typeface="Calibri"/>
                <a:ea typeface="ＭＳ Ｐゴシック" panose="020B0600070205080204" pitchFamily="34" charset="-128"/>
              </a:rPr>
              <a:t>Appearance</a:t>
            </a:r>
            <a:endParaRPr lang="en-US" altLang="en-US" sz="900" dirty="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a:solidFill>
                  <a:prstClr val="black"/>
                </a:solidFill>
                <a:latin typeface="Calibri"/>
                <a:ea typeface="ＭＳ Ｐゴシック" panose="020B0600070205080204" pitchFamily="34" charset="-128"/>
              </a:rPr>
              <a:t>Neat, clean appearance</a:t>
            </a:r>
            <a:endParaRPr lang="en-US" altLang="en-US" sz="900" dirty="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a:solidFill>
                  <a:prstClr val="black"/>
                </a:solidFill>
                <a:latin typeface="Calibri"/>
                <a:ea typeface="ＭＳ Ｐゴシック" panose="020B0600070205080204" pitchFamily="34" charset="-128"/>
              </a:rPr>
              <a:t>Complete uniform or other appropriate dress</a:t>
            </a:r>
            <a:endParaRPr lang="en-US" altLang="en-US" sz="9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600" dirty="0">
                <a:solidFill>
                  <a:prstClr val="black"/>
                </a:solidFill>
                <a:latin typeface="Calibri"/>
                <a:ea typeface="ＭＳ Ｐゴシック" panose="020B0600070205080204" pitchFamily="34" charset="-128"/>
              </a:rPr>
              <a:t>Knowledge and Skills</a:t>
            </a:r>
            <a:endParaRPr lang="en-US" altLang="en-US" sz="900" dirty="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a:solidFill>
                  <a:prstClr val="black"/>
                </a:solidFill>
                <a:latin typeface="Calibri"/>
                <a:ea typeface="ＭＳ Ｐゴシック" panose="020B0600070205080204" pitchFamily="34" charset="-128"/>
              </a:rPr>
              <a:t>Completion of basic training program for EMT</a:t>
            </a:r>
            <a:endParaRPr lang="en-US" altLang="en-US" sz="900" dirty="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a:solidFill>
                  <a:prstClr val="black"/>
                </a:solidFill>
                <a:latin typeface="Calibri"/>
                <a:ea typeface="ＭＳ Ｐゴシック" panose="020B0600070205080204" pitchFamily="34" charset="-128"/>
              </a:rPr>
              <a:t>Use and maintenance of common emergency equipment</a:t>
            </a:r>
            <a:endParaRPr lang="en-US" altLang="en-US" sz="900" dirty="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a:solidFill>
                  <a:prstClr val="black"/>
                </a:solidFill>
                <a:latin typeface="Calibri"/>
                <a:ea typeface="ＭＳ Ｐゴシック" panose="020B0600070205080204" pitchFamily="34" charset="-128"/>
              </a:rPr>
              <a:t>Assistance with the administration of medications</a:t>
            </a:r>
            <a:endParaRPr lang="en-US" altLang="en-US" sz="900" dirty="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a:solidFill>
                  <a:prstClr val="black"/>
                </a:solidFill>
                <a:latin typeface="Calibri"/>
                <a:ea typeface="ＭＳ Ｐゴシック" panose="020B0600070205080204" pitchFamily="34" charset="-128"/>
              </a:rPr>
              <a:t>Cleaning, disinfection, and sterilization of </a:t>
            </a:r>
            <a:r>
              <a:rPr lang="en-US" altLang="en-US" sz="600" dirty="0" err="1">
                <a:solidFill>
                  <a:prstClr val="black"/>
                </a:solidFill>
                <a:latin typeface="Calibri"/>
                <a:ea typeface="ＭＳ Ｐゴシック" panose="020B0600070205080204" pitchFamily="34" charset="-128"/>
              </a:rPr>
              <a:t>nondisposable</a:t>
            </a:r>
            <a:r>
              <a:rPr lang="en-US" altLang="en-US" sz="600" dirty="0">
                <a:solidFill>
                  <a:prstClr val="black"/>
                </a:solidFill>
                <a:latin typeface="Calibri"/>
                <a:ea typeface="ＭＳ Ｐゴシック" panose="020B0600070205080204" pitchFamily="34" charset="-128"/>
              </a:rPr>
              <a:t> equipment</a:t>
            </a:r>
            <a:endParaRPr lang="en-US" altLang="en-US" sz="900" dirty="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a:solidFill>
                  <a:prstClr val="black"/>
                </a:solidFill>
                <a:latin typeface="Calibri"/>
                <a:ea typeface="ＭＳ Ｐゴシック" panose="020B0600070205080204" pitchFamily="34" charset="-128"/>
              </a:rPr>
              <a:t>Safety and security measures</a:t>
            </a:r>
            <a:endParaRPr lang="en-US" altLang="en-US" sz="900" dirty="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a:solidFill>
                  <a:prstClr val="black"/>
                </a:solidFill>
                <a:latin typeface="Calibri"/>
                <a:ea typeface="ＭＳ Ｐゴシック" panose="020B0600070205080204" pitchFamily="34" charset="-128"/>
              </a:rPr>
              <a:t>Territory and terrain</a:t>
            </a:r>
            <a:endParaRPr lang="en-US" altLang="en-US" sz="900" dirty="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a:solidFill>
                  <a:prstClr val="black"/>
                </a:solidFill>
                <a:latin typeface="Calibri"/>
                <a:ea typeface="ＭＳ Ｐゴシック" panose="020B0600070205080204" pitchFamily="34" charset="-128"/>
              </a:rPr>
              <a:t>State and local traffic laws and ordinances</a:t>
            </a:r>
            <a:endParaRPr lang="en-US" altLang="en-US" sz="9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600" dirty="0">
                <a:solidFill>
                  <a:prstClr val="black"/>
                </a:solidFill>
                <a:latin typeface="Calibri"/>
                <a:ea typeface="ＭＳ Ｐゴシック" panose="020B0600070205080204" pitchFamily="34" charset="-128"/>
              </a:rPr>
              <a:t>Physical Demands</a:t>
            </a:r>
            <a:endParaRPr lang="en-US" altLang="en-US" sz="900" dirty="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a:solidFill>
                  <a:prstClr val="black"/>
                </a:solidFill>
                <a:latin typeface="Calibri"/>
                <a:ea typeface="ＭＳ Ｐゴシック" panose="020B0600070205080204" pitchFamily="34" charset="-128"/>
              </a:rPr>
              <a:t>Lift and carry up to 125 pounds</a:t>
            </a:r>
            <a:endParaRPr lang="en-US" altLang="en-US" sz="900" dirty="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a:solidFill>
                  <a:prstClr val="black"/>
                </a:solidFill>
                <a:latin typeface="Calibri"/>
                <a:ea typeface="ＭＳ Ｐゴシック" panose="020B0600070205080204" pitchFamily="34" charset="-128"/>
              </a:rPr>
              <a:t>Good eyesight and color vision</a:t>
            </a:r>
            <a:endParaRPr lang="en-US" altLang="en-US" sz="900" dirty="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a:solidFill>
                  <a:prstClr val="black"/>
                </a:solidFill>
                <a:latin typeface="Calibri"/>
                <a:ea typeface="ＭＳ Ｐゴシック" panose="020B0600070205080204" pitchFamily="34" charset="-128"/>
              </a:rPr>
              <a:t>Communicate effectively both orally and in writing</a:t>
            </a:r>
            <a:endParaRPr lang="en-US" altLang="en-US" sz="900" dirty="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a:solidFill>
                  <a:prstClr val="black"/>
                </a:solidFill>
                <a:latin typeface="Calibri"/>
                <a:ea typeface="ＭＳ Ｐゴシック" panose="020B0600070205080204" pitchFamily="34" charset="-128"/>
              </a:rPr>
              <a:t>Good hearing </a:t>
            </a:r>
            <a:endParaRPr lang="en-US" altLang="en-US" sz="9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600" dirty="0">
                <a:solidFill>
                  <a:prstClr val="black"/>
                </a:solidFill>
                <a:latin typeface="Calibri"/>
                <a:ea typeface="ＭＳ Ｐゴシック" panose="020B0600070205080204" pitchFamily="34" charset="-128"/>
              </a:rPr>
              <a:t>Personal Traits </a:t>
            </a:r>
            <a:endParaRPr lang="en-US" altLang="en-US" sz="900" dirty="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a:solidFill>
                  <a:prstClr val="black"/>
                </a:solidFill>
                <a:latin typeface="Calibri"/>
                <a:ea typeface="ＭＳ Ｐゴシック" panose="020B0600070205080204" pitchFamily="34" charset="-128"/>
              </a:rPr>
              <a:t>Calm and reassuring personality</a:t>
            </a:r>
            <a:endParaRPr lang="en-US" altLang="en-US" sz="900" dirty="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a:solidFill>
                  <a:prstClr val="black"/>
                </a:solidFill>
                <a:latin typeface="Calibri"/>
                <a:ea typeface="ＭＳ Ｐゴシック" panose="020B0600070205080204" pitchFamily="34" charset="-128"/>
              </a:rPr>
              <a:t>Leadership ability</a:t>
            </a:r>
            <a:endParaRPr lang="en-US" altLang="en-US" sz="900" dirty="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a:solidFill>
                  <a:prstClr val="black"/>
                </a:solidFill>
                <a:latin typeface="Calibri"/>
                <a:ea typeface="ＭＳ Ｐゴシック" panose="020B0600070205080204" pitchFamily="34" charset="-128"/>
              </a:rPr>
              <a:t>Good judgment</a:t>
            </a:r>
            <a:endParaRPr lang="en-US" altLang="en-US" sz="900" dirty="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a:solidFill>
                  <a:prstClr val="black"/>
                </a:solidFill>
                <a:latin typeface="Calibri"/>
                <a:ea typeface="ＭＳ Ｐゴシック" panose="020B0600070205080204" pitchFamily="34" charset="-128"/>
              </a:rPr>
              <a:t>Good moral character</a:t>
            </a:r>
            <a:endParaRPr lang="en-US" altLang="en-US" sz="900" dirty="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a:solidFill>
                  <a:prstClr val="black"/>
                </a:solidFill>
                <a:latin typeface="Calibri"/>
                <a:ea typeface="ＭＳ Ｐゴシック" panose="020B0600070205080204" pitchFamily="34" charset="-128"/>
              </a:rPr>
              <a:t>Stability and adaptability</a:t>
            </a:r>
            <a:endParaRPr lang="en-US" altLang="en-US" sz="900" dirty="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a:solidFill>
                  <a:prstClr val="black"/>
                </a:solidFill>
                <a:latin typeface="Calibri"/>
                <a:ea typeface="ＭＳ Ｐゴシック" panose="020B0600070205080204" pitchFamily="34" charset="-128"/>
              </a:rPr>
              <a:t>Ability to listen</a:t>
            </a:r>
            <a:endParaRPr lang="en-US" altLang="en-US" sz="900" dirty="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a:solidFill>
                  <a:prstClr val="black"/>
                </a:solidFill>
                <a:latin typeface="Calibri"/>
                <a:ea typeface="ＭＳ Ｐゴシック" panose="020B0600070205080204" pitchFamily="34" charset="-128"/>
              </a:rPr>
              <a:t>Resourcefulness and ability to improvise</a:t>
            </a:r>
            <a:endParaRPr lang="en-US" altLang="en-US" sz="900" dirty="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a:solidFill>
                  <a:prstClr val="black"/>
                </a:solidFill>
                <a:latin typeface="Calibri"/>
                <a:ea typeface="ＭＳ Ｐゴシック" panose="020B0600070205080204" pitchFamily="34" charset="-128"/>
              </a:rPr>
              <a:t>Cooperativeness</a:t>
            </a:r>
            <a:endParaRPr lang="en-US" altLang="en-US" sz="9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600" dirty="0">
                <a:solidFill>
                  <a:prstClr val="black"/>
                </a:solidFill>
                <a:latin typeface="Calibri"/>
                <a:ea typeface="ＭＳ Ｐゴシック" panose="020B0600070205080204" pitchFamily="34" charset="-128"/>
              </a:rPr>
              <a:t>Maintenance of Certification and Licensure</a:t>
            </a:r>
            <a:endParaRPr lang="en-US" altLang="en-US" sz="900" dirty="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a:solidFill>
                  <a:prstClr val="black"/>
                </a:solidFill>
                <a:latin typeface="Calibri"/>
                <a:ea typeface="ＭＳ Ｐゴシック" panose="020B0600070205080204" pitchFamily="34" charset="-128"/>
              </a:rPr>
              <a:t>Meet necessary continuing education requirements</a:t>
            </a:r>
            <a:endParaRPr lang="en-US" altLang="en-US" sz="900" dirty="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a:solidFill>
                  <a:prstClr val="black"/>
                </a:solidFill>
                <a:latin typeface="Calibri"/>
                <a:ea typeface="ＭＳ Ｐゴシック" panose="020B0600070205080204" pitchFamily="34" charset="-128"/>
              </a:rPr>
              <a:t>Verify skill competency</a:t>
            </a:r>
            <a:endParaRPr lang="en-US" altLang="en-US" sz="900" dirty="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a:solidFill>
                  <a:prstClr val="black"/>
                </a:solidFill>
                <a:latin typeface="Calibri"/>
                <a:ea typeface="ＭＳ Ｐゴシック" panose="020B0600070205080204" pitchFamily="34" charset="-128"/>
              </a:rPr>
              <a:t>Avoid criminal or unethical behavior</a:t>
            </a:r>
            <a:endParaRPr lang="en-US" altLang="en-US" sz="900" dirty="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a:solidFill>
                  <a:prstClr val="black"/>
                </a:solidFill>
                <a:latin typeface="Calibri"/>
                <a:ea typeface="ＭＳ Ｐゴシック" panose="020B0600070205080204" pitchFamily="34" charset="-128"/>
              </a:rPr>
              <a:t>Submit all fees to maintain current certification and licensure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485232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600" dirty="0" smtClean="0">
                <a:solidFill>
                  <a:prstClr val="black"/>
                </a:solidFill>
                <a:latin typeface="Calibri"/>
                <a:ea typeface="ＭＳ Ｐゴシック" charset="-128"/>
              </a:rPr>
              <a:t>A number of professional attributes are important to maximize your effectiveness as an EMT. They include</a:t>
            </a:r>
            <a:r>
              <a:rPr lang="en-US" sz="600" baseline="0" dirty="0" smtClean="0">
                <a:solidFill>
                  <a:prstClr val="black"/>
                </a:solidFill>
                <a:latin typeface="Calibri"/>
                <a:ea typeface="ＭＳ Ｐゴシック" charset="-128"/>
              </a:rPr>
              <a:t> </a:t>
            </a:r>
            <a:r>
              <a:rPr lang="en-US" sz="600" dirty="0" smtClean="0">
                <a:solidFill>
                  <a:prstClr val="black"/>
                </a:solidFill>
                <a:latin typeface="Calibri"/>
                <a:ea typeface="ＭＳ Ｐゴシック" charset="-128"/>
              </a:rPr>
              <a:t>appearance, knowledge, skills, the ability to meet physical demands, general interests and temperament, and</a:t>
            </a:r>
            <a:r>
              <a:rPr lang="en-US" sz="600" baseline="0" dirty="0" smtClean="0">
                <a:solidFill>
                  <a:prstClr val="black"/>
                </a:solidFill>
                <a:latin typeface="Calibri"/>
                <a:ea typeface="ＭＳ Ｐゴシック" charset="-128"/>
              </a:rPr>
              <a:t> </a:t>
            </a:r>
            <a:r>
              <a:rPr lang="en-US" sz="600" dirty="0" smtClean="0">
                <a:solidFill>
                  <a:prstClr val="black"/>
                </a:solidFill>
                <a:latin typeface="Calibri"/>
                <a:ea typeface="ＭＳ Ｐゴシック" charset="-128"/>
              </a:rPr>
              <a:t>maintenance of certification and licensure.</a:t>
            </a:r>
            <a:endParaRPr lang="en-US" altLang="en-US" sz="600" b="1" dirty="0" smtClean="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600" b="1" dirty="0" smtClean="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600" b="1" dirty="0" smtClean="0">
                <a:solidFill>
                  <a:prstClr val="black"/>
                </a:solidFill>
                <a:latin typeface="Calibri"/>
                <a:ea typeface="ＭＳ Ｐゴシック" panose="020B0600070205080204" pitchFamily="34" charset="-128"/>
              </a:rPr>
              <a:t>The EMT—Professional Attributes</a:t>
            </a:r>
            <a:endParaRPr lang="en-US" altLang="en-US" sz="700" dirty="0" smtClean="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600" dirty="0" smtClean="0">
                <a:solidFill>
                  <a:prstClr val="black"/>
                </a:solidFill>
                <a:latin typeface="Calibri"/>
                <a:ea typeface="ＭＳ Ｐゴシック" panose="020B0600070205080204" pitchFamily="34" charset="-128"/>
              </a:rPr>
              <a:t>Appearance</a:t>
            </a:r>
            <a:endParaRPr lang="en-US" altLang="en-US" sz="900" dirty="0" smtClean="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smtClean="0">
                <a:solidFill>
                  <a:prstClr val="black"/>
                </a:solidFill>
                <a:latin typeface="Calibri"/>
                <a:ea typeface="ＭＳ Ｐゴシック" panose="020B0600070205080204" pitchFamily="34" charset="-128"/>
              </a:rPr>
              <a:t>Neat, clean appearance</a:t>
            </a:r>
            <a:endParaRPr lang="en-US" altLang="en-US" sz="900" dirty="0" smtClean="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smtClean="0">
                <a:solidFill>
                  <a:prstClr val="black"/>
                </a:solidFill>
                <a:latin typeface="Calibri"/>
                <a:ea typeface="ＭＳ Ｐゴシック" panose="020B0600070205080204" pitchFamily="34" charset="-128"/>
              </a:rPr>
              <a:t>Complete uniform or other appropriate dress</a:t>
            </a:r>
            <a:endParaRPr lang="en-US" altLang="en-US" sz="900" dirty="0" smtClean="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600" dirty="0" smtClean="0">
                <a:solidFill>
                  <a:prstClr val="black"/>
                </a:solidFill>
                <a:latin typeface="Calibri"/>
                <a:ea typeface="ＭＳ Ｐゴシック" panose="020B0600070205080204" pitchFamily="34" charset="-128"/>
              </a:rPr>
              <a:t>Knowledge and Skills</a:t>
            </a:r>
            <a:endParaRPr lang="en-US" altLang="en-US" sz="900" dirty="0" smtClean="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smtClean="0">
                <a:solidFill>
                  <a:prstClr val="black"/>
                </a:solidFill>
                <a:latin typeface="Calibri"/>
                <a:ea typeface="ＭＳ Ｐゴシック" panose="020B0600070205080204" pitchFamily="34" charset="-128"/>
              </a:rPr>
              <a:t>Completion of basic training program for EMT</a:t>
            </a:r>
            <a:endParaRPr lang="en-US" altLang="en-US" sz="900" dirty="0" smtClean="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smtClean="0">
                <a:solidFill>
                  <a:prstClr val="black"/>
                </a:solidFill>
                <a:latin typeface="Calibri"/>
                <a:ea typeface="ＭＳ Ｐゴシック" panose="020B0600070205080204" pitchFamily="34" charset="-128"/>
              </a:rPr>
              <a:t>Use and maintenance of common emergency equipment</a:t>
            </a:r>
            <a:endParaRPr lang="en-US" altLang="en-US" sz="900" dirty="0" smtClean="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smtClean="0">
                <a:solidFill>
                  <a:prstClr val="black"/>
                </a:solidFill>
                <a:latin typeface="Calibri"/>
                <a:ea typeface="ＭＳ Ｐゴシック" panose="020B0600070205080204" pitchFamily="34" charset="-128"/>
              </a:rPr>
              <a:t>Assistance with the administration of medications</a:t>
            </a:r>
            <a:endParaRPr lang="en-US" altLang="en-US" sz="900" dirty="0" smtClean="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smtClean="0">
                <a:solidFill>
                  <a:prstClr val="black"/>
                </a:solidFill>
                <a:latin typeface="Calibri"/>
                <a:ea typeface="ＭＳ Ｐゴシック" panose="020B0600070205080204" pitchFamily="34" charset="-128"/>
              </a:rPr>
              <a:t>Cleaning, disinfection, and sterilization of </a:t>
            </a:r>
            <a:r>
              <a:rPr lang="en-US" altLang="en-US" sz="600" dirty="0" err="1" smtClean="0">
                <a:solidFill>
                  <a:prstClr val="black"/>
                </a:solidFill>
                <a:latin typeface="Calibri"/>
                <a:ea typeface="ＭＳ Ｐゴシック" panose="020B0600070205080204" pitchFamily="34" charset="-128"/>
              </a:rPr>
              <a:t>nondisposable</a:t>
            </a:r>
            <a:r>
              <a:rPr lang="en-US" altLang="en-US" sz="600" dirty="0" smtClean="0">
                <a:solidFill>
                  <a:prstClr val="black"/>
                </a:solidFill>
                <a:latin typeface="Calibri"/>
                <a:ea typeface="ＭＳ Ｐゴシック" panose="020B0600070205080204" pitchFamily="34" charset="-128"/>
              </a:rPr>
              <a:t> equipment</a:t>
            </a:r>
            <a:endParaRPr lang="en-US" altLang="en-US" sz="900" dirty="0" smtClean="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smtClean="0">
                <a:solidFill>
                  <a:prstClr val="black"/>
                </a:solidFill>
                <a:latin typeface="Calibri"/>
                <a:ea typeface="ＭＳ Ｐゴシック" panose="020B0600070205080204" pitchFamily="34" charset="-128"/>
              </a:rPr>
              <a:t>Safety and security measures</a:t>
            </a:r>
            <a:endParaRPr lang="en-US" altLang="en-US" sz="900" dirty="0" smtClean="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smtClean="0">
                <a:solidFill>
                  <a:prstClr val="black"/>
                </a:solidFill>
                <a:latin typeface="Calibri"/>
                <a:ea typeface="ＭＳ Ｐゴシック" panose="020B0600070205080204" pitchFamily="34" charset="-128"/>
              </a:rPr>
              <a:t>Territory and terrain</a:t>
            </a:r>
            <a:endParaRPr lang="en-US" altLang="en-US" sz="900" dirty="0" smtClean="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smtClean="0">
                <a:solidFill>
                  <a:prstClr val="black"/>
                </a:solidFill>
                <a:latin typeface="Calibri"/>
                <a:ea typeface="ＭＳ Ｐゴシック" panose="020B0600070205080204" pitchFamily="34" charset="-128"/>
              </a:rPr>
              <a:t>State and local traffic laws and ordinances</a:t>
            </a:r>
            <a:endParaRPr lang="en-US" altLang="en-US" sz="900" dirty="0" smtClean="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600" dirty="0" smtClean="0">
                <a:solidFill>
                  <a:prstClr val="black"/>
                </a:solidFill>
                <a:latin typeface="Calibri"/>
                <a:ea typeface="ＭＳ Ｐゴシック" panose="020B0600070205080204" pitchFamily="34" charset="-128"/>
              </a:rPr>
              <a:t>Physical Demands</a:t>
            </a:r>
            <a:endParaRPr lang="en-US" altLang="en-US" sz="900" dirty="0" smtClean="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smtClean="0">
                <a:solidFill>
                  <a:prstClr val="black"/>
                </a:solidFill>
                <a:latin typeface="Calibri"/>
                <a:ea typeface="ＭＳ Ｐゴシック" panose="020B0600070205080204" pitchFamily="34" charset="-128"/>
              </a:rPr>
              <a:t>Lift and carry up to 125 pounds</a:t>
            </a:r>
            <a:endParaRPr lang="en-US" altLang="en-US" sz="900" dirty="0" smtClean="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smtClean="0">
                <a:solidFill>
                  <a:prstClr val="black"/>
                </a:solidFill>
                <a:latin typeface="Calibri"/>
                <a:ea typeface="ＭＳ Ｐゴシック" panose="020B0600070205080204" pitchFamily="34" charset="-128"/>
              </a:rPr>
              <a:t>Good eyesight and color vision</a:t>
            </a:r>
            <a:endParaRPr lang="en-US" altLang="en-US" sz="900" dirty="0" smtClean="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smtClean="0">
                <a:solidFill>
                  <a:prstClr val="black"/>
                </a:solidFill>
                <a:latin typeface="Calibri"/>
                <a:ea typeface="ＭＳ Ｐゴシック" panose="020B0600070205080204" pitchFamily="34" charset="-128"/>
              </a:rPr>
              <a:t>Communicate effectively both orally and in writing</a:t>
            </a:r>
            <a:endParaRPr lang="en-US" altLang="en-US" sz="900" dirty="0" smtClean="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smtClean="0">
                <a:solidFill>
                  <a:prstClr val="black"/>
                </a:solidFill>
                <a:latin typeface="Calibri"/>
                <a:ea typeface="ＭＳ Ｐゴシック" panose="020B0600070205080204" pitchFamily="34" charset="-128"/>
              </a:rPr>
              <a:t>Good hearing </a:t>
            </a:r>
            <a:endParaRPr lang="en-US" altLang="en-US" sz="900" dirty="0" smtClean="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600" dirty="0" smtClean="0">
                <a:solidFill>
                  <a:prstClr val="black"/>
                </a:solidFill>
                <a:latin typeface="Calibri"/>
                <a:ea typeface="ＭＳ Ｐゴシック" panose="020B0600070205080204" pitchFamily="34" charset="-128"/>
              </a:rPr>
              <a:t>Personal Traits </a:t>
            </a:r>
            <a:endParaRPr lang="en-US" altLang="en-US" sz="900" dirty="0" smtClean="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smtClean="0">
                <a:solidFill>
                  <a:prstClr val="black"/>
                </a:solidFill>
                <a:latin typeface="Calibri"/>
                <a:ea typeface="ＭＳ Ｐゴシック" panose="020B0600070205080204" pitchFamily="34" charset="-128"/>
              </a:rPr>
              <a:t>Calm and reassuring personality</a:t>
            </a:r>
            <a:endParaRPr lang="en-US" altLang="en-US" sz="900" dirty="0" smtClean="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smtClean="0">
                <a:solidFill>
                  <a:prstClr val="black"/>
                </a:solidFill>
                <a:latin typeface="Calibri"/>
                <a:ea typeface="ＭＳ Ｐゴシック" panose="020B0600070205080204" pitchFamily="34" charset="-128"/>
              </a:rPr>
              <a:t>Leadership ability</a:t>
            </a:r>
            <a:endParaRPr lang="en-US" altLang="en-US" sz="900" dirty="0" smtClean="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smtClean="0">
                <a:solidFill>
                  <a:prstClr val="black"/>
                </a:solidFill>
                <a:latin typeface="Calibri"/>
                <a:ea typeface="ＭＳ Ｐゴシック" panose="020B0600070205080204" pitchFamily="34" charset="-128"/>
              </a:rPr>
              <a:t>Good judgment</a:t>
            </a:r>
            <a:endParaRPr lang="en-US" altLang="en-US" sz="900" dirty="0" smtClean="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smtClean="0">
                <a:solidFill>
                  <a:prstClr val="black"/>
                </a:solidFill>
                <a:latin typeface="Calibri"/>
                <a:ea typeface="ＭＳ Ｐゴシック" panose="020B0600070205080204" pitchFamily="34" charset="-128"/>
              </a:rPr>
              <a:t>Good moral character</a:t>
            </a:r>
            <a:endParaRPr lang="en-US" altLang="en-US" sz="900" dirty="0" smtClean="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smtClean="0">
                <a:solidFill>
                  <a:prstClr val="black"/>
                </a:solidFill>
                <a:latin typeface="Calibri"/>
                <a:ea typeface="ＭＳ Ｐゴシック" panose="020B0600070205080204" pitchFamily="34" charset="-128"/>
              </a:rPr>
              <a:t>Stability and adaptability</a:t>
            </a:r>
            <a:endParaRPr lang="en-US" altLang="en-US" sz="900" dirty="0" smtClean="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smtClean="0">
                <a:solidFill>
                  <a:prstClr val="black"/>
                </a:solidFill>
                <a:latin typeface="Calibri"/>
                <a:ea typeface="ＭＳ Ｐゴシック" panose="020B0600070205080204" pitchFamily="34" charset="-128"/>
              </a:rPr>
              <a:t>Ability to listen</a:t>
            </a:r>
            <a:endParaRPr lang="en-US" altLang="en-US" sz="900" dirty="0" smtClean="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smtClean="0">
                <a:solidFill>
                  <a:prstClr val="black"/>
                </a:solidFill>
                <a:latin typeface="Calibri"/>
                <a:ea typeface="ＭＳ Ｐゴシック" panose="020B0600070205080204" pitchFamily="34" charset="-128"/>
              </a:rPr>
              <a:t>Resourcefulness and ability to improvise</a:t>
            </a:r>
            <a:endParaRPr lang="en-US" altLang="en-US" sz="900" dirty="0" smtClean="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smtClean="0">
                <a:solidFill>
                  <a:prstClr val="black"/>
                </a:solidFill>
                <a:latin typeface="Calibri"/>
                <a:ea typeface="ＭＳ Ｐゴシック" panose="020B0600070205080204" pitchFamily="34" charset="-128"/>
              </a:rPr>
              <a:t>Cooperativeness</a:t>
            </a:r>
            <a:endParaRPr lang="en-US" altLang="en-US" sz="900" dirty="0" smtClean="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600" dirty="0" smtClean="0">
                <a:solidFill>
                  <a:prstClr val="black"/>
                </a:solidFill>
                <a:latin typeface="Calibri"/>
                <a:ea typeface="ＭＳ Ｐゴシック" panose="020B0600070205080204" pitchFamily="34" charset="-128"/>
              </a:rPr>
              <a:t>Maintenance of Certification and Licensure</a:t>
            </a:r>
            <a:endParaRPr lang="en-US" altLang="en-US" sz="900" dirty="0" smtClean="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smtClean="0">
                <a:solidFill>
                  <a:prstClr val="black"/>
                </a:solidFill>
                <a:latin typeface="Calibri"/>
                <a:ea typeface="ＭＳ Ｐゴシック" panose="020B0600070205080204" pitchFamily="34" charset="-128"/>
              </a:rPr>
              <a:t>Meet necessary continuing education requirements</a:t>
            </a:r>
            <a:endParaRPr lang="en-US" altLang="en-US" sz="900" dirty="0" smtClean="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smtClean="0">
                <a:solidFill>
                  <a:prstClr val="black"/>
                </a:solidFill>
                <a:latin typeface="Calibri"/>
                <a:ea typeface="ＭＳ Ｐゴシック" panose="020B0600070205080204" pitchFamily="34" charset="-128"/>
              </a:rPr>
              <a:t>Verify skill competency</a:t>
            </a:r>
            <a:endParaRPr lang="en-US" altLang="en-US" sz="900" dirty="0" smtClean="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smtClean="0">
                <a:solidFill>
                  <a:prstClr val="black"/>
                </a:solidFill>
                <a:latin typeface="Calibri"/>
                <a:ea typeface="ＭＳ Ｐゴシック" panose="020B0600070205080204" pitchFamily="34" charset="-128"/>
              </a:rPr>
              <a:t>Avoid criminal or unethical behavior</a:t>
            </a:r>
            <a:endParaRPr lang="en-US" altLang="en-US" sz="900" dirty="0" smtClean="0">
              <a:solidFill>
                <a:prstClr val="black"/>
              </a:solidFill>
              <a:latin typeface="Calibri"/>
              <a:ea typeface="ＭＳ Ｐゴシック" panose="020B0600070205080204" pitchFamily="34" charset="-128"/>
            </a:endParaRPr>
          </a:p>
          <a:p>
            <a:pPr marL="628650" lvl="1" indent="-171450" eaLnBrk="0" fontAlgn="base" hangingPunct="0">
              <a:spcBef>
                <a:spcPct val="30000"/>
              </a:spcBef>
              <a:spcAft>
                <a:spcPct val="0"/>
              </a:spcAft>
              <a:buFont typeface="Arial" charset="0"/>
              <a:buChar char="•"/>
              <a:defRPr/>
            </a:pPr>
            <a:r>
              <a:rPr lang="en-US" altLang="en-US" sz="600" dirty="0" smtClean="0">
                <a:solidFill>
                  <a:prstClr val="black"/>
                </a:solidFill>
                <a:latin typeface="Calibri"/>
                <a:ea typeface="ＭＳ Ｐゴシック" panose="020B0600070205080204" pitchFamily="34" charset="-128"/>
              </a:rPr>
              <a:t>Submit all fees to maintain current certification and licensure</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176805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Teaching Tips</a:t>
            </a:r>
            <a:endParaRPr lang="en-US" altLang="en-US" sz="14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Have students close their books and describe the traits and attributes they feel are important to being excellent EMTs. Explain the importance of getting to know classmates. Learning in the course depends on teamwork, and teamwork is an important EMS competency.</a:t>
            </a:r>
            <a:endParaRPr lang="en-US" altLang="en-US" sz="18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 </a:t>
            </a:r>
            <a:endParaRPr lang="en-US" altLang="en-US" sz="14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Class Activity</a:t>
            </a:r>
            <a:endParaRPr lang="en-US" altLang="en-US" sz="14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Have pairs of students interview each other for ten minutes, and then have them introduce each other to the class.</a:t>
            </a:r>
            <a:endParaRPr lang="en-US" altLang="en-US" sz="18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endParaRPr lang="en-US" altLang="en-US" sz="18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Teaching Tips</a:t>
            </a:r>
            <a:endParaRPr lang="en-US" altLang="en-US" sz="14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Assign groups of students to each of the characteristics listed under </a:t>
            </a:r>
            <a:r>
              <a:rPr lang="en-US" altLang="en-US" i="1" dirty="0">
                <a:solidFill>
                  <a:prstClr val="black"/>
                </a:solidFill>
                <a:latin typeface="Calibri"/>
                <a:ea typeface="ＭＳ Ｐゴシック" panose="020B0600070205080204" pitchFamily="34" charset="-128"/>
              </a:rPr>
              <a:t>Personal Traits</a:t>
            </a:r>
            <a:r>
              <a:rPr lang="en-US" altLang="en-US" dirty="0">
                <a:solidFill>
                  <a:prstClr val="black"/>
                </a:solidFill>
                <a:latin typeface="Calibri"/>
                <a:ea typeface="ＭＳ Ｐゴシック" panose="020B0600070205080204" pitchFamily="34" charset="-128"/>
              </a:rPr>
              <a:t>. Give each group ten minutes to come up with examples of their characteristic and explain the consequences of having EMS providers without these traits. Explain your state’s requirements for maintaining certification and licensure.</a:t>
            </a:r>
            <a:endParaRPr lang="en-US" altLang="en-US" sz="18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endParaRPr lang="en-US" altLang="en-US" sz="18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Critical Thinking Discussion</a:t>
            </a:r>
            <a:endParaRPr lang="en-US" altLang="en-US" sz="14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What are some ways you can ensure that your knowledge and skills are up to date?</a:t>
            </a:r>
            <a:endParaRPr lang="en-US" altLang="en-US" sz="18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760283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Continue discussion from previous page and outline any other attributes not mentioned by the students. Also emphasize the importance (both legally and professionally) to maintain all licensures and certifications. Often times, if one expires, it makes the other certifications less valid. For example, if an EMT allows their CPR credentials to expire, then often they cannot work as an EMT even though their EMT card is still active.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615407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dirty="0">
                <a:solidFill>
                  <a:prstClr val="black"/>
                </a:solidFill>
                <a:latin typeface="Calibri"/>
                <a:ea typeface="ＭＳ Ｐゴシック" charset="-128"/>
              </a:rPr>
              <a:t>According to the National Association of State EMS Officials (NASEMSO), every state and territory in the </a:t>
            </a:r>
            <a:r>
              <a:rPr lang="en-US" altLang="en-US" dirty="0" smtClean="0">
                <a:solidFill>
                  <a:prstClr val="black"/>
                </a:solidFill>
                <a:latin typeface="Calibri"/>
                <a:ea typeface="ＭＳ Ｐゴシック" charset="-128"/>
              </a:rPr>
              <a:t>United</a:t>
            </a:r>
            <a:r>
              <a:rPr lang="en-US" altLang="en-US" baseline="0" dirty="0" smtClean="0">
                <a:solidFill>
                  <a:prstClr val="black"/>
                </a:solidFill>
                <a:latin typeface="Calibri"/>
                <a:ea typeface="ＭＳ Ｐゴシック" charset="-128"/>
              </a:rPr>
              <a:t> </a:t>
            </a:r>
            <a:r>
              <a:rPr lang="en-US" altLang="en-US" dirty="0" smtClean="0">
                <a:solidFill>
                  <a:prstClr val="black"/>
                </a:solidFill>
                <a:latin typeface="Calibri"/>
                <a:ea typeface="ＭＳ Ｐゴシック" charset="-128"/>
              </a:rPr>
              <a:t>States </a:t>
            </a:r>
            <a:r>
              <a:rPr lang="en-US" altLang="en-US" dirty="0">
                <a:solidFill>
                  <a:prstClr val="black"/>
                </a:solidFill>
                <a:latin typeface="Calibri"/>
                <a:ea typeface="ＭＳ Ｐゴシック" charset="-128"/>
              </a:rPr>
              <a:t>has a lead EMS agency. The primary responsibilities of the state EMS agency are:</a:t>
            </a:r>
          </a:p>
          <a:p>
            <a:pPr marL="171450" lvl="0" indent="-171450" eaLnBrk="0" fontAlgn="base" hangingPunct="0">
              <a:spcBef>
                <a:spcPct val="30000"/>
              </a:spcBef>
              <a:spcAft>
                <a:spcPct val="0"/>
              </a:spcAft>
              <a:buFont typeface="Arial" charset="0"/>
              <a:buChar char="•"/>
              <a:defRPr/>
            </a:pPr>
            <a:r>
              <a:rPr lang="en-US" altLang="en-US" dirty="0">
                <a:solidFill>
                  <a:prstClr val="black"/>
                </a:solidFill>
                <a:latin typeface="Calibri"/>
                <a:ea typeface="ＭＳ Ｐゴシック" charset="-128"/>
              </a:rPr>
              <a:t>Overall planning of the statewide EMS system</a:t>
            </a:r>
          </a:p>
          <a:p>
            <a:pPr marL="171450" lvl="0" indent="-171450" eaLnBrk="0" fontAlgn="base" hangingPunct="0">
              <a:spcBef>
                <a:spcPct val="30000"/>
              </a:spcBef>
              <a:spcAft>
                <a:spcPct val="0"/>
              </a:spcAft>
              <a:buFont typeface="Arial" charset="0"/>
              <a:buChar char="•"/>
              <a:defRPr/>
            </a:pPr>
            <a:r>
              <a:rPr lang="en-US" altLang="en-US" dirty="0">
                <a:solidFill>
                  <a:prstClr val="black"/>
                </a:solidFill>
                <a:latin typeface="Calibri"/>
                <a:ea typeface="ＭＳ Ｐゴシック" charset="-128"/>
              </a:rPr>
              <a:t>Coordination of the statewide EMS system</a:t>
            </a:r>
          </a:p>
          <a:p>
            <a:pPr marL="171450" lvl="0" indent="-171450" eaLnBrk="0" fontAlgn="base" hangingPunct="0">
              <a:spcBef>
                <a:spcPct val="30000"/>
              </a:spcBef>
              <a:spcAft>
                <a:spcPct val="0"/>
              </a:spcAft>
              <a:buFont typeface="Arial" charset="0"/>
              <a:buChar char="•"/>
              <a:defRPr/>
            </a:pPr>
            <a:r>
              <a:rPr lang="en-US" altLang="en-US" dirty="0">
                <a:solidFill>
                  <a:prstClr val="black"/>
                </a:solidFill>
                <a:latin typeface="Calibri"/>
                <a:ea typeface="ＭＳ Ｐゴシック" charset="-128"/>
              </a:rPr>
              <a:t>Regulation of the statewide EMS system</a:t>
            </a:r>
          </a:p>
          <a:p>
            <a:pPr marL="171450" lvl="0" indent="-171450" eaLnBrk="0" fontAlgn="base" hangingPunct="0">
              <a:spcBef>
                <a:spcPct val="30000"/>
              </a:spcBef>
              <a:spcAft>
                <a:spcPct val="0"/>
              </a:spcAft>
              <a:buFont typeface="Arial" charset="0"/>
              <a:buChar char="•"/>
              <a:defRPr/>
            </a:pPr>
            <a:r>
              <a:rPr lang="en-US" altLang="en-US" dirty="0">
                <a:solidFill>
                  <a:prstClr val="black"/>
                </a:solidFill>
                <a:latin typeface="Calibri"/>
                <a:ea typeface="ＭＳ Ｐゴシック" charset="-128"/>
              </a:rPr>
              <a:t>Licensing local EMS agencies and personnel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83764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These bulleted points are the major headings from the chapter, in order. The purpose is to provide a basic lecture navigation for the student.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180083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Review case study questions and introduce the concept of medical direction (next topic).</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438682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As described under “Medical Oversight of EMS,” of the text (page 11-2) the medical director is a physician who is legally responsible for the clinical and patient care aspects of the EMS system. An EMS medical director is responsible for providing medical direction and is also involved in overseeing and providing EMS education programs, refresher courses, and continuing education; credentialing providers for the system; and facilitating the quality improvement system. Every EMS must have a medical director to provide any level of prehospital care.</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728769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Points to Emphasize</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Medical direction can be on-line or off-line.</a:t>
            </a:r>
          </a:p>
          <a:p>
            <a:pPr lvl="0" eaLnBrk="0" fontAlgn="base" hangingPunct="0">
              <a:spcBef>
                <a:spcPct val="30000"/>
              </a:spcBef>
              <a:spcAft>
                <a:spcPct val="0"/>
              </a:spcAft>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Teaching Tips</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Have the course medical director speak about his or her roles and responsibilities in the EMS system.</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Discussion Question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What are the differences between on-line and off-line medical direction?</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 </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Critical Thinking Discussion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Why is medical direction a critical component of EMS?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557398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Quality improvement (QI), also known as </a:t>
            </a:r>
            <a:r>
              <a:rPr lang="en-US" altLang="en-US" i="1">
                <a:solidFill>
                  <a:prstClr val="black"/>
                </a:solidFill>
                <a:latin typeface="Calibri"/>
                <a:ea typeface="ＭＳ Ｐゴシック" panose="020B0600070205080204" pitchFamily="34" charset="-128"/>
              </a:rPr>
              <a:t>continuous quality improvement (CQI), </a:t>
            </a:r>
            <a:r>
              <a:rPr lang="en-US" altLang="en-US">
                <a:solidFill>
                  <a:prstClr val="black"/>
                </a:solidFill>
                <a:latin typeface="Calibri"/>
                <a:ea typeface="ＭＳ Ｐゴシック" panose="020B0600070205080204" pitchFamily="34" charset="-128"/>
              </a:rPr>
              <a:t>is a system of internal and external reviews and audits of all aspects of an emergency medical system. To ensure the public receives the highest quality of prehospital care, the goals of QI are to identify those aspects of the system that can be improved and to implement plans and programs that will remedy any shortcomings. It is important to recognize that QI is not designed to evaluate individual performance, but rather is intended to determine how effective the system is and to identify what improvements can be made to deliver a better service.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811971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Points to Emphasize</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purpose of quality improvement programs is not to penalize EMTs, but to improve the EMS system overall.</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 </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Teaching Tips</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Describe the quality improvement process in your EMS system.</a:t>
            </a:r>
          </a:p>
          <a:p>
            <a:pPr lvl="0" eaLnBrk="0" fontAlgn="base" hangingPunct="0">
              <a:spcBef>
                <a:spcPct val="30000"/>
              </a:spcBef>
              <a:spcAft>
                <a:spcPct val="0"/>
              </a:spcAft>
            </a:pPr>
            <a:r>
              <a:rPr lang="en-US" altLang="en-US" b="1" i="1" dirty="0">
                <a:solidFill>
                  <a:prstClr val="black"/>
                </a:solidFill>
                <a:latin typeface="Calibri"/>
                <a:ea typeface="ＭＳ Ｐゴシック" panose="020B0600070205080204" pitchFamily="34" charset="-128"/>
              </a:rPr>
              <a:t> </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Discussion Question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What are ways in which EMTs can participate in EMS quality improvement programs?</a:t>
            </a:r>
          </a:p>
          <a:p>
            <a:pPr lvl="0" eaLnBrk="0" fontAlgn="base" hangingPunct="0">
              <a:spcBef>
                <a:spcPct val="30000"/>
              </a:spcBef>
              <a:spcAft>
                <a:spcPct val="0"/>
              </a:spcAft>
            </a:pPr>
            <a:r>
              <a:rPr lang="en-US" altLang="en-US" b="1" i="1" dirty="0">
                <a:solidFill>
                  <a:prstClr val="black"/>
                </a:solidFill>
                <a:latin typeface="Calibri"/>
                <a:ea typeface="ＭＳ Ｐゴシック" panose="020B0600070205080204" pitchFamily="34" charset="-128"/>
              </a:rPr>
              <a:t> </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Class Activity</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Have groups of students develop a list of five to ten benchmarks for EMS system quality improvement. Have students determine how the benchmarks could be measured and present their ideas to the class.</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Knowledge Application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List several areas of focus from your local quality improvement program. Ask students to discuss how improvements could be made in each area.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456003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Points to Emphasize</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EMTs can take steps to minimize issues in patient safety and medical mistakes.</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 </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Discussion Question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How can EMTs reduce risk of patient injury during high-risk EMS activities?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895232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Errors during patient care also put patients at risk. These errors usually result from failure of the EMT to</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properly perform a skill, failure of the EMT to follow the rules, or failure of the EMT to obtain or retain the appropriate knowledge to perform patient care effectively. </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Discuss the guidelines used to help EMS providers prevent errors that may jeopardize the patient’s safety:</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Develop clear protocols.</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Light the scene effectively.</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Minimize interruptions during assessment and emergency care.</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Clearly mark all drugs and packages so each is distinct.</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Reflect on all actions.</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Question all assumptions.</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Use decision aids if necessary.</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Ask for assistance if you need it.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260712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traditional approach to the practice of medicine involved a combination of a strong foundation of </a:t>
            </a:r>
            <a:r>
              <a:rPr lang="en-US" altLang="en-US" dirty="0" smtClean="0">
                <a:solidFill>
                  <a:prstClr val="black"/>
                </a:solidFill>
                <a:latin typeface="Calibri"/>
                <a:ea typeface="ＭＳ Ｐゴシック" panose="020B0600070205080204" pitchFamily="34" charset="-128"/>
              </a:rPr>
              <a:t>scientific</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knowledge</a:t>
            </a:r>
            <a:r>
              <a:rPr lang="en-US" altLang="en-US" dirty="0">
                <a:solidFill>
                  <a:prstClr val="black"/>
                </a:solidFill>
                <a:latin typeface="Calibri"/>
                <a:ea typeface="ＭＳ Ｐゴシック" panose="020B0600070205080204" pitchFamily="34" charset="-128"/>
              </a:rPr>
              <a:t>, intuition, and good judgment. As the medical practice has evolved, the science component has become more emphasized through the concept of evidence-based medicine. Evidence-based </a:t>
            </a:r>
            <a:r>
              <a:rPr lang="en-US" altLang="en-US" dirty="0" smtClean="0">
                <a:solidFill>
                  <a:prstClr val="black"/>
                </a:solidFill>
                <a:latin typeface="Calibri"/>
                <a:ea typeface="ＭＳ Ｐゴシック" panose="020B0600070205080204" pitchFamily="34" charset="-128"/>
              </a:rPr>
              <a:t>medicine</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focuses </a:t>
            </a:r>
            <a:r>
              <a:rPr lang="en-US" altLang="en-US" dirty="0">
                <a:solidFill>
                  <a:prstClr val="black"/>
                </a:solidFill>
                <a:latin typeface="Calibri"/>
                <a:ea typeface="ＭＳ Ｐゴシック" panose="020B0600070205080204" pitchFamily="34" charset="-128"/>
              </a:rPr>
              <a:t>on research to provide clear evidence that certain procedures, medications, and equipment </a:t>
            </a:r>
            <a:r>
              <a:rPr lang="en-US" altLang="en-US" dirty="0" smtClean="0">
                <a:solidFill>
                  <a:prstClr val="black"/>
                </a:solidFill>
                <a:latin typeface="Calibri"/>
                <a:ea typeface="ＭＳ Ｐゴシック" panose="020B0600070205080204" pitchFamily="34" charset="-128"/>
              </a:rPr>
              <a:t>improve</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the </a:t>
            </a:r>
            <a:r>
              <a:rPr lang="en-US" altLang="en-US" dirty="0">
                <a:solidFill>
                  <a:prstClr val="black"/>
                </a:solidFill>
                <a:latin typeface="Calibri"/>
                <a:ea typeface="ＭＳ Ｐゴシック" panose="020B0600070205080204" pitchFamily="34" charset="-128"/>
              </a:rPr>
              <a:t>patient’s outcome.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51950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Points to Emphasize</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Evidence-based medicine focuses on the results of research to support the use procedures, equipment, and medications in medicine, including EMS care. Research investigations differ from the observations we make in everyday life. The use of researched-based evidence is ideal, but many traditional approaches in EMS have not yet been studied through research.</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Teaching Tips</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Provide examples of peer-reviewed research articles. Students can look at them during class breaks.</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Discussion Questions</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Why is it not always possible to apply emergency medicine research to prehospital care?</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What are reliability and validity in research?</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539124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Class Activity</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Have students read a short research article. Discuss the applicability and limitations of the article.</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Critical Thinking Discussion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What are some reasons that research in EMS may be difficult?</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What is the benefit of a peer-review process for research articles?</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77014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Case Study</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Present the Case Study Introduction provided in the PowerPoint slide set. </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Lead a discussion using the case study questions provided on the subsequent slide(s). The Case Study with discussion questions continues throughout </a:t>
            </a:r>
            <a:r>
              <a:rPr lang="en-US" altLang="en-US" dirty="0" smtClean="0">
                <a:solidFill>
                  <a:prstClr val="black"/>
                </a:solidFill>
                <a:latin typeface="Calibri"/>
                <a:ea typeface="ＭＳ Ｐゴシック" panose="020B0600070205080204" pitchFamily="34" charset="-128"/>
              </a:rPr>
              <a:t>the</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PowerPoint </a:t>
            </a:r>
            <a:r>
              <a:rPr lang="en-US" altLang="en-US" dirty="0">
                <a:solidFill>
                  <a:prstClr val="black"/>
                </a:solidFill>
                <a:latin typeface="Calibri"/>
                <a:ea typeface="ＭＳ Ｐゴシック" panose="020B0600070205080204" pitchFamily="34" charset="-128"/>
              </a:rPr>
              <a:t>presentation. </a:t>
            </a:r>
          </a:p>
          <a:p>
            <a:pPr lvl="0" eaLnBrk="0" fontAlgn="base" hangingPunct="0">
              <a:spcBef>
                <a:spcPct val="30000"/>
              </a:spcBef>
              <a:spcAft>
                <a:spcPct val="0"/>
              </a:spcAft>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Case Study Discussion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Use the case study content and questions to foreshadow the upcoming lesson content.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401621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Class Activity</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Have students read a short research article. Discuss the applicability and limitations of the article.</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Critical Thinking Discussion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What are some reasons that research in EMS may be difficult?</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What is the benefit of a peer-review process for research articles?</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335350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Evidence-based guidelines (EBG) take the same approach as EBM, using strong, valid research studies to develop guidelines for the medical practice. In EMS, the research is used to develop guidelines (which are best practices) to establish standards of care that impact the delivery of EMS. Changes to the guidelines are based on current research findings that support or reject current practice. </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FICEMS and the National EMS Advisory Council (NEMSAC) facilitated the development and approved the National Prehospital Evidence-Based Guideline Model Process.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780308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i="1" dirty="0">
                <a:solidFill>
                  <a:prstClr val="black"/>
                </a:solidFill>
                <a:latin typeface="Calibri"/>
                <a:ea typeface="ＭＳ Ｐゴシック" panose="020B0600070205080204" pitchFamily="34" charset="-128"/>
              </a:rPr>
              <a:t>National Prehospital Evidence-Based Guideline Model Process</a:t>
            </a:r>
          </a:p>
          <a:p>
            <a:pPr lvl="1"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System inputs (protocols and AHA guidelines)</a:t>
            </a:r>
          </a:p>
          <a:p>
            <a:pPr lvl="1"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Guideline initiation: EMS evidence accumulation and evaluation</a:t>
            </a:r>
          </a:p>
          <a:p>
            <a:pPr lvl="1"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Establish priorities for guideline development</a:t>
            </a:r>
          </a:p>
          <a:p>
            <a:pPr lvl="1"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Guideline development</a:t>
            </a:r>
          </a:p>
          <a:p>
            <a:pPr lvl="1"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EMS protocol development</a:t>
            </a:r>
          </a:p>
          <a:p>
            <a:pPr lvl="1"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Dissemination of guidelines and protocols</a:t>
            </a:r>
          </a:p>
          <a:p>
            <a:pPr lvl="1"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Implementation</a:t>
            </a:r>
          </a:p>
          <a:p>
            <a:pPr lvl="1"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Evaluation of effectiveness, outcomes, clinical research, and QI evaluation</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last step in the process returns to the second step in the process, “Guideline initiation: EMS evidence</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accumulation and evaluation.”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038531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Use this slide to further integrate the student’s understanding of the combined roles of Public Health and EMS. Discuss cardiovascular disease risk factors and how EMS is uniquely positioned to help educate the public about this disease and how to limit or reduce risk factors.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241196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majority of the EMT’s responsibilities are concerned with treating patients who have an acute medical illness or traumatic injury. However, as an EMT, you are also part of the public health team. Public health deals with protecting the health of an entire population. Specific populations are defined differently depending on the issue at hand. The population under consideration may be a select group, such as children, elderly adults, individuals with mental or physical disabilities, a neighborhood, a city, a state, or an entire nation.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616157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Points to Emphasize</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Public health focuses on the health of communities, rather than that of individual patients. Public health activities include collecting data on illnesses and injuries and developing education and prevention strategies. EMTs can play important roles in collecting data, educating the public, and participating in prevention activities.</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Teaching Tips</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Invite a guest speaker from the health department.</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Arrange for students to assist at a health fair sometime during the course.</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Discussion Question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What are some examples of prevention programs?</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319440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Public health professionals may be involved in enforcing laws and regulations that protect the health and ensure the safety of the public. This may be </a:t>
            </a:r>
            <a:r>
              <a:rPr lang="en-US" altLang="en-US" dirty="0" smtClean="0">
                <a:solidFill>
                  <a:prstClr val="black"/>
                </a:solidFill>
                <a:latin typeface="Calibri"/>
                <a:ea typeface="ＭＳ Ｐゴシック" panose="020B0600070205080204" pitchFamily="34" charset="-128"/>
              </a:rPr>
              <a:t>achieved</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through </a:t>
            </a:r>
            <a:r>
              <a:rPr lang="en-US" altLang="en-US" dirty="0">
                <a:solidFill>
                  <a:prstClr val="black"/>
                </a:solidFill>
                <a:latin typeface="Calibri"/>
                <a:ea typeface="ＭＳ Ｐゴシック" panose="020B0600070205080204" pitchFamily="34" charset="-128"/>
              </a:rPr>
              <a:t>legislation such as seat belt and helmet laws.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69358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Health prevention and promotion through primary prevention (vaccinations and education), </a:t>
            </a:r>
            <a:r>
              <a:rPr lang="en-US" altLang="en-US" dirty="0" smtClean="0">
                <a:solidFill>
                  <a:prstClr val="black"/>
                </a:solidFill>
                <a:latin typeface="Calibri"/>
                <a:ea typeface="ＭＳ Ｐゴシック" panose="020B0600070205080204" pitchFamily="34" charset="-128"/>
              </a:rPr>
              <a:t>secondary</a:t>
            </a:r>
            <a:r>
              <a:rPr lang="en-US" altLang="en-US" baseline="0" dirty="0" smtClean="0">
                <a:solidFill>
                  <a:prstClr val="black"/>
                </a:solidFill>
                <a:latin typeface="Calibri"/>
                <a:ea typeface="ＭＳ Ｐゴシック" panose="020B0600070205080204" pitchFamily="34" charset="-128"/>
              </a:rPr>
              <a:t> </a:t>
            </a:r>
            <a:r>
              <a:rPr lang="en-US" altLang="en-US" dirty="0" smtClean="0">
                <a:solidFill>
                  <a:prstClr val="black"/>
                </a:solidFill>
                <a:latin typeface="Calibri"/>
                <a:ea typeface="ＭＳ Ｐゴシック" panose="020B0600070205080204" pitchFamily="34" charset="-128"/>
              </a:rPr>
              <a:t>prevention </a:t>
            </a:r>
            <a:r>
              <a:rPr lang="en-US" altLang="en-US" dirty="0">
                <a:solidFill>
                  <a:prstClr val="black"/>
                </a:solidFill>
                <a:latin typeface="Calibri"/>
                <a:ea typeface="ＭＳ Ｐゴシック" panose="020B0600070205080204" pitchFamily="34" charset="-128"/>
              </a:rPr>
              <a:t>of complications of disease, and health screenings.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586517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Disease surveillance through identifying and reporting certain diseases or conditions that are identified as public health issues.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77123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Injury prevention through education, promotion of the use of safety equipment (seat belt use, helmet use, fall prevention, fire prevention), and injury surveillance.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52873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Case Study</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Present the Case Study Introduction provided in the PowerPoint slide set. </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Lead a discussion using the case study questions provided on the subsequent slide(s). The Case Study with discussion questions continues throughout the PowerPoint presentation. </a:t>
            </a:r>
          </a:p>
          <a:p>
            <a:pPr lvl="0" eaLnBrk="0" fontAlgn="base" hangingPunct="0">
              <a:spcBef>
                <a:spcPct val="30000"/>
              </a:spcBef>
              <a:spcAft>
                <a:spcPct val="0"/>
              </a:spcAft>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Case Study Discussion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Use the case study content and questions to foreshadow the upcoming lesson content. </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373180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Mobile Integrated Healthcare (MIH) and Community Paramedicine (CP) are the provision of patient centered health care in the out-of-hospital environment using mobile technology and resources. MIH consists of services provided by a variety of health care entities and health care practitioners that are administratively or clinically integrated with the EMS agency or system. By contrast, CP consists of services provided by the EMS agency and its EMS personnel that are administratively and clinically integrated with other health care entities.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736022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According to the National Association of EMTs (NAEMT) 2016 </a:t>
            </a:r>
            <a:r>
              <a:rPr lang="en-US" altLang="en-US" i="1" dirty="0">
                <a:solidFill>
                  <a:prstClr val="black"/>
                </a:solidFill>
                <a:latin typeface="Calibri"/>
                <a:ea typeface="ＭＳ Ｐゴシック" panose="020B0600070205080204" pitchFamily="34" charset="-128"/>
              </a:rPr>
              <a:t>Vision Statement on Mobile Integrated Healthcare and Community Paramedicine</a:t>
            </a:r>
            <a:r>
              <a:rPr lang="en-US" altLang="en-US" dirty="0">
                <a:solidFill>
                  <a:prstClr val="black"/>
                </a:solidFill>
                <a:latin typeface="Calibri"/>
                <a:ea typeface="ＭＳ Ｐゴシック" panose="020B0600070205080204" pitchFamily="34" charset="-128"/>
              </a:rPr>
              <a:t>, MIH-CP may include services such as:</a:t>
            </a:r>
          </a:p>
          <a:p>
            <a:pPr lvl="1"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Increasing access to care in underserved areas</a:t>
            </a:r>
          </a:p>
          <a:p>
            <a:pPr lvl="1"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Providing advice to 911 callers via telephone instead of dispatch of resources</a:t>
            </a:r>
          </a:p>
          <a:p>
            <a:pPr lvl="1"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Using specially trained EMS personnel to manage patients who are high-volume users of health care or at high risk for admission or readmission to a medical facility; to manage chronic disease conditions; and to provide preventative care or post-discharge follow-up visits. </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EMS is in a unique position to contribute significantly to the mission of MIH because of its familiarity with and capability to function in the out-of-hospital environment in service of the entire community. EMS can become a significant resource for MIH by transitioning from a focus exclusively on emergency response, emergency care, and transportation to a focus that includes providing patient education, preventative care, chronic disease management, post-discharge follow-up, and alternative health care for patients. By doing so, EMS will significantly increase its value in the health care system.</a:t>
            </a:r>
            <a:endParaRPr lang="en-US" altLang="en-US" sz="18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314840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dirty="0">
                <a:solidFill>
                  <a:prstClr val="black"/>
                </a:solidFill>
                <a:latin typeface="Calibri"/>
                <a:ea typeface="ＭＳ Ｐゴシック" charset="-128"/>
              </a:rPr>
              <a:t>Follow-Up</a:t>
            </a:r>
            <a:endParaRPr lang="en-US" altLang="en-US" sz="1400" dirty="0">
              <a:solidFill>
                <a:prstClr val="black"/>
              </a:solidFill>
              <a:latin typeface="Calibri"/>
              <a:ea typeface="ＭＳ Ｐゴシック"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charset="-128"/>
              </a:rPr>
              <a:t>Answer student questions. </a:t>
            </a:r>
            <a:endParaRPr lang="en-US" altLang="en-US" sz="1800" dirty="0">
              <a:solidFill>
                <a:prstClr val="black"/>
              </a:solidFill>
              <a:latin typeface="Calibri"/>
              <a:ea typeface="ＭＳ Ｐゴシック"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charset="-128"/>
              </a:rPr>
              <a:t>Follow-Up Assignments</a:t>
            </a:r>
            <a:endParaRPr lang="en-US" altLang="en-US" sz="1800" dirty="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dirty="0">
                <a:solidFill>
                  <a:prstClr val="black"/>
                </a:solidFill>
                <a:latin typeface="Calibri"/>
                <a:ea typeface="ＭＳ Ｐゴシック" charset="-128"/>
              </a:rPr>
              <a:t>Review Chapter 1 Summary.</a:t>
            </a:r>
            <a:endParaRPr lang="en-US" altLang="en-US" sz="1800" dirty="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dirty="0">
                <a:solidFill>
                  <a:prstClr val="black"/>
                </a:solidFill>
                <a:latin typeface="Calibri"/>
                <a:ea typeface="ＭＳ Ｐゴシック" charset="-128"/>
              </a:rPr>
              <a:t>Complete Chapter 1 In Review questions. </a:t>
            </a:r>
            <a:endParaRPr lang="en-US" altLang="en-US" sz="1800" dirty="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dirty="0">
                <a:solidFill>
                  <a:prstClr val="black"/>
                </a:solidFill>
                <a:latin typeface="Calibri"/>
                <a:ea typeface="ＭＳ Ｐゴシック" charset="-128"/>
              </a:rPr>
              <a:t>Complete Chapter 1 Critical Thinking questions.</a:t>
            </a:r>
          </a:p>
          <a:p>
            <a:pPr lvl="0" eaLnBrk="0" fontAlgn="base" hangingPunct="0">
              <a:spcBef>
                <a:spcPct val="30000"/>
              </a:spcBef>
              <a:spcAft>
                <a:spcPct val="0"/>
              </a:spcAft>
              <a:defRPr/>
            </a:pPr>
            <a:r>
              <a:rPr lang="en-US" altLang="en-US" dirty="0">
                <a:solidFill>
                  <a:prstClr val="black"/>
                </a:solidFill>
                <a:latin typeface="Calibri"/>
                <a:ea typeface="ＭＳ Ｐゴシック" charset="-128"/>
              </a:rPr>
              <a:t>Assessments</a:t>
            </a:r>
            <a:endParaRPr lang="en-US" altLang="en-US" sz="1800" dirty="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dirty="0">
                <a:solidFill>
                  <a:prstClr val="black"/>
                </a:solidFill>
                <a:latin typeface="Calibri"/>
                <a:ea typeface="ＭＳ Ｐゴシック" charset="-128"/>
              </a:rPr>
              <a:t>Handouts</a:t>
            </a:r>
            <a:endParaRPr lang="en-US" altLang="en-US" sz="1800" dirty="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dirty="0">
                <a:solidFill>
                  <a:prstClr val="black"/>
                </a:solidFill>
                <a:latin typeface="Calibri"/>
                <a:ea typeface="ＭＳ Ｐゴシック" charset="-128"/>
              </a:rPr>
              <a:t>Chapter 1 quiz</a:t>
            </a:r>
            <a:endParaRPr lang="en-US" altLang="en-US" sz="1800" dirty="0">
              <a:solidFill>
                <a:prstClr val="black"/>
              </a:solidFill>
              <a:latin typeface="Calibri"/>
              <a:ea typeface="ＭＳ Ｐゴシック" charset="-128"/>
            </a:endParaRPr>
          </a:p>
          <a:p>
            <a:pPr lvl="0" eaLnBrk="0" fontAlgn="base" hangingPunct="0">
              <a:spcBef>
                <a:spcPct val="30000"/>
              </a:spcBef>
              <a:spcAft>
                <a:spcPct val="0"/>
              </a:spcAft>
              <a:defRPr/>
            </a:pP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785034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Class Activity</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As an alternative to assigning the follow-up exercises in the lesson plan as homework, assign each question to a small group of students for in-class discussion.</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Teaching Tips</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Answers to In Review questions are in the appendix of the text. Advise students to review the questions again as they study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377149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1297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Case Study Discussion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Use the case study content and questions to foreshadow the upcoming lesson content</a:t>
            </a:r>
            <a:r>
              <a:rPr lang="en-US" altLang="en-US" dirty="0" smtClean="0">
                <a:solidFill>
                  <a:prstClr val="black"/>
                </a:solidFill>
                <a:latin typeface="Calibri"/>
                <a:ea typeface="ＭＳ Ｐゴシック" panose="020B0600070205080204" pitchFamily="34" charset="-128"/>
              </a:rPr>
              <a:t>.</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890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Emergency medical care has developed from the days when the local funeral home was the ambulance provider and patient care did not begin until arrival at the hospital. Lessons learned through military conflicts taught lessons that have contributed to modern day EMS.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02798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Points to Emphasize</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Caring for the ill and injured outside the hospital setting dates back hundreds of years, but the EMS system as we know it began in the 1960s.</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NHTSA provides guidance for EMS systems and EMS education at the federal level.</a:t>
            </a:r>
          </a:p>
          <a:p>
            <a:pPr lvl="0" eaLnBrk="0" fontAlgn="base" hangingPunct="0">
              <a:spcBef>
                <a:spcPct val="30000"/>
              </a:spcBef>
              <a:spcAft>
                <a:spcPct val="0"/>
              </a:spcAft>
            </a:pPr>
            <a:r>
              <a:rPr lang="en-US" altLang="en-US" i="1" dirty="0">
                <a:solidFill>
                  <a:prstClr val="black"/>
                </a:solidFill>
                <a:latin typeface="Calibri"/>
                <a:ea typeface="ＭＳ Ｐゴシック" panose="020B0600070205080204" pitchFamily="34" charset="-128"/>
              </a:rPr>
              <a:t>EMS Agenda for the Future </a:t>
            </a:r>
            <a:r>
              <a:rPr lang="en-US" altLang="en-US" dirty="0">
                <a:solidFill>
                  <a:prstClr val="black"/>
                </a:solidFill>
                <a:latin typeface="Calibri"/>
                <a:ea typeface="ＭＳ Ｐゴシック" panose="020B0600070205080204" pitchFamily="34" charset="-128"/>
              </a:rPr>
              <a:t>lays out the roadmap for enhancement of EMS education and practice.</a:t>
            </a:r>
          </a:p>
          <a:p>
            <a:pPr lvl="0" eaLnBrk="0" fontAlgn="base" hangingPunct="0">
              <a:spcBef>
                <a:spcPct val="30000"/>
              </a:spcBef>
              <a:spcAft>
                <a:spcPct val="0"/>
              </a:spcAft>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Media Resources</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Go to</a:t>
            </a:r>
            <a:r>
              <a:rPr lang="en-US" altLang="en-US" b="1" dirty="0">
                <a:solidFill>
                  <a:prstClr val="black"/>
                </a:solidFill>
                <a:latin typeface="Calibri"/>
                <a:ea typeface="ＭＳ Ｐゴシック" panose="020B0600070205080204" pitchFamily="34" charset="-128"/>
              </a:rPr>
              <a:t> </a:t>
            </a:r>
            <a:r>
              <a:rPr lang="en-US" altLang="en-US" b="1" u="sng" dirty="0">
                <a:solidFill>
                  <a:prstClr val="black"/>
                </a:solidFill>
                <a:latin typeface="Calibri"/>
                <a:ea typeface="ＭＳ Ｐゴシック" panose="020B0600070205080204" pitchFamily="34" charset="-128"/>
                <a:hlinkClick r:id="rId3"/>
              </a:rPr>
              <a:t>www.bradybooks.com</a:t>
            </a:r>
            <a:r>
              <a:rPr lang="en-US" altLang="en-US" b="1" dirty="0">
                <a:solidFill>
                  <a:prstClr val="black"/>
                </a:solidFill>
                <a:latin typeface="Calibri"/>
                <a:ea typeface="ＭＳ Ｐゴシック" panose="020B0600070205080204" pitchFamily="34" charset="-128"/>
              </a:rPr>
              <a:t> </a:t>
            </a:r>
            <a:r>
              <a:rPr lang="en-US" altLang="en-US" dirty="0">
                <a:solidFill>
                  <a:prstClr val="black"/>
                </a:solidFill>
                <a:latin typeface="Calibri"/>
                <a:ea typeface="ＭＳ Ｐゴシック" panose="020B0600070205080204" pitchFamily="34" charset="-128"/>
              </a:rPr>
              <a:t>and click on the mykit link for </a:t>
            </a:r>
            <a:r>
              <a:rPr lang="en-US" altLang="en-US" i="1" dirty="0">
                <a:solidFill>
                  <a:prstClr val="black"/>
                </a:solidFill>
                <a:latin typeface="Calibri"/>
                <a:ea typeface="ＭＳ Ｐゴシック" panose="020B0600070205080204" pitchFamily="34" charset="-128"/>
              </a:rPr>
              <a:t>Prehospital Emergency</a:t>
            </a:r>
            <a:r>
              <a:rPr lang="en-US" altLang="en-US" dirty="0">
                <a:solidFill>
                  <a:prstClr val="black"/>
                </a:solidFill>
                <a:latin typeface="Calibri"/>
                <a:ea typeface="ＭＳ Ｐゴシック" panose="020B0600070205080204" pitchFamily="34" charset="-128"/>
              </a:rPr>
              <a:t> </a:t>
            </a:r>
            <a:r>
              <a:rPr lang="en-US" altLang="en-US" i="1" dirty="0">
                <a:solidFill>
                  <a:prstClr val="black"/>
                </a:solidFill>
                <a:latin typeface="Calibri"/>
                <a:ea typeface="ＭＳ Ｐゴシック" panose="020B0600070205080204" pitchFamily="34" charset="-128"/>
              </a:rPr>
              <a:t>Care</a:t>
            </a:r>
            <a:r>
              <a:rPr lang="en-US" altLang="en-US" dirty="0">
                <a:solidFill>
                  <a:prstClr val="black"/>
                </a:solidFill>
                <a:latin typeface="Calibri"/>
                <a:ea typeface="ＭＳ Ｐゴシック" panose="020B0600070205080204" pitchFamily="34" charset="-128"/>
              </a:rPr>
              <a:t>, 11</a:t>
            </a:r>
            <a:r>
              <a:rPr lang="en-US" altLang="en-US" baseline="30000" dirty="0">
                <a:solidFill>
                  <a:prstClr val="black"/>
                </a:solidFill>
                <a:latin typeface="Calibri"/>
                <a:ea typeface="ＭＳ Ｐゴシック" panose="020B0600070205080204" pitchFamily="34" charset="-128"/>
              </a:rPr>
              <a:t>th</a:t>
            </a:r>
            <a:r>
              <a:rPr lang="en-US" altLang="en-US" dirty="0">
                <a:solidFill>
                  <a:prstClr val="black"/>
                </a:solidFill>
                <a:latin typeface="Calibri"/>
                <a:ea typeface="ＭＳ Ｐゴシック" panose="020B0600070205080204" pitchFamily="34" charset="-128"/>
              </a:rPr>
              <a:t> edition to access web resources on the National Registry of EMTs, National EMS Scope of Practice Model, the CDC </a:t>
            </a:r>
            <a:r>
              <a:rPr lang="en-US" altLang="en-US" i="1" dirty="0">
                <a:solidFill>
                  <a:prstClr val="black"/>
                </a:solidFill>
                <a:latin typeface="Calibri"/>
                <a:ea typeface="ＭＳ Ｐゴシック" panose="020B0600070205080204" pitchFamily="34" charset="-128"/>
              </a:rPr>
              <a:t>Weekly Morbidity and Mortality Report</a:t>
            </a:r>
            <a:r>
              <a:rPr lang="en-US" altLang="en-US" dirty="0">
                <a:solidFill>
                  <a:prstClr val="black"/>
                </a:solidFill>
                <a:latin typeface="Calibri"/>
                <a:ea typeface="ＭＳ Ｐゴシック" panose="020B0600070205080204" pitchFamily="34" charset="-128"/>
              </a:rPr>
              <a:t>, and the </a:t>
            </a:r>
            <a:r>
              <a:rPr lang="en-US" altLang="en-US" i="1" dirty="0">
                <a:solidFill>
                  <a:prstClr val="black"/>
                </a:solidFill>
                <a:latin typeface="Calibri"/>
                <a:ea typeface="ＭＳ Ｐゴシック" panose="020B0600070205080204" pitchFamily="34" charset="-128"/>
              </a:rPr>
              <a:t>EMS Agenda for the Future</a:t>
            </a:r>
            <a:r>
              <a:rPr lang="en-US" altLang="en-US" dirty="0">
                <a:solidFill>
                  <a:prstClr val="black"/>
                </a:solidFill>
                <a:latin typeface="Calibri"/>
                <a:ea typeface="ＭＳ Ｐゴシック" panose="020B0600070205080204" pitchFamily="34" charset="-128"/>
              </a:rPr>
              <a:t>.</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39851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457200" y="16002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3" name="Shape 33"/>
          <p:cNvSpPr txBox="1">
            <a:spLocks noGrp="1"/>
          </p:cNvSpPr>
          <p:nvPr>
            <p:ph type="body" idx="2"/>
          </p:nvPr>
        </p:nvSpPr>
        <p:spPr>
          <a:xfrm>
            <a:off x="457200" y="39624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61762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24315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2/7/2018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20" name="Text Placeholder 17"/>
          <p:cNvSpPr>
            <a:spLocks noGrp="1"/>
          </p:cNvSpPr>
          <p:nvPr>
            <p:ph type="body" sz="quarter" idx="16" hasCustomPrompt="1"/>
          </p:nvPr>
        </p:nvSpPr>
        <p:spPr>
          <a:xfrm>
            <a:off x="3048000" y="6529254"/>
            <a:ext cx="5867400" cy="187537"/>
          </a:xfrm>
        </p:spPr>
        <p:txBody>
          <a:bodyPr/>
          <a:lstStyle>
            <a:lvl1pPr marL="0" indent="0" algn="r">
              <a:buNone/>
              <a:defRPr sz="800" baseline="0"/>
            </a:lvl1pPr>
          </a:lstStyle>
          <a:p>
            <a:pPr lvl="0"/>
            <a:r>
              <a:rPr lang="en-US" dirty="0" smtClean="0"/>
              <a:t>Click to add copyright line</a:t>
            </a:r>
            <a:endParaRPr lang="en-IN"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02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aseline="0">
                <a:solidFill>
                  <a:schemeClr val="accent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1"/>
              </a:buClr>
              <a:buSzPct val="100000"/>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9" name="Date Placeholder 3"/>
          <p:cNvSpPr>
            <a:spLocks noGrp="1"/>
          </p:cNvSpPr>
          <p:nvPr>
            <p:ph type="dt" sz="half" idx="10"/>
          </p:nvPr>
        </p:nvSpPr>
        <p:spPr>
          <a:xfrm>
            <a:off x="6335713" y="113072"/>
            <a:ext cx="2133600" cy="182880"/>
          </a:xfrm>
        </p:spPr>
        <p:txBody>
          <a:bodyPr/>
          <a:lstStyle/>
          <a:p>
            <a:fld id="{891838CE-430E-45DE-B6AA-42DD655BB05E}" type="datetime1">
              <a:rPr lang="en-US" smtClean="0"/>
              <a:t>2/7/2018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5896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rgbClr val="3399B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52415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2/7/2018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054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832AD23-A511-424E-9DD2-B8CE2D237B20}" type="datetime1">
              <a:rPr lang="en-US" smtClean="0"/>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4257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2/7/2018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360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57200" y="37338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0133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807084"/>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73720" y="4013968"/>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144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64168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57200" y="368316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5"/>
          </p:nvPr>
        </p:nvSpPr>
        <p:spPr>
          <a:xfrm>
            <a:off x="457200" y="472464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7040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78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927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375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7686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9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523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1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605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1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694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1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5531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a:p>
            <a:pPr lvl="1"/>
            <a:endParaRPr lang="en-IN" dirty="0" smtClean="0"/>
          </a:p>
          <a:p>
            <a:pPr lvl="2"/>
            <a:endParaRPr lang="en-IN" dirty="0"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1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7490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066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1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13"/>
          <p:cNvSpPr>
            <a:spLocks noGrp="1"/>
          </p:cNvSpPr>
          <p:nvPr>
            <p:ph sz="quarter" idx="28"/>
          </p:nvPr>
        </p:nvSpPr>
        <p:spPr>
          <a:xfrm>
            <a:off x="4326230" y="5504746"/>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920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2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5" name="Content Placeholder 2"/>
          <p:cNvSpPr>
            <a:spLocks noGrp="1"/>
          </p:cNvSpPr>
          <p:nvPr>
            <p:ph idx="19"/>
          </p:nvPr>
        </p:nvSpPr>
        <p:spPr>
          <a:xfrm>
            <a:off x="4790255"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790256"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790255"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2"/>
          <p:cNvSpPr>
            <a:spLocks noGrp="1"/>
          </p:cNvSpPr>
          <p:nvPr>
            <p:ph idx="26"/>
          </p:nvPr>
        </p:nvSpPr>
        <p:spPr>
          <a:xfrm>
            <a:off x="4790255"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2"/>
          <p:cNvSpPr>
            <a:spLocks noGrp="1"/>
          </p:cNvSpPr>
          <p:nvPr>
            <p:ph idx="27"/>
          </p:nvPr>
        </p:nvSpPr>
        <p:spPr>
          <a:xfrm>
            <a:off x="4790256"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2"/>
          <p:cNvSpPr>
            <a:spLocks noGrp="1"/>
          </p:cNvSpPr>
          <p:nvPr>
            <p:ph idx="28"/>
          </p:nvPr>
        </p:nvSpPr>
        <p:spPr>
          <a:xfrm>
            <a:off x="4790255"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Content Placeholder 2"/>
          <p:cNvSpPr>
            <a:spLocks noGrp="1"/>
          </p:cNvSpPr>
          <p:nvPr>
            <p:ph idx="29"/>
          </p:nvPr>
        </p:nvSpPr>
        <p:spPr>
          <a:xfrm>
            <a:off x="4790255"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Content Placeholder 2"/>
          <p:cNvSpPr>
            <a:spLocks noGrp="1"/>
          </p:cNvSpPr>
          <p:nvPr>
            <p:ph idx="30"/>
          </p:nvPr>
        </p:nvSpPr>
        <p:spPr>
          <a:xfrm>
            <a:off x="4790256"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Content Placeholder 2"/>
          <p:cNvSpPr>
            <a:spLocks noGrp="1"/>
          </p:cNvSpPr>
          <p:nvPr>
            <p:ph idx="31"/>
          </p:nvPr>
        </p:nvSpPr>
        <p:spPr>
          <a:xfrm>
            <a:off x="4790255"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8" name="Content Placeholder 2"/>
          <p:cNvSpPr>
            <a:spLocks noGrp="1"/>
          </p:cNvSpPr>
          <p:nvPr>
            <p:ph idx="32"/>
          </p:nvPr>
        </p:nvSpPr>
        <p:spPr>
          <a:xfrm>
            <a:off x="4790255"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1" name="Content Placeholder 2"/>
          <p:cNvSpPr>
            <a:spLocks noGrp="1"/>
          </p:cNvSpPr>
          <p:nvPr>
            <p:ph idx="33"/>
          </p:nvPr>
        </p:nvSpPr>
        <p:spPr>
          <a:xfrm>
            <a:off x="457200"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2" name="Content Placeholder 2"/>
          <p:cNvSpPr>
            <a:spLocks noGrp="1"/>
          </p:cNvSpPr>
          <p:nvPr>
            <p:ph idx="34"/>
          </p:nvPr>
        </p:nvSpPr>
        <p:spPr>
          <a:xfrm>
            <a:off x="457201"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3" name="Content Placeholder 2"/>
          <p:cNvSpPr>
            <a:spLocks noGrp="1"/>
          </p:cNvSpPr>
          <p:nvPr>
            <p:ph idx="35"/>
          </p:nvPr>
        </p:nvSpPr>
        <p:spPr>
          <a:xfrm>
            <a:off x="457200"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4" name="Content Placeholder 2"/>
          <p:cNvSpPr>
            <a:spLocks noGrp="1"/>
          </p:cNvSpPr>
          <p:nvPr>
            <p:ph idx="36"/>
          </p:nvPr>
        </p:nvSpPr>
        <p:spPr>
          <a:xfrm>
            <a:off x="457200"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5" name="Content Placeholder 2"/>
          <p:cNvSpPr>
            <a:spLocks noGrp="1"/>
          </p:cNvSpPr>
          <p:nvPr>
            <p:ph idx="37"/>
          </p:nvPr>
        </p:nvSpPr>
        <p:spPr>
          <a:xfrm>
            <a:off x="457201"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6" name="Content Placeholder 2"/>
          <p:cNvSpPr>
            <a:spLocks noGrp="1"/>
          </p:cNvSpPr>
          <p:nvPr>
            <p:ph idx="38"/>
          </p:nvPr>
        </p:nvSpPr>
        <p:spPr>
          <a:xfrm>
            <a:off x="457200"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7" name="Content Placeholder 2"/>
          <p:cNvSpPr>
            <a:spLocks noGrp="1"/>
          </p:cNvSpPr>
          <p:nvPr>
            <p:ph idx="39"/>
          </p:nvPr>
        </p:nvSpPr>
        <p:spPr>
          <a:xfrm>
            <a:off x="457200"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8" name="Content Placeholder 2"/>
          <p:cNvSpPr>
            <a:spLocks noGrp="1"/>
          </p:cNvSpPr>
          <p:nvPr>
            <p:ph idx="40"/>
          </p:nvPr>
        </p:nvSpPr>
        <p:spPr>
          <a:xfrm>
            <a:off x="457201"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9" name="Content Placeholder 2"/>
          <p:cNvSpPr>
            <a:spLocks noGrp="1"/>
          </p:cNvSpPr>
          <p:nvPr>
            <p:ph idx="41"/>
          </p:nvPr>
        </p:nvSpPr>
        <p:spPr>
          <a:xfrm>
            <a:off x="457200"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0" name="Content Placeholder 2"/>
          <p:cNvSpPr>
            <a:spLocks noGrp="1"/>
          </p:cNvSpPr>
          <p:nvPr>
            <p:ph idx="42"/>
          </p:nvPr>
        </p:nvSpPr>
        <p:spPr>
          <a:xfrm>
            <a:off x="457200"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501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2/7/2018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0" name="TextBox 9"/>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115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84448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068857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27709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342898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4" name="Content Placeholder 3"/>
          <p:cNvSpPr>
            <a:spLocks noGrp="1"/>
          </p:cNvSpPr>
          <p:nvPr>
            <p:ph sz="quarter" idx="18"/>
          </p:nvPr>
        </p:nvSpPr>
        <p:spPr>
          <a:xfrm>
            <a:off x="457200" y="5811838"/>
            <a:ext cx="8229600" cy="457200"/>
          </a:xfrm>
        </p:spPr>
        <p:txBody>
          <a:bodyPr/>
          <a:lstStyle>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9"/>
          </p:nvPr>
        </p:nvSpPr>
        <p:spPr>
          <a:xfrm>
            <a:off x="3657601" y="6418263"/>
            <a:ext cx="479834" cy="298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20"/>
          </p:nvPr>
        </p:nvSpPr>
        <p:spPr>
          <a:xfrm>
            <a:off x="5503863" y="6418263"/>
            <a:ext cx="45331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21"/>
          </p:nvPr>
        </p:nvSpPr>
        <p:spPr>
          <a:xfrm>
            <a:off x="7200900" y="6418263"/>
            <a:ext cx="57602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22"/>
          </p:nvPr>
        </p:nvSpPr>
        <p:spPr>
          <a:xfrm flipH="1">
            <a:off x="7976101" y="6418263"/>
            <a:ext cx="778599"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4794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7">
            <a:alphaModFix/>
          </a:blip>
          <a:srcRect/>
          <a:stretch/>
        </p:blipFill>
        <p:spPr>
          <a:xfrm>
            <a:off x="443972" y="6429709"/>
            <a:ext cx="917999" cy="279914"/>
          </a:xfrm>
          <a:prstGeom prst="rect">
            <a:avLst/>
          </a:prstGeom>
          <a:noFill/>
          <a:ln>
            <a:noFill/>
          </a:ln>
        </p:spPr>
      </p:pic>
      <p:sp>
        <p:nvSpPr>
          <p:cNvPr id="9" name="Text Placeholder 5"/>
          <p:cNvSpPr txBox="1">
            <a:spLocks/>
          </p:cNvSpPr>
          <p:nvPr userDrawn="1"/>
        </p:nvSpPr>
        <p:spPr>
          <a:xfrm>
            <a:off x="2670048" y="6449931"/>
            <a:ext cx="6089854" cy="231285"/>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49" r:id="rId3"/>
    <p:sldLayoutId id="2147483668" r:id="rId4"/>
    <p:sldLayoutId id="2147483669" r:id="rId5"/>
    <p:sldLayoutId id="2147483651" r:id="rId6"/>
    <p:sldLayoutId id="2147483654" r:id="rId7"/>
    <p:sldLayoutId id="2147483655" r:id="rId8"/>
    <p:sldLayoutId id="2147483656" r:id="rId9"/>
    <p:sldLayoutId id="2147483667" r:id="rId10"/>
    <p:sldLayoutId id="2147483657"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slide" Target="slide89.xml"/><Relationship Id="rId3" Type="http://schemas.openxmlformats.org/officeDocument/2006/relationships/slide" Target="slide84.xml"/><Relationship Id="rId7" Type="http://schemas.openxmlformats.org/officeDocument/2006/relationships/slide" Target="slide88.xml"/><Relationship Id="rId12" Type="http://schemas.openxmlformats.org/officeDocument/2006/relationships/slide" Target="slide93.xml"/><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slide" Target="slide87.xml"/><Relationship Id="rId11" Type="http://schemas.openxmlformats.org/officeDocument/2006/relationships/slide" Target="slide92.xml"/><Relationship Id="rId5" Type="http://schemas.openxmlformats.org/officeDocument/2006/relationships/slide" Target="slide86.xml"/><Relationship Id="rId10" Type="http://schemas.openxmlformats.org/officeDocument/2006/relationships/slide" Target="slide91.xml"/><Relationship Id="rId4" Type="http://schemas.openxmlformats.org/officeDocument/2006/relationships/slide" Target="slide85.xml"/><Relationship Id="rId9" Type="http://schemas.openxmlformats.org/officeDocument/2006/relationships/slide" Target="slide9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423"/>
            <a:ext cx="8363663" cy="682285"/>
          </a:xfrm>
        </p:spPr>
        <p:txBody>
          <a:bodyPr anchor="b"/>
          <a:lstStyle/>
          <a:p>
            <a:pPr>
              <a:lnSpc>
                <a:spcPct val="90000"/>
              </a:lnSpc>
              <a:spcAft>
                <a:spcPts val="125"/>
              </a:spcAft>
              <a:defRPr/>
            </a:pPr>
            <a:r>
              <a:rPr lang="en-US" altLang="en-US" dirty="0" smtClean="0">
                <a:solidFill>
                  <a:schemeClr val="tx2"/>
                </a:solidFill>
                <a:latin typeface="Times New Roman" panose="02020603050405020304" pitchFamily="18" charset="0"/>
                <a:cs typeface="Times New Roman" panose="02020603050405020304" pitchFamily="18" charset="0"/>
              </a:rPr>
              <a:t>Prehospital: Emergency Care</a:t>
            </a:r>
            <a:endParaRPr lang="en-US" altLang="en-US" i="1" dirty="0">
              <a:solidFill>
                <a:schemeClr val="tx2"/>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035614"/>
            <a:ext cx="8363662" cy="352678"/>
          </a:xfrm>
        </p:spPr>
        <p:txBody>
          <a:bodyPr anchor="ctr"/>
          <a:lstStyle/>
          <a:p>
            <a:pPr eaLnBrk="1" hangingPunct="1">
              <a:defRPr/>
            </a:pPr>
            <a:r>
              <a:rPr lang="en-US" altLang="en-US" dirty="0" smtClean="0">
                <a:solidFill>
                  <a:schemeClr val="tx2"/>
                </a:solidFill>
                <a:latin typeface="+mn-lt"/>
              </a:rPr>
              <a:t>Eleventh Edition</a:t>
            </a:r>
            <a:endParaRPr lang="en-US" altLang="en-US" dirty="0">
              <a:solidFill>
                <a:schemeClr val="tx2"/>
              </a:solidFill>
              <a:latin typeface="+mn-lt"/>
            </a:endParaRPr>
          </a:p>
        </p:txBody>
      </p:sp>
      <p:sp>
        <p:nvSpPr>
          <p:cNvPr id="4" name="Text Placeholder 3"/>
          <p:cNvSpPr>
            <a:spLocks noGrp="1"/>
          </p:cNvSpPr>
          <p:nvPr>
            <p:ph type="body" idx="2"/>
          </p:nvPr>
        </p:nvSpPr>
        <p:spPr>
          <a:xfrm>
            <a:off x="4907280" y="2285999"/>
            <a:ext cx="3657600" cy="739083"/>
          </a:xfrm>
        </p:spPr>
        <p:txBody>
          <a:bodyPr/>
          <a:lstStyle/>
          <a:p>
            <a:pPr lvl="0" algn="ctr"/>
            <a:r>
              <a:rPr lang="en-US" b="1" dirty="0" smtClean="0">
                <a:latin typeface="+mn-lt"/>
              </a:rPr>
              <a:t>Chapter 1</a:t>
            </a:r>
            <a:endParaRPr lang="en-US" b="1" dirty="0">
              <a:latin typeface="+mn-lt"/>
            </a:endParaRPr>
          </a:p>
        </p:txBody>
      </p:sp>
      <p:sp>
        <p:nvSpPr>
          <p:cNvPr id="5" name="Text Placeholder 4"/>
          <p:cNvSpPr>
            <a:spLocks noGrp="1"/>
          </p:cNvSpPr>
          <p:nvPr>
            <p:ph type="body" idx="3"/>
          </p:nvPr>
        </p:nvSpPr>
        <p:spPr>
          <a:xfrm>
            <a:off x="4907280" y="3114461"/>
            <a:ext cx="3657600" cy="1235866"/>
          </a:xfrm>
        </p:spPr>
        <p:txBody>
          <a:bodyPr/>
          <a:lstStyle/>
          <a:p>
            <a:pPr algn="ctr"/>
            <a:r>
              <a:rPr lang="en-US" altLang="en-US" dirty="0">
                <a:latin typeface="+mn-lt"/>
              </a:rPr>
              <a:t>Emergency Medical Care Systems, Research, and Public </a:t>
            </a:r>
            <a:r>
              <a:rPr lang="en-US" altLang="en-US" dirty="0" smtClean="0">
                <a:latin typeface="+mn-lt"/>
              </a:rPr>
              <a:t>Health</a:t>
            </a:r>
            <a:endParaRPr lang="en-US" altLang="en-US" dirty="0">
              <a:latin typeface="+mn-lt"/>
            </a:endParaRPr>
          </a:p>
        </p:txBody>
      </p:sp>
      <p:pic>
        <p:nvPicPr>
          <p:cNvPr id="8" name="Picture 7" descr="Front Cover: Prehospital: Emergency Care Eleventh Edition by Mistovich and Karr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07" y="1627565"/>
            <a:ext cx="4098743" cy="4661148"/>
          </a:xfrm>
          <a:prstGeom prst="rect">
            <a:avLst/>
          </a:prstGeom>
          <a:ln w="9525">
            <a:solidFill>
              <a:schemeClr val="tx1"/>
            </a:solidFill>
          </a:ln>
        </p:spPr>
      </p:pic>
      <p:sp>
        <p:nvSpPr>
          <p:cNvPr id="6" name="Text Placeholder 5"/>
          <p:cNvSpPr>
            <a:spLocks noGrp="1"/>
          </p:cNvSpPr>
          <p:nvPr>
            <p:ph type="body" idx="13"/>
          </p:nvPr>
        </p:nvSpPr>
        <p:spPr>
          <a:xfrm>
            <a:off x="2670048" y="6449931"/>
            <a:ext cx="6089854" cy="231285"/>
          </a:xfrm>
        </p:spPr>
        <p:txBody>
          <a:bodyPr anchor="ctr"/>
          <a:lstStyle/>
          <a:p>
            <a:pPr algn="r"/>
            <a:r>
              <a:rPr lang="en-US" altLang="en-US" sz="1200" dirty="0" smtClean="0">
                <a:solidFill>
                  <a:schemeClr val="tx1"/>
                </a:solidFill>
                <a:latin typeface="Verdana"/>
                <a:ea typeface="Verdana" panose="020B0604030504040204" pitchFamily="34" charset="0"/>
                <a:cs typeface="Verdana" panose="020B0604030504040204" pitchFamily="34" charset="0"/>
              </a:rPr>
              <a:t>Copyright </a:t>
            </a:r>
            <a:r>
              <a:rPr lang="en-US" altLang="en-US" sz="1200" dirty="0" smtClean="0">
                <a:solidFill>
                  <a:schemeClr val="tx1"/>
                </a:solidFill>
                <a:latin typeface="Verdana"/>
                <a:ea typeface="Verdana" panose="020B0604030504040204" pitchFamily="34" charset="0"/>
                <a:cs typeface="Verdana" panose="020B0604030504040204" pitchFamily="34" charset="0"/>
              </a:rPr>
              <a:t>©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
        <p:nvSpPr>
          <p:cNvPr id="9" name="TextBox 8"/>
          <p:cNvSpPr txBox="1"/>
          <p:nvPr/>
        </p:nvSpPr>
        <p:spPr>
          <a:xfrm>
            <a:off x="5486375" y="4564004"/>
            <a:ext cx="2529865" cy="830997"/>
          </a:xfrm>
          <a:prstGeom prst="rect">
            <a:avLst/>
          </a:prstGeom>
          <a:noFill/>
        </p:spPr>
        <p:txBody>
          <a:bodyPr wrap="square" rtlCol="0">
            <a:spAutoFit/>
          </a:bodyPr>
          <a:lstStyle/>
          <a:p>
            <a:pPr lvl="2"/>
            <a:r>
              <a:rPr lang="en-US"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4140415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The 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S System: History </a:t>
            </a:r>
            <a:r>
              <a:rPr lang="en-IN" sz="2000" b="0" dirty="0" smtClean="0">
                <a:latin typeface="Times New Roman" panose="02020603050405020304" pitchFamily="18" charset="0"/>
                <a:ea typeface="ＭＳ Ｐゴシック"/>
                <a:cs typeface="ＭＳ Ｐゴシック" pitchFamily="-65" charset="-128"/>
              </a:rPr>
              <a:t>(2 of 6)</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223655"/>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In the past, care did not begin until the patient reached the hospital.</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In 1966, the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“white paper” identified deficiencies in prehospital medical care, including lack of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 training and lack of organized systems.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0012804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The 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S System: History </a:t>
            </a:r>
            <a:r>
              <a:rPr lang="en-IN" sz="2000" b="0" dirty="0" smtClean="0">
                <a:latin typeface="Times New Roman" panose="02020603050405020304" pitchFamily="18" charset="0"/>
                <a:ea typeface="ＭＳ Ｐゴシック"/>
                <a:cs typeface="ＭＳ Ｐゴシック" pitchFamily="-65" charset="-128"/>
              </a:rPr>
              <a:t>(3 of 6)</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223655"/>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Modern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is part of a continuum of care that begins at the scene of the emergency and continues through hospital discharge and rehabilitation.</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Several significant developments helped lead to this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system.</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1283510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The 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S System: History </a:t>
            </a:r>
            <a:r>
              <a:rPr lang="en-IN" sz="2000" b="0" dirty="0" smtClean="0">
                <a:latin typeface="Times New Roman" panose="02020603050405020304" pitchFamily="18" charset="0"/>
                <a:ea typeface="ＭＳ Ｐゴシック"/>
                <a:cs typeface="ＭＳ Ｐゴシック" pitchFamily="-65" charset="-128"/>
              </a:rPr>
              <a:t>(4 of 6)</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091577" cy="3347040"/>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Introduction of cardiopulmonary resuscitation (C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R) in the 1960s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The Highway Safety Act of 1966</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The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System Act of 1973</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b="1" dirty="0" smtClean="0">
                <a:solidFill>
                  <a:srgbClr val="000000"/>
                </a:solidFill>
                <a:latin typeface="Arial (Body)"/>
                <a:ea typeface="ＭＳ Ｐゴシック"/>
              </a:rPr>
              <a:t>National Emergency Medical Services Education and Practice Blueprint </a:t>
            </a:r>
            <a:r>
              <a:rPr lang="en-IN" altLang="en-US" sz="2400" dirty="0" smtClean="0">
                <a:solidFill>
                  <a:srgbClr val="000000"/>
                </a:solidFill>
                <a:latin typeface="Arial (Body)"/>
                <a:ea typeface="ＭＳ Ｐゴシック"/>
              </a:rPr>
              <a:t>in</a:t>
            </a:r>
            <a:r>
              <a:rPr lang="en-IN" altLang="en-US" sz="2400" b="1"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1993 by the National Registry of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2015006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The 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S System: History </a:t>
            </a:r>
            <a:r>
              <a:rPr lang="en-IN" sz="2000" b="0" dirty="0" smtClean="0">
                <a:latin typeface="Times New Roman" panose="02020603050405020304" pitchFamily="18" charset="0"/>
                <a:ea typeface="ＭＳ Ｐゴシック"/>
                <a:cs typeface="ＭＳ Ｐゴシック" pitchFamily="-65" charset="-128"/>
              </a:rPr>
              <a:t>(5 of 6)</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defRPr/>
            </a:pPr>
            <a:r>
              <a:rPr lang="pt-BR" altLang="en-US" sz="2400" dirty="0" smtClean="0">
                <a:solidFill>
                  <a:srgbClr val="000000"/>
                </a:solidFill>
                <a:latin typeface="Arial (Body)"/>
                <a:ea typeface="ＭＳ Ｐゴシック"/>
              </a:rPr>
              <a:t>N</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H</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T</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S</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A documents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defRPr/>
            </a:pPr>
            <a:r>
              <a:rPr lang="en-IN" altLang="en-US" sz="2400" dirty="0" smtClean="0">
                <a:solidFill>
                  <a:srgbClr val="000000"/>
                </a:solidFill>
                <a:latin typeface="Arial (Body)"/>
                <a:ea typeface="ＭＳ Ｐゴシック"/>
              </a:rPr>
              <a:t>1996 </a:t>
            </a:r>
            <a:r>
              <a:rPr lang="en-IN" altLang="en-US" sz="2400" b="1" dirty="0" smtClean="0">
                <a:solidFill>
                  <a:srgbClr val="000000"/>
                </a:solidFill>
                <a:latin typeface="Arial (Body)"/>
                <a:ea typeface="ＭＳ Ｐゴシック"/>
              </a:rPr>
              <a:t>E</a:t>
            </a:r>
            <a:r>
              <a:rPr lang="en-IN" altLang="en-US" sz="100" b="1" dirty="0" smtClean="0">
                <a:solidFill>
                  <a:srgbClr val="000000"/>
                </a:solidFill>
                <a:latin typeface="Arial (Body)"/>
                <a:ea typeface="ＭＳ Ｐゴシック"/>
              </a:rPr>
              <a:t> </a:t>
            </a:r>
            <a:r>
              <a:rPr lang="en-IN" altLang="en-US" sz="2400" b="1" dirty="0" smtClean="0">
                <a:solidFill>
                  <a:srgbClr val="000000"/>
                </a:solidFill>
                <a:latin typeface="Arial (Body)"/>
                <a:ea typeface="ＭＳ Ｐゴシック"/>
              </a:rPr>
              <a:t>M</a:t>
            </a:r>
            <a:r>
              <a:rPr lang="en-IN" altLang="en-US" sz="100" b="1" dirty="0" smtClean="0">
                <a:solidFill>
                  <a:srgbClr val="000000"/>
                </a:solidFill>
                <a:latin typeface="Arial (Body)"/>
                <a:ea typeface="ＭＳ Ｐゴシック"/>
              </a:rPr>
              <a:t> </a:t>
            </a:r>
            <a:r>
              <a:rPr lang="en-IN" altLang="en-US" sz="2400" b="1" dirty="0" smtClean="0">
                <a:solidFill>
                  <a:srgbClr val="000000"/>
                </a:solidFill>
                <a:latin typeface="Arial (Body)"/>
                <a:ea typeface="ＭＳ Ｐゴシック"/>
              </a:rPr>
              <a:t>S Agenda for the Future</a:t>
            </a:r>
            <a:endParaRPr lang="en-US" altLang="en-US" sz="2400" b="1" i="1" dirty="0">
              <a:solidFill>
                <a:srgbClr val="000000"/>
              </a:solidFill>
              <a:latin typeface="Arial (Body)"/>
              <a:ea typeface="ＭＳ Ｐゴシック"/>
            </a:endParaRPr>
          </a:p>
          <a:p>
            <a:pPr marL="741553" lvl="1" indent="-284353" eaLnBrk="0" fontAlgn="base" hangingPunct="0">
              <a:spcAft>
                <a:spcPct val="0"/>
              </a:spcAft>
              <a:buSzPts val="2400"/>
              <a:defRPr/>
            </a:pPr>
            <a:r>
              <a:rPr lang="en-IN" altLang="en-US" sz="2400" dirty="0" smtClean="0">
                <a:solidFill>
                  <a:srgbClr val="000000"/>
                </a:solidFill>
                <a:latin typeface="Arial (Body)"/>
                <a:ea typeface="ＭＳ Ｐゴシック"/>
              </a:rPr>
              <a:t>2000 </a:t>
            </a:r>
            <a:r>
              <a:rPr lang="en-IN" altLang="en-US" sz="2400" b="1" dirty="0" smtClean="0">
                <a:solidFill>
                  <a:srgbClr val="000000"/>
                </a:solidFill>
                <a:latin typeface="Arial (Body)"/>
                <a:ea typeface="ＭＳ Ｐゴシック"/>
              </a:rPr>
              <a:t>E</a:t>
            </a:r>
            <a:r>
              <a:rPr lang="en-IN" altLang="en-US" sz="100" b="1" dirty="0" smtClean="0">
                <a:solidFill>
                  <a:srgbClr val="000000"/>
                </a:solidFill>
                <a:latin typeface="Arial (Body)"/>
                <a:ea typeface="ＭＳ Ｐゴシック"/>
              </a:rPr>
              <a:t> </a:t>
            </a:r>
            <a:r>
              <a:rPr lang="en-IN" altLang="en-US" sz="2400" b="1" dirty="0" smtClean="0">
                <a:solidFill>
                  <a:srgbClr val="000000"/>
                </a:solidFill>
                <a:latin typeface="Arial (Body)"/>
                <a:ea typeface="ＭＳ Ｐゴシック"/>
              </a:rPr>
              <a:t>M</a:t>
            </a:r>
            <a:r>
              <a:rPr lang="en-IN" altLang="en-US" sz="100" b="1" dirty="0" smtClean="0">
                <a:solidFill>
                  <a:srgbClr val="000000"/>
                </a:solidFill>
                <a:latin typeface="Arial (Body)"/>
                <a:ea typeface="ＭＳ Ｐゴシック"/>
              </a:rPr>
              <a:t> </a:t>
            </a:r>
            <a:r>
              <a:rPr lang="en-IN" altLang="en-US" sz="2400" b="1" dirty="0" smtClean="0">
                <a:solidFill>
                  <a:srgbClr val="000000"/>
                </a:solidFill>
                <a:latin typeface="Arial (Body)"/>
                <a:ea typeface="ＭＳ Ｐゴシック"/>
              </a:rPr>
              <a:t>S Education Agenda for the Future: A Systems Approach</a:t>
            </a:r>
            <a:endParaRPr lang="en-US" altLang="en-US" sz="2400" b="1" i="1" dirty="0">
              <a:solidFill>
                <a:srgbClr val="000000"/>
              </a:solidFill>
              <a:latin typeface="Arial (Body)"/>
              <a:ea typeface="ＭＳ Ｐゴシック"/>
            </a:endParaRPr>
          </a:p>
          <a:p>
            <a:pPr marL="741553" lvl="1" indent="-284353" eaLnBrk="0" fontAlgn="base" hangingPunct="0">
              <a:spcAft>
                <a:spcPct val="0"/>
              </a:spcAft>
              <a:buSzPts val="2400"/>
              <a:defRPr/>
            </a:pPr>
            <a:r>
              <a:rPr lang="fr-FR" altLang="en-US" sz="2400" dirty="0" smtClean="0">
                <a:solidFill>
                  <a:srgbClr val="000000"/>
                </a:solidFill>
                <a:latin typeface="Arial (Body)"/>
                <a:ea typeface="ＭＳ Ｐゴシック"/>
              </a:rPr>
              <a:t>2005 </a:t>
            </a:r>
            <a:r>
              <a:rPr lang="fr-FR" altLang="en-US" sz="2400" b="1" dirty="0" smtClean="0">
                <a:solidFill>
                  <a:srgbClr val="000000"/>
                </a:solidFill>
                <a:latin typeface="Arial (Body)"/>
                <a:ea typeface="ＭＳ Ｐゴシック"/>
              </a:rPr>
              <a:t>National E</a:t>
            </a:r>
            <a:r>
              <a:rPr lang="fr-FR" altLang="en-US" sz="100" b="1" dirty="0" smtClean="0">
                <a:solidFill>
                  <a:srgbClr val="000000"/>
                </a:solidFill>
                <a:latin typeface="Arial (Body)"/>
                <a:ea typeface="ＭＳ Ｐゴシック"/>
              </a:rPr>
              <a:t> </a:t>
            </a:r>
            <a:r>
              <a:rPr lang="fr-FR" altLang="en-US" sz="2400" b="1" dirty="0" smtClean="0">
                <a:solidFill>
                  <a:srgbClr val="000000"/>
                </a:solidFill>
                <a:latin typeface="Arial (Body)"/>
                <a:ea typeface="ＭＳ Ｐゴシック"/>
              </a:rPr>
              <a:t>M</a:t>
            </a:r>
            <a:r>
              <a:rPr lang="fr-FR" altLang="en-US" sz="100" b="1" dirty="0" smtClean="0">
                <a:solidFill>
                  <a:srgbClr val="000000"/>
                </a:solidFill>
                <a:latin typeface="Arial (Body)"/>
                <a:ea typeface="ＭＳ Ｐゴシック"/>
              </a:rPr>
              <a:t> </a:t>
            </a:r>
            <a:r>
              <a:rPr lang="fr-FR" altLang="en-US" sz="2400" b="1" dirty="0" smtClean="0">
                <a:solidFill>
                  <a:srgbClr val="000000"/>
                </a:solidFill>
                <a:latin typeface="Arial (Body)"/>
                <a:ea typeface="ＭＳ Ｐゴシック"/>
              </a:rPr>
              <a:t>S Core Content</a:t>
            </a:r>
            <a:endParaRPr lang="en-US" altLang="en-US" sz="2400" b="1" i="1" dirty="0">
              <a:solidFill>
                <a:srgbClr val="000000"/>
              </a:solidFill>
              <a:latin typeface="Arial (Body)"/>
              <a:ea typeface="ＭＳ Ｐゴシック"/>
            </a:endParaRPr>
          </a:p>
          <a:p>
            <a:pPr marL="741553" lvl="1" indent="-284353" eaLnBrk="0" fontAlgn="base" hangingPunct="0">
              <a:spcAft>
                <a:spcPct val="0"/>
              </a:spcAft>
              <a:buSzPts val="2400"/>
              <a:defRPr/>
            </a:pPr>
            <a:r>
              <a:rPr lang="en-IN" altLang="en-US" sz="2400" dirty="0" smtClean="0">
                <a:solidFill>
                  <a:srgbClr val="000000"/>
                </a:solidFill>
                <a:latin typeface="Arial (Body)"/>
                <a:ea typeface="ＭＳ Ｐゴシック"/>
              </a:rPr>
              <a:t>2006 </a:t>
            </a:r>
            <a:r>
              <a:rPr lang="en-IN" altLang="en-US" sz="2400" b="1" dirty="0" smtClean="0">
                <a:solidFill>
                  <a:srgbClr val="000000"/>
                </a:solidFill>
                <a:latin typeface="Arial (Body)"/>
                <a:ea typeface="ＭＳ Ｐゴシック"/>
              </a:rPr>
              <a:t>National E</a:t>
            </a:r>
            <a:r>
              <a:rPr lang="en-IN" altLang="en-US" sz="100" b="1" dirty="0" smtClean="0">
                <a:solidFill>
                  <a:srgbClr val="000000"/>
                </a:solidFill>
                <a:latin typeface="Arial (Body)"/>
                <a:ea typeface="ＭＳ Ｐゴシック"/>
              </a:rPr>
              <a:t> </a:t>
            </a:r>
            <a:r>
              <a:rPr lang="en-IN" altLang="en-US" sz="2400" b="1" dirty="0" smtClean="0">
                <a:solidFill>
                  <a:srgbClr val="000000"/>
                </a:solidFill>
                <a:latin typeface="Arial (Body)"/>
                <a:ea typeface="ＭＳ Ｐゴシック"/>
              </a:rPr>
              <a:t>M</a:t>
            </a:r>
            <a:r>
              <a:rPr lang="en-IN" altLang="en-US" sz="100" b="1" dirty="0" smtClean="0">
                <a:solidFill>
                  <a:srgbClr val="000000"/>
                </a:solidFill>
                <a:latin typeface="Arial (Body)"/>
                <a:ea typeface="ＭＳ Ｐゴシック"/>
              </a:rPr>
              <a:t> </a:t>
            </a:r>
            <a:r>
              <a:rPr lang="en-IN" altLang="en-US" sz="2400" b="1" dirty="0" smtClean="0">
                <a:solidFill>
                  <a:srgbClr val="000000"/>
                </a:solidFill>
                <a:latin typeface="Arial (Body)"/>
                <a:ea typeface="ＭＳ Ｐゴシック"/>
              </a:rPr>
              <a:t>S Scope of Practice Model</a:t>
            </a:r>
            <a:endParaRPr lang="en-US" altLang="en-US" sz="2400" b="1" i="1" dirty="0">
              <a:solidFill>
                <a:srgbClr val="000000"/>
              </a:solidFill>
              <a:latin typeface="Arial (Body)"/>
              <a:ea typeface="ＭＳ Ｐゴシック"/>
            </a:endParaRPr>
          </a:p>
          <a:p>
            <a:pPr marL="1144778" lvl="2" indent="-230378" eaLnBrk="0" fontAlgn="base" hangingPunct="0">
              <a:spcAft>
                <a:spcPct val="0"/>
              </a:spcAft>
              <a:buSzPts val="2400"/>
              <a:defRPr/>
            </a:pPr>
            <a:r>
              <a:rPr lang="en-US" altLang="en-US" sz="2400" dirty="0" smtClean="0">
                <a:solidFill>
                  <a:srgbClr val="000000"/>
                </a:solidFill>
                <a:latin typeface="Arial (Body)"/>
                <a:ea typeface="ＭＳ Ｐゴシック"/>
              </a:rPr>
              <a:t>National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Education Standards</a:t>
            </a:r>
            <a:endParaRPr lang="en-US" altLang="en-US" sz="2400" i="1" dirty="0">
              <a:solidFill>
                <a:srgbClr val="000000"/>
              </a:solidFill>
              <a:latin typeface="Arial (Body)"/>
              <a:ea typeface="ＭＳ Ｐゴシック"/>
            </a:endParaRPr>
          </a:p>
        </p:txBody>
      </p:sp>
    </p:spTree>
    <p:extLst>
      <p:ext uri="{BB962C8B-B14F-4D97-AF65-F5344CB8AC3E}">
        <p14:creationId xmlns:p14="http://schemas.microsoft.com/office/powerpoint/2010/main" val="13953289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The 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S System: History </a:t>
            </a:r>
            <a:r>
              <a:rPr lang="en-IN" sz="2000" b="0" dirty="0" smtClean="0">
                <a:latin typeface="Times New Roman" panose="02020603050405020304" pitchFamily="18" charset="0"/>
                <a:ea typeface="ＭＳ Ｐゴシック"/>
                <a:cs typeface="ＭＳ Ｐゴシック" pitchFamily="-65" charset="-128"/>
              </a:rPr>
              <a:t>(6 of 6)</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370123"/>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The 2006 Institute of Medicine (I</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 report </a:t>
            </a:r>
            <a:r>
              <a:rPr lang="en-IN" altLang="en-US" sz="2400" b="1" dirty="0" smtClean="0">
                <a:solidFill>
                  <a:srgbClr val="000000"/>
                </a:solidFill>
                <a:latin typeface="Arial (Body)"/>
                <a:ea typeface="ＭＳ Ｐゴシック"/>
              </a:rPr>
              <a:t>The Future of E</a:t>
            </a:r>
            <a:r>
              <a:rPr lang="en-IN" altLang="en-US" sz="100" b="1" dirty="0" smtClean="0">
                <a:solidFill>
                  <a:srgbClr val="000000"/>
                </a:solidFill>
                <a:latin typeface="Arial (Body)"/>
                <a:ea typeface="ＭＳ Ｐゴシック"/>
              </a:rPr>
              <a:t> </a:t>
            </a:r>
            <a:r>
              <a:rPr lang="en-IN" altLang="en-US" sz="2400" b="1" dirty="0" smtClean="0">
                <a:solidFill>
                  <a:srgbClr val="000000"/>
                </a:solidFill>
                <a:latin typeface="Arial (Body)"/>
                <a:ea typeface="ＭＳ Ｐゴシック"/>
              </a:rPr>
              <a:t>M</a:t>
            </a:r>
            <a:r>
              <a:rPr lang="en-IN" altLang="en-US" sz="100" b="1" dirty="0" smtClean="0">
                <a:solidFill>
                  <a:srgbClr val="000000"/>
                </a:solidFill>
                <a:latin typeface="Arial (Body)"/>
                <a:ea typeface="ＭＳ Ｐゴシック"/>
              </a:rPr>
              <a:t> </a:t>
            </a:r>
            <a:r>
              <a:rPr lang="en-IN" altLang="en-US" sz="2400" b="1" dirty="0" smtClean="0">
                <a:solidFill>
                  <a:srgbClr val="000000"/>
                </a:solidFill>
                <a:latin typeface="Arial (Body)"/>
                <a:ea typeface="ＭＳ Ｐゴシック"/>
              </a:rPr>
              <a:t>S Care: E</a:t>
            </a:r>
            <a:r>
              <a:rPr lang="en-IN" altLang="en-US" sz="100" b="1" dirty="0" smtClean="0">
                <a:solidFill>
                  <a:srgbClr val="000000"/>
                </a:solidFill>
                <a:latin typeface="Arial (Body)"/>
                <a:ea typeface="ＭＳ Ｐゴシック"/>
              </a:rPr>
              <a:t> </a:t>
            </a:r>
            <a:r>
              <a:rPr lang="en-IN" altLang="en-US" sz="2400" b="1" dirty="0" smtClean="0">
                <a:solidFill>
                  <a:srgbClr val="000000"/>
                </a:solidFill>
                <a:latin typeface="Arial (Body)"/>
                <a:ea typeface="ＭＳ Ｐゴシック"/>
              </a:rPr>
              <a:t>M</a:t>
            </a:r>
            <a:r>
              <a:rPr lang="en-IN" altLang="en-US" sz="100" b="1" dirty="0" smtClean="0">
                <a:solidFill>
                  <a:srgbClr val="000000"/>
                </a:solidFill>
                <a:latin typeface="Arial (Body)"/>
                <a:ea typeface="ＭＳ Ｐゴシック"/>
              </a:rPr>
              <a:t> </a:t>
            </a:r>
            <a:r>
              <a:rPr lang="en-IN" altLang="en-US" sz="2400" b="1" dirty="0" smtClean="0">
                <a:solidFill>
                  <a:srgbClr val="000000"/>
                </a:solidFill>
                <a:latin typeface="Arial (Body)"/>
                <a:ea typeface="ＭＳ Ｐゴシック"/>
              </a:rPr>
              <a:t>S at the Crossroads</a:t>
            </a:r>
            <a:r>
              <a:rPr lang="en-IN" altLang="en-US" sz="2400" dirty="0" smtClean="0">
                <a:solidFill>
                  <a:srgbClr val="000000"/>
                </a:solidFill>
                <a:latin typeface="Arial (Body)"/>
                <a:ea typeface="ＭＳ Ｐゴシック"/>
              </a:rPr>
              <a:t> recommends: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Common scopes of practice to allow reciprocity between states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National accreditation for all paramedic educational programs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National certification as a prerequisite for state licensure and local credentialing</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2882800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The 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S System: Standards </a:t>
            </a:r>
            <a:r>
              <a:rPr lang="en-IN" sz="2000" b="0" dirty="0" smtClean="0">
                <a:latin typeface="Times New Roman" panose="02020603050405020304" pitchFamily="18" charset="0"/>
                <a:ea typeface="ＭＳ Ｐゴシック"/>
                <a:cs typeface="ＭＳ Ｐゴシック" pitchFamily="-65" charset="-128"/>
              </a:rPr>
              <a:t>(1 of 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N</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H</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A provides a set of recommended state standards, the Technical Assistance Program Assessment Standards.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There are ten components: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1594118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The 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S System: Standards </a:t>
            </a:r>
            <a:r>
              <a:rPr lang="en-IN" sz="2000" b="0" dirty="0" smtClean="0">
                <a:latin typeface="Times New Roman" panose="02020603050405020304" pitchFamily="18" charset="0"/>
                <a:ea typeface="ＭＳ Ｐゴシック"/>
                <a:cs typeface="ＭＳ Ｐゴシック" pitchFamily="-65" charset="-128"/>
              </a:rPr>
              <a:t>(2 of 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p:txBody>
          <a:bodyPr wrap="square" lIns="91425" tIns="91425" rIns="91425" bIns="91425">
            <a:noAutofit/>
          </a:bodyPr>
          <a:lstStyle/>
          <a:p>
            <a:pPr marL="432054" lvl="0" indent="-432054" eaLnBrk="0" fontAlgn="base" hangingPunct="0">
              <a:spcAft>
                <a:spcPct val="0"/>
              </a:spcAft>
              <a:buSzPts val="2400"/>
              <a:buFont typeface="Arial" panose="020B0604020202020204" pitchFamily="34" charset="0"/>
              <a:buAutoNum type="arabicPeriod"/>
              <a:tabLst/>
            </a:pPr>
            <a:r>
              <a:rPr lang="en-US" altLang="en-US" sz="2400" dirty="0" smtClean="0">
                <a:solidFill>
                  <a:srgbClr val="000000"/>
                </a:solidFill>
                <a:latin typeface="Arial (Body)"/>
                <a:ea typeface="ＭＳ Ｐゴシック"/>
              </a:rPr>
              <a:t>Regulation and policy</a:t>
            </a:r>
            <a:endParaRPr lang="en-US" altLang="en-US" sz="2400" dirty="0">
              <a:solidFill>
                <a:srgbClr val="000000"/>
              </a:solidFill>
              <a:latin typeface="Arial (Body)"/>
              <a:ea typeface="ＭＳ Ｐゴシック"/>
            </a:endParaRPr>
          </a:p>
          <a:p>
            <a:pPr marL="432054" lvl="0" indent="-432054" eaLnBrk="0" fontAlgn="base" hangingPunct="0">
              <a:spcAft>
                <a:spcPct val="0"/>
              </a:spcAft>
              <a:buSzPts val="2400"/>
              <a:buFont typeface="Arial" panose="020B0604020202020204" pitchFamily="34" charset="0"/>
              <a:buAutoNum type="arabicPeriod"/>
              <a:tabLst/>
            </a:pPr>
            <a:r>
              <a:rPr lang="en-US" altLang="en-US" sz="2400" dirty="0" smtClean="0">
                <a:solidFill>
                  <a:srgbClr val="000000"/>
                </a:solidFill>
                <a:latin typeface="Arial (Body)"/>
                <a:ea typeface="ＭＳ Ｐゴシック"/>
              </a:rPr>
              <a:t>Resource management</a:t>
            </a:r>
            <a:endParaRPr lang="en-US" altLang="en-US" sz="2400" dirty="0">
              <a:solidFill>
                <a:srgbClr val="000000"/>
              </a:solidFill>
              <a:latin typeface="Arial (Body)"/>
              <a:ea typeface="ＭＳ Ｐゴシック"/>
            </a:endParaRPr>
          </a:p>
          <a:p>
            <a:pPr marL="432054" lvl="0" indent="-432054" eaLnBrk="0" fontAlgn="base" hangingPunct="0">
              <a:spcAft>
                <a:spcPct val="0"/>
              </a:spcAft>
              <a:buSzPts val="2400"/>
              <a:buFont typeface="Arial" panose="020B0604020202020204" pitchFamily="34" charset="0"/>
              <a:buAutoNum type="arabicPeriod"/>
              <a:tabLst/>
            </a:pPr>
            <a:r>
              <a:rPr lang="en-US" altLang="en-US" sz="2400" dirty="0" smtClean="0">
                <a:solidFill>
                  <a:srgbClr val="000000"/>
                </a:solidFill>
                <a:latin typeface="Arial (Body)"/>
                <a:ea typeface="ＭＳ Ｐゴシック"/>
              </a:rPr>
              <a:t>Human resources and training</a:t>
            </a:r>
            <a:endParaRPr lang="en-US" altLang="en-US" sz="2400" dirty="0">
              <a:solidFill>
                <a:srgbClr val="000000"/>
              </a:solidFill>
              <a:latin typeface="Arial (Body)"/>
              <a:ea typeface="ＭＳ Ｐゴシック"/>
            </a:endParaRPr>
          </a:p>
          <a:p>
            <a:pPr marL="432054" lvl="0" indent="-432054" eaLnBrk="0" fontAlgn="base" hangingPunct="0">
              <a:spcAft>
                <a:spcPct val="0"/>
              </a:spcAft>
              <a:buSzPts val="2400"/>
              <a:buFont typeface="Arial" panose="020B0604020202020204" pitchFamily="34" charset="0"/>
              <a:buAutoNum type="arabicPeriod"/>
              <a:tabLst/>
            </a:pPr>
            <a:r>
              <a:rPr lang="en-US" altLang="en-US" sz="2400" dirty="0" smtClean="0">
                <a:solidFill>
                  <a:srgbClr val="000000"/>
                </a:solidFill>
                <a:latin typeface="Arial (Body)"/>
                <a:ea typeface="ＭＳ Ｐゴシック"/>
              </a:rPr>
              <a:t>Transportation</a:t>
            </a:r>
            <a:endParaRPr lang="en-US" altLang="en-US" sz="2400" dirty="0">
              <a:solidFill>
                <a:srgbClr val="000000"/>
              </a:solidFill>
              <a:latin typeface="Arial (Body)"/>
              <a:ea typeface="ＭＳ Ｐゴシック"/>
            </a:endParaRPr>
          </a:p>
          <a:p>
            <a:pPr marL="432054" lvl="0" indent="-432054" eaLnBrk="0" fontAlgn="base" hangingPunct="0">
              <a:spcAft>
                <a:spcPct val="0"/>
              </a:spcAft>
              <a:buSzPts val="2400"/>
              <a:buFont typeface="Arial" panose="020B0604020202020204" pitchFamily="34" charset="0"/>
              <a:buAutoNum type="arabicPeriod"/>
              <a:tabLst/>
            </a:pPr>
            <a:r>
              <a:rPr lang="en-US" altLang="en-US" sz="2400" dirty="0" smtClean="0">
                <a:solidFill>
                  <a:srgbClr val="000000"/>
                </a:solidFill>
                <a:latin typeface="Arial (Body)"/>
                <a:ea typeface="ＭＳ Ｐゴシック"/>
              </a:rPr>
              <a:t>Facilities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820576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The 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S System: Standards </a:t>
            </a:r>
            <a:r>
              <a:rPr lang="en-IN" sz="2000" b="0" dirty="0" smtClean="0">
                <a:latin typeface="Times New Roman" panose="02020603050405020304" pitchFamily="18" charset="0"/>
                <a:ea typeface="ＭＳ Ｐゴシック"/>
                <a:cs typeface="ＭＳ Ｐゴシック" pitchFamily="-65" charset="-128"/>
              </a:rPr>
              <a:t>(3 of 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800736"/>
          </a:xfrm>
        </p:spPr>
        <p:txBody>
          <a:bodyPr wrap="square" lIns="91425" tIns="91425" rIns="91425" bIns="91425">
            <a:noAutofit/>
          </a:bodyPr>
          <a:lstStyle/>
          <a:p>
            <a:pPr marL="432000" lvl="0" indent="-432000" eaLnBrk="0" fontAlgn="base" hangingPunct="0">
              <a:spcAft>
                <a:spcPct val="0"/>
              </a:spcAft>
              <a:buSzPts val="2400"/>
              <a:buFont typeface="+mj-lt"/>
              <a:buAutoNum type="arabicPeriod" startAt="6"/>
              <a:tabLst/>
            </a:pPr>
            <a:r>
              <a:rPr lang="en-US" altLang="en-US" sz="2400" dirty="0" smtClean="0">
                <a:solidFill>
                  <a:srgbClr val="000000"/>
                </a:solidFill>
                <a:latin typeface="Arial (Body)"/>
                <a:ea typeface="ＭＳ Ｐゴシック"/>
              </a:rPr>
              <a:t>Communications</a:t>
            </a:r>
          </a:p>
          <a:p>
            <a:pPr marL="432000" lvl="0" indent="-432000" eaLnBrk="0" fontAlgn="base" hangingPunct="0">
              <a:spcAft>
                <a:spcPct val="0"/>
              </a:spcAft>
              <a:buSzPts val="2400"/>
              <a:buFont typeface="+mj-lt"/>
              <a:buAutoNum type="arabicPeriod" startAt="6"/>
              <a:tabLst/>
            </a:pPr>
            <a:r>
              <a:rPr lang="en-US" altLang="en-US" sz="2400" dirty="0" smtClean="0">
                <a:solidFill>
                  <a:srgbClr val="000000"/>
                </a:solidFill>
                <a:latin typeface="Arial (Body)"/>
                <a:ea typeface="ＭＳ Ｐゴシック"/>
              </a:rPr>
              <a:t>Public information and education</a:t>
            </a:r>
          </a:p>
          <a:p>
            <a:pPr marL="432000" lvl="0" indent="-432000" eaLnBrk="0" fontAlgn="base" hangingPunct="0">
              <a:spcAft>
                <a:spcPct val="0"/>
              </a:spcAft>
              <a:buSzPts val="2400"/>
              <a:buFont typeface="+mj-lt"/>
              <a:buAutoNum type="arabicPeriod" startAt="6"/>
              <a:tabLst/>
            </a:pPr>
            <a:r>
              <a:rPr lang="en-US" altLang="en-US" sz="2400" dirty="0" smtClean="0">
                <a:solidFill>
                  <a:srgbClr val="000000"/>
                </a:solidFill>
                <a:latin typeface="Arial (Body)"/>
                <a:ea typeface="ＭＳ Ｐゴシック"/>
              </a:rPr>
              <a:t>Medical direction</a:t>
            </a:r>
          </a:p>
          <a:p>
            <a:pPr marL="432000" lvl="0" indent="-432000" eaLnBrk="0" fontAlgn="base" hangingPunct="0">
              <a:spcAft>
                <a:spcPct val="0"/>
              </a:spcAft>
              <a:buSzPts val="2400"/>
              <a:buFont typeface="+mj-lt"/>
              <a:buAutoNum type="arabicPeriod" startAt="6"/>
              <a:tabLst/>
            </a:pPr>
            <a:r>
              <a:rPr lang="en-US" altLang="en-US" sz="2400" dirty="0" smtClean="0">
                <a:solidFill>
                  <a:srgbClr val="000000"/>
                </a:solidFill>
                <a:latin typeface="Arial (Body)"/>
                <a:ea typeface="ＭＳ Ｐゴシック"/>
              </a:rPr>
              <a:t>Trauma systems</a:t>
            </a:r>
            <a:endParaRPr lang="en-US" altLang="en-US" sz="2400" dirty="0">
              <a:solidFill>
                <a:srgbClr val="000000"/>
              </a:solidFill>
              <a:latin typeface="Arial (Body)"/>
              <a:ea typeface="ＭＳ Ｐゴシック"/>
            </a:endParaRPr>
          </a:p>
          <a:p>
            <a:pPr marL="432000" indent="-432000" eaLnBrk="0" fontAlgn="base" hangingPunct="0">
              <a:spcAft>
                <a:spcPct val="0"/>
              </a:spcAft>
              <a:buSzPts val="2400"/>
              <a:buFont typeface="+mj-lt"/>
              <a:buAutoNum type="arabicPeriod" startAt="6"/>
              <a:tabLst/>
            </a:pPr>
            <a:r>
              <a:rPr lang="en-US" altLang="en-US" sz="2400" dirty="0" smtClean="0">
                <a:solidFill>
                  <a:srgbClr val="000000"/>
                </a:solidFill>
                <a:latin typeface="Arial (Body)"/>
                <a:ea typeface="ＭＳ Ｐゴシック"/>
              </a:rPr>
              <a:t>Evaluation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713857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The 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S System: System Goals</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841075"/>
          </a:xfrm>
        </p:spPr>
        <p:txBody>
          <a:bodyPr wrap="square" lIns="91425" tIns="91425" rIns="91425" bIns="91425">
            <a:noAutofit/>
          </a:bodyPr>
          <a:lstStyle/>
          <a:p>
            <a:pPr marL="255651" lvl="0" indent="-255651" eaLnBrk="0" fontAlgn="base" hangingPunct="0">
              <a:spcAft>
                <a:spcPct val="0"/>
              </a:spcAft>
              <a:buSzPts val="2400"/>
              <a:tabLst/>
            </a:pPr>
            <a:r>
              <a:rPr lang="en-IN" altLang="en-US" sz="2400" b="1" dirty="0" smtClean="0">
                <a:solidFill>
                  <a:srgbClr val="000000"/>
                </a:solidFill>
                <a:latin typeface="Arial (Body)"/>
                <a:ea typeface="ＭＳ Ｐゴシック"/>
              </a:rPr>
              <a:t>Emergency Medical Services: Clinical Practice and Systems Oversight, 2015</a:t>
            </a:r>
            <a:endParaRPr lang="en-US" altLang="en-US" sz="2400" b="1" dirty="0">
              <a:solidFill>
                <a:srgbClr val="000000"/>
              </a:solidFill>
              <a:latin typeface="Arial (Body)"/>
              <a:ea typeface="ＭＳ Ｐゴシック"/>
            </a:endParaRPr>
          </a:p>
        </p:txBody>
      </p:sp>
      <p:sp>
        <p:nvSpPr>
          <p:cNvPr id="4" name="Text Placeholder 3"/>
          <p:cNvSpPr>
            <a:spLocks noGrp="1"/>
          </p:cNvSpPr>
          <p:nvPr>
            <p:ph type="body" idx="2"/>
          </p:nvPr>
        </p:nvSpPr>
        <p:spPr>
          <a:xfrm>
            <a:off x="457200" y="2510577"/>
            <a:ext cx="8229600" cy="2768790"/>
          </a:xfrm>
        </p:spPr>
        <p:txBody>
          <a:bodyPr/>
          <a:lstStyle/>
          <a:p>
            <a:pPr marL="741553" lvl="1" indent="-428371"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Clinical </a:t>
            </a:r>
            <a:r>
              <a:rPr lang="en-US" altLang="en-US" sz="2400" dirty="0" smtClean="0">
                <a:solidFill>
                  <a:srgbClr val="000000"/>
                </a:solidFill>
                <a:latin typeface="Arial (Body)"/>
                <a:ea typeface="ＭＳ Ｐゴシック"/>
              </a:rPr>
              <a:t>quality</a:t>
            </a:r>
            <a:endParaRPr lang="en-US" altLang="en-US" sz="2400" dirty="0">
              <a:solidFill>
                <a:srgbClr val="000000"/>
              </a:solidFill>
              <a:latin typeface="Arial (Body)"/>
              <a:ea typeface="ＭＳ Ｐゴシック"/>
            </a:endParaRPr>
          </a:p>
          <a:p>
            <a:pPr marL="741553" lvl="1" indent="-428371"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Service </a:t>
            </a:r>
            <a:r>
              <a:rPr lang="en-US" altLang="en-US" sz="2400" dirty="0" smtClean="0">
                <a:solidFill>
                  <a:srgbClr val="000000"/>
                </a:solidFill>
                <a:latin typeface="Arial (Body)"/>
                <a:ea typeface="ＭＳ Ｐゴシック"/>
              </a:rPr>
              <a:t>quality</a:t>
            </a:r>
            <a:endParaRPr lang="en-US" altLang="en-US" sz="2400" dirty="0">
              <a:solidFill>
                <a:srgbClr val="000000"/>
              </a:solidFill>
              <a:latin typeface="Arial (Body)"/>
              <a:ea typeface="ＭＳ Ｐゴシック"/>
            </a:endParaRPr>
          </a:p>
          <a:p>
            <a:pPr marL="741553" lvl="1" indent="-428371"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Economic </a:t>
            </a:r>
            <a:r>
              <a:rPr lang="en-US" altLang="en-US" sz="2400" dirty="0" smtClean="0">
                <a:solidFill>
                  <a:srgbClr val="000000"/>
                </a:solidFill>
                <a:latin typeface="Arial (Body)"/>
                <a:ea typeface="ＭＳ Ｐゴシック"/>
              </a:rPr>
              <a:t>efficiency</a:t>
            </a:r>
            <a:endParaRPr lang="en-US" altLang="en-US" sz="2400" dirty="0">
              <a:solidFill>
                <a:srgbClr val="000000"/>
              </a:solidFill>
              <a:latin typeface="Arial (Body)"/>
              <a:ea typeface="ＭＳ Ｐゴシック"/>
            </a:endParaRPr>
          </a:p>
          <a:p>
            <a:pPr marL="741553" lvl="1" indent="-428371" eaLnBrk="0" fontAlgn="base" hangingPunct="0">
              <a:spcAft>
                <a:spcPct val="0"/>
              </a:spcAft>
              <a:buSzPts val="2400"/>
              <a:buFont typeface="Arial" panose="020B0604020202020204" pitchFamily="34" charset="0"/>
              <a:buAutoNum type="arabicPeriod"/>
            </a:pPr>
            <a:r>
              <a:rPr lang="en-US" altLang="en-US" sz="2400" dirty="0" smtClean="0">
                <a:solidFill>
                  <a:srgbClr val="000000"/>
                </a:solidFill>
                <a:latin typeface="Arial (Body)"/>
                <a:ea typeface="ＭＳ Ｐゴシック"/>
              </a:rPr>
              <a:t>Accountability</a:t>
            </a:r>
            <a:endParaRPr lang="en-US" altLang="en-US" sz="2400" dirty="0">
              <a:solidFill>
                <a:srgbClr val="000000"/>
              </a:solidFill>
              <a:latin typeface="Arial (Body)"/>
              <a:ea typeface="ＭＳ Ｐゴシック"/>
            </a:endParaRPr>
          </a:p>
          <a:p>
            <a:pPr marL="741553" lvl="1" indent="-428371" eaLnBrk="0" fontAlgn="base" hangingPunct="0">
              <a:spcAft>
                <a:spcPct val="0"/>
              </a:spcAft>
              <a:buSzPts val="2400"/>
              <a:buFont typeface="Arial" panose="020B0604020202020204" pitchFamily="34" charset="0"/>
              <a:buAutoNum type="arabicPeriod"/>
            </a:pPr>
            <a:r>
              <a:rPr lang="en-US" altLang="en-US" sz="2400" dirty="0" smtClean="0">
                <a:solidFill>
                  <a:srgbClr val="000000"/>
                </a:solidFill>
                <a:latin typeface="Arial (Body)"/>
                <a:ea typeface="ＭＳ Ｐゴシック"/>
              </a:rPr>
              <a:t>Improvement</a:t>
            </a:r>
            <a:endParaRPr lang="en-US" altLang="en-US" sz="2400" dirty="0">
              <a:solidFill>
                <a:srgbClr val="000000"/>
              </a:solidFill>
              <a:latin typeface="Arial (Body)"/>
              <a:ea typeface="ＭＳ Ｐゴシック"/>
            </a:endParaRPr>
          </a:p>
          <a:p>
            <a:pPr marL="741553" lvl="1" indent="-428371" eaLnBrk="0" fontAlgn="base" hangingPunct="0">
              <a:spcAft>
                <a:spcPct val="0"/>
              </a:spcAft>
              <a:buSzPts val="2400"/>
              <a:buFont typeface="Arial" panose="020B0604020202020204" pitchFamily="34" charset="0"/>
              <a:buAutoNum type="arabicPeriod"/>
            </a:pPr>
            <a:r>
              <a:rPr lang="en-US" altLang="en-US" sz="2400" dirty="0" smtClean="0">
                <a:solidFill>
                  <a:srgbClr val="000000"/>
                </a:solidFill>
                <a:latin typeface="Arial (Body)"/>
                <a:ea typeface="ＭＳ Ｐゴシック"/>
              </a:rPr>
              <a:t>Resilience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73632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S System Access </a:t>
            </a:r>
            <a:r>
              <a:rPr lang="en-IN" sz="2000" b="0" dirty="0" smtClean="0">
                <a:latin typeface="Times New Roman" panose="02020603050405020304" pitchFamily="18" charset="0"/>
                <a:ea typeface="ＭＳ Ｐゴシック"/>
                <a:cs typeface="ＭＳ Ｐゴシック" pitchFamily="-65" charset="-128"/>
              </a:rPr>
              <a:t>(1 of 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377544"/>
          </a:xfrm>
        </p:spPr>
        <p:txBody>
          <a:bodyPr wrap="square" lIns="91425" tIns="91425" rIns="91425" bIns="91425">
            <a:noAutofit/>
          </a:bodyPr>
          <a:lstStyle/>
          <a:p>
            <a:pPr marL="255651" lvl="0" indent="-255651" eaLnBrk="0" fontAlgn="base" hangingPunct="0">
              <a:spcAft>
                <a:spcPct val="0"/>
              </a:spcAft>
              <a:buSzPts val="2400"/>
              <a:tabLst/>
              <a:defRPr/>
            </a:pPr>
            <a:r>
              <a:rPr lang="en-IN" altLang="en-US" sz="2400" dirty="0" smtClean="0">
                <a:solidFill>
                  <a:srgbClr val="000000"/>
                </a:solidFill>
                <a:latin typeface="Arial (Body)"/>
                <a:ea typeface="ＭＳ Ｐゴシック"/>
              </a:rPr>
              <a:t>The most common way for the public to access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is by dialing 911.</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defRPr/>
            </a:pPr>
            <a:r>
              <a:rPr lang="en-US" altLang="en-US" sz="2400" dirty="0" smtClean="0">
                <a:solidFill>
                  <a:srgbClr val="000000"/>
                </a:solidFill>
                <a:latin typeface="Arial (Body)"/>
                <a:ea typeface="ＭＳ Ｐゴシック"/>
              </a:rPr>
              <a:t>Enhanced 911 (E-911) allows: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defRPr/>
            </a:pPr>
            <a:r>
              <a:rPr lang="en-US" altLang="en-US" sz="2400" dirty="0" smtClean="0">
                <a:solidFill>
                  <a:srgbClr val="000000"/>
                </a:solidFill>
                <a:latin typeface="Arial (Body)"/>
                <a:ea typeface="ＭＳ Ｐゴシック"/>
              </a:rPr>
              <a:t>Automatic number identification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defRPr/>
            </a:pPr>
            <a:r>
              <a:rPr lang="en-US" altLang="en-US" sz="2400" dirty="0" smtClean="0">
                <a:solidFill>
                  <a:srgbClr val="000000"/>
                </a:solidFill>
                <a:latin typeface="Arial (Body)"/>
                <a:ea typeface="ＭＳ Ｐゴシック"/>
              </a:rPr>
              <a:t>Automatic location information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0180489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cs typeface="Times New Roman" panose="02020603050405020304" pitchFamily="18" charset="0"/>
              </a:rPr>
              <a:t>Learning </a:t>
            </a:r>
            <a:r>
              <a:rPr lang="en-US" dirty="0">
                <a:latin typeface="Times New Roman" panose="02020603050405020304" pitchFamily="18" charset="0"/>
                <a:cs typeface="Times New Roman" panose="02020603050405020304" pitchFamily="18" charset="0"/>
              </a:rPr>
              <a:t>Readiness</a:t>
            </a:r>
            <a:endParaRPr lang="en-US" dirty="0">
              <a:solidFill>
                <a:srgbClr val="007FA3"/>
              </a:solidFill>
              <a:latin typeface="Times New Roman" panose="02020603050405020304" pitchFamily="18" charset="0"/>
              <a:ea typeface="ＭＳ Ｐゴシック"/>
              <a:cs typeface="Times New Roman" panose="02020603050405020304" pitchFamily="18" charset="0"/>
            </a:endParaRPr>
          </a:p>
        </p:txBody>
      </p:sp>
      <p:sp>
        <p:nvSpPr>
          <p:cNvPr id="3" name="Content Placeholder 2"/>
          <p:cNvSpPr>
            <a:spLocks noGrp="1"/>
          </p:cNvSpPr>
          <p:nvPr>
            <p:ph idx="1"/>
          </p:nvPr>
        </p:nvSpPr>
        <p:spPr>
          <a:xfrm>
            <a:off x="457200" y="1600200"/>
            <a:ext cx="8229600" cy="2608376"/>
          </a:xfrm>
        </p:spPr>
        <p:txBody>
          <a:bodyPr wrap="square" lIns="91425" tIns="91425" rIns="91425" bIns="91425">
            <a:noAutofit/>
          </a:bodyPr>
          <a:lstStyle/>
          <a:p>
            <a:pPr marL="255651" lvl="0" indent="-255651" eaLnBrk="0" fontAlgn="base" hangingPunct="0">
              <a:spcAft>
                <a:spcPct val="0"/>
              </a:spcAft>
              <a:buSzPts val="2400"/>
            </a:pPr>
            <a:r>
              <a:rPr lang="en-IN" altLang="en-US" sz="2400" b="1" dirty="0" smtClean="0">
                <a:solidFill>
                  <a:srgbClr val="000000"/>
                </a:solidFill>
                <a:latin typeface="Arial (Body)"/>
                <a:ea typeface="ＭＳ Ｐゴシック"/>
              </a:rPr>
              <a:t>E</a:t>
            </a:r>
            <a:r>
              <a:rPr lang="en-IN" altLang="en-US" sz="100" b="1" dirty="0" smtClean="0">
                <a:solidFill>
                  <a:srgbClr val="000000"/>
                </a:solidFill>
                <a:latin typeface="Arial (Body)"/>
                <a:ea typeface="ＭＳ Ｐゴシック"/>
              </a:rPr>
              <a:t> </a:t>
            </a:r>
            <a:r>
              <a:rPr lang="en-IN" altLang="en-US" sz="2400" b="1" dirty="0" smtClean="0">
                <a:solidFill>
                  <a:srgbClr val="000000"/>
                </a:solidFill>
                <a:latin typeface="Arial (Body)"/>
                <a:ea typeface="ＭＳ Ｐゴシック"/>
              </a:rPr>
              <a:t>M</a:t>
            </a:r>
            <a:r>
              <a:rPr lang="en-IN" altLang="en-US" sz="100" b="1" dirty="0" smtClean="0">
                <a:solidFill>
                  <a:srgbClr val="000000"/>
                </a:solidFill>
                <a:latin typeface="Arial (Body)"/>
                <a:ea typeface="ＭＳ Ｐゴシック"/>
              </a:rPr>
              <a:t> </a:t>
            </a:r>
            <a:r>
              <a:rPr lang="en-IN" altLang="en-US" sz="2400" b="1" dirty="0" smtClean="0">
                <a:solidFill>
                  <a:srgbClr val="000000"/>
                </a:solidFill>
                <a:latin typeface="Arial (Body)"/>
                <a:ea typeface="ＭＳ Ｐゴシック"/>
              </a:rPr>
              <a:t>S Education Standards, </a:t>
            </a:r>
            <a:r>
              <a:rPr lang="en-IN" altLang="en-US" sz="2400" dirty="0" smtClean="0">
                <a:solidFill>
                  <a:srgbClr val="000000"/>
                </a:solidFill>
                <a:latin typeface="Arial (Body)"/>
                <a:ea typeface="ＭＳ Ｐゴシック"/>
              </a:rPr>
              <a:t>text p. 1.</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Chapter Objectives, </a:t>
            </a:r>
            <a:r>
              <a:rPr lang="en-US" altLang="en-US" sz="2400" dirty="0" smtClean="0">
                <a:solidFill>
                  <a:srgbClr val="000000"/>
                </a:solidFill>
                <a:latin typeface="Arial (Body)"/>
                <a:ea typeface="ＭＳ Ｐゴシック"/>
              </a:rPr>
              <a:t>text p. 1.</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pPr>
            <a:r>
              <a:rPr lang="en-IN" altLang="en-US" sz="2400" b="1" dirty="0" smtClean="0">
                <a:solidFill>
                  <a:srgbClr val="000000"/>
                </a:solidFill>
                <a:latin typeface="Arial (Body)"/>
                <a:ea typeface="ＭＳ Ｐゴシック"/>
              </a:rPr>
              <a:t>Key Terms, </a:t>
            </a:r>
            <a:r>
              <a:rPr lang="en-IN" altLang="en-US" sz="2400" dirty="0" smtClean="0">
                <a:solidFill>
                  <a:srgbClr val="000000"/>
                </a:solidFill>
                <a:latin typeface="Arial (Body)"/>
                <a:ea typeface="ＭＳ Ｐゴシック"/>
              </a:rPr>
              <a:t>text p. 1.</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pPr>
            <a:r>
              <a:rPr lang="en-IN" altLang="en-US" sz="2400" dirty="0" smtClean="0">
                <a:solidFill>
                  <a:srgbClr val="000000"/>
                </a:solidFill>
                <a:latin typeface="Arial (Body)"/>
                <a:ea typeface="ＭＳ Ｐゴシック"/>
              </a:rPr>
              <a:t>Purpose of lecture presentation versus textbook reading assignments.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2134773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defRPr/>
            </a:pPr>
            <a:r>
              <a:rPr lang="en-IN" altLang="en-US" sz="3200" dirty="0">
                <a:latin typeface="Times New Roman" panose="02020603050405020304" pitchFamily="18" charset="0"/>
                <a:ea typeface="ＭＳ Ｐゴシック"/>
              </a:rPr>
              <a:t>Communications Play a Vital Role in the Emergency Medical </a:t>
            </a:r>
            <a:r>
              <a:rPr lang="en-IN" altLang="en-US" sz="3200" dirty="0" smtClean="0">
                <a:latin typeface="Times New Roman" panose="02020603050405020304" pitchFamily="18" charset="0"/>
                <a:ea typeface="ＭＳ Ｐゴシック"/>
              </a:rPr>
              <a:t>Services (</a:t>
            </a:r>
            <a:r>
              <a:rPr lang="en-IN" altLang="en-US" sz="3200" dirty="0">
                <a:latin typeface="Times New Roman" panose="02020603050405020304" pitchFamily="18" charset="0"/>
                <a:ea typeface="ＭＳ Ｐゴシック"/>
              </a:rPr>
              <a:t>E</a:t>
            </a:r>
            <a:r>
              <a:rPr lang="en-IN" altLang="en-US" sz="100" dirty="0" smtClean="0">
                <a:latin typeface="Times New Roman" panose="02020603050405020304" pitchFamily="18" charset="0"/>
                <a:ea typeface="ＭＳ Ｐゴシック"/>
              </a:rPr>
              <a:t> </a:t>
            </a:r>
            <a:r>
              <a:rPr lang="en-IN" altLang="en-US" sz="3200" dirty="0" smtClean="0">
                <a:latin typeface="Times New Roman" panose="02020603050405020304" pitchFamily="18" charset="0"/>
                <a:ea typeface="ＭＳ Ｐゴシック"/>
              </a:rPr>
              <a:t>M</a:t>
            </a:r>
            <a:r>
              <a:rPr lang="en-IN" altLang="en-US" sz="100" dirty="0" smtClean="0">
                <a:latin typeface="Times New Roman" panose="02020603050405020304" pitchFamily="18" charset="0"/>
                <a:ea typeface="ＭＳ Ｐゴシック"/>
              </a:rPr>
              <a:t> </a:t>
            </a:r>
            <a:r>
              <a:rPr lang="en-IN" altLang="en-US" sz="3200" dirty="0" smtClean="0">
                <a:latin typeface="Times New Roman" panose="02020603050405020304" pitchFamily="18" charset="0"/>
                <a:ea typeface="ＭＳ Ｐゴシック"/>
              </a:rPr>
              <a:t>S) System</a:t>
            </a:r>
            <a:endParaRPr lang="en-US" altLang="en-US" sz="3200" dirty="0">
              <a:latin typeface="Times New Roman" panose="02020603050405020304" pitchFamily="18" charset="0"/>
              <a:ea typeface="ＭＳ Ｐゴシック"/>
            </a:endParaRPr>
          </a:p>
        </p:txBody>
      </p:sp>
      <p:pic>
        <p:nvPicPr>
          <p:cNvPr id="4" name="Picture 2" descr="A dispatcher with a headset works in front of several screen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7438" y="1689399"/>
            <a:ext cx="7469124" cy="439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37711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S System Access </a:t>
            </a:r>
            <a:r>
              <a:rPr lang="en-IN" sz="2000" b="0" dirty="0" smtClean="0">
                <a:latin typeface="Times New Roman" panose="02020603050405020304" pitchFamily="18" charset="0"/>
                <a:ea typeface="ＭＳ Ｐゴシック"/>
                <a:cs typeface="ＭＳ Ｐゴシック" pitchFamily="-65" charset="-128"/>
              </a:rPr>
              <a:t>(2 of 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Benefits of 911</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The number is easy to remember and use.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Public safety answering point (P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A</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 is staffed by specially trained dispatchers.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All emergency services—police, fire, and </a:t>
            </a:r>
            <a:r>
              <a:rPr lang="pt-BR" altLang="en-US" sz="2400" dirty="0" smtClean="0">
                <a:solidFill>
                  <a:srgbClr val="000000"/>
                </a:solidFill>
                <a:latin typeface="Arial (Body)"/>
                <a:ea typeface="ＭＳ Ｐゴシック"/>
              </a:rPr>
              <a:t>E</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M</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S—are </a:t>
            </a:r>
            <a:r>
              <a:rPr lang="en-IN" altLang="en-US" sz="2400" dirty="0" smtClean="0">
                <a:solidFill>
                  <a:srgbClr val="000000"/>
                </a:solidFill>
                <a:latin typeface="Arial (Body)"/>
                <a:ea typeface="ＭＳ Ｐゴシック"/>
              </a:rPr>
              <a:t>accessible by dialing one number.</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7020042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S System Access </a:t>
            </a:r>
            <a:r>
              <a:rPr lang="en-IN" sz="2000" b="0" dirty="0" smtClean="0">
                <a:latin typeface="Times New Roman" panose="02020603050405020304" pitchFamily="18" charset="0"/>
                <a:ea typeface="ＭＳ Ｐゴシック"/>
                <a:cs typeface="ＭＳ Ｐゴシック" pitchFamily="-65" charset="-128"/>
              </a:rPr>
              <a:t>(3 of 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Cell phones pose some challenges to 911 systems: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They are not identified with a fixed site, so the location is identified as the closest cell tower.</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Calls near geographic boundaries can go to a different P</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A</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F</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C rules are being implemented to improve cellular access to 911.</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2006628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S System Access </a:t>
            </a:r>
            <a:r>
              <a:rPr lang="en-IN" sz="2000" b="0" dirty="0" smtClean="0">
                <a:latin typeface="Times New Roman" panose="02020603050405020304" pitchFamily="18" charset="0"/>
                <a:ea typeface="ＭＳ Ｐゴシック"/>
                <a:cs typeface="ＭＳ Ｐゴシック" pitchFamily="-65" charset="-128"/>
              </a:rPr>
              <a:t>(4 of 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Voice over Internet Protocol (V</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o</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I</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 also poses challenges addressed by F</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C rules.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911 </a:t>
            </a:r>
            <a:r>
              <a:rPr lang="en-IN" altLang="en-US" sz="2400" dirty="0">
                <a:solidFill>
                  <a:srgbClr val="000000"/>
                </a:solidFill>
                <a:latin typeface="Arial (Body)"/>
                <a:ea typeface="ＭＳ Ｐゴシック"/>
              </a:rPr>
              <a:t>service must be a standard feature</a:t>
            </a:r>
            <a:r>
              <a:rPr lang="en-IN"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a:solidFill>
                  <a:srgbClr val="000000"/>
                </a:solidFill>
                <a:latin typeface="Arial (Body)"/>
                <a:ea typeface="ＭＳ Ｐゴシック"/>
              </a:rPr>
              <a:t>Must give the physical location of where the service will be used</a:t>
            </a:r>
            <a:r>
              <a:rPr lang="en-IN"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a:solidFill>
                  <a:srgbClr val="000000"/>
                </a:solidFill>
                <a:latin typeface="Arial (Body)"/>
                <a:ea typeface="ＭＳ Ｐゴシック"/>
              </a:rPr>
              <a:t>The provider must transmit all 911 calls to the appropriate P</a:t>
            </a:r>
            <a:r>
              <a:rPr lang="en-IN" altLang="en-US" sz="100" dirty="0">
                <a:solidFill>
                  <a:srgbClr val="000000"/>
                </a:solidFill>
                <a:latin typeface="Arial (Body)"/>
                <a:ea typeface="ＭＳ Ｐゴシック"/>
              </a:rPr>
              <a:t> </a:t>
            </a:r>
            <a:r>
              <a:rPr lang="en-IN" altLang="en-US" sz="2400" dirty="0">
                <a:solidFill>
                  <a:srgbClr val="000000"/>
                </a:solidFill>
                <a:latin typeface="Arial (Body)"/>
                <a:ea typeface="ＭＳ Ｐゴシック"/>
              </a:rPr>
              <a:t>S</a:t>
            </a:r>
            <a:r>
              <a:rPr lang="en-IN" altLang="en-US" sz="100" dirty="0">
                <a:solidFill>
                  <a:srgbClr val="000000"/>
                </a:solidFill>
                <a:latin typeface="Arial (Body)"/>
                <a:ea typeface="ＭＳ Ｐゴシック"/>
              </a:rPr>
              <a:t> </a:t>
            </a:r>
            <a:r>
              <a:rPr lang="en-IN" altLang="en-US" sz="2400" dirty="0">
                <a:solidFill>
                  <a:srgbClr val="000000"/>
                </a:solidFill>
                <a:latin typeface="Arial (Body)"/>
                <a:ea typeface="ＭＳ Ｐゴシック"/>
              </a:rPr>
              <a:t>A</a:t>
            </a:r>
            <a:r>
              <a:rPr lang="en-IN" altLang="en-US" sz="100" dirty="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4240725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Case Study </a:t>
            </a:r>
            <a:r>
              <a:rPr lang="en-IN" sz="2000" b="0" dirty="0" smtClean="0">
                <a:latin typeface="Times New Roman" panose="02020603050405020304" pitchFamily="18" charset="0"/>
                <a:ea typeface="ＭＳ Ｐゴシック"/>
                <a:cs typeface="ＭＳ Ｐゴシック" pitchFamily="-65" charset="-128"/>
              </a:rPr>
              <a:t>(2 of 15)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IN" altLang="en-US" sz="2400" dirty="0" smtClean="0">
                <a:solidFill>
                  <a:srgbClr val="000000"/>
                </a:solidFill>
                <a:latin typeface="Arial (Body)"/>
                <a:ea typeface="ＭＳ Ｐゴシック"/>
              </a:rPr>
              <a:t>Charlene, one of the waitresses in the restaurant, pulls a cell phone from her pocket and dials 911. The dispatcher immediately transfers the call to a specially trained emergency medical dispatcher. The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D asks Charlene a series of questions to get help on the way, and gives her instructions for checking and monitoring Ben’s condition until help arrives.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1192133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Case Study </a:t>
            </a:r>
            <a:r>
              <a:rPr lang="en-IN" sz="2000" b="0" dirty="0" smtClean="0">
                <a:latin typeface="Times New Roman" panose="02020603050405020304" pitchFamily="18" charset="0"/>
                <a:ea typeface="ＭＳ Ｐゴシック"/>
                <a:cs typeface="ＭＳ Ｐゴシック" pitchFamily="-65" charset="-128"/>
              </a:rPr>
              <a:t>(3 of 15)</a:t>
            </a:r>
            <a:endParaRPr lang="en-US" sz="2000" b="0" dirty="0">
              <a:latin typeface="Times New Roman" panose="02020603050405020304" pitchFamily="18" charset="0"/>
              <a:ea typeface="ＭＳ Ｐゴシック"/>
              <a:cs typeface="ＭＳ Ｐゴシック" pitchFamily="-65" charset="-128"/>
            </a:endParaRPr>
          </a:p>
        </p:txBody>
      </p:sp>
      <p:sp>
        <p:nvSpPr>
          <p:cNvPr id="3" name="Content Placeholder 2"/>
          <p:cNvSpPr>
            <a:spLocks noGrp="1"/>
          </p:cNvSpPr>
          <p:nvPr>
            <p:ph idx="1"/>
          </p:nvPr>
        </p:nvSpPr>
        <p:spPr>
          <a:xfrm>
            <a:off x="457200" y="1600199"/>
            <a:ext cx="8229600" cy="4722223"/>
          </a:xfrm>
        </p:spPr>
        <p:txBody>
          <a:bodyPr wrap="square" lIns="91425" tIns="91425" rIns="91425" bIns="91425">
            <a:noAutofit/>
          </a:bodyPr>
          <a:lstStyle/>
          <a:p>
            <a:pPr marL="0" lvl="0" indent="0" eaLnBrk="0" fontAlgn="base" hangingPunct="0">
              <a:spcBef>
                <a:spcPct val="20000"/>
              </a:spcBef>
              <a:spcAft>
                <a:spcPct val="0"/>
              </a:spcAft>
              <a:buSzPts val="2400"/>
              <a:buNone/>
            </a:pPr>
            <a:r>
              <a:rPr lang="en-IN" altLang="en-US" sz="1800" dirty="0" smtClean="0">
                <a:solidFill>
                  <a:srgbClr val="000000"/>
                </a:solidFill>
                <a:latin typeface="+mn-lt"/>
                <a:ea typeface="ＭＳ Ｐゴシック"/>
              </a:rPr>
              <a:t>What components of the E</a:t>
            </a:r>
            <a:r>
              <a:rPr lang="en-IN" altLang="en-US" sz="100" dirty="0" smtClean="0">
                <a:solidFill>
                  <a:srgbClr val="000000"/>
                </a:solidFill>
                <a:latin typeface="+mn-lt"/>
                <a:ea typeface="ＭＳ Ｐゴシック"/>
              </a:rPr>
              <a:t> </a:t>
            </a:r>
            <a:r>
              <a:rPr lang="en-IN" altLang="en-US" sz="1800" dirty="0" smtClean="0">
                <a:solidFill>
                  <a:srgbClr val="000000"/>
                </a:solidFill>
                <a:latin typeface="+mn-lt"/>
                <a:ea typeface="ＭＳ Ｐゴシック"/>
              </a:rPr>
              <a:t>M</a:t>
            </a:r>
            <a:r>
              <a:rPr lang="en-IN" altLang="en-US" sz="100" dirty="0" smtClean="0">
                <a:solidFill>
                  <a:srgbClr val="000000"/>
                </a:solidFill>
                <a:latin typeface="+mn-lt"/>
                <a:ea typeface="ＭＳ Ｐゴシック"/>
              </a:rPr>
              <a:t> </a:t>
            </a:r>
            <a:r>
              <a:rPr lang="en-IN" altLang="en-US" sz="1800" dirty="0" smtClean="0">
                <a:solidFill>
                  <a:srgbClr val="000000"/>
                </a:solidFill>
                <a:latin typeface="+mn-lt"/>
                <a:ea typeface="ＭＳ Ｐゴシック"/>
              </a:rPr>
              <a:t>S system have been used in this case so far?</a:t>
            </a:r>
          </a:p>
          <a:p>
            <a:pPr marL="255600" indent="-255600" eaLnBrk="0" fontAlgn="base" hangingPunct="0">
              <a:spcBef>
                <a:spcPts val="1200"/>
              </a:spcBef>
              <a:spcAft>
                <a:spcPct val="0"/>
              </a:spcAft>
            </a:pPr>
            <a:r>
              <a:rPr lang="en-US" sz="1800" kern="1200" dirty="0">
                <a:solidFill>
                  <a:srgbClr val="000000"/>
                </a:solidFill>
                <a:latin typeface="+mn-lt"/>
                <a:ea typeface="ＭＳ Ｐゴシック"/>
                <a:hlinkClick r:id="rId3" action="ppaction://hlinksldjump"/>
              </a:rPr>
              <a:t>Regulations &amp; </a:t>
            </a:r>
            <a:r>
              <a:rPr lang="en-US" sz="1800" kern="1200" dirty="0" smtClean="0">
                <a:solidFill>
                  <a:srgbClr val="000000"/>
                </a:solidFill>
                <a:latin typeface="+mn-lt"/>
                <a:ea typeface="ＭＳ Ｐゴシック"/>
                <a:hlinkClick r:id="rId3" action="ppaction://hlinksldjump"/>
              </a:rPr>
              <a:t>Policy</a:t>
            </a:r>
            <a:endParaRPr lang="en-US" sz="1800" kern="1200" dirty="0" smtClean="0">
              <a:solidFill>
                <a:srgbClr val="000000"/>
              </a:solidFill>
              <a:latin typeface="+mn-lt"/>
              <a:ea typeface="ＭＳ Ｐゴシック"/>
            </a:endParaRPr>
          </a:p>
          <a:p>
            <a:pPr marL="255600" indent="-255600" eaLnBrk="0" fontAlgn="base" hangingPunct="0">
              <a:spcBef>
                <a:spcPts val="1200"/>
              </a:spcBef>
              <a:spcAft>
                <a:spcPct val="0"/>
              </a:spcAft>
            </a:pPr>
            <a:r>
              <a:rPr lang="en-US" sz="1800" kern="1200" dirty="0">
                <a:solidFill>
                  <a:srgbClr val="000000"/>
                </a:solidFill>
                <a:latin typeface="+mn-lt"/>
                <a:ea typeface="ＭＳ Ｐゴシック"/>
                <a:hlinkClick r:id="rId4" action="ppaction://hlinksldjump"/>
              </a:rPr>
              <a:t>Resource </a:t>
            </a:r>
            <a:r>
              <a:rPr lang="en-US" sz="1800" kern="1200" dirty="0" smtClean="0">
                <a:solidFill>
                  <a:srgbClr val="000000"/>
                </a:solidFill>
                <a:latin typeface="+mn-lt"/>
                <a:ea typeface="ＭＳ Ｐゴシック"/>
                <a:hlinkClick r:id="rId4" action="ppaction://hlinksldjump"/>
              </a:rPr>
              <a:t>Management</a:t>
            </a:r>
            <a:endParaRPr lang="en-US" sz="1800" kern="1200" dirty="0" smtClean="0">
              <a:solidFill>
                <a:srgbClr val="000000"/>
              </a:solidFill>
              <a:latin typeface="+mn-lt"/>
              <a:ea typeface="ＭＳ Ｐゴシック"/>
            </a:endParaRPr>
          </a:p>
          <a:p>
            <a:pPr marL="255600" indent="-255600" eaLnBrk="0" fontAlgn="base" hangingPunct="0">
              <a:spcBef>
                <a:spcPts val="1200"/>
              </a:spcBef>
              <a:spcAft>
                <a:spcPct val="0"/>
              </a:spcAft>
            </a:pPr>
            <a:r>
              <a:rPr lang="en-US" sz="1800" kern="1200" dirty="0">
                <a:solidFill>
                  <a:srgbClr val="000000"/>
                </a:solidFill>
                <a:latin typeface="+mn-lt"/>
                <a:ea typeface="ＭＳ Ｐゴシック"/>
                <a:hlinkClick r:id="rId5" action="ppaction://hlinksldjump"/>
              </a:rPr>
              <a:t>Human Resources &amp; </a:t>
            </a:r>
            <a:r>
              <a:rPr lang="en-US" sz="1800" kern="1200" dirty="0" smtClean="0">
                <a:solidFill>
                  <a:srgbClr val="000000"/>
                </a:solidFill>
                <a:latin typeface="+mn-lt"/>
                <a:ea typeface="ＭＳ Ｐゴシック"/>
                <a:hlinkClick r:id="rId5" action="ppaction://hlinksldjump"/>
              </a:rPr>
              <a:t>Training</a:t>
            </a:r>
            <a:endParaRPr lang="en-US" sz="1800" kern="1200" dirty="0" smtClean="0">
              <a:solidFill>
                <a:srgbClr val="000000"/>
              </a:solidFill>
              <a:latin typeface="+mn-lt"/>
              <a:ea typeface="ＭＳ Ｐゴシック"/>
            </a:endParaRPr>
          </a:p>
          <a:p>
            <a:pPr marL="255600" indent="-255600" eaLnBrk="0" fontAlgn="base" hangingPunct="0">
              <a:spcBef>
                <a:spcPts val="1200"/>
              </a:spcBef>
              <a:spcAft>
                <a:spcPct val="0"/>
              </a:spcAft>
            </a:pPr>
            <a:r>
              <a:rPr lang="en-US" sz="1800" kern="1200" dirty="0" smtClean="0">
                <a:solidFill>
                  <a:srgbClr val="000000"/>
                </a:solidFill>
                <a:latin typeface="+mn-lt"/>
                <a:ea typeface="ＭＳ Ｐゴシック"/>
                <a:hlinkClick r:id="rId6" action="ppaction://hlinksldjump"/>
              </a:rPr>
              <a:t>Transportation</a:t>
            </a:r>
            <a:endParaRPr lang="en-US" sz="1800" kern="1200" dirty="0" smtClean="0">
              <a:solidFill>
                <a:srgbClr val="000000"/>
              </a:solidFill>
              <a:latin typeface="+mn-lt"/>
              <a:ea typeface="ＭＳ Ｐゴシック"/>
            </a:endParaRPr>
          </a:p>
          <a:p>
            <a:pPr marL="255600" indent="-255600" eaLnBrk="0" fontAlgn="base" hangingPunct="0">
              <a:spcBef>
                <a:spcPts val="1200"/>
              </a:spcBef>
              <a:spcAft>
                <a:spcPct val="0"/>
              </a:spcAft>
            </a:pPr>
            <a:r>
              <a:rPr lang="en-US" sz="1800" kern="1200" dirty="0" smtClean="0">
                <a:solidFill>
                  <a:srgbClr val="000000"/>
                </a:solidFill>
                <a:latin typeface="+mn-lt"/>
                <a:ea typeface="ＭＳ Ｐゴシック"/>
                <a:hlinkClick r:id="rId7" action="ppaction://hlinksldjump"/>
              </a:rPr>
              <a:t>Facilities</a:t>
            </a:r>
            <a:endParaRPr lang="en-US" sz="1800" kern="1200" dirty="0" smtClean="0">
              <a:solidFill>
                <a:srgbClr val="000000"/>
              </a:solidFill>
              <a:latin typeface="+mn-lt"/>
              <a:ea typeface="ＭＳ Ｐゴシック"/>
            </a:endParaRPr>
          </a:p>
          <a:p>
            <a:pPr marL="255600" indent="-255600" eaLnBrk="0" fontAlgn="base" hangingPunct="0">
              <a:spcBef>
                <a:spcPts val="1200"/>
              </a:spcBef>
              <a:spcAft>
                <a:spcPct val="0"/>
              </a:spcAft>
            </a:pPr>
            <a:r>
              <a:rPr lang="en-US" sz="1800" kern="1200" dirty="0" smtClean="0">
                <a:solidFill>
                  <a:srgbClr val="000000"/>
                </a:solidFill>
                <a:latin typeface="+mn-lt"/>
                <a:ea typeface="ＭＳ Ｐゴシック"/>
                <a:hlinkClick r:id="rId8" action="ppaction://hlinksldjump"/>
              </a:rPr>
              <a:t>Communication</a:t>
            </a:r>
            <a:endParaRPr lang="en-US" sz="1800" kern="1200" dirty="0" smtClean="0">
              <a:solidFill>
                <a:srgbClr val="000000"/>
              </a:solidFill>
              <a:latin typeface="+mn-lt"/>
              <a:ea typeface="ＭＳ Ｐゴシック"/>
            </a:endParaRPr>
          </a:p>
          <a:p>
            <a:pPr marL="255600" indent="-255600" eaLnBrk="0" fontAlgn="base" hangingPunct="0">
              <a:spcBef>
                <a:spcPts val="1200"/>
              </a:spcBef>
              <a:spcAft>
                <a:spcPct val="0"/>
              </a:spcAft>
            </a:pPr>
            <a:r>
              <a:rPr lang="en-US" sz="1800" kern="1200" dirty="0">
                <a:solidFill>
                  <a:srgbClr val="000000"/>
                </a:solidFill>
                <a:latin typeface="+mn-lt"/>
                <a:ea typeface="ＭＳ Ｐゴシック"/>
                <a:hlinkClick r:id="rId9" action="ppaction://hlinksldjump"/>
              </a:rPr>
              <a:t>Public Information &amp; Education</a:t>
            </a:r>
            <a:endParaRPr lang="en-US" sz="1800" kern="1200" dirty="0">
              <a:solidFill>
                <a:srgbClr val="000000"/>
              </a:solidFill>
              <a:latin typeface="+mn-lt"/>
              <a:ea typeface="ＭＳ Ｐゴシック"/>
            </a:endParaRPr>
          </a:p>
          <a:p>
            <a:pPr marL="255600" indent="-255600" eaLnBrk="0" fontAlgn="base" hangingPunct="0">
              <a:spcBef>
                <a:spcPts val="1200"/>
              </a:spcBef>
              <a:spcAft>
                <a:spcPct val="0"/>
              </a:spcAft>
            </a:pPr>
            <a:r>
              <a:rPr lang="en-US" sz="1800" kern="1200" dirty="0">
                <a:solidFill>
                  <a:srgbClr val="000000"/>
                </a:solidFill>
                <a:latin typeface="+mn-lt"/>
                <a:ea typeface="ＭＳ Ｐゴシック"/>
                <a:hlinkClick r:id="rId10" action="ppaction://hlinksldjump"/>
              </a:rPr>
              <a:t>Medical </a:t>
            </a:r>
            <a:r>
              <a:rPr lang="en-US" sz="1800" kern="1200" dirty="0" smtClean="0">
                <a:solidFill>
                  <a:srgbClr val="000000"/>
                </a:solidFill>
                <a:latin typeface="+mn-lt"/>
                <a:ea typeface="ＭＳ Ｐゴシック"/>
                <a:hlinkClick r:id="rId10" action="ppaction://hlinksldjump"/>
              </a:rPr>
              <a:t>Direction</a:t>
            </a:r>
            <a:endParaRPr lang="en-US" sz="1800" kern="1200" dirty="0" smtClean="0">
              <a:solidFill>
                <a:srgbClr val="000000"/>
              </a:solidFill>
              <a:latin typeface="+mn-lt"/>
              <a:ea typeface="ＭＳ Ｐゴシック"/>
            </a:endParaRPr>
          </a:p>
          <a:p>
            <a:pPr marL="255600" indent="-255600" eaLnBrk="0" fontAlgn="base" hangingPunct="0">
              <a:spcBef>
                <a:spcPts val="1200"/>
              </a:spcBef>
              <a:spcAft>
                <a:spcPct val="0"/>
              </a:spcAft>
            </a:pPr>
            <a:r>
              <a:rPr lang="en-US" sz="1800" kern="1200" dirty="0">
                <a:solidFill>
                  <a:srgbClr val="000000"/>
                </a:solidFill>
                <a:latin typeface="+mn-lt"/>
                <a:ea typeface="ＭＳ Ｐゴシック"/>
                <a:hlinkClick r:id="rId11" action="ppaction://hlinksldjump"/>
              </a:rPr>
              <a:t>Trauma </a:t>
            </a:r>
            <a:r>
              <a:rPr lang="en-US" sz="1800" kern="1200" dirty="0" smtClean="0">
                <a:solidFill>
                  <a:srgbClr val="000000"/>
                </a:solidFill>
                <a:latin typeface="+mn-lt"/>
                <a:ea typeface="ＭＳ Ｐゴシック"/>
                <a:hlinkClick r:id="rId11" action="ppaction://hlinksldjump"/>
              </a:rPr>
              <a:t>Systems</a:t>
            </a:r>
            <a:endParaRPr lang="en-US" sz="1800" kern="1200" dirty="0" smtClean="0">
              <a:solidFill>
                <a:srgbClr val="000000"/>
              </a:solidFill>
              <a:latin typeface="+mn-lt"/>
              <a:ea typeface="ＭＳ Ｐゴシック"/>
            </a:endParaRPr>
          </a:p>
          <a:p>
            <a:pPr marL="255600" indent="-255600" eaLnBrk="0" fontAlgn="base" hangingPunct="0">
              <a:spcBef>
                <a:spcPts val="1200"/>
              </a:spcBef>
              <a:spcAft>
                <a:spcPct val="0"/>
              </a:spcAft>
            </a:pPr>
            <a:r>
              <a:rPr lang="en-US" sz="1800" kern="1200" dirty="0" smtClean="0">
                <a:solidFill>
                  <a:srgbClr val="000000"/>
                </a:solidFill>
                <a:latin typeface="+mn-lt"/>
                <a:ea typeface="ＭＳ Ｐゴシック"/>
                <a:hlinkClick r:id="rId12" action="ppaction://hlinksldjump"/>
              </a:rPr>
              <a:t>Evaluation</a:t>
            </a:r>
            <a:endParaRPr lang="en-US" sz="1800" kern="1200" dirty="0">
              <a:solidFill>
                <a:srgbClr val="000000"/>
              </a:solidFill>
              <a:latin typeface="+mn-lt"/>
              <a:ea typeface="ＭＳ Ｐゴシック"/>
            </a:endParaRPr>
          </a:p>
        </p:txBody>
      </p:sp>
    </p:spTree>
    <p:extLst>
      <p:ext uri="{BB962C8B-B14F-4D97-AF65-F5344CB8AC3E}">
        <p14:creationId xmlns:p14="http://schemas.microsoft.com/office/powerpoint/2010/main" val="29179501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Case Study </a:t>
            </a:r>
            <a:r>
              <a:rPr lang="en-IN" sz="2000" b="0" dirty="0" smtClean="0">
                <a:latin typeface="Times New Roman" panose="02020603050405020304" pitchFamily="18" charset="0"/>
                <a:ea typeface="ＭＳ Ｐゴシック"/>
                <a:cs typeface="ＭＳ Ｐゴシック" pitchFamily="-65" charset="-128"/>
              </a:rPr>
              <a:t>(4 of 15)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40062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IN" altLang="en-US" sz="2400" dirty="0" smtClean="0">
                <a:solidFill>
                  <a:srgbClr val="000000"/>
                </a:solidFill>
                <a:latin typeface="Arial (Body)"/>
                <a:ea typeface="ＭＳ Ｐゴシック"/>
              </a:rPr>
              <a:t>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Juliana Smock and Peter Saylor respond to the dispatch, heading down Highway 129 toward Dave’s restaurant. An anxious customer holds open the front door as Juliana and Peter pull to a stop in front of the restaurant. Taking a look around at the scene, the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grab their equipment and head for the door.</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9854706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Case Study </a:t>
            </a:r>
            <a:r>
              <a:rPr lang="en-IN" sz="2000" b="0" dirty="0" smtClean="0">
                <a:latin typeface="Times New Roman" panose="02020603050405020304" pitchFamily="18" charset="0"/>
                <a:ea typeface="ＭＳ Ｐゴシック"/>
                <a:cs typeface="ＭＳ Ｐゴシック" pitchFamily="-65" charset="-128"/>
              </a:rPr>
              <a:t>(5 of 15)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What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 responsibilities have Juliana and Peter demonstrated so far?</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What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 responsibilities do you predict they will perform next?</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How will the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appearance and actions determine how they are perceived by others?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7424362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Types of E</a:t>
            </a:r>
            <a:r>
              <a:rPr lang="en-US" sz="100" dirty="0" smtClean="0">
                <a:latin typeface="Times New Roman" panose="02020603050405020304" pitchFamily="18" charset="0"/>
                <a:ea typeface="ＭＳ Ｐゴシック"/>
                <a:cs typeface="ＭＳ Ｐゴシック" pitchFamily="-65" charset="-128"/>
              </a:rPr>
              <a:t> </a:t>
            </a:r>
            <a:r>
              <a:rPr lang="en-US" dirty="0" smtClean="0">
                <a:latin typeface="Times New Roman" panose="02020603050405020304" pitchFamily="18" charset="0"/>
                <a:ea typeface="ＭＳ Ｐゴシック"/>
                <a:cs typeface="ＭＳ Ｐゴシック" pitchFamily="-65" charset="-128"/>
              </a:rPr>
              <a:t>M</a:t>
            </a:r>
            <a:r>
              <a:rPr lang="en-US" sz="100" dirty="0" smtClean="0">
                <a:latin typeface="Times New Roman" panose="02020603050405020304" pitchFamily="18" charset="0"/>
                <a:ea typeface="ＭＳ Ｐゴシック"/>
                <a:cs typeface="ＭＳ Ｐゴシック" pitchFamily="-65" charset="-128"/>
              </a:rPr>
              <a:t> </a:t>
            </a:r>
            <a:r>
              <a:rPr lang="en-US" dirty="0" smtClean="0">
                <a:latin typeface="Times New Roman" panose="02020603050405020304" pitchFamily="18" charset="0"/>
                <a:ea typeface="ＭＳ Ｐゴシック"/>
                <a:cs typeface="ＭＳ Ｐゴシック" pitchFamily="-65" charset="-128"/>
              </a:rPr>
              <a:t>S Systems</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A variety of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system types exist in the United States: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Fire Department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Municipal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Private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Hospital based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Law enforcement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3268178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Levels of Providers</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The </a:t>
            </a:r>
            <a:r>
              <a:rPr lang="en-IN" altLang="en-US" sz="2400" b="1" dirty="0" smtClean="0">
                <a:solidFill>
                  <a:srgbClr val="000000"/>
                </a:solidFill>
                <a:latin typeface="Arial (Body)"/>
                <a:ea typeface="ＭＳ Ｐゴシック"/>
              </a:rPr>
              <a:t>National E</a:t>
            </a:r>
            <a:r>
              <a:rPr lang="en-IN" altLang="en-US" sz="100" b="1" dirty="0" smtClean="0">
                <a:solidFill>
                  <a:srgbClr val="000000"/>
                </a:solidFill>
                <a:latin typeface="Arial (Body)"/>
                <a:ea typeface="ＭＳ Ｐゴシック"/>
              </a:rPr>
              <a:t> </a:t>
            </a:r>
            <a:r>
              <a:rPr lang="en-IN" altLang="en-US" sz="2400" b="1" dirty="0" smtClean="0">
                <a:solidFill>
                  <a:srgbClr val="000000"/>
                </a:solidFill>
                <a:latin typeface="Arial (Body)"/>
                <a:ea typeface="ＭＳ Ｐゴシック"/>
              </a:rPr>
              <a:t>M</a:t>
            </a:r>
            <a:r>
              <a:rPr lang="en-IN" altLang="en-US" sz="100" b="1" dirty="0" smtClean="0">
                <a:solidFill>
                  <a:srgbClr val="000000"/>
                </a:solidFill>
                <a:latin typeface="Arial (Body)"/>
                <a:ea typeface="ＭＳ Ｐゴシック"/>
              </a:rPr>
              <a:t> </a:t>
            </a:r>
            <a:r>
              <a:rPr lang="en-IN" altLang="en-US" sz="2400" b="1" dirty="0" smtClean="0">
                <a:solidFill>
                  <a:srgbClr val="000000"/>
                </a:solidFill>
                <a:latin typeface="Arial (Body)"/>
                <a:ea typeface="ＭＳ Ｐゴシック"/>
              </a:rPr>
              <a:t>S Scope of Practice Model</a:t>
            </a:r>
            <a:r>
              <a:rPr lang="en-IN" altLang="en-US" sz="2400" dirty="0" smtClean="0">
                <a:solidFill>
                  <a:srgbClr val="000000"/>
                </a:solidFill>
                <a:latin typeface="Arial (Body)"/>
                <a:ea typeface="ＭＳ Ｐゴシック"/>
              </a:rPr>
              <a:t> identifies four levels of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practitioners: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pt-BR" altLang="en-US" sz="2400" dirty="0" smtClean="0">
                <a:solidFill>
                  <a:srgbClr val="000000"/>
                </a:solidFill>
                <a:latin typeface="Arial (Body)"/>
                <a:ea typeface="ＭＳ Ｐゴシック"/>
              </a:rPr>
              <a:t>Emergency Medical Responder (E</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M</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R)</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Emergency Medical Technician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Advanced Emergency Medical Technician (A</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Paramedic</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2475472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Setting the Stage </a:t>
            </a:r>
            <a:r>
              <a:rPr lang="en-IN" sz="2000" b="0" dirty="0" smtClean="0">
                <a:latin typeface="Times New Roman" panose="02020603050405020304" pitchFamily="18" charset="0"/>
                <a:ea typeface="ＭＳ Ｐゴシック"/>
                <a:cs typeface="ＭＳ Ｐゴシック" pitchFamily="-65" charset="-128"/>
              </a:rPr>
              <a:t>(1 of 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Overview of Lesson Topics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The emergency medical services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The Emergency Medical Technician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system organization and standards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research</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7143412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defRPr/>
            </a:pPr>
            <a:r>
              <a:rPr lang="en-IN" altLang="en-US" dirty="0" smtClean="0">
                <a:latin typeface="Times New Roman" panose="02020603050405020304" pitchFamily="18" charset="0"/>
                <a:ea typeface="ＭＳ Ｐゴシック"/>
              </a:rPr>
              <a:t>The Four Levels of E</a:t>
            </a:r>
            <a:r>
              <a:rPr lang="en-IN" altLang="en-US" sz="100" dirty="0" smtClean="0">
                <a:latin typeface="Times New Roman" panose="02020603050405020304" pitchFamily="18" charset="0"/>
                <a:ea typeface="ＭＳ Ｐゴシック"/>
              </a:rPr>
              <a:t> </a:t>
            </a:r>
            <a:r>
              <a:rPr lang="en-IN" altLang="en-US" dirty="0" smtClean="0">
                <a:latin typeface="Times New Roman" panose="02020603050405020304" pitchFamily="18" charset="0"/>
                <a:ea typeface="ＭＳ Ｐゴシック"/>
              </a:rPr>
              <a:t>M</a:t>
            </a:r>
            <a:r>
              <a:rPr lang="en-IN" altLang="en-US" sz="100" dirty="0" smtClean="0">
                <a:latin typeface="Times New Roman" panose="02020603050405020304" pitchFamily="18" charset="0"/>
                <a:ea typeface="ＭＳ Ｐゴシック"/>
              </a:rPr>
              <a:t> </a:t>
            </a:r>
            <a:r>
              <a:rPr lang="en-IN" altLang="en-US" dirty="0" smtClean="0">
                <a:latin typeface="Times New Roman" panose="02020603050405020304" pitchFamily="18" charset="0"/>
                <a:ea typeface="ＭＳ Ｐゴシック"/>
              </a:rPr>
              <a:t>S Practitioners</a:t>
            </a:r>
            <a:endParaRPr lang="en-US" dirty="0">
              <a:latin typeface="Times New Roman" panose="02020603050405020304" pitchFamily="18" charset="0"/>
              <a:ea typeface="ＭＳ Ｐゴシック"/>
              <a:cs typeface="ＭＳ Ｐゴシック" pitchFamily="-65" charset="-128"/>
            </a:endParaRPr>
          </a:p>
        </p:txBody>
      </p:sp>
      <p:pic>
        <p:nvPicPr>
          <p:cNvPr id="4" name="Picture 2" descr="The four levels of E M S practitioners from bottom to top are as follows: emergency medical responder or E M R, emergency medical technician or E M T, advanced emergency medical technician or A E M T, and paramedic."/>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8325" y="1628775"/>
            <a:ext cx="29083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8577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The Health Care System </a:t>
            </a:r>
            <a:r>
              <a:rPr lang="en-IN" sz="2000" b="0" dirty="0" smtClean="0">
                <a:latin typeface="Times New Roman" panose="02020603050405020304" pitchFamily="18" charset="0"/>
                <a:ea typeface="ＭＳ Ｐゴシック"/>
                <a:cs typeface="ＭＳ Ｐゴシック" pitchFamily="-65" charset="-128"/>
              </a:rPr>
              <a:t>(1 of 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A health care system is a network of medical care that begins in the field and extends to hospitals and other treatment centers, including:</a:t>
            </a:r>
            <a:endParaRPr lang="en-US" altLang="en-US" sz="2400" dirty="0">
              <a:solidFill>
                <a:srgbClr val="000000"/>
              </a:solidFill>
              <a:latin typeface="Arial (Body)"/>
              <a:ea typeface="ＭＳ Ｐゴシック"/>
            </a:endParaRPr>
          </a:p>
          <a:p>
            <a:pPr marL="741600" lvl="1" indent="-284400" eaLnBrk="0" fontAlgn="base" hangingPunct="0">
              <a:spcAft>
                <a:spcPct val="0"/>
              </a:spcAft>
              <a:buSzPts val="2400"/>
            </a:pPr>
            <a:r>
              <a:rPr lang="en-US" altLang="en-US" sz="2400" dirty="0" smtClean="0">
                <a:solidFill>
                  <a:srgbClr val="000000"/>
                </a:solidFill>
                <a:latin typeface="Arial (Body)"/>
                <a:ea typeface="ＭＳ Ｐゴシック"/>
              </a:rPr>
              <a:t>“Prehospital” care</a:t>
            </a:r>
            <a:endParaRPr lang="en-US" altLang="en-US" sz="2400" dirty="0">
              <a:solidFill>
                <a:srgbClr val="000000"/>
              </a:solidFill>
              <a:latin typeface="Arial (Body)"/>
              <a:ea typeface="ＭＳ Ｐゴシック"/>
            </a:endParaRPr>
          </a:p>
          <a:p>
            <a:pPr marL="741600" lvl="1" indent="-284400" eaLnBrk="0" fontAlgn="base" hangingPunct="0">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“Out-of-hospital” care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6320046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The Health Care System </a:t>
            </a:r>
            <a:r>
              <a:rPr lang="en-IN" sz="2000" b="0" dirty="0" smtClean="0">
                <a:latin typeface="Times New Roman" panose="02020603050405020304" pitchFamily="18" charset="0"/>
                <a:ea typeface="ＭＳ Ｐゴシック"/>
                <a:cs typeface="ＭＳ Ｐゴシック" pitchFamily="-65" charset="-128"/>
              </a:rPr>
              <a:t>(2 of 5)</a:t>
            </a:r>
            <a:endParaRPr lang="en-US" sz="2000" b="0" dirty="0">
              <a:latin typeface="Times New Roman" panose="02020603050405020304" pitchFamily="18" charset="0"/>
              <a:ea typeface="ＭＳ Ｐゴシック"/>
              <a:cs typeface="ＭＳ Ｐゴシック" pitchFamily="-65" charset="-128"/>
            </a:endParaRPr>
          </a:p>
        </p:txBody>
      </p:sp>
      <p:sp>
        <p:nvSpPr>
          <p:cNvPr id="3" name="Content Placeholder 2"/>
          <p:cNvSpPr>
            <a:spLocks noGrp="1"/>
          </p:cNvSpPr>
          <p:nvPr>
            <p:ph type="body" idx="1"/>
          </p:nvPr>
        </p:nvSpPr>
        <p:spPr>
          <a:xfrm>
            <a:off x="457200" y="1600200"/>
            <a:ext cx="8229600" cy="4679830"/>
          </a:xfrm>
        </p:spPr>
        <p:txBody>
          <a:bodyPr wrap="square" lIns="91425" tIns="91425" rIns="91425" bIns="91425">
            <a:noAutofit/>
          </a:bodyPr>
          <a:lstStyle/>
          <a:p>
            <a:pPr marL="255600" indent="-255600" eaLnBrk="0" fontAlgn="base" hangingPunct="0">
              <a:spcAft>
                <a:spcPct val="0"/>
              </a:spcAft>
              <a:defRPr/>
            </a:pPr>
            <a:r>
              <a:rPr lang="en-IN" altLang="en-US" sz="2000" dirty="0" smtClean="0">
                <a:solidFill>
                  <a:srgbClr val="000000"/>
                </a:solidFill>
                <a:latin typeface="Arial (Body)"/>
                <a:ea typeface="ＭＳ Ｐゴシック" panose="020B0600070205080204" pitchFamily="34" charset="-128"/>
              </a:rPr>
              <a:t>The different health care facilities to which E</a:t>
            </a:r>
            <a:r>
              <a:rPr lang="en-IN" altLang="en-US" sz="100" dirty="0" smtClean="0">
                <a:solidFill>
                  <a:srgbClr val="000000"/>
                </a:solidFill>
                <a:latin typeface="Arial (Body)"/>
                <a:ea typeface="ＭＳ Ｐゴシック" panose="020B0600070205080204" pitchFamily="34" charset="-128"/>
              </a:rPr>
              <a:t> </a:t>
            </a:r>
            <a:r>
              <a:rPr lang="en-IN" altLang="en-US" sz="2000" dirty="0" smtClean="0">
                <a:solidFill>
                  <a:srgbClr val="000000"/>
                </a:solidFill>
                <a:latin typeface="Arial (Body)"/>
                <a:ea typeface="ＭＳ Ｐゴシック" panose="020B0600070205080204" pitchFamily="34" charset="-128"/>
              </a:rPr>
              <a:t>M</a:t>
            </a:r>
            <a:r>
              <a:rPr lang="en-IN" altLang="en-US" sz="100" dirty="0" smtClean="0">
                <a:solidFill>
                  <a:srgbClr val="000000"/>
                </a:solidFill>
                <a:latin typeface="Arial (Body)"/>
                <a:ea typeface="ＭＳ Ｐゴシック" panose="020B0600070205080204" pitchFamily="34" charset="-128"/>
              </a:rPr>
              <a:t> </a:t>
            </a:r>
            <a:r>
              <a:rPr lang="en-IN" altLang="en-US" sz="2000" dirty="0" smtClean="0">
                <a:solidFill>
                  <a:srgbClr val="000000"/>
                </a:solidFill>
                <a:latin typeface="Arial (Body)"/>
                <a:ea typeface="ＭＳ Ｐゴシック" panose="020B0600070205080204" pitchFamily="34" charset="-128"/>
              </a:rPr>
              <a:t>T s may transport patients have different capabilities.</a:t>
            </a:r>
          </a:p>
          <a:p>
            <a:pPr marL="741600" lvl="0" indent="-284400" eaLnBrk="0" fontAlgn="base" hangingPunct="0">
              <a:spcBef>
                <a:spcPts val="600"/>
              </a:spcBef>
              <a:spcAft>
                <a:spcPct val="0"/>
              </a:spcAft>
              <a:buFontTx/>
              <a:buChar char="–"/>
            </a:pPr>
            <a:r>
              <a:rPr lang="en-US" altLang="en-US" sz="2000" dirty="0">
                <a:solidFill>
                  <a:srgbClr val="000000"/>
                </a:solidFill>
                <a:latin typeface="Arial (Body)"/>
                <a:ea typeface="ＭＳ Ｐゴシック"/>
              </a:rPr>
              <a:t>Trauma </a:t>
            </a:r>
            <a:r>
              <a:rPr lang="en-US" altLang="en-US" sz="2000" dirty="0" smtClean="0">
                <a:solidFill>
                  <a:srgbClr val="000000"/>
                </a:solidFill>
                <a:latin typeface="Arial (Body)"/>
                <a:ea typeface="ＭＳ Ｐゴシック"/>
              </a:rPr>
              <a:t>center</a:t>
            </a:r>
            <a:endParaRPr lang="en-US" altLang="en-US" sz="2000" dirty="0">
              <a:solidFill>
                <a:srgbClr val="000000"/>
              </a:solidFill>
              <a:latin typeface="Arial (Body)"/>
              <a:ea typeface="ＭＳ Ｐゴシック"/>
            </a:endParaRPr>
          </a:p>
          <a:p>
            <a:pPr marL="741600" lvl="0" indent="-284400" eaLnBrk="0" fontAlgn="base" hangingPunct="0">
              <a:spcBef>
                <a:spcPts val="600"/>
              </a:spcBef>
              <a:spcAft>
                <a:spcPct val="0"/>
              </a:spcAft>
              <a:buFontTx/>
              <a:buChar char="–"/>
            </a:pPr>
            <a:r>
              <a:rPr lang="en-US" altLang="en-US" sz="2000" dirty="0">
                <a:solidFill>
                  <a:srgbClr val="000000"/>
                </a:solidFill>
                <a:latin typeface="Arial (Body)"/>
                <a:ea typeface="ＭＳ Ｐゴシック"/>
              </a:rPr>
              <a:t>Burn </a:t>
            </a:r>
            <a:r>
              <a:rPr lang="en-US" altLang="en-US" sz="2000" dirty="0" smtClean="0">
                <a:solidFill>
                  <a:srgbClr val="000000"/>
                </a:solidFill>
                <a:latin typeface="Arial (Body)"/>
                <a:ea typeface="ＭＳ Ｐゴシック"/>
              </a:rPr>
              <a:t>center</a:t>
            </a:r>
            <a:endParaRPr lang="en-US" altLang="en-US" sz="2000" dirty="0">
              <a:solidFill>
                <a:srgbClr val="000000"/>
              </a:solidFill>
              <a:latin typeface="Arial (Body)"/>
              <a:ea typeface="ＭＳ Ｐゴシック"/>
            </a:endParaRPr>
          </a:p>
          <a:p>
            <a:pPr marL="741600" lvl="0" indent="-284400" eaLnBrk="0" fontAlgn="base" hangingPunct="0">
              <a:spcBef>
                <a:spcPts val="600"/>
              </a:spcBef>
              <a:spcAft>
                <a:spcPct val="0"/>
              </a:spcAft>
              <a:buFontTx/>
              <a:buChar char="–"/>
            </a:pPr>
            <a:r>
              <a:rPr lang="en-US" altLang="en-US" sz="2000" dirty="0">
                <a:solidFill>
                  <a:srgbClr val="000000"/>
                </a:solidFill>
                <a:latin typeface="Arial (Body)"/>
                <a:ea typeface="ＭＳ Ｐゴシック"/>
              </a:rPr>
              <a:t>Obstetrical </a:t>
            </a:r>
            <a:r>
              <a:rPr lang="en-US" altLang="en-US" sz="2000" dirty="0" smtClean="0">
                <a:solidFill>
                  <a:srgbClr val="000000"/>
                </a:solidFill>
                <a:latin typeface="Arial (Body)"/>
                <a:ea typeface="ＭＳ Ｐゴシック"/>
              </a:rPr>
              <a:t>center</a:t>
            </a:r>
            <a:endParaRPr lang="en-US" altLang="en-US" sz="2000" dirty="0">
              <a:solidFill>
                <a:srgbClr val="000000"/>
              </a:solidFill>
              <a:latin typeface="Arial (Body)"/>
              <a:ea typeface="ＭＳ Ｐゴシック"/>
            </a:endParaRPr>
          </a:p>
          <a:p>
            <a:pPr marL="741600" lvl="0" indent="-284400" eaLnBrk="0" fontAlgn="base" hangingPunct="0">
              <a:spcBef>
                <a:spcPts val="600"/>
              </a:spcBef>
              <a:spcAft>
                <a:spcPct val="0"/>
              </a:spcAft>
              <a:buFontTx/>
              <a:buChar char="–"/>
            </a:pPr>
            <a:r>
              <a:rPr lang="en-US" altLang="en-US" sz="2000" dirty="0">
                <a:solidFill>
                  <a:srgbClr val="000000"/>
                </a:solidFill>
                <a:latin typeface="Arial (Body)"/>
                <a:ea typeface="ＭＳ Ｐゴシック"/>
              </a:rPr>
              <a:t>Pediatric </a:t>
            </a:r>
            <a:r>
              <a:rPr lang="en-US" altLang="en-US" sz="2000" dirty="0" smtClean="0">
                <a:solidFill>
                  <a:srgbClr val="000000"/>
                </a:solidFill>
                <a:latin typeface="Arial (Body)"/>
                <a:ea typeface="ＭＳ Ｐゴシック"/>
              </a:rPr>
              <a:t>center</a:t>
            </a:r>
            <a:endParaRPr lang="en-US" altLang="en-US" sz="2000" dirty="0">
              <a:solidFill>
                <a:srgbClr val="000000"/>
              </a:solidFill>
              <a:latin typeface="Arial (Body)"/>
              <a:ea typeface="ＭＳ Ｐゴシック"/>
            </a:endParaRPr>
          </a:p>
          <a:p>
            <a:pPr marL="741600" lvl="0" indent="-284400" eaLnBrk="0" fontAlgn="base" hangingPunct="0">
              <a:spcBef>
                <a:spcPts val="600"/>
              </a:spcBef>
              <a:spcAft>
                <a:spcPct val="0"/>
              </a:spcAft>
              <a:buFontTx/>
              <a:buChar char="–"/>
            </a:pPr>
            <a:r>
              <a:rPr lang="en-US" altLang="en-US" sz="2000" dirty="0">
                <a:solidFill>
                  <a:srgbClr val="000000"/>
                </a:solidFill>
                <a:latin typeface="Arial (Body)"/>
                <a:ea typeface="ＭＳ Ｐゴシック"/>
              </a:rPr>
              <a:t>Poison </a:t>
            </a:r>
            <a:r>
              <a:rPr lang="en-US" altLang="en-US" sz="2000" dirty="0" smtClean="0">
                <a:solidFill>
                  <a:srgbClr val="000000"/>
                </a:solidFill>
                <a:latin typeface="Arial (Body)"/>
                <a:ea typeface="ＭＳ Ｐゴシック"/>
              </a:rPr>
              <a:t>center</a:t>
            </a:r>
            <a:endParaRPr lang="en-US" altLang="en-US" sz="2000" dirty="0">
              <a:solidFill>
                <a:srgbClr val="000000"/>
              </a:solidFill>
              <a:latin typeface="Arial (Body)"/>
              <a:ea typeface="ＭＳ Ｐゴシック"/>
            </a:endParaRPr>
          </a:p>
          <a:p>
            <a:pPr marL="741600" lvl="0" indent="-284400" eaLnBrk="0" fontAlgn="base" hangingPunct="0">
              <a:spcBef>
                <a:spcPts val="600"/>
              </a:spcBef>
              <a:spcAft>
                <a:spcPct val="0"/>
              </a:spcAft>
              <a:buFontTx/>
              <a:buChar char="–"/>
            </a:pPr>
            <a:r>
              <a:rPr lang="en-US" altLang="en-US" sz="2000" dirty="0">
                <a:solidFill>
                  <a:srgbClr val="000000"/>
                </a:solidFill>
                <a:latin typeface="Arial (Body)"/>
                <a:ea typeface="ＭＳ Ｐゴシック"/>
              </a:rPr>
              <a:t>Stroke </a:t>
            </a:r>
            <a:r>
              <a:rPr lang="en-US" altLang="en-US" sz="2000" dirty="0" smtClean="0">
                <a:solidFill>
                  <a:srgbClr val="000000"/>
                </a:solidFill>
                <a:latin typeface="Arial (Body)"/>
                <a:ea typeface="ＭＳ Ｐゴシック"/>
              </a:rPr>
              <a:t>center</a:t>
            </a:r>
            <a:endParaRPr lang="en-US" altLang="en-US" sz="2000" dirty="0">
              <a:solidFill>
                <a:srgbClr val="000000"/>
              </a:solidFill>
              <a:latin typeface="Arial (Body)"/>
              <a:ea typeface="ＭＳ Ｐゴシック"/>
            </a:endParaRPr>
          </a:p>
          <a:p>
            <a:pPr marL="741600" lvl="0" indent="-284400" eaLnBrk="0" fontAlgn="base" hangingPunct="0">
              <a:spcBef>
                <a:spcPts val="600"/>
              </a:spcBef>
              <a:spcAft>
                <a:spcPct val="0"/>
              </a:spcAft>
              <a:buFontTx/>
              <a:buChar char="–"/>
            </a:pPr>
            <a:r>
              <a:rPr lang="en-US" altLang="en-US" sz="2000" dirty="0">
                <a:solidFill>
                  <a:srgbClr val="000000"/>
                </a:solidFill>
                <a:latin typeface="Arial (Body)"/>
                <a:ea typeface="ＭＳ Ｐゴシック"/>
              </a:rPr>
              <a:t>Cardiac center</a:t>
            </a:r>
          </a:p>
          <a:p>
            <a:pPr marL="741600" indent="-284400" eaLnBrk="0" fontAlgn="base" hangingPunct="0">
              <a:spcBef>
                <a:spcPts val="600"/>
              </a:spcBef>
              <a:spcAft>
                <a:spcPct val="0"/>
              </a:spcAft>
              <a:buFontTx/>
              <a:buChar char="–"/>
            </a:pPr>
            <a:r>
              <a:rPr lang="en-IN" sz="2000" dirty="0">
                <a:solidFill>
                  <a:srgbClr val="000000"/>
                </a:solidFill>
                <a:latin typeface="Arial (Body)"/>
                <a:ea typeface="ＭＳ Ｐゴシック"/>
              </a:rPr>
              <a:t>Hyperbaric center</a:t>
            </a:r>
          </a:p>
          <a:p>
            <a:pPr marL="741600" indent="-284400" eaLnBrk="0" fontAlgn="base" hangingPunct="0">
              <a:spcBef>
                <a:spcPts val="600"/>
              </a:spcBef>
              <a:spcAft>
                <a:spcPct val="0"/>
              </a:spcAft>
              <a:buFontTx/>
              <a:buChar char="–"/>
            </a:pPr>
            <a:r>
              <a:rPr lang="en-IN" sz="2000" dirty="0">
                <a:solidFill>
                  <a:srgbClr val="000000"/>
                </a:solidFill>
                <a:latin typeface="Arial (Body)"/>
                <a:ea typeface="ＭＳ Ｐゴシック"/>
              </a:rPr>
              <a:t>Spine injury center</a:t>
            </a:r>
          </a:p>
          <a:p>
            <a:pPr marL="741600" indent="-284400" eaLnBrk="0" fontAlgn="base" hangingPunct="0">
              <a:spcBef>
                <a:spcPts val="600"/>
              </a:spcBef>
              <a:spcAft>
                <a:spcPct val="0"/>
              </a:spcAft>
              <a:buFontTx/>
              <a:buChar char="–"/>
            </a:pPr>
            <a:r>
              <a:rPr lang="en-IN" sz="2000" dirty="0">
                <a:solidFill>
                  <a:srgbClr val="000000"/>
                </a:solidFill>
                <a:latin typeface="Arial (Body)"/>
                <a:ea typeface="ＭＳ Ｐゴシック"/>
              </a:rPr>
              <a:t>Psychiatric </a:t>
            </a:r>
            <a:r>
              <a:rPr lang="en-IN" sz="2000" dirty="0" smtClean="0">
                <a:solidFill>
                  <a:srgbClr val="000000"/>
                </a:solidFill>
                <a:latin typeface="Arial (Body)"/>
                <a:ea typeface="ＭＳ Ｐゴシック"/>
              </a:rPr>
              <a:t>center</a:t>
            </a:r>
            <a:endParaRPr lang="en-IN" sz="2000" dirty="0">
              <a:solidFill>
                <a:srgbClr val="000000"/>
              </a:solidFill>
              <a:latin typeface="Arial (Body)"/>
              <a:ea typeface="ＭＳ Ｐゴシック"/>
            </a:endParaRPr>
          </a:p>
        </p:txBody>
      </p:sp>
    </p:spTree>
    <p:extLst>
      <p:ext uri="{BB962C8B-B14F-4D97-AF65-F5344CB8AC3E}">
        <p14:creationId xmlns:p14="http://schemas.microsoft.com/office/powerpoint/2010/main" val="26298378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The Health Care System </a:t>
            </a:r>
            <a:r>
              <a:rPr lang="en-IN" sz="2000" b="0" dirty="0" smtClean="0">
                <a:latin typeface="Times New Roman" panose="02020603050405020304" pitchFamily="18" charset="0"/>
                <a:ea typeface="ＭＳ Ｐゴシック"/>
                <a:cs typeface="ＭＳ Ｐゴシック" pitchFamily="-65" charset="-128"/>
              </a:rPr>
              <a:t>(3 of 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553968"/>
          </a:xfrm>
        </p:spPr>
        <p:txBody>
          <a:bodyPr wrap="square" lIns="91425" tIns="91425" rIns="91425" bIns="91425">
            <a:noAutofit/>
          </a:bodyPr>
          <a:lstStyle/>
          <a:p>
            <a:pPr eaLnBrk="0" fontAlgn="base" hangingPunct="0">
              <a:spcAft>
                <a:spcPct val="0"/>
              </a:spcAft>
              <a:buSzPts val="2400"/>
            </a:pPr>
            <a:r>
              <a:rPr lang="en-IN" altLang="en-US" sz="2400" dirty="0" smtClean="0">
                <a:solidFill>
                  <a:srgbClr val="000000"/>
                </a:solidFill>
                <a:latin typeface="Arial (Body)"/>
                <a:ea typeface="ＭＳ Ｐゴシック"/>
              </a:rPr>
              <a:t>Inside the “trauma bay” of a designated trauma center</a:t>
            </a:r>
            <a:endParaRPr lang="en-US" altLang="en-US" sz="2400" dirty="0">
              <a:solidFill>
                <a:srgbClr val="000000"/>
              </a:solidFill>
              <a:latin typeface="Arial (Body)"/>
              <a:ea typeface="ＭＳ Ｐゴシック"/>
            </a:endParaRPr>
          </a:p>
        </p:txBody>
      </p:sp>
      <p:pic>
        <p:nvPicPr>
          <p:cNvPr id="5" name="Picture 2" descr="An operating room with several medical professionals in scrubs and lab coat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9489" y="2295073"/>
            <a:ext cx="6005022" cy="399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471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The Health Care System </a:t>
            </a:r>
            <a:r>
              <a:rPr lang="en-IN" sz="2000" b="0" dirty="0" smtClean="0">
                <a:latin typeface="Times New Roman" panose="02020603050405020304" pitchFamily="18" charset="0"/>
                <a:ea typeface="ＭＳ Ｐゴシック"/>
                <a:cs typeface="ＭＳ Ｐゴシック" pitchFamily="-65" charset="-128"/>
              </a:rPr>
              <a:t>(4 of 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553968"/>
          </a:xfrm>
        </p:spPr>
        <p:txBody>
          <a:bodyPr wrap="square" lIns="91425" tIns="91425" rIns="91425" bIns="91425">
            <a:noAutofit/>
          </a:bodyPr>
          <a:lstStyle/>
          <a:p>
            <a:pPr marL="255651" lvl="0" indent="-255651" eaLnBrk="0" fontAlgn="base" hangingPunct="0">
              <a:spcAft>
                <a:spcPct val="0"/>
              </a:spcAft>
              <a:buSzPts val="2400"/>
            </a:pPr>
            <a:r>
              <a:rPr lang="en-IN" altLang="en-US" sz="2400" dirty="0" smtClean="0">
                <a:solidFill>
                  <a:srgbClr val="000000"/>
                </a:solidFill>
                <a:latin typeface="Arial (Body)"/>
                <a:ea typeface="ＭＳ Ｐゴシック"/>
              </a:rPr>
              <a:t>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often work along side of paramedics and others.</a:t>
            </a:r>
            <a:endParaRPr lang="en-US" altLang="en-US" sz="2400" dirty="0">
              <a:solidFill>
                <a:srgbClr val="000000"/>
              </a:solidFill>
              <a:latin typeface="Arial (Body)"/>
              <a:ea typeface="ＭＳ Ｐゴシック"/>
            </a:endParaRPr>
          </a:p>
        </p:txBody>
      </p:sp>
      <p:pic>
        <p:nvPicPr>
          <p:cNvPr id="4" name="Picture 3" descr="E M T’s treat a motor vehicle accident victim. Two E M T’s carry a stretcher from an ambulance."/>
          <p:cNvPicPr>
            <a:picLocks noChangeAspect="1"/>
          </p:cNvPicPr>
          <p:nvPr/>
        </p:nvPicPr>
        <p:blipFill>
          <a:blip r:embed="rId2"/>
          <a:stretch>
            <a:fillRect/>
          </a:stretch>
        </p:blipFill>
        <p:spPr>
          <a:xfrm>
            <a:off x="1581810" y="2303102"/>
            <a:ext cx="5980381" cy="4000144"/>
          </a:xfrm>
          <a:prstGeom prst="rect">
            <a:avLst/>
          </a:prstGeom>
        </p:spPr>
      </p:pic>
    </p:spTree>
    <p:extLst>
      <p:ext uri="{BB962C8B-B14F-4D97-AF65-F5344CB8AC3E}">
        <p14:creationId xmlns:p14="http://schemas.microsoft.com/office/powerpoint/2010/main" val="9177976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The Health Care System </a:t>
            </a:r>
            <a:r>
              <a:rPr lang="en-IN" sz="2000" b="0" dirty="0" smtClean="0">
                <a:latin typeface="Times New Roman" panose="02020603050405020304" pitchFamily="18" charset="0"/>
                <a:ea typeface="ＭＳ Ｐゴシック"/>
                <a:cs typeface="ＭＳ Ｐゴシック" pitchFamily="-65" charset="-128"/>
              </a:rPr>
              <a:t>(5 of 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832449"/>
          </a:xfrm>
        </p:spPr>
        <p:txBody>
          <a:bodyPr wrap="square" lIns="91425" tIns="91425" rIns="91425" bIns="91425">
            <a:noAutofit/>
          </a:bodyPr>
          <a:lstStyle/>
          <a:p>
            <a:pPr lvl="0" eaLnBrk="0" fontAlgn="base" hangingPunct="0">
              <a:spcAft>
                <a:spcPct val="0"/>
              </a:spcAft>
              <a:buSzPts val="2400"/>
              <a:buFont typeface="Arial" panose="020B0604020202020204" pitchFamily="34" charset="0"/>
              <a:buChar char="•"/>
            </a:pPr>
            <a:r>
              <a:rPr lang="en-IN" altLang="en-US" sz="2400" dirty="0" smtClean="0">
                <a:solidFill>
                  <a:srgbClr val="000000"/>
                </a:solidFill>
                <a:latin typeface="Arial (Body)"/>
                <a:ea typeface="ＭＳ Ｐゴシック"/>
              </a:rPr>
              <a:t>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interface with team members from other public safety organizations.</a:t>
            </a:r>
            <a:endParaRPr lang="en-US" altLang="en-US" sz="2400" dirty="0">
              <a:solidFill>
                <a:srgbClr val="000000"/>
              </a:solidFill>
              <a:latin typeface="Arial (Body)"/>
              <a:ea typeface="ＭＳ Ｐゴシック"/>
            </a:endParaRPr>
          </a:p>
        </p:txBody>
      </p:sp>
      <p:pic>
        <p:nvPicPr>
          <p:cNvPr id="5" name="Picture 2" descr="E M T’s and paramedics treat an unconscious person in a hom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0370" y="2576521"/>
            <a:ext cx="6783261" cy="372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58454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Case Study </a:t>
            </a:r>
            <a:r>
              <a:rPr lang="en-IN" sz="2000" b="0" dirty="0" smtClean="0">
                <a:latin typeface="Times New Roman" panose="02020603050405020304" pitchFamily="18" charset="0"/>
                <a:ea typeface="ＭＳ Ｐゴシック"/>
                <a:cs typeface="ＭＳ Ｐゴシック" pitchFamily="-65" charset="-128"/>
              </a:rPr>
              <a:t>(6 of 15)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40062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IN" altLang="en-US" sz="2400" dirty="0" smtClean="0">
                <a:solidFill>
                  <a:srgbClr val="000000"/>
                </a:solidFill>
                <a:latin typeface="Arial (Body)"/>
                <a:ea typeface="ＭＳ Ｐゴシック"/>
              </a:rPr>
              <a:t>After quickly determining the nature of Ben’s problem, the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head toward the closest hospital, a 35-minute trip, with Juliana behind the wheel and Peter in the back of the ambulance, caring for Ben. Having arranged for a paramedic unit to meet them en route, Peter gives the paramedics a quick radio report.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2074461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Case Study </a:t>
            </a:r>
            <a:r>
              <a:rPr lang="en-IN" sz="2000" b="0" dirty="0" smtClean="0">
                <a:latin typeface="Times New Roman" panose="02020603050405020304" pitchFamily="18" charset="0"/>
                <a:ea typeface="ＭＳ Ｐゴシック"/>
                <a:cs typeface="ＭＳ Ｐゴシック" pitchFamily="-65" charset="-128"/>
              </a:rPr>
              <a:t>(7 of 15)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How can requesting a paramedic intercept benefit the patient?</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What are some of the potential pitfalls in patient safety at this phase of the call?</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1275413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T Responsibilities </a:t>
            </a:r>
            <a:r>
              <a:rPr lang="en-IN" sz="2000" b="0" dirty="0" smtClean="0">
                <a:latin typeface="Times New Roman" panose="02020603050405020304" pitchFamily="18" charset="0"/>
                <a:ea typeface="ＭＳ Ｐゴシック"/>
                <a:cs typeface="ＭＳ Ｐゴシック" pitchFamily="-65" charset="-128"/>
              </a:rPr>
              <a:t>(1 of 10)</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pPr>
            <a:r>
              <a:rPr lang="en-IN" altLang="en-US" sz="2400" dirty="0" smtClean="0">
                <a:solidFill>
                  <a:srgbClr val="000000"/>
                </a:solidFill>
                <a:latin typeface="+mn-lt"/>
                <a:ea typeface="ＭＳ Ｐゴシック"/>
              </a:rPr>
              <a:t>All E</a:t>
            </a:r>
            <a:r>
              <a:rPr lang="en-IN" altLang="en-US" sz="100" dirty="0" smtClean="0">
                <a:solidFill>
                  <a:srgbClr val="000000"/>
                </a:solidFill>
                <a:latin typeface="+mn-lt"/>
                <a:ea typeface="ＭＳ Ｐゴシック"/>
              </a:rPr>
              <a:t> </a:t>
            </a:r>
            <a:r>
              <a:rPr lang="en-IN" altLang="en-US" sz="2400" dirty="0" smtClean="0">
                <a:solidFill>
                  <a:srgbClr val="000000"/>
                </a:solidFill>
                <a:latin typeface="+mn-lt"/>
                <a:ea typeface="ＭＳ Ｐゴシック"/>
              </a:rPr>
              <a:t>M</a:t>
            </a:r>
            <a:r>
              <a:rPr lang="en-IN" altLang="en-US" sz="100" dirty="0" smtClean="0">
                <a:solidFill>
                  <a:srgbClr val="000000"/>
                </a:solidFill>
                <a:latin typeface="+mn-lt"/>
                <a:ea typeface="ＭＳ Ｐゴシック"/>
              </a:rPr>
              <a:t> </a:t>
            </a:r>
            <a:r>
              <a:rPr lang="en-IN" altLang="en-US" sz="2400" dirty="0" smtClean="0">
                <a:solidFill>
                  <a:srgbClr val="000000"/>
                </a:solidFill>
                <a:latin typeface="+mn-lt"/>
                <a:ea typeface="ＭＳ Ｐゴシック"/>
              </a:rPr>
              <a:t>T</a:t>
            </a:r>
            <a:r>
              <a:rPr lang="en-IN" altLang="en-US" sz="100" dirty="0" smtClean="0">
                <a:solidFill>
                  <a:srgbClr val="000000"/>
                </a:solidFill>
                <a:latin typeface="+mn-lt"/>
                <a:ea typeface="ＭＳ Ｐゴシック"/>
              </a:rPr>
              <a:t> </a:t>
            </a:r>
            <a:r>
              <a:rPr lang="en-IN" altLang="en-US" sz="2400" dirty="0" smtClean="0">
                <a:solidFill>
                  <a:srgbClr val="000000"/>
                </a:solidFill>
                <a:latin typeface="+mn-lt"/>
                <a:ea typeface="ＭＳ Ｐゴシック"/>
              </a:rPr>
              <a:t>s share a common set of roles and responsibilities.</a:t>
            </a:r>
          </a:p>
          <a:p>
            <a:pPr marL="0" lvl="0" indent="0" eaLnBrk="0" fontAlgn="base" hangingPunct="0">
              <a:spcAft>
                <a:spcPct val="0"/>
              </a:spcAft>
              <a:buSzPts val="2400"/>
              <a:buNone/>
            </a:pPr>
            <a:r>
              <a:rPr lang="en-US" sz="2400" b="1" dirty="0" smtClean="0">
                <a:latin typeface="+mn-lt"/>
              </a:rPr>
              <a:t>Table 1-1 </a:t>
            </a:r>
            <a:r>
              <a:rPr lang="en-US" sz="2400" b="1" dirty="0">
                <a:latin typeface="+mn-lt"/>
              </a:rPr>
              <a:t>Roles and Responsibilities </a:t>
            </a:r>
            <a:r>
              <a:rPr lang="en-US" sz="2400" b="1" dirty="0" smtClean="0">
                <a:latin typeface="+mn-lt"/>
              </a:rPr>
              <a:t>of the Emergency Medical Technician</a:t>
            </a:r>
          </a:p>
          <a:p>
            <a:r>
              <a:rPr lang="en-US" sz="2400" dirty="0" smtClean="0">
                <a:latin typeface="+mn-lt"/>
              </a:rPr>
              <a:t>Maintain </a:t>
            </a:r>
            <a:r>
              <a:rPr lang="en-US" sz="2400" dirty="0">
                <a:latin typeface="+mn-lt"/>
              </a:rPr>
              <a:t>vehicle and equipment readiness.</a:t>
            </a:r>
          </a:p>
          <a:p>
            <a:r>
              <a:rPr lang="en-US" sz="2400" dirty="0" smtClean="0">
                <a:latin typeface="+mn-lt"/>
              </a:rPr>
              <a:t>Ensure </a:t>
            </a:r>
            <a:r>
              <a:rPr lang="en-US" sz="2400" dirty="0">
                <a:latin typeface="+mn-lt"/>
              </a:rPr>
              <a:t>safety of the </a:t>
            </a:r>
            <a:r>
              <a:rPr lang="en-US" sz="2400" dirty="0" smtClean="0">
                <a:latin typeface="+mn-lt"/>
              </a:rPr>
              <a:t>E</a:t>
            </a:r>
            <a:r>
              <a:rPr lang="en-US" sz="100" dirty="0" smtClean="0">
                <a:latin typeface="+mn-lt"/>
              </a:rPr>
              <a:t> </a:t>
            </a:r>
            <a:r>
              <a:rPr lang="en-US" sz="2400" dirty="0" smtClean="0">
                <a:latin typeface="+mn-lt"/>
              </a:rPr>
              <a:t>M</a:t>
            </a:r>
            <a:r>
              <a:rPr lang="en-US" sz="100" dirty="0" smtClean="0">
                <a:latin typeface="+mn-lt"/>
              </a:rPr>
              <a:t> </a:t>
            </a:r>
            <a:r>
              <a:rPr lang="en-US" sz="2400" dirty="0" smtClean="0">
                <a:latin typeface="+mn-lt"/>
              </a:rPr>
              <a:t>S </a:t>
            </a:r>
            <a:r>
              <a:rPr lang="en-US" sz="2400" dirty="0">
                <a:latin typeface="+mn-lt"/>
              </a:rPr>
              <a:t>crew, the patient, </a:t>
            </a:r>
            <a:r>
              <a:rPr lang="en-US" sz="2400" dirty="0" smtClean="0">
                <a:latin typeface="+mn-lt"/>
              </a:rPr>
              <a:t>and bystanders </a:t>
            </a:r>
            <a:r>
              <a:rPr lang="en-US" sz="2400" dirty="0">
                <a:latin typeface="+mn-lt"/>
              </a:rPr>
              <a:t>at the scene.</a:t>
            </a:r>
          </a:p>
          <a:p>
            <a:r>
              <a:rPr lang="en-US" sz="2400" dirty="0" smtClean="0">
                <a:latin typeface="+mn-lt"/>
              </a:rPr>
              <a:t>Operate </a:t>
            </a:r>
            <a:r>
              <a:rPr lang="en-US" sz="2400" dirty="0">
                <a:latin typeface="+mn-lt"/>
              </a:rPr>
              <a:t>the emergency vehicle.</a:t>
            </a:r>
          </a:p>
          <a:p>
            <a:r>
              <a:rPr lang="en-US" sz="2400" dirty="0" smtClean="0">
                <a:latin typeface="+mn-lt"/>
              </a:rPr>
              <a:t>Assess </a:t>
            </a:r>
            <a:r>
              <a:rPr lang="en-US" sz="2400" dirty="0">
                <a:latin typeface="+mn-lt"/>
              </a:rPr>
              <a:t>the patient</a:t>
            </a:r>
            <a:r>
              <a:rPr lang="en-US" sz="2400" dirty="0" smtClean="0">
                <a:latin typeface="+mn-lt"/>
              </a:rPr>
              <a:t>.</a:t>
            </a:r>
            <a:endParaRPr lang="en-US" altLang="en-US" sz="2400" b="1" dirty="0">
              <a:solidFill>
                <a:srgbClr val="000000"/>
              </a:solidFill>
              <a:latin typeface="+mn-lt"/>
              <a:ea typeface="ＭＳ Ｐゴシック"/>
            </a:endParaRPr>
          </a:p>
        </p:txBody>
      </p:sp>
    </p:spTree>
    <p:extLst>
      <p:ext uri="{BB962C8B-B14F-4D97-AF65-F5344CB8AC3E}">
        <p14:creationId xmlns:p14="http://schemas.microsoft.com/office/powerpoint/2010/main" val="14085115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Times New Roman" panose="02020603050405020304" pitchFamily="18" charset="0"/>
                <a:ea typeface="ＭＳ Ｐゴシック"/>
                <a:cs typeface="ＭＳ Ｐゴシック" pitchFamily="-65" charset="-128"/>
              </a:rPr>
              <a:t>E</a:t>
            </a:r>
            <a:r>
              <a:rPr lang="en-IN" sz="100" dirty="0">
                <a:latin typeface="Times New Roman" panose="02020603050405020304" pitchFamily="18" charset="0"/>
                <a:ea typeface="ＭＳ Ｐゴシック"/>
                <a:cs typeface="ＭＳ Ｐゴシック" pitchFamily="-65" charset="-128"/>
              </a:rPr>
              <a:t> </a:t>
            </a:r>
            <a:r>
              <a:rPr lang="en-IN" dirty="0">
                <a:latin typeface="Times New Roman" panose="02020603050405020304" pitchFamily="18" charset="0"/>
                <a:ea typeface="ＭＳ Ｐゴシック"/>
                <a:cs typeface="ＭＳ Ｐゴシック" pitchFamily="-65" charset="-128"/>
              </a:rPr>
              <a:t>M</a:t>
            </a:r>
            <a:r>
              <a:rPr lang="en-IN" sz="100" dirty="0">
                <a:latin typeface="Times New Roman" panose="02020603050405020304" pitchFamily="18" charset="0"/>
                <a:ea typeface="ＭＳ Ｐゴシック"/>
                <a:cs typeface="ＭＳ Ｐゴシック" pitchFamily="-65" charset="-128"/>
              </a:rPr>
              <a:t> </a:t>
            </a:r>
            <a:r>
              <a:rPr lang="en-IN" dirty="0">
                <a:latin typeface="Times New Roman" panose="02020603050405020304" pitchFamily="18" charset="0"/>
                <a:ea typeface="ＭＳ Ｐゴシック"/>
                <a:cs typeface="ＭＳ Ｐゴシック" pitchFamily="-65" charset="-128"/>
              </a:rPr>
              <a:t>T Responsibilities </a:t>
            </a:r>
            <a:r>
              <a:rPr lang="en-IN" sz="2000" b="0" dirty="0" smtClean="0">
                <a:latin typeface="Times New Roman" panose="02020603050405020304" pitchFamily="18" charset="0"/>
                <a:ea typeface="ＭＳ Ｐゴシック"/>
                <a:cs typeface="ＭＳ Ｐゴシック" pitchFamily="-65" charset="-128"/>
              </a:rPr>
              <a:t>(2 </a:t>
            </a:r>
            <a:r>
              <a:rPr lang="en-IN" sz="2000" b="0" dirty="0">
                <a:latin typeface="Times New Roman" panose="02020603050405020304" pitchFamily="18" charset="0"/>
                <a:ea typeface="ＭＳ Ｐゴシック"/>
                <a:cs typeface="ＭＳ Ｐゴシック" pitchFamily="-65" charset="-128"/>
              </a:rPr>
              <a:t>of </a:t>
            </a:r>
            <a:r>
              <a:rPr lang="en-IN" sz="2000" b="0" dirty="0" smtClean="0">
                <a:latin typeface="Times New Roman" panose="02020603050405020304" pitchFamily="18" charset="0"/>
                <a:ea typeface="ＭＳ Ｐゴシック"/>
                <a:cs typeface="ＭＳ Ｐゴシック" pitchFamily="-65" charset="-128"/>
              </a:rPr>
              <a:t>10)</a:t>
            </a:r>
            <a:endParaRPr lang="en-US" dirty="0"/>
          </a:p>
        </p:txBody>
      </p:sp>
      <p:sp>
        <p:nvSpPr>
          <p:cNvPr id="3" name="Text Placeholder 2"/>
          <p:cNvSpPr>
            <a:spLocks noGrp="1"/>
          </p:cNvSpPr>
          <p:nvPr>
            <p:ph type="body" idx="1"/>
          </p:nvPr>
        </p:nvSpPr>
        <p:spPr/>
        <p:txBody>
          <a:bodyPr/>
          <a:lstStyle/>
          <a:p>
            <a:r>
              <a:rPr lang="en-US" sz="2400" dirty="0" smtClean="0">
                <a:latin typeface="+mn-lt"/>
              </a:rPr>
              <a:t>Provide </a:t>
            </a:r>
            <a:r>
              <a:rPr lang="en-US" sz="2400" dirty="0">
                <a:latin typeface="+mn-lt"/>
              </a:rPr>
              <a:t>emergency care.</a:t>
            </a:r>
          </a:p>
          <a:p>
            <a:r>
              <a:rPr lang="en-US" sz="2400" dirty="0">
                <a:latin typeface="+mn-lt"/>
              </a:rPr>
              <a:t>Safely lift and move the patient.</a:t>
            </a:r>
          </a:p>
          <a:p>
            <a:r>
              <a:rPr lang="en-US" sz="2400" dirty="0">
                <a:latin typeface="+mn-lt"/>
              </a:rPr>
              <a:t>Prepare oral and written reports</a:t>
            </a:r>
            <a:r>
              <a:rPr lang="en-US" sz="2400" dirty="0" smtClean="0">
                <a:latin typeface="+mn-lt"/>
              </a:rPr>
              <a:t>.</a:t>
            </a:r>
          </a:p>
          <a:p>
            <a:r>
              <a:rPr lang="en-US" sz="2400" dirty="0" smtClean="0">
                <a:latin typeface="+mn-lt"/>
              </a:rPr>
              <a:t>Safely </a:t>
            </a:r>
            <a:r>
              <a:rPr lang="en-US" sz="2400" dirty="0">
                <a:latin typeface="+mn-lt"/>
              </a:rPr>
              <a:t>transport the patient.</a:t>
            </a:r>
          </a:p>
          <a:p>
            <a:r>
              <a:rPr lang="en-US" sz="2400" dirty="0" smtClean="0">
                <a:latin typeface="+mn-lt"/>
              </a:rPr>
              <a:t>Transfer </a:t>
            </a:r>
            <a:r>
              <a:rPr lang="en-US" sz="2400" dirty="0">
                <a:latin typeface="+mn-lt"/>
              </a:rPr>
              <a:t>patient care.</a:t>
            </a:r>
          </a:p>
          <a:p>
            <a:r>
              <a:rPr lang="en-US" sz="2400" dirty="0" smtClean="0">
                <a:latin typeface="+mn-lt"/>
              </a:rPr>
              <a:t>Perform </a:t>
            </a:r>
            <a:r>
              <a:rPr lang="en-US" sz="2400" dirty="0">
                <a:latin typeface="+mn-lt"/>
              </a:rPr>
              <a:t>record keeping and data collection.</a:t>
            </a:r>
          </a:p>
          <a:p>
            <a:r>
              <a:rPr lang="en-US" sz="2400" dirty="0" smtClean="0">
                <a:latin typeface="+mn-lt"/>
              </a:rPr>
              <a:t>Serve </a:t>
            </a:r>
            <a:r>
              <a:rPr lang="en-US" sz="2400" dirty="0">
                <a:latin typeface="+mn-lt"/>
              </a:rPr>
              <a:t>as the patient’s advocate</a:t>
            </a:r>
            <a:r>
              <a:rPr lang="en-US" sz="2400" dirty="0" smtClean="0">
                <a:latin typeface="+mn-lt"/>
              </a:rPr>
              <a:t>.</a:t>
            </a:r>
            <a:endParaRPr lang="en-US" sz="2400" dirty="0">
              <a:latin typeface="+mn-lt"/>
            </a:endParaRPr>
          </a:p>
        </p:txBody>
      </p:sp>
    </p:spTree>
    <p:extLst>
      <p:ext uri="{BB962C8B-B14F-4D97-AF65-F5344CB8AC3E}">
        <p14:creationId xmlns:p14="http://schemas.microsoft.com/office/powerpoint/2010/main" val="25601241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Setting the Stage </a:t>
            </a:r>
            <a:r>
              <a:rPr lang="en-IN" sz="2000" b="0" dirty="0" smtClean="0">
                <a:latin typeface="Times New Roman" panose="02020603050405020304" pitchFamily="18" charset="0"/>
                <a:ea typeface="ＭＳ Ｐゴシック"/>
                <a:cs typeface="ＭＳ Ｐゴシック" pitchFamily="-65" charset="-128"/>
              </a:rPr>
              <a:t>(2 of 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Overview of Lesson </a:t>
            </a:r>
            <a:r>
              <a:rPr lang="en-US" altLang="en-US" sz="2400" dirty="0" smtClean="0">
                <a:solidFill>
                  <a:srgbClr val="000000"/>
                </a:solidFill>
                <a:latin typeface="Arial (Body)"/>
                <a:ea typeface="ＭＳ Ｐゴシック"/>
              </a:rPr>
              <a:t>Topics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Evidenced-based guidelines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Public Health</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Mobile integrated healthcare and community paramedicine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8836998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Times New Roman" panose="02020603050405020304" pitchFamily="18" charset="0"/>
                <a:ea typeface="ＭＳ Ｐゴシック"/>
                <a:cs typeface="ＭＳ Ｐゴシック" pitchFamily="-65" charset="-128"/>
              </a:rPr>
              <a:t>E</a:t>
            </a:r>
            <a:r>
              <a:rPr lang="en-IN" sz="100" dirty="0">
                <a:latin typeface="Times New Roman" panose="02020603050405020304" pitchFamily="18" charset="0"/>
                <a:ea typeface="ＭＳ Ｐゴシック"/>
                <a:cs typeface="ＭＳ Ｐゴシック" pitchFamily="-65" charset="-128"/>
              </a:rPr>
              <a:t> </a:t>
            </a:r>
            <a:r>
              <a:rPr lang="en-IN" dirty="0">
                <a:latin typeface="Times New Roman" panose="02020603050405020304" pitchFamily="18" charset="0"/>
                <a:ea typeface="ＭＳ Ｐゴシック"/>
                <a:cs typeface="ＭＳ Ｐゴシック" pitchFamily="-65" charset="-128"/>
              </a:rPr>
              <a:t>M</a:t>
            </a:r>
            <a:r>
              <a:rPr lang="en-IN" sz="100" dirty="0">
                <a:latin typeface="Times New Roman" panose="02020603050405020304" pitchFamily="18" charset="0"/>
                <a:ea typeface="ＭＳ Ｐゴシック"/>
                <a:cs typeface="ＭＳ Ｐゴシック" pitchFamily="-65" charset="-128"/>
              </a:rPr>
              <a:t> </a:t>
            </a:r>
            <a:r>
              <a:rPr lang="en-IN" dirty="0">
                <a:latin typeface="Times New Roman" panose="02020603050405020304" pitchFamily="18" charset="0"/>
                <a:ea typeface="ＭＳ Ｐゴシック"/>
                <a:cs typeface="ＭＳ Ｐゴシック" pitchFamily="-65" charset="-128"/>
              </a:rPr>
              <a:t>T Responsibilities </a:t>
            </a:r>
            <a:r>
              <a:rPr lang="en-IN" sz="2000" b="0" dirty="0" smtClean="0">
                <a:latin typeface="Times New Roman" panose="02020603050405020304" pitchFamily="18" charset="0"/>
                <a:ea typeface="ＭＳ Ｐゴシック"/>
                <a:cs typeface="ＭＳ Ｐゴシック" pitchFamily="-65" charset="-128"/>
              </a:rPr>
              <a:t>(3 </a:t>
            </a:r>
            <a:r>
              <a:rPr lang="en-IN" sz="2000" b="0" dirty="0">
                <a:latin typeface="Times New Roman" panose="02020603050405020304" pitchFamily="18" charset="0"/>
                <a:ea typeface="ＭＳ Ｐゴシック"/>
                <a:cs typeface="ＭＳ Ｐゴシック" pitchFamily="-65" charset="-128"/>
              </a:rPr>
              <a:t>of </a:t>
            </a:r>
            <a:r>
              <a:rPr lang="en-IN" sz="2000" b="0" dirty="0" smtClean="0">
                <a:latin typeface="Times New Roman" panose="02020603050405020304" pitchFamily="18" charset="0"/>
                <a:ea typeface="ＭＳ Ｐゴシック"/>
                <a:cs typeface="ＭＳ Ｐゴシック" pitchFamily="-65" charset="-128"/>
              </a:rPr>
              <a:t>10)</a:t>
            </a:r>
            <a:endParaRPr lang="en-US" dirty="0"/>
          </a:p>
        </p:txBody>
      </p:sp>
      <p:sp>
        <p:nvSpPr>
          <p:cNvPr id="3" name="Text Placeholder 2"/>
          <p:cNvSpPr>
            <a:spLocks noGrp="1"/>
          </p:cNvSpPr>
          <p:nvPr>
            <p:ph type="body" idx="1"/>
          </p:nvPr>
        </p:nvSpPr>
        <p:spPr>
          <a:xfrm>
            <a:off x="457200" y="1600200"/>
            <a:ext cx="8229600" cy="4628072"/>
          </a:xfrm>
        </p:spPr>
        <p:txBody>
          <a:bodyPr/>
          <a:lstStyle/>
          <a:p>
            <a:r>
              <a:rPr lang="en-US" sz="2400" dirty="0">
                <a:latin typeface="+mn-lt"/>
              </a:rPr>
              <a:t>Provide emotional support to the patient, relatives, and others at the </a:t>
            </a:r>
            <a:r>
              <a:rPr lang="en-US" sz="2400" dirty="0" smtClean="0">
                <a:latin typeface="+mn-lt"/>
              </a:rPr>
              <a:t>scene.</a:t>
            </a:r>
          </a:p>
          <a:p>
            <a:r>
              <a:rPr lang="en-US" sz="2400" dirty="0" smtClean="0">
                <a:latin typeface="+mn-lt"/>
              </a:rPr>
              <a:t>Integrate </a:t>
            </a:r>
            <a:r>
              <a:rPr lang="en-US" sz="2400" dirty="0">
                <a:latin typeface="+mn-lt"/>
              </a:rPr>
              <a:t>the </a:t>
            </a:r>
            <a:r>
              <a:rPr lang="en-US" sz="2400" dirty="0" smtClean="0">
                <a:latin typeface="+mn-lt"/>
              </a:rPr>
              <a:t>E</a:t>
            </a:r>
            <a:r>
              <a:rPr lang="en-US" sz="100" dirty="0" smtClean="0">
                <a:latin typeface="+mn-lt"/>
              </a:rPr>
              <a:t> </a:t>
            </a:r>
            <a:r>
              <a:rPr lang="en-US" sz="2400" dirty="0" smtClean="0">
                <a:latin typeface="+mn-lt"/>
              </a:rPr>
              <a:t>M</a:t>
            </a:r>
            <a:r>
              <a:rPr lang="en-US" sz="100" dirty="0" smtClean="0">
                <a:latin typeface="+mn-lt"/>
              </a:rPr>
              <a:t> </a:t>
            </a:r>
            <a:r>
              <a:rPr lang="en-US" sz="2400" dirty="0" smtClean="0">
                <a:latin typeface="+mn-lt"/>
              </a:rPr>
              <a:t>S </a:t>
            </a:r>
            <a:r>
              <a:rPr lang="en-US" sz="2400" dirty="0">
                <a:latin typeface="+mn-lt"/>
              </a:rPr>
              <a:t>service with other emergency and nonemergency services.</a:t>
            </a:r>
          </a:p>
          <a:p>
            <a:r>
              <a:rPr lang="en-US" sz="2400" dirty="0">
                <a:latin typeface="+mn-lt"/>
              </a:rPr>
              <a:t>Resolve the emergency incident</a:t>
            </a:r>
            <a:r>
              <a:rPr lang="en-US" sz="2400" dirty="0" smtClean="0">
                <a:latin typeface="+mn-lt"/>
              </a:rPr>
              <a:t>.</a:t>
            </a:r>
          </a:p>
          <a:p>
            <a:r>
              <a:rPr lang="en-US" sz="2400" dirty="0" smtClean="0">
                <a:latin typeface="+mn-lt"/>
              </a:rPr>
              <a:t>Maintain </a:t>
            </a:r>
            <a:r>
              <a:rPr lang="en-US" sz="2400" dirty="0">
                <a:latin typeface="+mn-lt"/>
              </a:rPr>
              <a:t>medical and legal standards.</a:t>
            </a:r>
          </a:p>
          <a:p>
            <a:r>
              <a:rPr lang="en-US" sz="2400" dirty="0">
                <a:latin typeface="+mn-lt"/>
              </a:rPr>
              <a:t>Provide administrative support.</a:t>
            </a:r>
          </a:p>
          <a:p>
            <a:r>
              <a:rPr lang="en-US" sz="2400" dirty="0">
                <a:latin typeface="+mn-lt"/>
              </a:rPr>
              <a:t>Enhance professional development.</a:t>
            </a:r>
          </a:p>
          <a:p>
            <a:r>
              <a:rPr lang="en-US" sz="2400" dirty="0">
                <a:latin typeface="+mn-lt"/>
              </a:rPr>
              <a:t>Develop and maintain community relations</a:t>
            </a:r>
            <a:r>
              <a:rPr lang="en-US" sz="2400" dirty="0" smtClean="0">
                <a:latin typeface="+mn-lt"/>
              </a:rPr>
              <a:t>.</a:t>
            </a:r>
            <a:endParaRPr lang="en-US" sz="2400" dirty="0">
              <a:latin typeface="+mn-lt"/>
            </a:endParaRPr>
          </a:p>
        </p:txBody>
      </p:sp>
    </p:spTree>
    <p:extLst>
      <p:ext uri="{BB962C8B-B14F-4D97-AF65-F5344CB8AC3E}">
        <p14:creationId xmlns:p14="http://schemas.microsoft.com/office/powerpoint/2010/main" val="20604806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T Responsibilities </a:t>
            </a:r>
            <a:r>
              <a:rPr lang="en-IN" sz="2000" b="0" dirty="0" smtClean="0">
                <a:latin typeface="Times New Roman" panose="02020603050405020304" pitchFamily="18" charset="0"/>
                <a:ea typeface="ＭＳ Ｐゴシック"/>
                <a:cs typeface="ＭＳ Ｐゴシック" pitchFamily="-65" charset="-128"/>
              </a:rPr>
              <a:t>(4 of 10)</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You cannot help the patient, other rescuers, or yourself if you are injured.</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Use safe driving habits.</a:t>
            </a: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Do not enter or stay on an unsafe scene.</a:t>
            </a:r>
            <a:endParaRPr lang="en-US" altLang="en-US" sz="2400" dirty="0" smtClean="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Be alert to situations with a risk for violence.</a:t>
            </a:r>
            <a:endParaRPr lang="en-US" altLang="en-US" sz="2400" dirty="0" smtClean="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Wear reflective clothing and protective clothing as indicated.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4100191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T Responsibilities </a:t>
            </a:r>
            <a:r>
              <a:rPr lang="en-IN" sz="2000" b="0" dirty="0" smtClean="0">
                <a:latin typeface="Times New Roman" panose="02020603050405020304" pitchFamily="18" charset="0"/>
                <a:ea typeface="ＭＳ Ｐゴシック"/>
                <a:cs typeface="ＭＳ Ｐゴシック" pitchFamily="-65" charset="-128"/>
              </a:rPr>
              <a:t>(5 of 10)</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553968"/>
          </a:xfrm>
        </p:spPr>
        <p:txBody>
          <a:bodyPr wrap="square" lIns="91425" tIns="91425" rIns="91425" bIns="91425">
            <a:noAutofit/>
          </a:bodyPr>
          <a:lstStyle/>
          <a:p>
            <a:pPr marL="255651" lvl="0" indent="-255651" eaLnBrk="0" fontAlgn="base" hangingPunct="0">
              <a:spcAft>
                <a:spcPct val="0"/>
              </a:spcAft>
              <a:buSzPts val="2400"/>
            </a:pPr>
            <a:r>
              <a:rPr lang="en-IN" altLang="en-US" sz="2400" dirty="0" smtClean="0">
                <a:solidFill>
                  <a:srgbClr val="000000"/>
                </a:solidFill>
                <a:latin typeface="Arial (Body)"/>
                <a:ea typeface="ＭＳ Ｐゴシック"/>
              </a:rPr>
              <a:t>Personal safety and the safety of others</a:t>
            </a:r>
            <a:endParaRPr lang="en-US" altLang="en-US" sz="2400" dirty="0">
              <a:solidFill>
                <a:srgbClr val="000000"/>
              </a:solidFill>
              <a:latin typeface="Arial (Body)"/>
              <a:ea typeface="ＭＳ Ｐゴシック"/>
            </a:endParaRPr>
          </a:p>
        </p:txBody>
      </p:sp>
      <p:pic>
        <p:nvPicPr>
          <p:cNvPr id="5" name="Picture 1" descr="Firemen and an E M T work outside of an overturned vehicle. "/>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1407" y="2318352"/>
            <a:ext cx="5901186" cy="3940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58021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T Responsibilities </a:t>
            </a:r>
            <a:r>
              <a:rPr lang="en-IN" sz="2000" b="0" dirty="0" smtClean="0">
                <a:latin typeface="Times New Roman" panose="02020603050405020304" pitchFamily="18" charset="0"/>
                <a:ea typeface="ＭＳ Ｐゴシック"/>
                <a:cs typeface="ＭＳ Ｐゴシック" pitchFamily="-65" charset="-128"/>
              </a:rPr>
              <a:t>(6 of 10)</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553968"/>
          </a:xfrm>
        </p:spPr>
        <p:txBody>
          <a:bodyPr wrap="square" lIns="91425" tIns="91425" rIns="91425" bIns="91425">
            <a:noAutofit/>
          </a:bodyPr>
          <a:lstStyle/>
          <a:p>
            <a:pPr marL="255651" lvl="0" indent="-255651" eaLnBrk="0" fontAlgn="base" hangingPunct="0">
              <a:spcAft>
                <a:spcPct val="0"/>
              </a:spcAft>
              <a:buSzPts val="2400"/>
            </a:pPr>
            <a:r>
              <a:rPr lang="en-IN" altLang="en-US" sz="2400" dirty="0" smtClean="0">
                <a:solidFill>
                  <a:srgbClr val="000000"/>
                </a:solidFill>
                <a:latin typeface="Arial (Body)"/>
                <a:ea typeface="ＭＳ Ｐゴシック"/>
              </a:rPr>
              <a:t>Patient assessment and emergency care</a:t>
            </a:r>
            <a:endParaRPr lang="en-US" altLang="en-US" sz="2400" dirty="0">
              <a:solidFill>
                <a:srgbClr val="000000"/>
              </a:solidFill>
              <a:latin typeface="Arial (Body)"/>
              <a:ea typeface="ＭＳ Ｐゴシック"/>
            </a:endParaRPr>
          </a:p>
        </p:txBody>
      </p:sp>
      <p:pic>
        <p:nvPicPr>
          <p:cNvPr id="5" name="Picture 2" descr="An E M T comforts a child in a helmet beside a fallen bicycle. Another E M T talks to the child's moth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4499" y="2316693"/>
            <a:ext cx="6055002" cy="395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43561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T Responsibilities </a:t>
            </a:r>
            <a:r>
              <a:rPr lang="en-IN" sz="2000" b="0" dirty="0" smtClean="0">
                <a:latin typeface="Times New Roman" panose="02020603050405020304" pitchFamily="18" charset="0"/>
                <a:ea typeface="ＭＳ Ｐゴシック"/>
                <a:cs typeface="ＭＳ Ｐゴシック" pitchFamily="-65" charset="-128"/>
              </a:rPr>
              <a:t>(7 of 10)</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553968"/>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Patient transport and care en route</a:t>
            </a:r>
            <a:endParaRPr lang="en-US" altLang="en-US" sz="2400" dirty="0">
              <a:solidFill>
                <a:srgbClr val="000000"/>
              </a:solidFill>
              <a:latin typeface="Arial (Body)"/>
              <a:ea typeface="ＭＳ Ｐゴシック"/>
            </a:endParaRPr>
          </a:p>
        </p:txBody>
      </p:sp>
      <p:pic>
        <p:nvPicPr>
          <p:cNvPr id="5" name="Picture 3" descr="E M T's load a patient on a stretcher into an ambulanc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0194" y="2356834"/>
            <a:ext cx="6303613" cy="3884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1604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T Responsibilities </a:t>
            </a:r>
            <a:r>
              <a:rPr lang="en-IN" sz="2000" b="0" dirty="0" smtClean="0">
                <a:latin typeface="Times New Roman" panose="02020603050405020304" pitchFamily="18" charset="0"/>
                <a:ea typeface="ＭＳ Ｐゴシック"/>
                <a:cs typeface="ＭＳ Ｐゴシック" pitchFamily="-65" charset="-128"/>
              </a:rPr>
              <a:t>(8 of 10)</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553968"/>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Contacting medical direction</a:t>
            </a:r>
            <a:endParaRPr lang="en-US" altLang="en-US" sz="2400" dirty="0">
              <a:solidFill>
                <a:srgbClr val="000000"/>
              </a:solidFill>
              <a:latin typeface="Arial (Body)"/>
              <a:ea typeface="ＭＳ Ｐゴシック"/>
            </a:endParaRPr>
          </a:p>
        </p:txBody>
      </p:sp>
      <p:pic>
        <p:nvPicPr>
          <p:cNvPr id="5" name="Picture 2" descr="A man in scrubs talks over a radio in a hospita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0838" y="2365467"/>
            <a:ext cx="590232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1770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T Responsibilities </a:t>
            </a:r>
            <a:r>
              <a:rPr lang="en-IN" sz="2000" b="0" dirty="0" smtClean="0">
                <a:latin typeface="Times New Roman" panose="02020603050405020304" pitchFamily="18" charset="0"/>
                <a:ea typeface="ＭＳ Ｐゴシック"/>
                <a:cs typeface="ＭＳ Ｐゴシック" pitchFamily="-65" charset="-128"/>
              </a:rPr>
              <a:t>(9 of 10)</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1"/>
            <a:ext cx="8229600" cy="435634"/>
          </a:xfrm>
        </p:spPr>
        <p:txBody>
          <a:bodyPr wrap="square" lIns="91425" tIns="91425" rIns="91425" bIns="91425">
            <a:noAutofit/>
          </a:bodyPr>
          <a:lstStyle/>
          <a:p>
            <a:pPr marL="255651" lvl="0" indent="-255651" eaLnBrk="0" fontAlgn="base" hangingPunct="0">
              <a:spcAft>
                <a:spcPct val="0"/>
              </a:spcAft>
              <a:buSzPts val="2400"/>
            </a:pPr>
            <a:r>
              <a:rPr lang="en-IN" altLang="en-US" sz="2400" dirty="0" smtClean="0">
                <a:solidFill>
                  <a:srgbClr val="000000"/>
                </a:solidFill>
                <a:latin typeface="Arial (Body)"/>
                <a:ea typeface="ＭＳ Ｐゴシック"/>
              </a:rPr>
              <a:t>Transferring care at receiving facility</a:t>
            </a:r>
            <a:endParaRPr lang="en-US" altLang="en-US" sz="2400" dirty="0">
              <a:solidFill>
                <a:srgbClr val="000000"/>
              </a:solidFill>
              <a:latin typeface="Arial (Body)"/>
              <a:ea typeface="ＭＳ Ｐゴシック"/>
            </a:endParaRPr>
          </a:p>
        </p:txBody>
      </p:sp>
      <p:pic>
        <p:nvPicPr>
          <p:cNvPr id="5" name="Picture 2" descr="An E M T moves a patient on a stretcher to a hospital bed and talks to a docto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4072" y="2402316"/>
            <a:ext cx="6455856" cy="388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58914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T Responsibilities </a:t>
            </a:r>
            <a:r>
              <a:rPr lang="en-IN" sz="2000" b="0" dirty="0" smtClean="0">
                <a:latin typeface="Times New Roman" panose="02020603050405020304" pitchFamily="18" charset="0"/>
                <a:ea typeface="ＭＳ Ｐゴシック"/>
                <a:cs typeface="ＭＳ Ｐゴシック" pitchFamily="-65" charset="-128"/>
              </a:rPr>
              <a:t>(10 of 10)</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1"/>
            <a:ext cx="8229600" cy="470140"/>
          </a:xfrm>
        </p:spPr>
        <p:txBody>
          <a:bodyPr wrap="square" lIns="91425" tIns="91425" rIns="91425" bIns="91425">
            <a:noAutofit/>
          </a:bodyPr>
          <a:lstStyle/>
          <a:p>
            <a:pPr marL="255651" lvl="0" indent="-255651" eaLnBrk="0" fontAlgn="base" hangingPunct="0">
              <a:spcAft>
                <a:spcPct val="0"/>
              </a:spcAft>
              <a:buSzPts val="2400"/>
            </a:pPr>
            <a:r>
              <a:rPr lang="en-IN" altLang="en-US" sz="2400" dirty="0" smtClean="0">
                <a:solidFill>
                  <a:srgbClr val="000000"/>
                </a:solidFill>
                <a:latin typeface="Arial (Body)"/>
                <a:ea typeface="ＭＳ Ｐゴシック"/>
              </a:rPr>
              <a:t>Record-keeping, data collection and patient advocacy</a:t>
            </a:r>
            <a:endParaRPr lang="en-US" altLang="en-US" sz="2400" dirty="0">
              <a:solidFill>
                <a:srgbClr val="000000"/>
              </a:solidFill>
              <a:latin typeface="Arial (Body)"/>
              <a:ea typeface="ＭＳ Ｐゴシック"/>
            </a:endParaRPr>
          </a:p>
        </p:txBody>
      </p:sp>
      <p:pic>
        <p:nvPicPr>
          <p:cNvPr id="5" name="Picture 2" descr="An E M T types on a laptop while reading a fi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9038" y="2304210"/>
            <a:ext cx="6505925" cy="401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8062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Case Study </a:t>
            </a:r>
            <a:r>
              <a:rPr lang="en-IN" sz="2000" b="0" dirty="0" smtClean="0">
                <a:latin typeface="Times New Roman" panose="02020603050405020304" pitchFamily="18" charset="0"/>
                <a:ea typeface="ＭＳ Ｐゴシック"/>
                <a:cs typeface="ＭＳ Ｐゴシック" pitchFamily="-65" charset="-128"/>
              </a:rPr>
              <a:t>(8 of 15)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769959"/>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IN" altLang="en-US" sz="2400" dirty="0" smtClean="0">
                <a:solidFill>
                  <a:srgbClr val="000000"/>
                </a:solidFill>
                <a:latin typeface="Arial (Body)"/>
                <a:ea typeface="ＭＳ Ｐゴシック"/>
              </a:rPr>
              <a:t>At the designated point, the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meet the paramedic unit and give an update on Ben’s status. The paramedic, Alexis Brady, further assesses Ben and implements advanced life support (A</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L</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treatment. Following the treatment, which was administered to increase Ben’s abnormally slow heart rate, Ben regains consciousness and is confused about what is happening.</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2211457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Case Study </a:t>
            </a:r>
            <a:r>
              <a:rPr lang="en-IN" sz="2000" b="0" dirty="0" smtClean="0">
                <a:latin typeface="Times New Roman" panose="02020603050405020304" pitchFamily="18" charset="0"/>
                <a:ea typeface="ＭＳ Ｐゴシック"/>
                <a:cs typeface="ＭＳ Ｐゴシック" pitchFamily="-65" charset="-128"/>
              </a:rPr>
              <a:t>(9 of 15)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Now that Ben is conscious, what do you think are his expectations for how Peter and Alexis interact with him?</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How could the nature of those interactions affect the quality of patient care?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8687861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Case Study Introduction </a:t>
            </a:r>
            <a:r>
              <a:rPr lang="en-IN" sz="2000" b="0" dirty="0" smtClean="0">
                <a:latin typeface="Times New Roman" panose="02020603050405020304" pitchFamily="18" charset="0"/>
                <a:ea typeface="ＭＳ Ｐゴシック"/>
                <a:cs typeface="ＭＳ Ｐゴシック" pitchFamily="-65" charset="-128"/>
              </a:rPr>
              <a:t>(1 of 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p:txBody>
          <a:bodyPr wrap="square" lIns="91425" tIns="91425" rIns="91425" bIns="91425">
            <a:noAutofit/>
          </a:bodyPr>
          <a:lstStyle/>
          <a:p>
            <a:pPr marL="0" lvl="0" indent="0" eaLnBrk="0" fontAlgn="base" hangingPunct="0">
              <a:spcAft>
                <a:spcPct val="0"/>
              </a:spcAft>
              <a:buSzPts val="2400"/>
              <a:buNone/>
              <a:tabLst/>
            </a:pPr>
            <a:r>
              <a:rPr lang="en-IN" altLang="en-US" sz="2400" dirty="0" smtClean="0">
                <a:solidFill>
                  <a:srgbClr val="000000"/>
                </a:solidFill>
                <a:latin typeface="Arial (Body)"/>
                <a:ea typeface="ＭＳ Ｐゴシック"/>
              </a:rPr>
              <a:t>Every Saturday Ben Melton has breakfast at Dave’s Diner, a favorite with locals in the small tourist town. Despite having diabetes and carrying an extra 40 pounds around his waist, 51-year-old Ben finds it hard to pass on Dave’s breakfast platter of eggs, steak, and fried potatoes.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7648939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E</a:t>
            </a:r>
            <a:r>
              <a:rPr lang="en-US" sz="100" dirty="0" smtClean="0">
                <a:latin typeface="Times New Roman" panose="02020603050405020304" pitchFamily="18" charset="0"/>
                <a:ea typeface="ＭＳ Ｐゴシック"/>
                <a:cs typeface="ＭＳ Ｐゴシック" pitchFamily="-65" charset="-128"/>
              </a:rPr>
              <a:t> </a:t>
            </a:r>
            <a:r>
              <a:rPr lang="en-US" dirty="0" smtClean="0">
                <a:latin typeface="Times New Roman" panose="02020603050405020304" pitchFamily="18" charset="0"/>
                <a:ea typeface="ＭＳ Ｐゴシック"/>
                <a:cs typeface="ＭＳ Ｐゴシック" pitchFamily="-65" charset="-128"/>
              </a:rPr>
              <a:t>M</a:t>
            </a:r>
            <a:r>
              <a:rPr lang="en-US" sz="100" dirty="0" smtClean="0">
                <a:latin typeface="Times New Roman" panose="02020603050405020304" pitchFamily="18" charset="0"/>
                <a:ea typeface="ＭＳ Ｐゴシック"/>
                <a:cs typeface="ＭＳ Ｐゴシック" pitchFamily="-65" charset="-128"/>
              </a:rPr>
              <a:t> </a:t>
            </a:r>
            <a:r>
              <a:rPr lang="en-US" dirty="0" smtClean="0">
                <a:latin typeface="Times New Roman" panose="02020603050405020304" pitchFamily="18" charset="0"/>
                <a:ea typeface="ＭＳ Ｐゴシック"/>
                <a:cs typeface="ＭＳ Ｐゴシック" pitchFamily="-65" charset="-128"/>
              </a:rPr>
              <a:t>T Professional Attributes </a:t>
            </a:r>
            <a:r>
              <a:rPr lang="en-US" sz="2000" b="0" dirty="0" smtClean="0">
                <a:latin typeface="Times New Roman" panose="02020603050405020304" pitchFamily="18" charset="0"/>
                <a:ea typeface="ＭＳ Ｐゴシック"/>
                <a:cs typeface="ＭＳ Ｐゴシック" pitchFamily="-65" charset="-128"/>
              </a:rPr>
              <a:t>(1 of 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4645325"/>
          </a:xfrm>
        </p:spPr>
        <p:txBody>
          <a:bodyPr wrap="square" lIns="91425" tIns="91425" rIns="91425" bIns="91425">
            <a:noAutofit/>
          </a:bodyPr>
          <a:lstStyle/>
          <a:p>
            <a:pPr marL="255651" lvl="0" indent="-255651" eaLnBrk="0" fontAlgn="base" hangingPunct="0">
              <a:spcAft>
                <a:spcPct val="0"/>
              </a:spcAft>
              <a:buSzPts val="2400"/>
            </a:pPr>
            <a:r>
              <a:rPr lang="en-IN" altLang="en-US" sz="2400" dirty="0" smtClean="0">
                <a:solidFill>
                  <a:srgbClr val="000000"/>
                </a:solidFill>
                <a:latin typeface="+mn-lt"/>
                <a:ea typeface="ＭＳ Ｐゴシック"/>
              </a:rPr>
              <a:t>E</a:t>
            </a:r>
            <a:r>
              <a:rPr lang="en-IN" altLang="en-US" sz="100" dirty="0" smtClean="0">
                <a:solidFill>
                  <a:srgbClr val="000000"/>
                </a:solidFill>
                <a:latin typeface="+mn-lt"/>
                <a:ea typeface="ＭＳ Ｐゴシック"/>
              </a:rPr>
              <a:t> </a:t>
            </a:r>
            <a:r>
              <a:rPr lang="en-IN" altLang="en-US" sz="2400" dirty="0" smtClean="0">
                <a:solidFill>
                  <a:srgbClr val="000000"/>
                </a:solidFill>
                <a:latin typeface="+mn-lt"/>
                <a:ea typeface="ＭＳ Ｐゴシック"/>
              </a:rPr>
              <a:t>M</a:t>
            </a:r>
            <a:r>
              <a:rPr lang="en-IN" altLang="en-US" sz="100" dirty="0" smtClean="0">
                <a:solidFill>
                  <a:srgbClr val="000000"/>
                </a:solidFill>
                <a:latin typeface="+mn-lt"/>
                <a:ea typeface="ＭＳ Ｐゴシック"/>
              </a:rPr>
              <a:t> </a:t>
            </a:r>
            <a:r>
              <a:rPr lang="en-IN" altLang="en-US" sz="2400" dirty="0" smtClean="0">
                <a:solidFill>
                  <a:srgbClr val="000000"/>
                </a:solidFill>
                <a:latin typeface="+mn-lt"/>
                <a:ea typeface="ＭＳ Ｐゴシック"/>
              </a:rPr>
              <a:t>S has professional attributes that are important to maximize effectiveness of the E</a:t>
            </a:r>
            <a:r>
              <a:rPr lang="en-IN" altLang="en-US" sz="100" dirty="0" smtClean="0">
                <a:solidFill>
                  <a:srgbClr val="000000"/>
                </a:solidFill>
                <a:latin typeface="+mn-lt"/>
                <a:ea typeface="ＭＳ Ｐゴシック"/>
              </a:rPr>
              <a:t> </a:t>
            </a:r>
            <a:r>
              <a:rPr lang="en-IN" altLang="en-US" sz="2400" dirty="0" smtClean="0">
                <a:solidFill>
                  <a:srgbClr val="000000"/>
                </a:solidFill>
                <a:latin typeface="+mn-lt"/>
                <a:ea typeface="ＭＳ Ｐゴシック"/>
              </a:rPr>
              <a:t>M</a:t>
            </a:r>
            <a:r>
              <a:rPr lang="en-IN" altLang="en-US" sz="100" dirty="0" smtClean="0">
                <a:solidFill>
                  <a:srgbClr val="000000"/>
                </a:solidFill>
                <a:latin typeface="+mn-lt"/>
                <a:ea typeface="ＭＳ Ｐゴシック"/>
              </a:rPr>
              <a:t> </a:t>
            </a:r>
            <a:r>
              <a:rPr lang="en-IN" altLang="en-US" sz="2400" dirty="0" smtClean="0">
                <a:solidFill>
                  <a:srgbClr val="000000"/>
                </a:solidFill>
                <a:latin typeface="+mn-lt"/>
                <a:ea typeface="ＭＳ Ｐゴシック"/>
              </a:rPr>
              <a:t>T.</a:t>
            </a:r>
          </a:p>
          <a:p>
            <a:pPr marL="0" indent="0">
              <a:buNone/>
            </a:pPr>
            <a:r>
              <a:rPr lang="en-US" sz="2400" b="1" dirty="0" smtClean="0">
                <a:latin typeface="+mn-lt"/>
              </a:rPr>
              <a:t>Table 1-2 </a:t>
            </a:r>
            <a:r>
              <a:rPr lang="en-US" sz="2400" b="1" dirty="0">
                <a:latin typeface="+mn-lt"/>
              </a:rPr>
              <a:t>Characteristics of </a:t>
            </a:r>
            <a:r>
              <a:rPr lang="en-US" sz="2400" b="1" dirty="0" smtClean="0">
                <a:latin typeface="+mn-lt"/>
              </a:rPr>
              <a:t>Professional Behavior for E</a:t>
            </a:r>
            <a:r>
              <a:rPr lang="en-US" sz="100" b="1" dirty="0" smtClean="0">
                <a:latin typeface="+mn-lt"/>
              </a:rPr>
              <a:t> </a:t>
            </a:r>
            <a:r>
              <a:rPr lang="en-US" sz="2400" b="1" dirty="0" smtClean="0">
                <a:latin typeface="+mn-lt"/>
              </a:rPr>
              <a:t>M</a:t>
            </a:r>
            <a:r>
              <a:rPr lang="en-US" sz="100" b="1" dirty="0" smtClean="0">
                <a:latin typeface="+mn-lt"/>
              </a:rPr>
              <a:t> </a:t>
            </a:r>
            <a:r>
              <a:rPr lang="en-US" sz="2400" b="1" dirty="0" smtClean="0">
                <a:latin typeface="+mn-lt"/>
              </a:rPr>
              <a:t>T</a:t>
            </a:r>
            <a:r>
              <a:rPr lang="en-US" sz="100" b="1" dirty="0" smtClean="0">
                <a:latin typeface="+mn-lt"/>
              </a:rPr>
              <a:t> </a:t>
            </a:r>
            <a:r>
              <a:rPr lang="en-US" sz="2400" b="1" dirty="0" smtClean="0">
                <a:latin typeface="+mn-lt"/>
              </a:rPr>
              <a:t>s</a:t>
            </a:r>
          </a:p>
          <a:p>
            <a:r>
              <a:rPr lang="en-US" sz="2400" dirty="0">
                <a:latin typeface="+mn-lt"/>
              </a:rPr>
              <a:t>Integrity</a:t>
            </a:r>
          </a:p>
          <a:p>
            <a:r>
              <a:rPr lang="en-US" sz="2400" dirty="0" smtClean="0">
                <a:latin typeface="+mn-lt"/>
              </a:rPr>
              <a:t>Empathy</a:t>
            </a:r>
            <a:endParaRPr lang="en-US" sz="2400" dirty="0">
              <a:latin typeface="+mn-lt"/>
            </a:endParaRPr>
          </a:p>
          <a:p>
            <a:r>
              <a:rPr lang="en-US" sz="2400" dirty="0" smtClean="0">
                <a:latin typeface="+mn-lt"/>
              </a:rPr>
              <a:t>Self-motivation</a:t>
            </a:r>
            <a:endParaRPr lang="en-US" sz="2400" dirty="0">
              <a:latin typeface="+mn-lt"/>
            </a:endParaRPr>
          </a:p>
          <a:p>
            <a:r>
              <a:rPr lang="en-US" sz="2400" dirty="0" smtClean="0">
                <a:latin typeface="+mn-lt"/>
              </a:rPr>
              <a:t>Professional </a:t>
            </a:r>
            <a:r>
              <a:rPr lang="en-US" sz="2400" dirty="0">
                <a:latin typeface="+mn-lt"/>
              </a:rPr>
              <a:t>appearance and hygiene</a:t>
            </a:r>
          </a:p>
          <a:p>
            <a:r>
              <a:rPr lang="en-US" sz="2400" dirty="0" smtClean="0">
                <a:latin typeface="+mn-lt"/>
              </a:rPr>
              <a:t>Self-confidence</a:t>
            </a:r>
            <a:endParaRPr lang="en-US" altLang="en-US" sz="2400" b="1" dirty="0">
              <a:solidFill>
                <a:srgbClr val="000000"/>
              </a:solidFill>
              <a:latin typeface="+mn-lt"/>
              <a:ea typeface="ＭＳ Ｐゴシック"/>
            </a:endParaRPr>
          </a:p>
        </p:txBody>
      </p:sp>
    </p:spTree>
    <p:extLst>
      <p:ext uri="{BB962C8B-B14F-4D97-AF65-F5344CB8AC3E}">
        <p14:creationId xmlns:p14="http://schemas.microsoft.com/office/powerpoint/2010/main" val="9269669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ea typeface="ＭＳ Ｐゴシック"/>
                <a:cs typeface="ＭＳ Ｐゴシック" pitchFamily="-65" charset="-128"/>
              </a:rPr>
              <a:t>E</a:t>
            </a:r>
            <a:r>
              <a:rPr lang="en-US" sz="100" dirty="0">
                <a:latin typeface="Times New Roman" panose="02020603050405020304" pitchFamily="18" charset="0"/>
                <a:ea typeface="ＭＳ Ｐゴシック"/>
                <a:cs typeface="ＭＳ Ｐゴシック" pitchFamily="-65" charset="-128"/>
              </a:rPr>
              <a:t> </a:t>
            </a:r>
            <a:r>
              <a:rPr lang="en-US" dirty="0">
                <a:latin typeface="Times New Roman" panose="02020603050405020304" pitchFamily="18" charset="0"/>
                <a:ea typeface="ＭＳ Ｐゴシック"/>
                <a:cs typeface="ＭＳ Ｐゴシック" pitchFamily="-65" charset="-128"/>
              </a:rPr>
              <a:t>M</a:t>
            </a:r>
            <a:r>
              <a:rPr lang="en-US" sz="100" dirty="0">
                <a:latin typeface="Times New Roman" panose="02020603050405020304" pitchFamily="18" charset="0"/>
                <a:ea typeface="ＭＳ Ｐゴシック"/>
                <a:cs typeface="ＭＳ Ｐゴシック" pitchFamily="-65" charset="-128"/>
              </a:rPr>
              <a:t> </a:t>
            </a:r>
            <a:r>
              <a:rPr lang="en-US" dirty="0">
                <a:latin typeface="Times New Roman" panose="02020603050405020304" pitchFamily="18" charset="0"/>
                <a:ea typeface="ＭＳ Ｐゴシック"/>
                <a:cs typeface="ＭＳ Ｐゴシック" pitchFamily="-65" charset="-128"/>
              </a:rPr>
              <a:t>T Professional Attributes </a:t>
            </a:r>
            <a:r>
              <a:rPr lang="en-US" sz="2000" b="0" dirty="0" smtClean="0">
                <a:latin typeface="Times New Roman" panose="02020603050405020304" pitchFamily="18" charset="0"/>
                <a:ea typeface="ＭＳ Ｐゴシック"/>
                <a:cs typeface="ＭＳ Ｐゴシック" pitchFamily="-65" charset="-128"/>
              </a:rPr>
              <a:t>(2 </a:t>
            </a:r>
            <a:r>
              <a:rPr lang="en-US" sz="2000" b="0" dirty="0">
                <a:latin typeface="Times New Roman" panose="02020603050405020304" pitchFamily="18" charset="0"/>
                <a:ea typeface="ＭＳ Ｐゴシック"/>
                <a:cs typeface="ＭＳ Ｐゴシック" pitchFamily="-65" charset="-128"/>
              </a:rPr>
              <a:t>of 4)</a:t>
            </a:r>
            <a:endParaRPr lang="en-US" dirty="0"/>
          </a:p>
        </p:txBody>
      </p:sp>
      <p:sp>
        <p:nvSpPr>
          <p:cNvPr id="3" name="Text Placeholder 2"/>
          <p:cNvSpPr>
            <a:spLocks noGrp="1"/>
          </p:cNvSpPr>
          <p:nvPr>
            <p:ph type="body" idx="1"/>
          </p:nvPr>
        </p:nvSpPr>
        <p:spPr/>
        <p:txBody>
          <a:bodyPr/>
          <a:lstStyle/>
          <a:p>
            <a:r>
              <a:rPr lang="en-US" sz="2400" dirty="0" smtClean="0">
                <a:latin typeface="+mn-lt"/>
              </a:rPr>
              <a:t>Effective </a:t>
            </a:r>
            <a:r>
              <a:rPr lang="en-US" sz="2400" dirty="0">
                <a:latin typeface="+mn-lt"/>
              </a:rPr>
              <a:t>time management</a:t>
            </a:r>
          </a:p>
          <a:p>
            <a:r>
              <a:rPr lang="en-US" sz="2400" dirty="0">
                <a:latin typeface="+mn-lt"/>
              </a:rPr>
              <a:t>Good verbal and written communication skills</a:t>
            </a:r>
          </a:p>
          <a:p>
            <a:r>
              <a:rPr lang="en-US" sz="2400" dirty="0">
                <a:latin typeface="+mn-lt"/>
              </a:rPr>
              <a:t>Teamwork and diplomacy</a:t>
            </a:r>
          </a:p>
          <a:p>
            <a:r>
              <a:rPr lang="en-US" sz="2400" dirty="0">
                <a:latin typeface="+mn-lt"/>
              </a:rPr>
              <a:t>Respect for patients, coworkers, and other health care professionals</a:t>
            </a:r>
          </a:p>
          <a:p>
            <a:r>
              <a:rPr lang="en-US" sz="2400" dirty="0">
                <a:latin typeface="+mn-lt"/>
              </a:rPr>
              <a:t>Patient advocate</a:t>
            </a:r>
          </a:p>
          <a:p>
            <a:r>
              <a:rPr lang="en-US" sz="2400" dirty="0">
                <a:latin typeface="+mn-lt"/>
              </a:rPr>
              <a:t>Careful delivery of </a:t>
            </a:r>
            <a:r>
              <a:rPr lang="en-US" sz="2400" dirty="0" smtClean="0">
                <a:latin typeface="+mn-lt"/>
              </a:rPr>
              <a:t>service</a:t>
            </a:r>
            <a:endParaRPr lang="en-US" sz="2400" dirty="0">
              <a:latin typeface="+mn-lt"/>
            </a:endParaRPr>
          </a:p>
        </p:txBody>
      </p:sp>
    </p:spTree>
    <p:extLst>
      <p:ext uri="{BB962C8B-B14F-4D97-AF65-F5344CB8AC3E}">
        <p14:creationId xmlns:p14="http://schemas.microsoft.com/office/powerpoint/2010/main" val="31376061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E</a:t>
            </a:r>
            <a:r>
              <a:rPr lang="en-US" sz="100" dirty="0" smtClean="0">
                <a:latin typeface="Times New Roman" panose="02020603050405020304" pitchFamily="18" charset="0"/>
                <a:ea typeface="ＭＳ Ｐゴシック"/>
                <a:cs typeface="ＭＳ Ｐゴシック" pitchFamily="-65" charset="-128"/>
              </a:rPr>
              <a:t> </a:t>
            </a:r>
            <a:r>
              <a:rPr lang="en-US" dirty="0" smtClean="0">
                <a:latin typeface="Times New Roman" panose="02020603050405020304" pitchFamily="18" charset="0"/>
                <a:ea typeface="ＭＳ Ｐゴシック"/>
                <a:cs typeface="ＭＳ Ｐゴシック" pitchFamily="-65" charset="-128"/>
              </a:rPr>
              <a:t>M</a:t>
            </a:r>
            <a:r>
              <a:rPr lang="en-US" sz="100" dirty="0" smtClean="0">
                <a:latin typeface="Times New Roman" panose="02020603050405020304" pitchFamily="18" charset="0"/>
                <a:ea typeface="ＭＳ Ｐゴシック"/>
                <a:cs typeface="ＭＳ Ｐゴシック" pitchFamily="-65" charset="-128"/>
              </a:rPr>
              <a:t> </a:t>
            </a:r>
            <a:r>
              <a:rPr lang="en-US" dirty="0" smtClean="0">
                <a:latin typeface="Times New Roman" panose="02020603050405020304" pitchFamily="18" charset="0"/>
                <a:ea typeface="ＭＳ Ｐゴシック"/>
                <a:cs typeface="ＭＳ Ｐゴシック" pitchFamily="-65" charset="-128"/>
              </a:rPr>
              <a:t>T Professional Attributes </a:t>
            </a:r>
            <a:r>
              <a:rPr lang="en-US" sz="2000" b="0" dirty="0" smtClean="0">
                <a:latin typeface="Times New Roman" panose="02020603050405020304" pitchFamily="18" charset="0"/>
                <a:ea typeface="ＭＳ Ｐゴシック"/>
                <a:cs typeface="ＭＳ Ｐゴシック" pitchFamily="-65" charset="-128"/>
              </a:rPr>
              <a:t>(3 of </a:t>
            </a:r>
            <a:r>
              <a:rPr lang="en-US" sz="2000" b="0" dirty="0">
                <a:latin typeface="Times New Roman" panose="02020603050405020304" pitchFamily="18" charset="0"/>
                <a:ea typeface="ＭＳ Ｐゴシック"/>
                <a:cs typeface="ＭＳ Ｐゴシック" pitchFamily="-65" charset="-128"/>
              </a:rPr>
              <a:t>4</a:t>
            </a:r>
            <a:r>
              <a:rPr lang="en-US" sz="2000" b="0" dirty="0" smtClean="0">
                <a:latin typeface="Times New Roman" panose="02020603050405020304" pitchFamily="18" charset="0"/>
                <a:ea typeface="ＭＳ Ｐゴシック"/>
                <a:cs typeface="ＭＳ Ｐゴシック" pitchFamily="-65" charset="-128"/>
              </a:rPr>
              <a:t>)</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362429"/>
          </a:xfrm>
        </p:spPr>
        <p:txBody>
          <a:bodyPr wrap="square" lIns="91425" tIns="91425" rIns="91425" bIns="91425">
            <a:noAutofit/>
          </a:bodyPr>
          <a:lstStyle/>
          <a:p>
            <a:pPr marL="432054" lvl="0" indent="-432054" eaLnBrk="0" fontAlgn="base" hangingPunct="0">
              <a:spcAft>
                <a:spcPct val="0"/>
              </a:spcAft>
              <a:buSzPts val="2400"/>
              <a:buFont typeface="+mj-lt"/>
              <a:buAutoNum type="arabicPeriod"/>
              <a:tabLst/>
              <a:defRPr/>
            </a:pPr>
            <a:r>
              <a:rPr lang="en-US" altLang="en-US" sz="2400" dirty="0" smtClean="0">
                <a:solidFill>
                  <a:srgbClr val="000000"/>
                </a:solidFill>
                <a:latin typeface="Arial (Body)"/>
                <a:ea typeface="ＭＳ Ｐゴシック"/>
              </a:rPr>
              <a:t>Appearance</a:t>
            </a:r>
            <a:endParaRPr lang="en-US" altLang="en-US" sz="2400" dirty="0">
              <a:solidFill>
                <a:srgbClr val="000000"/>
              </a:solidFill>
              <a:latin typeface="Arial (Body)"/>
              <a:ea typeface="ＭＳ Ｐゴシック"/>
            </a:endParaRPr>
          </a:p>
          <a:p>
            <a:pPr marL="432054" lvl="0" indent="-432054" eaLnBrk="0" fontAlgn="base" hangingPunct="0">
              <a:spcAft>
                <a:spcPct val="0"/>
              </a:spcAft>
              <a:buSzPts val="2400"/>
              <a:buFont typeface="+mj-lt"/>
              <a:buAutoNum type="arabicPeriod"/>
              <a:tabLst/>
              <a:defRPr/>
            </a:pPr>
            <a:r>
              <a:rPr lang="en-US" altLang="en-US" sz="2400" dirty="0" smtClean="0">
                <a:solidFill>
                  <a:srgbClr val="000000"/>
                </a:solidFill>
                <a:latin typeface="Arial (Body)"/>
                <a:ea typeface="ＭＳ Ｐゴシック"/>
              </a:rPr>
              <a:t>Knowledge and skills</a:t>
            </a:r>
            <a:endParaRPr lang="en-US" altLang="en-US" sz="2400" dirty="0">
              <a:solidFill>
                <a:srgbClr val="000000"/>
              </a:solidFill>
              <a:latin typeface="Arial (Body)"/>
              <a:ea typeface="ＭＳ Ｐゴシック"/>
            </a:endParaRPr>
          </a:p>
          <a:p>
            <a:pPr marL="432054" lvl="0" indent="-432054" eaLnBrk="0" fontAlgn="base" hangingPunct="0">
              <a:spcAft>
                <a:spcPct val="0"/>
              </a:spcAft>
              <a:buSzPts val="2400"/>
              <a:buFont typeface="+mj-lt"/>
              <a:buAutoNum type="arabicPeriod"/>
              <a:tabLst/>
              <a:defRPr/>
            </a:pPr>
            <a:r>
              <a:rPr lang="en-US" altLang="en-US" sz="2400" dirty="0" smtClean="0">
                <a:solidFill>
                  <a:srgbClr val="000000"/>
                </a:solidFill>
                <a:latin typeface="Arial (Body)"/>
                <a:ea typeface="ＭＳ Ｐゴシック"/>
              </a:rPr>
              <a:t>Physical demands</a:t>
            </a:r>
            <a:endParaRPr lang="en-US" altLang="en-US" sz="2400" dirty="0">
              <a:solidFill>
                <a:srgbClr val="000000"/>
              </a:solidFill>
              <a:latin typeface="Arial (Body)"/>
              <a:ea typeface="ＭＳ Ｐゴシック"/>
            </a:endParaRPr>
          </a:p>
          <a:p>
            <a:pPr marL="432054" lvl="0" indent="-432054" eaLnBrk="0" fontAlgn="base" hangingPunct="0">
              <a:spcAft>
                <a:spcPct val="0"/>
              </a:spcAft>
              <a:buSzPts val="2400"/>
              <a:buFont typeface="+mj-lt"/>
              <a:buAutoNum type="arabicPeriod"/>
              <a:tabLst/>
              <a:defRPr/>
            </a:pPr>
            <a:r>
              <a:rPr lang="en-US" altLang="en-US" sz="2400" dirty="0" smtClean="0">
                <a:solidFill>
                  <a:srgbClr val="000000"/>
                </a:solidFill>
                <a:latin typeface="Arial (Body)"/>
                <a:ea typeface="ＭＳ Ｐゴシック"/>
              </a:rPr>
              <a:t>Personal traits</a:t>
            </a:r>
            <a:endParaRPr lang="en-US" altLang="en-US" sz="2400" dirty="0">
              <a:solidFill>
                <a:srgbClr val="000000"/>
              </a:solidFill>
              <a:latin typeface="Arial (Body)"/>
              <a:ea typeface="ＭＳ Ｐゴシック"/>
            </a:endParaRPr>
          </a:p>
          <a:p>
            <a:pPr marL="432054" lvl="0" indent="-432054" eaLnBrk="0" fontAlgn="base" hangingPunct="0">
              <a:spcAft>
                <a:spcPct val="0"/>
              </a:spcAft>
              <a:buSzPts val="2400"/>
              <a:buFont typeface="+mj-lt"/>
              <a:buAutoNum type="arabicPeriod"/>
              <a:tabLst/>
              <a:defRPr/>
            </a:pPr>
            <a:r>
              <a:rPr lang="en-US" altLang="en-US" sz="2400" dirty="0" smtClean="0">
                <a:solidFill>
                  <a:srgbClr val="000000"/>
                </a:solidFill>
                <a:latin typeface="Arial (Body)"/>
                <a:ea typeface="ＭＳ Ｐゴシック"/>
              </a:rPr>
              <a:t>Leadership ability</a:t>
            </a:r>
            <a:endParaRPr lang="en-US" altLang="en-US" sz="2400" dirty="0">
              <a:solidFill>
                <a:srgbClr val="000000"/>
              </a:solidFill>
              <a:latin typeface="Arial (Body)"/>
              <a:ea typeface="ＭＳ Ｐゴシック"/>
            </a:endParaRPr>
          </a:p>
          <a:p>
            <a:pPr marL="432054" lvl="0" indent="-432054" eaLnBrk="0" fontAlgn="base" hangingPunct="0">
              <a:spcAft>
                <a:spcPct val="0"/>
              </a:spcAft>
              <a:buSzPts val="2400"/>
              <a:buFont typeface="+mj-lt"/>
              <a:buAutoNum type="arabicPeriod"/>
              <a:tabLst/>
              <a:defRPr/>
            </a:pPr>
            <a:r>
              <a:rPr lang="en-US" altLang="en-US" sz="2400" dirty="0" smtClean="0">
                <a:solidFill>
                  <a:srgbClr val="000000"/>
                </a:solidFill>
                <a:latin typeface="Arial (Body)"/>
                <a:ea typeface="ＭＳ Ｐゴシック"/>
              </a:rPr>
              <a:t>Good judgement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3468056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E</a:t>
            </a:r>
            <a:r>
              <a:rPr lang="en-US" sz="100" dirty="0" smtClean="0">
                <a:latin typeface="Times New Roman" panose="02020603050405020304" pitchFamily="18" charset="0"/>
                <a:ea typeface="ＭＳ Ｐゴシック"/>
                <a:cs typeface="ＭＳ Ｐゴシック" pitchFamily="-65" charset="-128"/>
              </a:rPr>
              <a:t> </a:t>
            </a:r>
            <a:r>
              <a:rPr lang="en-US" dirty="0" smtClean="0">
                <a:latin typeface="Times New Roman" panose="02020603050405020304" pitchFamily="18" charset="0"/>
                <a:ea typeface="ＭＳ Ｐゴシック"/>
                <a:cs typeface="ＭＳ Ｐゴシック" pitchFamily="-65" charset="-128"/>
              </a:rPr>
              <a:t>M</a:t>
            </a:r>
            <a:r>
              <a:rPr lang="en-US" sz="100" dirty="0" smtClean="0">
                <a:latin typeface="Times New Roman" panose="02020603050405020304" pitchFamily="18" charset="0"/>
                <a:ea typeface="ＭＳ Ｐゴシック"/>
                <a:cs typeface="ＭＳ Ｐゴシック" pitchFamily="-65" charset="-128"/>
              </a:rPr>
              <a:t> </a:t>
            </a:r>
            <a:r>
              <a:rPr lang="en-US" dirty="0" smtClean="0">
                <a:latin typeface="Times New Roman" panose="02020603050405020304" pitchFamily="18" charset="0"/>
                <a:ea typeface="ＭＳ Ｐゴシック"/>
                <a:cs typeface="ＭＳ Ｐゴシック" pitchFamily="-65" charset="-128"/>
              </a:rPr>
              <a:t>T Professional Attributes </a:t>
            </a:r>
            <a:r>
              <a:rPr lang="en-US" sz="2000" b="0" dirty="0" smtClean="0">
                <a:latin typeface="Times New Roman" panose="02020603050405020304" pitchFamily="18" charset="0"/>
                <a:ea typeface="ＭＳ Ｐゴシック"/>
                <a:cs typeface="ＭＳ Ｐゴシック" pitchFamily="-65" charset="-128"/>
              </a:rPr>
              <a:t>(4 of 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362429"/>
          </a:xfrm>
        </p:spPr>
        <p:txBody>
          <a:bodyPr wrap="square" lIns="91425" tIns="91425" rIns="91425" bIns="91425">
            <a:noAutofit/>
          </a:bodyPr>
          <a:lstStyle/>
          <a:p>
            <a:pPr marL="432054" lvl="0" indent="-432054" eaLnBrk="0" fontAlgn="base" hangingPunct="0">
              <a:spcAft>
                <a:spcPct val="0"/>
              </a:spcAft>
              <a:buSzPts val="2400"/>
              <a:buFont typeface="Arial" panose="020B0604020202020204" pitchFamily="34" charset="0"/>
              <a:buAutoNum type="arabicPeriod" startAt="7"/>
              <a:tabLst/>
            </a:pPr>
            <a:r>
              <a:rPr lang="en-US" altLang="en-US" sz="2400" dirty="0" smtClean="0">
                <a:solidFill>
                  <a:srgbClr val="000000"/>
                </a:solidFill>
                <a:latin typeface="Arial (Body)"/>
                <a:ea typeface="ＭＳ Ｐゴシック"/>
              </a:rPr>
              <a:t>Good moral character</a:t>
            </a:r>
            <a:endParaRPr lang="en-US" altLang="en-US" sz="2400" dirty="0">
              <a:solidFill>
                <a:srgbClr val="000000"/>
              </a:solidFill>
              <a:latin typeface="Arial (Body)"/>
              <a:ea typeface="ＭＳ Ｐゴシック"/>
            </a:endParaRPr>
          </a:p>
          <a:p>
            <a:pPr marL="432054" lvl="0" indent="-432054" eaLnBrk="0" fontAlgn="base" hangingPunct="0">
              <a:spcAft>
                <a:spcPct val="0"/>
              </a:spcAft>
              <a:buSzPts val="2400"/>
              <a:buFont typeface="Arial" panose="020B0604020202020204" pitchFamily="34" charset="0"/>
              <a:buAutoNum type="arabicPeriod" startAt="7"/>
              <a:tabLst/>
            </a:pPr>
            <a:r>
              <a:rPr lang="en-US" altLang="en-US" sz="2400" dirty="0" smtClean="0">
                <a:solidFill>
                  <a:srgbClr val="000000"/>
                </a:solidFill>
                <a:latin typeface="Arial (Body)"/>
                <a:ea typeface="ＭＳ Ｐゴシック"/>
              </a:rPr>
              <a:t>Stability and adaptability</a:t>
            </a:r>
            <a:endParaRPr lang="en-US" altLang="en-US" sz="2400" dirty="0">
              <a:solidFill>
                <a:srgbClr val="000000"/>
              </a:solidFill>
              <a:latin typeface="Arial (Body)"/>
              <a:ea typeface="ＭＳ Ｐゴシック"/>
            </a:endParaRPr>
          </a:p>
          <a:p>
            <a:pPr marL="432054" lvl="0" indent="-432054" eaLnBrk="0" fontAlgn="base" hangingPunct="0">
              <a:spcAft>
                <a:spcPct val="0"/>
              </a:spcAft>
              <a:buSzPts val="2400"/>
              <a:buFont typeface="Arial" panose="020B0604020202020204" pitchFamily="34" charset="0"/>
              <a:buAutoNum type="arabicPeriod" startAt="7"/>
              <a:tabLst/>
            </a:pPr>
            <a:r>
              <a:rPr lang="en-US" altLang="en-US" sz="2400" dirty="0" smtClean="0">
                <a:solidFill>
                  <a:srgbClr val="000000"/>
                </a:solidFill>
                <a:latin typeface="Arial (Body)"/>
                <a:ea typeface="ＭＳ Ｐゴシック"/>
              </a:rPr>
              <a:t>Ability to listen</a:t>
            </a:r>
            <a:endParaRPr lang="en-US" altLang="en-US" sz="2400" dirty="0">
              <a:solidFill>
                <a:srgbClr val="000000"/>
              </a:solidFill>
              <a:latin typeface="Arial (Body)"/>
              <a:ea typeface="ＭＳ Ｐゴシック"/>
            </a:endParaRPr>
          </a:p>
          <a:p>
            <a:pPr marL="432054" lvl="0" indent="-432054" eaLnBrk="0" fontAlgn="base" hangingPunct="0">
              <a:spcAft>
                <a:spcPct val="0"/>
              </a:spcAft>
              <a:buSzPts val="2400"/>
              <a:buFont typeface="Arial" panose="020B0604020202020204" pitchFamily="34" charset="0"/>
              <a:buAutoNum type="arabicPeriod" startAt="7"/>
              <a:tabLst/>
            </a:pPr>
            <a:r>
              <a:rPr lang="en-US" altLang="en-US" sz="2400" dirty="0" smtClean="0">
                <a:solidFill>
                  <a:srgbClr val="000000"/>
                </a:solidFill>
                <a:latin typeface="Arial (Body)"/>
                <a:ea typeface="ＭＳ Ｐゴシック"/>
              </a:rPr>
              <a:t>Resourcefulness</a:t>
            </a:r>
            <a:endParaRPr lang="en-US" altLang="en-US" sz="2400" dirty="0">
              <a:solidFill>
                <a:srgbClr val="000000"/>
              </a:solidFill>
              <a:latin typeface="Arial (Body)"/>
              <a:ea typeface="ＭＳ Ｐゴシック"/>
            </a:endParaRPr>
          </a:p>
          <a:p>
            <a:pPr marL="432054" lvl="0" indent="-432054" eaLnBrk="0" fontAlgn="base" hangingPunct="0">
              <a:spcAft>
                <a:spcPct val="0"/>
              </a:spcAft>
              <a:buSzPts val="2400"/>
              <a:buFont typeface="Arial" panose="020B0604020202020204" pitchFamily="34" charset="0"/>
              <a:buAutoNum type="arabicPeriod" startAt="7"/>
              <a:tabLst/>
            </a:pPr>
            <a:r>
              <a:rPr lang="en-US" altLang="en-US" sz="2400" dirty="0" smtClean="0">
                <a:solidFill>
                  <a:srgbClr val="000000"/>
                </a:solidFill>
                <a:latin typeface="Arial (Body)"/>
                <a:ea typeface="ＭＳ Ｐゴシック"/>
              </a:rPr>
              <a:t>Cooperative</a:t>
            </a:r>
            <a:endParaRPr lang="en-US" altLang="en-US" sz="2400" dirty="0">
              <a:solidFill>
                <a:srgbClr val="000000"/>
              </a:solidFill>
              <a:latin typeface="Arial (Body)"/>
              <a:ea typeface="ＭＳ Ｐゴシック"/>
            </a:endParaRPr>
          </a:p>
          <a:p>
            <a:pPr marL="432054" lvl="0" indent="-432054" eaLnBrk="0" fontAlgn="base" hangingPunct="0">
              <a:spcAft>
                <a:spcPct val="0"/>
              </a:spcAft>
              <a:buSzPts val="2400"/>
              <a:buFont typeface="Arial" panose="020B0604020202020204" pitchFamily="34" charset="0"/>
              <a:buAutoNum type="arabicPeriod" startAt="7"/>
              <a:tabLst/>
            </a:pPr>
            <a:r>
              <a:rPr lang="en-US" altLang="en-US" sz="2400" dirty="0" smtClean="0">
                <a:solidFill>
                  <a:srgbClr val="000000"/>
                </a:solidFill>
                <a:latin typeface="Arial (Body)"/>
                <a:ea typeface="ＭＳ Ｐゴシック"/>
              </a:rPr>
              <a:t>Maintenance of certification/licensure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1425576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87908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S System Organization and Standards </a:t>
            </a:r>
            <a:r>
              <a:rPr lang="en-IN" sz="2000" b="0" dirty="0" smtClean="0">
                <a:latin typeface="Times New Roman" panose="02020603050405020304" pitchFamily="18" charset="0"/>
                <a:ea typeface="ＭＳ Ｐゴシック"/>
                <a:cs typeface="ＭＳ Ｐゴシック" pitchFamily="-65" charset="-128"/>
              </a:rPr>
              <a:t>(1 of 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State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agency role: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State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agencies are responsible for planning and coordinating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Every state and territory in the U</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has a lead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agency.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4143217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Case Study </a:t>
            </a:r>
            <a:r>
              <a:rPr lang="en-IN" sz="2000" b="0" dirty="0" smtClean="0">
                <a:latin typeface="Times New Roman" panose="02020603050405020304" pitchFamily="18" charset="0"/>
                <a:ea typeface="ＭＳ Ｐゴシック"/>
                <a:cs typeface="ＭＳ Ｐゴシック" pitchFamily="-65" charset="-128"/>
              </a:rPr>
              <a:t>(10 of 15)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IN" altLang="en-US" sz="2400" dirty="0" smtClean="0">
                <a:solidFill>
                  <a:srgbClr val="000000"/>
                </a:solidFill>
                <a:latin typeface="Arial (Body)"/>
                <a:ea typeface="ＭＳ Ｐゴシック"/>
              </a:rPr>
              <a:t>En route to the hospital, Alexis and Peter continue their treatment and Alexis calls in a report to the receiving hospital. As Peter continues to reassure Ben and monitor his condition, Alexis begins some preliminary paperwork.</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7974736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Case Study </a:t>
            </a:r>
            <a:r>
              <a:rPr lang="en-IN" sz="2000" b="0" dirty="0" smtClean="0">
                <a:latin typeface="Times New Roman" panose="02020603050405020304" pitchFamily="18" charset="0"/>
                <a:ea typeface="ＭＳ Ｐゴシック"/>
                <a:cs typeface="ＭＳ Ｐゴシック" pitchFamily="-65" charset="-128"/>
              </a:rPr>
              <a:t>(11 of 15)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223655"/>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What is the legal basis for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providing medical treatment to patients?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What mechanisms must be in place to ensure that the care provided is of the highest quality and conforms to the standards of the medical community?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9976644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81812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S System Organization and Standards </a:t>
            </a:r>
            <a:r>
              <a:rPr lang="en-IN" sz="2000" b="0" dirty="0" smtClean="0">
                <a:latin typeface="Times New Roman" panose="02020603050405020304" pitchFamily="18" charset="0"/>
                <a:ea typeface="ＭＳ Ｐゴシック"/>
                <a:cs typeface="ＭＳ Ｐゴシック" pitchFamily="-65" charset="-128"/>
              </a:rPr>
              <a:t>(2 of 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Medical Oversight of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Every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system must have a physician medical director.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Direct medical oversight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Indirect medical oversight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On and off-line medical direction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Standing orders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2481027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Medical Direction</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223655"/>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Medical directors participate in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provider education and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system quality assurance.</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A primary charge of medical direction is developing and establishing the guidelines under which the emergency medical service personnel function.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5225569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84860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S System Organization and Standards </a:t>
            </a:r>
            <a:r>
              <a:rPr lang="en-IN" sz="2000" b="0" dirty="0" smtClean="0">
                <a:latin typeface="Times New Roman" panose="02020603050405020304" pitchFamily="18" charset="0"/>
                <a:ea typeface="ＭＳ Ｐゴシック"/>
                <a:cs typeface="ＭＳ Ｐゴシック" pitchFamily="-65" charset="-128"/>
              </a:rPr>
              <a:t>(3 of 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55451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Quality improvement (Q</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Is a system of internal and external reviews and audits of all aspects of an emergency medical 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May also be known as continuous quality improvement (C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Q</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I).</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1448264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Case Study Introduction </a:t>
            </a:r>
            <a:r>
              <a:rPr lang="en-IN" sz="2000" b="0" dirty="0" smtClean="0">
                <a:latin typeface="Times New Roman" panose="02020603050405020304" pitchFamily="18" charset="0"/>
                <a:ea typeface="ＭＳ Ｐゴシック"/>
                <a:cs typeface="ＭＳ Ｐゴシック" pitchFamily="-65" charset="-128"/>
              </a:rPr>
              <a:t>(2 of 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0" lvl="0" indent="0" eaLnBrk="0" fontAlgn="base" hangingPunct="0">
              <a:spcBef>
                <a:spcPts val="0"/>
              </a:spcBef>
              <a:spcAft>
                <a:spcPct val="0"/>
              </a:spcAft>
              <a:buSzPts val="2400"/>
              <a:buNone/>
              <a:tabLst/>
            </a:pPr>
            <a:r>
              <a:rPr lang="en-IN" altLang="en-US" sz="2400" dirty="0" smtClean="0">
                <a:solidFill>
                  <a:srgbClr val="000000"/>
                </a:solidFill>
                <a:latin typeface="Arial (Body)"/>
                <a:ea typeface="ＭＳ Ｐゴシック"/>
              </a:rPr>
              <a:t>This morning, by the time his coffee arrives, Ben isn’t feeling so well. Just as his friend, Arnie, notices that Ben has turned pale and broken into a sweat, Ben collapses, pulling the tablecloth with him to the floor.</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1144892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Quality Improvement</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1"/>
            <a:ext cx="8229600" cy="427008"/>
          </a:xfrm>
        </p:spPr>
        <p:txBody>
          <a:bodyPr wrap="square" lIns="91425" tIns="91425" rIns="91425" bIns="91425">
            <a:noAutofit/>
          </a:bodyPr>
          <a:lstStyle/>
          <a:p>
            <a:pPr marL="255651" lvl="0" indent="-255651" eaLnBrk="0" fontAlgn="base" hangingPunct="0">
              <a:spcAft>
                <a:spcPct val="0"/>
              </a:spcAft>
              <a:buSzPts val="2400"/>
            </a:pPr>
            <a:r>
              <a:rPr lang="en-IN" altLang="en-US" sz="2400" dirty="0" smtClean="0">
                <a:solidFill>
                  <a:srgbClr val="000000"/>
                </a:solidFill>
                <a:latin typeface="Arial (Body)"/>
                <a:ea typeface="ＭＳ Ｐゴシック"/>
              </a:rPr>
              <a:t>The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 also has roles in Q</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I</a:t>
            </a:r>
            <a:endParaRPr lang="en-US" altLang="en-US" sz="2400" dirty="0">
              <a:solidFill>
                <a:srgbClr val="000000"/>
              </a:solidFill>
              <a:latin typeface="Arial (Body)"/>
              <a:ea typeface="ＭＳ Ｐゴシック"/>
            </a:endParaRPr>
          </a:p>
        </p:txBody>
      </p:sp>
      <p:pic>
        <p:nvPicPr>
          <p:cNvPr id="4" name="Picture 3" descr="An overview of the quality improvement process. Quality improvement is achieved by the following: documentation, reviews and audits, physician nurse patient feedback, continuing education, preventative maintenance, regular skill maintenance."/>
          <p:cNvPicPr>
            <a:picLocks noChangeAspect="1"/>
          </p:cNvPicPr>
          <p:nvPr/>
        </p:nvPicPr>
        <p:blipFill>
          <a:blip r:embed="rId3"/>
          <a:stretch>
            <a:fillRect/>
          </a:stretch>
        </p:blipFill>
        <p:spPr>
          <a:xfrm>
            <a:off x="2381485" y="2338436"/>
            <a:ext cx="4384254" cy="3920238"/>
          </a:xfrm>
          <a:prstGeom prst="rect">
            <a:avLst/>
          </a:prstGeom>
        </p:spPr>
      </p:pic>
    </p:spTree>
    <p:extLst>
      <p:ext uri="{BB962C8B-B14F-4D97-AF65-F5344CB8AC3E}">
        <p14:creationId xmlns:p14="http://schemas.microsoft.com/office/powerpoint/2010/main" val="40376390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86384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S System Organization and Standards </a:t>
            </a:r>
            <a:r>
              <a:rPr lang="en-IN" sz="2000" b="0" dirty="0" smtClean="0">
                <a:latin typeface="Times New Roman" panose="02020603050405020304" pitchFamily="18" charset="0"/>
                <a:ea typeface="ＭＳ Ｐゴシック"/>
                <a:cs typeface="ＭＳ Ｐゴシック" pitchFamily="-65" charset="-128"/>
              </a:rPr>
              <a:t>(4 of 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Issues in Patient Safety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Certain aspects of prehospital care are high-risk in terms of patient safety.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IN" altLang="en-US" sz="2400" dirty="0" smtClean="0">
                <a:solidFill>
                  <a:srgbClr val="000000"/>
                </a:solidFill>
                <a:latin typeface="Arial (Body)"/>
                <a:ea typeface="ＭＳ Ｐゴシック"/>
              </a:rPr>
              <a:t>Transfer of care from one provider to another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Communications with other providers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Carrying and moving patients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Ambulance transport destinations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Spine motion restriction decisions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8294433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Issues in Patient Safety</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Errors during patient care can cause harm, and usually result from: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Improper skill performance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Not following the rules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Lack of knowledge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7283714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E</a:t>
            </a:r>
            <a:r>
              <a:rPr lang="en-US" sz="100" dirty="0" smtClean="0">
                <a:latin typeface="Times New Roman" panose="02020603050405020304" pitchFamily="18" charset="0"/>
                <a:ea typeface="ＭＳ Ｐゴシック"/>
                <a:cs typeface="ＭＳ Ｐゴシック" pitchFamily="-65" charset="-128"/>
              </a:rPr>
              <a:t> </a:t>
            </a:r>
            <a:r>
              <a:rPr lang="en-US" dirty="0" smtClean="0">
                <a:latin typeface="Times New Roman" panose="02020603050405020304" pitchFamily="18" charset="0"/>
                <a:ea typeface="ＭＳ Ｐゴシック"/>
                <a:cs typeface="ＭＳ Ｐゴシック" pitchFamily="-65" charset="-128"/>
              </a:rPr>
              <a:t>M</a:t>
            </a:r>
            <a:r>
              <a:rPr lang="en-US" sz="100" dirty="0" smtClean="0">
                <a:latin typeface="Times New Roman" panose="02020603050405020304" pitchFamily="18" charset="0"/>
                <a:ea typeface="ＭＳ Ｐゴシック"/>
                <a:cs typeface="ＭＳ Ｐゴシック" pitchFamily="-65" charset="-128"/>
              </a:rPr>
              <a:t> </a:t>
            </a:r>
            <a:r>
              <a:rPr lang="en-US" dirty="0" smtClean="0">
                <a:latin typeface="Times New Roman" panose="02020603050405020304" pitchFamily="18" charset="0"/>
                <a:ea typeface="ＭＳ Ｐゴシック"/>
                <a:cs typeface="ＭＳ Ｐゴシック" pitchFamily="-65" charset="-128"/>
              </a:rPr>
              <a:t>S Research</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108239"/>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Research in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Evidence-based medicine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B</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 uses research to provide evidence that certain procedures, medications, and equipment improve the patient’s outcome.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3702988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Research in 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S </a:t>
            </a:r>
            <a:r>
              <a:rPr lang="en-IN" sz="2000" b="0" dirty="0" smtClean="0">
                <a:latin typeface="Times New Roman" panose="02020603050405020304" pitchFamily="18" charset="0"/>
                <a:ea typeface="ＭＳ Ｐゴシック"/>
                <a:cs typeface="ＭＳ Ｐゴシック" pitchFamily="-65" charset="-128"/>
              </a:rPr>
              <a:t>(1 of 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1"/>
            <a:ext cx="8229600" cy="470139"/>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There are four steps in evidence-based decision-making:</a:t>
            </a:r>
            <a:endParaRPr lang="en-US" altLang="en-US" sz="2400" dirty="0">
              <a:solidFill>
                <a:srgbClr val="000000"/>
              </a:solidFill>
              <a:latin typeface="Arial (Body)"/>
              <a:ea typeface="ＭＳ Ｐゴシック"/>
            </a:endParaRPr>
          </a:p>
        </p:txBody>
      </p:sp>
      <p:sp>
        <p:nvSpPr>
          <p:cNvPr id="4" name="Text Placeholder 3"/>
          <p:cNvSpPr>
            <a:spLocks noGrp="1"/>
          </p:cNvSpPr>
          <p:nvPr>
            <p:ph type="body" idx="2"/>
          </p:nvPr>
        </p:nvSpPr>
        <p:spPr>
          <a:xfrm>
            <a:off x="457200" y="2164081"/>
            <a:ext cx="8229600" cy="975359"/>
          </a:xfrm>
        </p:spPr>
        <p:txBody>
          <a:bodyPr/>
          <a:lstStyle/>
          <a:p>
            <a:pPr marL="741553" lvl="1" indent="-428371" eaLnBrk="0" fontAlgn="base" hangingPunct="0">
              <a:spcAft>
                <a:spcPct val="0"/>
              </a:spcAft>
              <a:buSzPts val="2400"/>
              <a:buFont typeface="Arial" panose="020B0604020202020204" pitchFamily="34" charset="0"/>
              <a:buAutoNum type="arabicPeriod"/>
            </a:pPr>
            <a:r>
              <a:rPr lang="en-IN" altLang="en-US" sz="2400" dirty="0" smtClean="0">
                <a:solidFill>
                  <a:srgbClr val="000000"/>
                </a:solidFill>
                <a:latin typeface="Arial (Body)"/>
                <a:ea typeface="ＭＳ Ｐゴシック"/>
              </a:rPr>
              <a:t>Formulate </a:t>
            </a:r>
            <a:r>
              <a:rPr lang="en-IN" altLang="en-US" sz="2400" dirty="0">
                <a:solidFill>
                  <a:srgbClr val="000000"/>
                </a:solidFill>
                <a:latin typeface="Arial (Body)"/>
                <a:ea typeface="ＭＳ Ｐゴシック"/>
              </a:rPr>
              <a:t>a question that needs to be answered</a:t>
            </a:r>
            <a:r>
              <a:rPr lang="en-IN"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a:p>
            <a:pPr marL="741553" lvl="1" indent="-428371" eaLnBrk="0" fontAlgn="base" hangingPunct="0">
              <a:spcAft>
                <a:spcPct val="0"/>
              </a:spcAft>
              <a:buSzPts val="2400"/>
              <a:buFont typeface="Arial" panose="020B0604020202020204" pitchFamily="34" charset="0"/>
              <a:buAutoNum type="arabicPeriod"/>
            </a:pPr>
            <a:r>
              <a:rPr lang="en-IN" altLang="en-US" sz="2400" dirty="0">
                <a:solidFill>
                  <a:srgbClr val="000000"/>
                </a:solidFill>
                <a:latin typeface="Arial (Body)"/>
                <a:ea typeface="ＭＳ Ｐゴシック"/>
              </a:rPr>
              <a:t>Search medical literature for applicable data</a:t>
            </a:r>
            <a:r>
              <a:rPr lang="en-IN"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6426322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Research in 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S </a:t>
            </a:r>
            <a:r>
              <a:rPr lang="en-IN" sz="2000" b="0" dirty="0" smtClean="0">
                <a:latin typeface="Times New Roman" panose="02020603050405020304" pitchFamily="18" charset="0"/>
                <a:ea typeface="ＭＳ Ｐゴシック"/>
                <a:cs typeface="ＭＳ Ｐゴシック" pitchFamily="-65" charset="-128"/>
              </a:rPr>
              <a:t>(2 of 3)</a:t>
            </a:r>
            <a:endParaRPr lang="en-US" sz="2000" b="0" dirty="0">
              <a:latin typeface="Times New Roman" panose="02020603050405020304" pitchFamily="18" charset="0"/>
              <a:ea typeface="ＭＳ Ｐゴシック"/>
              <a:cs typeface="ＭＳ Ｐゴシック" pitchFamily="-65" charset="-128"/>
            </a:endParaRPr>
          </a:p>
        </p:txBody>
      </p:sp>
      <p:sp>
        <p:nvSpPr>
          <p:cNvPr id="4" name="Text Placeholder 3"/>
          <p:cNvSpPr>
            <a:spLocks noGrp="1"/>
          </p:cNvSpPr>
          <p:nvPr>
            <p:ph type="body" idx="1"/>
          </p:nvPr>
        </p:nvSpPr>
        <p:spPr>
          <a:xfrm>
            <a:off x="457200" y="1600201"/>
            <a:ext cx="8229600" cy="449663"/>
          </a:xfrm>
        </p:spPr>
        <p:txBody>
          <a:bodyPr/>
          <a:lstStyle/>
          <a:p>
            <a:pPr marL="255600" lvl="1" indent="-255600" eaLnBrk="0" fontAlgn="base" hangingPunct="0">
              <a:spcBef>
                <a:spcPts val="1500"/>
              </a:spcBef>
              <a:spcAft>
                <a:spcPct val="0"/>
              </a:spcAft>
              <a:buSzPts val="2400"/>
              <a:buFont typeface="Arial" panose="020B0604020202020204" pitchFamily="34" charset="0"/>
              <a:buChar char="•"/>
            </a:pPr>
            <a:r>
              <a:rPr lang="en-IN" altLang="en-US" sz="2400" dirty="0">
                <a:solidFill>
                  <a:srgbClr val="000000"/>
                </a:solidFill>
                <a:latin typeface="Arial (Body)"/>
                <a:ea typeface="ＭＳ Ｐゴシック"/>
              </a:rPr>
              <a:t>There are four steps in evidence-based decision-making</a:t>
            </a:r>
            <a:r>
              <a:rPr lang="en-IN"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
        <p:nvSpPr>
          <p:cNvPr id="3" name="Text Placeholder 2"/>
          <p:cNvSpPr>
            <a:spLocks noGrp="1"/>
          </p:cNvSpPr>
          <p:nvPr>
            <p:ph type="body" idx="2"/>
          </p:nvPr>
        </p:nvSpPr>
        <p:spPr>
          <a:xfrm>
            <a:off x="457200" y="2153699"/>
            <a:ext cx="8229600" cy="1724966"/>
          </a:xfrm>
        </p:spPr>
        <p:txBody>
          <a:bodyPr/>
          <a:lstStyle/>
          <a:p>
            <a:pPr marL="741553" lvl="1" indent="-428371" eaLnBrk="0" fontAlgn="base" hangingPunct="0">
              <a:spcAft>
                <a:spcPct val="0"/>
              </a:spcAft>
              <a:buSzPts val="2400"/>
              <a:buFont typeface="Arial" panose="020B0604020202020204" pitchFamily="34" charset="0"/>
              <a:buAutoNum type="arabicPeriod" startAt="3"/>
            </a:pPr>
            <a:r>
              <a:rPr lang="en-IN" altLang="en-US" sz="2400" dirty="0">
                <a:solidFill>
                  <a:srgbClr val="000000"/>
                </a:solidFill>
                <a:latin typeface="Arial (Body)"/>
                <a:ea typeface="ＭＳ Ｐゴシック"/>
              </a:rPr>
              <a:t>Appraise the data for validity and reliability.</a:t>
            </a:r>
            <a:endParaRPr lang="en-US" altLang="en-US" sz="2400" dirty="0">
              <a:solidFill>
                <a:srgbClr val="000000"/>
              </a:solidFill>
              <a:latin typeface="Arial (Body)"/>
              <a:ea typeface="ＭＳ Ｐゴシック"/>
            </a:endParaRPr>
          </a:p>
          <a:p>
            <a:pPr marL="741553" lvl="1" indent="-428371" eaLnBrk="0" fontAlgn="base" hangingPunct="0">
              <a:spcAft>
                <a:spcPct val="0"/>
              </a:spcAft>
              <a:buSzPts val="2400"/>
              <a:buFont typeface="Arial" panose="020B0604020202020204" pitchFamily="34" charset="0"/>
              <a:buAutoNum type="arabicPeriod" startAt="3"/>
            </a:pPr>
            <a:r>
              <a:rPr lang="en-IN" altLang="en-US" sz="2400" dirty="0">
                <a:solidFill>
                  <a:srgbClr val="000000"/>
                </a:solidFill>
                <a:latin typeface="Arial (Body)"/>
                <a:ea typeface="ＭＳ Ｐゴシック"/>
              </a:rPr>
              <a:t>If the evidence supports a change in practice, change protocols and implement the change in prehospital emergency care</a:t>
            </a:r>
            <a:r>
              <a:rPr lang="en-IN"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2843233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Research in 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S </a:t>
            </a:r>
            <a:r>
              <a:rPr lang="en-IN" sz="2000" b="0" dirty="0" smtClean="0">
                <a:latin typeface="Times New Roman" panose="02020603050405020304" pitchFamily="18" charset="0"/>
                <a:ea typeface="ＭＳ Ｐゴシック"/>
                <a:cs typeface="ＭＳ Ｐゴシック" pitchFamily="-65" charset="-128"/>
              </a:rPr>
              <a:t>(3 of 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199"/>
            <a:ext cx="7884543" cy="3083943"/>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Research does not exist to support many practices in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a:t>
            </a:r>
            <a:endParaRPr lang="en-US" altLang="en-US" sz="2400" dirty="0" smtClean="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Research in hospital settings does not always transfer well to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settings.</a:t>
            </a:r>
            <a:endParaRPr lang="en-US" altLang="en-US" sz="2400" dirty="0" smtClean="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If the opportunity arises, every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 has an obligation to participate in research that contributes to the profession.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1993624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Evidence-Based Guidelines </a:t>
            </a:r>
            <a:r>
              <a:rPr lang="en-IN" sz="2000" b="0" dirty="0" smtClean="0">
                <a:latin typeface="Times New Roman" panose="02020603050405020304" pitchFamily="18" charset="0"/>
                <a:ea typeface="ＭＳ Ｐゴシック"/>
                <a:cs typeface="ＭＳ Ｐゴシック" pitchFamily="-65" charset="-128"/>
              </a:rPr>
              <a:t>(1 of 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55451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Evidence Based Guidelines: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Uses the same approach as evidence based medicine to develop guidelines for medical practice.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pt-BR" altLang="en-US" sz="2400" dirty="0" smtClean="0">
                <a:solidFill>
                  <a:srgbClr val="000000"/>
                </a:solidFill>
                <a:latin typeface="Arial (Body)"/>
                <a:ea typeface="ＭＳ Ｐゴシック"/>
              </a:rPr>
              <a:t>F</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I</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C</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E</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M</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S </a:t>
            </a:r>
            <a:r>
              <a:rPr lang="en-IN" altLang="en-US" sz="2400" dirty="0" smtClean="0">
                <a:solidFill>
                  <a:srgbClr val="000000"/>
                </a:solidFill>
                <a:latin typeface="Arial (Body)"/>
                <a:ea typeface="ＭＳ Ｐゴシック"/>
              </a:rPr>
              <a:t>and </a:t>
            </a:r>
            <a:r>
              <a:rPr lang="pt-BR" altLang="en-US" sz="2400" dirty="0" smtClean="0">
                <a:solidFill>
                  <a:srgbClr val="000000"/>
                </a:solidFill>
                <a:latin typeface="Arial (Body)"/>
                <a:ea typeface="ＭＳ Ｐゴシック"/>
              </a:rPr>
              <a:t>N</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E</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M</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S</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A</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C </a:t>
            </a:r>
            <a:r>
              <a:rPr lang="en-IN" altLang="en-US" sz="2400" dirty="0" smtClean="0">
                <a:solidFill>
                  <a:srgbClr val="000000"/>
                </a:solidFill>
                <a:latin typeface="Arial (Body)"/>
                <a:ea typeface="ＭＳ Ｐゴシック"/>
              </a:rPr>
              <a:t>facilitated the development of the “National Prehospital Evidence-Based Guideline Model Process.”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3068605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Evidence-Based Guidelines </a:t>
            </a:r>
            <a:r>
              <a:rPr lang="en-IN" sz="2000" b="0" dirty="0" smtClean="0">
                <a:latin typeface="Times New Roman" panose="02020603050405020304" pitchFamily="18" charset="0"/>
                <a:ea typeface="ＭＳ Ｐゴシック"/>
                <a:cs typeface="ＭＳ Ｐゴシック" pitchFamily="-65" charset="-128"/>
              </a:rPr>
              <a:t>(2 of 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National Prehospital Evidence-Based Guideline Model Process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Process starts with input from national guidelines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Evidence is collected and evaluated</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Protocols are developed and disseminated</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Following implementation, the process is reviewed for effectiveness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51639876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Case Study </a:t>
            </a:r>
            <a:r>
              <a:rPr lang="en-IN" sz="2000" b="0" dirty="0" smtClean="0">
                <a:latin typeface="Times New Roman" panose="02020603050405020304" pitchFamily="18" charset="0"/>
                <a:ea typeface="ＭＳ Ｐゴシック"/>
                <a:cs typeface="ＭＳ Ｐゴシック" pitchFamily="-65" charset="-128"/>
              </a:rPr>
              <a:t>(12 of 15)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031295"/>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IN" altLang="en-US" sz="2400" dirty="0" smtClean="0">
                <a:solidFill>
                  <a:srgbClr val="000000"/>
                </a:solidFill>
                <a:latin typeface="Arial (Body)"/>
                <a:ea typeface="ＭＳ Ｐゴシック"/>
              </a:rPr>
              <a:t>Ben was seen in the emergency department, and then admitted to the cardiac care unit of the hospital. Ben’s cardiologist told Ben that he has several risk factors for heart problems, but that some of the risk factors can be changed.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9690473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Case Study </a:t>
            </a:r>
            <a:r>
              <a:rPr lang="en-IN" sz="2000" b="0" dirty="0" smtClean="0">
                <a:latin typeface="Times New Roman" panose="02020603050405020304" pitchFamily="18" charset="0"/>
                <a:ea typeface="ＭＳ Ｐゴシック"/>
                <a:cs typeface="ＭＳ Ｐゴシック" pitchFamily="-65" charset="-128"/>
              </a:rPr>
              <a:t>(1 of 15)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What components of a health care system must be in place for Ben to receive immediate help?</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What weaknesses in a system could decrease Ben’s chances of getting help?</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98735756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Case Study </a:t>
            </a:r>
            <a:r>
              <a:rPr lang="en-IN" sz="2000" b="0" dirty="0" smtClean="0">
                <a:latin typeface="Times New Roman" panose="02020603050405020304" pitchFamily="18" charset="0"/>
                <a:ea typeface="ＭＳ Ｐゴシック"/>
                <a:cs typeface="ＭＳ Ｐゴシック" pitchFamily="-65" charset="-128"/>
              </a:rPr>
              <a:t>(13 of 15)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What are some public health efforts that can help decrease the rate of illnesses like Ben’s?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What role could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providers take in such public health efforts?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1759660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Public Health </a:t>
            </a:r>
            <a:r>
              <a:rPr lang="en-IN" sz="2000" b="0" dirty="0" smtClean="0">
                <a:latin typeface="Times New Roman" panose="02020603050405020304" pitchFamily="18" charset="0"/>
                <a:ea typeface="ＭＳ Ｐゴシック"/>
                <a:cs typeface="ＭＳ Ｐゴシック" pitchFamily="-65" charset="-128"/>
              </a:rPr>
              <a:t>(1 of 6)</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are part of the public health team.</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Public health deals with protecting the health of an entire population.</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can play a role in identifying public health problems and in attempts to reduce injury and illness and promote health.</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90382472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mtClean="0">
                <a:latin typeface="Times New Roman" panose="02020603050405020304" pitchFamily="18" charset="0"/>
                <a:ea typeface="ＭＳ Ｐゴシック"/>
                <a:cs typeface="ＭＳ Ｐゴシック" pitchFamily="-65" charset="-128"/>
              </a:rPr>
              <a:t>Public Health </a:t>
            </a:r>
            <a:r>
              <a:rPr lang="en-IN" sz="2000" b="0" smtClean="0">
                <a:latin typeface="Times New Roman" panose="02020603050405020304" pitchFamily="18" charset="0"/>
                <a:ea typeface="ＭＳ Ｐゴシック"/>
                <a:cs typeface="ＭＳ Ｐゴシック" pitchFamily="-65" charset="-128"/>
              </a:rPr>
              <a:t>(2 of 6)</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1"/>
            <a:ext cx="8229600" cy="883920"/>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The 10 greatest public health achievements in the United States in the 20th century were:</a:t>
            </a:r>
            <a:endParaRPr lang="en-US" altLang="en-US" sz="2400" dirty="0">
              <a:solidFill>
                <a:srgbClr val="000000"/>
              </a:solidFill>
              <a:latin typeface="Arial (Body)"/>
              <a:ea typeface="ＭＳ Ｐゴシック"/>
            </a:endParaRPr>
          </a:p>
        </p:txBody>
      </p:sp>
      <p:sp>
        <p:nvSpPr>
          <p:cNvPr id="4" name="Text Placeholder 3"/>
          <p:cNvSpPr>
            <a:spLocks noGrp="1"/>
          </p:cNvSpPr>
          <p:nvPr>
            <p:ph type="body" idx="2"/>
          </p:nvPr>
        </p:nvSpPr>
        <p:spPr>
          <a:xfrm>
            <a:off x="457200" y="2423163"/>
            <a:ext cx="8229600" cy="2682238"/>
          </a:xfrm>
        </p:spPr>
        <p:txBody>
          <a:bodyPr/>
          <a:lstStyle/>
          <a:p>
            <a:pPr marL="741600" lvl="2" indent="-428400" eaLnBrk="0" fontAlgn="base" hangingPunct="0">
              <a:spcAft>
                <a:spcPct val="0"/>
              </a:spcAft>
              <a:buSzPts val="2400"/>
              <a:buFont typeface="Arial" panose="020B0604020202020204" pitchFamily="34" charset="0"/>
              <a:buAutoNum type="arabicPeriod"/>
            </a:pPr>
            <a:r>
              <a:rPr lang="en-US" altLang="en-US" sz="2400" dirty="0" smtClean="0">
                <a:solidFill>
                  <a:srgbClr val="000000"/>
                </a:solidFill>
                <a:latin typeface="Arial (Body)"/>
                <a:ea typeface="ＭＳ Ｐゴシック"/>
              </a:rPr>
              <a:t>Vaccinations</a:t>
            </a:r>
            <a:endParaRPr lang="en-US" altLang="en-US" sz="2400" dirty="0">
              <a:solidFill>
                <a:srgbClr val="000000"/>
              </a:solidFill>
              <a:latin typeface="Arial (Body)"/>
              <a:ea typeface="ＭＳ Ｐゴシック"/>
            </a:endParaRPr>
          </a:p>
          <a:p>
            <a:pPr marL="741600" lvl="2" indent="-428400"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Motor vehicle </a:t>
            </a:r>
            <a:r>
              <a:rPr lang="en-US" altLang="en-US" sz="2400" dirty="0" smtClean="0">
                <a:solidFill>
                  <a:srgbClr val="000000"/>
                </a:solidFill>
                <a:latin typeface="Arial (Body)"/>
                <a:ea typeface="ＭＳ Ｐゴシック"/>
              </a:rPr>
              <a:t>safety</a:t>
            </a:r>
            <a:endParaRPr lang="en-US" altLang="en-US" sz="2400" dirty="0">
              <a:solidFill>
                <a:srgbClr val="000000"/>
              </a:solidFill>
              <a:latin typeface="Arial (Body)"/>
              <a:ea typeface="ＭＳ Ｐゴシック"/>
            </a:endParaRPr>
          </a:p>
          <a:p>
            <a:pPr marL="741600" lvl="2" indent="-428400"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Workplace </a:t>
            </a:r>
            <a:r>
              <a:rPr lang="en-US" altLang="en-US" sz="2400" dirty="0" smtClean="0">
                <a:solidFill>
                  <a:srgbClr val="000000"/>
                </a:solidFill>
                <a:latin typeface="Arial (Body)"/>
                <a:ea typeface="ＭＳ Ｐゴシック"/>
              </a:rPr>
              <a:t>safety</a:t>
            </a:r>
            <a:endParaRPr lang="en-US" altLang="en-US" sz="2400" dirty="0">
              <a:solidFill>
                <a:srgbClr val="000000"/>
              </a:solidFill>
              <a:latin typeface="Arial (Body)"/>
              <a:ea typeface="ＭＳ Ｐゴシック"/>
            </a:endParaRPr>
          </a:p>
          <a:p>
            <a:pPr marL="741600" lvl="2" indent="-428400"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Control of infectious </a:t>
            </a:r>
            <a:r>
              <a:rPr lang="en-US" altLang="en-US" sz="2400" dirty="0" smtClean="0">
                <a:solidFill>
                  <a:srgbClr val="000000"/>
                </a:solidFill>
                <a:latin typeface="Arial (Body)"/>
                <a:ea typeface="ＭＳ Ｐゴシック"/>
              </a:rPr>
              <a:t>diseases</a:t>
            </a:r>
            <a:endParaRPr lang="en-US" altLang="en-US" sz="2400" dirty="0">
              <a:solidFill>
                <a:srgbClr val="000000"/>
              </a:solidFill>
              <a:latin typeface="Arial (Body)"/>
              <a:ea typeface="ＭＳ Ｐゴシック"/>
            </a:endParaRPr>
          </a:p>
          <a:p>
            <a:pPr marL="741600" lvl="2" indent="-428400" eaLnBrk="0" fontAlgn="base" hangingPunct="0">
              <a:spcAft>
                <a:spcPct val="0"/>
              </a:spcAft>
              <a:buSzPts val="2400"/>
              <a:buFont typeface="Arial" panose="020B0604020202020204" pitchFamily="34" charset="0"/>
              <a:buAutoNum type="arabicPeriod"/>
            </a:pPr>
            <a:r>
              <a:rPr lang="en-IN" altLang="en-US" sz="2400" dirty="0">
                <a:solidFill>
                  <a:srgbClr val="000000"/>
                </a:solidFill>
                <a:latin typeface="Arial (Body)"/>
                <a:ea typeface="ＭＳ Ｐゴシック"/>
              </a:rPr>
              <a:t>Reduction in deaths from coronary heart disease and </a:t>
            </a:r>
            <a:r>
              <a:rPr lang="en-IN" altLang="en-US" sz="2400" dirty="0" smtClean="0">
                <a:solidFill>
                  <a:srgbClr val="000000"/>
                </a:solidFill>
                <a:latin typeface="Arial (Body)"/>
                <a:ea typeface="ＭＳ Ｐゴシック"/>
              </a:rPr>
              <a:t>stroke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27738758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mtClean="0">
                <a:latin typeface="Times New Roman" panose="02020603050405020304" pitchFamily="18" charset="0"/>
                <a:ea typeface="ＭＳ Ｐゴシック"/>
                <a:cs typeface="ＭＳ Ｐゴシック" pitchFamily="-65" charset="-128"/>
              </a:rPr>
              <a:t>Public Health </a:t>
            </a:r>
            <a:r>
              <a:rPr lang="en-IN" sz="2000" b="0" smtClean="0">
                <a:latin typeface="Times New Roman" panose="02020603050405020304" pitchFamily="18" charset="0"/>
                <a:ea typeface="ＭＳ Ｐゴシック"/>
                <a:cs typeface="ＭＳ Ｐゴシック" pitchFamily="-65" charset="-128"/>
              </a:rPr>
              <a:t>(3 of 6)</a:t>
            </a:r>
            <a:endParaRPr lang="en-US" sz="2000" b="0" dirty="0">
              <a:latin typeface="Times New Roman" panose="02020603050405020304" pitchFamily="18" charset="0"/>
              <a:ea typeface="ＭＳ Ｐゴシック"/>
              <a:cs typeface="ＭＳ Ｐゴシック" pitchFamily="-65" charset="-128"/>
            </a:endParaRPr>
          </a:p>
        </p:txBody>
      </p:sp>
      <p:sp>
        <p:nvSpPr>
          <p:cNvPr id="4" name="Text Placeholder 3"/>
          <p:cNvSpPr>
            <a:spLocks noGrp="1"/>
          </p:cNvSpPr>
          <p:nvPr>
            <p:ph type="body" idx="1"/>
          </p:nvPr>
        </p:nvSpPr>
        <p:spPr>
          <a:xfrm>
            <a:off x="457200" y="1600200"/>
            <a:ext cx="8229600" cy="821453"/>
          </a:xfrm>
        </p:spPr>
        <p:txBody>
          <a:bodyPr/>
          <a:lstStyle/>
          <a:p>
            <a:pPr marL="255600" lvl="2" indent="-255600" eaLnBrk="0" fontAlgn="base" hangingPunct="0">
              <a:spcBef>
                <a:spcPts val="1500"/>
              </a:spcBef>
              <a:spcAft>
                <a:spcPct val="0"/>
              </a:spcAft>
              <a:buSzPts val="2400"/>
              <a:buFont typeface="Arial" panose="020B0604020202020204" pitchFamily="34" charset="0"/>
              <a:buChar char="•"/>
            </a:pPr>
            <a:r>
              <a:rPr lang="en-IN" altLang="en-US" sz="2400" dirty="0">
                <a:solidFill>
                  <a:srgbClr val="000000"/>
                </a:solidFill>
                <a:latin typeface="Arial (Body)"/>
                <a:ea typeface="ＭＳ Ｐゴシック"/>
              </a:rPr>
              <a:t>The 10 greatest public health achievements in the United States in the 20th century were</a:t>
            </a:r>
            <a:r>
              <a:rPr lang="en-IN"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
        <p:nvSpPr>
          <p:cNvPr id="3" name="Text Placeholder 2"/>
          <p:cNvSpPr>
            <a:spLocks noGrp="1"/>
          </p:cNvSpPr>
          <p:nvPr>
            <p:ph type="body" idx="2"/>
          </p:nvPr>
        </p:nvSpPr>
        <p:spPr>
          <a:xfrm>
            <a:off x="457200" y="2414956"/>
            <a:ext cx="8229600" cy="2317818"/>
          </a:xfrm>
        </p:spPr>
        <p:txBody>
          <a:bodyPr/>
          <a:lstStyle/>
          <a:p>
            <a:pPr marL="741600" lvl="2" indent="-428400" eaLnBrk="0" fontAlgn="base" hangingPunct="0">
              <a:spcAft>
                <a:spcPct val="0"/>
              </a:spcAft>
              <a:buSzPts val="2400"/>
              <a:buFont typeface="Arial" panose="020B0604020202020204" pitchFamily="34" charset="0"/>
              <a:buAutoNum type="arabicPeriod" startAt="6"/>
            </a:pPr>
            <a:r>
              <a:rPr lang="en-IN" altLang="en-US" sz="2400" dirty="0">
                <a:solidFill>
                  <a:srgbClr val="000000"/>
                </a:solidFill>
                <a:latin typeface="Arial (Body)"/>
                <a:ea typeface="ＭＳ Ｐゴシック"/>
              </a:rPr>
              <a:t>Safer and more healthful </a:t>
            </a:r>
            <a:r>
              <a:rPr lang="en-IN" altLang="en-US" sz="2400" dirty="0" smtClean="0">
                <a:solidFill>
                  <a:srgbClr val="000000"/>
                </a:solidFill>
                <a:latin typeface="Arial (Body)"/>
                <a:ea typeface="ＭＳ Ｐゴシック"/>
              </a:rPr>
              <a:t>foods</a:t>
            </a:r>
            <a:endParaRPr lang="en-US" altLang="en-US" sz="2400" dirty="0">
              <a:solidFill>
                <a:srgbClr val="000000"/>
              </a:solidFill>
              <a:latin typeface="Arial (Body)"/>
              <a:ea typeface="ＭＳ Ｐゴシック"/>
            </a:endParaRPr>
          </a:p>
          <a:p>
            <a:pPr marL="741600" lvl="2" indent="-428400" eaLnBrk="0" fontAlgn="base" hangingPunct="0">
              <a:spcAft>
                <a:spcPct val="0"/>
              </a:spcAft>
              <a:buSzPts val="2400"/>
              <a:buFont typeface="Arial" panose="020B0604020202020204" pitchFamily="34" charset="0"/>
              <a:buAutoNum type="arabicPeriod" startAt="6"/>
            </a:pPr>
            <a:r>
              <a:rPr lang="en-IN" altLang="en-US" sz="2400" dirty="0">
                <a:solidFill>
                  <a:srgbClr val="000000"/>
                </a:solidFill>
                <a:latin typeface="Arial (Body)"/>
                <a:ea typeface="ＭＳ Ｐゴシック"/>
              </a:rPr>
              <a:t>Decline in maternal and infant </a:t>
            </a:r>
            <a:r>
              <a:rPr lang="en-IN" altLang="en-US" sz="2400" dirty="0" smtClean="0">
                <a:solidFill>
                  <a:srgbClr val="000000"/>
                </a:solidFill>
                <a:latin typeface="Arial (Body)"/>
                <a:ea typeface="ＭＳ Ｐゴシック"/>
              </a:rPr>
              <a:t>mortality</a:t>
            </a:r>
            <a:endParaRPr lang="en-US" altLang="en-US" sz="2400" dirty="0">
              <a:solidFill>
                <a:srgbClr val="000000"/>
              </a:solidFill>
              <a:latin typeface="Arial (Body)"/>
              <a:ea typeface="ＭＳ Ｐゴシック"/>
            </a:endParaRPr>
          </a:p>
          <a:p>
            <a:pPr marL="741600" lvl="2" indent="-428400" eaLnBrk="0" fontAlgn="base" hangingPunct="0">
              <a:spcAft>
                <a:spcPct val="0"/>
              </a:spcAft>
              <a:buSzPts val="2400"/>
              <a:buFont typeface="Arial" panose="020B0604020202020204" pitchFamily="34" charset="0"/>
              <a:buAutoNum type="arabicPeriod" startAt="6"/>
            </a:pPr>
            <a:r>
              <a:rPr lang="en-IN" altLang="en-US" sz="2400" dirty="0">
                <a:solidFill>
                  <a:srgbClr val="000000"/>
                </a:solidFill>
                <a:latin typeface="Arial (Body)"/>
                <a:ea typeface="ＭＳ Ｐゴシック"/>
              </a:rPr>
              <a:t>Use of barrier devices during sex </a:t>
            </a:r>
            <a:endParaRPr lang="en-US" altLang="en-US" sz="2400" dirty="0">
              <a:solidFill>
                <a:srgbClr val="000000"/>
              </a:solidFill>
              <a:latin typeface="Arial (Body)"/>
              <a:ea typeface="ＭＳ Ｐゴシック"/>
            </a:endParaRPr>
          </a:p>
          <a:p>
            <a:pPr marL="741600" lvl="2" indent="-428400" eaLnBrk="0" fontAlgn="base" hangingPunct="0">
              <a:spcAft>
                <a:spcPct val="0"/>
              </a:spcAft>
              <a:buSzPts val="2400"/>
              <a:buFont typeface="Arial" panose="020B0604020202020204" pitchFamily="34" charset="0"/>
              <a:buAutoNum type="arabicPeriod" startAt="6"/>
            </a:pPr>
            <a:r>
              <a:rPr lang="en-US" altLang="en-US" sz="2400" dirty="0">
                <a:solidFill>
                  <a:srgbClr val="000000"/>
                </a:solidFill>
                <a:latin typeface="Arial (Body)"/>
                <a:ea typeface="ＭＳ Ｐゴシック"/>
              </a:rPr>
              <a:t>Fluoridation of drinking </a:t>
            </a:r>
            <a:r>
              <a:rPr lang="en-US" altLang="en-US" sz="2400" dirty="0" smtClean="0">
                <a:solidFill>
                  <a:srgbClr val="000000"/>
                </a:solidFill>
                <a:latin typeface="Arial (Body)"/>
                <a:ea typeface="ＭＳ Ｐゴシック"/>
              </a:rPr>
              <a:t>water</a:t>
            </a:r>
            <a:endParaRPr lang="en-US" altLang="en-US" sz="2400" dirty="0">
              <a:solidFill>
                <a:srgbClr val="000000"/>
              </a:solidFill>
              <a:latin typeface="Arial (Body)"/>
              <a:ea typeface="ＭＳ Ｐゴシック"/>
            </a:endParaRPr>
          </a:p>
          <a:p>
            <a:pPr marL="741600" lvl="2" indent="-428400" eaLnBrk="0" fontAlgn="base" hangingPunct="0">
              <a:spcAft>
                <a:spcPct val="0"/>
              </a:spcAft>
              <a:buSzPts val="2400"/>
              <a:buFont typeface="Arial" panose="020B0604020202020204" pitchFamily="34" charset="0"/>
              <a:buAutoNum type="arabicPeriod" startAt="6"/>
            </a:pPr>
            <a:r>
              <a:rPr lang="en-IN" altLang="en-US" sz="2400" dirty="0">
                <a:solidFill>
                  <a:srgbClr val="000000"/>
                </a:solidFill>
                <a:latin typeface="Arial (Body)"/>
                <a:ea typeface="ＭＳ Ｐゴシック"/>
              </a:rPr>
              <a:t>Reduction in the use of tobacco </a:t>
            </a:r>
            <a:r>
              <a:rPr lang="en-IN" altLang="en-US" sz="2400" dirty="0" smtClean="0">
                <a:solidFill>
                  <a:srgbClr val="000000"/>
                </a:solidFill>
                <a:latin typeface="Arial (Body)"/>
                <a:ea typeface="ＭＳ Ｐゴシック"/>
              </a:rPr>
              <a:t>products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59351251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Public Health </a:t>
            </a:r>
            <a:r>
              <a:rPr lang="en-IN" sz="2000" b="0" dirty="0" smtClean="0">
                <a:latin typeface="Times New Roman" panose="02020603050405020304" pitchFamily="18" charset="0"/>
                <a:ea typeface="ＭＳ Ｐゴシック"/>
                <a:cs typeface="ＭＳ Ｐゴシック" pitchFamily="-65" charset="-128"/>
              </a:rPr>
              <a:t>(4 of 6)</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923299"/>
          </a:xfrm>
        </p:spPr>
        <p:txBody>
          <a:bodyPr wrap="square" lIns="91425" tIns="91425" rIns="91425" bIns="91425">
            <a:noAutofit/>
          </a:bodyPr>
          <a:lstStyle/>
          <a:p>
            <a:pPr marL="255651" lvl="0" indent="-255651" eaLnBrk="0" fontAlgn="base" hangingPunct="0">
              <a:spcAft>
                <a:spcPct val="0"/>
              </a:spcAft>
              <a:buSzPts val="2400"/>
            </a:pPr>
            <a:r>
              <a:rPr lang="en-IN" altLang="en-US" sz="2400" dirty="0" smtClean="0">
                <a:solidFill>
                  <a:srgbClr val="000000"/>
                </a:solidFill>
                <a:latin typeface="Arial (Body)"/>
                <a:ea typeface="ＭＳ Ｐゴシック"/>
              </a:rPr>
              <a:t>Roles of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in public health include health prevention and promotion</a:t>
            </a:r>
            <a:endParaRPr lang="en-US" altLang="en-US" sz="2400" dirty="0">
              <a:solidFill>
                <a:srgbClr val="000000"/>
              </a:solidFill>
              <a:latin typeface="Arial (Body)"/>
              <a:ea typeface="ＭＳ Ｐゴシック"/>
            </a:endParaRPr>
          </a:p>
        </p:txBody>
      </p:sp>
      <p:pic>
        <p:nvPicPr>
          <p:cNvPr id="5" name="Picture 2" descr="E M T's perform a C P R demonstra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8640" y="2755718"/>
            <a:ext cx="5366721" cy="340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373546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Public Health </a:t>
            </a:r>
            <a:r>
              <a:rPr lang="en-IN" sz="2000" b="0" dirty="0" smtClean="0">
                <a:latin typeface="Times New Roman" panose="02020603050405020304" pitchFamily="18" charset="0"/>
                <a:ea typeface="ＭＳ Ｐゴシック"/>
                <a:cs typeface="ＭＳ Ｐゴシック" pitchFamily="-65" charset="-128"/>
              </a:rPr>
              <a:t>(5 of 6)</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923299"/>
          </a:xfrm>
        </p:spPr>
        <p:txBody>
          <a:bodyPr wrap="square" lIns="91425" tIns="91425" rIns="91425" bIns="91425">
            <a:noAutofit/>
          </a:bodyPr>
          <a:lstStyle/>
          <a:p>
            <a:pPr marL="255651" lvl="0" indent="-255651" eaLnBrk="0" fontAlgn="base" hangingPunct="0">
              <a:spcAft>
                <a:spcPct val="0"/>
              </a:spcAft>
              <a:buSzPts val="2400"/>
            </a:pPr>
            <a:r>
              <a:rPr lang="en-IN" altLang="en-US" sz="2400" dirty="0" smtClean="0">
                <a:solidFill>
                  <a:srgbClr val="000000"/>
                </a:solidFill>
                <a:latin typeface="Arial (Body)"/>
                <a:ea typeface="ＭＳ Ｐゴシック"/>
              </a:rPr>
              <a:t>Roles of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in public health include disease surveillance</a:t>
            </a:r>
            <a:endParaRPr lang="en-US" altLang="en-US" sz="2400" dirty="0">
              <a:solidFill>
                <a:srgbClr val="000000"/>
              </a:solidFill>
              <a:latin typeface="Arial (Body)"/>
              <a:ea typeface="ＭＳ Ｐゴシック"/>
            </a:endParaRPr>
          </a:p>
        </p:txBody>
      </p:sp>
      <p:pic>
        <p:nvPicPr>
          <p:cNvPr id="5" name="Picture 2" descr="E M T's take blood pressure and patient health information at a public blood pressure screen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8963" y="2779713"/>
            <a:ext cx="5426075"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8868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Public Health </a:t>
            </a:r>
            <a:r>
              <a:rPr lang="en-IN" sz="2000" b="0" dirty="0" smtClean="0">
                <a:latin typeface="Times New Roman" panose="02020603050405020304" pitchFamily="18" charset="0"/>
                <a:ea typeface="ＭＳ Ｐゴシック"/>
                <a:cs typeface="ＭＳ Ｐゴシック" pitchFamily="-65" charset="-128"/>
              </a:rPr>
              <a:t>(6 of 6)</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923299"/>
          </a:xfrm>
        </p:spPr>
        <p:txBody>
          <a:bodyPr wrap="square" lIns="91425" tIns="91425" rIns="91425" bIns="91425">
            <a:noAutofit/>
          </a:bodyPr>
          <a:lstStyle/>
          <a:p>
            <a:pPr marL="255651" lvl="0" indent="-255651" eaLnBrk="0" fontAlgn="base" hangingPunct="0">
              <a:spcAft>
                <a:spcPct val="0"/>
              </a:spcAft>
              <a:buSzPts val="2400"/>
            </a:pPr>
            <a:r>
              <a:rPr lang="en-IN" altLang="en-US" sz="2400" dirty="0" smtClean="0">
                <a:solidFill>
                  <a:srgbClr val="000000"/>
                </a:solidFill>
                <a:latin typeface="Arial (Body)"/>
                <a:ea typeface="ＭＳ Ｐゴシック"/>
              </a:rPr>
              <a:t>Roles of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in public health include education and injury prevention</a:t>
            </a:r>
            <a:endParaRPr lang="en-US" altLang="en-US" sz="2400" dirty="0">
              <a:solidFill>
                <a:srgbClr val="000000"/>
              </a:solidFill>
              <a:latin typeface="Arial (Body)"/>
              <a:ea typeface="ＭＳ Ｐゴシック"/>
            </a:endParaRPr>
          </a:p>
        </p:txBody>
      </p:sp>
      <p:pic>
        <p:nvPicPr>
          <p:cNvPr id="4" name="Picture 3" descr="E M T's show children an ambulance."/>
          <p:cNvPicPr>
            <a:picLocks noChangeAspect="1"/>
          </p:cNvPicPr>
          <p:nvPr/>
        </p:nvPicPr>
        <p:blipFill>
          <a:blip r:embed="rId3"/>
          <a:stretch>
            <a:fillRect/>
          </a:stretch>
        </p:blipFill>
        <p:spPr>
          <a:xfrm>
            <a:off x="1568524" y="2703599"/>
            <a:ext cx="6006952" cy="3442853"/>
          </a:xfrm>
          <a:prstGeom prst="rect">
            <a:avLst/>
          </a:prstGeom>
        </p:spPr>
      </p:pic>
    </p:spTree>
    <p:extLst>
      <p:ext uri="{BB962C8B-B14F-4D97-AF65-F5344CB8AC3E}">
        <p14:creationId xmlns:p14="http://schemas.microsoft.com/office/powerpoint/2010/main" val="177497157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Mobile Integrated Healthcare and Community Paramedicine </a:t>
            </a:r>
            <a:r>
              <a:rPr lang="en-IN" sz="2000" b="0" dirty="0" smtClean="0">
                <a:latin typeface="Times New Roman" panose="02020603050405020304" pitchFamily="18" charset="0"/>
                <a:ea typeface="ＭＳ Ｐゴシック"/>
                <a:cs typeface="ＭＳ Ｐゴシック" pitchFamily="-65" charset="-128"/>
              </a:rPr>
              <a:t>(1 of 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7468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Mobile Integrated Healthcare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Integrates services provided by a variety of health care entities and practitioners into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Community Paramedicine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Services provided by the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agency and its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personnel</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30764148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Mobile Integrated Healthcare and Community Paramedicine </a:t>
            </a:r>
            <a:r>
              <a:rPr lang="en-IN" sz="2000" b="0" dirty="0" smtClean="0">
                <a:latin typeface="Times New Roman" panose="02020603050405020304" pitchFamily="18" charset="0"/>
                <a:ea typeface="ＭＳ Ｐゴシック"/>
                <a:cs typeface="ＭＳ Ｐゴシック" pitchFamily="-65" charset="-128"/>
              </a:rPr>
              <a:t>(2 of 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I</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H-C</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P may include services such as: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Increasing access to underserved areas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Providing advice to 911 callers via phone rather than dispatching resources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IN" altLang="en-US" sz="2400" dirty="0" smtClean="0">
                <a:solidFill>
                  <a:srgbClr val="000000"/>
                </a:solidFill>
                <a:latin typeface="Arial (Body)"/>
                <a:ea typeface="ＭＳ Ｐゴシック"/>
              </a:rPr>
              <a:t>Use of specially trained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providers to help individuals manage chronic diseases and follow up care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42401785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Case Study </a:t>
            </a:r>
            <a:r>
              <a:rPr lang="en-IN" sz="2000" b="0" dirty="0" smtClean="0">
                <a:latin typeface="Times New Roman" panose="02020603050405020304" pitchFamily="18" charset="0"/>
                <a:ea typeface="ＭＳ Ｐゴシック"/>
                <a:cs typeface="ＭＳ Ｐゴシック" pitchFamily="-65" charset="-128"/>
              </a:rPr>
              <a:t>(14 of 15)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031295"/>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IN" altLang="en-US" sz="2400" dirty="0" smtClean="0">
                <a:solidFill>
                  <a:srgbClr val="000000"/>
                </a:solidFill>
                <a:latin typeface="Arial (Body)"/>
                <a:ea typeface="ＭＳ Ｐゴシック"/>
              </a:rPr>
              <a:t>After giving a report to the emergency department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D) about Ben’s condition and prehospital treatment, Alexis compliments Peter and Juliana on their assessment and care. Peter takes the opportunity to ask Alexis a few questions about patients who present as Ben did.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5161446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Introduction</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Sudden loss of life and disability from catastrophic accidents and illnesses is a major public health problem.</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Thousands of people die or suffer permanent harm yearly because of a lack in access to adequate to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can make a positive difference.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9420258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Case Study </a:t>
            </a:r>
            <a:r>
              <a:rPr lang="en-IN" sz="2000" b="0" dirty="0" smtClean="0">
                <a:latin typeface="Times New Roman" panose="02020603050405020304" pitchFamily="18" charset="0"/>
                <a:ea typeface="ＭＳ Ｐゴシック"/>
                <a:cs typeface="ＭＳ Ｐゴシック" pitchFamily="-65" charset="-128"/>
              </a:rPr>
              <a:t>(15 of 15)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40062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IN" altLang="en-US" sz="2400" dirty="0" smtClean="0">
                <a:solidFill>
                  <a:srgbClr val="000000"/>
                </a:solidFill>
                <a:latin typeface="Arial (Body)"/>
                <a:ea typeface="ＭＳ Ｐゴシック"/>
              </a:rPr>
              <a:t>Ben was discharged from the hospital with a cardiac pacemaker to keep his heart beating at the right rate. He participates in a cardiac rehabilitation program and is working with a nutritionist on his diet. He still frequents Dave’s, but more often than not, opts for a bowl of oatmeal with fruit.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33009852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Lesson Summary </a:t>
            </a:r>
            <a:r>
              <a:rPr lang="en-IN" sz="2000" b="0" dirty="0" smtClean="0">
                <a:latin typeface="Times New Roman" panose="02020603050405020304" pitchFamily="18" charset="0"/>
                <a:ea typeface="ＭＳ Ｐゴシック"/>
                <a:cs typeface="ＭＳ Ｐゴシック" pitchFamily="-65" charset="-128"/>
              </a:rPr>
              <a:t>(1 of 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The shape of the modern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system has been influenced by many events throughout history.</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systems must address 10 specific areas as defined by N</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H</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A.</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911 is the access number for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in the United States.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92812132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Lesson Summary </a:t>
            </a:r>
            <a:r>
              <a:rPr lang="en-IN" sz="2000" b="0" dirty="0" smtClean="0">
                <a:latin typeface="Times New Roman" panose="02020603050405020304" pitchFamily="18" charset="0"/>
                <a:ea typeface="ＭＳ Ｐゴシック"/>
                <a:cs typeface="ＭＳ Ｐゴシック" pitchFamily="-65" charset="-128"/>
              </a:rPr>
              <a:t>(2 of 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There are four nationally recognized levels of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providers in the United States.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T</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have several specific responsibilities.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Medical direction and Q</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I are essential components of all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systems.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92143324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Lesson Summary </a:t>
            </a:r>
            <a:r>
              <a:rPr lang="en-IN" sz="2000" b="0" dirty="0" smtClean="0">
                <a:latin typeface="Times New Roman" panose="02020603050405020304" pitchFamily="18" charset="0"/>
                <a:ea typeface="ＭＳ Ｐゴシック"/>
                <a:cs typeface="ＭＳ Ｐゴシック" pitchFamily="-65" charset="-128"/>
              </a:rPr>
              <a:t>(3 of 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practices change over time, based on research findings.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is part of the public health system and can make an impact on the health of the community.</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Mobile Integrated Healthcare and Community Paramedicine will continue to evolve and shape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77729132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Feedback Regulation &amp; Policy</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0" lvl="0" indent="0" fontAlgn="base">
              <a:spcBef>
                <a:spcPct val="0"/>
              </a:spcBef>
              <a:spcAft>
                <a:spcPct val="0"/>
              </a:spcAft>
              <a:buSzPts val="2400"/>
              <a:buNone/>
              <a:tabLst/>
              <a:defRPr/>
            </a:pPr>
            <a:r>
              <a:rPr lang="en-IN" sz="2400" kern="1200" dirty="0" smtClean="0">
                <a:solidFill>
                  <a:srgbClr val="000000"/>
                </a:solidFill>
                <a:latin typeface="Arial (Body)"/>
                <a:ea typeface="Verdana" pitchFamily="-65" charset="0"/>
                <a:cs typeface="Verdana" pitchFamily="-65" charset="0"/>
                <a:hlinkClick r:id="rId2" action="ppaction://hlinksldjump"/>
              </a:rPr>
              <a:t>We have not yet seen influences of specific legislation and policy, but there are certain to be legislation and policy underlying the structure of the E</a:t>
            </a:r>
            <a:r>
              <a:rPr lang="en-IN" sz="100" kern="1200" dirty="0" smtClean="0">
                <a:solidFill>
                  <a:srgbClr val="000000"/>
                </a:solidFill>
                <a:latin typeface="Arial (Body)"/>
                <a:ea typeface="Verdana" pitchFamily="-65" charset="0"/>
                <a:cs typeface="Verdana" pitchFamily="-65" charset="0"/>
                <a:hlinkClick r:id="rId2" action="ppaction://hlinksldjump"/>
              </a:rPr>
              <a:t> </a:t>
            </a:r>
            <a:r>
              <a:rPr lang="en-IN" sz="2400" kern="1200" dirty="0" smtClean="0">
                <a:solidFill>
                  <a:srgbClr val="000000"/>
                </a:solidFill>
                <a:latin typeface="Arial (Body)"/>
                <a:ea typeface="Verdana" pitchFamily="-65" charset="0"/>
                <a:cs typeface="Verdana" pitchFamily="-65" charset="0"/>
                <a:hlinkClick r:id="rId2" action="ppaction://hlinksldjump"/>
              </a:rPr>
              <a:t>M</a:t>
            </a:r>
            <a:r>
              <a:rPr lang="en-IN" sz="100" kern="1200" dirty="0" smtClean="0">
                <a:solidFill>
                  <a:srgbClr val="000000"/>
                </a:solidFill>
                <a:latin typeface="Arial (Body)"/>
                <a:ea typeface="Verdana" pitchFamily="-65" charset="0"/>
                <a:cs typeface="Verdana" pitchFamily="-65" charset="0"/>
                <a:hlinkClick r:id="rId2" action="ppaction://hlinksldjump"/>
              </a:rPr>
              <a:t> </a:t>
            </a:r>
            <a:r>
              <a:rPr lang="en-IN" sz="2400" kern="1200" dirty="0" smtClean="0">
                <a:solidFill>
                  <a:srgbClr val="000000"/>
                </a:solidFill>
                <a:latin typeface="Arial (Body)"/>
                <a:ea typeface="Verdana" pitchFamily="-65" charset="0"/>
                <a:cs typeface="Verdana" pitchFamily="-65" charset="0"/>
                <a:hlinkClick r:id="rId2" action="ppaction://hlinksldjump"/>
              </a:rPr>
              <a:t>S system</a:t>
            </a:r>
            <a:endParaRPr lang="en-US" sz="2400" kern="1200" dirty="0">
              <a:solidFill>
                <a:srgbClr val="000000"/>
              </a:solidFill>
              <a:latin typeface="Arial (Body)"/>
              <a:ea typeface="Verdana" pitchFamily="-65" charset="0"/>
              <a:cs typeface="Verdana" pitchFamily="-65" charset="0"/>
            </a:endParaRPr>
          </a:p>
        </p:txBody>
      </p:sp>
    </p:spTree>
    <p:extLst>
      <p:ext uri="{BB962C8B-B14F-4D97-AF65-F5344CB8AC3E}">
        <p14:creationId xmlns:p14="http://schemas.microsoft.com/office/powerpoint/2010/main" val="11339245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solidFill>
                  <a:schemeClr val="tx2"/>
                </a:solidFill>
                <a:latin typeface="Times New Roman" panose="02020603050405020304" pitchFamily="18" charset="0"/>
                <a:ea typeface="ＭＳ Ｐゴシック"/>
                <a:cs typeface="ＭＳ Ｐゴシック" pitchFamily="-65" charset="-128"/>
              </a:rPr>
              <a:t>Feedback</a:t>
            </a:r>
            <a:r>
              <a:rPr lang="en-US" dirty="0" smtClean="0">
                <a:latin typeface="Times New Roman" panose="02020603050405020304" pitchFamily="18" charset="0"/>
                <a:ea typeface="ＭＳ Ｐゴシック"/>
                <a:cs typeface="ＭＳ Ｐゴシック" pitchFamily="-65" charset="-128"/>
              </a:rPr>
              <a:t> Resource Management</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0" lvl="0" indent="0" fontAlgn="base">
              <a:spcBef>
                <a:spcPct val="0"/>
              </a:spcBef>
              <a:spcAft>
                <a:spcPct val="0"/>
              </a:spcAft>
              <a:buSzPts val="2400"/>
              <a:buNone/>
              <a:tabLst/>
              <a:defRPr/>
            </a:pPr>
            <a:r>
              <a:rPr lang="en-IN" sz="2400" kern="1200" dirty="0" smtClean="0">
                <a:solidFill>
                  <a:srgbClr val="000000"/>
                </a:solidFill>
                <a:latin typeface="Arial (Body)"/>
                <a:ea typeface="Verdana" pitchFamily="-65" charset="0"/>
                <a:cs typeface="Verdana" pitchFamily="-65" charset="0"/>
                <a:hlinkClick r:id="rId2" action="ppaction://hlinksldjump"/>
              </a:rPr>
              <a:t>Although there is likely resource management at play, we have not yet seen direct evidence of resource management in this case study.</a:t>
            </a:r>
            <a:endParaRPr lang="en-US" sz="2400" kern="1200" dirty="0">
              <a:solidFill>
                <a:srgbClr val="000000"/>
              </a:solidFill>
              <a:latin typeface="Arial (Body)"/>
              <a:ea typeface="Verdana" pitchFamily="-65" charset="0"/>
              <a:cs typeface="Verdana" pitchFamily="-65" charset="0"/>
            </a:endParaRPr>
          </a:p>
        </p:txBody>
      </p:sp>
    </p:spTree>
    <p:extLst>
      <p:ext uri="{BB962C8B-B14F-4D97-AF65-F5344CB8AC3E}">
        <p14:creationId xmlns:p14="http://schemas.microsoft.com/office/powerpoint/2010/main" val="28474724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Feedback Human Resource &amp; Training</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0" lvl="0" indent="0" fontAlgn="base">
              <a:spcBef>
                <a:spcPct val="0"/>
              </a:spcBef>
              <a:spcAft>
                <a:spcPct val="0"/>
              </a:spcAft>
              <a:buSzPts val="2400"/>
              <a:buNone/>
              <a:tabLst/>
              <a:defRPr/>
            </a:pPr>
            <a:r>
              <a:rPr lang="en-IN" sz="2400" kern="1200" dirty="0" smtClean="0">
                <a:solidFill>
                  <a:srgbClr val="000000"/>
                </a:solidFill>
                <a:latin typeface="Arial (Body)"/>
                <a:ea typeface="Verdana" pitchFamily="-65" charset="0"/>
                <a:cs typeface="Verdana" pitchFamily="-65" charset="0"/>
                <a:hlinkClick r:id="rId2" action="ppaction://hlinksldjump"/>
              </a:rPr>
              <a:t>The E</a:t>
            </a:r>
            <a:r>
              <a:rPr lang="en-IN" sz="100" kern="1200" dirty="0" smtClean="0">
                <a:solidFill>
                  <a:srgbClr val="000000"/>
                </a:solidFill>
                <a:latin typeface="Arial (Body)"/>
                <a:ea typeface="Verdana" pitchFamily="-65" charset="0"/>
                <a:cs typeface="Verdana" pitchFamily="-65" charset="0"/>
                <a:hlinkClick r:id="rId2" action="ppaction://hlinksldjump"/>
              </a:rPr>
              <a:t> </a:t>
            </a:r>
            <a:r>
              <a:rPr lang="en-IN" sz="2400" kern="1200" dirty="0" smtClean="0">
                <a:solidFill>
                  <a:srgbClr val="000000"/>
                </a:solidFill>
                <a:latin typeface="Arial (Body)"/>
                <a:ea typeface="Verdana" pitchFamily="-65" charset="0"/>
                <a:cs typeface="Verdana" pitchFamily="-65" charset="0"/>
                <a:hlinkClick r:id="rId2" action="ppaction://hlinksldjump"/>
              </a:rPr>
              <a:t>M</a:t>
            </a:r>
            <a:r>
              <a:rPr lang="en-IN" sz="100" kern="1200" dirty="0" smtClean="0">
                <a:solidFill>
                  <a:srgbClr val="000000"/>
                </a:solidFill>
                <a:latin typeface="Arial (Body)"/>
                <a:ea typeface="Verdana" pitchFamily="-65" charset="0"/>
                <a:cs typeface="Verdana" pitchFamily="-65" charset="0"/>
                <a:hlinkClick r:id="rId2" action="ppaction://hlinksldjump"/>
              </a:rPr>
              <a:t> </a:t>
            </a:r>
            <a:r>
              <a:rPr lang="en-IN" sz="2400" kern="1200" dirty="0" smtClean="0">
                <a:solidFill>
                  <a:srgbClr val="000000"/>
                </a:solidFill>
                <a:latin typeface="Arial (Body)"/>
                <a:ea typeface="Verdana" pitchFamily="-65" charset="0"/>
                <a:cs typeface="Verdana" pitchFamily="-65" charset="0"/>
                <a:hlinkClick r:id="rId2" action="ppaction://hlinksldjump"/>
              </a:rPr>
              <a:t>D has special training in order to ask the right questions of the caller and start the appropriate emergency response based on the answers to the caller's questions.</a:t>
            </a:r>
            <a:endParaRPr lang="en-US" sz="2400" kern="1200" dirty="0">
              <a:solidFill>
                <a:srgbClr val="000000"/>
              </a:solidFill>
              <a:latin typeface="Arial (Body)"/>
              <a:ea typeface="Verdana" pitchFamily="-65" charset="0"/>
              <a:cs typeface="Verdana" pitchFamily="-65" charset="0"/>
            </a:endParaRPr>
          </a:p>
        </p:txBody>
      </p:sp>
    </p:spTree>
    <p:extLst>
      <p:ext uri="{BB962C8B-B14F-4D97-AF65-F5344CB8AC3E}">
        <p14:creationId xmlns:p14="http://schemas.microsoft.com/office/powerpoint/2010/main" val="425373885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Feedback Transportation</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0" lvl="0" indent="0" fontAlgn="base">
              <a:spcBef>
                <a:spcPct val="0"/>
              </a:spcBef>
              <a:spcAft>
                <a:spcPct val="0"/>
              </a:spcAft>
              <a:buSzPts val="2400"/>
              <a:buNone/>
              <a:tabLst/>
              <a:defRPr/>
            </a:pPr>
            <a:r>
              <a:rPr lang="en-IN" sz="2400" kern="1200" dirty="0" smtClean="0">
                <a:solidFill>
                  <a:srgbClr val="000000"/>
                </a:solidFill>
                <a:latin typeface="Arial (Body)"/>
                <a:ea typeface="Verdana" pitchFamily="-65" charset="0"/>
                <a:cs typeface="Verdana" pitchFamily="-65" charset="0"/>
                <a:hlinkClick r:id="rId2" action="ppaction://hlinksldjump"/>
              </a:rPr>
              <a:t>Although the dispatcher will soon be requesting the response of one or more vehicles, we have not yet seen evidence of the transportation component of this E</a:t>
            </a:r>
            <a:r>
              <a:rPr lang="en-IN" sz="100" kern="1200" dirty="0" smtClean="0">
                <a:solidFill>
                  <a:srgbClr val="000000"/>
                </a:solidFill>
                <a:latin typeface="Arial (Body)"/>
                <a:ea typeface="Verdana" pitchFamily="-65" charset="0"/>
                <a:cs typeface="Verdana" pitchFamily="-65" charset="0"/>
                <a:hlinkClick r:id="rId2" action="ppaction://hlinksldjump"/>
              </a:rPr>
              <a:t> </a:t>
            </a:r>
            <a:r>
              <a:rPr lang="en-IN" sz="2400" kern="1200" dirty="0" smtClean="0">
                <a:solidFill>
                  <a:srgbClr val="000000"/>
                </a:solidFill>
                <a:latin typeface="Arial (Body)"/>
                <a:ea typeface="Verdana" pitchFamily="-65" charset="0"/>
                <a:cs typeface="Verdana" pitchFamily="-65" charset="0"/>
                <a:hlinkClick r:id="rId2" action="ppaction://hlinksldjump"/>
              </a:rPr>
              <a:t>M</a:t>
            </a:r>
            <a:r>
              <a:rPr lang="en-IN" sz="100" kern="1200" dirty="0" smtClean="0">
                <a:solidFill>
                  <a:srgbClr val="000000"/>
                </a:solidFill>
                <a:latin typeface="Arial (Body)"/>
                <a:ea typeface="Verdana" pitchFamily="-65" charset="0"/>
                <a:cs typeface="Verdana" pitchFamily="-65" charset="0"/>
                <a:hlinkClick r:id="rId2" action="ppaction://hlinksldjump"/>
              </a:rPr>
              <a:t> </a:t>
            </a:r>
            <a:r>
              <a:rPr lang="en-IN" sz="2400" kern="1200" dirty="0" smtClean="0">
                <a:solidFill>
                  <a:srgbClr val="000000"/>
                </a:solidFill>
                <a:latin typeface="Arial (Body)"/>
                <a:ea typeface="Verdana" pitchFamily="-65" charset="0"/>
                <a:cs typeface="Verdana" pitchFamily="-65" charset="0"/>
                <a:hlinkClick r:id="rId2" action="ppaction://hlinksldjump"/>
              </a:rPr>
              <a:t>S system.</a:t>
            </a:r>
            <a:endParaRPr lang="en-US" sz="2400" kern="1200" dirty="0">
              <a:solidFill>
                <a:srgbClr val="000000"/>
              </a:solidFill>
              <a:latin typeface="Arial (Body)"/>
              <a:ea typeface="Verdana" pitchFamily="-65" charset="0"/>
              <a:cs typeface="Verdana" pitchFamily="-65" charset="0"/>
            </a:endParaRPr>
          </a:p>
        </p:txBody>
      </p:sp>
    </p:spTree>
    <p:extLst>
      <p:ext uri="{BB962C8B-B14F-4D97-AF65-F5344CB8AC3E}">
        <p14:creationId xmlns:p14="http://schemas.microsoft.com/office/powerpoint/2010/main" val="8364811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Feedback Facilities</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0" lvl="0" indent="0" fontAlgn="base">
              <a:spcBef>
                <a:spcPct val="0"/>
              </a:spcBef>
              <a:spcAft>
                <a:spcPct val="0"/>
              </a:spcAft>
              <a:buSzPts val="2400"/>
              <a:buNone/>
              <a:tabLst/>
              <a:defRPr/>
            </a:pPr>
            <a:r>
              <a:rPr lang="en-IN" sz="2400" kern="1200" dirty="0" smtClean="0">
                <a:solidFill>
                  <a:srgbClr val="000000"/>
                </a:solidFill>
                <a:latin typeface="Arial (Body)"/>
                <a:ea typeface="Verdana" pitchFamily="-65" charset="0"/>
                <a:cs typeface="Verdana" pitchFamily="-65" charset="0"/>
                <a:hlinkClick r:id="rId2" action="ppaction://hlinksldjump"/>
              </a:rPr>
              <a:t>Facilities play a vital role in the patient's survival, but we have not yet seen evidence of the system's facilities in the case study.</a:t>
            </a:r>
            <a:endParaRPr lang="en-US" sz="2400" kern="1200" dirty="0">
              <a:solidFill>
                <a:srgbClr val="000000"/>
              </a:solidFill>
              <a:latin typeface="Arial (Body)"/>
              <a:ea typeface="Verdana" pitchFamily="-65" charset="0"/>
              <a:cs typeface="Verdana" pitchFamily="-65" charset="0"/>
            </a:endParaRPr>
          </a:p>
        </p:txBody>
      </p:sp>
    </p:spTree>
    <p:extLst>
      <p:ext uri="{BB962C8B-B14F-4D97-AF65-F5344CB8AC3E}">
        <p14:creationId xmlns:p14="http://schemas.microsoft.com/office/powerpoint/2010/main" val="215921631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Feedback Communications</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031295"/>
          </a:xfrm>
        </p:spPr>
        <p:txBody>
          <a:bodyPr wrap="square" lIns="91425" tIns="91425" rIns="91425" bIns="91425">
            <a:noAutofit/>
          </a:bodyPr>
          <a:lstStyle/>
          <a:p>
            <a:pPr marL="0" lvl="0" indent="0" fontAlgn="base">
              <a:spcBef>
                <a:spcPct val="0"/>
              </a:spcBef>
              <a:spcAft>
                <a:spcPct val="0"/>
              </a:spcAft>
              <a:buSzPts val="2400"/>
              <a:buNone/>
              <a:tabLst/>
              <a:defRPr/>
            </a:pPr>
            <a:r>
              <a:rPr lang="en-IN" altLang="en-US" sz="2400" kern="1200" dirty="0" smtClean="0">
                <a:solidFill>
                  <a:srgbClr val="000000"/>
                </a:solidFill>
                <a:latin typeface="Arial (Body)"/>
                <a:ea typeface="ＭＳ Ｐゴシック" panose="020B0600070205080204" pitchFamily="34" charset="-128"/>
                <a:hlinkClick r:id="rId2" action="ppaction://hlinksldjump"/>
              </a:rPr>
              <a:t>Communications systems have been demonstrated by the caller's contact with the dispatch center, and the information exchanged between the caller and dispatcher. Additional communications will still be necessary to complete the call.</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42476046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65" charset="-128"/>
              </a:rPr>
              <a:t>The E</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M</a:t>
            </a:r>
            <a:r>
              <a:rPr lang="en-IN" sz="100" dirty="0" smtClean="0">
                <a:latin typeface="Times New Roman" panose="02020603050405020304" pitchFamily="18" charset="0"/>
                <a:ea typeface="ＭＳ Ｐゴシック"/>
                <a:cs typeface="ＭＳ Ｐゴシック" pitchFamily="-65" charset="-128"/>
              </a:rPr>
              <a:t> </a:t>
            </a:r>
            <a:r>
              <a:rPr lang="en-IN" dirty="0" smtClean="0">
                <a:latin typeface="Times New Roman" panose="02020603050405020304" pitchFamily="18" charset="0"/>
                <a:ea typeface="ＭＳ Ｐゴシック"/>
                <a:cs typeface="ＭＳ Ｐゴシック" pitchFamily="-65" charset="-128"/>
              </a:rPr>
              <a:t>S System: History </a:t>
            </a:r>
            <a:r>
              <a:rPr lang="en-IN" sz="2000" b="0" dirty="0" smtClean="0">
                <a:latin typeface="Times New Roman" panose="02020603050405020304" pitchFamily="18" charset="0"/>
                <a:ea typeface="ＭＳ Ｐゴシック"/>
                <a:cs typeface="ＭＳ Ｐゴシック" pitchFamily="-65" charset="-128"/>
              </a:rPr>
              <a:t>(1 of 6)</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223655"/>
          </a:xfrm>
        </p:spPr>
        <p:txBody>
          <a:bodyPr wrap="square" lIns="91425" tIns="91425" rIns="91425" bIns="91425">
            <a:noAutofit/>
          </a:bodyPr>
          <a:lstStyle/>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What happens to an injured or ill patient before he reaches the hospital can make a critical difference.</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IN" altLang="en-US" sz="2400" dirty="0" smtClean="0">
                <a:solidFill>
                  <a:srgbClr val="000000"/>
                </a:solidFill>
                <a:latin typeface="Arial (Body)"/>
                <a:ea typeface="ＭＳ Ｐゴシック"/>
              </a:rPr>
              <a:t>Lessons learned from observations in the Korean and Vietnam wars have impacted the development of modern E</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M</a:t>
            </a:r>
            <a:r>
              <a:rPr lang="en-IN" altLang="en-US" sz="100" dirty="0" smtClean="0">
                <a:solidFill>
                  <a:srgbClr val="000000"/>
                </a:solidFill>
                <a:latin typeface="Arial (Body)"/>
                <a:ea typeface="ＭＳ Ｐゴシック"/>
              </a:rPr>
              <a:t> </a:t>
            </a:r>
            <a:r>
              <a:rPr lang="en-IN" altLang="en-US" sz="2400" dirty="0" smtClean="0">
                <a:solidFill>
                  <a:srgbClr val="000000"/>
                </a:solidFill>
                <a:latin typeface="Arial (Body)"/>
                <a:ea typeface="ＭＳ Ｐゴシック"/>
              </a:rPr>
              <a:t>S systems.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5516057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Feedback Public Information &amp; Education</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0" lvl="0" indent="0" fontAlgn="base">
              <a:spcBef>
                <a:spcPct val="0"/>
              </a:spcBef>
              <a:spcAft>
                <a:spcPct val="0"/>
              </a:spcAft>
              <a:buSzPts val="2400"/>
              <a:buNone/>
              <a:tabLst/>
              <a:defRPr/>
            </a:pPr>
            <a:r>
              <a:rPr lang="en-IN" sz="2400" kern="1200" dirty="0" smtClean="0">
                <a:solidFill>
                  <a:srgbClr val="000000"/>
                </a:solidFill>
                <a:latin typeface="Arial (Body)"/>
                <a:ea typeface="Verdana" pitchFamily="-65" charset="0"/>
                <a:cs typeface="Verdana" pitchFamily="-65" charset="0"/>
                <a:hlinkClick r:id="rId2" action="ppaction://hlinksldjump"/>
              </a:rPr>
              <a:t>We have not seen direct evidence of public information and education, but it is likely that there has been at least some P</a:t>
            </a:r>
            <a:r>
              <a:rPr lang="en-IN" sz="100" kern="1200" dirty="0" smtClean="0">
                <a:solidFill>
                  <a:srgbClr val="000000"/>
                </a:solidFill>
                <a:latin typeface="Arial (Body)"/>
                <a:ea typeface="Verdana" pitchFamily="-65" charset="0"/>
                <a:cs typeface="Verdana" pitchFamily="-65" charset="0"/>
                <a:hlinkClick r:id="rId2" action="ppaction://hlinksldjump"/>
              </a:rPr>
              <a:t> </a:t>
            </a:r>
            <a:r>
              <a:rPr lang="en-IN" sz="2400" kern="1200" dirty="0" smtClean="0">
                <a:solidFill>
                  <a:srgbClr val="000000"/>
                </a:solidFill>
                <a:latin typeface="Arial (Body)"/>
                <a:ea typeface="Verdana" pitchFamily="-65" charset="0"/>
                <a:cs typeface="Verdana" pitchFamily="-65" charset="0"/>
                <a:hlinkClick r:id="rId2" action="ppaction://hlinksldjump"/>
              </a:rPr>
              <a:t>I &amp; E activity to allow the caller to recognize the emergency and dial the correct number for help.</a:t>
            </a:r>
            <a:endParaRPr lang="en-US" sz="2400" kern="1200" dirty="0">
              <a:solidFill>
                <a:srgbClr val="000000"/>
              </a:solidFill>
              <a:latin typeface="Arial (Body)"/>
              <a:ea typeface="Verdana" pitchFamily="-65" charset="0"/>
              <a:cs typeface="Verdana" pitchFamily="-65" charset="0"/>
            </a:endParaRPr>
          </a:p>
        </p:txBody>
      </p:sp>
    </p:spTree>
    <p:extLst>
      <p:ext uri="{BB962C8B-B14F-4D97-AF65-F5344CB8AC3E}">
        <p14:creationId xmlns:p14="http://schemas.microsoft.com/office/powerpoint/2010/main" val="139921554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Feedback Medical Direction</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0" lvl="0" indent="0" fontAlgn="base">
              <a:spcBef>
                <a:spcPct val="0"/>
              </a:spcBef>
              <a:spcAft>
                <a:spcPct val="0"/>
              </a:spcAft>
              <a:buSzPts val="2400"/>
              <a:buNone/>
              <a:tabLst/>
              <a:defRPr/>
            </a:pPr>
            <a:r>
              <a:rPr lang="en-IN" sz="2400" kern="1200" dirty="0" smtClean="0">
                <a:solidFill>
                  <a:srgbClr val="000000"/>
                </a:solidFill>
                <a:latin typeface="Arial (Body)"/>
                <a:ea typeface="Verdana" pitchFamily="-65" charset="0"/>
                <a:cs typeface="Verdana" pitchFamily="-65" charset="0"/>
                <a:hlinkClick r:id="rId2" action="ppaction://hlinksldjump"/>
              </a:rPr>
              <a:t>We have not yet directly seen the medical direction component of the system in this case study, but it is likely that medical direction plays a role in assigning dispatch priorities based on information collected by the E</a:t>
            </a:r>
            <a:r>
              <a:rPr lang="en-IN" sz="100" kern="1200" dirty="0" smtClean="0">
                <a:solidFill>
                  <a:srgbClr val="000000"/>
                </a:solidFill>
                <a:latin typeface="Arial (Body)"/>
                <a:ea typeface="Verdana" pitchFamily="-65" charset="0"/>
                <a:cs typeface="Verdana" pitchFamily="-65" charset="0"/>
                <a:hlinkClick r:id="rId2" action="ppaction://hlinksldjump"/>
              </a:rPr>
              <a:t> </a:t>
            </a:r>
            <a:r>
              <a:rPr lang="en-IN" sz="2400" kern="1200" dirty="0" smtClean="0">
                <a:solidFill>
                  <a:srgbClr val="000000"/>
                </a:solidFill>
                <a:latin typeface="Arial (Body)"/>
                <a:ea typeface="Verdana" pitchFamily="-65" charset="0"/>
                <a:cs typeface="Verdana" pitchFamily="-65" charset="0"/>
                <a:hlinkClick r:id="rId2" action="ppaction://hlinksldjump"/>
              </a:rPr>
              <a:t>M</a:t>
            </a:r>
            <a:r>
              <a:rPr lang="en-IN" sz="100" kern="1200" dirty="0" smtClean="0">
                <a:solidFill>
                  <a:srgbClr val="000000"/>
                </a:solidFill>
                <a:latin typeface="Arial (Body)"/>
                <a:ea typeface="Verdana" pitchFamily="-65" charset="0"/>
                <a:cs typeface="Verdana" pitchFamily="-65" charset="0"/>
                <a:hlinkClick r:id="rId2" action="ppaction://hlinksldjump"/>
              </a:rPr>
              <a:t> </a:t>
            </a:r>
            <a:r>
              <a:rPr lang="en-IN" sz="2400" kern="1200" dirty="0" smtClean="0">
                <a:solidFill>
                  <a:srgbClr val="000000"/>
                </a:solidFill>
                <a:latin typeface="Arial (Body)"/>
                <a:ea typeface="Verdana" pitchFamily="-65" charset="0"/>
                <a:cs typeface="Verdana" pitchFamily="-65" charset="0"/>
                <a:hlinkClick r:id="rId2" action="ppaction://hlinksldjump"/>
              </a:rPr>
              <a:t>D</a:t>
            </a:r>
            <a:r>
              <a:rPr lang="en-IN" sz="100" kern="1200" dirty="0" smtClean="0">
                <a:solidFill>
                  <a:srgbClr val="000000"/>
                </a:solidFill>
                <a:latin typeface="Arial (Body)"/>
                <a:ea typeface="Verdana" pitchFamily="-65" charset="0"/>
                <a:cs typeface="Verdana" pitchFamily="-65" charset="0"/>
                <a:hlinkClick r:id="rId2" action="ppaction://hlinksldjump"/>
              </a:rPr>
              <a:t> </a:t>
            </a:r>
            <a:r>
              <a:rPr lang="en-IN" sz="2400" kern="1200" dirty="0" smtClean="0">
                <a:solidFill>
                  <a:srgbClr val="000000"/>
                </a:solidFill>
                <a:latin typeface="Arial (Body)"/>
                <a:ea typeface="Verdana" pitchFamily="-65" charset="0"/>
                <a:cs typeface="Verdana" pitchFamily="-65" charset="0"/>
                <a:hlinkClick r:id="rId2" action="ppaction://hlinksldjump"/>
              </a:rPr>
              <a:t>s.</a:t>
            </a:r>
            <a:endParaRPr lang="en-US" sz="2400" kern="1200" dirty="0">
              <a:solidFill>
                <a:srgbClr val="000000"/>
              </a:solidFill>
              <a:latin typeface="Arial (Body)"/>
              <a:ea typeface="Verdana" pitchFamily="-65" charset="0"/>
              <a:cs typeface="Verdana" pitchFamily="-65" charset="0"/>
            </a:endParaRPr>
          </a:p>
        </p:txBody>
      </p:sp>
    </p:spTree>
    <p:extLst>
      <p:ext uri="{BB962C8B-B14F-4D97-AF65-F5344CB8AC3E}">
        <p14:creationId xmlns:p14="http://schemas.microsoft.com/office/powerpoint/2010/main" val="49714042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Feedback Trauma Systems</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0" lvl="0" indent="0" fontAlgn="base">
              <a:spcBef>
                <a:spcPct val="0"/>
              </a:spcBef>
              <a:spcAft>
                <a:spcPct val="0"/>
              </a:spcAft>
              <a:buSzPts val="2400"/>
              <a:buNone/>
              <a:tabLst/>
              <a:defRPr/>
            </a:pPr>
            <a:r>
              <a:rPr lang="en-IN" sz="2400" kern="1200" dirty="0" smtClean="0">
                <a:solidFill>
                  <a:srgbClr val="000000"/>
                </a:solidFill>
                <a:latin typeface="Arial (Body)"/>
                <a:ea typeface="Verdana" pitchFamily="-65" charset="0"/>
                <a:cs typeface="Verdana" pitchFamily="-65" charset="0"/>
                <a:hlinkClick r:id="rId2" action="ppaction://hlinksldjump"/>
              </a:rPr>
              <a:t>We do not yet have any information to allow us to recognize the trauma system component of the E</a:t>
            </a:r>
            <a:r>
              <a:rPr lang="en-IN" sz="100" kern="1200" dirty="0" smtClean="0">
                <a:solidFill>
                  <a:srgbClr val="000000"/>
                </a:solidFill>
                <a:latin typeface="Arial (Body)"/>
                <a:ea typeface="Verdana" pitchFamily="-65" charset="0"/>
                <a:cs typeface="Verdana" pitchFamily="-65" charset="0"/>
                <a:hlinkClick r:id="rId2" action="ppaction://hlinksldjump"/>
              </a:rPr>
              <a:t> </a:t>
            </a:r>
            <a:r>
              <a:rPr lang="en-IN" sz="2400" kern="1200" dirty="0" smtClean="0">
                <a:solidFill>
                  <a:srgbClr val="000000"/>
                </a:solidFill>
                <a:latin typeface="Arial (Body)"/>
                <a:ea typeface="Verdana" pitchFamily="-65" charset="0"/>
                <a:cs typeface="Verdana" pitchFamily="-65" charset="0"/>
                <a:hlinkClick r:id="rId2" action="ppaction://hlinksldjump"/>
              </a:rPr>
              <a:t>M</a:t>
            </a:r>
            <a:r>
              <a:rPr lang="en-IN" sz="100" kern="1200" dirty="0" smtClean="0">
                <a:solidFill>
                  <a:srgbClr val="000000"/>
                </a:solidFill>
                <a:latin typeface="Arial (Body)"/>
                <a:ea typeface="Verdana" pitchFamily="-65" charset="0"/>
                <a:cs typeface="Verdana" pitchFamily="-65" charset="0"/>
                <a:hlinkClick r:id="rId2" action="ppaction://hlinksldjump"/>
              </a:rPr>
              <a:t> </a:t>
            </a:r>
            <a:r>
              <a:rPr lang="en-IN" sz="2400" kern="1200" dirty="0" smtClean="0">
                <a:solidFill>
                  <a:srgbClr val="000000"/>
                </a:solidFill>
                <a:latin typeface="Arial (Body)"/>
                <a:ea typeface="Verdana" pitchFamily="-65" charset="0"/>
                <a:cs typeface="Verdana" pitchFamily="-65" charset="0"/>
                <a:hlinkClick r:id="rId2" action="ppaction://hlinksldjump"/>
              </a:rPr>
              <a:t>S system in this case study.</a:t>
            </a:r>
            <a:endParaRPr lang="en-US" sz="2400" kern="1200" dirty="0">
              <a:solidFill>
                <a:srgbClr val="000000"/>
              </a:solidFill>
              <a:latin typeface="Arial (Body)"/>
              <a:ea typeface="Verdana" pitchFamily="-65" charset="0"/>
              <a:cs typeface="Verdana" pitchFamily="-65" charset="0"/>
            </a:endParaRPr>
          </a:p>
        </p:txBody>
      </p:sp>
    </p:spTree>
    <p:extLst>
      <p:ext uri="{BB962C8B-B14F-4D97-AF65-F5344CB8AC3E}">
        <p14:creationId xmlns:p14="http://schemas.microsoft.com/office/powerpoint/2010/main" val="392778611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Feedback Evaluation</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0" lvl="0" indent="0" fontAlgn="base">
              <a:spcBef>
                <a:spcPct val="0"/>
              </a:spcBef>
              <a:spcAft>
                <a:spcPct val="0"/>
              </a:spcAft>
              <a:buSzPts val="2400"/>
              <a:buNone/>
              <a:tabLst/>
              <a:defRPr/>
            </a:pPr>
            <a:r>
              <a:rPr lang="en-IN" sz="2400" kern="1200" dirty="0" smtClean="0">
                <a:solidFill>
                  <a:srgbClr val="000000"/>
                </a:solidFill>
                <a:latin typeface="Arial (Body)"/>
                <a:ea typeface="Verdana" pitchFamily="-65" charset="0"/>
                <a:cs typeface="Verdana" pitchFamily="-65" charset="0"/>
                <a:hlinkClick r:id="rId2" action="ppaction://hlinksldjump"/>
              </a:rPr>
              <a:t>We do not yet have any information to allow us to recognize the evaluation component of the E</a:t>
            </a:r>
            <a:r>
              <a:rPr lang="en-IN" sz="100" kern="1200" dirty="0" smtClean="0">
                <a:solidFill>
                  <a:srgbClr val="000000"/>
                </a:solidFill>
                <a:latin typeface="Arial (Body)"/>
                <a:ea typeface="Verdana" pitchFamily="-65" charset="0"/>
                <a:cs typeface="Verdana" pitchFamily="-65" charset="0"/>
                <a:hlinkClick r:id="rId2" action="ppaction://hlinksldjump"/>
              </a:rPr>
              <a:t> </a:t>
            </a:r>
            <a:r>
              <a:rPr lang="en-IN" sz="2400" kern="1200" dirty="0" smtClean="0">
                <a:solidFill>
                  <a:srgbClr val="000000"/>
                </a:solidFill>
                <a:latin typeface="Arial (Body)"/>
                <a:ea typeface="Verdana" pitchFamily="-65" charset="0"/>
                <a:cs typeface="Verdana" pitchFamily="-65" charset="0"/>
                <a:hlinkClick r:id="rId2" action="ppaction://hlinksldjump"/>
              </a:rPr>
              <a:t>M</a:t>
            </a:r>
            <a:r>
              <a:rPr lang="en-IN" sz="100" kern="1200" dirty="0" smtClean="0">
                <a:solidFill>
                  <a:srgbClr val="000000"/>
                </a:solidFill>
                <a:latin typeface="Arial (Body)"/>
                <a:ea typeface="Verdana" pitchFamily="-65" charset="0"/>
                <a:cs typeface="Verdana" pitchFamily="-65" charset="0"/>
                <a:hlinkClick r:id="rId2" action="ppaction://hlinksldjump"/>
              </a:rPr>
              <a:t> </a:t>
            </a:r>
            <a:r>
              <a:rPr lang="en-IN" sz="2400" kern="1200" dirty="0" smtClean="0">
                <a:solidFill>
                  <a:srgbClr val="000000"/>
                </a:solidFill>
                <a:latin typeface="Arial (Body)"/>
                <a:ea typeface="Verdana" pitchFamily="-65" charset="0"/>
                <a:cs typeface="Verdana" pitchFamily="-65" charset="0"/>
                <a:hlinkClick r:id="rId2" action="ppaction://hlinksldjump"/>
              </a:rPr>
              <a:t>S system in this case study.</a:t>
            </a:r>
            <a:endParaRPr lang="en-US" sz="2400" kern="1200" dirty="0">
              <a:solidFill>
                <a:srgbClr val="000000"/>
              </a:solidFill>
              <a:latin typeface="Arial (Body)"/>
              <a:ea typeface="Verdana" pitchFamily="-65" charset="0"/>
              <a:cs typeface="Verdana" pitchFamily="-65" charset="0"/>
            </a:endParaRPr>
          </a:p>
        </p:txBody>
      </p:sp>
    </p:spTree>
    <p:extLst>
      <p:ext uri="{BB962C8B-B14F-4D97-AF65-F5344CB8AC3E}">
        <p14:creationId xmlns:p14="http://schemas.microsoft.com/office/powerpoint/2010/main" val="10702967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r>
              <a:rPr lang="en-US" smtClean="0">
                <a:latin typeface="Times New Roman" panose="02020603050405020304" pitchFamily="18" charset="0"/>
              </a:rPr>
              <a:t>Copyright</a:t>
            </a:r>
            <a:endParaRPr lang="en-US" dirty="0">
              <a:latin typeface="Times New Roman" panose="02020603050405020304" pitchFamily="18" charset="0"/>
            </a:endParaRPr>
          </a:p>
        </p:txBody>
      </p:sp>
      <p:pic>
        <p:nvPicPr>
          <p:cNvPr id="4" name="Picture 2" descr="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
          <p:cNvPicPr>
            <a:picLocks noChangeAspect="1" noChangeArrowheads="1"/>
          </p:cNvPicPr>
          <p:nvPr/>
        </p:nvPicPr>
        <p:blipFill>
          <a:blip r:embed="rId3"/>
          <a:srcRect/>
          <a:stretch>
            <a:fillRect/>
          </a:stretch>
        </p:blipFill>
        <p:spPr bwMode="auto">
          <a:xfrm>
            <a:off x="860425" y="2310096"/>
            <a:ext cx="7423150" cy="2438400"/>
          </a:xfrm>
          <a:prstGeom prst="rect">
            <a:avLst/>
          </a:prstGeom>
          <a:noFill/>
          <a:ln w="9525">
            <a:noFill/>
            <a:miter lim="800000"/>
            <a:headEnd/>
            <a:tailEnd/>
          </a:ln>
        </p:spPr>
      </p:pic>
    </p:spTree>
    <p:extLst>
      <p:ext uri="{BB962C8B-B14F-4D97-AF65-F5344CB8AC3E}">
        <p14:creationId xmlns:p14="http://schemas.microsoft.com/office/powerpoint/2010/main" val="964361951"/>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8793</TotalTime>
  <Words>8211</Words>
  <Application>Microsoft Office PowerPoint</Application>
  <PresentationFormat>On-screen Show (4:3)</PresentationFormat>
  <Paragraphs>797</Paragraphs>
  <Slides>94</Slides>
  <Notes>64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ＭＳ Ｐゴシック</vt:lpstr>
      <vt:lpstr>Arial</vt:lpstr>
      <vt:lpstr>Arial (Body)</vt:lpstr>
      <vt:lpstr>Calibri</vt:lpstr>
      <vt:lpstr>Noto Sans Symbols</vt:lpstr>
      <vt:lpstr>Times New Roman</vt:lpstr>
      <vt:lpstr>Verdana</vt:lpstr>
      <vt:lpstr>508 Lecture</vt:lpstr>
      <vt:lpstr>1_508 Lecture</vt:lpstr>
      <vt:lpstr>Prehospital: Emergency Care</vt:lpstr>
      <vt:lpstr>Learning Readiness</vt:lpstr>
      <vt:lpstr>Setting the Stage (1 of 2)</vt:lpstr>
      <vt:lpstr>Setting the Stage (2 of 2)</vt:lpstr>
      <vt:lpstr>Case Study Introduction (1 of 2)</vt:lpstr>
      <vt:lpstr>Case Study Introduction (2 of 2)</vt:lpstr>
      <vt:lpstr>Case Study (1 of 15)</vt:lpstr>
      <vt:lpstr>Introduction</vt:lpstr>
      <vt:lpstr>The E M S System: History (1 of 6)</vt:lpstr>
      <vt:lpstr>The E M S System: History (2 of 6)</vt:lpstr>
      <vt:lpstr>The E M S System: History (3 of 6)</vt:lpstr>
      <vt:lpstr>The E M S System: History (4 of 6)</vt:lpstr>
      <vt:lpstr>The E M S System: History (5 of 6)</vt:lpstr>
      <vt:lpstr>The E M S System: History (6 of 6)</vt:lpstr>
      <vt:lpstr>The E M S System: Standards (1 of 3)</vt:lpstr>
      <vt:lpstr>The E M S System: Standards (2 of 3)</vt:lpstr>
      <vt:lpstr>The E M S System: Standards (3 of 3)</vt:lpstr>
      <vt:lpstr>The E M S System: System Goals</vt:lpstr>
      <vt:lpstr>E M S System Access (1 of 4)</vt:lpstr>
      <vt:lpstr>Communications Play a Vital Role in the Emergency Medical Services (E M S) System</vt:lpstr>
      <vt:lpstr>E M S System Access (2 of 4)</vt:lpstr>
      <vt:lpstr>E M S System Access (3 of 4)</vt:lpstr>
      <vt:lpstr>E M S System Access (4 of 4)</vt:lpstr>
      <vt:lpstr>Case Study (2 of 15)</vt:lpstr>
      <vt:lpstr>Case Study (3 of 15)</vt:lpstr>
      <vt:lpstr>Case Study (4 of 15)</vt:lpstr>
      <vt:lpstr>Case Study (5 of 15)</vt:lpstr>
      <vt:lpstr>Types of E M S Systems</vt:lpstr>
      <vt:lpstr>Levels of Providers</vt:lpstr>
      <vt:lpstr>The Four Levels of E M S Practitioners</vt:lpstr>
      <vt:lpstr>The Health Care System (1 of 5)</vt:lpstr>
      <vt:lpstr>The Health Care System (2 of 5)</vt:lpstr>
      <vt:lpstr>The Health Care System (3 of 5)</vt:lpstr>
      <vt:lpstr>The Health Care System (4 of 5)</vt:lpstr>
      <vt:lpstr>The Health Care System (5 of 5)</vt:lpstr>
      <vt:lpstr>Case Study (6 of 15)</vt:lpstr>
      <vt:lpstr>Case Study (7 of 15)</vt:lpstr>
      <vt:lpstr>E M T Responsibilities (1 of 10)</vt:lpstr>
      <vt:lpstr>E M T Responsibilities (2 of 10)</vt:lpstr>
      <vt:lpstr>E M T Responsibilities (3 of 10)</vt:lpstr>
      <vt:lpstr>E M T Responsibilities (4 of 10)</vt:lpstr>
      <vt:lpstr>E M T Responsibilities (5 of 10)</vt:lpstr>
      <vt:lpstr>E M T Responsibilities (6 of 10)</vt:lpstr>
      <vt:lpstr>E M T Responsibilities (7 of 10)</vt:lpstr>
      <vt:lpstr>E M T Responsibilities (8 of 10)</vt:lpstr>
      <vt:lpstr>E M T Responsibilities (9 of 10)</vt:lpstr>
      <vt:lpstr>E M T Responsibilities (10 of 10)</vt:lpstr>
      <vt:lpstr>Case Study (8 of 15)</vt:lpstr>
      <vt:lpstr>Case Study (9 of 15)</vt:lpstr>
      <vt:lpstr>E M T Professional Attributes (1 of 4)</vt:lpstr>
      <vt:lpstr>E M T Professional Attributes (2 of 4)</vt:lpstr>
      <vt:lpstr>E M T Professional Attributes (3 of 4)</vt:lpstr>
      <vt:lpstr>E M T Professional Attributes (4 of 4)</vt:lpstr>
      <vt:lpstr>E M S System Organization and Standards (1 of 4)</vt:lpstr>
      <vt:lpstr>Case Study (10 of 15)</vt:lpstr>
      <vt:lpstr>Case Study (11 of 15)</vt:lpstr>
      <vt:lpstr>E M S System Organization and Standards (2 of 4)</vt:lpstr>
      <vt:lpstr>Medical Direction</vt:lpstr>
      <vt:lpstr>E M S System Organization and Standards (3 of 4)</vt:lpstr>
      <vt:lpstr>Quality Improvement</vt:lpstr>
      <vt:lpstr>E M S System Organization and Standards (4 of 4)</vt:lpstr>
      <vt:lpstr>Issues in Patient Safety</vt:lpstr>
      <vt:lpstr>E M S Research</vt:lpstr>
      <vt:lpstr>Research in E M S (1 of 3)</vt:lpstr>
      <vt:lpstr>Research in E M S (2 of 3)</vt:lpstr>
      <vt:lpstr>Research in E M S (3 of 3)</vt:lpstr>
      <vt:lpstr>Evidence-Based Guidelines (1 of 2)</vt:lpstr>
      <vt:lpstr>Evidence-Based Guidelines (2 of 2)</vt:lpstr>
      <vt:lpstr>Case Study (12 of 15)</vt:lpstr>
      <vt:lpstr>Case Study (13 of 15)</vt:lpstr>
      <vt:lpstr>Public Health (1 of 6)</vt:lpstr>
      <vt:lpstr>Public Health (2 of 6)</vt:lpstr>
      <vt:lpstr>Public Health (3 of 6)</vt:lpstr>
      <vt:lpstr>Public Health (4 of 6)</vt:lpstr>
      <vt:lpstr>Public Health (5 of 6)</vt:lpstr>
      <vt:lpstr>Public Health (6 of 6)</vt:lpstr>
      <vt:lpstr>Mobile Integrated Healthcare and Community Paramedicine (1 of 2)</vt:lpstr>
      <vt:lpstr>Mobile Integrated Healthcare and Community Paramedicine (2 of 2)</vt:lpstr>
      <vt:lpstr>Case Study (14 of 15)</vt:lpstr>
      <vt:lpstr>Case Study (15 of 15)</vt:lpstr>
      <vt:lpstr>Lesson Summary (1 of 3)</vt:lpstr>
      <vt:lpstr>Lesson Summary (2 of 3)</vt:lpstr>
      <vt:lpstr>Lesson Summary (3 of 3)</vt:lpstr>
      <vt:lpstr>Feedback Regulation &amp; Policy</vt:lpstr>
      <vt:lpstr>Feedback Resource Management</vt:lpstr>
      <vt:lpstr>Feedback Human Resource &amp; Training</vt:lpstr>
      <vt:lpstr>Feedback Transportation</vt:lpstr>
      <vt:lpstr>Feedback Facilities</vt:lpstr>
      <vt:lpstr>Feedback Communications</vt:lpstr>
      <vt:lpstr>Feedback Public Information &amp; Education</vt:lpstr>
      <vt:lpstr>Feedback Medical Direction</vt:lpstr>
      <vt:lpstr>Feedback Trauma Systems</vt:lpstr>
      <vt:lpstr>Feedback Evaluation</vt:lpstr>
      <vt:lpstr>Copyright</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Prehospital: Emergency Care, 11e</dc:title>
  <dc:subject>Health Science and Careers</dc:subject>
  <dc:creator>Mistovich/Karren</dc:creator>
  <cp:keywords>Prehospital</cp:keywords>
  <cp:lastModifiedBy>M, Pavithran (Cognizant)</cp:lastModifiedBy>
  <cp:revision>924</cp:revision>
  <dcterms:modified xsi:type="dcterms:W3CDTF">2018-02-07T13:42:33Z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