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8"/>
  </p:notesMasterIdLst>
  <p:handoutMasterIdLst>
    <p:handoutMasterId r:id="rId59"/>
  </p:handoutMasterIdLst>
  <p:sldIdLst>
    <p:sldId id="301" r:id="rId3"/>
    <p:sldId id="307" r:id="rId4"/>
    <p:sldId id="308" r:id="rId5"/>
    <p:sldId id="309" r:id="rId6"/>
    <p:sldId id="310" r:id="rId7"/>
    <p:sldId id="311" r:id="rId8"/>
    <p:sldId id="312" r:id="rId9"/>
    <p:sldId id="313" r:id="rId10"/>
    <p:sldId id="314" r:id="rId11"/>
    <p:sldId id="315" r:id="rId12"/>
    <p:sldId id="356"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57" r:id="rId35"/>
    <p:sldId id="358" r:id="rId36"/>
    <p:sldId id="337" r:id="rId37"/>
    <p:sldId id="338" r:id="rId38"/>
    <p:sldId id="339" r:id="rId39"/>
    <p:sldId id="340" r:id="rId40"/>
    <p:sldId id="341" r:id="rId41"/>
    <p:sldId id="342" r:id="rId42"/>
    <p:sldId id="359"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05"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840" autoAdjust="0"/>
  </p:normalViewPr>
  <p:slideViewPr>
    <p:cSldViewPr snapToGrid="0" snapToObjects="1">
      <p:cViewPr varScale="1">
        <p:scale>
          <a:sx n="80" d="100"/>
          <a:sy n="80" d="100"/>
        </p:scale>
        <p:origin x="893" y="53"/>
      </p:cViewPr>
      <p:guideLst>
        <p:guide orient="horz" pos="1003"/>
        <p:guide pos="2880"/>
      </p:guideLst>
    </p:cSldViewPr>
  </p:slideViewPr>
  <p:outlineViewPr>
    <p:cViewPr>
      <p:scale>
        <a:sx n="33" d="100"/>
        <a:sy n="33" d="100"/>
      </p:scale>
      <p:origin x="0" y="-3513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dirty="0" smtClean="0">
                <a:ea typeface="ＭＳ Ｐゴシック" panose="020B0600070205080204" pitchFamily="34" charset="-128"/>
              </a:rPr>
              <a:t>Assign the associated section of </a:t>
            </a:r>
            <a:r>
              <a:rPr lang="en-US" altLang="en-US" dirty="0" err="1" smtClean="0">
                <a:ea typeface="ＭＳ Ｐゴシック" panose="020B0600070205080204" pitchFamily="34" charset="-128"/>
              </a:rPr>
              <a:t>MyBRADYLab</a:t>
            </a:r>
            <a:r>
              <a:rPr lang="en-US" altLang="en-US" dirty="0" smtClean="0">
                <a:ea typeface="ＭＳ Ｐゴシック" panose="020B0600070205080204" pitchFamily="34" charset="-128"/>
              </a:rPr>
              <a:t> and review student scores. 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Invite a guest speaker to discuss living with seizures.</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Secondary or provoked generalized seizures that are due to an insult to the body are dangerous and can result in death if not treated promptly.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67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Status epilepticus is defined as: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 continuous seizure activity lasting longer than 30 minutes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Two or more sequential seizures without a full recovery of consciousness between seizures</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Once a seizure exceeds five minutes, it is likely to be prolonged. The 30 minutes of continuous seizure activity in the definition of status epilepticus is the duration of convulsive seizure activity that leads to permanent brain cell injury. Therefore, status epilepticus protocols require aggressive treatment after only five minutes of seizure activity to avoid the potential for adverse outcomes for the patient if the seizure is allowed to continue for 30 minutes before intervening. </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Status epilepticus may lead to the following complications: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Aspiration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Brain cell damage from hypoxia and lack of glucose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Dehydration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Fractures or dislocations</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The longer the delay in treatment, the greater the chance of the patient suffering permanent brain damage, especially after 30 minutes of convulsive seizure activity.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133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Generalized Convulsive Seizures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Tonic-Clonic - A generalized tonic-clonic seizure usually begins with abnormal electrical activity low in the cerebral cortex that spreads upward, affecting both cerebral hemispheres, and downward, affecting the reticular activating system (RAS). Because of the involvement of both cerebral hemispheres and the RAS, the patient does not remain awake or aware.</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Generalized Nonconvulsive Seizures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Absence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Myoclonic</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Tonic</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Atonic</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The type of seizure the patient experiences depends on:</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Where in the brain the abnormal electrical activity begins; </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The level of awake and awareness that is determined by the cerebral hemispheres and RAS involvement and, </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Other features of the seizure.</a:t>
            </a:r>
          </a:p>
          <a:p>
            <a:pPr marL="228600" lvl="0" indent="-228600" eaLnBrk="0" fontAlgn="base" hangingPunct="0">
              <a:spcBef>
                <a:spcPct val="30000"/>
              </a:spcBef>
              <a:spcAft>
                <a:spcPct val="0"/>
              </a:spcAft>
              <a:buFontTx/>
              <a:buAutoNum type="arabicParenR"/>
              <a:defRPr/>
            </a:pPr>
            <a:endParaRPr lang="en-US" altLang="en-US" dirty="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49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aura serves as a warning that a seizure is going to begin and involves some type of sensory perception by the patient. The aura may be a sound, an abnormal twitch, anxiety, dizziness, a smell or odor, an unpleasant feeling in the stomach, visual disturbance, or odd taste.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patient loses consciousness soon after the aura.</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patient’s muscles become contracted and tense, and the patient exhibits muscular rigidity. The patient may then exhibit extreme muscular rigidity with hyperextension of the back, which is referred to as the hypertonic phase. Both phases usually last for a total of 30 to 60 seconds.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Muscle spasms then alternate with relaxation, producing the typical violent and jerky seizure activity of the clonic phase. This is known as the convulsion or convulsive activity.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postictal state is the recovery phase. The patient’s mental status is altered and may range from complete unresponsiveness to confusion and disorientation. The mental status progressively improves over time.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511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A generalized tonic-clonic, or grand mal, seizure is a sign of abnormal release of electrical impulses in the brain: (a) aura, (b) loss of consciousness followed by tonic phase, (c) clonic phase, (d) postictal phase.</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775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dirty="0">
                <a:solidFill>
                  <a:prstClr val="black"/>
                </a:solidFill>
                <a:latin typeface="Calibri"/>
                <a:ea typeface="ＭＳ Ｐゴシック" charset="-128"/>
              </a:rPr>
              <a:t>If the seizure presents as status epilepticus, provide the emergency medical care outlined in the “Assessment- Based Approach to Seizure Activity” section later in the chapter. Focus on protecting the patient from injury and establishing and maintaining an adequate airway, ventilation, oxygenation, and circulation. Remember that status epilepticus is a dire emergency that can result in damage to or death of brain cells, other tissue damage, and organ failure.</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Emphasize the need to balance a patient's rights and autonomy with concern for their medical condition. Try to gain the cooperation of the patient who does not wish to be transported.</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Class Activity</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Provide students with ample opportunity to practice assessment and management of patients with seizures.</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causes hypoxia in the patient having a tonic-clonic seizure?</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145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Absence seizure, which was once known as a petit mal seizure, is most common in children; however, an adult onset can occur. These seizures do not involve convulsive activity, but instead, they are characterized by a sudden cessation of conscious activity that involves a lack of vocalization and a blank stare, beginning and ending abruptly, and lasting only five to 15 seconds.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 myoclonic seizure involves sporadic brief jerks of muscle groups on both sides of the body. Some patients describe it as electrical shocks. If severe enough, the muscle jerk may cause the patient to drop an object or throw it. These seizures often occur during sleep or when the patient is just falling asleep.</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 tonic seizure is characterized by a sudden onset of greatly increased muscle tone in the body, arms, or legs, causing sudden muscular rigidity. The “tonic” in the name refers to muscle tone. Tonic seizures most often occur during sleep and usually involve most of or the entire brain; thus, the categorization as a generalized seizure and the involvement of muscles on both sides of the body.</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An atonic seizure results in the total loss of muscle tone, resulting in loss of muscle strength. The eyelids may droop, the head nods forward, and the loss of muscle strength causes the person to suddenly drop to the ground. Because of this presentation, atonic seizures are frequently referred to as “drop attacks” or “drop seizures.” The person remains conscious and recovers almost immediately.</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 febrile seizure is defined as a seizure associated with a high fever without any evidence of intracranial infection or other definite cause of seizure. It was once thought that the sudden spike in temperature provoked the seizure; however, current research suggests that the magnitude and peak of the fever is more likely the cause and not the rate at which the fever develops. Febrile seizures are most common in children as young as three to six months and as old as five to six years of 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458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simple partial seizure was once known as a focal motor seizure or Jacksonian motor seizure. The patient is awake and aware that the seizure activity is occurring because the reticular activating system is not involved and only one cerebral hemisphere is involved.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063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 simple partial seizure was once known as a focal motor seizure or Jacksonian motor seizure. The patient is awake and aware that the seizure activity is occurring because the reticular activating system is not involved and only one cerebral hemisphere is involved.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Motor seizures. The patient has jerking or stiffening of only one part of the body and on only one side of the body. The abnormal motor activity may spread to other areas of the body on the same side.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Sensory seizure. The patient’s senses may be affected by the simple partial seizure. The patient may smell or taste something; hear abnormal sounds such as ringing, clicking, or someone’s voice; feel pain, tingling, or numbness; feel as if they are floating in space or spinning; have visual hallucinations; or have illusions.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Autonomic seizure. There will be a change in the autonomic function of the patient’s body. These signs or symptoms commonly include strange or unpleasant sensations in the stomach, head, or chest; changes in the heart rate; changes in the respiratory rate; or goose bumps.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Psychic seizure. The psychic signs and symptoms are changes in how the patient thinks, feels, or experiences things. The patient may present with memory disturbances, garbled speech, trouble understanding, difficulty speaking, fear, depression, happiness for no reason, déjà vu (they feel as if they have been through this before), or jamais vu (they think they have never had this experience before even though it is a very familiar setting the patient has often experienced).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699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Once known as a psychomotor seizure or temporal lobe seizure, the complex partial seizure usually lasts 30 seconds to two minutes. It is termed “partial” because it involves only one cerebral hemisphere. The seizure usually starts in one small area in the temporal lobe or frontal lobe.</a:t>
            </a:r>
            <a:endParaRPr lang="en-US" altLang="en-US" dirty="0">
              <a:solidFill>
                <a:prstClr val="black"/>
              </a:solidFill>
              <a:latin typeface="Calibri"/>
              <a:ea typeface="ＭＳ Ｐゴシック" panose="020B0600070205080204" pitchFamily="34" charset="-128"/>
            </a:endParaRP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Complex partial seizures may present as a patient with a behavioral emergency or intoxication when, in fact, they are having a seizure.</a:t>
            </a: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Speak calmly and reassuringly. Guide the patient gently away from objects that may be hazardous to themselves or others. Stay with the patient until they are completely aware of their surroundings. Because these seizures are recurring in nature, they will most likely refuse transport.</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934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272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Secondarily generalized seizures occur when simple partial or complex partial seizure activity spreads to both sides of the brain and involves the entire body.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seizure activity may spread from one area of the body to another and sometimes progresses to a generalized tonic-clonic seizure, which usually begins with stiffening of the muscles.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patient then goes through the typical phases of a generalized tonic-clonic seizure.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it lasts longer than five minutes, it must be treated as status epilepticus.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203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convulsive phase of a seizure causes the muscles in the body to contract and relax abnormally. Because the diaphragm is a large muscle, it also contracts and relaxes abnormally. This causes a temporary interruption in the patient’s normal ventilatory status. After a convulsive state ceases, the sympathetic nervous system is activated and causes tachycardia, tachypnea, and possibly hypertension. The hyperventilation might help restore the oxygen depletion that occurred during the convulsive phase.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Once responsive, the patient might refuse emergency care and transportation. This frequently occurs in public places where bystanders call EMS. The epileptic patient, however, may be accustomed to the seizure activity and does not necessarily want or need emergency care.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Some cardiac arrests are preceded by seizure activity because of a lack of oxygen and blood to the brain. You should proceed with CPR, application of the automated external defibrillator (AED), and emergency care for cardiac arrest if no pulse is found.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468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patient’s movements should always be guided, rather than restrained, to prevent further injury. It may also be necessary to move objects away from the patient. Some people place spoons or other hard objects in the patient’s mouth to prevent them from “swallowing their tongue,” which is anatomically impossible. Remove these objects immediately because they can easily cause injury to the mouth, tongue, teeth, and jaw, or they can break and cause an airway obstruction.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982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Open the airway with a jaw-thrust or head-tilt, chin-lift maneuver. It may be necessary to insert a nasopharyngeal airway to resolve the persistent snoring (sonorous) sounds created by the partially occluded airway. Keep in mind that the patient’s mental status is expected to improve.</a:t>
            </a:r>
          </a:p>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During a seizure, the chest wall muscles contract and restrict effective breathing. The patient may appear to have an airway obstruction and may be. As long as the patient is not in status epilepticus, this should not pose a major problem because respiration quickly returns to normal following the abnormal muscle activity. The EMT should begin positive pressure ventilation with supplemental oxygen if the patient is severely cyanotic, the seizure has lasted for longer than five minutes from the time of onset (not from your arrival), or the breathing does not immediately become adequate following the episode.</a:t>
            </a:r>
          </a:p>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High body temperatures are a common cause of seizures in infants and young children. Hot skin can also indicate a high body temperature resulting from the excessive uncontrolled muscle movement in an adult. Administer supplemental oxygen to maintain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of &lt;94% if breathing is adequate.</a:t>
            </a:r>
          </a:p>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Ensure the presence of a pulse if the patient is unresponsive. Initiate CPR and apply the AED if the patient is pulseless. Check for and manage any serious bleeding that might have resulted from trauma.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80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Large amounts of saliva are produced during the seizure and the tongue is commonly bitten and bleeding; suction any secretions, vomitus, or blood from the airway.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9988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Transport Priority Circumstances: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patient remains unresponsive following the seizure.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airway, breathing, or circulation is inadequate following the seizure activity.</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A second generalized tonic-clonic seizure occurs without a period of responsiveness between the seizure episodes (status epilepticus).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A generalized tonic-clonic seizure lasts longer than five minutes (status epilepticus).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patient is pregnant, has a history of diabetes, or is injured.</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seizure has occurred in water, such as a swimming pool or lake.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There is evidence of head trauma leading to the seizure.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There is no history of epilepsy or other seizure disorders.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seizure is the result of drug or alcohol withdrawal or exposure to toxins.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9099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indications that a patient having, or who has had, a seizure, is a high priority for transport?</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should we look for in the secondary assessment of a patient who has had a seizure?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Given several scenarios of patients who have had, or who are having, a seizure, students should be able to identify the appropriate priority for transport.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5534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Perform a rapid assessment if the patient is postictal and still has an altered mental status, or if they don’t have a past medical history of epilepsy or seizures. The head must be assessed for possible signs of injury. The pupils may be unequal if the brain is injured. Look for medical alert tags that might provide information about the patient.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You may find weakness or paralysis on one side of the body or to one area of the body (hand, arm, or leg) following a seizure. This should disappear as the patient slowly becomes more responsive. However, it can last up to 24 hours.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Assess the head and extremities for injury that may have occurred as a result of the muscular activity or the fall to the ground.</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487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Assess and record vital signs. The respirations and heart rate can be elevated. The skin is often warm and moist.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Apply a pulse oximeter and determine the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reading. If the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reading is &lt;94%, it may be a result of the inadequate breathing the patient had during the active seizure period or, alternatively, it might be an indication of hypoxia that possibly caused the seizure.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Because hypoglycemia can trigger a seizure, if protocol permits, assess the blood glucose level by using a glucose meter. If the blood glucose is less than 70 mg/dL, you might suspect the seizure is due to a low blood glucose level.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Gather a history from the responsive patient, relatives, and bystanders.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857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 patient awake during the seizure?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 muscle activity a twitching or jerking motion?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 muscle activity isolated to one part of the body or generalized at the time the seizure started?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seizure activity begin as generalized (both sides of the body) or did it start focally (one part of the body) and then generalize? If so, determine and note where the seizure activity started and how it progressed to other parts of the body.</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did the seizure start?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How long did the seizure last? (Remember, however, that bystanders tend to overestimate seizure duration.)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patient experience an aura before the seizure (an unusual sensation that might precede a seizure episode by hours or only a few seconds)?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patient hit their head or fall?</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patient bite their tongue or mouth?</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there a loss of bowel or bladder control?</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Is there any recent history of fever, headache, or stiff neck?</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Is the patient allergic to any medications?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What medications does the patient take? Are any to control seizures?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patient take their seizure medication as prescribed?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have a history of epilepsy, previous seizures, diabetes, stroke, or heart disease?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was the last time the patient had a seizure?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this a typical type of seizure for them to have?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did the patient last have something to eat or drink?</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What was the patient doing immediately prior to the seizure activity? (Could there have been a fall or injury that caused the seizure, rather than the seizure causing the fall or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61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help the student navigate the lesson.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528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medications does the patient take? Are any to control seizures?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7609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most commonly recognized type of seizure activity is the generalized tonic-clonic seizure.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55098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Signs and symptoms of a generalized tonic-clonic seizures are::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Aura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Loss of consciousness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Rigid muscular contraction throughout the entire body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Convulsive activity (jerky muscular movement throughout the entire body)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Bitten tongue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Excessive saliva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Urinary or bowel incontinence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Hyperventilation and tachycardia following the convulsion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Postictal state of confusion and physical exhaustion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7673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Prevent injury to the patient. Move objects away from the seizing patient so they do not injure themselves. Protect the head, arms, and legs. Do not restrain the patient or try to control the movements. Loosen ties, shirt collars, or other tight clothing. </a:t>
            </a:r>
          </a:p>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Position the patient. The postictal patient should be placed in a lateral recumbent (recovery) position to protect the airway and facilitate drainage of secretions. If a spinal injury is suspected, take the necessary spine-motion restriction precautions. If the patient requires ventilation, position them in a supine position.</a:t>
            </a:r>
          </a:p>
          <a:p>
            <a:pPr marL="228600" lvl="0" indent="-228600" eaLnBrk="0" fontAlgn="base" hangingPunct="0">
              <a:spcBef>
                <a:spcPct val="30000"/>
              </a:spcBef>
              <a:spcAft>
                <a:spcPct val="0"/>
              </a:spcAft>
              <a:buFont typeface="Calibri" panose="020F0502020204030204" pitchFamily="34" charset="0"/>
              <a:buAutoNum type="arabicPeriod"/>
            </a:pPr>
            <a:r>
              <a:rPr lang="en-US" altLang="en-US" dirty="0">
                <a:solidFill>
                  <a:prstClr val="black"/>
                </a:solidFill>
                <a:latin typeface="Calibri"/>
                <a:ea typeface="ＭＳ Ｐゴシック" panose="020B0600070205080204" pitchFamily="34" charset="-128"/>
              </a:rPr>
              <a:t>Maintain a patent airway. If the patient is actively seizing for more than 5 minutes or is unresponsive with sonorous airway sounds in the postictal phase, it may be necessary to insert a nasopharyngeal airway. Because the nasopharyngeal airway is flexible, in contrast to the rigid oropharyngeal airway, it is the airway of choice.</a:t>
            </a:r>
          </a:p>
          <a:p>
            <a:pPr marL="228600" lvl="0" indent="-228600" eaLnBrk="0" fontAlgn="base" hangingPunct="0">
              <a:spcBef>
                <a:spcPct val="30000"/>
              </a:spcBef>
              <a:spcAft>
                <a:spcPct val="0"/>
              </a:spcAft>
              <a:buFont typeface="Calibri" panose="020F0502020204030204" pitchFamily="34" charset="0"/>
              <a:buAutoNum type="arabicPeriod"/>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3136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Tx/>
              <a:buAutoNum type="arabicPeriod" startAt="4"/>
              <a:defRPr/>
            </a:pPr>
            <a:r>
              <a:rPr lang="en-US" dirty="0">
                <a:solidFill>
                  <a:prstClr val="black"/>
                </a:solidFill>
                <a:latin typeface="Calibri"/>
                <a:ea typeface="ＭＳ Ｐゴシック" charset="-128"/>
              </a:rPr>
              <a:t>Suction. Suction any secretions, blood, or vomitus.</a:t>
            </a:r>
          </a:p>
          <a:p>
            <a:pPr marL="228600" lvl="0" indent="-228600" eaLnBrk="0" fontAlgn="base" hangingPunct="0">
              <a:spcBef>
                <a:spcPct val="30000"/>
              </a:spcBef>
              <a:spcAft>
                <a:spcPct val="0"/>
              </a:spcAft>
              <a:buFontTx/>
              <a:buAutoNum type="arabicPeriod" startAt="4"/>
              <a:defRPr/>
            </a:pPr>
            <a:r>
              <a:rPr lang="en-US" dirty="0">
                <a:solidFill>
                  <a:prstClr val="black"/>
                </a:solidFill>
                <a:latin typeface="Calibri"/>
                <a:ea typeface="ＭＳ Ｐゴシック" charset="-128"/>
              </a:rPr>
              <a:t>Assist ventilation if necessary. If the seizures last longer than 5 minutes or the breathing status is inadequate during the postictal phase, begin positive pressure ventilation with supplemental oxygen.</a:t>
            </a:r>
          </a:p>
          <a:p>
            <a:pPr marL="228600" lvl="0" indent="-228600" eaLnBrk="0" fontAlgn="base" hangingPunct="0">
              <a:spcBef>
                <a:spcPct val="30000"/>
              </a:spcBef>
              <a:spcAft>
                <a:spcPct val="0"/>
              </a:spcAft>
              <a:buFontTx/>
              <a:buAutoNum type="arabicPeriod" startAt="4"/>
              <a:defRPr/>
            </a:pPr>
            <a:r>
              <a:rPr lang="en-US" dirty="0">
                <a:solidFill>
                  <a:prstClr val="black"/>
                </a:solidFill>
                <a:latin typeface="Calibri"/>
                <a:ea typeface="ＭＳ Ｐゴシック" charset="-128"/>
              </a:rPr>
              <a:t>Maintain adequate oxygenation. Immediately following the convulsive activity, it is recommended the patient is provided a high concentration of oxygen by a nonrebreather mask to manage the hypoxia that likely occurred during the convulsion. After the patient has regained consciousness, if the breathing is adequate in the postictal phase, the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is 94% or greater, and no other signs of respiratory distress, hypoxia, hypoxemia, or poor perfusion are present, there is no need to administer supplemental oxygen. If the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remains less than 94% or signs of respiratory distress, hypoxia, hypoxemia, or poor perfusion are present, continue with oxygen therapy by a nonrebreather mask or via a nasal cannula at 2 lpm and titrate to maintain an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reading of 94% or greater. Oxygen administration can shorten the postictal period.</a:t>
            </a:r>
          </a:p>
          <a:p>
            <a:pPr marL="228600" lvl="0" indent="-228600" eaLnBrk="0" fontAlgn="base" hangingPunct="0">
              <a:spcBef>
                <a:spcPct val="30000"/>
              </a:spcBef>
              <a:spcAft>
                <a:spcPct val="0"/>
              </a:spcAft>
              <a:buFontTx/>
              <a:buAutoNum type="arabicPeriod" startAt="4"/>
              <a:defRPr/>
            </a:pPr>
            <a:r>
              <a:rPr lang="en-US" dirty="0">
                <a:solidFill>
                  <a:prstClr val="black"/>
                </a:solidFill>
                <a:latin typeface="Calibri"/>
                <a:ea typeface="ＭＳ Ｐゴシック" charset="-128"/>
              </a:rPr>
              <a:t>Transport. You must obtain medical direction or follow local protocol if confronted with a patient who refuses emergency care or transportation. Basically, if this is a normal seizure for the patient, it may not be necessary to seek additional medical treatment, if the patient is awake and competent to refuse. However, if anything is abnormal about the seizure, more than one seizure occurred, or the seizure has lasted longer than 5 minutes, the patient must be transported for further evaluation. Follow your local protocol.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0980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Reassessment. Be prepared to manage additional seizures. Monitor the airway, breathing, and circulation. Repeat and record vital signs. Document and communicate any changes to the receiving medical facility.</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medication most commonly used to stop generalized tonic-clonic seizures in the prehospital setting is a benzodiazepine.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medication most commonly used by personnel to stop seizure activity is also a benzodiazepine. The most common benzodiazepines are midazolam (Versed), lorazepam (Ativan), and diazepam (Valium). Although intravenous administration has been the most common route historically because of its rapid action onset, recent research has found other routes, including intramuscular (IM), intranasal (IN), buccal, and rectal, to be effective in stopping seizures.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most recent research has identified the intramuscular (IM) administration of midazolam (Versed) as one of the preferred medications and routes for an actively seizing patient in addition to intravenous administration of lorazepam or diazepam.</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Benzodiazepines are well-tolerated medications and can be administered safely in the prehospital environment. Major side effects are sedation and respiratory depression. Thus, if administered, you must closely assess and monitor the airway and respiratory status of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4117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assessment findings and emergency care for seizures.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6857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Syncope, or fainting, is a sudden and temporary loss of consciousness. It occurs when, for some reason, there is a temporary lack of blood flow to the brain and the brain is deprived of oxygen for a brief period. A common cause of syncope is an overwhelming influence of the parasympathetic nervous system that causes blood vessels to dilate throughout the body. With a patient in a standing or seated position, gravity causes the blood to pool in the lower extremities, decreasing blood flow, and perfusion to the brain. The hypoperfused brain no longer functions adequately and the patient has a syncopal episode.</a:t>
            </a:r>
          </a:p>
          <a:p>
            <a:pPr lvl="0" eaLnBrk="0" fontAlgn="base" hangingPunct="0">
              <a:spcBef>
                <a:spcPct val="30000"/>
              </a:spcBef>
              <a:spcAft>
                <a:spcPct val="0"/>
              </a:spcAft>
              <a:defRPr/>
            </a:pP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Bystanders might confuse a syncopal episode with a seizure because the patient might experience a short period of jerky muscle movement during the episode.</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The difference is that with syncope:</a:t>
            </a:r>
          </a:p>
          <a:p>
            <a:pPr marL="171450" lvl="0" indent="-171450" eaLnBrk="0" fontAlgn="base" hangingPunct="0">
              <a:spcBef>
                <a:spcPct val="30000"/>
              </a:spcBef>
              <a:spcAft>
                <a:spcPct val="0"/>
              </a:spcAft>
              <a:buFont typeface="Arial" panose="020B0604020202020204" pitchFamily="34" charset="0"/>
              <a:buChar char="•"/>
              <a:defRPr/>
            </a:pPr>
            <a:r>
              <a:rPr lang="en-US" altLang="en-US" sz="1000" dirty="0">
                <a:solidFill>
                  <a:prstClr val="black"/>
                </a:solidFill>
                <a:latin typeface="Calibri"/>
                <a:ea typeface="ＭＳ Ｐゴシック" panose="020B0600070205080204" pitchFamily="34" charset="-128"/>
              </a:rPr>
              <a:t>The episode usually begins in a standing position.</a:t>
            </a:r>
          </a:p>
          <a:p>
            <a:pPr marL="171450" lvl="0" indent="-171450" eaLnBrk="0" fontAlgn="base" hangingPunct="0">
              <a:spcBef>
                <a:spcPct val="30000"/>
              </a:spcBef>
              <a:spcAft>
                <a:spcPct val="0"/>
              </a:spcAft>
              <a:buFont typeface="Arial" panose="020B0604020202020204" pitchFamily="34" charset="0"/>
              <a:buChar char="•"/>
              <a:defRPr/>
            </a:pPr>
            <a:r>
              <a:rPr lang="en-US" altLang="en-US" sz="1000" dirty="0">
                <a:solidFill>
                  <a:prstClr val="black"/>
                </a:solidFill>
                <a:latin typeface="Calibri"/>
                <a:ea typeface="ＭＳ Ｐゴシック" panose="020B0600070205080204" pitchFamily="34" charset="-128"/>
              </a:rPr>
              <a:t>The patient remembers feeling faint or light-headed.</a:t>
            </a:r>
          </a:p>
          <a:p>
            <a:pPr marL="171450" lvl="0" indent="-171450" eaLnBrk="0" fontAlgn="base" hangingPunct="0">
              <a:spcBef>
                <a:spcPct val="30000"/>
              </a:spcBef>
              <a:spcAft>
                <a:spcPct val="0"/>
              </a:spcAft>
              <a:buFont typeface="Arial" panose="020B0604020202020204" pitchFamily="34" charset="0"/>
              <a:buChar char="•"/>
              <a:defRPr/>
            </a:pPr>
            <a:r>
              <a:rPr lang="en-US" altLang="en-US" sz="1000" dirty="0">
                <a:solidFill>
                  <a:prstClr val="black"/>
                </a:solidFill>
                <a:latin typeface="Calibri"/>
                <a:ea typeface="ＭＳ Ｐゴシック" panose="020B0600070205080204" pitchFamily="34" charset="-128"/>
              </a:rPr>
              <a:t>The patient becomes responsive almost immediately after becoming supine.</a:t>
            </a:r>
          </a:p>
          <a:p>
            <a:pPr marL="171450" lvl="0" indent="-171450" eaLnBrk="0" fontAlgn="base" hangingPunct="0">
              <a:spcBef>
                <a:spcPct val="30000"/>
              </a:spcBef>
              <a:spcAft>
                <a:spcPct val="0"/>
              </a:spcAft>
              <a:buFont typeface="Arial" panose="020B0604020202020204" pitchFamily="34" charset="0"/>
              <a:buChar char="•"/>
              <a:defRPr/>
            </a:pPr>
            <a:r>
              <a:rPr lang="en-US" altLang="en-US" sz="1000" dirty="0">
                <a:solidFill>
                  <a:prstClr val="black"/>
                </a:solidFill>
                <a:latin typeface="Calibri"/>
                <a:ea typeface="ＭＳ Ｐゴシック" panose="020B0600070205080204" pitchFamily="34" charset="-128"/>
              </a:rPr>
              <a:t>The skin is usually pale and moist.</a:t>
            </a:r>
          </a:p>
          <a:p>
            <a:pPr lvl="0" eaLnBrk="0" fontAlgn="base" hangingPunct="0">
              <a:spcBef>
                <a:spcPct val="30000"/>
              </a:spcBef>
              <a:spcAft>
                <a:spcPct val="0"/>
              </a:spcAft>
              <a:defRPr/>
            </a:pPr>
            <a:endParaRPr lang="en-US" altLang="en-US" sz="10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Discussion Questions</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What are some causes of syncope?</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What signs and symptoms may be reported just prior to a syncopal episode?</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 </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Critical Thinking Discussion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What kinds of medications might make a patient prone to syncope?</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 </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Class Activity</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Provide students with opportunities to practice assessment and management of patients with a complaint of syncope.</a:t>
            </a:r>
          </a:p>
          <a:p>
            <a:pPr lvl="0" eaLnBrk="0" fontAlgn="base" hangingPunct="0">
              <a:spcBef>
                <a:spcPct val="30000"/>
              </a:spcBef>
              <a:spcAft>
                <a:spcPct val="0"/>
              </a:spcAft>
              <a:defRPr/>
            </a:pPr>
            <a:endParaRPr lang="en-US" altLang="en-US" sz="10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2043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Bystanders might confuse a syncopal episode with a seizure.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0771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Syncope can be a sign of a serious illness or injury. This is particularly true in older patients in whom cardiac and neurological causes are common. If the patient faints, or has an episode of syncope, and is not responding appropriately upon your arrival, consider the condition an altered mental status. Perform primary and secondary assessments and manage the patient’s airway, breathing, oxygenation, and circulation as in any altered mental status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822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0787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 the head and extremities for injury that may have occurred as a result of the muscular activity or the fall to the ground.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2024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4749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7465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0315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Follow-Up</a:t>
            </a:r>
            <a:endParaRPr lang="en-US" altLang="en-US" sz="14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 student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Follow-Up Assignments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Review Chapter 19 Summary.</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19 In Review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19 Critical Thinking questions.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Handouts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Chapter 19 quiz</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39889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Answers to In Review and Critical Thinking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23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86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During this lesson, students will learn special considerations of assessment and emergency care for a patient experiencing a seizure or syncope. </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It is important for the EMT to recognize that seizures that are prolonged or are associated with life-threatening conditions or injuries, such as head injury or stroke, are abnormal and dangerous. Your prompt intervention in the prolonged or abnormal seizure might save a life.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5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Many people think that a seizure is a convulsion and a convulsion is a seizure. However, a convulsion occurs in only one type of seizure and is a sign of the abnormal electrical activity occurring in that seizure. In many types of seizures, a convulsion does not occur.</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Seizures also result from injuries or medical conditions other than epilepsy and can last much longer than the typical epileptic seizure.</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seizure is an alteration in brain function. A convulsion is the jerky muscle contractions that accompany some kinds of seizures.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Besides epilepsy, what are some causes of seizures?</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the consequences of prolonged seizure activity?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049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Seizures are thought to begin through excitation of a group of susceptible neurons in the cerebral cortex or thalamus of the brain. These neurons begin to discharge electrical impulses, which then recruit other surrounding large groups of neurons.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Brain cell damage associated with seizures was thought to occur from episodes of hypoxia, acidosis, hyperthermia, hypotension, and reduced blood flow to the brain. However, the most current research shows brain cell injury is associated with prolonged, excessive neuron electrical discharge.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Seizures are categorized as either primary or unprovoked seizures or secondary or provoked seizures.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Primary seizures are categorized as generalized or partial seizures.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Generalized seizures involve both hemispheres of the brain and the reticular activating system, which typically results in a loss of consciousness. Generalized seizure activity is usually characterized by a jerking muscle activity known as convulsions.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Partial seizures are typically related to abnormal activity in just one cerebral hemisphere. Partial seizures are either simple or complex. A patient who has a simple partial seizure remains awake and aware, whereas a patient who has a complex partial seizure normally remains awake but not aware.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172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Secondary or provoked seizures, also known as reactive or symptomatic seizures, do not result from a genetic cause but occur as the result of an insult to the body, such as fever, infection, hypoxia, hypoglycemia, hyperglycemia, drug intoxication, drug withdrawal, eclampsia in pregnancy, degenerative brain diseases, toxins, or imbalances of electrolytes in the body.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320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1.xml"/><Relationship Id="rId5" Type="http://schemas.openxmlformats.org/officeDocument/2006/relationships/slide" Target="slide54.xml"/><Relationship Id="rId4" Type="http://schemas.openxmlformats.org/officeDocument/2006/relationships/slide" Target="slide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5299587" y="2285999"/>
            <a:ext cx="3265292" cy="739083"/>
          </a:xfrm>
        </p:spPr>
        <p:txBody>
          <a:bodyPr/>
          <a:lstStyle/>
          <a:p>
            <a:pPr lvl="0" algn="ctr"/>
            <a:r>
              <a:rPr lang="en-US" b="1" dirty="0" smtClean="0">
                <a:latin typeface="+mn-lt"/>
              </a:rPr>
              <a:t>Chapter 19</a:t>
            </a:r>
            <a:endParaRPr lang="en-US" b="1" dirty="0">
              <a:latin typeface="+mn-lt"/>
            </a:endParaRPr>
          </a:p>
        </p:txBody>
      </p:sp>
      <p:sp>
        <p:nvSpPr>
          <p:cNvPr id="5" name="Text Placeholder 4"/>
          <p:cNvSpPr>
            <a:spLocks noGrp="1"/>
          </p:cNvSpPr>
          <p:nvPr>
            <p:ph type="body" idx="3"/>
          </p:nvPr>
        </p:nvSpPr>
        <p:spPr>
          <a:xfrm>
            <a:off x="5299586" y="3114461"/>
            <a:ext cx="3265293" cy="451699"/>
          </a:xfrm>
        </p:spPr>
        <p:txBody>
          <a:bodyPr/>
          <a:lstStyle/>
          <a:p>
            <a:pPr algn="ctr"/>
            <a:r>
              <a:rPr lang="en-US" altLang="en-US" dirty="0">
                <a:latin typeface="+mn-lt"/>
              </a:rPr>
              <a:t>Seizures and </a:t>
            </a:r>
            <a:r>
              <a:rPr lang="en-US" altLang="en-US" dirty="0" smtClean="0">
                <a:latin typeface="+mn-lt"/>
              </a:rPr>
              <a:t>Syncope</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5299587" y="4001729"/>
            <a:ext cx="3265293"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19-1 Common Causes of Secondary Seizures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nchor="ctr"/>
          <a:lstStyle/>
          <a:p>
            <a:r>
              <a:rPr lang="en-US" sz="2400" dirty="0" smtClean="0">
                <a:latin typeface="+mn-lt"/>
              </a:rPr>
              <a:t>High fever</a:t>
            </a:r>
          </a:p>
          <a:p>
            <a:r>
              <a:rPr lang="en-US" sz="2400" dirty="0" smtClean="0">
                <a:latin typeface="+mn-lt"/>
              </a:rPr>
              <a:t>Noncompliance </a:t>
            </a:r>
            <a:r>
              <a:rPr lang="en-US" sz="2400" dirty="0">
                <a:latin typeface="+mn-lt"/>
              </a:rPr>
              <a:t>with seizure control </a:t>
            </a:r>
            <a:r>
              <a:rPr lang="en-US" sz="2400" dirty="0" smtClean="0">
                <a:latin typeface="+mn-lt"/>
              </a:rPr>
              <a:t>medication</a:t>
            </a:r>
          </a:p>
          <a:p>
            <a:r>
              <a:rPr lang="en-US" sz="2400" dirty="0" smtClean="0">
                <a:latin typeface="+mn-lt"/>
              </a:rPr>
              <a:t>Seizure </a:t>
            </a:r>
            <a:r>
              <a:rPr lang="en-US" sz="2400" dirty="0">
                <a:latin typeface="+mn-lt"/>
              </a:rPr>
              <a:t>disorder (epilepsy</a:t>
            </a:r>
            <a:r>
              <a:rPr lang="en-US" sz="2400" dirty="0" smtClean="0">
                <a:latin typeface="+mn-lt"/>
              </a:rPr>
              <a:t>)</a:t>
            </a:r>
          </a:p>
          <a:p>
            <a:r>
              <a:rPr lang="en-US" sz="2400" dirty="0" smtClean="0">
                <a:latin typeface="+mn-lt"/>
              </a:rPr>
              <a:t>Infection</a:t>
            </a:r>
          </a:p>
          <a:p>
            <a:r>
              <a:rPr lang="en-US" sz="2400" dirty="0" smtClean="0">
                <a:latin typeface="+mn-lt"/>
              </a:rPr>
              <a:t>Poisoning</a:t>
            </a:r>
          </a:p>
          <a:p>
            <a:r>
              <a:rPr lang="en-US" sz="2400" dirty="0" smtClean="0">
                <a:latin typeface="+mn-lt"/>
              </a:rPr>
              <a:t>Hypoglycemia </a:t>
            </a:r>
            <a:r>
              <a:rPr lang="en-US" sz="2400" dirty="0">
                <a:latin typeface="+mn-lt"/>
              </a:rPr>
              <a:t>(low blood sugar</a:t>
            </a:r>
            <a:r>
              <a:rPr lang="en-US" sz="2400" dirty="0" smtClean="0">
                <a:latin typeface="+mn-lt"/>
              </a:rPr>
              <a:t>)</a:t>
            </a:r>
          </a:p>
          <a:p>
            <a:r>
              <a:rPr lang="en-US" sz="2400" dirty="0" smtClean="0">
                <a:latin typeface="+mn-lt"/>
              </a:rPr>
              <a:t>Hyperglycemia </a:t>
            </a:r>
            <a:r>
              <a:rPr lang="en-US" sz="2400" dirty="0">
                <a:latin typeface="+mn-lt"/>
              </a:rPr>
              <a:t>(high blood sugar</a:t>
            </a:r>
            <a:r>
              <a:rPr lang="en-US" sz="2400" dirty="0" smtClean="0">
                <a:latin typeface="+mn-lt"/>
              </a:rPr>
              <a:t>)</a:t>
            </a:r>
          </a:p>
          <a:p>
            <a:r>
              <a:rPr lang="en-US" sz="2400" dirty="0" smtClean="0">
                <a:latin typeface="+mn-lt"/>
              </a:rPr>
              <a:t>Traumatic </a:t>
            </a:r>
            <a:r>
              <a:rPr lang="en-US" sz="2400" dirty="0">
                <a:latin typeface="+mn-lt"/>
              </a:rPr>
              <a:t>brain </a:t>
            </a:r>
            <a:r>
              <a:rPr lang="en-US" sz="2400" dirty="0" smtClean="0">
                <a:latin typeface="+mn-lt"/>
              </a:rPr>
              <a:t>injury</a:t>
            </a:r>
          </a:p>
          <a:p>
            <a:r>
              <a:rPr lang="en-US" sz="2400" dirty="0" smtClean="0">
                <a:latin typeface="+mn-lt"/>
              </a:rPr>
              <a:t>Shock</a:t>
            </a:r>
            <a:endParaRPr lang="en-US" sz="2400" dirty="0">
              <a:latin typeface="+mn-lt"/>
            </a:endParaRPr>
          </a:p>
        </p:txBody>
      </p:sp>
    </p:spTree>
    <p:extLst>
      <p:ext uri="{BB962C8B-B14F-4D97-AF65-F5344CB8AC3E}">
        <p14:creationId xmlns:p14="http://schemas.microsoft.com/office/powerpoint/2010/main" val="261164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a:rPr>
              <a:t>Table 19-1 Common Causes of Secondary </a:t>
            </a:r>
            <a:r>
              <a:rPr lang="en-US" altLang="en-US" dirty="0" smtClean="0">
                <a:latin typeface="Times New Roman" panose="02020603050405020304" pitchFamily="18" charset="0"/>
                <a:ea typeface="ＭＳ Ｐゴシック"/>
              </a:rPr>
              <a:t>Seizures </a:t>
            </a:r>
            <a:r>
              <a:rPr lang="en-US" altLang="en-US" sz="2000" b="0" dirty="0" smtClean="0">
                <a:latin typeface="Times New Roman" panose="02020603050405020304" pitchFamily="18" charset="0"/>
                <a:ea typeface="ＭＳ Ｐゴシック"/>
              </a:rPr>
              <a:t>(2 of 2)</a:t>
            </a:r>
            <a:endParaRPr lang="en-US" sz="2000" b="0" dirty="0"/>
          </a:p>
        </p:txBody>
      </p:sp>
      <p:sp>
        <p:nvSpPr>
          <p:cNvPr id="3" name="Text Placeholder 2"/>
          <p:cNvSpPr>
            <a:spLocks noGrp="1"/>
          </p:cNvSpPr>
          <p:nvPr>
            <p:ph type="body" idx="1"/>
          </p:nvPr>
        </p:nvSpPr>
        <p:spPr/>
        <p:txBody>
          <a:bodyPr anchor="ctr"/>
          <a:lstStyle/>
          <a:p>
            <a:r>
              <a:rPr lang="en-US" sz="2400" dirty="0" smtClean="0">
                <a:latin typeface="+mn-lt"/>
              </a:rPr>
              <a:t>Hypoxia</a:t>
            </a:r>
            <a:endParaRPr lang="en-US" sz="2400" dirty="0">
              <a:latin typeface="+mn-lt"/>
            </a:endParaRPr>
          </a:p>
          <a:p>
            <a:r>
              <a:rPr lang="en-US" sz="2400" dirty="0" smtClean="0">
                <a:latin typeface="+mn-lt"/>
              </a:rPr>
              <a:t>Stroke</a:t>
            </a:r>
          </a:p>
          <a:p>
            <a:r>
              <a:rPr lang="en-US" sz="2400" dirty="0" smtClean="0">
                <a:latin typeface="+mn-lt"/>
              </a:rPr>
              <a:t>Drug </a:t>
            </a:r>
            <a:r>
              <a:rPr lang="en-US" sz="2400" dirty="0">
                <a:latin typeface="+mn-lt"/>
              </a:rPr>
              <a:t>or alcohol </a:t>
            </a:r>
            <a:r>
              <a:rPr lang="en-US" sz="2400" dirty="0" smtClean="0">
                <a:latin typeface="+mn-lt"/>
              </a:rPr>
              <a:t>withdrawal</a:t>
            </a:r>
          </a:p>
          <a:p>
            <a:r>
              <a:rPr lang="en-US" sz="2400" dirty="0" smtClean="0">
                <a:latin typeface="+mn-lt"/>
              </a:rPr>
              <a:t>Dysrhythmias</a:t>
            </a:r>
          </a:p>
          <a:p>
            <a:r>
              <a:rPr lang="en-US" sz="2400" dirty="0" smtClean="0">
                <a:latin typeface="+mn-lt"/>
              </a:rPr>
              <a:t>Hypertension </a:t>
            </a:r>
            <a:r>
              <a:rPr lang="en-US" sz="2400" dirty="0">
                <a:latin typeface="+mn-lt"/>
              </a:rPr>
              <a:t>(high blood pressure</a:t>
            </a:r>
            <a:r>
              <a:rPr lang="en-US" sz="2400" dirty="0" smtClean="0">
                <a:latin typeface="+mn-lt"/>
              </a:rPr>
              <a:t>)</a:t>
            </a:r>
          </a:p>
          <a:p>
            <a:r>
              <a:rPr lang="en-US" sz="2400" dirty="0" smtClean="0">
                <a:latin typeface="+mn-lt"/>
              </a:rPr>
              <a:t>Pregnancy </a:t>
            </a:r>
            <a:r>
              <a:rPr lang="en-US" sz="2400" dirty="0">
                <a:latin typeface="+mn-lt"/>
              </a:rPr>
              <a:t>complications (eclampsia</a:t>
            </a:r>
            <a:r>
              <a:rPr lang="en-US" sz="2400" dirty="0" smtClean="0">
                <a:latin typeface="+mn-lt"/>
              </a:rPr>
              <a:t>)</a:t>
            </a:r>
          </a:p>
          <a:p>
            <a:r>
              <a:rPr lang="en-US" sz="2400" dirty="0" smtClean="0">
                <a:latin typeface="+mn-lt"/>
              </a:rPr>
              <a:t>Blood </a:t>
            </a:r>
            <a:r>
              <a:rPr lang="en-US" sz="2400" dirty="0">
                <a:latin typeface="+mn-lt"/>
              </a:rPr>
              <a:t>electrolyte imbalance (sodium, calcium</a:t>
            </a:r>
            <a:r>
              <a:rPr lang="en-US" sz="2400" dirty="0" smtClean="0">
                <a:latin typeface="+mn-lt"/>
              </a:rPr>
              <a:t>)</a:t>
            </a:r>
          </a:p>
          <a:p>
            <a:r>
              <a:rPr lang="en-US" sz="2400" dirty="0" smtClean="0">
                <a:latin typeface="+mn-lt"/>
              </a:rPr>
              <a:t>Hyperthermia</a:t>
            </a:r>
          </a:p>
          <a:p>
            <a:r>
              <a:rPr lang="en-US" sz="2400" dirty="0" smtClean="0">
                <a:latin typeface="+mn-lt"/>
              </a:rPr>
              <a:t>Idiopathic </a:t>
            </a:r>
            <a:r>
              <a:rPr lang="en-US" sz="2400" dirty="0">
                <a:latin typeface="+mn-lt"/>
              </a:rPr>
              <a:t>(unknown cause</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364209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(4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22226"/>
          </a:xfrm>
        </p:spPr>
        <p:txBody>
          <a:bodyPr wrap="square" lIns="91425" tIns="91425" rIns="91425" bIns="91425">
            <a:noAutofit/>
          </a:bodyPr>
          <a:lstStyle/>
          <a:p>
            <a:r>
              <a:rPr lang="en-US" altLang="en-US" sz="2400" dirty="0">
                <a:latin typeface="+mn-lt"/>
                <a:ea typeface="Verdana" panose="020B0604030504040204" pitchFamily="34" charset="0"/>
                <a:cs typeface="Verdana" panose="020B0604030504040204" pitchFamily="34" charset="0"/>
              </a:rPr>
              <a:t>Pathophysiology of Seizures</a:t>
            </a:r>
          </a:p>
          <a:p>
            <a:pPr lvl="1"/>
            <a:r>
              <a:rPr lang="en-US" altLang="en-US" sz="2400" dirty="0">
                <a:latin typeface="+mn-lt"/>
                <a:ea typeface="Verdana" panose="020B0604030504040204" pitchFamily="34" charset="0"/>
                <a:cs typeface="Verdana" panose="020B0604030504040204" pitchFamily="34" charset="0"/>
              </a:rPr>
              <a:t>Status epilepticus</a:t>
            </a:r>
          </a:p>
          <a:p>
            <a:pPr lvl="2"/>
            <a:r>
              <a:rPr lang="en-US" altLang="en-US" sz="2400" dirty="0">
                <a:latin typeface="+mn-lt"/>
                <a:ea typeface="Verdana" panose="020B0604030504040204" pitchFamily="34" charset="0"/>
                <a:cs typeface="Verdana" panose="020B0604030504040204" pitchFamily="34" charset="0"/>
              </a:rPr>
              <a:t>Generalized motor seizures that last more than 30 minutes or seizures that occur consecutively without a period of responsiveness between them</a:t>
            </a:r>
          </a:p>
          <a:p>
            <a:pPr lvl="2"/>
            <a:r>
              <a:rPr lang="en-US" altLang="en-US" sz="2400" dirty="0">
                <a:latin typeface="+mn-lt"/>
                <a:ea typeface="Verdana" panose="020B0604030504040204" pitchFamily="34" charset="0"/>
                <a:cs typeface="Verdana" panose="020B0604030504040204" pitchFamily="34" charset="0"/>
              </a:rPr>
              <a:t>Life-threatening </a:t>
            </a:r>
            <a:r>
              <a:rPr lang="en-US" altLang="en-US" sz="2400" dirty="0" smtClean="0">
                <a:latin typeface="+mn-lt"/>
                <a:ea typeface="Verdana" panose="020B0604030504040204" pitchFamily="34" charset="0"/>
                <a:cs typeface="Verdana" panose="020B0604030504040204" pitchFamily="34" charset="0"/>
              </a:rPr>
              <a:t>emergency</a:t>
            </a:r>
            <a:endParaRPr lang="en-US" altLang="en-US" sz="24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57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(5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96092"/>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Types of Seizures</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Generalized Seizures</a:t>
            </a:r>
          </a:p>
          <a:p>
            <a:pPr lvl="2" eaLnBrk="0" fontAlgn="base" hangingPunct="0">
              <a:spcAft>
                <a:spcPct val="0"/>
              </a:spcAft>
              <a:buSzPts val="2400"/>
            </a:pPr>
            <a:r>
              <a:rPr lang="en-US" altLang="en-US" sz="2400" dirty="0">
                <a:solidFill>
                  <a:srgbClr val="000000"/>
                </a:solidFill>
                <a:latin typeface="Arial (Body)"/>
                <a:ea typeface="ＭＳ Ｐゴシック"/>
              </a:rPr>
              <a:t>Tonic-clonic seizure.</a:t>
            </a:r>
          </a:p>
          <a:p>
            <a:pPr lvl="2" eaLnBrk="0" fontAlgn="base" hangingPunct="0">
              <a:spcAft>
                <a:spcPct val="0"/>
              </a:spcAft>
              <a:buSzPts val="2400"/>
            </a:pPr>
            <a:r>
              <a:rPr lang="en-US" altLang="en-US" sz="2400" dirty="0">
                <a:solidFill>
                  <a:srgbClr val="000000"/>
                </a:solidFill>
                <a:latin typeface="Arial (Body)"/>
                <a:ea typeface="ＭＳ Ｐゴシック"/>
              </a:rPr>
              <a:t>Involves the cerebral hemispheres and reticular activating system.</a:t>
            </a:r>
          </a:p>
          <a:p>
            <a:pPr lvl="2" eaLnBrk="0" fontAlgn="base" hangingPunct="0">
              <a:spcAft>
                <a:spcPct val="0"/>
              </a:spcAft>
              <a:buSzPts val="2400"/>
            </a:pPr>
            <a:r>
              <a:rPr lang="en-US" altLang="en-US" sz="2400" dirty="0">
                <a:solidFill>
                  <a:srgbClr val="000000"/>
                </a:solidFill>
                <a:latin typeface="Arial (Body)"/>
                <a:ea typeface="ＭＳ Ｐゴシック"/>
              </a:rPr>
              <a:t>Patient is not awake or aware.</a:t>
            </a:r>
          </a:p>
        </p:txBody>
      </p:sp>
    </p:spTree>
    <p:extLst>
      <p:ext uri="{BB962C8B-B14F-4D97-AF65-F5344CB8AC3E}">
        <p14:creationId xmlns:p14="http://schemas.microsoft.com/office/powerpoint/2010/main" val="346332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(6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099554"/>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Types of Seizures</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Generalized Seizures</a:t>
            </a:r>
          </a:p>
          <a:p>
            <a:pPr lvl="2" eaLnBrk="0" fontAlgn="base" hangingPunct="0">
              <a:spcAft>
                <a:spcPct val="0"/>
              </a:spcAft>
              <a:buSzPts val="2400"/>
            </a:pPr>
            <a:r>
              <a:rPr lang="en-US" altLang="en-US" sz="2400" dirty="0" smtClean="0">
                <a:solidFill>
                  <a:srgbClr val="000000"/>
                </a:solidFill>
                <a:latin typeface="Arial (Body)"/>
                <a:ea typeface="ＭＳ Ｐゴシック"/>
              </a:rPr>
              <a:t>Generalized tonic-clonic </a:t>
            </a:r>
            <a:r>
              <a:rPr lang="en-US" altLang="en-US" sz="2400" dirty="0">
                <a:solidFill>
                  <a:srgbClr val="000000"/>
                </a:solidFill>
                <a:latin typeface="Arial (Body)"/>
                <a:ea typeface="ＭＳ Ｐゴシック"/>
              </a:rPr>
              <a:t>seizure stages</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Aura</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Loss of consciousness</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Tonic phase (muscle rigidity)</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Hypertonic phase</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Clonic phase (convulsion)</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Postictal state</a:t>
            </a:r>
          </a:p>
        </p:txBody>
      </p:sp>
    </p:spTree>
    <p:extLst>
      <p:ext uri="{BB962C8B-B14F-4D97-AF65-F5344CB8AC3E}">
        <p14:creationId xmlns:p14="http://schemas.microsoft.com/office/powerpoint/2010/main" val="128741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Generalized Tonic-Clonic, or Grand Mal, Seizure</a:t>
            </a:r>
            <a:endParaRPr lang="en-US" altLang="en-US" dirty="0">
              <a:latin typeface="Times New Roman" panose="02020603050405020304" pitchFamily="18" charset="0"/>
              <a:ea typeface="ＭＳ Ｐゴシック"/>
            </a:endParaRPr>
          </a:p>
        </p:txBody>
      </p:sp>
      <p:pic>
        <p:nvPicPr>
          <p:cNvPr id="4" name="Picture 2" descr="The stages of a tonic clonic seizure labeled A, b, c, d. A, a conscious patient seated on the floor, with one leg bent under the other extended leg, one arm resting in her lap, the other arm pressed on the floor for support, her head drooping to one side. B, patient is unconscious and supine on the floor with legs extended, back arched, neck stiff, arms and wrists bent with clenched hands touching her shoulders. C, patient has rolled to a right recumbent position, left arm bent with elbow pointing up, hands clenched and wrists bent, right arm extending away from the body, neck rigid, nose pointing towards the floor, left leg bent, toes pointing away from her head. D, patient in right recumbent position, neck relaxed, head resting on right shoulder, arms limp and resting on her waist and the floor, legs slightly bent but relaxed, feet resting on the floo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345" y="1707745"/>
            <a:ext cx="6271311" cy="435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857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(7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77954"/>
          </a:xfrm>
        </p:spPr>
        <p:txBody>
          <a:bodyPr wrap="square" lIns="91425" tIns="91425" rIns="91425" bIns="91425">
            <a:noAutofit/>
          </a:bodyPr>
          <a:lstStyle/>
          <a:p>
            <a:r>
              <a:rPr lang="en-US" altLang="en-US" sz="2400" dirty="0">
                <a:latin typeface="+mn-lt"/>
                <a:ea typeface="Verdana" panose="020B0604030504040204" pitchFamily="34" charset="0"/>
                <a:cs typeface="Verdana" panose="020B0604030504040204" pitchFamily="34" charset="0"/>
              </a:rPr>
              <a:t>Types of Seizures</a:t>
            </a:r>
          </a:p>
          <a:p>
            <a:pPr lvl="1"/>
            <a:r>
              <a:rPr lang="en-US" altLang="en-US" sz="2400" dirty="0">
                <a:latin typeface="+mn-lt"/>
                <a:ea typeface="Verdana" panose="020B0604030504040204" pitchFamily="34" charset="0"/>
                <a:cs typeface="Verdana" panose="020B0604030504040204" pitchFamily="34" charset="0"/>
              </a:rPr>
              <a:t>Generalized Seizures</a:t>
            </a:r>
          </a:p>
          <a:p>
            <a:pPr lvl="2" eaLnBrk="0" fontAlgn="base" hangingPunct="0">
              <a:spcAft>
                <a:spcPct val="0"/>
              </a:spcAft>
              <a:buSzPts val="2400"/>
              <a:buFont typeface="MS Reference Sans Serif" panose="020B0604030504040204" pitchFamily="34" charset="0"/>
              <a:buChar char="▪"/>
            </a:pPr>
            <a:r>
              <a:rPr lang="en-US" altLang="en-US" sz="2400" dirty="0" smtClean="0">
                <a:solidFill>
                  <a:srgbClr val="000000"/>
                </a:solidFill>
                <a:latin typeface="+mn-lt"/>
                <a:ea typeface="ＭＳ Ｐゴシック"/>
              </a:rPr>
              <a:t>Generalized tonic-clonic </a:t>
            </a:r>
            <a:r>
              <a:rPr lang="en-US" altLang="en-US" sz="2400" dirty="0">
                <a:solidFill>
                  <a:srgbClr val="000000"/>
                </a:solidFill>
                <a:latin typeface="+mn-lt"/>
                <a:ea typeface="ＭＳ Ｐゴシック"/>
              </a:rPr>
              <a:t>seizure emergency medical care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If the seizure has stopped, provide reassurance and conduct an assessment.</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Follow protocol if the patient refuses treatment.</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Status epilepticus is a life-threatening emergency.</a:t>
            </a:r>
          </a:p>
        </p:txBody>
      </p:sp>
    </p:spTree>
    <p:extLst>
      <p:ext uri="{BB962C8B-B14F-4D97-AF65-F5344CB8AC3E}">
        <p14:creationId xmlns:p14="http://schemas.microsoft.com/office/powerpoint/2010/main" val="2816866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(8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213157"/>
          </a:xfrm>
        </p:spPr>
        <p:txBody>
          <a:bodyPr wrap="square" lIns="91425" tIns="91425" rIns="91425" bIns="91425">
            <a:noAutofit/>
          </a:bodyPr>
          <a:lstStyle/>
          <a:p>
            <a:r>
              <a:rPr lang="en-US" altLang="en-US" sz="2400" dirty="0">
                <a:latin typeface="+mn-lt"/>
                <a:ea typeface="Verdana" panose="020B0604030504040204" pitchFamily="34" charset="0"/>
                <a:cs typeface="Verdana" panose="020B0604030504040204" pitchFamily="34" charset="0"/>
              </a:rPr>
              <a:t>Types of Seizures</a:t>
            </a:r>
          </a:p>
          <a:p>
            <a:pPr lvl="1"/>
            <a:r>
              <a:rPr lang="en-US" altLang="en-US" sz="2400" dirty="0">
                <a:latin typeface="+mn-lt"/>
                <a:ea typeface="Verdana" panose="020B0604030504040204" pitchFamily="34" charset="0"/>
                <a:cs typeface="Verdana" panose="020B0604030504040204" pitchFamily="34" charset="0"/>
              </a:rPr>
              <a:t>Generalized Seizures</a:t>
            </a:r>
          </a:p>
          <a:p>
            <a:pPr lvl="2" eaLnBrk="0" fontAlgn="base" hangingPunct="0">
              <a:spcAft>
                <a:spcPct val="0"/>
              </a:spcAft>
              <a:buSzPts val="2400"/>
            </a:pPr>
            <a:r>
              <a:rPr lang="en-US" altLang="en-US" sz="2400" dirty="0" smtClean="0">
                <a:solidFill>
                  <a:srgbClr val="000000"/>
                </a:solidFill>
                <a:latin typeface="+mn-lt"/>
                <a:ea typeface="ＭＳ Ｐゴシック"/>
              </a:rPr>
              <a:t>Absence </a:t>
            </a:r>
            <a:r>
              <a:rPr lang="en-US" altLang="en-US" sz="2400" dirty="0">
                <a:solidFill>
                  <a:srgbClr val="000000"/>
                </a:solidFill>
                <a:latin typeface="+mn-lt"/>
                <a:ea typeface="ＭＳ Ｐゴシック"/>
              </a:rPr>
              <a:t>Seizure</a:t>
            </a:r>
          </a:p>
          <a:p>
            <a:pPr lvl="2" eaLnBrk="0" fontAlgn="base" hangingPunct="0">
              <a:spcAft>
                <a:spcPct val="0"/>
              </a:spcAft>
              <a:buSzPts val="2400"/>
            </a:pPr>
            <a:r>
              <a:rPr lang="en-US" altLang="en-US" sz="2400" dirty="0">
                <a:solidFill>
                  <a:srgbClr val="000000"/>
                </a:solidFill>
                <a:latin typeface="+mn-lt"/>
                <a:ea typeface="ＭＳ Ｐゴシック"/>
              </a:rPr>
              <a:t>Myoclonic Seizure</a:t>
            </a:r>
          </a:p>
          <a:p>
            <a:pPr lvl="2" eaLnBrk="0" fontAlgn="base" hangingPunct="0">
              <a:spcAft>
                <a:spcPct val="0"/>
              </a:spcAft>
              <a:buSzPts val="2400"/>
            </a:pPr>
            <a:r>
              <a:rPr lang="en-US" altLang="en-US" sz="2400" dirty="0">
                <a:solidFill>
                  <a:srgbClr val="000000"/>
                </a:solidFill>
                <a:latin typeface="+mn-lt"/>
                <a:ea typeface="ＭＳ Ｐゴシック"/>
              </a:rPr>
              <a:t>Tonic Seizure</a:t>
            </a:r>
          </a:p>
          <a:p>
            <a:pPr lvl="2" eaLnBrk="0" fontAlgn="base" hangingPunct="0">
              <a:spcAft>
                <a:spcPct val="0"/>
              </a:spcAft>
              <a:buSzPts val="2400"/>
            </a:pPr>
            <a:r>
              <a:rPr lang="en-US" altLang="en-US" sz="2400" dirty="0">
                <a:solidFill>
                  <a:srgbClr val="000000"/>
                </a:solidFill>
                <a:latin typeface="+mn-lt"/>
                <a:ea typeface="ＭＳ Ｐゴシック"/>
              </a:rPr>
              <a:t>Atonic Seizure</a:t>
            </a:r>
          </a:p>
          <a:p>
            <a:pPr lvl="2" eaLnBrk="0" fontAlgn="base" hangingPunct="0">
              <a:spcAft>
                <a:spcPct val="0"/>
              </a:spcAft>
              <a:buSzPts val="2400"/>
            </a:pPr>
            <a:r>
              <a:rPr lang="en-US" altLang="en-US" sz="2400" dirty="0">
                <a:solidFill>
                  <a:srgbClr val="000000"/>
                </a:solidFill>
                <a:latin typeface="+mn-lt"/>
                <a:ea typeface="ＭＳ Ｐゴシック"/>
              </a:rPr>
              <a:t>Febrile Seizure</a:t>
            </a:r>
          </a:p>
        </p:txBody>
      </p:sp>
    </p:spTree>
    <p:extLst>
      <p:ext uri="{BB962C8B-B14F-4D97-AF65-F5344CB8AC3E}">
        <p14:creationId xmlns:p14="http://schemas.microsoft.com/office/powerpoint/2010/main" val="1132210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(9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139291"/>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Types of Seizures</a:t>
            </a:r>
          </a:p>
          <a:p>
            <a:pPr marL="741600" lvl="1" indent="-284400" eaLnBrk="0" fontAlgn="base" hangingPunct="0">
              <a:spcAft>
                <a:spcPct val="0"/>
              </a:spcAft>
              <a:buSzPts val="2400"/>
              <a:buFontTx/>
              <a:buChar char="–"/>
            </a:pPr>
            <a:r>
              <a:rPr lang="en-US" altLang="en-US" sz="2400" dirty="0" smtClean="0">
                <a:solidFill>
                  <a:srgbClr val="000000"/>
                </a:solidFill>
                <a:latin typeface="+mn-lt"/>
                <a:ea typeface="ＭＳ Ｐゴシック"/>
              </a:rPr>
              <a:t>Partial Seizures</a:t>
            </a:r>
            <a:endParaRPr lang="en-US" altLang="en-US" sz="2400" dirty="0">
              <a:solidFill>
                <a:srgbClr val="000000"/>
              </a:solidFill>
              <a:latin typeface="+mn-lt"/>
              <a:ea typeface="ＭＳ Ｐゴシック"/>
            </a:endParaRPr>
          </a:p>
          <a:p>
            <a:pPr lvl="2" eaLnBrk="0" fontAlgn="base" hangingPunct="0">
              <a:spcAft>
                <a:spcPct val="0"/>
              </a:spcAft>
              <a:buSzPts val="2400"/>
            </a:pPr>
            <a:r>
              <a:rPr lang="en-US" altLang="en-US" sz="2400" dirty="0">
                <a:solidFill>
                  <a:srgbClr val="000000"/>
                </a:solidFill>
                <a:latin typeface="+mn-lt"/>
                <a:ea typeface="ＭＳ Ｐゴシック"/>
              </a:rPr>
              <a:t>Simple partial seizure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Involves abnormal movements of one area of the body.</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The patient is awake and aware.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The seizure may spread and generalize.</a:t>
            </a:r>
          </a:p>
        </p:txBody>
      </p:sp>
    </p:spTree>
    <p:extLst>
      <p:ext uri="{BB962C8B-B14F-4D97-AF65-F5344CB8AC3E}">
        <p14:creationId xmlns:p14="http://schemas.microsoft.com/office/powerpoint/2010/main" val="3949091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(10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Types of Seizures</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Partial Seizures</a:t>
            </a:r>
          </a:p>
          <a:p>
            <a:pPr lvl="2" eaLnBrk="0" fontAlgn="base" hangingPunct="0">
              <a:spcAft>
                <a:spcPct val="0"/>
              </a:spcAft>
              <a:buSzPts val="2400"/>
            </a:pPr>
            <a:r>
              <a:rPr lang="en-US" altLang="en-US" sz="2400" dirty="0" smtClean="0">
                <a:solidFill>
                  <a:srgbClr val="000000"/>
                </a:solidFill>
                <a:latin typeface="+mn-lt"/>
                <a:ea typeface="ＭＳ Ｐゴシック"/>
              </a:rPr>
              <a:t>Simple </a:t>
            </a:r>
            <a:r>
              <a:rPr lang="en-US" altLang="en-US" sz="2400" dirty="0">
                <a:solidFill>
                  <a:srgbClr val="000000"/>
                </a:solidFill>
                <a:latin typeface="+mn-lt"/>
                <a:ea typeface="ＭＳ Ｐゴシック"/>
              </a:rPr>
              <a:t>partial seizure presentations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Motor Seizures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Sensory Seizures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Autonomic Seizures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Psychic Seizures</a:t>
            </a:r>
          </a:p>
          <a:p>
            <a:pPr lvl="2" eaLnBrk="0" fontAlgn="base" hangingPunct="0">
              <a:spcAft>
                <a:spcPct val="0"/>
              </a:spcAft>
              <a:buSzPts val="2400"/>
            </a:pPr>
            <a:r>
              <a:rPr lang="en-US" altLang="en-US" sz="2400" dirty="0">
                <a:solidFill>
                  <a:srgbClr val="000000"/>
                </a:solidFill>
                <a:latin typeface="+mn-lt"/>
                <a:ea typeface="ＭＳ Ｐゴシック"/>
              </a:rPr>
              <a:t>Emergency Medical Care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If reoccurring and less than five minutes, no treatment may be needed.</a:t>
            </a:r>
          </a:p>
        </p:txBody>
      </p:sp>
    </p:spTree>
    <p:extLst>
      <p:ext uri="{BB962C8B-B14F-4D97-AF65-F5344CB8AC3E}">
        <p14:creationId xmlns:p14="http://schemas.microsoft.com/office/powerpoint/2010/main" val="31639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rPr>
              <a:t>Learning Readiness</a:t>
            </a:r>
            <a:endParaRPr lang="en-US" dirty="0">
              <a:solidFill>
                <a:srgbClr val="007FA3"/>
              </a:solidFill>
              <a:latin typeface="Times New Roman" panose="02020603050405020304" pitchFamily="18" charset="0"/>
              <a:ea typeface="ＭＳ Ｐゴシック"/>
            </a:endParaRPr>
          </a:p>
        </p:txBody>
      </p:sp>
      <p:sp>
        <p:nvSpPr>
          <p:cNvPr id="3" name="Content Placeholder 2"/>
          <p:cNvSpPr>
            <a:spLocks noGrp="1"/>
          </p:cNvSpPr>
          <p:nvPr>
            <p:ph idx="1"/>
          </p:nvPr>
        </p:nvSpPr>
        <p:spPr/>
        <p:txBody>
          <a:bodyPr wrap="square" lIns="91425" tIns="91425" rIns="91425" bIns="91425">
            <a:noAutofit/>
          </a:bodyPr>
          <a:lstStyle/>
          <a:p>
            <a:pPr marL="255600" lvl="0" indent="-255600" eaLnBrk="0" fontAlgn="base" hangingPunct="0">
              <a:spcAft>
                <a:spcPct val="0"/>
              </a:spcAft>
              <a:buSzPts val="2400"/>
              <a:buFont typeface="Times" panose="02020603050405020304" pitchFamily="18" charset="0"/>
              <a:buChar char="•"/>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584.</a:t>
            </a:r>
          </a:p>
          <a:p>
            <a:pPr marL="255600" lvl="0" indent="-255600" eaLnBrk="0" fontAlgn="base" hangingPunct="0">
              <a:spcAft>
                <a:spcPct val="0"/>
              </a:spcAft>
              <a:buSzPts val="2400"/>
              <a:buFont typeface="Times" panose="02020603050405020304" pitchFamily="18" charset="0"/>
              <a:buChar char="•"/>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584.</a:t>
            </a:r>
          </a:p>
          <a:p>
            <a:pPr marL="255600" lvl="0" indent="-255600" eaLnBrk="0" fontAlgn="base" hangingPunct="0">
              <a:spcAft>
                <a:spcPct val="0"/>
              </a:spcAft>
              <a:buSzPts val="2400"/>
              <a:buFont typeface="Times" panose="02020603050405020304" pitchFamily="18" charset="0"/>
              <a:buChar char="•"/>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584.</a:t>
            </a:r>
          </a:p>
          <a:p>
            <a:pPr marL="255600" lvl="0" indent="-255600" eaLnBrk="0" fontAlgn="base" hangingPunct="0">
              <a:spcAft>
                <a:spcPct val="0"/>
              </a:spcAft>
              <a:buSzPts val="2400"/>
              <a:buFont typeface="Times" panose="02020603050405020304" pitchFamily="18" charset="0"/>
              <a:buChar char="•"/>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a:t>
            </a:r>
            <a:r>
              <a:rPr lang="en-US" altLang="en-US" sz="2400" dirty="0" smtClean="0">
                <a:solidFill>
                  <a:srgbClr val="000000"/>
                </a:solidFill>
                <a:latin typeface="Arial (Body)"/>
                <a:ea typeface="ＭＳ Ｐゴシック"/>
              </a:rPr>
              <a:t>versus </a:t>
            </a:r>
            <a:r>
              <a:rPr lang="en-US" altLang="en-US" sz="2400" dirty="0">
                <a:solidFill>
                  <a:srgbClr val="000000"/>
                </a:solidFill>
                <a:latin typeface="Arial (Body)"/>
                <a:ea typeface="ＭＳ Ｐゴシック"/>
              </a:rPr>
              <a:t>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04934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(11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025687"/>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Types of Seizures</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Partial Seizures</a:t>
            </a:r>
          </a:p>
          <a:p>
            <a:pPr lvl="2" eaLnBrk="0" fontAlgn="base" hangingPunct="0">
              <a:spcAft>
                <a:spcPct val="0"/>
              </a:spcAft>
              <a:buSzPts val="2400"/>
            </a:pPr>
            <a:r>
              <a:rPr lang="en-US" altLang="en-US" sz="2400" dirty="0" smtClean="0">
                <a:solidFill>
                  <a:srgbClr val="000000"/>
                </a:solidFill>
                <a:latin typeface="+mn-lt"/>
                <a:ea typeface="ＭＳ Ｐゴシック"/>
              </a:rPr>
              <a:t>Complex </a:t>
            </a:r>
            <a:r>
              <a:rPr lang="en-US" altLang="en-US" sz="2400" dirty="0">
                <a:solidFill>
                  <a:srgbClr val="000000"/>
                </a:solidFill>
                <a:latin typeface="+mn-lt"/>
                <a:ea typeface="ＭＳ Ｐゴシック"/>
              </a:rPr>
              <a:t>partial seizure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The patient remains awake, but is not aware.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Starts with a blank stare followed by random movements.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May repeat words or phrases.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Does not respond to commands.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Emergency medical care.</a:t>
            </a:r>
          </a:p>
        </p:txBody>
      </p:sp>
    </p:spTree>
    <p:extLst>
      <p:ext uri="{BB962C8B-B14F-4D97-AF65-F5344CB8AC3E}">
        <p14:creationId xmlns:p14="http://schemas.microsoft.com/office/powerpoint/2010/main" val="53143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(12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96092"/>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Types of Seizures</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Partial Seizures</a:t>
            </a:r>
          </a:p>
          <a:p>
            <a:pPr lvl="2" eaLnBrk="0" fontAlgn="base" hangingPunct="0">
              <a:spcAft>
                <a:spcPct val="0"/>
              </a:spcAft>
              <a:buSzPts val="2400"/>
            </a:pPr>
            <a:r>
              <a:rPr lang="en-US" altLang="en-US" sz="2400" dirty="0" smtClean="0">
                <a:solidFill>
                  <a:srgbClr val="000000"/>
                </a:solidFill>
                <a:latin typeface="+mn-lt"/>
                <a:ea typeface="ＭＳ Ｐゴシック"/>
              </a:rPr>
              <a:t>Secondarily </a:t>
            </a:r>
            <a:r>
              <a:rPr lang="en-US" altLang="en-US" sz="2400" dirty="0">
                <a:solidFill>
                  <a:srgbClr val="000000"/>
                </a:solidFill>
                <a:latin typeface="+mn-lt"/>
                <a:ea typeface="ＭＳ Ｐゴシック"/>
              </a:rPr>
              <a:t>Generalized Seizure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Involves the entire body</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Typical phases of a generalized </a:t>
            </a:r>
            <a:r>
              <a:rPr lang="en-US" altLang="en-US" sz="2400" dirty="0" smtClean="0">
                <a:solidFill>
                  <a:srgbClr val="000000"/>
                </a:solidFill>
                <a:latin typeface="+mn-lt"/>
                <a:ea typeface="ＭＳ Ｐゴシック"/>
              </a:rPr>
              <a:t>tonic-clonic seizure</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49654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Click on the Description That Best Characterizes a Simple Partial Seizure</a:t>
            </a:r>
            <a:endParaRPr lang="en-US" dirty="0">
              <a:latin typeface="Times New Roman" panose="02020603050405020304" pitchFamily="18" charset="0"/>
              <a:ea typeface="ＭＳ Ｐゴシック"/>
            </a:endParaRPr>
          </a:p>
        </p:txBody>
      </p:sp>
      <p:sp>
        <p:nvSpPr>
          <p:cNvPr id="3" name="Content Placeholder 2"/>
          <p:cNvSpPr>
            <a:spLocks noGrp="1"/>
          </p:cNvSpPr>
          <p:nvPr>
            <p:ph idx="1"/>
          </p:nvPr>
        </p:nvSpPr>
        <p:spPr>
          <a:xfrm>
            <a:off x="457200" y="1828800"/>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A.</a:t>
            </a:r>
            <a:r>
              <a:rPr lang="en-US" altLang="en-US" sz="2400"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hlinkClick r:id="rId2" action="ppaction://hlinksldjump"/>
              </a:rPr>
              <a:t>Jerky muscle movements localized to one extremity</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677120"/>
            <a:ext cx="8229600" cy="55396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B. </a:t>
            </a:r>
            <a:r>
              <a:rPr lang="en-US" altLang="en-US" sz="2400" kern="1200" dirty="0">
                <a:solidFill>
                  <a:srgbClr val="000000"/>
                </a:solidFill>
                <a:latin typeface="Arial (Body)"/>
                <a:ea typeface="ＭＳ Ｐゴシック" panose="020B0600070205080204" pitchFamily="34" charset="-128"/>
                <a:hlinkClick r:id="rId3" action="ppaction://hlinksldjump"/>
              </a:rPr>
              <a:t>Full-body rhythmic muscle contraction and relaxation</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480153"/>
            <a:ext cx="8229600" cy="923299"/>
          </a:xfrm>
        </p:spPr>
        <p:txBody>
          <a:bodyPr wrap="square" lIns="91425" tIns="91425" rIns="91425" bIns="91425">
            <a:noAutofit/>
          </a:bodyPr>
          <a:lstStyle/>
          <a:p>
            <a:pPr marL="360363" lvl="0" indent="-360363"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C. </a:t>
            </a:r>
            <a:r>
              <a:rPr lang="en-US" altLang="en-US" sz="2400" kern="1200" dirty="0">
                <a:solidFill>
                  <a:srgbClr val="000000"/>
                </a:solidFill>
                <a:latin typeface="Arial (Body)"/>
                <a:ea typeface="ＭＳ Ｐゴシック" panose="020B0600070205080204" pitchFamily="34" charset="-128"/>
                <a:hlinkClick r:id="rId4" action="ppaction://hlinksldjump"/>
              </a:rPr>
              <a:t>Staring into space with brief loss of awareness, accompanied by rapid eye-blinking</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72698" y="4528791"/>
            <a:ext cx="8229600" cy="923299"/>
          </a:xfrm>
        </p:spPr>
        <p:txBody>
          <a:bodyPr wrap="square" lIns="91425" tIns="91425" rIns="91425" bIns="91425">
            <a:noAutofit/>
          </a:bodyPr>
          <a:lstStyle/>
          <a:p>
            <a:pPr marL="360363" lvl="0" indent="-360363"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D. </a:t>
            </a:r>
            <a:r>
              <a:rPr lang="en-US" altLang="en-US" sz="2400" kern="1200" dirty="0">
                <a:solidFill>
                  <a:srgbClr val="000000"/>
                </a:solidFill>
                <a:latin typeface="Arial (Body)"/>
                <a:ea typeface="ＭＳ Ｐゴシック" panose="020B0600070205080204" pitchFamily="34" charset="-128"/>
                <a:hlinkClick r:id="rId5" action="ppaction://hlinksldjump"/>
              </a:rPr>
              <a:t>Awake, with loss of awareness and bizarre behavior, such as repetitive movements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1510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(13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08623"/>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Assessment-Based Approach to Seizure Activity</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Scene size-up</a:t>
            </a:r>
          </a:p>
          <a:p>
            <a:pPr lvl="2" eaLnBrk="0" fontAlgn="base" hangingPunct="0">
              <a:spcAft>
                <a:spcPct val="0"/>
              </a:spcAft>
              <a:buSzPts val="2400"/>
            </a:pPr>
            <a:r>
              <a:rPr lang="en-US" altLang="en-US" sz="2400" dirty="0">
                <a:solidFill>
                  <a:srgbClr val="000000"/>
                </a:solidFill>
                <a:latin typeface="Arial (Body)"/>
                <a:ea typeface="ＭＳ Ｐゴシック"/>
              </a:rPr>
              <a:t>Look for evidence of trauma, poisoning, or medical conditions.</a:t>
            </a:r>
          </a:p>
          <a:p>
            <a:pPr lvl="2" eaLnBrk="0" fontAlgn="base" hangingPunct="0">
              <a:spcAft>
                <a:spcPct val="0"/>
              </a:spcAft>
              <a:buSzPts val="2400"/>
            </a:pPr>
            <a:r>
              <a:rPr lang="en-US" altLang="en-US" sz="2400" dirty="0">
                <a:solidFill>
                  <a:srgbClr val="000000"/>
                </a:solidFill>
                <a:latin typeface="Arial (Body)"/>
                <a:ea typeface="ＭＳ Ｐゴシック"/>
              </a:rPr>
              <a:t>The patient may be postictal.</a:t>
            </a:r>
          </a:p>
          <a:p>
            <a:pPr lvl="2" eaLnBrk="0" fontAlgn="base" hangingPunct="0">
              <a:spcAft>
                <a:spcPct val="0"/>
              </a:spcAft>
              <a:buSzPts val="2400"/>
            </a:pPr>
            <a:r>
              <a:rPr lang="en-US" altLang="en-US" sz="2400" dirty="0">
                <a:solidFill>
                  <a:srgbClr val="000000"/>
                </a:solidFill>
                <a:latin typeface="Arial (Body)"/>
                <a:ea typeface="ＭＳ Ｐゴシック"/>
              </a:rPr>
              <a:t>If the patient is actively seizing, move objects away from him.</a:t>
            </a:r>
          </a:p>
          <a:p>
            <a:pPr lvl="2" eaLnBrk="0" fontAlgn="base" hangingPunct="0">
              <a:spcAft>
                <a:spcPct val="0"/>
              </a:spcAft>
              <a:buSzPts val="2400"/>
            </a:pPr>
            <a:r>
              <a:rPr lang="en-US" altLang="en-US" sz="2400" dirty="0">
                <a:solidFill>
                  <a:srgbClr val="000000"/>
                </a:solidFill>
                <a:latin typeface="Arial (Body)"/>
                <a:ea typeface="ＭＳ Ｐゴシック"/>
              </a:rPr>
              <a:t>Seizure activity may precede a cardiac arrest.</a:t>
            </a:r>
          </a:p>
        </p:txBody>
      </p:sp>
    </p:spTree>
    <p:extLst>
      <p:ext uri="{BB962C8B-B14F-4D97-AF65-F5344CB8AC3E}">
        <p14:creationId xmlns:p14="http://schemas.microsoft.com/office/powerpoint/2010/main" val="163308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Protect the Seizing Patient from Injury by Moving Furniture and Objects Away</a:t>
            </a:r>
            <a:endParaRPr lang="en-US" altLang="en-US" dirty="0">
              <a:latin typeface="Times New Roman" panose="02020603050405020304" pitchFamily="18" charset="0"/>
              <a:ea typeface="ＭＳ Ｐゴシック"/>
            </a:endParaRPr>
          </a:p>
        </p:txBody>
      </p:sp>
      <p:pic>
        <p:nvPicPr>
          <p:cNvPr id="4" name="Picture 2" descr="An E M T kneels next to a patient on the floor in a right recumbent position experiencing a tonic clonic seizure. The E M T pushes a nearby table away from the pati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551" y="1756095"/>
            <a:ext cx="7058899" cy="425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150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(14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Assessment-Based Approach to Seizure Activity</a:t>
            </a:r>
          </a:p>
          <a:p>
            <a:pPr marL="741600" lvl="1" indent="-284400" eaLnBrk="0" fontAlgn="base" hangingPunct="0">
              <a:spcAft>
                <a:spcPct val="0"/>
              </a:spcAft>
              <a:buSzPts val="2400"/>
              <a:buFontTx/>
              <a:buChar char="–"/>
            </a:pPr>
            <a:r>
              <a:rPr lang="en-US" altLang="en-US" sz="2400" dirty="0" smtClean="0">
                <a:solidFill>
                  <a:srgbClr val="000000"/>
                </a:solidFill>
                <a:latin typeface="Arial (Body)"/>
                <a:ea typeface="ＭＳ Ｐゴシック"/>
              </a:rPr>
              <a:t>Primary </a:t>
            </a:r>
            <a:r>
              <a:rPr lang="en-US" altLang="en-US" sz="2400" dirty="0">
                <a:solidFill>
                  <a:srgbClr val="000000"/>
                </a:solidFill>
                <a:latin typeface="Arial (Body)"/>
                <a:ea typeface="ＭＳ Ｐゴシック"/>
              </a:rPr>
              <a:t>assessment</a:t>
            </a:r>
          </a:p>
          <a:p>
            <a:pPr lvl="2" eaLnBrk="0" fontAlgn="base" hangingPunct="0">
              <a:spcAft>
                <a:spcPct val="0"/>
              </a:spcAft>
              <a:buSzPts val="2400"/>
            </a:pPr>
            <a:r>
              <a:rPr lang="en-US" altLang="en-US" sz="2400" dirty="0">
                <a:solidFill>
                  <a:srgbClr val="000000"/>
                </a:solidFill>
                <a:latin typeface="Arial (Body)"/>
                <a:ea typeface="ＭＳ Ｐゴシック"/>
              </a:rPr>
              <a:t>Assess the airway.</a:t>
            </a:r>
          </a:p>
          <a:p>
            <a:pPr lvl="2" eaLnBrk="0" fontAlgn="base" hangingPunct="0">
              <a:spcAft>
                <a:spcPct val="0"/>
              </a:spcAft>
              <a:buSzPts val="2400"/>
            </a:pPr>
            <a:r>
              <a:rPr lang="en-US" altLang="en-US" sz="2400" dirty="0">
                <a:solidFill>
                  <a:srgbClr val="000000"/>
                </a:solidFill>
                <a:latin typeface="Arial (Body)"/>
                <a:ea typeface="ＭＳ Ｐゴシック"/>
              </a:rPr>
              <a:t>Assess breathing and oxygenation.</a:t>
            </a:r>
          </a:p>
          <a:p>
            <a:pPr lvl="2" eaLnBrk="0" fontAlgn="base" hangingPunct="0">
              <a:spcAft>
                <a:spcPct val="0"/>
              </a:spcAft>
              <a:buSzPts val="2400"/>
            </a:pPr>
            <a:r>
              <a:rPr lang="en-US" altLang="en-US" sz="2400" dirty="0">
                <a:solidFill>
                  <a:srgbClr val="000000"/>
                </a:solidFill>
                <a:latin typeface="Arial (Body)"/>
                <a:ea typeface="ＭＳ Ｐゴシック"/>
              </a:rPr>
              <a:t>Assess circulation.</a:t>
            </a:r>
          </a:p>
          <a:p>
            <a:pPr lvl="2" eaLnBrk="0" fontAlgn="base" hangingPunct="0">
              <a:spcAft>
                <a:spcPct val="0"/>
              </a:spcAft>
              <a:buSzPts val="2400"/>
            </a:pPr>
            <a:r>
              <a:rPr lang="en-US" altLang="en-US" sz="2400" dirty="0">
                <a:solidFill>
                  <a:srgbClr val="000000"/>
                </a:solidFill>
                <a:latin typeface="Arial (Body)"/>
                <a:ea typeface="ＭＳ Ｐゴシック"/>
              </a:rPr>
              <a:t>Assess transport priority.</a:t>
            </a:r>
          </a:p>
        </p:txBody>
      </p:sp>
    </p:spTree>
    <p:extLst>
      <p:ext uri="{BB962C8B-B14F-4D97-AF65-F5344CB8AC3E}">
        <p14:creationId xmlns:p14="http://schemas.microsoft.com/office/powerpoint/2010/main" val="2290634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Clear the Airway of Secretions, Blood, and Vomitus</a:t>
            </a:r>
            <a:endParaRPr lang="en-US" altLang="en-US" dirty="0">
              <a:latin typeface="Times New Roman" panose="02020603050405020304" pitchFamily="18" charset="0"/>
              <a:ea typeface="ＭＳ Ｐゴシック"/>
            </a:endParaRPr>
          </a:p>
        </p:txBody>
      </p:sp>
      <p:pic>
        <p:nvPicPr>
          <p:cNvPr id="5" name="Picture 4" descr="Kneeling over a supine unconscious patient, the E M T uses their index finger and thumb to open the patient’s mouth at the chin, and suction the patient’s mouth. The patient is wearing a finger cl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61" y="1558319"/>
            <a:ext cx="7057479" cy="4725997"/>
          </a:xfrm>
          <a:prstGeom prst="rect">
            <a:avLst/>
          </a:prstGeom>
        </p:spPr>
      </p:pic>
    </p:spTree>
    <p:extLst>
      <p:ext uri="{BB962C8B-B14F-4D97-AF65-F5344CB8AC3E}">
        <p14:creationId xmlns:p14="http://schemas.microsoft.com/office/powerpoint/2010/main" val="2954663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(15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025687"/>
          </a:xfrm>
        </p:spPr>
        <p:txBody>
          <a:bodyPr wrap="square" lIns="91425" tIns="91425" rIns="91425" bIns="91425">
            <a:noAutofit/>
          </a:bodyPr>
          <a:lstStyle/>
          <a:p>
            <a:r>
              <a:rPr lang="en-US" altLang="en-US" sz="2400" dirty="0">
                <a:latin typeface="+mn-lt"/>
                <a:ea typeface="Verdana" panose="020B0604030504040204" pitchFamily="34" charset="0"/>
                <a:cs typeface="Verdana" panose="020B0604030504040204" pitchFamily="34" charset="0"/>
              </a:rPr>
              <a:t>Assessment-Based Approach to Seizure Activity</a:t>
            </a:r>
          </a:p>
          <a:p>
            <a:pPr lvl="1"/>
            <a:r>
              <a:rPr lang="en-US" altLang="en-US" sz="2400" dirty="0">
                <a:latin typeface="+mn-lt"/>
                <a:ea typeface="Verdana" panose="020B0604030504040204" pitchFamily="34" charset="0"/>
                <a:cs typeface="Verdana" panose="020B0604030504040204" pitchFamily="34" charset="0"/>
              </a:rPr>
              <a:t>Primary assessment</a:t>
            </a:r>
          </a:p>
          <a:p>
            <a:pPr lvl="2" eaLnBrk="0" fontAlgn="base" hangingPunct="0">
              <a:spcAft>
                <a:spcPct val="0"/>
              </a:spcAft>
              <a:buSzPts val="2400"/>
            </a:pPr>
            <a:r>
              <a:rPr lang="en-US" altLang="en-US" sz="2400" dirty="0" smtClean="0">
                <a:solidFill>
                  <a:srgbClr val="000000"/>
                </a:solidFill>
                <a:latin typeface="Arial (Body)"/>
                <a:ea typeface="ＭＳ Ｐゴシック"/>
              </a:rPr>
              <a:t>Transport </a:t>
            </a:r>
            <a:r>
              <a:rPr lang="en-US" altLang="en-US" sz="2400" dirty="0">
                <a:solidFill>
                  <a:srgbClr val="000000"/>
                </a:solidFill>
                <a:latin typeface="Arial (Body)"/>
                <a:ea typeface="ＭＳ Ｐゴシック"/>
              </a:rPr>
              <a:t>priority circumstances</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The patient remains unresponsive.</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Airway, breathing, or circulation is </a:t>
            </a:r>
            <a:r>
              <a:rPr lang="en-US" altLang="en-US" sz="2400" dirty="0" smtClean="0">
                <a:solidFill>
                  <a:srgbClr val="000000"/>
                </a:solidFill>
                <a:latin typeface="Arial (Body)"/>
                <a:ea typeface="ＭＳ Ｐゴシック"/>
              </a:rPr>
              <a:t>poor.</a:t>
            </a:r>
            <a:endParaRPr lang="en-US" altLang="en-US" sz="2400" dirty="0">
              <a:solidFill>
                <a:srgbClr val="000000"/>
              </a:solidFill>
              <a:latin typeface="Arial (Body)"/>
              <a:ea typeface="ＭＳ Ｐゴシック"/>
            </a:endParaRP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Status epilepticus.</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History of pregnancy, diabetes, or injury.</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Seizure occurred in water, such as a swimming pool or lake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26904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(16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77954"/>
          </a:xfrm>
        </p:spPr>
        <p:txBody>
          <a:bodyPr wrap="square" lIns="91425" tIns="91425" rIns="91425" bIns="91425">
            <a:noAutofit/>
          </a:bodyPr>
          <a:lstStyle/>
          <a:p>
            <a:r>
              <a:rPr lang="en-US" altLang="en-US" sz="2400" dirty="0">
                <a:latin typeface="+mn-lt"/>
                <a:ea typeface="Verdana" panose="020B0604030504040204" pitchFamily="34" charset="0"/>
                <a:cs typeface="Verdana" panose="020B0604030504040204" pitchFamily="34" charset="0"/>
              </a:rPr>
              <a:t>Assessment-Based Approach to Seizure Activity</a:t>
            </a:r>
          </a:p>
          <a:p>
            <a:pPr lvl="1"/>
            <a:r>
              <a:rPr lang="en-US" altLang="en-US" sz="2400" dirty="0">
                <a:latin typeface="+mn-lt"/>
                <a:ea typeface="Verdana" panose="020B0604030504040204" pitchFamily="34" charset="0"/>
                <a:cs typeface="Verdana" panose="020B0604030504040204" pitchFamily="34" charset="0"/>
              </a:rPr>
              <a:t>Primary assessment</a:t>
            </a:r>
          </a:p>
          <a:p>
            <a:pPr lvl="2" eaLnBrk="0" fontAlgn="base" hangingPunct="0">
              <a:spcAft>
                <a:spcPct val="0"/>
              </a:spcAft>
              <a:buSzPts val="2400"/>
            </a:pPr>
            <a:r>
              <a:rPr lang="en-US" altLang="en-US" sz="2400" dirty="0">
                <a:solidFill>
                  <a:srgbClr val="000000"/>
                </a:solidFill>
                <a:latin typeface="+mn-lt"/>
                <a:ea typeface="ＭＳ Ｐゴシック"/>
              </a:rPr>
              <a:t>Transport priority circumstances</a:t>
            </a:r>
          </a:p>
          <a:p>
            <a:pPr marL="1602000" lvl="3" indent="-230400" eaLnBrk="0" fontAlgn="base" hangingPunct="0">
              <a:spcAft>
                <a:spcPct val="0"/>
              </a:spcAft>
              <a:buSzPts val="2400"/>
              <a:buFontTx/>
              <a:buChar char="–"/>
            </a:pPr>
            <a:r>
              <a:rPr lang="en-US" altLang="en-US" sz="2400" dirty="0" smtClean="0">
                <a:solidFill>
                  <a:srgbClr val="000000"/>
                </a:solidFill>
                <a:latin typeface="+mn-lt"/>
                <a:ea typeface="ＭＳ Ｐゴシック"/>
              </a:rPr>
              <a:t>There </a:t>
            </a:r>
            <a:r>
              <a:rPr lang="en-US" altLang="en-US" sz="2400" dirty="0">
                <a:solidFill>
                  <a:srgbClr val="000000"/>
                </a:solidFill>
                <a:latin typeface="+mn-lt"/>
                <a:ea typeface="ＭＳ Ｐゴシック"/>
              </a:rPr>
              <a:t>is evidence of head trauma leading to the seizure.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There is no history of epilepsy or other seizure disorder.</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The seizure is the result of drug or alcohol withdrawal.</a:t>
            </a:r>
          </a:p>
        </p:txBody>
      </p:sp>
    </p:spTree>
    <p:extLst>
      <p:ext uri="{BB962C8B-B14F-4D97-AF65-F5344CB8AC3E}">
        <p14:creationId xmlns:p14="http://schemas.microsoft.com/office/powerpoint/2010/main" val="857920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(17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326761"/>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Assessment-Based Approach to Seizure Activity</a:t>
            </a:r>
          </a:p>
          <a:p>
            <a:pPr marL="741600" lvl="1" indent="-284400" eaLnBrk="0" fontAlgn="base" hangingPunct="0">
              <a:spcAft>
                <a:spcPct val="0"/>
              </a:spcAft>
              <a:buSzPts val="2400"/>
              <a:buFontTx/>
              <a:buChar char="–"/>
            </a:pPr>
            <a:r>
              <a:rPr lang="en-US" altLang="en-US" sz="2400" dirty="0" smtClean="0">
                <a:solidFill>
                  <a:srgbClr val="000000"/>
                </a:solidFill>
                <a:latin typeface="+mn-lt"/>
                <a:ea typeface="ＭＳ Ｐゴシック"/>
              </a:rPr>
              <a:t>Secondary </a:t>
            </a:r>
            <a:r>
              <a:rPr lang="en-US" altLang="en-US" sz="2400" dirty="0">
                <a:solidFill>
                  <a:srgbClr val="000000"/>
                </a:solidFill>
                <a:latin typeface="+mn-lt"/>
                <a:ea typeface="ＭＳ Ｐゴシック"/>
              </a:rPr>
              <a:t>assessment</a:t>
            </a:r>
          </a:p>
          <a:p>
            <a:pPr lvl="2" eaLnBrk="0" fontAlgn="base" hangingPunct="0">
              <a:spcAft>
                <a:spcPct val="0"/>
              </a:spcAft>
              <a:buSzPts val="2400"/>
            </a:pPr>
            <a:r>
              <a:rPr lang="en-US" altLang="en-US" sz="2400" dirty="0">
                <a:solidFill>
                  <a:srgbClr val="000000"/>
                </a:solidFill>
                <a:latin typeface="+mn-lt"/>
                <a:ea typeface="ＭＳ Ｐゴシック"/>
              </a:rPr>
              <a:t>Assess the head for signs of trauma.</a:t>
            </a:r>
          </a:p>
          <a:p>
            <a:pPr lvl="2" eaLnBrk="0" fontAlgn="base" hangingPunct="0">
              <a:spcAft>
                <a:spcPct val="0"/>
              </a:spcAft>
              <a:buSzPts val="2400"/>
            </a:pPr>
            <a:r>
              <a:rPr lang="en-US" altLang="en-US" sz="2400" dirty="0">
                <a:solidFill>
                  <a:srgbClr val="000000"/>
                </a:solidFill>
                <a:latin typeface="+mn-lt"/>
                <a:ea typeface="ＭＳ Ｐゴシック"/>
              </a:rPr>
              <a:t>There may be weakness or paralysis on one side.</a:t>
            </a:r>
          </a:p>
          <a:p>
            <a:pPr lvl="2" eaLnBrk="0" fontAlgn="base" hangingPunct="0">
              <a:spcAft>
                <a:spcPct val="0"/>
              </a:spcAft>
              <a:buSzPts val="2400"/>
            </a:pPr>
            <a:r>
              <a:rPr lang="en-US" altLang="en-US" sz="2400" dirty="0">
                <a:solidFill>
                  <a:srgbClr val="000000"/>
                </a:solidFill>
                <a:latin typeface="+mn-lt"/>
                <a:ea typeface="ＭＳ Ｐゴシック"/>
              </a:rPr>
              <a:t>Assess the extremities for signs of trauma.</a:t>
            </a:r>
          </a:p>
        </p:txBody>
      </p:sp>
    </p:spTree>
    <p:extLst>
      <p:ext uri="{BB962C8B-B14F-4D97-AF65-F5344CB8AC3E}">
        <p14:creationId xmlns:p14="http://schemas.microsoft.com/office/powerpoint/2010/main" val="280774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Setting the Stage</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40364"/>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Overview of Lesson Topics</a:t>
            </a:r>
          </a:p>
          <a:p>
            <a:pPr marL="800100" lvl="1" indent="-342900" eaLnBrk="0" fontAlgn="base" hangingPunct="0">
              <a:spcAft>
                <a:spcPct val="0"/>
              </a:spcAft>
              <a:buSzPts val="2400"/>
              <a:buFontTx/>
              <a:buChar char="–"/>
            </a:pPr>
            <a:r>
              <a:rPr lang="en-US" altLang="en-US" sz="2400" dirty="0">
                <a:solidFill>
                  <a:srgbClr val="000000"/>
                </a:solidFill>
                <a:latin typeface="Arial (Body)"/>
                <a:ea typeface="ＭＳ Ｐゴシック"/>
              </a:rPr>
              <a:t>Seizures</a:t>
            </a:r>
          </a:p>
          <a:p>
            <a:pPr marL="800100" lvl="1" indent="-342900" eaLnBrk="0" fontAlgn="base" hangingPunct="0">
              <a:spcAft>
                <a:spcPct val="0"/>
              </a:spcAft>
              <a:buSzPts val="2400"/>
              <a:buFontTx/>
              <a:buChar char="–"/>
            </a:pPr>
            <a:r>
              <a:rPr lang="en-US" altLang="en-US" sz="2400" dirty="0">
                <a:solidFill>
                  <a:srgbClr val="000000"/>
                </a:solidFill>
                <a:latin typeface="Arial (Body)"/>
                <a:ea typeface="ＭＳ Ｐゴシック"/>
              </a:rPr>
              <a:t>Syncope</a:t>
            </a:r>
          </a:p>
        </p:txBody>
      </p:sp>
    </p:spTree>
    <p:extLst>
      <p:ext uri="{BB962C8B-B14F-4D97-AF65-F5344CB8AC3E}">
        <p14:creationId xmlns:p14="http://schemas.microsoft.com/office/powerpoint/2010/main" val="2829408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(18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213157"/>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Assessment-Based Approach to Seizure Activity</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Secondary assessment</a:t>
            </a:r>
          </a:p>
          <a:p>
            <a:pPr lvl="2" eaLnBrk="0" fontAlgn="base" hangingPunct="0">
              <a:spcAft>
                <a:spcPct val="0"/>
              </a:spcAft>
              <a:buSzPts val="2400"/>
            </a:pPr>
            <a:r>
              <a:rPr lang="en-US" altLang="en-US" sz="2400" dirty="0" smtClean="0">
                <a:solidFill>
                  <a:srgbClr val="000000"/>
                </a:solidFill>
                <a:latin typeface="+mn-lt"/>
                <a:ea typeface="ＭＳ Ｐゴシック"/>
              </a:rPr>
              <a:t>Assess </a:t>
            </a:r>
            <a:r>
              <a:rPr lang="en-US" altLang="en-US" sz="2400" dirty="0">
                <a:solidFill>
                  <a:srgbClr val="000000"/>
                </a:solidFill>
                <a:latin typeface="+mn-lt"/>
                <a:ea typeface="ＭＳ Ｐゴシック"/>
              </a:rPr>
              <a:t>vital signs.</a:t>
            </a:r>
          </a:p>
          <a:p>
            <a:pPr lvl="2" eaLnBrk="0" fontAlgn="base" hangingPunct="0">
              <a:spcAft>
                <a:spcPct val="0"/>
              </a:spcAft>
              <a:buSzPts val="2400"/>
            </a:pPr>
            <a:r>
              <a:rPr lang="en-US" altLang="en-US" sz="2400" dirty="0">
                <a:solidFill>
                  <a:srgbClr val="000000"/>
                </a:solidFill>
                <a:latin typeface="+mn-lt"/>
                <a:ea typeface="ＭＳ Ｐゴシック"/>
              </a:rPr>
              <a:t>Apply oxygen if the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is &lt;94%.</a:t>
            </a:r>
          </a:p>
          <a:p>
            <a:pPr lvl="2" eaLnBrk="0" fontAlgn="base" hangingPunct="0">
              <a:spcAft>
                <a:spcPct val="0"/>
              </a:spcAft>
              <a:buSzPts val="2400"/>
            </a:pPr>
            <a:r>
              <a:rPr lang="en-US" altLang="en-US" sz="2400" dirty="0">
                <a:solidFill>
                  <a:srgbClr val="000000"/>
                </a:solidFill>
                <a:latin typeface="+mn-lt"/>
                <a:ea typeface="ＭＳ Ｐゴシック"/>
              </a:rPr>
              <a:t>Assess the blood glucose level.</a:t>
            </a:r>
          </a:p>
          <a:p>
            <a:pPr lvl="2" eaLnBrk="0" fontAlgn="base" hangingPunct="0">
              <a:spcAft>
                <a:spcPct val="0"/>
              </a:spcAft>
              <a:buSzPts val="2400"/>
            </a:pPr>
            <a:r>
              <a:rPr lang="en-US" altLang="en-US" sz="2400" dirty="0">
                <a:solidFill>
                  <a:srgbClr val="000000"/>
                </a:solidFill>
                <a:latin typeface="+mn-lt"/>
                <a:ea typeface="ＭＳ Ｐゴシック"/>
              </a:rPr>
              <a:t>Consider the need for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a:t>
            </a:r>
            <a:endParaRPr lang="en-US" altLang="en-US" sz="2400" dirty="0">
              <a:solidFill>
                <a:srgbClr val="000000"/>
              </a:solidFill>
              <a:latin typeface="+mn-lt"/>
              <a:ea typeface="ＭＳ Ｐゴシック"/>
            </a:endParaRPr>
          </a:p>
          <a:p>
            <a:pPr lvl="2" eaLnBrk="0" fontAlgn="base" hangingPunct="0">
              <a:spcAft>
                <a:spcPct val="0"/>
              </a:spcAft>
              <a:buSzPts val="2400"/>
            </a:pPr>
            <a:r>
              <a:rPr lang="en-US" altLang="en-US" sz="2400" dirty="0">
                <a:solidFill>
                  <a:srgbClr val="000000"/>
                </a:solidFill>
                <a:latin typeface="+mn-lt"/>
                <a:ea typeface="ＭＳ Ｐゴシック"/>
              </a:rPr>
              <a:t>Obtain a history, including medications</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520478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(19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40364"/>
          </a:xfrm>
        </p:spPr>
        <p:txBody>
          <a:bodyPr wrap="square" lIns="91425" tIns="91425" rIns="91425" bIns="91425">
            <a:noAutofit/>
          </a:bodyPr>
          <a:lstStyle/>
          <a:p>
            <a:pPr marL="255600" lvl="1" indent="-255600" eaLnBrk="0" fontAlgn="base" hangingPunct="0">
              <a:spcBef>
                <a:spcPts val="1500"/>
              </a:spcBef>
              <a:buFont typeface="Arial" panose="020B0604020202020204" pitchFamily="34" charset="0"/>
              <a:buChar char="•"/>
              <a:tabLst>
                <a:tab pos="176213" algn="l"/>
              </a:tabLst>
            </a:pPr>
            <a:r>
              <a:rPr lang="en-US" altLang="en-US" sz="2400" dirty="0">
                <a:latin typeface="+mn-lt"/>
                <a:ea typeface="Verdana" panose="020B0604030504040204" pitchFamily="34" charset="0"/>
                <a:cs typeface="Verdana" panose="020B0604030504040204" pitchFamily="34" charset="0"/>
              </a:rPr>
              <a:t>Assessment-Based Approach to Seizure Activity</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Secondary assessment</a:t>
            </a:r>
          </a:p>
          <a:p>
            <a:pPr lvl="2" eaLnBrk="0" fontAlgn="base" hangingPunct="0">
              <a:spcAft>
                <a:spcPct val="0"/>
              </a:spcAft>
              <a:buSzPts val="2400"/>
            </a:pPr>
            <a:r>
              <a:rPr lang="en-US" altLang="en-US" sz="2400" dirty="0" smtClean="0">
                <a:solidFill>
                  <a:srgbClr val="000000"/>
                </a:solidFill>
                <a:latin typeface="+mn-lt"/>
                <a:ea typeface="ＭＳ Ｐゴシック"/>
              </a:rPr>
              <a:t>Obtain </a:t>
            </a:r>
            <a:r>
              <a:rPr lang="en-US" altLang="en-US" sz="2400" dirty="0">
                <a:solidFill>
                  <a:srgbClr val="000000"/>
                </a:solidFill>
                <a:latin typeface="+mn-lt"/>
                <a:ea typeface="ＭＳ Ｐゴシック"/>
              </a:rPr>
              <a:t>a thorough history for the hospital staff</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1925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19-3 Medications Commonly Used in the Treatment of Epilepsy </a:t>
            </a:r>
            <a:r>
              <a:rPr lang="en-US" sz="2000" b="0" dirty="0" smtClean="0"/>
              <a:t>(1 </a:t>
            </a:r>
            <a:r>
              <a:rPr lang="en-US" sz="2000" b="0" dirty="0"/>
              <a:t>of 3)</a:t>
            </a:r>
          </a:p>
        </p:txBody>
      </p:sp>
      <p:sp>
        <p:nvSpPr>
          <p:cNvPr id="3" name="Text Placeholder 2"/>
          <p:cNvSpPr>
            <a:spLocks noGrp="1"/>
          </p:cNvSpPr>
          <p:nvPr>
            <p:ph type="body" idx="1"/>
          </p:nvPr>
        </p:nvSpPr>
        <p:spPr>
          <a:xfrm>
            <a:off x="457200" y="1600200"/>
            <a:ext cx="8229600" cy="4770120"/>
          </a:xfrm>
        </p:spPr>
        <p:txBody>
          <a:bodyPr/>
          <a:lstStyle/>
          <a:p>
            <a:r>
              <a:rPr lang="en-US" sz="2000" dirty="0">
                <a:latin typeface="+mn-lt"/>
              </a:rPr>
              <a:t>Bivaracetam (Briviact</a:t>
            </a:r>
            <a:r>
              <a:rPr lang="en-US" sz="2000" dirty="0" smtClean="0">
                <a:latin typeface="+mn-lt"/>
              </a:rPr>
              <a:t>)</a:t>
            </a:r>
          </a:p>
          <a:p>
            <a:r>
              <a:rPr lang="en-US" sz="2000" dirty="0" smtClean="0">
                <a:latin typeface="+mn-lt"/>
              </a:rPr>
              <a:t>Carbamazepine </a:t>
            </a:r>
            <a:r>
              <a:rPr lang="en-US" sz="2000" dirty="0">
                <a:latin typeface="+mn-lt"/>
              </a:rPr>
              <a:t>(Atretol, Carbagen </a:t>
            </a:r>
            <a:r>
              <a:rPr lang="en-US" sz="2000" dirty="0" smtClean="0">
                <a:latin typeface="+mn-lt"/>
              </a:rPr>
              <a:t>S</a:t>
            </a:r>
            <a:r>
              <a:rPr lang="en-US" sz="100" dirty="0" smtClean="0">
                <a:latin typeface="+mn-lt"/>
              </a:rPr>
              <a:t> </a:t>
            </a:r>
            <a:r>
              <a:rPr lang="en-US" sz="2000" dirty="0" smtClean="0">
                <a:latin typeface="+mn-lt"/>
              </a:rPr>
              <a:t>R</a:t>
            </a:r>
            <a:r>
              <a:rPr lang="en-US" sz="2000" dirty="0">
                <a:latin typeface="+mn-lt"/>
              </a:rPr>
              <a:t>, Epitol, Mazepine, Tegretol, Tegrital, Teril, Timonil</a:t>
            </a:r>
            <a:r>
              <a:rPr lang="en-US" sz="2000" dirty="0" smtClean="0">
                <a:latin typeface="+mn-lt"/>
              </a:rPr>
              <a:t>)</a:t>
            </a:r>
          </a:p>
          <a:p>
            <a:r>
              <a:rPr lang="en-US" sz="2000" dirty="0" smtClean="0">
                <a:latin typeface="+mn-lt"/>
              </a:rPr>
              <a:t>Carbamazepine X</a:t>
            </a:r>
            <a:r>
              <a:rPr lang="en-US" sz="100" dirty="0" smtClean="0">
                <a:latin typeface="+mn-lt"/>
              </a:rPr>
              <a:t> </a:t>
            </a:r>
            <a:r>
              <a:rPr lang="en-US" sz="2000" dirty="0" smtClean="0">
                <a:latin typeface="+mn-lt"/>
              </a:rPr>
              <a:t>R </a:t>
            </a:r>
            <a:r>
              <a:rPr lang="en-US" sz="2000" dirty="0">
                <a:latin typeface="+mn-lt"/>
              </a:rPr>
              <a:t>(Carbatrol, Tegretol </a:t>
            </a:r>
            <a:r>
              <a:rPr lang="en-US" sz="2000" dirty="0" smtClean="0">
                <a:latin typeface="+mn-lt"/>
              </a:rPr>
              <a:t>X</a:t>
            </a:r>
            <a:r>
              <a:rPr lang="en-US" sz="100" dirty="0" smtClean="0">
                <a:latin typeface="+mn-lt"/>
              </a:rPr>
              <a:t> </a:t>
            </a:r>
            <a:r>
              <a:rPr lang="en-US" sz="2000" dirty="0" smtClean="0">
                <a:latin typeface="+mn-lt"/>
              </a:rPr>
              <a:t>R)</a:t>
            </a:r>
          </a:p>
          <a:p>
            <a:r>
              <a:rPr lang="en-US" sz="2000" dirty="0" smtClean="0">
                <a:latin typeface="+mn-lt"/>
              </a:rPr>
              <a:t>Clobazam </a:t>
            </a:r>
            <a:r>
              <a:rPr lang="en-US" sz="2000" dirty="0">
                <a:latin typeface="+mn-lt"/>
              </a:rPr>
              <a:t>(Frisium, Onfil</a:t>
            </a:r>
            <a:r>
              <a:rPr lang="en-US" sz="2000" dirty="0" smtClean="0">
                <a:latin typeface="+mn-lt"/>
              </a:rPr>
              <a:t>)</a:t>
            </a:r>
          </a:p>
          <a:p>
            <a:r>
              <a:rPr lang="en-US" sz="2000" dirty="0" smtClean="0">
                <a:latin typeface="+mn-lt"/>
              </a:rPr>
              <a:t>Clonazepam </a:t>
            </a:r>
            <a:r>
              <a:rPr lang="en-US" sz="2000" dirty="0">
                <a:latin typeface="+mn-lt"/>
              </a:rPr>
              <a:t>(Epitril, Klonopin, Rivotril</a:t>
            </a:r>
            <a:r>
              <a:rPr lang="en-US" sz="2000" dirty="0" smtClean="0">
                <a:latin typeface="+mn-lt"/>
              </a:rPr>
              <a:t>)</a:t>
            </a:r>
          </a:p>
          <a:p>
            <a:r>
              <a:rPr lang="en-US" sz="2000" dirty="0" smtClean="0">
                <a:latin typeface="+mn-lt"/>
              </a:rPr>
              <a:t>Diazepam </a:t>
            </a:r>
            <a:r>
              <a:rPr lang="en-US" sz="2000" dirty="0">
                <a:latin typeface="+mn-lt"/>
              </a:rPr>
              <a:t>(Diastat, Diazepam, Valium</a:t>
            </a:r>
            <a:r>
              <a:rPr lang="en-US" sz="2000" dirty="0" smtClean="0">
                <a:latin typeface="+mn-lt"/>
              </a:rPr>
              <a:t>)</a:t>
            </a:r>
          </a:p>
          <a:p>
            <a:r>
              <a:rPr lang="en-US" sz="2000" dirty="0" smtClean="0">
                <a:latin typeface="+mn-lt"/>
              </a:rPr>
              <a:t>Divalproex </a:t>
            </a:r>
            <a:r>
              <a:rPr lang="en-US" sz="2000" dirty="0">
                <a:latin typeface="+mn-lt"/>
              </a:rPr>
              <a:t>Sodium (Depacon, Depakote, Epival</a:t>
            </a:r>
            <a:r>
              <a:rPr lang="en-US" sz="2000" dirty="0" smtClean="0">
                <a:latin typeface="+mn-lt"/>
              </a:rPr>
              <a:t>)</a:t>
            </a:r>
          </a:p>
          <a:p>
            <a:r>
              <a:rPr lang="en-US" sz="2000" dirty="0">
                <a:latin typeface="+mn-lt"/>
              </a:rPr>
              <a:t>Elicarbazepine Acetate (Aptiom</a:t>
            </a:r>
            <a:r>
              <a:rPr lang="en-US" sz="2000" dirty="0" smtClean="0">
                <a:latin typeface="+mn-lt"/>
              </a:rPr>
              <a:t>)</a:t>
            </a:r>
          </a:p>
          <a:p>
            <a:r>
              <a:rPr lang="en-US" sz="2000" dirty="0">
                <a:latin typeface="+mn-lt"/>
              </a:rPr>
              <a:t>Ethosuximide (Zarontin</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182897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19-3 Medications Commonly Used in the Treatment of Epilepsy </a:t>
            </a:r>
            <a:r>
              <a:rPr lang="en-US" sz="2000" b="0" dirty="0" smtClean="0"/>
              <a:t>(2 </a:t>
            </a:r>
            <a:r>
              <a:rPr lang="en-US" sz="2000" b="0" dirty="0"/>
              <a:t>of 3)</a:t>
            </a:r>
          </a:p>
        </p:txBody>
      </p:sp>
      <p:sp>
        <p:nvSpPr>
          <p:cNvPr id="3" name="Text Placeholder 2"/>
          <p:cNvSpPr>
            <a:spLocks noGrp="1"/>
          </p:cNvSpPr>
          <p:nvPr>
            <p:ph type="body" idx="1"/>
          </p:nvPr>
        </p:nvSpPr>
        <p:spPr>
          <a:xfrm>
            <a:off x="457200" y="1493325"/>
            <a:ext cx="8229600" cy="4831080"/>
          </a:xfrm>
        </p:spPr>
        <p:txBody>
          <a:bodyPr/>
          <a:lstStyle/>
          <a:p>
            <a:r>
              <a:rPr lang="en-US" sz="2000" dirty="0">
                <a:latin typeface="+mn-lt"/>
              </a:rPr>
              <a:t>Ezogabine (Potiga)</a:t>
            </a:r>
          </a:p>
          <a:p>
            <a:r>
              <a:rPr lang="en-US" sz="2000" dirty="0" smtClean="0">
                <a:latin typeface="+mn-lt"/>
              </a:rPr>
              <a:t>Felbamate </a:t>
            </a:r>
            <a:r>
              <a:rPr lang="en-US" sz="2000" dirty="0">
                <a:latin typeface="+mn-lt"/>
              </a:rPr>
              <a:t>(Felbatol</a:t>
            </a:r>
            <a:r>
              <a:rPr lang="en-US" sz="2000" dirty="0" smtClean="0">
                <a:latin typeface="+mn-lt"/>
              </a:rPr>
              <a:t>)</a:t>
            </a:r>
          </a:p>
          <a:p>
            <a:r>
              <a:rPr lang="en-US" sz="2000" dirty="0" smtClean="0">
                <a:latin typeface="+mn-lt"/>
              </a:rPr>
              <a:t>Gabapentin </a:t>
            </a:r>
            <a:r>
              <a:rPr lang="en-US" sz="2000" dirty="0">
                <a:latin typeface="+mn-lt"/>
              </a:rPr>
              <a:t>(Neurotin</a:t>
            </a:r>
            <a:r>
              <a:rPr lang="en-US" sz="2000" dirty="0" smtClean="0">
                <a:latin typeface="+mn-lt"/>
              </a:rPr>
              <a:t>)</a:t>
            </a:r>
          </a:p>
          <a:p>
            <a:r>
              <a:rPr lang="en-US" sz="2000" dirty="0" smtClean="0">
                <a:latin typeface="+mn-lt"/>
              </a:rPr>
              <a:t>Lacosamide </a:t>
            </a:r>
            <a:r>
              <a:rPr lang="en-US" sz="2000" dirty="0">
                <a:latin typeface="+mn-lt"/>
              </a:rPr>
              <a:t>(Vimpat</a:t>
            </a:r>
            <a:r>
              <a:rPr lang="en-US" sz="2000" dirty="0" smtClean="0">
                <a:latin typeface="+mn-lt"/>
              </a:rPr>
              <a:t>)</a:t>
            </a:r>
          </a:p>
          <a:p>
            <a:r>
              <a:rPr lang="en-US" sz="2000" dirty="0" smtClean="0">
                <a:latin typeface="+mn-lt"/>
              </a:rPr>
              <a:t>Lamotrigine </a:t>
            </a:r>
            <a:r>
              <a:rPr lang="en-US" sz="2000" dirty="0">
                <a:latin typeface="+mn-lt"/>
              </a:rPr>
              <a:t>(Lamictal</a:t>
            </a:r>
            <a:r>
              <a:rPr lang="en-US" sz="2000" dirty="0" smtClean="0">
                <a:latin typeface="+mn-lt"/>
              </a:rPr>
              <a:t>)</a:t>
            </a:r>
          </a:p>
          <a:p>
            <a:r>
              <a:rPr lang="en-US" sz="2000" dirty="0" smtClean="0">
                <a:latin typeface="+mn-lt"/>
              </a:rPr>
              <a:t>Levetiracetam </a:t>
            </a:r>
            <a:r>
              <a:rPr lang="en-US" sz="2000" dirty="0">
                <a:latin typeface="+mn-lt"/>
              </a:rPr>
              <a:t>(Keppra</a:t>
            </a:r>
            <a:r>
              <a:rPr lang="en-US" sz="2000" dirty="0" smtClean="0">
                <a:latin typeface="+mn-lt"/>
              </a:rPr>
              <a:t>)</a:t>
            </a:r>
          </a:p>
          <a:p>
            <a:r>
              <a:rPr lang="en-US" sz="2000" dirty="0" smtClean="0">
                <a:latin typeface="+mn-lt"/>
              </a:rPr>
              <a:t>Lorazepam </a:t>
            </a:r>
            <a:r>
              <a:rPr lang="en-US" sz="2000" dirty="0">
                <a:latin typeface="+mn-lt"/>
              </a:rPr>
              <a:t>(Ativan</a:t>
            </a:r>
            <a:r>
              <a:rPr lang="en-US" sz="2000" dirty="0" smtClean="0">
                <a:latin typeface="+mn-lt"/>
              </a:rPr>
              <a:t>)</a:t>
            </a:r>
          </a:p>
          <a:p>
            <a:r>
              <a:rPr lang="en-US" sz="2000" dirty="0" smtClean="0">
                <a:latin typeface="+mn-lt"/>
              </a:rPr>
              <a:t>Oxcarbaqzepine </a:t>
            </a:r>
            <a:r>
              <a:rPr lang="en-US" sz="2000" dirty="0">
                <a:latin typeface="+mn-lt"/>
              </a:rPr>
              <a:t>(Oxtellar, Tripetal</a:t>
            </a:r>
            <a:r>
              <a:rPr lang="en-US" sz="2000" dirty="0" smtClean="0">
                <a:latin typeface="+mn-lt"/>
              </a:rPr>
              <a:t>)</a:t>
            </a:r>
          </a:p>
          <a:p>
            <a:r>
              <a:rPr lang="en-US" sz="2000" dirty="0" smtClean="0">
                <a:latin typeface="+mn-lt"/>
              </a:rPr>
              <a:t>Perampanel </a:t>
            </a:r>
            <a:r>
              <a:rPr lang="en-US" sz="2000" dirty="0">
                <a:latin typeface="+mn-lt"/>
              </a:rPr>
              <a:t>(Fycompa</a:t>
            </a:r>
            <a:r>
              <a:rPr lang="en-US" sz="2000" dirty="0" smtClean="0">
                <a:latin typeface="+mn-lt"/>
              </a:rPr>
              <a:t>)</a:t>
            </a:r>
          </a:p>
          <a:p>
            <a:r>
              <a:rPr lang="en-US" sz="2000" dirty="0" smtClean="0">
                <a:latin typeface="+mn-lt"/>
              </a:rPr>
              <a:t>Phenobarbital</a:t>
            </a:r>
            <a:endParaRPr lang="en-US" sz="2000" dirty="0">
              <a:latin typeface="+mn-lt"/>
            </a:endParaRPr>
          </a:p>
        </p:txBody>
      </p:sp>
    </p:spTree>
    <p:extLst>
      <p:ext uri="{BB962C8B-B14F-4D97-AF65-F5344CB8AC3E}">
        <p14:creationId xmlns:p14="http://schemas.microsoft.com/office/powerpoint/2010/main" val="507675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19-3 Medications Commonly Used in the Treatment of Epilepsy </a:t>
            </a:r>
            <a:r>
              <a:rPr lang="en-US" sz="2000" b="0" dirty="0" smtClean="0"/>
              <a:t>(3 </a:t>
            </a:r>
            <a:r>
              <a:rPr lang="en-US" sz="2000" b="0" dirty="0"/>
              <a:t>of 3)</a:t>
            </a:r>
          </a:p>
        </p:txBody>
      </p:sp>
      <p:sp>
        <p:nvSpPr>
          <p:cNvPr id="3" name="Text Placeholder 2"/>
          <p:cNvSpPr>
            <a:spLocks noGrp="1"/>
          </p:cNvSpPr>
          <p:nvPr>
            <p:ph type="body" idx="1"/>
          </p:nvPr>
        </p:nvSpPr>
        <p:spPr>
          <a:xfrm>
            <a:off x="457200" y="1600200"/>
            <a:ext cx="8229600" cy="4709160"/>
          </a:xfrm>
        </p:spPr>
        <p:txBody>
          <a:bodyPr/>
          <a:lstStyle/>
          <a:p>
            <a:r>
              <a:rPr lang="en-US" sz="2000" dirty="0">
                <a:latin typeface="+mn-lt"/>
              </a:rPr>
              <a:t>Phenytoin (Dilantin, Epanutin, Phenytek</a:t>
            </a:r>
            <a:r>
              <a:rPr lang="en-US" sz="2000" dirty="0" smtClean="0">
                <a:latin typeface="+mn-lt"/>
              </a:rPr>
              <a:t>)</a:t>
            </a:r>
            <a:endParaRPr lang="en-US" sz="2000" dirty="0">
              <a:latin typeface="+mn-lt"/>
            </a:endParaRPr>
          </a:p>
          <a:p>
            <a:r>
              <a:rPr lang="en-US" sz="2000" dirty="0">
                <a:latin typeface="+mn-lt"/>
              </a:rPr>
              <a:t>Pregabalin (Lyrica</a:t>
            </a:r>
            <a:r>
              <a:rPr lang="en-US" sz="2000" dirty="0" smtClean="0">
                <a:latin typeface="+mn-lt"/>
              </a:rPr>
              <a:t>)</a:t>
            </a:r>
            <a:endParaRPr lang="en-US" sz="2000" dirty="0">
              <a:latin typeface="+mn-lt"/>
            </a:endParaRPr>
          </a:p>
          <a:p>
            <a:r>
              <a:rPr lang="en-US" sz="2000" dirty="0">
                <a:latin typeface="+mn-lt"/>
              </a:rPr>
              <a:t>Primidone (Mysoline</a:t>
            </a:r>
            <a:r>
              <a:rPr lang="en-US" sz="2000" dirty="0" smtClean="0">
                <a:latin typeface="+mn-lt"/>
              </a:rPr>
              <a:t>)</a:t>
            </a:r>
          </a:p>
          <a:p>
            <a:r>
              <a:rPr lang="en-US" sz="2000" dirty="0">
                <a:latin typeface="+mn-lt"/>
              </a:rPr>
              <a:t>Rufinamide (Benzel, Inovelon</a:t>
            </a:r>
            <a:r>
              <a:rPr lang="en-US" sz="2000" dirty="0" smtClean="0">
                <a:latin typeface="+mn-lt"/>
              </a:rPr>
              <a:t>)</a:t>
            </a:r>
          </a:p>
          <a:p>
            <a:r>
              <a:rPr lang="en-US" sz="2000" dirty="0" smtClean="0">
                <a:latin typeface="+mn-lt"/>
              </a:rPr>
              <a:t>Tiagabine </a:t>
            </a:r>
            <a:r>
              <a:rPr lang="en-US" sz="2000" dirty="0">
                <a:latin typeface="+mn-lt"/>
              </a:rPr>
              <a:t>Hydrochloride (Gabitril</a:t>
            </a:r>
            <a:r>
              <a:rPr lang="en-US" sz="2000" dirty="0" smtClean="0">
                <a:latin typeface="+mn-lt"/>
              </a:rPr>
              <a:t>)</a:t>
            </a:r>
          </a:p>
          <a:p>
            <a:r>
              <a:rPr lang="en-US" sz="2000" dirty="0" smtClean="0">
                <a:latin typeface="+mn-lt"/>
              </a:rPr>
              <a:t>Topiramate </a:t>
            </a:r>
            <a:r>
              <a:rPr lang="en-US" sz="2000" dirty="0">
                <a:latin typeface="+mn-lt"/>
              </a:rPr>
              <a:t>(Topamax</a:t>
            </a:r>
            <a:r>
              <a:rPr lang="en-US" sz="2000" dirty="0" smtClean="0">
                <a:latin typeface="+mn-lt"/>
              </a:rPr>
              <a:t>)</a:t>
            </a:r>
          </a:p>
          <a:p>
            <a:r>
              <a:rPr lang="en-US" sz="2000" dirty="0" smtClean="0">
                <a:latin typeface="+mn-lt"/>
              </a:rPr>
              <a:t>Valporic </a:t>
            </a:r>
            <a:r>
              <a:rPr lang="en-US" sz="2000" dirty="0">
                <a:latin typeface="+mn-lt"/>
              </a:rPr>
              <a:t>Acid (Convulex, Depakene, Depakine, Orfiril, </a:t>
            </a:r>
            <a:r>
              <a:rPr lang="en-US" sz="2000" dirty="0" smtClean="0">
                <a:latin typeface="+mn-lt"/>
              </a:rPr>
              <a:t>Valporal</a:t>
            </a:r>
            <a:r>
              <a:rPr lang="en-US" sz="2000" dirty="0">
                <a:latin typeface="+mn-lt"/>
              </a:rPr>
              <a:t>, Valporal, Valprosid</a:t>
            </a:r>
            <a:r>
              <a:rPr lang="en-US" sz="2000" dirty="0" smtClean="0">
                <a:latin typeface="+mn-lt"/>
              </a:rPr>
              <a:t>)</a:t>
            </a:r>
          </a:p>
          <a:p>
            <a:r>
              <a:rPr lang="en-US" sz="2000" dirty="0" smtClean="0">
                <a:latin typeface="+mn-lt"/>
              </a:rPr>
              <a:t>Vigabatrin </a:t>
            </a:r>
            <a:r>
              <a:rPr lang="en-US" sz="2000" dirty="0">
                <a:latin typeface="+mn-lt"/>
              </a:rPr>
              <a:t>(Sabril</a:t>
            </a:r>
            <a:r>
              <a:rPr lang="en-US" sz="2000" dirty="0" smtClean="0">
                <a:latin typeface="+mn-lt"/>
              </a:rPr>
              <a:t>)</a:t>
            </a:r>
          </a:p>
          <a:p>
            <a:r>
              <a:rPr lang="en-US" sz="2000" dirty="0" smtClean="0">
                <a:latin typeface="+mn-lt"/>
              </a:rPr>
              <a:t>Zonisamide </a:t>
            </a:r>
            <a:r>
              <a:rPr lang="en-US" sz="2000" dirty="0">
                <a:latin typeface="+mn-lt"/>
              </a:rPr>
              <a:t>(Zonegran</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4286497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(20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56355"/>
          </a:xfrm>
        </p:spPr>
        <p:txBody>
          <a:bodyPr wrap="square" lIns="91425" tIns="91425" rIns="91425" bIns="91425">
            <a:noAutofit/>
          </a:bodyPr>
          <a:lstStyle/>
          <a:p>
            <a:r>
              <a:rPr lang="en-US" altLang="en-US" sz="2400" dirty="0">
                <a:latin typeface="+mn-lt"/>
              </a:rPr>
              <a:t>Assessment-Based Approach to Seizure Activity</a:t>
            </a:r>
          </a:p>
          <a:p>
            <a:pPr lvl="1"/>
            <a:r>
              <a:rPr lang="en-US" altLang="en-US" sz="2400" dirty="0">
                <a:latin typeface="+mn-lt"/>
              </a:rPr>
              <a:t>Secondary assessment</a:t>
            </a:r>
          </a:p>
          <a:p>
            <a:pPr lvl="2"/>
            <a:r>
              <a:rPr lang="en-US" altLang="en-US" sz="2400" dirty="0">
                <a:latin typeface="+mn-lt"/>
              </a:rPr>
              <a:t>Signs and symptoms may include:</a:t>
            </a:r>
          </a:p>
          <a:p>
            <a:pPr lvl="3" indent="-230400"/>
            <a:r>
              <a:rPr lang="en-US" altLang="en-US" sz="2400" dirty="0">
                <a:latin typeface="+mn-lt"/>
              </a:rPr>
              <a:t>Aura</a:t>
            </a:r>
          </a:p>
          <a:p>
            <a:pPr lvl="3" indent="-230400"/>
            <a:r>
              <a:rPr lang="en-US" altLang="en-US" sz="2400" dirty="0">
                <a:latin typeface="+mn-lt"/>
              </a:rPr>
              <a:t>Loss of consciousness</a:t>
            </a:r>
          </a:p>
          <a:p>
            <a:pPr lvl="3" indent="-230400"/>
            <a:r>
              <a:rPr lang="en-US" altLang="en-US" sz="2400" dirty="0">
                <a:latin typeface="+mn-lt"/>
              </a:rPr>
              <a:t>Convulsions</a:t>
            </a:r>
          </a:p>
          <a:p>
            <a:pPr lvl="3" indent="-230400"/>
            <a:r>
              <a:rPr lang="en-US" altLang="en-US" sz="2400" dirty="0">
                <a:latin typeface="+mn-lt"/>
              </a:rPr>
              <a:t>Biting the tongue</a:t>
            </a:r>
          </a:p>
          <a:p>
            <a:pPr lvl="3" indent="-230400"/>
            <a:r>
              <a:rPr lang="en-US" altLang="en-US" sz="2400" dirty="0">
                <a:latin typeface="+mn-lt"/>
              </a:rPr>
              <a:t>Excessive </a:t>
            </a:r>
            <a:r>
              <a:rPr lang="en-US" altLang="en-US" sz="2400" dirty="0" smtClean="0">
                <a:latin typeface="+mn-lt"/>
              </a:rPr>
              <a:t>saliva</a:t>
            </a:r>
            <a:endParaRPr lang="en-US" altLang="en-US" sz="2400" dirty="0">
              <a:latin typeface="+mn-lt"/>
            </a:endParaRPr>
          </a:p>
        </p:txBody>
      </p:sp>
    </p:spTree>
    <p:extLst>
      <p:ext uri="{BB962C8B-B14F-4D97-AF65-F5344CB8AC3E}">
        <p14:creationId xmlns:p14="http://schemas.microsoft.com/office/powerpoint/2010/main" val="1243505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(21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r>
              <a:rPr lang="en-US" altLang="en-US" sz="2400" dirty="0">
                <a:latin typeface="+mn-lt"/>
              </a:rPr>
              <a:t>Assessment-Based Approach to Seizure Activity</a:t>
            </a:r>
          </a:p>
          <a:p>
            <a:pPr lvl="1"/>
            <a:r>
              <a:rPr lang="en-US" altLang="en-US" sz="2400" dirty="0">
                <a:latin typeface="+mn-lt"/>
              </a:rPr>
              <a:t>Secondary assessment</a:t>
            </a:r>
          </a:p>
          <a:p>
            <a:pPr lvl="2"/>
            <a:r>
              <a:rPr lang="en-US" altLang="en-US" sz="2400" dirty="0">
                <a:latin typeface="+mn-lt"/>
              </a:rPr>
              <a:t>Signs and symptoms may include:</a:t>
            </a:r>
          </a:p>
          <a:p>
            <a:pPr marL="1602000" lvl="3" indent="-230400" eaLnBrk="0" fontAlgn="base" hangingPunct="0">
              <a:spcAft>
                <a:spcPct val="0"/>
              </a:spcAft>
              <a:buSzPts val="2400"/>
              <a:buFontTx/>
              <a:buChar char="–"/>
            </a:pPr>
            <a:r>
              <a:rPr lang="en-US" altLang="en-US" sz="2400" dirty="0" smtClean="0">
                <a:solidFill>
                  <a:srgbClr val="000000"/>
                </a:solidFill>
                <a:latin typeface="+mn-lt"/>
                <a:ea typeface="ＭＳ Ｐゴシック"/>
              </a:rPr>
              <a:t>Urinary </a:t>
            </a:r>
            <a:r>
              <a:rPr lang="en-US" altLang="en-US" sz="2400" dirty="0">
                <a:solidFill>
                  <a:srgbClr val="000000"/>
                </a:solidFill>
                <a:latin typeface="+mn-lt"/>
                <a:ea typeface="ＭＳ Ｐゴシック"/>
              </a:rPr>
              <a:t>or bowel incontinence</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Hyperventilation and tachycardia</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Postictal confusion</a:t>
            </a:r>
          </a:p>
        </p:txBody>
      </p:sp>
    </p:spTree>
    <p:extLst>
      <p:ext uri="{BB962C8B-B14F-4D97-AF65-F5344CB8AC3E}">
        <p14:creationId xmlns:p14="http://schemas.microsoft.com/office/powerpoint/2010/main" val="1323241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(22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563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to Seizure Activity</a:t>
            </a:r>
          </a:p>
          <a:p>
            <a:pPr marL="741600" lvl="1" indent="-284400" eaLnBrk="0" fontAlgn="base" hangingPunct="0">
              <a:spcAft>
                <a:spcPct val="0"/>
              </a:spcAft>
              <a:buSzPts val="2400"/>
              <a:buFontTx/>
              <a:buChar char="–"/>
            </a:pPr>
            <a:r>
              <a:rPr lang="en-US" altLang="en-US" sz="2400" dirty="0" smtClean="0">
                <a:solidFill>
                  <a:srgbClr val="000000"/>
                </a:solidFill>
                <a:latin typeface="+mn-lt"/>
                <a:ea typeface="ＭＳ Ｐゴシック"/>
              </a:rPr>
              <a:t>Emergency </a:t>
            </a:r>
            <a:r>
              <a:rPr lang="en-US" altLang="en-US" sz="2400" dirty="0">
                <a:solidFill>
                  <a:srgbClr val="000000"/>
                </a:solidFill>
                <a:latin typeface="+mn-lt"/>
                <a:ea typeface="ＭＳ Ｐゴシック"/>
              </a:rPr>
              <a:t>Medical Care</a:t>
            </a:r>
          </a:p>
          <a:p>
            <a:pPr lvl="2" eaLnBrk="0" fontAlgn="base" hangingPunct="0">
              <a:spcAft>
                <a:spcPct val="0"/>
              </a:spcAft>
              <a:buSzPts val="2400"/>
            </a:pPr>
            <a:r>
              <a:rPr lang="en-US" altLang="en-US" sz="2400" dirty="0">
                <a:solidFill>
                  <a:srgbClr val="000000"/>
                </a:solidFill>
                <a:latin typeface="+mn-lt"/>
                <a:ea typeface="ＭＳ Ｐゴシック"/>
              </a:rPr>
              <a:t>Protect the patient from injury.</a:t>
            </a:r>
          </a:p>
          <a:p>
            <a:pPr lvl="2" eaLnBrk="0" fontAlgn="base" hangingPunct="0">
              <a:spcAft>
                <a:spcPct val="0"/>
              </a:spcAft>
              <a:buSzPts val="2400"/>
            </a:pPr>
            <a:r>
              <a:rPr lang="en-US" altLang="en-US" sz="2400" dirty="0">
                <a:solidFill>
                  <a:srgbClr val="000000"/>
                </a:solidFill>
                <a:latin typeface="+mn-lt"/>
                <a:ea typeface="ＭＳ Ｐゴシック"/>
              </a:rPr>
              <a:t>Position the patient.</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lateral recumbent for postictal patients.</a:t>
            </a:r>
          </a:p>
          <a:p>
            <a:pPr marL="1602000" lvl="3" indent="-230400" eaLnBrk="0" fontAlgn="base" hangingPunct="0">
              <a:spcAft>
                <a:spcPct val="0"/>
              </a:spcAft>
              <a:buSzPts val="2400"/>
              <a:buFontTx/>
              <a:buChar char="–"/>
            </a:pPr>
            <a:r>
              <a:rPr lang="en-US" altLang="en-US" sz="2400" dirty="0">
                <a:solidFill>
                  <a:srgbClr val="000000"/>
                </a:solidFill>
                <a:latin typeface="+mn-lt"/>
                <a:ea typeface="ＭＳ Ｐゴシック"/>
              </a:rPr>
              <a:t>Consider need for spine motion restriction.</a:t>
            </a:r>
          </a:p>
          <a:p>
            <a:pPr lvl="2" eaLnBrk="0" fontAlgn="base" hangingPunct="0">
              <a:spcAft>
                <a:spcPct val="0"/>
              </a:spcAft>
              <a:buSzPts val="2400"/>
            </a:pPr>
            <a:r>
              <a:rPr lang="en-US" altLang="en-US" sz="2400" dirty="0">
                <a:solidFill>
                  <a:srgbClr val="000000"/>
                </a:solidFill>
                <a:latin typeface="+mn-lt"/>
                <a:ea typeface="ＭＳ Ｐゴシック"/>
              </a:rPr>
              <a:t>Maintain the patient’s airway.</a:t>
            </a:r>
          </a:p>
          <a:p>
            <a:pPr marL="1602000" lvl="3" indent="-230400" eaLnBrk="0" fontAlgn="base" hangingPunct="0">
              <a:spcAft>
                <a:spcPct val="0"/>
              </a:spcAft>
              <a:buSzPts val="2400"/>
            </a:pPr>
            <a:r>
              <a:rPr lang="en-US" altLang="en-US" sz="2400" dirty="0">
                <a:solidFill>
                  <a:srgbClr val="000000"/>
                </a:solidFill>
                <a:latin typeface="+mn-lt"/>
                <a:ea typeface="ＭＳ Ｐゴシック"/>
              </a:rPr>
              <a:t>Insert a nasopharyngeal airway, if needed.</a:t>
            </a:r>
          </a:p>
        </p:txBody>
      </p:sp>
    </p:spTree>
    <p:extLst>
      <p:ext uri="{BB962C8B-B14F-4D97-AF65-F5344CB8AC3E}">
        <p14:creationId xmlns:p14="http://schemas.microsoft.com/office/powerpoint/2010/main" val="4037536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(23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to Seizure Activity</a:t>
            </a:r>
          </a:p>
          <a:p>
            <a:pPr marL="741600" lvl="1" indent="-284400" eaLnBrk="0" fontAlgn="base" hangingPunct="0">
              <a:spcAft>
                <a:spcPct val="0"/>
              </a:spcAft>
              <a:buSzPts val="2400"/>
              <a:buFontTx/>
              <a:buChar char="–"/>
            </a:pPr>
            <a:r>
              <a:rPr lang="en-US" altLang="en-US" sz="2400" dirty="0">
                <a:solidFill>
                  <a:srgbClr val="000000"/>
                </a:solidFill>
                <a:latin typeface="+mn-lt"/>
                <a:ea typeface="ＭＳ Ｐゴシック"/>
              </a:rPr>
              <a:t>Emergency Medical Care</a:t>
            </a:r>
          </a:p>
          <a:p>
            <a:pPr lvl="2" eaLnBrk="0" fontAlgn="base" hangingPunct="0">
              <a:spcAft>
                <a:spcPct val="0"/>
              </a:spcAft>
              <a:buSzPts val="2400"/>
            </a:pPr>
            <a:r>
              <a:rPr lang="en-US" altLang="en-US" sz="2400" dirty="0" smtClean="0">
                <a:solidFill>
                  <a:srgbClr val="000000"/>
                </a:solidFill>
                <a:latin typeface="+mn-lt"/>
                <a:ea typeface="ＭＳ Ｐゴシック"/>
              </a:rPr>
              <a:t>Use </a:t>
            </a:r>
            <a:r>
              <a:rPr lang="en-US" altLang="en-US" sz="2400" dirty="0">
                <a:solidFill>
                  <a:srgbClr val="000000"/>
                </a:solidFill>
                <a:latin typeface="+mn-lt"/>
                <a:ea typeface="ＭＳ Ｐゴシック"/>
              </a:rPr>
              <a:t>suction as needed.</a:t>
            </a:r>
          </a:p>
          <a:p>
            <a:pPr lvl="2" eaLnBrk="0" fontAlgn="base" hangingPunct="0">
              <a:spcAft>
                <a:spcPct val="0"/>
              </a:spcAft>
              <a:buSzPts val="2400"/>
            </a:pPr>
            <a:r>
              <a:rPr lang="en-US" altLang="en-US" sz="2400" dirty="0">
                <a:solidFill>
                  <a:srgbClr val="000000"/>
                </a:solidFill>
                <a:latin typeface="+mn-lt"/>
                <a:ea typeface="ＭＳ Ｐゴシック"/>
              </a:rPr>
              <a:t>Begin positive pressure ventilation, if needed.</a:t>
            </a:r>
          </a:p>
          <a:p>
            <a:pPr lvl="2" eaLnBrk="0" fontAlgn="base" hangingPunct="0">
              <a:spcAft>
                <a:spcPct val="0"/>
              </a:spcAft>
              <a:buSzPts val="2400"/>
            </a:pPr>
            <a:r>
              <a:rPr lang="en-US" altLang="en-US" sz="2400" dirty="0">
                <a:solidFill>
                  <a:srgbClr val="000000"/>
                </a:solidFill>
                <a:latin typeface="+mn-lt"/>
                <a:ea typeface="ＭＳ Ｐゴシック"/>
              </a:rPr>
              <a:t>Maintain adequate oxygenation.</a:t>
            </a:r>
          </a:p>
          <a:p>
            <a:pPr lvl="2" eaLnBrk="0" fontAlgn="base" hangingPunct="0">
              <a:spcAft>
                <a:spcPct val="0"/>
              </a:spcAft>
              <a:buSzPts val="2400"/>
            </a:pPr>
            <a:r>
              <a:rPr lang="en-US" altLang="en-US" sz="2400" dirty="0">
                <a:solidFill>
                  <a:srgbClr val="000000"/>
                </a:solidFill>
                <a:latin typeface="+mn-lt"/>
                <a:ea typeface="ＭＳ Ｐゴシック"/>
              </a:rPr>
              <a:t>Transport</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638299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(24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8356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dirty="0">
                <a:latin typeface="+mn-lt"/>
              </a:rPr>
              <a:t>Assessment-Based Approach to Seizure Activity</a:t>
            </a:r>
          </a:p>
          <a:p>
            <a:pPr marL="741600" lvl="1" indent="-284400" eaLnBrk="0" fontAlgn="base" hangingPunct="0">
              <a:spcAft>
                <a:spcPct val="0"/>
              </a:spcAft>
              <a:buSzPts val="2400"/>
              <a:buFontTx/>
              <a:buChar char="–"/>
              <a:defRPr/>
            </a:pPr>
            <a:r>
              <a:rPr lang="en-US" altLang="en-US" sz="2400" dirty="0" smtClean="0">
                <a:solidFill>
                  <a:srgbClr val="000000"/>
                </a:solidFill>
                <a:latin typeface="+mn-lt"/>
                <a:ea typeface="ＭＳ Ｐゴシック"/>
              </a:rPr>
              <a:t>Reassessment</a:t>
            </a:r>
            <a:endParaRPr lang="en-US" altLang="en-US" sz="2400" dirty="0">
              <a:solidFill>
                <a:srgbClr val="000000"/>
              </a:solidFill>
              <a:latin typeface="+mn-lt"/>
              <a:ea typeface="ＭＳ Ｐゴシック"/>
            </a:endParaRPr>
          </a:p>
          <a:p>
            <a:pPr lvl="2" eaLnBrk="0" fontAlgn="base" hangingPunct="0">
              <a:spcAft>
                <a:spcPct val="0"/>
              </a:spcAft>
              <a:buSzPts val="2400"/>
              <a:defRPr/>
            </a:pPr>
            <a:r>
              <a:rPr lang="en-US" altLang="en-US" sz="2400" dirty="0">
                <a:solidFill>
                  <a:srgbClr val="000000"/>
                </a:solidFill>
                <a:latin typeface="+mn-lt"/>
                <a:ea typeface="ＭＳ Ｐゴシック"/>
              </a:rPr>
              <a:t>Be prepared to manage additional seizures.</a:t>
            </a:r>
          </a:p>
          <a:p>
            <a:pPr marL="741600" lvl="1" indent="-284400" eaLnBrk="0" fontAlgn="base" hangingPunct="0">
              <a:spcAft>
                <a:spcPct val="0"/>
              </a:spcAft>
              <a:buSzPts val="2400"/>
              <a:buFontTx/>
              <a:buChar char="–"/>
              <a:defRPr/>
            </a:pPr>
            <a:r>
              <a:rPr lang="en-US" altLang="en-US" sz="2400" dirty="0">
                <a:solidFill>
                  <a:srgbClr val="000000"/>
                </a:solidFill>
                <a:latin typeface="+mn-lt"/>
                <a:ea typeface="ＭＳ Ｐゴシック"/>
              </a:rPr>
              <a:t>Prehospital Medications Used to Stop </a:t>
            </a:r>
            <a:r>
              <a:rPr lang="en-US" altLang="en-US" sz="2400" dirty="0" smtClean="0">
                <a:solidFill>
                  <a:srgbClr val="000000"/>
                </a:solidFill>
                <a:latin typeface="+mn-lt"/>
                <a:ea typeface="ＭＳ Ｐゴシック"/>
              </a:rPr>
              <a:t>Seizures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429459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430126"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Ana Salinas and Loren Dyer enter a residence for a report of a </a:t>
            </a:r>
            <a:r>
              <a:rPr lang="en-US" altLang="en-US" sz="2400" dirty="0" smtClean="0">
                <a:solidFill>
                  <a:srgbClr val="000000"/>
                </a:solidFill>
                <a:latin typeface="Arial (Body)"/>
                <a:ea typeface="ＭＳ Ｐゴシック"/>
              </a:rPr>
              <a:t>seizure </a:t>
            </a:r>
            <a:r>
              <a:rPr lang="en-US" altLang="en-US" sz="2400" dirty="0">
                <a:solidFill>
                  <a:srgbClr val="000000"/>
                </a:solidFill>
                <a:latin typeface="Arial (Body)"/>
                <a:ea typeface="ＭＳ Ｐゴシック"/>
              </a:rPr>
              <a:t>to find a man in his early 30s who appears unresponsive, and who has increased respirations with copious oral secretions. They can see that the patient was incontinent of urine.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brother reports that the patient was playing a game of cards when he experienced a seizure, falling out of his </a:t>
            </a:r>
            <a:r>
              <a:rPr lang="en-US" altLang="en-US" sz="2400" dirty="0" smtClean="0">
                <a:solidFill>
                  <a:srgbClr val="000000"/>
                </a:solidFill>
                <a:latin typeface="Arial (Body)"/>
                <a:ea typeface="ＭＳ Ｐゴシック"/>
              </a:rPr>
              <a:t>chair.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790642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(25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445820"/>
            <a:ext cx="8229600" cy="1030680"/>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pPr>
            <a:r>
              <a:rPr lang="en-US" altLang="en-US" sz="1800" dirty="0">
                <a:solidFill>
                  <a:srgbClr val="000000"/>
                </a:solidFill>
                <a:latin typeface="+mn-lt"/>
                <a:ea typeface="ＭＳ Ｐゴシック"/>
              </a:rPr>
              <a:t>Summary: Assessment and Care for </a:t>
            </a:r>
            <a:r>
              <a:rPr lang="en-US" altLang="en-US" sz="1800" dirty="0" smtClean="0">
                <a:solidFill>
                  <a:srgbClr val="000000"/>
                </a:solidFill>
                <a:latin typeface="+mn-lt"/>
                <a:ea typeface="ＭＳ Ｐゴシック"/>
              </a:rPr>
              <a:t>Seizures</a:t>
            </a:r>
          </a:p>
          <a:p>
            <a:pPr marL="0" lvl="0" indent="0" eaLnBrk="0" fontAlgn="base" hangingPunct="0">
              <a:spcBef>
                <a:spcPct val="20000"/>
              </a:spcBef>
              <a:spcAft>
                <a:spcPct val="0"/>
              </a:spcAft>
              <a:buSzPts val="2400"/>
              <a:buNone/>
            </a:pPr>
            <a:r>
              <a:rPr lang="en-US" altLang="en-US" sz="1800" b="1" dirty="0">
                <a:solidFill>
                  <a:srgbClr val="000000"/>
                </a:solidFill>
                <a:latin typeface="+mn-lt"/>
                <a:ea typeface="ＭＳ Ｐゴシック"/>
              </a:rPr>
              <a:t>Emergency Care </a:t>
            </a:r>
            <a:r>
              <a:rPr lang="en-US" altLang="en-US" sz="1800" b="1" dirty="0" smtClean="0">
                <a:solidFill>
                  <a:srgbClr val="000000"/>
                </a:solidFill>
                <a:latin typeface="+mn-lt"/>
                <a:ea typeface="ＭＳ Ｐゴシック"/>
              </a:rPr>
              <a:t>Protocol</a:t>
            </a:r>
          </a:p>
          <a:p>
            <a:pPr marL="0" lvl="0" indent="0" eaLnBrk="0" fontAlgn="base" hangingPunct="0">
              <a:spcBef>
                <a:spcPct val="20000"/>
              </a:spcBef>
              <a:spcAft>
                <a:spcPct val="0"/>
              </a:spcAft>
              <a:buSzPts val="2400"/>
              <a:buNone/>
            </a:pPr>
            <a:r>
              <a:rPr lang="en-US" sz="1800" b="1" dirty="0" smtClean="0">
                <a:solidFill>
                  <a:schemeClr val="tx1"/>
                </a:solidFill>
                <a:latin typeface="+mn-lt"/>
              </a:rPr>
              <a:t>Seizures</a:t>
            </a:r>
            <a:endParaRPr lang="en-US" altLang="en-US" sz="1800" b="1" dirty="0">
              <a:solidFill>
                <a:schemeClr val="tx1"/>
              </a:solidFill>
              <a:latin typeface="+mn-lt"/>
              <a:ea typeface="ＭＳ Ｐゴシック"/>
            </a:endParaRPr>
          </a:p>
        </p:txBody>
      </p:sp>
      <p:sp>
        <p:nvSpPr>
          <p:cNvPr id="4" name="Text Placeholder 3"/>
          <p:cNvSpPr>
            <a:spLocks noGrp="1"/>
          </p:cNvSpPr>
          <p:nvPr>
            <p:ph type="body" idx="2"/>
          </p:nvPr>
        </p:nvSpPr>
        <p:spPr>
          <a:xfrm>
            <a:off x="457200" y="2549425"/>
            <a:ext cx="8229600" cy="3527525"/>
          </a:xfrm>
        </p:spPr>
        <p:txBody>
          <a:bodyPr/>
          <a:lstStyle/>
          <a:p>
            <a:pPr marL="432000" lvl="0" indent="-432000" eaLnBrk="0" fontAlgn="base" hangingPunct="0">
              <a:spcAft>
                <a:spcPct val="0"/>
              </a:spcAft>
              <a:buFont typeface="+mj-lt"/>
              <a:buAutoNum type="arabicPeriod"/>
            </a:pPr>
            <a:r>
              <a:rPr lang="en-US" altLang="en-US" sz="1800" dirty="0" smtClean="0">
                <a:solidFill>
                  <a:srgbClr val="000000"/>
                </a:solidFill>
                <a:latin typeface="+mn-lt"/>
                <a:ea typeface="ＭＳ Ｐゴシック"/>
              </a:rPr>
              <a:t>Establish </a:t>
            </a:r>
            <a:r>
              <a:rPr lang="en-US" altLang="en-US" sz="1800" dirty="0">
                <a:solidFill>
                  <a:srgbClr val="000000"/>
                </a:solidFill>
                <a:latin typeface="+mn-lt"/>
                <a:ea typeface="ＭＳ Ｐゴシック"/>
              </a:rPr>
              <a:t>and maintain an open airway. Insert a nasopharyngeal airway if the seizing patient is unresponsive or has been actively seizing for greater than 5 minutes (prolonged seizure). Insert a nasopharyngeal airway immediately if the patient is seizing from an etiology other than epilepsy or other known seizure disorder.</a:t>
            </a:r>
          </a:p>
          <a:p>
            <a:pPr marL="432000" lvl="0" indent="-432000" eaLnBrk="0" fontAlgn="base" hangingPunct="0">
              <a:spcAft>
                <a:spcPct val="0"/>
              </a:spcAft>
              <a:buFont typeface="+mj-lt"/>
              <a:buAutoNum type="arabicPeriod"/>
            </a:pPr>
            <a:r>
              <a:rPr lang="en-US" altLang="en-US" sz="1800" dirty="0" smtClean="0">
                <a:solidFill>
                  <a:srgbClr val="000000"/>
                </a:solidFill>
                <a:latin typeface="+mn-lt"/>
                <a:ea typeface="ＭＳ Ｐゴシック"/>
              </a:rPr>
              <a:t>Suction </a:t>
            </a:r>
            <a:r>
              <a:rPr lang="en-US" altLang="en-US" sz="1800" dirty="0">
                <a:solidFill>
                  <a:srgbClr val="000000"/>
                </a:solidFill>
                <a:latin typeface="+mn-lt"/>
                <a:ea typeface="ＭＳ Ｐゴシック"/>
              </a:rPr>
              <a:t>secretions as </a:t>
            </a:r>
            <a:r>
              <a:rPr lang="en-US" altLang="en-US" sz="1800" dirty="0" smtClean="0">
                <a:solidFill>
                  <a:srgbClr val="000000"/>
                </a:solidFill>
                <a:latin typeface="+mn-lt"/>
                <a:ea typeface="ＭＳ Ｐゴシック"/>
              </a:rPr>
              <a:t>necessar.</a:t>
            </a:r>
          </a:p>
          <a:p>
            <a:pPr marL="432000" indent="-432000" eaLnBrk="0" fontAlgn="base" hangingPunct="0">
              <a:spcAft>
                <a:spcPct val="0"/>
              </a:spcAft>
              <a:buFont typeface="+mj-lt"/>
              <a:buAutoNum type="arabicPeriod"/>
            </a:pPr>
            <a:r>
              <a:rPr lang="en-US" altLang="en-US" sz="1800" dirty="0" smtClean="0">
                <a:solidFill>
                  <a:srgbClr val="000000"/>
                </a:solidFill>
                <a:latin typeface="+mn-lt"/>
                <a:ea typeface="ＭＳ Ｐゴシック"/>
              </a:rPr>
              <a:t>If the patient is actively seizing, or if breathing is inadequate in the postictal phase, provide positive pressure ventilation with supplemental oxygen at a rate of 10–12 ventilations/minute for an adult and 12–20 ventilations/minute for an infant or child. </a:t>
            </a:r>
            <a:r>
              <a:rPr lang="en-US" sz="1800" dirty="0" smtClean="0">
                <a:latin typeface="+mn-lt"/>
              </a:rPr>
              <a:t>Ventilations may be difﬁcult to deliver because of resistance related to convulsions.</a:t>
            </a:r>
            <a:endParaRPr lang="en-US" sz="1800" dirty="0">
              <a:latin typeface="+mn-lt"/>
            </a:endParaRPr>
          </a:p>
        </p:txBody>
      </p:sp>
    </p:spTree>
    <p:extLst>
      <p:ext uri="{BB962C8B-B14F-4D97-AF65-F5344CB8AC3E}">
        <p14:creationId xmlns:p14="http://schemas.microsoft.com/office/powerpoint/2010/main" val="2190109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(26 of 26)</a:t>
            </a:r>
            <a:endParaRPr lang="en-US" sz="2000" b="0" dirty="0"/>
          </a:p>
        </p:txBody>
      </p:sp>
      <p:sp>
        <p:nvSpPr>
          <p:cNvPr id="3" name="Text Placeholder 2"/>
          <p:cNvSpPr>
            <a:spLocks noGrp="1"/>
          </p:cNvSpPr>
          <p:nvPr>
            <p:ph type="body" idx="1"/>
          </p:nvPr>
        </p:nvSpPr>
        <p:spPr>
          <a:xfrm>
            <a:off x="457200" y="1600201"/>
            <a:ext cx="8229600" cy="4349338"/>
          </a:xfrm>
        </p:spPr>
        <p:txBody>
          <a:bodyPr/>
          <a:lstStyle/>
          <a:p>
            <a:pPr marL="432000" indent="-432000">
              <a:buFont typeface="+mj-lt"/>
              <a:buAutoNum type="arabicPeriod" startAt="4"/>
            </a:pPr>
            <a:r>
              <a:rPr lang="en-US" sz="2400" dirty="0" smtClean="0">
                <a:latin typeface="+mn-lt"/>
              </a:rPr>
              <a:t>If breathing is adequate, administer oxygen to maintain an S</a:t>
            </a:r>
            <a:r>
              <a:rPr lang="en-US" sz="100" dirty="0" smtClean="0">
                <a:latin typeface="+mn-lt"/>
              </a:rPr>
              <a:t> </a:t>
            </a:r>
            <a:r>
              <a:rPr lang="en-US" sz="2400" dirty="0" smtClean="0">
                <a:latin typeface="+mn-lt"/>
              </a:rPr>
              <a:t>p</a:t>
            </a:r>
            <a:r>
              <a:rPr lang="en-US" sz="100" dirty="0" smtClean="0">
                <a:latin typeface="+mn-lt"/>
              </a:rPr>
              <a:t> </a:t>
            </a:r>
            <a:r>
              <a:rPr lang="en-US" sz="2400" dirty="0" smtClean="0">
                <a:latin typeface="+mn-lt"/>
              </a:rPr>
              <a:t>O</a:t>
            </a:r>
            <a:r>
              <a:rPr lang="en-US" sz="2400" baseline="-25000" dirty="0" smtClean="0">
                <a:latin typeface="+mn-lt"/>
              </a:rPr>
              <a:t>2</a:t>
            </a:r>
            <a:r>
              <a:rPr lang="en-US" sz="2400" dirty="0" smtClean="0">
                <a:latin typeface="+mn-lt"/>
              </a:rPr>
              <a:t> of 94% or greater.</a:t>
            </a:r>
          </a:p>
          <a:p>
            <a:pPr marL="432000" indent="-432000">
              <a:buFont typeface="+mj-lt"/>
              <a:buAutoNum type="arabicPeriod" startAt="4"/>
            </a:pPr>
            <a:r>
              <a:rPr lang="en-US" sz="2400" dirty="0" smtClean="0">
                <a:latin typeface="+mn-lt"/>
              </a:rPr>
              <a:t>Place </a:t>
            </a:r>
            <a:r>
              <a:rPr lang="en-US" sz="2400" dirty="0">
                <a:latin typeface="+mn-lt"/>
              </a:rPr>
              <a:t>the patient in a lateral recumbent position</a:t>
            </a:r>
            <a:r>
              <a:rPr lang="en-US" sz="2400" dirty="0" smtClean="0">
                <a:latin typeface="+mn-lt"/>
              </a:rPr>
              <a:t>.</a:t>
            </a:r>
          </a:p>
          <a:p>
            <a:pPr marL="432000" indent="-432000">
              <a:buFont typeface="+mj-lt"/>
              <a:buAutoNum type="arabicPeriod" startAt="4"/>
            </a:pPr>
            <a:r>
              <a:rPr lang="en-US" sz="2400" dirty="0" smtClean="0">
                <a:latin typeface="+mn-lt"/>
              </a:rPr>
              <a:t>Consider </a:t>
            </a:r>
            <a:r>
              <a:rPr lang="en-US" sz="2400" dirty="0">
                <a:latin typeface="+mn-lt"/>
              </a:rPr>
              <a:t>advanced life support backup if the patient continues to actively seize, especially beyond 5 minutes or has two or more seizures without a period of consciousnes between seizures</a:t>
            </a:r>
            <a:r>
              <a:rPr lang="en-US" sz="2400" dirty="0" smtClean="0">
                <a:latin typeface="+mn-lt"/>
              </a:rPr>
              <a:t>.</a:t>
            </a:r>
            <a:endParaRPr lang="en-US" sz="2400" dirty="0">
              <a:latin typeface="+mn-lt"/>
            </a:endParaRPr>
          </a:p>
          <a:p>
            <a:pPr marL="432000" indent="-432000">
              <a:buFont typeface="+mj-lt"/>
              <a:buAutoNum type="arabicPeriod" startAt="4"/>
            </a:pPr>
            <a:r>
              <a:rPr lang="en-US" sz="2400" dirty="0" smtClean="0">
                <a:latin typeface="+mn-lt"/>
              </a:rPr>
              <a:t>Transport.</a:t>
            </a:r>
          </a:p>
          <a:p>
            <a:pPr marL="432000" indent="-432000">
              <a:buFont typeface="+mj-lt"/>
              <a:buAutoNum type="arabicPeriod" startAt="4"/>
            </a:pPr>
            <a:r>
              <a:rPr lang="en-US" sz="2400" dirty="0" smtClean="0">
                <a:latin typeface="+mn-lt"/>
              </a:rPr>
              <a:t>Perform a reassessment every 5 minutes.</a:t>
            </a:r>
          </a:p>
        </p:txBody>
      </p:sp>
    </p:spTree>
    <p:extLst>
      <p:ext uri="{BB962C8B-B14F-4D97-AF65-F5344CB8AC3E}">
        <p14:creationId xmlns:p14="http://schemas.microsoft.com/office/powerpoint/2010/main" val="930733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Syncope </a:t>
            </a:r>
            <a:r>
              <a:rPr lang="en-US" sz="2000" b="0" dirty="0" smtClean="0">
                <a:latin typeface="Times New Roman" panose="02020603050405020304" pitchFamily="18" charset="0"/>
                <a:ea typeface="ＭＳ Ｐゴシック"/>
              </a:rPr>
              <a:t>(1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351520" cy="2252894"/>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Sudden, temporary loss of consciousness.</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Occurs from interruption of cerebral perfusion.</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A common cause is increased parasympathetic influence.</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Bystanders may mistake syncope for a seizure.</a:t>
            </a:r>
          </a:p>
        </p:txBody>
      </p:sp>
    </p:spTree>
    <p:extLst>
      <p:ext uri="{BB962C8B-B14F-4D97-AF65-F5344CB8AC3E}">
        <p14:creationId xmlns:p14="http://schemas.microsoft.com/office/powerpoint/2010/main" val="1258216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19-4 Differentiation between Seizures and Syncope</a:t>
            </a:r>
            <a:endParaRPr lang="en-US" altLang="en-US" dirty="0">
              <a:latin typeface="Times New Roman" panose="02020603050405020304" pitchFamily="18" charset="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3203047642"/>
              </p:ext>
            </p:extLst>
          </p:nvPr>
        </p:nvGraphicFramePr>
        <p:xfrm>
          <a:off x="457200" y="1662929"/>
          <a:ext cx="8205848" cy="3840480"/>
        </p:xfrm>
        <a:graphic>
          <a:graphicData uri="http://schemas.openxmlformats.org/drawingml/2006/table">
            <a:tbl>
              <a:tblPr firstRow="1" bandRow="1">
                <a:tableStyleId>{5940675A-B579-460E-94D1-54222C63F5DA}</a:tableStyleId>
              </a:tblPr>
              <a:tblGrid>
                <a:gridCol w="4102924">
                  <a:extLst>
                    <a:ext uri="{9D8B030D-6E8A-4147-A177-3AD203B41FA5}">
                      <a16:colId xmlns:a16="http://schemas.microsoft.com/office/drawing/2014/main" val="2835122048"/>
                    </a:ext>
                  </a:extLst>
                </a:gridCol>
                <a:gridCol w="4102924">
                  <a:extLst>
                    <a:ext uri="{9D8B030D-6E8A-4147-A177-3AD203B41FA5}">
                      <a16:colId xmlns:a16="http://schemas.microsoft.com/office/drawing/2014/main" val="322696235"/>
                    </a:ext>
                  </a:extLst>
                </a:gridCol>
              </a:tblGrid>
              <a:tr h="309712">
                <a:tc>
                  <a:txBody>
                    <a:bodyPr/>
                    <a:lstStyle/>
                    <a:p>
                      <a:r>
                        <a:rPr lang="en-US" sz="1800" b="1" dirty="0" smtClean="0"/>
                        <a:t>Syncope</a:t>
                      </a:r>
                      <a:endParaRPr lang="en-US" sz="1800" b="1" dirty="0"/>
                    </a:p>
                  </a:txBody>
                  <a:tcPr/>
                </a:tc>
                <a:tc>
                  <a:txBody>
                    <a:bodyPr/>
                    <a:lstStyle/>
                    <a:p>
                      <a:r>
                        <a:rPr lang="en-US" sz="1800" b="1" dirty="0" smtClean="0"/>
                        <a:t>Seizure</a:t>
                      </a:r>
                      <a:endParaRPr lang="en-US" sz="1800" b="1" dirty="0"/>
                    </a:p>
                  </a:txBody>
                  <a:tcPr/>
                </a:tc>
                <a:extLst>
                  <a:ext uri="{0D108BD9-81ED-4DB2-BD59-A6C34878D82A}">
                    <a16:rowId xmlns:a16="http://schemas.microsoft.com/office/drawing/2014/main" val="2541973622"/>
                  </a:ext>
                </a:extLst>
              </a:tr>
              <a:tr h="541995">
                <a:tc>
                  <a:txBody>
                    <a:bodyPr/>
                    <a:lstStyle/>
                    <a:p>
                      <a:r>
                        <a:rPr lang="en-US" sz="1800" dirty="0" smtClean="0"/>
                        <a:t>Usually begins in standing or upright position</a:t>
                      </a:r>
                      <a:endParaRPr lang="en-US" sz="1800" dirty="0"/>
                    </a:p>
                  </a:txBody>
                  <a:tcPr/>
                </a:tc>
                <a:tc>
                  <a:txBody>
                    <a:bodyPr/>
                    <a:lstStyle/>
                    <a:p>
                      <a:r>
                        <a:rPr lang="en-US" sz="1800" dirty="0" smtClean="0"/>
                        <a:t> Might begin in any position</a:t>
                      </a:r>
                      <a:endParaRPr lang="en-US" sz="1800" dirty="0"/>
                    </a:p>
                  </a:txBody>
                  <a:tcPr/>
                </a:tc>
                <a:extLst>
                  <a:ext uri="{0D108BD9-81ED-4DB2-BD59-A6C34878D82A}">
                    <a16:rowId xmlns:a16="http://schemas.microsoft.com/office/drawing/2014/main" val="3192471994"/>
                  </a:ext>
                </a:extLst>
              </a:tr>
              <a:tr h="541995">
                <a:tc>
                  <a:txBody>
                    <a:bodyPr/>
                    <a:lstStyle/>
                    <a:p>
                      <a:r>
                        <a:rPr lang="en-US" sz="1800" dirty="0" smtClean="0"/>
                        <a:t>Might complain of being light-headed, dizzy, or weak prior to the episode</a:t>
                      </a:r>
                    </a:p>
                  </a:txBody>
                  <a:tcPr/>
                </a:tc>
                <a:tc>
                  <a:txBody>
                    <a:bodyPr/>
                    <a:lstStyle/>
                    <a:p>
                      <a:r>
                        <a:rPr lang="en-US" sz="1800" dirty="0" smtClean="0"/>
                        <a:t>Might have an aura or begin without warning</a:t>
                      </a:r>
                    </a:p>
                  </a:txBody>
                  <a:tcPr/>
                </a:tc>
                <a:extLst>
                  <a:ext uri="{0D108BD9-81ED-4DB2-BD59-A6C34878D82A}">
                    <a16:rowId xmlns:a16="http://schemas.microsoft.com/office/drawing/2014/main" val="3415134372"/>
                  </a:ext>
                </a:extLst>
              </a:tr>
              <a:tr h="774279">
                <a:tc>
                  <a:txBody>
                    <a:bodyPr/>
                    <a:lstStyle/>
                    <a:p>
                      <a:r>
                        <a:rPr lang="en-US" sz="1800" dirty="0" smtClean="0"/>
                        <a:t>Sudden loss of consciousness that immediately returns when supine or prone</a:t>
                      </a:r>
                    </a:p>
                  </a:txBody>
                  <a:tcPr/>
                </a:tc>
                <a:tc>
                  <a:txBody>
                    <a:bodyPr/>
                    <a:lstStyle/>
                    <a:p>
                      <a:r>
                        <a:rPr lang="en-US" sz="1800" dirty="0" smtClean="0"/>
                        <a:t>Sudden loss of consciousness that persists, and then has a gradual return to consciousness</a:t>
                      </a:r>
                      <a:endParaRPr lang="en-US" sz="1800" dirty="0"/>
                    </a:p>
                  </a:txBody>
                  <a:tcPr/>
                </a:tc>
                <a:extLst>
                  <a:ext uri="{0D108BD9-81ED-4DB2-BD59-A6C34878D82A}">
                    <a16:rowId xmlns:a16="http://schemas.microsoft.com/office/drawing/2014/main" val="2476628512"/>
                  </a:ext>
                </a:extLst>
              </a:tr>
              <a:tr h="774279">
                <a:tc>
                  <a:txBody>
                    <a:bodyPr/>
                    <a:lstStyle/>
                    <a:p>
                      <a:r>
                        <a:rPr lang="en-US" sz="1800" dirty="0" smtClean="0"/>
                        <a:t>May have some muscle twitching</a:t>
                      </a:r>
                      <a:endParaRPr lang="en-US" sz="1800" dirty="0"/>
                    </a:p>
                  </a:txBody>
                  <a:tcPr/>
                </a:tc>
                <a:tc>
                  <a:txBody>
                    <a:bodyPr/>
                    <a:lstStyle/>
                    <a:p>
                      <a:r>
                        <a:rPr lang="en-US" sz="1800" dirty="0" smtClean="0"/>
                        <a:t>Convulsive muscle activity or repetitive movements during unconsciousness</a:t>
                      </a:r>
                      <a:endParaRPr lang="en-US" sz="1800" dirty="0"/>
                    </a:p>
                  </a:txBody>
                  <a:tcPr/>
                </a:tc>
                <a:extLst>
                  <a:ext uri="{0D108BD9-81ED-4DB2-BD59-A6C34878D82A}">
                    <a16:rowId xmlns:a16="http://schemas.microsoft.com/office/drawing/2014/main" val="701992828"/>
                  </a:ext>
                </a:extLst>
              </a:tr>
              <a:tr h="309712">
                <a:tc>
                  <a:txBody>
                    <a:bodyPr/>
                    <a:lstStyle/>
                    <a:p>
                      <a:r>
                        <a:rPr lang="en-US" sz="1800" dirty="0" smtClean="0"/>
                        <a:t>Skin is usually cool, moist, and pale</a:t>
                      </a:r>
                      <a:endParaRPr lang="en-US" sz="1800" dirty="0"/>
                    </a:p>
                  </a:txBody>
                  <a:tcPr/>
                </a:tc>
                <a:tc>
                  <a:txBody>
                    <a:bodyPr/>
                    <a:lstStyle/>
                    <a:p>
                      <a:r>
                        <a:rPr lang="en-US" sz="1800" dirty="0" smtClean="0"/>
                        <a:t> Skin can be warm and sweaty</a:t>
                      </a:r>
                    </a:p>
                  </a:txBody>
                  <a:tcPr/>
                </a:tc>
                <a:extLst>
                  <a:ext uri="{0D108BD9-81ED-4DB2-BD59-A6C34878D82A}">
                    <a16:rowId xmlns:a16="http://schemas.microsoft.com/office/drawing/2014/main" val="1608600468"/>
                  </a:ext>
                </a:extLst>
              </a:tr>
            </a:tbl>
          </a:graphicData>
        </a:graphic>
      </p:graphicFrame>
    </p:spTree>
    <p:extLst>
      <p:ext uri="{BB962C8B-B14F-4D97-AF65-F5344CB8AC3E}">
        <p14:creationId xmlns:p14="http://schemas.microsoft.com/office/powerpoint/2010/main" val="176519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Syncope </a:t>
            </a:r>
            <a:r>
              <a:rPr lang="en-US" sz="2000" b="0" dirty="0" smtClean="0">
                <a:latin typeface="Times New Roman" panose="02020603050405020304" pitchFamily="18" charset="0"/>
                <a:ea typeface="ＭＳ Ｐゴシック"/>
              </a:rPr>
              <a:t>(2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Conduct primary and secondary assessments.</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Keep the patient supine.</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Consider serious underlying causes and encourage transport.</a:t>
            </a:r>
          </a:p>
        </p:txBody>
      </p:sp>
    </p:spTree>
    <p:extLst>
      <p:ext uri="{BB962C8B-B14F-4D97-AF65-F5344CB8AC3E}">
        <p14:creationId xmlns:p14="http://schemas.microsoft.com/office/powerpoint/2010/main" val="959690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Assess the Head for Any Sign of Trauma</a:t>
            </a:r>
            <a:endParaRPr lang="en-US" altLang="en-US" dirty="0">
              <a:latin typeface="Times New Roman" panose="02020603050405020304" pitchFamily="18" charset="0"/>
              <a:ea typeface="ＭＳ Ｐゴシック"/>
            </a:endParaRPr>
          </a:p>
        </p:txBody>
      </p:sp>
      <p:pic>
        <p:nvPicPr>
          <p:cNvPr id="5" name="Picture 4" descr="The E M T places one hand under the unconscious patient’s head, and presses his fingers and palm from the other hand on the patient’s foreh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576" y="1633430"/>
            <a:ext cx="6544849" cy="4382718"/>
          </a:xfrm>
          <a:prstGeom prst="rect">
            <a:avLst/>
          </a:prstGeom>
        </p:spPr>
      </p:pic>
    </p:spTree>
    <p:extLst>
      <p:ext uri="{BB962C8B-B14F-4D97-AF65-F5344CB8AC3E}">
        <p14:creationId xmlns:p14="http://schemas.microsoft.com/office/powerpoint/2010/main" val="871085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Conclusion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Ana and Loren turn the patient, Dan, onto his left side and Ana suctions his airway. Dan is responsive to painful stimuli, and has adequate breathing. His skin is warm and moist, and there is no cyanosis. His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is 99 percent.</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seizure lasted about two minutes. Its description is consistent with a tonic-clonic seizure, and looked like other seizures Dan has </a:t>
            </a:r>
            <a:r>
              <a:rPr lang="en-US" altLang="en-US" sz="2400" dirty="0" smtClean="0">
                <a:solidFill>
                  <a:srgbClr val="000000"/>
                </a:solidFill>
                <a:latin typeface="Arial (Body)"/>
                <a:ea typeface="ＭＳ Ｐゴシック"/>
              </a:rPr>
              <a:t>had.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67539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Conclusion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474720"/>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mn-lt"/>
                <a:ea typeface="ＭＳ Ｐゴシック"/>
              </a:rPr>
              <a:t>There is no evidence of injury to the head, trunk, or extremities, though it does appear that Dan may have bitten his tongue</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mn-lt"/>
                <a:ea typeface="ＭＳ Ｐゴシック"/>
              </a:rPr>
              <a:t>Dan has a history of seizures, for which he takes the medication </a:t>
            </a:r>
            <a:r>
              <a:rPr lang="en-US" altLang="en-US" sz="2400" dirty="0" smtClean="0">
                <a:solidFill>
                  <a:srgbClr val="000000"/>
                </a:solidFill>
                <a:latin typeface="+mn-lt"/>
                <a:ea typeface="ＭＳ Ｐゴシック"/>
              </a:rPr>
              <a:t>carbamazepine.</a:t>
            </a:r>
            <a:endParaRPr lang="en-US" altLang="en-US" sz="2400" dirty="0">
              <a:solidFill>
                <a:srgbClr val="000000"/>
              </a:solidFill>
              <a:latin typeface="+mn-lt"/>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mn-lt"/>
                <a:ea typeface="ＭＳ Ｐゴシック"/>
              </a:rPr>
              <a:t>A quick check of the prescription bottle shows that Dan may have missed several doses since the prescription was filled two weeks ago.</a:t>
            </a:r>
          </a:p>
        </p:txBody>
      </p:sp>
    </p:spTree>
    <p:extLst>
      <p:ext uri="{BB962C8B-B14F-4D97-AF65-F5344CB8AC3E}">
        <p14:creationId xmlns:p14="http://schemas.microsoft.com/office/powerpoint/2010/main" val="547339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Conclusion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Dan has become responsive to verbal stimuli, but because his mental status remains altered and he has not been compliant with his medications, Ana and Loren recognize that he should be transported.</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En route to the hospital, Dan becomes more responsive, but remains sleepy.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turn his care over to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staff </a:t>
            </a:r>
            <a:r>
              <a:rPr lang="en-US" altLang="en-US" sz="2400" dirty="0">
                <a:solidFill>
                  <a:srgbClr val="000000"/>
                </a:solidFill>
                <a:latin typeface="Arial (Body)"/>
                <a:ea typeface="ＭＳ Ｐゴシック"/>
              </a:rPr>
              <a:t>with a complete report.</a:t>
            </a:r>
          </a:p>
        </p:txBody>
      </p:sp>
    </p:spTree>
    <p:extLst>
      <p:ext uri="{BB962C8B-B14F-4D97-AF65-F5344CB8AC3E}">
        <p14:creationId xmlns:p14="http://schemas.microsoft.com/office/powerpoint/2010/main" val="1757904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Summary </a:t>
            </a:r>
            <a:r>
              <a:rPr lang="en-US" sz="2000" b="0" dirty="0" smtClean="0">
                <a:latin typeface="Times New Roman" panose="02020603050405020304" pitchFamily="18" charset="0"/>
                <a:ea typeface="ＭＳ Ｐゴシック"/>
              </a:rPr>
              <a:t>(1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Seizures result from abnormal electrical impulses in the brain, which can manifest in a variety of ways.</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Seizures may be generalized or partial.</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Status epilepticus is a life-threatening emergency.</a:t>
            </a:r>
          </a:p>
        </p:txBody>
      </p:sp>
    </p:spTree>
    <p:extLst>
      <p:ext uri="{BB962C8B-B14F-4D97-AF65-F5344CB8AC3E}">
        <p14:creationId xmlns:p14="http://schemas.microsoft.com/office/powerpoint/2010/main" val="6737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2667000"/>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What are the first priorities in the assessment and care of this patient?</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What additional information do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need about the seizure and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history?</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Does this patient require transport to the </a:t>
            </a:r>
            <a:r>
              <a:rPr lang="en-US" altLang="en-US" sz="2400" dirty="0" smtClean="0">
                <a:solidFill>
                  <a:srgbClr val="000000"/>
                </a:solidFill>
                <a:latin typeface="Arial (Body)"/>
                <a:ea typeface="ＭＳ Ｐゴシック"/>
              </a:rPr>
              <a:t>hospital?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29233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Summary </a:t>
            </a:r>
            <a:r>
              <a:rPr lang="en-US" sz="2000" b="0" dirty="0" smtClean="0">
                <a:latin typeface="Times New Roman" panose="02020603050405020304" pitchFamily="18" charset="0"/>
                <a:ea typeface="ＭＳ Ｐゴシック"/>
              </a:rPr>
              <a:t>(2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Syncope results from a temporary interruption in brain perfusion.</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Syncope may be benign, but can have serious underlying causes.</a:t>
            </a:r>
          </a:p>
        </p:txBody>
      </p:sp>
    </p:spTree>
    <p:extLst>
      <p:ext uri="{BB962C8B-B14F-4D97-AF65-F5344CB8AC3E}">
        <p14:creationId xmlns:p14="http://schemas.microsoft.com/office/powerpoint/2010/main" val="3293942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Correct!</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27881"/>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simple partial seizure is localized to one area of the body, usually presenting as jerky muscle movements in an extremity, although simple partial seizures can spread and become generalized.</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535201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When there is full-body involvement in rhythmic muscle contraction and relaxation, it is a tonic-clonic seizure. The rhythmic contraction and relaxation is preceded by a phase of rigid muscle contraction known as the hypertonic phase.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1016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brief loss of awareness with staring into space, sometimes accompanied by chewing or lip-smacking motions, is an absence seizure, which occurs in children.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38140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seizure in which the patient remains awake, but unaware of their surroundings, and engages in bizarre, repetitive behavior is a complex partial seizure.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238840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A seizure is a sudden onset of random continuing electrical impulses in the brain.</a:t>
            </a:r>
          </a:p>
        </p:txBody>
      </p:sp>
    </p:spTree>
    <p:extLst>
      <p:ext uri="{BB962C8B-B14F-4D97-AF65-F5344CB8AC3E}">
        <p14:creationId xmlns:p14="http://schemas.microsoft.com/office/powerpoint/2010/main" val="234797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(1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A seizure is a sudden and temporary alteration in brain function caused by electrical discharges in in the brain.</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There are typically changes in mental activity and </a:t>
            </a:r>
            <a:r>
              <a:rPr lang="en-US" altLang="en-US" sz="2400" dirty="0" smtClean="0">
                <a:solidFill>
                  <a:srgbClr val="000000"/>
                </a:solidFill>
                <a:latin typeface="Arial (Body)"/>
                <a:ea typeface="ＭＳ Ｐゴシック"/>
              </a:rPr>
              <a:t>behavior.</a:t>
            </a:r>
            <a:endParaRPr lang="en-US" altLang="en-US" sz="2400" dirty="0">
              <a:solidFill>
                <a:srgbClr val="000000"/>
              </a:solidFill>
              <a:latin typeface="Arial (Body)"/>
              <a:ea typeface="ＭＳ Ｐゴシック"/>
            </a:endParaRP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Epilepsy is a common cause of seizures.</a:t>
            </a:r>
          </a:p>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Seizures also result from injuries or medical conditions.</a:t>
            </a:r>
          </a:p>
        </p:txBody>
      </p:sp>
    </p:spTree>
    <p:extLst>
      <p:ext uri="{BB962C8B-B14F-4D97-AF65-F5344CB8AC3E}">
        <p14:creationId xmlns:p14="http://schemas.microsoft.com/office/powerpoint/2010/main" val="35687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(2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82489"/>
          </a:xfrm>
        </p:spPr>
        <p:txBody>
          <a:bodyPr wrap="square" lIns="91425" tIns="91425" rIns="91425" bIns="91425">
            <a:noAutofit/>
          </a:bodyPr>
          <a:lstStyle/>
          <a:p>
            <a:pPr lvl="0"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Pathophysiology of Seizures</a:t>
            </a:r>
          </a:p>
          <a:p>
            <a:pPr marL="800100" lvl="1" indent="-342900" eaLnBrk="0" fontAlgn="base" hangingPunct="0">
              <a:spcAft>
                <a:spcPct val="0"/>
              </a:spcAft>
              <a:buSzPts val="2400"/>
              <a:buFontTx/>
              <a:buChar char="–"/>
            </a:pPr>
            <a:r>
              <a:rPr lang="en-US" altLang="en-US" sz="2400" dirty="0">
                <a:solidFill>
                  <a:srgbClr val="000000"/>
                </a:solidFill>
                <a:latin typeface="Arial (Body)"/>
                <a:ea typeface="ＭＳ Ｐゴシック"/>
              </a:rPr>
              <a:t>Primary (Unprovoked) </a:t>
            </a:r>
            <a:r>
              <a:rPr lang="en-US" altLang="en-US" sz="2400" dirty="0" smtClean="0">
                <a:solidFill>
                  <a:srgbClr val="000000"/>
                </a:solidFill>
                <a:latin typeface="Arial (Body)"/>
                <a:ea typeface="ＭＳ Ｐゴシック"/>
              </a:rPr>
              <a:t>Seizures</a:t>
            </a:r>
            <a:endParaRPr lang="en-US" altLang="en-US" sz="2400" dirty="0">
              <a:solidFill>
                <a:srgbClr val="000000"/>
              </a:solidFill>
              <a:latin typeface="Arial (Body)"/>
              <a:ea typeface="ＭＳ Ｐゴシック"/>
            </a:endParaRPr>
          </a:p>
          <a:p>
            <a:pPr lvl="2" eaLnBrk="0" fontAlgn="base" hangingPunct="0">
              <a:spcAft>
                <a:spcPct val="0"/>
              </a:spcAft>
              <a:buSzPts val="2400"/>
            </a:pPr>
            <a:r>
              <a:rPr lang="en-US" altLang="en-US" sz="2400" dirty="0">
                <a:solidFill>
                  <a:srgbClr val="000000"/>
                </a:solidFill>
                <a:latin typeface="Arial (Body)"/>
                <a:ea typeface="ＭＳ Ｐゴシック"/>
              </a:rPr>
              <a:t>Occur from a genetic or unknown cause.</a:t>
            </a:r>
          </a:p>
          <a:p>
            <a:pPr lvl="2" eaLnBrk="0" fontAlgn="base" hangingPunct="0">
              <a:spcAft>
                <a:spcPct val="0"/>
              </a:spcAft>
              <a:buSzPts val="2400"/>
            </a:pPr>
            <a:r>
              <a:rPr lang="en-US" altLang="en-US" sz="2400" dirty="0">
                <a:solidFill>
                  <a:srgbClr val="000000"/>
                </a:solidFill>
                <a:latin typeface="Arial (Body)"/>
                <a:ea typeface="ＭＳ Ｐゴシック"/>
              </a:rPr>
              <a:t>Generalized seizures involve both hemispheres of the brain.</a:t>
            </a:r>
          </a:p>
          <a:p>
            <a:pPr lvl="2" eaLnBrk="0" fontAlgn="base" hangingPunct="0">
              <a:spcAft>
                <a:spcPct val="0"/>
              </a:spcAft>
              <a:buSzPts val="2400"/>
            </a:pPr>
            <a:r>
              <a:rPr lang="en-US" altLang="en-US" sz="2400" dirty="0">
                <a:solidFill>
                  <a:srgbClr val="000000"/>
                </a:solidFill>
                <a:latin typeface="Arial (Body)"/>
                <a:ea typeface="ＭＳ Ｐゴシック"/>
              </a:rPr>
              <a:t>Partial seizures involve one hemisphere.</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Simple partial seizures</a:t>
            </a:r>
          </a:p>
          <a:p>
            <a:pPr marL="1602000" lvl="3" indent="-230400" eaLnBrk="0" fontAlgn="base" hangingPunct="0">
              <a:spcAft>
                <a:spcPct val="0"/>
              </a:spcAft>
              <a:buSzPts val="2400"/>
              <a:buFontTx/>
              <a:buChar char="–"/>
            </a:pPr>
            <a:r>
              <a:rPr lang="en-US" altLang="en-US" sz="2400" dirty="0">
                <a:solidFill>
                  <a:srgbClr val="000000"/>
                </a:solidFill>
                <a:latin typeface="Arial (Body)"/>
                <a:ea typeface="ＭＳ Ｐゴシック"/>
              </a:rPr>
              <a:t>Complex partial seizures</a:t>
            </a:r>
          </a:p>
        </p:txBody>
      </p:sp>
    </p:spTree>
    <p:extLst>
      <p:ext uri="{BB962C8B-B14F-4D97-AF65-F5344CB8AC3E}">
        <p14:creationId xmlns:p14="http://schemas.microsoft.com/office/powerpoint/2010/main" val="35271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Seizures </a:t>
            </a:r>
            <a:r>
              <a:rPr lang="en-US" sz="2000" b="0" dirty="0" smtClean="0">
                <a:latin typeface="Times New Roman" panose="02020603050405020304" pitchFamily="18" charset="0"/>
                <a:ea typeface="ＭＳ Ｐゴシック"/>
              </a:rPr>
              <a:t>(3 of 26)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52894"/>
          </a:xfrm>
        </p:spPr>
        <p:txBody>
          <a:bodyPr wrap="square" lIns="91425" tIns="91425" rIns="91425" bIns="91425">
            <a:noAutofit/>
          </a:bodyPr>
          <a:lstStyle/>
          <a:p>
            <a:pPr eaLnBrk="0" fontAlgn="base" hangingPunct="0">
              <a:spcAft>
                <a:spcPct val="0"/>
              </a:spcAft>
              <a:buSzPts val="2400"/>
              <a:buFont typeface="Times" panose="02020603050405020304" pitchFamily="18" charset="0"/>
              <a:buChar char="•"/>
              <a:tabLst/>
            </a:pPr>
            <a:r>
              <a:rPr lang="en-US" altLang="en-US" sz="2400" dirty="0">
                <a:solidFill>
                  <a:srgbClr val="000000"/>
                </a:solidFill>
                <a:latin typeface="Arial (Body)"/>
                <a:ea typeface="ＭＳ Ｐゴシック"/>
              </a:rPr>
              <a:t>Pathophysiology of Seizures</a:t>
            </a:r>
          </a:p>
          <a:p>
            <a:pPr marL="741600" lvl="1" indent="-284400" eaLnBrk="0" fontAlgn="base" hangingPunct="0">
              <a:spcAft>
                <a:spcPct val="0"/>
              </a:spcAft>
              <a:buSzPts val="2400"/>
              <a:buFontTx/>
              <a:buChar char="–"/>
            </a:pPr>
            <a:r>
              <a:rPr lang="en-US" altLang="en-US" sz="2400" dirty="0" smtClean="0">
                <a:solidFill>
                  <a:srgbClr val="000000"/>
                </a:solidFill>
                <a:latin typeface="Arial (Body)"/>
                <a:ea typeface="ＭＳ Ｐゴシック"/>
              </a:rPr>
              <a:t>Secondary </a:t>
            </a:r>
            <a:r>
              <a:rPr lang="en-US" altLang="en-US" sz="2400" dirty="0">
                <a:solidFill>
                  <a:srgbClr val="000000"/>
                </a:solidFill>
                <a:latin typeface="Arial (Body)"/>
                <a:ea typeface="ＭＳ Ｐゴシック"/>
              </a:rPr>
              <a:t>(Provoked) </a:t>
            </a:r>
            <a:r>
              <a:rPr lang="en-US" altLang="en-US" sz="2400" dirty="0" smtClean="0">
                <a:solidFill>
                  <a:srgbClr val="000000"/>
                </a:solidFill>
                <a:latin typeface="Arial (Body)"/>
                <a:ea typeface="ＭＳ Ｐゴシック"/>
              </a:rPr>
              <a:t>Seizures</a:t>
            </a:r>
            <a:endParaRPr lang="en-US" altLang="en-US" sz="2400" dirty="0">
              <a:solidFill>
                <a:srgbClr val="000000"/>
              </a:solidFill>
              <a:latin typeface="Arial (Body)"/>
              <a:ea typeface="ＭＳ Ｐゴシック"/>
            </a:endParaRPr>
          </a:p>
          <a:p>
            <a:pPr lvl="2" eaLnBrk="0" fontAlgn="base" hangingPunct="0">
              <a:spcAft>
                <a:spcPct val="0"/>
              </a:spcAft>
              <a:buSzPts val="2400"/>
            </a:pPr>
            <a:r>
              <a:rPr lang="en-US" altLang="en-US" sz="2400" dirty="0">
                <a:solidFill>
                  <a:srgbClr val="000000"/>
                </a:solidFill>
                <a:latin typeface="Arial (Body)"/>
                <a:ea typeface="ＭＳ Ｐゴシック"/>
              </a:rPr>
              <a:t>Occur from an underlying cause.</a:t>
            </a:r>
          </a:p>
          <a:p>
            <a:pPr lvl="2" eaLnBrk="0" fontAlgn="base" hangingPunct="0">
              <a:spcAft>
                <a:spcPct val="0"/>
              </a:spcAft>
              <a:buSzPts val="2400"/>
            </a:pPr>
            <a:r>
              <a:rPr lang="en-US" altLang="en-US" sz="2400" dirty="0">
                <a:solidFill>
                  <a:srgbClr val="000000"/>
                </a:solidFill>
                <a:latin typeface="Arial (Body)"/>
                <a:ea typeface="ＭＳ Ｐゴシック"/>
              </a:rPr>
              <a:t>There are several causes, and the seizures are usually generalized.</a:t>
            </a:r>
          </a:p>
        </p:txBody>
      </p:sp>
    </p:spTree>
    <p:extLst>
      <p:ext uri="{BB962C8B-B14F-4D97-AF65-F5344CB8AC3E}">
        <p14:creationId xmlns:p14="http://schemas.microsoft.com/office/powerpoint/2010/main" val="1080739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8732</TotalTime>
  <Words>7226</Words>
  <Application>Microsoft Office PowerPoint</Application>
  <PresentationFormat>On-screen Show (4:3)</PresentationFormat>
  <Paragraphs>594</Paragraphs>
  <Slides>55</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ＭＳ Ｐゴシック</vt:lpstr>
      <vt:lpstr>Arial</vt:lpstr>
      <vt:lpstr>Arial (Body)</vt:lpstr>
      <vt:lpstr>Calibri</vt:lpstr>
      <vt:lpstr>MS Reference Sans Serif</vt:lpstr>
      <vt:lpstr>Noto Sans Symbols</vt:lpstr>
      <vt:lpstr>Times</vt:lpstr>
      <vt:lpstr>Times New Roman</vt:lpstr>
      <vt:lpstr>Verdana</vt:lpstr>
      <vt:lpstr>508 Lecture</vt:lpstr>
      <vt:lpstr>1_508 Lecture</vt:lpstr>
      <vt:lpstr>Prehospital: Emergency Care</vt:lpstr>
      <vt:lpstr>Learning Readiness</vt:lpstr>
      <vt:lpstr>Setting the Stage</vt:lpstr>
      <vt:lpstr>Case Study Introduction</vt:lpstr>
      <vt:lpstr>Case Study</vt:lpstr>
      <vt:lpstr>Introduction</vt:lpstr>
      <vt:lpstr>Seizures (1 of 26)</vt:lpstr>
      <vt:lpstr>Seizures (2 of 26)</vt:lpstr>
      <vt:lpstr>Seizures (3 of 26)</vt:lpstr>
      <vt:lpstr>Table 19-1 Common Causes of Secondary Seizures (1 of 2)</vt:lpstr>
      <vt:lpstr>Table 19-1 Common Causes of Secondary Seizures (2 of 2)</vt:lpstr>
      <vt:lpstr>Seizures (4 of 26)</vt:lpstr>
      <vt:lpstr>Seizures (5 of 26)</vt:lpstr>
      <vt:lpstr>Seizures (6 of 26)</vt:lpstr>
      <vt:lpstr>A Generalized Tonic-Clonic, or Grand Mal, Seizure</vt:lpstr>
      <vt:lpstr>Seizures (7 of 26)</vt:lpstr>
      <vt:lpstr>Seizures (8 of 26)</vt:lpstr>
      <vt:lpstr>Seizures (9 of 26)</vt:lpstr>
      <vt:lpstr>Seizures (10 of 26)</vt:lpstr>
      <vt:lpstr>Seizures (11 of 26)</vt:lpstr>
      <vt:lpstr>Seizures (12 of 26)</vt:lpstr>
      <vt:lpstr>Click on the Description That Best Characterizes a Simple Partial Seizure</vt:lpstr>
      <vt:lpstr>Seizures (13 of 26)</vt:lpstr>
      <vt:lpstr>Protect the Seizing Patient from Injury by Moving Furniture and Objects Away</vt:lpstr>
      <vt:lpstr>Seizures (14 of 26)</vt:lpstr>
      <vt:lpstr>Clear the Airway of Secretions, Blood, and Vomitus</vt:lpstr>
      <vt:lpstr>Seizures (15 of 26)</vt:lpstr>
      <vt:lpstr>Seizures (16 of 26)</vt:lpstr>
      <vt:lpstr>Seizures (17 of 26)</vt:lpstr>
      <vt:lpstr>Seizures (18 of 26)</vt:lpstr>
      <vt:lpstr>Seizures (19 of 26)</vt:lpstr>
      <vt:lpstr>Table 19-3 Medications Commonly Used in the Treatment of Epilepsy (1 of 3)</vt:lpstr>
      <vt:lpstr>Table 19-3 Medications Commonly Used in the Treatment of Epilepsy (2 of 3)</vt:lpstr>
      <vt:lpstr>Table 19-3 Medications Commonly Used in the Treatment of Epilepsy (3 of 3)</vt:lpstr>
      <vt:lpstr>Seizures (20 of 26)</vt:lpstr>
      <vt:lpstr>Seizures (21 of 26)</vt:lpstr>
      <vt:lpstr>Seizures (22 of 26)</vt:lpstr>
      <vt:lpstr>Seizures (23 of 26)</vt:lpstr>
      <vt:lpstr>Seizures (24 of 26)</vt:lpstr>
      <vt:lpstr>Seizures (25 of 26)</vt:lpstr>
      <vt:lpstr>Seizures (26 of 26)</vt:lpstr>
      <vt:lpstr>Syncope (1 of 2)</vt:lpstr>
      <vt:lpstr>Table 19-4 Differentiation between Seizures and Syncope</vt:lpstr>
      <vt:lpstr>Syncope (2 of 2)</vt:lpstr>
      <vt:lpstr>Assess the Head for Any Sign of Trauma</vt:lpstr>
      <vt:lpstr>Case Study Conclusion (1 of 3)</vt:lpstr>
      <vt:lpstr>Case Study Conclusion (2 of 3)</vt:lpstr>
      <vt:lpstr>Case Study Conclusion (3 of 3)</vt:lpstr>
      <vt:lpstr>Summary (1 of 2)</vt:lpstr>
      <vt:lpstr>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901</cp:revision>
  <dcterms:modified xsi:type="dcterms:W3CDTF">2018-03-01T08:27:54Z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