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4"/>
  </p:notesMasterIdLst>
  <p:handoutMasterIdLst>
    <p:handoutMasterId r:id="rId105"/>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405"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404"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 id="403" r:id="rId102"/>
    <p:sldId id="305" r:id="rId10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6395" autoAdjust="0"/>
  </p:normalViewPr>
  <p:slideViewPr>
    <p:cSldViewPr snapToGrid="0" snapToObjects="1">
      <p:cViewPr varScale="1">
        <p:scale>
          <a:sx n="111" d="100"/>
          <a:sy n="111" d="100"/>
        </p:scale>
        <p:origin x="1134" y="114"/>
      </p:cViewPr>
      <p:guideLst>
        <p:guide orient="horz" pos="2160"/>
        <p:guide pos="2880"/>
      </p:guideLst>
    </p:cSldViewPr>
  </p:slideViewPr>
  <p:outlineViewPr>
    <p:cViewPr>
      <p:scale>
        <a:sx n="33" d="100"/>
        <a:sy n="33" d="100"/>
      </p:scale>
      <p:origin x="0" y="-3811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Review the chapter material in the Instructor Resources, which includes Student Handouts, PowerPoint slides, and the MyTest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Invite the medical director to the first class session.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arrangements to tour an emergency department or local PSAP.</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Obtain 911 recordings to play for the class.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Arrange to have an ambulance present at the class location.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Bring in a couple of current EMS research articles, pertaining to the topic, from a peer-reviewed publication.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Ask a health department representative to speak on public health and its relationship with prevention.</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heart’s electrical impulses travel through the heart from the pacemaker sites via a conduction pathway that is composed of cells that neither initiate an impulse nor contract. Instead, the cells of the conduction pathway rapidly conduct each impulse to the rest of the heart muscle. They do this in a unified fashion so that, rather than the whole heart contracting at once, there is a sequential contraction of the chambers.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661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heart’s activity is monitored by the body to ensure that it is meeting the body’s blood flow requirements. If the heart’s activity needs to be modified, assistance is provided by the autonomic nervous system.</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 the sympathetic and parasympathetic nervous systems influence the heart?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sympathetic branch of the autonomic nervous system innervates all three pacemaker sites and the working cells of the heart. When the body needs increased blood flow, the sympathetic nervous system is stimulated and causes the heart to beat faster and with greater contractile force, which increases the ejection of blood. The parasympathetic branch of the autonomic nervous system innervates the sinoatrial and atrioventricular nodes. When the parasympathetic nervous system is stimulated, it slows the heart rate and eases the force of contraction.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984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defRPr/>
            </a:pPr>
            <a:r>
              <a:rPr lang="en-US" altLang="en-US" sz="1100">
                <a:solidFill>
                  <a:prstClr val="black"/>
                </a:solidFill>
                <a:latin typeface="Calibri"/>
                <a:ea typeface="ＭＳ Ｐゴシック" panose="020B0600070205080204" pitchFamily="34" charset="-128"/>
              </a:rPr>
              <a:t>The right side of the heart receives deoxygenated blood from the venous system and pumps it to the lungs for oxygenation. The left side of the heart receives oxygenated blood from the lungs and pumps it to the body.</a:t>
            </a:r>
          </a:p>
          <a:p>
            <a:pPr lvl="0" fontAlgn="base">
              <a:spcBef>
                <a:spcPct val="0"/>
              </a:spcBef>
              <a:spcAft>
                <a:spcPct val="0"/>
              </a:spcAft>
              <a:defRPr/>
            </a:pPr>
            <a:endParaRPr lang="en-US" altLang="en-US" sz="1100">
              <a:solidFill>
                <a:prstClr val="black"/>
              </a:solidFill>
              <a:latin typeface="Calibri"/>
              <a:ea typeface="ＭＳ Ｐゴシック" panose="020B0600070205080204" pitchFamily="34" charset="-128"/>
            </a:endParaRPr>
          </a:p>
          <a:p>
            <a:pPr lvl="0" fontAlgn="base">
              <a:spcBef>
                <a:spcPct val="0"/>
              </a:spcBef>
              <a:spcAft>
                <a:spcPct val="0"/>
              </a:spcAft>
              <a:defRPr/>
            </a:pPr>
            <a:r>
              <a:rPr lang="en-US" altLang="en-US" sz="1100">
                <a:solidFill>
                  <a:prstClr val="black"/>
                </a:solidFill>
                <a:latin typeface="Calibri"/>
                <a:ea typeface="ＭＳ Ｐゴシック" panose="020B0600070205080204" pitchFamily="34" charset="-128"/>
              </a:rPr>
              <a:t>The pressure in the pulmonary vessels is low; thus, the right ventricle does not need to generate a great deal of force to eject the blood. In some pulmonary (lung) diseases, such as emphysema, however, the pulmonary vessels are compressed or narrowed. This increases the pressure in the pulmonary vessels and makes it much more difficult for the right ventricle to pump the blood out. If this high pressure is sustained over time, the right ventricle begins to weaken and eventually can fail. This is referred to as right-sided or right ventricular heart failure, also known as cor pulmonale.</a:t>
            </a:r>
          </a:p>
          <a:p>
            <a:pPr lvl="0" fontAlgn="base">
              <a:spcBef>
                <a:spcPct val="0"/>
              </a:spcBef>
              <a:spcAft>
                <a:spcPct val="0"/>
              </a:spcAft>
              <a:defRPr/>
            </a:pPr>
            <a:endParaRPr lang="en-US" altLang="en-US" sz="1100">
              <a:solidFill>
                <a:prstClr val="black"/>
              </a:solidFill>
              <a:latin typeface="Calibri"/>
              <a:ea typeface="ＭＳ Ｐゴシック" panose="020B0600070205080204" pitchFamily="34" charset="-128"/>
            </a:endParaRPr>
          </a:p>
          <a:p>
            <a:pPr lvl="0" fontAlgn="base">
              <a:spcBef>
                <a:spcPct val="0"/>
              </a:spcBef>
              <a:spcAft>
                <a:spcPct val="0"/>
              </a:spcAft>
              <a:defRPr/>
            </a:pPr>
            <a:r>
              <a:rPr lang="en-US" altLang="en-US" sz="1100">
                <a:solidFill>
                  <a:prstClr val="black"/>
                </a:solidFill>
                <a:latin typeface="Calibri"/>
                <a:ea typeface="ＭＳ Ｐゴシック" panose="020B0600070205080204" pitchFamily="34" charset="-128"/>
              </a:rPr>
              <a:t>The pressure in the aorta is high; therefore, the left ventricle must generate a significant amount of force to eject the blood against this pressure. If the pressure in the aorta is excessively high, as seen in severe hypertensive patients (those with high blood pressure), or if the blood pressure is simply higher than normal over a long period of time, the left ventricle will begin to weaken and fail. Also, if the left ventricle muscle is damaged due to a blockage of a coronary artery, the ventricle weakens and can't pump an adequate amount of blood out of the left ventricle. This can lead to heart failure.</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An anatomical model of the heart will be helpful in explaining the concepts of this section.</a:t>
            </a:r>
          </a:p>
          <a:p>
            <a:pPr lvl="0" eaLnBrk="0" fontAlgn="base" hangingPunct="0">
              <a:spcBef>
                <a:spcPct val="30000"/>
              </a:spcBef>
              <a:spcAft>
                <a:spcPct val="0"/>
              </a:spcAft>
              <a:defRPr/>
            </a:pP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Critical Thinking Discussion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What are the consequences of the heart working against chronically increased resistance?</a:t>
            </a: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218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consists of four chambers: the atria and the ventricles. The heart has only one purpose: pumping blood within the body. If that single purpose is interrupted, even momentarily, cardiac arrest ensues and the chance of survival is slim.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48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arteries carry oxygenated blood to the arterioles and then to the capillaries, which interface with cells throughout the body. The exception to the rule that arteries carry oxygenated blood is the pulmonary arteries, which carry deoxygenated blood from the right ventricle to the lungs to be oxygenated.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veins carry deoxygenated blood from the capillaries, where the blood has picked up carbon dioxide and other waste products given off by the cells, through the w, to the veins and back to the right ventricle. Again, the exception to the rule that veins carry deoxygenated blood is the pulmonary veins, which carry oxygenated blood from the lungs back to the left atrium.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832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Capillary walls are thin enough to allow the movement of gases, nutrients and waste products between the blood and the tissues.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heart receives the constant supply of oxygenated blood it needs through the coronary arteries.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8689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arterial system carries blood away from the heart.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46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anose="020B0600070205080204" pitchFamily="34" charset="-128"/>
              </a:rPr>
              <a:t>The arterial system carries blood away from the heart.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768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large coronary artery is blocked, it can’t supply an adequate amount of blood to the heart muscle. Eventually, if the occluded coronary artery isn't opened or unblocked, the heart muscle becomes hypoxic and begins to die.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can a coronary artery become blocked?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2112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perfuses itself, first, with oxygenated blood before sending the oxygenated blood to the arteries throughout the body. The coronary arteries are the first two arteries to originate off the aorta and are the same arteries that are associated with many cardiac emergencies.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019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391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blood is composed of several components that serve multiple functions for the body. The liquid portion of the blood, the serum, serves as the transport medium for the formed elements. The formed elements include the red blood cells which, among other functions, carry oxygen to the tissues of the body. Also, white blood cells serve to protect the body and eliminate infections from viruses or bacteria. Platelets are cellular elements whose job is to help in the clotting process to stop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07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The normal clotting mechanisms of the blood can form a clot in a coronary artery that is damaged by plaque. The clot may partially or completely occlude the coronary artery, cutting off or reducing the supply of oxygenated blood to the heart muscle. The heart muscle becomes deprived of oxygen and may eventually begin to die.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4726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muscle becomes deprived of oxygen and may eventually begin to die. This can lead to a heart attack and subsequent heart failure or serious cardiac rhythm disturbances.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923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right atrium at the SA node. It travels through both the right and left atria by way of the Bachmann bundle. Both atria contract simultaneously because of the electrical impulse.</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impulse then travels to the AV node by way of an internodal tract located in the area between the atria and the ventricles. There the impulse is inhibited briefly to allow the blood from the contracted atria to fill the ventricles, and then the impulse travels down the bundle to the left and right ventricles via the left and right bundle branches.</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From the bundle and the left and right bundle branches, the electrical impulse travels to the Purkinje fibers, which are embedded in the ventricular muscle, causing the ventricles to contract simultaneously.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4301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electrical activity of the heart is represented on an ECG as a series of waves that correspond to electrical events in the heart. The waves, or deflections, of a normal ECG have three portions; the P wave, the QRS wave and the T wave.</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do the P, QRS, and T waves represent on the ECG?</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056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P wave is the first waveform of the ECG and represents the depolarization (contraction) of the atria.</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QRS complex is the second waveform and represents the depolarization (contraction) of the ventricles and the main contraction of the heart.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T wave is the third waveform and represents the repolarization (relaxation) of the ventricles.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atria also has a repolarization wave, but it is usually hidden within the QRS complex.</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Another portion of the ECG, the PR interval (also referred to as the PRI), is measured in terms of time and used for analysis of the ECG. The PRI is calculated from the beginning of the P wave to the beginning of the QRS complex. It represents the time it takes the heart’s electrical impulse to travel from the atria to the ventricles.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3334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heart muscle can become hypoxic, be injured, or die. The electrical conduction system can also be damaged or disturbed and cause the improper functioning of the heart. Sometimes, these conditions produce an irritability of the heart that causes the uncoordinated firing of electrical ventricular impulses called premature ventricular complexes (PVC). When PVCs occur in succession, they can produce ventricular tachycardia (V-Tach), which displays on an ECG as steep peaks and valleys that are close together. If left untreated, ventricular tachycardia can degenerate into ventricular fibrillation (VF or V-Fib), which shows up as smaller, uneven, disorganized peaks and valleys.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8108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blood pressure is the amount of pressure exerted against the arterial wall during circulation. A smaller-sized vessel offers greater resistance, resulting in a higher pressure. Thus, vasoconstriction (constriction of the vessels) increases vessel resistance and blood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474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delivery of oxygen and nutrients from the blood through the thin capillary walls into the cells, and the removal of carbon dioxide and other wastes, is known as perfusion.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chief result of inadequate circulation is a state of profound depression of cell perfusion, called shock (or hypoperfusion).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98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Time is a critical element in the survival and improved outcome of many of these patients. Death of a portion of the heart muscle is permanent and irreversible. Thus, it is important for you as an EMT to recognize the signs and symptoms of the many possible cardiac conditions, referred to collectively as cardiac compromise, and to provide emergency care and expeditious transport to a medical facility that is prepared to manage a patient with such a condition.</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Class Activity</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To reinforce important concepts, ask students to write down questions they predict will be on their next examination or quiz. Also have them write their answer to the questions. You can use these questions to assess whether or not students are focusing on important concepts, and you may get some ideas for quiz questions.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469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873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 of these patients might be eligible for drugs (fibrinolytics and antiplatelet agents) or mechanical therapy (angioplasty) that can destroy the clot and restore the blood flow to the heart. The sooner these therapies are delivered, the less the damage that can occur to the heart, and the better the prognosis of the patient’s outcome.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879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Arteriosclerosis is a condition that causes the smallest of arterial structures to become stiff and less elastic. This is often referred to as “hardening of the arteries.”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Atherosclerosis is a form of arteriosclerosis, the development of plaque within arteries, which can lead to narrowing of the arteries and reduction in blood flow to the heart.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inability to deliver increased blood flow to the myocardium when it is needed causes ischemia of the heart cells, which may result in chest pain or discomfort called angina pectoris.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6687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Acute coronary syndrome is a significant disease and significant cause of death in the United States. Early recognition of signs and symptoms and early intervention are keys to reducing death from ACS. Acute coronary syndrome results from a variety of conditions that can affect the heart in which the coronary arteries are narrowed or occluded by fat deposits (plaque), clots, or spasm. The words </a:t>
            </a:r>
            <a:r>
              <a:rPr lang="en-US" altLang="en-US" i="1" dirty="0">
                <a:solidFill>
                  <a:prstClr val="black"/>
                </a:solidFill>
                <a:latin typeface="Calibri"/>
                <a:ea typeface="ＭＳ Ｐゴシック" panose="020B0600070205080204" pitchFamily="34" charset="-128"/>
              </a:rPr>
              <a:t>acute </a:t>
            </a:r>
            <a:r>
              <a:rPr lang="en-US" altLang="en-US" dirty="0">
                <a:solidFill>
                  <a:prstClr val="black"/>
                </a:solidFill>
                <a:latin typeface="Calibri"/>
                <a:ea typeface="ＭＳ Ｐゴシック" panose="020B0600070205080204" pitchFamily="34" charset="-128"/>
              </a:rPr>
              <a:t>and </a:t>
            </a:r>
            <a:r>
              <a:rPr lang="en-US" altLang="en-US" i="1" dirty="0">
                <a:solidFill>
                  <a:prstClr val="black"/>
                </a:solidFill>
                <a:latin typeface="Calibri"/>
                <a:ea typeface="ＭＳ Ｐゴシック" panose="020B0600070205080204" pitchFamily="34" charset="-128"/>
              </a:rPr>
              <a:t>syndrome </a:t>
            </a:r>
            <a:r>
              <a:rPr lang="en-US" altLang="en-US" dirty="0">
                <a:solidFill>
                  <a:prstClr val="black"/>
                </a:solidFill>
                <a:latin typeface="Calibri"/>
                <a:ea typeface="ＭＳ Ｐゴシック" panose="020B0600070205080204" pitchFamily="34" charset="-128"/>
              </a:rPr>
              <a:t>refer to the sudden onset of symptoms from coronary artery narrowing or occlusion.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Chest discomfort or pain that is a result of heart muscle ischemia is referred to as ischemic-type chest pain. If you ask the patient if they have “chest pain”, they might answer “no” More often, the patient feels a crushing chest pressure that is described as “dull and aching” and not as “pain.” The pain or discomfort can be localized to the area of the sternum and radiate to the jaw, arms, shoulders, or back.</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6060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 complete blockage of blood flow through a coronary artery results in ischemia and death of myocardial cells. Myocardial ischemia can result in chest discomfort or pain.</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Rest to reduce the heart's oxygen needs and nitroglycerin to relax the smooth muscle in the coronary arteries to dilate them usually relieve classic angina.</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550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decrease in oxygen delivered to the myocardium, which is often caused by partial blockage of the coronary arteries, which causes ischemia (reduced delivery of oxygenated blood) that results in tissue hypoxia.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2880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Unstable angina has a variety of definitions but usually indicates angina discomfort that is prolonged and worsening or that occurs without exertion and when the patient is at rest.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Characteristics of unstable angina can include pain or discomfort that occurs at rest, continues without relief, or is prolonged. If the patient experiences angina that occurs at rest and lasts for more than 20 minutes, angina with a recent onset that progressively worsens, or angina that wakes the patient at night (nocturnal angina), you should view it as an acute coronary syndrome emergency and provide prompt treatment and transport.</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is the pathophysiology of angina pectoris?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3944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Classic angina is typically relieved with rest and nitroglycerin. If the classic angina following exertion isn't relieved after rest or after three nitroglycerin tablets or sprays over a ten minute period, you should recognize this as an acute coronary syndrome emergency and provide prompt treatment 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2613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Administer supplemental oxygen if the patient is dyspneic, hypoxemic, has obvious signs of heart failure, has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694%, or the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is unknown. Initiate oxygen therapy via a nasal cannula at two lpm and titrate the concentration and liter flow to achieve and maintain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94% or greater.</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If the patient has prescribed nitroglycerin and their systolic blood pressure is greater than 90 mmHg, place them in a sitting or lying position and administer the nitroglycerin tablets or spray.</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If the patient is suspected of suffering from a coronary artery occlusion, administer 160–325 mg of aspirin if your local protocol allows it.</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Consider contacting advanced life support and be prepared to manage a cardiac arrest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1428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myocardial infarction, the severe narrowing or complete obstruction of the coronary arteries, will result in death of myocardial cells if the blockage isn't quickly reversed. Ischemia of myocardial cells can result in potentially lethal dysrhythmias.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Rarely, a heart attack can also result from a spasm of the coronary artery. This can be caused by use of a sympathetic stimulating drug such as cocaine.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blood flow isn't restored to that portion of heart muscle, the cells begin to die. Ischemic heart tissue can become irritable. It can produce abnormal beats in the conduction system that could lead to dysrhythmias. Some dysrhythmias, such as ventricular fibrillation and ventricular tachycardia, can be fatal.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3269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Signs and symptoms of AMI include: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Chest discomfort radiating to jaw, arms, shoulders, or back</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Anxiety</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Dyspnea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Sense of impending doom</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Diaphoresis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Nausea and vomiting</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Light-headedness or dizziness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Weakness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The classic signs and symptoms of myocardial infarction aren't present in all patients. </a:t>
            </a:r>
            <a:r>
              <a:rPr lang="en-US" sz="1000">
                <a:solidFill>
                  <a:prstClr val="black"/>
                </a:solidFill>
                <a:latin typeface="Calibri"/>
                <a:ea typeface="ＭＳ Ｐゴシック" charset="-128"/>
              </a:rPr>
              <a:t>Diabetics, the elderly, and women are more prone to an atypical presentation of symptoms when suffering a heart attack. Many might suffer a “silent MI” in which no chest discomfort is experienced. They might complain only of shortness of breath, nausea, light-headedness, or weakness.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Teaching Tips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Provide examples from your experience to illustrate atypical presentations of ACS.</a:t>
            </a: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Critical Thinking Discussion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Is it necessary to differentiate between angina pectoris and myocardial infarction in the prehospital setting?</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976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7618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Chest discomfort is the most significant symptom of a heart attack. The discomfort the patient experiences is similar to that of angina; however, the symptoms last longer. Also, chest discomfort from an acute myocardial infarction will usually be only partially relieved with nitroglycerin or not relieved at all. The boundaries between unstable angina and AMI aren't so distinct, and it can be difficult to distinguish between the two conditions.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894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This patient has the potential to go into cardiac arrest; therefore, you should frequently assess the patient and maintain a vigilant watch over the patient’s condition. The automated external defibrillator must always be available and close to the patient.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Ensure a patent airway and provide positive pressure ventilation with oxygen connected to the device if the breathing is inadequate.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breathing is adequate, administer supplemental oxygen if the patient is dyspneic, is hypoxemic, has obvious signs of heart failure, has an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694%, or the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is unknown. Initiate oxygen therapy via nasal cannula and titrate the concentration and liter flow to achieve and maintain an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94% or greater.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Place the patient in a position of comfort. If the patient has a prescription for nitroglycerin, administer one tablet every three to five minutes up to a total of three tablets. Be sure the systolic blood pressure is above 90 </a:t>
            </a:r>
            <a:r>
              <a:rPr lang="en-US" dirty="0" smtClean="0">
                <a:solidFill>
                  <a:prstClr val="black"/>
                </a:solidFill>
                <a:latin typeface="Calibri"/>
                <a:ea typeface="ＭＳ Ｐゴシック" charset="-128"/>
              </a:rPr>
              <a:t>mmHg </a:t>
            </a:r>
            <a:r>
              <a:rPr lang="en-US" dirty="0">
                <a:solidFill>
                  <a:prstClr val="black"/>
                </a:solidFill>
                <a:latin typeface="Calibri"/>
                <a:ea typeface="ＭＳ Ｐゴシック" charset="-128"/>
              </a:rPr>
              <a:t>and remains above 90 mmHg following each nitroglycerin administration.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If local protocol allows, administer 160–325 mg of aspirin.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Notify the receiving hospital early of suspected MIs. Continue to assess the patient </a:t>
            </a:r>
            <a:r>
              <a:rPr lang="en-US" dirty="0" err="1">
                <a:solidFill>
                  <a:prstClr val="black"/>
                </a:solidFill>
                <a:latin typeface="Calibri"/>
                <a:ea typeface="ＭＳ Ｐゴシック" charset="-128"/>
              </a:rPr>
              <a:t>en</a:t>
            </a:r>
            <a:r>
              <a:rPr lang="en-US" dirty="0">
                <a:solidFill>
                  <a:prstClr val="black"/>
                </a:solidFill>
                <a:latin typeface="Calibri"/>
                <a:ea typeface="ＭＳ Ｐゴシック" charset="-128"/>
              </a:rPr>
              <a:t> route to the medical facility.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Contact ALS for further assistance if available.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999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0687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8315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9781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Aortic aneurysm occurs when a weakened section of the aortic wall, usually resulting from atherosclerosis, begins to dilate or balloon outward from the pressure exerted by the blood flowing through the vessel. An aneurysm can exist for a long time with no symptoms or signs that the patient is aware of and then suddenly rupture, causing rapid and fatal internal bleeding.</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difference between an aortic aneurysm and aortic dissection?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3907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Aortic aneurysms occur most often in the abdominal region. Pain can be felt, especially in the back, when the aneurysm gets large enough, perhaps shortly before rupture occurs. Usually, the aorta can't be felt with a physical examination, but at this final stage it can be felt as a pulsating mass in the abdomen.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5186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Aortic dissection occurs when there is a tear in the inner lining of the aorta and blood enters the opening and causes separation of the layers of the aortic wall. Aortic dissections occur most often in the thorax. The pain is classically most severe when the dissection first occurs and is most often described as a “sharp” pain, or sometimes as a “tearing” or “ripping” pain.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5111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Depending on the location of the dissection along the aorta, it can cause symptoms similar to a stroke or to a myocardial infarction and can lead to a myocardial infarction or other damage to the heart.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6613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a pulsating mass is felt and aortic aneurysm is suspected, administer oxygen and transport the patient immediately because only surgery can prevent or repair a rupture of the aneurysm. For chest or back pain that can result from an aortic dissection or that can be a symptom of myocardial infarction, administer oxygen and assist the patient with prescribed nitroglycerin if the blood pressure is more than 90 mmHg and no signs of hypovolemia are present. If aortic dissection is suspected, </a:t>
            </a:r>
            <a:r>
              <a:rPr lang="en-US" altLang="en-US" i="1" dirty="0">
                <a:solidFill>
                  <a:prstClr val="black"/>
                </a:solidFill>
                <a:latin typeface="Calibri"/>
                <a:ea typeface="ＭＳ Ｐゴシック" panose="020B0600070205080204" pitchFamily="34" charset="-128"/>
              </a:rPr>
              <a:t>do not </a:t>
            </a:r>
            <a:r>
              <a:rPr lang="en-US" altLang="en-US" dirty="0">
                <a:solidFill>
                  <a:prstClr val="black"/>
                </a:solidFill>
                <a:latin typeface="Calibri"/>
                <a:ea typeface="ＭＳ Ｐゴシック" panose="020B0600070205080204" pitchFamily="34" charset="-128"/>
              </a:rPr>
              <a:t>administer aspirin.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962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5723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the death rate for females who suffer heart attacks is higher than males when the event occurs, the EMT should have a high index of suspicion of ACS when gathering a history from the female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8247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Err on the side of the patient and provide emergency care for a potential myocardial infarction or ACS, despite a presentation of “atypical” signs of ischemia or infarction. Note that diabetics and the elderly are also high-risk groups that can present with atypical findings.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2476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Oxygen was previously thought to be helpful to all patients in all situations. Based on the most current research, oxygen still has tremendous benefits; however, it is also clear that oxygen can be harmful and increase the amount of cell damage and death in certain situations.</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One such condition is acute coronary syndrome in which a coronary artery is occluded and cuts off blood supply to a distal area of heart tissue. This area of tissue becomes ischemic from the lack of oxygenated blood. During this period, there is an inflammatory response and the release of damaging molecules made from oxygen, which are referred to as free radicals.</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The restoration of blood to an area of tissue that was ischemic from low blood flow or occlusion of a vessel is called reperfusion. The oxygen in the blood flowing to the </a:t>
            </a:r>
            <a:r>
              <a:rPr lang="en-US" sz="1100" dirty="0" err="1">
                <a:solidFill>
                  <a:prstClr val="black"/>
                </a:solidFill>
                <a:latin typeface="Calibri"/>
                <a:ea typeface="ＭＳ Ｐゴシック" charset="-128"/>
              </a:rPr>
              <a:t>reperfused</a:t>
            </a:r>
            <a:r>
              <a:rPr lang="en-US" sz="1100" dirty="0">
                <a:solidFill>
                  <a:prstClr val="black"/>
                </a:solidFill>
                <a:latin typeface="Calibri"/>
                <a:ea typeface="ＭＳ Ｐゴシック" charset="-128"/>
              </a:rPr>
              <a:t> tissue increases the production of oxygen free radicals. The free radicals directly damage cell membranes and other cellular components and result in cell death. This is called reperfusion injury.</a:t>
            </a: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a:p>
            <a:pPr lvl="0" eaLnBrk="0" fontAlgn="base" hangingPunct="0">
              <a:spcBef>
                <a:spcPct val="30000"/>
              </a:spcBef>
              <a:spcAft>
                <a:spcPct val="0"/>
              </a:spcAft>
              <a:defRPr/>
            </a:pPr>
            <a:r>
              <a:rPr lang="en-US" sz="1100" dirty="0">
                <a:solidFill>
                  <a:prstClr val="black"/>
                </a:solidFill>
                <a:latin typeface="Calibri"/>
                <a:ea typeface="ＭＳ Ｐゴシック" charset="-128"/>
              </a:rPr>
              <a:t>In managing the acute coronary syndrome patient, it is necessary to reverse any hypoxia. However, it is also extremely important while reversing the hypoxia not to deliver more oxygen than is needed to avoid creating unnecessary cell damage. Therefore, it is recommended that oxygen be provided only to acute coronary syndrome patients with an SpO</a:t>
            </a:r>
            <a:r>
              <a:rPr lang="en-US" sz="1100" baseline="-25000" dirty="0">
                <a:solidFill>
                  <a:prstClr val="black"/>
                </a:solidFill>
                <a:latin typeface="Calibri"/>
                <a:ea typeface="ＭＳ Ｐゴシック" charset="-128"/>
              </a:rPr>
              <a:t>2</a:t>
            </a:r>
            <a:r>
              <a:rPr lang="en-US" sz="1100" dirty="0">
                <a:solidFill>
                  <a:prstClr val="black"/>
                </a:solidFill>
                <a:latin typeface="Calibri"/>
                <a:ea typeface="ＭＳ Ｐゴシック" charset="-128"/>
              </a:rPr>
              <a:t> 694%, or if an SpO</a:t>
            </a:r>
            <a:r>
              <a:rPr lang="en-US" sz="1100" baseline="-25000" dirty="0">
                <a:solidFill>
                  <a:prstClr val="black"/>
                </a:solidFill>
                <a:latin typeface="Calibri"/>
                <a:ea typeface="ＭＳ Ｐゴシック" charset="-128"/>
              </a:rPr>
              <a:t>2</a:t>
            </a:r>
            <a:r>
              <a:rPr lang="en-US" sz="1100" dirty="0">
                <a:solidFill>
                  <a:prstClr val="black"/>
                </a:solidFill>
                <a:latin typeface="Calibri"/>
                <a:ea typeface="ＭＳ Ｐゴシック" charset="-128"/>
              </a:rPr>
              <a:t> is unknown, or if the patient is dyspneic, hypoxemic, or has obvious signs of heart failure.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9881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Heart failure can be categorized as left ventricular failure or right ventricular failure</a:t>
            </a:r>
            <a:r>
              <a:rPr lang="en-US" altLang="en-US" i="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The consequences of left or right ventricular failure can be understood by recalling the functions of the two sides of the heart. Cardiogenic shock can result from the combined pumping inadequacy of both ventricles or from either the left or right ventricle.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7091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Left ventricular failure can lead to pulmonary edema. When the left ventricle fails, the cardiac output drops and there is a diminishment in the perfusion pressure to the rest of the body’s organs. Common findings include a drop in systolic blood pressure (to include frank hypotension), diminished or absent peripheral pulse amplitude, altered mental status, changes in the heart rate, poor urinary output, respiratory distress, inspiratory rales, and possible pulmonary edema.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2302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Left ventricular hypertrophy (enlargement of the heart muscle) compromises the ability of the left ventricle to pump adequately, causing a decrease in cardiac output and a decrease in blood pressure.</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6470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Right ventricular failure can cause peripheral edema. </a:t>
            </a:r>
            <a:r>
              <a:rPr lang="en-US">
                <a:solidFill>
                  <a:prstClr val="black"/>
                </a:solidFill>
                <a:latin typeface="Calibri"/>
                <a:ea typeface="ＭＳ Ｐゴシック" charset="-128"/>
              </a:rPr>
              <a:t>When the right side of the heart fails, the blood backs up into the venous system. The right side of the heart can fail due to failure of the left ventricle. It can also fail because of cardiac valve disease or an increase in pulmonary vessel pressure (pulmonary hypertension). Chronic obstructive pulmonary disease (COPD) can increase the pressure in the pulmonary vessels in the lungs and cause the right ventricle to work much harder. Over time, this can cause the right ventricle to fail. Signs include peripheral edema, jugular vein distention, and liver enlargement.</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Cardiogenic shock occurs when the heart can't pump effectively and cardiac output isn't maintained. </a:t>
            </a:r>
            <a:r>
              <a:rPr lang="en-US">
                <a:solidFill>
                  <a:prstClr val="black"/>
                </a:solidFill>
                <a:latin typeface="Calibri"/>
                <a:ea typeface="ＭＳ Ｐゴシック" charset="-128"/>
              </a:rPr>
              <a:t>This occurs when the left or right ventricle fails to pump out enough blood to meet the demands of the body. The most common cause for this is myocardial damage that occurs secondary to a heart attack less common reasons include sustained hypertension, valve damage, extremes in heart rate, and other cardiac muscle diseases.</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The patient with congestive heart failure with pulmonary edema can benefit from positive pressure ventilation.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692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Congestive heart failure (CHF) is a medical diagnosis that refers to the condition in which there is a buildup of fluid (congestion) in the body resulting from the pump failure of the heart. It represents the condition in which the left, the right, or both ventricles are failing to meet the body’s needs.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1134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dirty="0">
                <a:solidFill>
                  <a:prstClr val="black"/>
                </a:solidFill>
                <a:latin typeface="Calibri"/>
                <a:ea typeface="ＭＳ Ｐゴシック" charset="-128"/>
              </a:rPr>
              <a:t>The signs and symptoms of heart failure depend on the severity of the condition and whether it is an acute-onset or a long-term problem.</a:t>
            </a:r>
          </a:p>
          <a:p>
            <a:pPr lvl="0" eaLnBrk="0" fontAlgn="base" hangingPunct="0">
              <a:spcBef>
                <a:spcPct val="30000"/>
              </a:spcBef>
              <a:spcAft>
                <a:spcPct val="0"/>
              </a:spcAft>
              <a:defRPr/>
            </a:pPr>
            <a:endParaRPr lang="en-US" sz="1000" dirty="0">
              <a:solidFill>
                <a:prstClr val="black"/>
              </a:solidFill>
              <a:latin typeface="Calibri"/>
              <a:ea typeface="ＭＳ Ｐゴシック" charset="-128"/>
            </a:endParaRPr>
          </a:p>
          <a:p>
            <a:pPr lvl="0" eaLnBrk="0" fontAlgn="base" hangingPunct="0">
              <a:spcBef>
                <a:spcPct val="30000"/>
              </a:spcBef>
              <a:spcAft>
                <a:spcPct val="0"/>
              </a:spcAft>
              <a:defRPr/>
            </a:pPr>
            <a:r>
              <a:rPr lang="en-US" sz="1000" dirty="0">
                <a:solidFill>
                  <a:prstClr val="black"/>
                </a:solidFill>
                <a:latin typeface="Calibri"/>
                <a:ea typeface="ＭＳ Ｐゴシック" charset="-128"/>
              </a:rPr>
              <a:t>The signs and symptoms of heart failure include the following:</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Marked or severe dyspnea (shortness of breath)</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Tachycardia (rapid heart rate greater than 100 bpm)</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Difficulty breathing when supine (orthopnea)</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Suddenly waking at night with dyspnea (paroxysmal nocturnal dyspnea)</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Fatigue on any type of exertion</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Anxiety</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Tachypnea (rapid respiratory rate)</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Diaphoresis (sweating)</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Upright position with legs, feet, arms, and hands dangling</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Cool, clammy, pale skin</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Chest discomfort</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Cyanosis</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Agitation and restlessness due to hypoxia</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Edema (swelling) to the hands, ankles, and feet</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Crackles and possibly wheezes on auscultation</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Decreased SpO</a:t>
            </a:r>
            <a:r>
              <a:rPr lang="en-US" sz="1000" baseline="-25000" dirty="0">
                <a:solidFill>
                  <a:prstClr val="black"/>
                </a:solidFill>
                <a:latin typeface="Calibri"/>
                <a:ea typeface="ＭＳ Ｐゴシック" charset="-128"/>
              </a:rPr>
              <a:t>2</a:t>
            </a:r>
            <a:r>
              <a:rPr lang="en-US" sz="1000" dirty="0">
                <a:solidFill>
                  <a:prstClr val="black"/>
                </a:solidFill>
                <a:latin typeface="Calibri"/>
                <a:ea typeface="ＭＳ Ｐゴシック" charset="-128"/>
              </a:rPr>
              <a:t> reading</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Signs and symptoms of pulmonary edema</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Blood pressure may be normal, elevated, or low</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Distended neck veins—jugular venous distention</a:t>
            </a:r>
          </a:p>
          <a:p>
            <a:pPr marL="171450" lvl="0" indent="-171450" eaLnBrk="0" fontAlgn="base" hangingPunct="0">
              <a:spcBef>
                <a:spcPct val="30000"/>
              </a:spcBef>
              <a:spcAft>
                <a:spcPct val="0"/>
              </a:spcAft>
              <a:buFont typeface="Arial" panose="020B0604020202020204" pitchFamily="34" charset="0"/>
              <a:buChar char="•"/>
              <a:defRPr/>
            </a:pPr>
            <a:r>
              <a:rPr lang="en-US" sz="1000" dirty="0">
                <a:solidFill>
                  <a:prstClr val="black"/>
                </a:solidFill>
                <a:latin typeface="Calibri"/>
                <a:ea typeface="ＭＳ Ｐゴシック" charset="-128"/>
              </a:rPr>
              <a:t>Distended and soft spongy abdomen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1604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Commonly, these patients will tell you that they are taking a “water pill.” This is a diuretic that is used to reduce the amount of fluid in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382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Case Study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73703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Findings of right ventricular failure can include jugular venous distension and peripheral edema.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266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heart failure patient with pulmonary edema will benefit significantly from positive pressure ventilation. It will increase the effectiveness of gas exchange by forcing the oxygen to cross over the alveoli and the space between the alveoli and the capillary. You may see drastic improvement in the patient’s condition following positive pressure ventilation.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If the patient has an adequate respiratory rate and tidal volume, administer supplemental oxygen if the patient is dyspneic, hypoxemic, has obvious signs of heart failure, has an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694%, or the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is unknown.</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If the patient experiences chest discomfort and has a prescription for nitroglycerin, administer one tablet every three to five minutes to a total of three tablets. Nitroglycerin can be beneficial to the patient by reducing the pressure in the arteries of the body, making it easier for the left ventricle to pump the blood out.</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If pulmonary edema is present or the patient is in moderate to severe respiratory distress, consider the use of continuous positive pressure ventilation (CPAP) if they meet the indications and criteria for its use.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Continuously assess the patient and be prepared for respiratory failure and cardiac arrest.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6379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Chronic hypertension is different from episodes of hypertension that frequently occur during acute emergencies, often because of anxiety and pain. This type of hypertension typically results from sympathetic nervous system discharge and the release of epinephrine and norepinephrine. Treating the hypertension in this situation is meaningless. The EMT must ascertain from the patient if they have chronic elevations in their blood pressure. The EMT should evaluate the current blood pressure and compare it to a “normal” blood pressure for the patient. An elevated blood pressure is often a sign of a condition and not a condition. Identify and treat the underlying cause.</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indications of a hypertensive emergency? </a:t>
            </a: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6389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Cardiac arrest is the worst manifestation of cardiac compromise from an acute coronary event. It occurs when the heart, for any of a variety of reasons, isn't pumping effectively or at all, and no pulses can be felt. Although cardiac arrest is commonly caused by an acute coronary syndrome, it can also be caused by a myriad of other conditions. For example, a traumatized patient may be in arrest following severe multisystem trauma, isolated head injury, or significant blood loss. A person who accidentally or purposely overdoses on their medication may be in arrest because of the effects of the medication. Even a stroke or seizure patient may go into cardiac arrest secondary to the initial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4723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Nitroglycerin is a potent vasodilator that works quickly to improve coronary blood flow.</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Nitroglycerin isn't a selective vasodilator. It will dilate peripheral arteries and veins, lowering the blood pressure.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Nitroglycerin must not be given to patients with a systolic blood pressure less than 90 mmHg or 30 mmHg less than their baseline systolic pressure.</a:t>
            </a:r>
          </a:p>
          <a:p>
            <a:pPr marL="171450" lvl="0" indent="-17145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2655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Do not administer nitroglycerin to a patient who has recently taken a drug for erectile dysfunction.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Patients may complain of a headache after taking nitroglycerin.</a:t>
            </a: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Cover your specific protocols for administering nitroglycerin.</a:t>
            </a: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Questions</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How does nitroglycerin benefit the patient with ACS?</a:t>
            </a: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contraindications for administering nitroglycerin?</a:t>
            </a:r>
          </a:p>
          <a:p>
            <a:pPr marL="171450" lvl="0" indent="-17145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6607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administer the nitroglycerin to a patient with extreme bradycardia (&lt;50 bpm) or tachycardia (&gt;100 bpm).</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pairs of students role play instructing patients to take nitroglycerin, including an explanation of its actions and side effects.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several patient descriptions and have students determine whether or not it would be appropriate to assist the patient in taking nitroglycerin.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can nitroglycerin cause a headache?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is lowering the blood pressure too much detrimental to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87540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Nitroglycerin lowers blood pressure, it must not be given to a patient whose systolic blood pressure is less than 90 mmHg or no more than 30 mmHg lower than their baseline systolic blood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28314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suffers from cardiac-related chest pain and has nitroglycerin that has been prescribed for them by a medical provider, or if you carry nitroglycerin on your EMS unit and the patient meets requirements for administration, you can assist the patient in taking their medication or you can administer the medication, depending on your local protocol.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5912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are commonly instructed to keep a fresh supply in a sealed bottle in a dark area. If the patient has a prescription for nitroglycerin, ask for the “fresh” supply and assist with the administration of the fresh nitroglycerin.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757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assessment and emergency care for a patient suffering from cardiovascular emergencies such as chest discomfort or pain and cardiac arrest.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53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Nitroglycerin is available as either a sublingual (under-the-tongue) tablet or a sublingual spray.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9620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Nitroglycerin is available as either a sublingual (under-the-tongue) tablet or a sublingual spray.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05351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 sure to find out if the patient has already taken one or more doses prior to your arrival. Assess the blood pressure and follow your local protocol on administration of additional doses.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717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Typically, when a pediatric patient experiences a cardiac disturbance, it is from some congenital heart condition that the family usually knows about.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Pediatric patients may also experience cardiac arrest, but its frequency is much lower than in adults, and the underlying cause is typically respiratory in nature, rather than cardiovascular as with the adult patient.</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most common causes of cardiac problems in children?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involving atypical ACS presentations, students should recognize the potential for ACS.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97340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There may be some differences in presentation or management of these patients if an acute coronary event occurs, or if they go into cardiac arrest, based on the patient’s medical history and current medical conditions.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most common causes of cardiac problems in the elderly?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scenarios involving atypical ACS presentations, students should recognize the potential for ACS.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702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How can an elderly patient's medications or medical history affect the presentation and management of ACS?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6184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smtClean="0">
                <a:solidFill>
                  <a:prstClr val="black"/>
                </a:solidFill>
                <a:latin typeface="Calibri"/>
                <a:ea typeface="ＭＳ Ｐゴシック" panose="020B0600070205080204" pitchFamily="34" charset="-128"/>
              </a:rPr>
              <a:t>Discussion Question</a:t>
            </a:r>
            <a:endParaRPr lang="en-US" altLang="en-US" dirty="0" smtClean="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smtClean="0">
                <a:solidFill>
                  <a:prstClr val="black"/>
                </a:solidFill>
                <a:latin typeface="Calibri"/>
                <a:ea typeface="ＭＳ Ｐゴシック" panose="020B0600070205080204" pitchFamily="34" charset="-128"/>
              </a:rPr>
              <a:t>How can an elderly patient's medications or medical history affect the presentation and management of ACS?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4986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Dispatch information can provide you with the first indications that a patient may be suffering from cardiac compromise. When you are directed to patients complaining of chest pain or chest discomfort and/or difficulty in breathing, suspect the possibility of cardiac problems.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 arrival, perform the scene size-up to ensure that the scene is secure, and then proceed rapidly with the primary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6107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Form a general impression of the patient. Act immediately for unresponsive patients without pulse and breathing.</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For responsive patients, determine the status of the airway, ventilation, and circulation. Provide oxygen as needed.</a:t>
            </a:r>
          </a:p>
          <a:p>
            <a:pPr marL="171450" lvl="0" indent="-171450" eaLnBrk="0" fontAlgn="base" hangingPunct="0">
              <a:spcBef>
                <a:spcPct val="30000"/>
              </a:spcBef>
              <a:spcAft>
                <a:spcPct val="0"/>
              </a:spcAft>
              <a:buFontTx/>
              <a:buChar char="•"/>
            </a:pP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should you look for in the primary assessment?</a:t>
            </a: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Role play the assessment and management of a patient with ACS or cardiac compromise.</a:t>
            </a: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marL="171450" lvl="0" indent="-17145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Knowledge Application</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Give students ample opportunity to practice assessment and management of patients with ACS and cardiac compromise.</a:t>
            </a:r>
          </a:p>
          <a:p>
            <a:pPr marL="171450" lvl="0" indent="-171450" eaLnBrk="0" fontAlgn="base" hangingPunct="0">
              <a:spcBef>
                <a:spcPct val="30000"/>
              </a:spcBef>
              <a:spcAft>
                <a:spcPct val="0"/>
              </a:spcAft>
              <a:buFontTx/>
              <a:buChar char="•"/>
            </a:pP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4650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lnSpc>
                <a:spcPct val="90000"/>
              </a:lnSpc>
              <a:spcBef>
                <a:spcPct val="0"/>
              </a:spcBef>
              <a:spcAft>
                <a:spcPct val="0"/>
              </a:spcAft>
              <a:buFontTx/>
              <a:buChar char="•"/>
            </a:pPr>
            <a:r>
              <a:rPr lang="en-US" altLang="en-US" sz="1000" dirty="0">
                <a:solidFill>
                  <a:prstClr val="black"/>
                </a:solidFill>
                <a:latin typeface="Calibri"/>
                <a:ea typeface="ＭＳ Ｐゴシック" panose="020B0600070205080204" pitchFamily="34" charset="-128"/>
              </a:rPr>
              <a:t>Obtain a history of the event and explore the chief complaint using the OPQRST mnemonic.</a:t>
            </a:r>
          </a:p>
          <a:p>
            <a:pPr marL="171450" lvl="0" indent="-171450" fontAlgn="base">
              <a:lnSpc>
                <a:spcPct val="90000"/>
              </a:lnSpc>
              <a:spcBef>
                <a:spcPct val="0"/>
              </a:spcBef>
              <a:spcAft>
                <a:spcPct val="0"/>
              </a:spcAft>
              <a:buFontTx/>
              <a:buChar char="•"/>
            </a:pPr>
            <a:r>
              <a:rPr lang="en-US" altLang="en-US" sz="1000" dirty="0">
                <a:solidFill>
                  <a:prstClr val="black"/>
                </a:solidFill>
                <a:latin typeface="Calibri"/>
                <a:ea typeface="ＭＳ Ｐゴシック" panose="020B0600070205080204" pitchFamily="34" charset="-128"/>
              </a:rPr>
              <a:t>Determining the duration of symptoms is critical in determining if the patient is a potential candidate for fibrinolytic therapy.</a:t>
            </a:r>
          </a:p>
          <a:p>
            <a:pPr marL="171450" lvl="0"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rPr>
              <a:t>Fibrinolytic drugs carry many risks and are given only when the potential benefits outweigh the risks. Use a fibrinolytic checklist to help determine the patient's eligibility for treatment.</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Recent head or facial trauma.</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Recent stroke or any history of bleeding within the cranium.</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Pregnant patient.</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Any recent trauma or surgery.</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Recent history of gastrointestinal or genitourinary bleeding.</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Patient taking blood thinners or one who has a clotting disorder.</a:t>
            </a:r>
          </a:p>
          <a:p>
            <a:pPr marL="628650" lvl="1"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cs typeface="+mn-cs"/>
              </a:rPr>
              <a:t>History of cancer, kidney disease, liver disease or any other disease involving the central nervous system.</a:t>
            </a:r>
          </a:p>
          <a:p>
            <a:pPr marL="171450" lvl="0"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rPr>
              <a:t>Suspected aortic aneurysm.</a:t>
            </a:r>
          </a:p>
          <a:p>
            <a:pPr marL="171450" lvl="0"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rPr>
              <a:t>Realize that many patients will have delayed seeking help.</a:t>
            </a:r>
          </a:p>
          <a:p>
            <a:pPr marL="171450" lvl="0" indent="-171450" eaLnBrk="0" fontAlgn="base" hangingPunct="0">
              <a:lnSpc>
                <a:spcPct val="90000"/>
              </a:lnSpc>
              <a:spcBef>
                <a:spcPct val="30000"/>
              </a:spcBef>
              <a:spcAft>
                <a:spcPct val="0"/>
              </a:spcAft>
              <a:buFontTx/>
              <a:buChar char="•"/>
            </a:pPr>
            <a:r>
              <a:rPr lang="en-US" altLang="en-US" sz="1000" dirty="0">
                <a:solidFill>
                  <a:prstClr val="black"/>
                </a:solidFill>
                <a:latin typeface="Calibri"/>
                <a:ea typeface="ＭＳ Ｐゴシック" panose="020B0600070205080204" pitchFamily="34" charset="-128"/>
              </a:rPr>
              <a:t>Keep in mind both typical and atypical presentations</a:t>
            </a:r>
            <a:r>
              <a:rPr lang="en-US" altLang="en-US" sz="1000" dirty="0" smtClean="0">
                <a:solidFill>
                  <a:prstClr val="black"/>
                </a:solidFill>
                <a:latin typeface="Calibri"/>
                <a:ea typeface="ＭＳ Ｐゴシック" panose="020B0600070205080204" pitchFamily="34" charset="-128"/>
              </a:rPr>
              <a:t>.</a:t>
            </a:r>
            <a:endParaRPr lang="en-US" altLang="en-US" sz="1000" dirty="0">
              <a:solidFill>
                <a:prstClr val="black"/>
              </a:solidFill>
              <a:latin typeface="Calibri"/>
              <a:ea typeface="ＭＳ Ｐゴシック" panose="020B0600070205080204" pitchFamily="34" charset="-128"/>
            </a:endParaRPr>
          </a:p>
          <a:p>
            <a:pPr marL="171450" lvl="0" indent="-171450" eaLnBrk="0" fontAlgn="base" hangingPunct="0">
              <a:lnSpc>
                <a:spcPct val="90000"/>
              </a:lnSpc>
              <a:spcBef>
                <a:spcPct val="30000"/>
              </a:spcBef>
              <a:spcAft>
                <a:spcPct val="0"/>
              </a:spcAft>
            </a:pPr>
            <a:r>
              <a:rPr lang="en-US" altLang="en-US" sz="1000" b="1" dirty="0">
                <a:solidFill>
                  <a:prstClr val="black"/>
                </a:solidFill>
                <a:latin typeface="Calibri"/>
                <a:ea typeface="ＭＳ Ｐゴシック" panose="020B0600070205080204" pitchFamily="34" charset="-128"/>
              </a:rPr>
              <a:t> </a:t>
            </a:r>
          </a:p>
          <a:p>
            <a:pPr marL="171450" lvl="0" indent="-171450" eaLnBrk="0" fontAlgn="base" hangingPunct="0">
              <a:lnSpc>
                <a:spcPct val="90000"/>
              </a:lnSpc>
              <a:spcBef>
                <a:spcPct val="30000"/>
              </a:spcBef>
              <a:spcAft>
                <a:spcPct val="0"/>
              </a:spcAft>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62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Each of these components can play a significant role in patients experiencing a cardiac-related emergency.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94201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key questions in the history of a patient with possible ACS or cardiac compromise?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Emphasize that patients do not need to have all signs and symptoms of ACS to be experiencing ACS.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24568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key questions in the history of a patient with possible ACS or cardiac compromise?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Emphasize that patients do not need to have all signs and symptoms of ACS to be experiencing ACS.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21662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During the exam, assess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Pupils- Sluggish or dilated pupils may suggest hypoxia and poor perfusion.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Oral cavity</a:t>
            </a:r>
            <a:r>
              <a:rPr lang="en-US" i="1">
                <a:solidFill>
                  <a:prstClr val="black"/>
                </a:solidFill>
                <a:latin typeface="Calibri"/>
                <a:ea typeface="ＭＳ Ｐゴシック" charset="-128"/>
              </a:rPr>
              <a:t>- </a:t>
            </a:r>
            <a:r>
              <a:rPr lang="en-US">
                <a:solidFill>
                  <a:prstClr val="black"/>
                </a:solidFill>
                <a:latin typeface="Calibri"/>
                <a:ea typeface="ＭＳ Ｐゴシック" charset="-128"/>
              </a:rPr>
              <a:t>Cyanotic mucous membranes indicate hypoxia.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Neck- Congestive heart failure or cardiac tamponade (fluid in the sac surrounding the heart) may produce jugular venous distention.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Chest- Auscultate for abnormal breath sounds, especially crackles, which might indicate fluid in the alveoli from left ventricular heart failure.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Lower and upper extremities- Assess for peripheral edema, suggesting heart failure, and peripheral cyanosis, usually indicating vessel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Posterior body- Presacral edema to the lower back is another indicator of heart failure that may be more prominent in the patient who is sedentary and commonly in a supine or lying position.</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08276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Chest discomfort or pain that radiates to any of the following areas: chest, neck, jaw, arm, or back; also, epigastric (upper abdomen) pain that may be described as indigestion.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27156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During the exam, assess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Pupils- Sluggish or dilated pupils may suggest hypoxia and poor perfusion.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Oral cavity</a:t>
            </a:r>
            <a:r>
              <a:rPr lang="en-US" i="1">
                <a:solidFill>
                  <a:prstClr val="black"/>
                </a:solidFill>
                <a:latin typeface="Calibri"/>
                <a:ea typeface="ＭＳ Ｐゴシック" charset="-128"/>
              </a:rPr>
              <a:t>- </a:t>
            </a:r>
            <a:r>
              <a:rPr lang="en-US">
                <a:solidFill>
                  <a:prstClr val="black"/>
                </a:solidFill>
                <a:latin typeface="Calibri"/>
                <a:ea typeface="ＭＳ Ｐゴシック" charset="-128"/>
              </a:rPr>
              <a:t>Cyanotic mucous membranes indicate hypoxia.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Neck- Congestive heart failure or cardiac tamponade (fluid in the sac surrounding the heart) may produce jugular venous distention.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Chest- Auscultate for abnormal breath sounds, especially crackles, which might indicate fluid in the alveoli from left ventricular heart failure.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Lower and upper extremities- Assess for peripheral edema, suggesting heart failure, and peripheral cyanosis, usually indicating vessel disease.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Posterior body- Presacral edema to the lower back is another indicator of heart failure that may be more prominent in the patient who is sedentary and commonly in a supine or lying position.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 addition to performing the focused physical exam, obtain and record the patient’s vital signs.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54419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Signs and symptoms associated with cardiac compromise or acute coronary syndrome may vary widely.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83559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Increased respiratory rate and heart rates in the acute coronary syndrome patient may indicate hypoxia or may be only a response to the chest pain or discomfort.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84179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dirty="0">
                <a:solidFill>
                  <a:prstClr val="black"/>
                </a:solidFill>
                <a:latin typeface="Calibri"/>
                <a:ea typeface="ＭＳ Ｐゴシック" panose="020B0600070205080204" pitchFamily="34" charset="-128"/>
              </a:rPr>
              <a:t>Decrease the patient’s anxiety by providing calm reassurance and placing them in a position of comfort. </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dirty="0">
                <a:solidFill>
                  <a:prstClr val="black"/>
                </a:solidFill>
                <a:latin typeface="Calibri"/>
                <a:ea typeface="ＭＳ Ｐゴシック" panose="020B0600070205080204" pitchFamily="34" charset="-128"/>
              </a:rPr>
              <a:t>Administer supplemental oxygen. If the patient is dyspneic, hypoxemic, has obvious signs of heart failure, has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694%, or the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is unknown, administer oxygen via a nasal cannula at two lpm and titrate the concentration and liter flow to achieve and maintain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94% or greater. If the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is 94% or greater, the patient has no complaint of dyspnea, and has no signs of poor perfusion or heart failure, oxygen isn't administered in the acute coronary syndrome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93378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Assist the patient who has prescribed nitroglycerin.</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If local protocol permits and the patient does not have a known aspirin allergy, administer 160–325 mg of uncoated aspirin. Have the patient chew the aspirin. Aspirin reduces the incidence of coronary arteries </a:t>
            </a:r>
            <a:r>
              <a:rPr lang="en-US" dirty="0" err="1">
                <a:solidFill>
                  <a:prstClr val="black"/>
                </a:solidFill>
                <a:latin typeface="Calibri"/>
                <a:ea typeface="ＭＳ Ｐゴシック" charset="-128"/>
              </a:rPr>
              <a:t>reoccluding</a:t>
            </a:r>
            <a:r>
              <a:rPr lang="en-US" dirty="0">
                <a:solidFill>
                  <a:prstClr val="black"/>
                </a:solidFill>
                <a:latin typeface="Calibri"/>
                <a:ea typeface="ＭＳ Ｐゴシック" charset="-128"/>
              </a:rPr>
              <a:t> and has antiplatelet effects.</a:t>
            </a:r>
          </a:p>
          <a:p>
            <a:pPr marL="228600" lvl="0" indent="-228600" eaLnBrk="0" fontAlgn="base" hangingPunct="0">
              <a:spcBef>
                <a:spcPct val="30000"/>
              </a:spcBef>
              <a:spcAft>
                <a:spcPct val="0"/>
              </a:spcAft>
              <a:buFont typeface="+mj-lt"/>
              <a:buAutoNum type="arabicPeriod"/>
              <a:defRPr/>
            </a:pPr>
            <a:r>
              <a:rPr lang="en-US" dirty="0">
                <a:solidFill>
                  <a:prstClr val="black"/>
                </a:solidFill>
                <a:latin typeface="Calibri"/>
                <a:ea typeface="ＭＳ Ｐゴシック" charset="-128"/>
              </a:rPr>
              <a:t>Call for ALS backup; initiate early transport.</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24596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Closely assess and reassess the patient’s breathing and pulse at the scene and during transport. If the patient becomes unresponsive with no breathing or no normal breathing quickly assess the carotid pulse in the adult or child or the brachial pulse in the infant. If there is no normal breathing and no pulse, immediately perform CPR and, as appropriate, use automated external defibrillation.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103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Properties of cardiac muscle include automaticity, conductivity, and contractility.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primary pacemaker of the heart is the SA node. The AV node and fibers in the ventricles can both also generate impulses automatically if the SA node fails.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Impulses generated by the pacemaker travel along a conduction pathway so that the impulse reaches the individual muscle cells of the heart.</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Describe the conduction of an impulse from the SA node through the heart.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2398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assessment findings that may be associated with cardiac compromise and emergency care for cardiac compromise.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16927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08417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48271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charset="-128"/>
              </a:rPr>
              <a:t>Treatment for cardiac-related chest pain and other coronary emergencies must be delivered in a timely manner, without error. Patient outcomes are always better if they do not degrade into cardiac arrest. If they should arrest, outcomes are generally poor, carrying with them a low rate of successful resuscitation.</a:t>
            </a:r>
            <a:endParaRPr lang="en-US" altLang="en-US" b="1">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Review Chapter 17 Summary.</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17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17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Chapter 17 quiz</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77069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648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slide" Target="slide98.xml"/><Relationship Id="rId1" Type="http://schemas.openxmlformats.org/officeDocument/2006/relationships/slideLayout" Target="../slideLayouts/slideLayout21.xml"/><Relationship Id="rId5" Type="http://schemas.openxmlformats.org/officeDocument/2006/relationships/slide" Target="slide97.xml"/><Relationship Id="rId4" Type="http://schemas.openxmlformats.org/officeDocument/2006/relationships/slide" Target="slide10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17</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Cardiovascular Emergencies</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560147" y="4527755"/>
            <a:ext cx="2536723" cy="830997"/>
          </a:xfrm>
          <a:prstGeom prst="rect">
            <a:avLst/>
          </a:prstGeom>
          <a:noFill/>
        </p:spPr>
        <p:txBody>
          <a:bodyPr wrap="square" rtlCol="0">
            <a:spAutoFit/>
          </a:bodyPr>
          <a:lstStyle/>
          <a:p>
            <a:r>
              <a:rPr lang="en-IN" sz="1200" dirty="0">
                <a:solidFill>
                  <a:schemeClr val="bg1"/>
                </a:solidFill>
                <a:latin typeface="+mn-lt"/>
              </a:rPr>
              <a:t>Slides in this presentation contain hyperlinks. JAWS users should be able to get a list of links by using INSERT+F7</a:t>
            </a:r>
            <a:endParaRPr lang="en-US" sz="1200" dirty="0">
              <a:solidFill>
                <a:schemeClr val="bg1"/>
              </a:solidFill>
              <a:latin typeface="+mn-lt"/>
            </a:endParaRP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Cardiac Conduction System</a:t>
            </a:r>
            <a:endParaRPr lang="en-US" altLang="en-US" dirty="0">
              <a:latin typeface="Times New Roman" panose="02020603050405020304" pitchFamily="18" charset="0"/>
              <a:ea typeface="ＭＳ Ｐゴシック"/>
            </a:endParaRPr>
          </a:p>
        </p:txBody>
      </p:sp>
      <p:pic>
        <p:nvPicPr>
          <p:cNvPr id="4" name="Picture 2" descr="Sagittal cross section of the heart, showing the conduction system. Components of the heart’s conduction system are identified from top to bottom, left to right are as follows. Superior vena cava, aorta, sinoatrial node or pacemaker, below the superior vena cava and operating on the right and left atria, atrioventricular node in the right atrium, right ventricle, left ventricle, right and left branches of the bundle of His, stemming from the atrioventricular node and wrapping around the ventricles, Purkinje fibers at the ends of the bundle of His on the lateral sides of the ventricles, inferior vena cav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4706" y="1789526"/>
            <a:ext cx="4454588"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551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Nitroglycerin is contraindicated in patients who have taken Viagra within 24 hours. For some erectile dysfunction drugs, the patient must not have taken a dose within 48 hours.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3371780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Conduction System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heart has the property of automaticity, but heart rate can be influenced by the sympathetic and parasympathetic nervous systems.</a:t>
            </a:r>
          </a:p>
        </p:txBody>
      </p:sp>
    </p:spTree>
    <p:extLst>
      <p:ext uri="{BB962C8B-B14F-4D97-AF65-F5344CB8AC3E}">
        <p14:creationId xmlns:p14="http://schemas.microsoft.com/office/powerpoint/2010/main" val="134522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(4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The Circulatory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The </a:t>
            </a:r>
            <a:r>
              <a:rPr lang="en-US" altLang="en-US" sz="2400" dirty="0">
                <a:solidFill>
                  <a:srgbClr val="000000"/>
                </a:solidFill>
                <a:latin typeface="+mn-lt"/>
                <a:ea typeface="ＭＳ Ｐゴシック"/>
              </a:rPr>
              <a:t>Heart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Pumps blood throughout the body.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left ventricle must overcome the pressure in the aorta to eject blood.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Excessive pressure in the aorta over time can lead to heart failure with pulmonary edema.</a:t>
            </a:r>
          </a:p>
        </p:txBody>
      </p:sp>
    </p:spTree>
    <p:extLst>
      <p:ext uri="{BB962C8B-B14F-4D97-AF65-F5344CB8AC3E}">
        <p14:creationId xmlns:p14="http://schemas.microsoft.com/office/powerpoint/2010/main" val="307028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Heart</a:t>
            </a:r>
            <a:endParaRPr lang="en-US" altLang="en-US" dirty="0">
              <a:latin typeface="Times New Roman" panose="02020603050405020304" pitchFamily="18" charset="0"/>
              <a:ea typeface="ＭＳ Ｐゴシック"/>
            </a:endParaRPr>
          </a:p>
        </p:txBody>
      </p:sp>
      <p:pic>
        <p:nvPicPr>
          <p:cNvPr id="4" name="Picture 2" descr="Sagittal cross section of the heart anatomy. Anatomical parts of the heart from top to bottom, left to right are as follows. Superior vena cava receives deoxygenated blood from the body, aorta, right and left pulmonary arteries flowing to the lungs, right and left pulmonary veins from the lungs, right atrium receives flow from superior vena cava, coronary sinus in the lower right atrium, tricuspid valve between the right atrium and right ventricle, inferior vena cava receives deoxygenated blood from the body under the right ventricle, interventricular septum between the ventricles, descending aorta sending oxygenated blood to the body downward, left ventricle, bicuspid valve between the left atrium and left ventricle, myocardium, heart muscle, surrounding the heart, epicardium, outer layer, surrounding the myocardium, apex at the lower left of the org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6449" y="1589296"/>
            <a:ext cx="4251102"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783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Circulation of Blood through the Cardiovascular System</a:t>
            </a:r>
            <a:endParaRPr lang="en-US" altLang="en-US" dirty="0">
              <a:latin typeface="Times New Roman" panose="02020603050405020304" pitchFamily="18" charset="0"/>
              <a:ea typeface="ＭＳ Ｐゴシック"/>
            </a:endParaRPr>
          </a:p>
        </p:txBody>
      </p:sp>
      <p:pic>
        <p:nvPicPr>
          <p:cNvPr id="4" name="Picture 2" descr="Sagittal cross section of the trachea, lungs, heart, veins, arteries, venules, arterioles, body capillaries. Air travels through the trachea down the bronchi to the right and left lungs’ alveoli. Deoxygenated blood, high in carbon dioxide, travels through pulmonary arteries from the heart, past the alveoli through capillaries to get oxygen and dispose of carbon dioxide, then return to the heart through pulmonary veins. Oxygenated blood is then sent from the aorta to the body through arteries and arterioles to body capillaries. Venules take deoxygenated blood from body capillaries to veins to the hear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6332" y="1549569"/>
            <a:ext cx="3391337" cy="42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24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(5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The Circulatory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The </a:t>
            </a:r>
            <a:r>
              <a:rPr lang="en-US" altLang="en-US" sz="2400" dirty="0">
                <a:solidFill>
                  <a:srgbClr val="000000"/>
                </a:solidFill>
                <a:latin typeface="+mn-lt"/>
                <a:ea typeface="ＭＳ Ｐゴシック"/>
              </a:rPr>
              <a:t>Vessels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Arteries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Arterioles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Capillaries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Venules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Veins</a:t>
            </a:r>
          </a:p>
        </p:txBody>
      </p:sp>
    </p:spTree>
    <p:extLst>
      <p:ext uri="{BB962C8B-B14F-4D97-AF65-F5344CB8AC3E}">
        <p14:creationId xmlns:p14="http://schemas.microsoft.com/office/powerpoint/2010/main" val="4044433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Major Arteries</a:t>
            </a:r>
            <a:endParaRPr lang="en-US" altLang="en-US" dirty="0">
              <a:latin typeface="Times New Roman" panose="02020603050405020304" pitchFamily="18" charset="0"/>
              <a:ea typeface="ＭＳ Ｐゴシック"/>
            </a:endParaRPr>
          </a:p>
        </p:txBody>
      </p:sp>
      <p:pic>
        <p:nvPicPr>
          <p:cNvPr id="6" name="Picture 2" descr="A frontal view of the human body and its major arteries. Major arteries from left to right, top to bottom are as follows. Right and left common carotid arteries run vertically on lateral sides of the neck. Right and left subclavian arteries run horizontally above each clavicle. Ascending aorta rises vertically from the heart to the aortic arch. Brachial artery runs along the upper arms. Renal artery connects to the kidneys. Abdominal aorta runs vertically from the aorta to the torso medially, splitting into 2 common iliac arteries at the abdomen, which then run down each hip as external iliac arteries. Diverging from the external iliac arteries towards the medial area are internal iliac arteries. Femoral artery continues from the external iliac artery in the thigh. Radial artery and ulnar artery run alongside the radius and ulna forearm bones respectively. Popliteal artery runs vertically across the knee. Peroneal artery runs vertically down the shin from below the knee. Anterior tibial artery runs vertically in front of the tibia, posterior tibial artery runs vertically behind the tib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73" y="1525198"/>
            <a:ext cx="3096254" cy="47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57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b"/>
          <a:lstStyle/>
          <a:p>
            <a:pPr lvl="0"/>
            <a:r>
              <a:rPr lang="en-US" altLang="en-US" dirty="0" smtClean="0">
                <a:solidFill>
                  <a:schemeClr val="tx2"/>
                </a:solidFill>
                <a:latin typeface="Times New Roman" panose="02020603050405020304" pitchFamily="18" charset="0"/>
                <a:ea typeface="ＭＳ Ｐゴシック" panose="020B0600070205080204" pitchFamily="34" charset="-128"/>
                <a:cs typeface="Times New Roman" panose="02020603050405020304" pitchFamily="18" charset="0"/>
              </a:rPr>
              <a:t>Major Veins</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8" name="Picture 2" descr="A frontal view of the body’s major veins. Major veins from left to right, top to bottom are as follows. External jugular vein runs vertically on the side of the neck, with the internal jugular vein alongside it medially. Subclavian vein runs horizontally across the clavicles, connecting to the superior vena cava via right and left brachiocephalic veins. Cephalic vein runs vertically on the outer upper arm, brachial vein runs on the center of the upper arm, basilic vein on the medial upper arm. Median cubital vein runs along the inner elbow. Ulnar and radial veins run alongside the corresponding forearm bones. Digital veins run alongside the fingers. Hepatic portal vein runs horizontally, behind the liver. Superior mesenteric vein runs alongside the inferior vena cava in the abdomen, towards the intestines. Renal veins connect to the kidneys. Common iliac veins split from the inferior vena cava, running along each hip as external iliac veins. Splitting from the common iliac veins are internal iliac veins. Femoral veins run vertically along the femurs. Great saphenous vein runs vertically and medially along the leg. Popliteal vein runs vertically across the knee. Anterior tibial vein runs vertically in front of the tibia, posterior tibial vein runs vertically behind the tibia. Fibular veins run along the fibul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0220" y="1377219"/>
            <a:ext cx="3343561" cy="488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3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(6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Circulatory System</a:t>
            </a:r>
          </a:p>
          <a:p>
            <a:pPr lvl="1"/>
            <a:r>
              <a:rPr lang="en-US" altLang="en-US" sz="2400" dirty="0">
                <a:latin typeface="+mn-lt"/>
              </a:rPr>
              <a:t>The </a:t>
            </a:r>
            <a:r>
              <a:rPr lang="en-US" altLang="en-US" sz="2400" dirty="0" smtClean="0">
                <a:latin typeface="+mn-lt"/>
              </a:rPr>
              <a:t>Vessels</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The </a:t>
            </a:r>
            <a:r>
              <a:rPr lang="en-US" altLang="en-US" sz="2400" dirty="0">
                <a:solidFill>
                  <a:srgbClr val="000000"/>
                </a:solidFill>
                <a:latin typeface="+mn-lt"/>
                <a:ea typeface="ＭＳ Ｐゴシック"/>
              </a:rPr>
              <a:t>heart muscle is perfused by the coronary arteries.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Occlusion of the coronary arteries deprives the muscle of oxygen.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Heart attack, heart failure, and abnormal cardiac rhythms may occur.</a:t>
            </a:r>
          </a:p>
        </p:txBody>
      </p:sp>
    </p:spTree>
    <p:extLst>
      <p:ext uri="{BB962C8B-B14F-4D97-AF65-F5344CB8AC3E}">
        <p14:creationId xmlns:p14="http://schemas.microsoft.com/office/powerpoint/2010/main" val="597343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Coronary Arteries</a:t>
            </a:r>
            <a:endParaRPr lang="en-US" altLang="en-US" dirty="0">
              <a:latin typeface="Times New Roman" panose="02020603050405020304" pitchFamily="18" charset="0"/>
              <a:ea typeface="ＭＳ Ｐゴシック"/>
            </a:endParaRPr>
          </a:p>
        </p:txBody>
      </p:sp>
      <p:pic>
        <p:nvPicPr>
          <p:cNvPr id="4" name="Picture 2" descr="Frontal view of the heart. Base is on the superior side or top, apex on the interior side or bottom. Right coronary artery runs down across the right atrium from the aorta, left coronary artery runs along the left atrium from the aorta. Anterior descending branch diverges from the coronary arte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1308" y="1817529"/>
            <a:ext cx="5521383" cy="38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020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rPr>
              <a:t>Learning Readiness</a:t>
            </a:r>
            <a:endParaRPr lang="en-US" dirty="0">
              <a:solidFill>
                <a:srgbClr val="007FA3"/>
              </a:solidFill>
              <a:latin typeface="Times New Roman" panose="02020603050405020304" pitchFamily="18" charset="0"/>
              <a:ea typeface="ＭＳ Ｐゴシック"/>
            </a:endParaRP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520.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520.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520-521.</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1577786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(7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The Circulatory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The </a:t>
            </a:r>
            <a:r>
              <a:rPr lang="en-US" altLang="en-US" sz="2400" dirty="0">
                <a:solidFill>
                  <a:srgbClr val="000000"/>
                </a:solidFill>
                <a:latin typeface="+mn-lt"/>
                <a:ea typeface="ＭＳ Ｐゴシック"/>
              </a:rPr>
              <a:t>Blood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Red blood cells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White blood cells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Platelets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Serum</a:t>
            </a:r>
          </a:p>
        </p:txBody>
      </p:sp>
    </p:spTree>
    <p:extLst>
      <p:ext uri="{BB962C8B-B14F-4D97-AF65-F5344CB8AC3E}">
        <p14:creationId xmlns:p14="http://schemas.microsoft.com/office/powerpoint/2010/main" val="2689153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(8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The Circulatory System</a:t>
            </a:r>
          </a:p>
          <a:p>
            <a:pPr lvl="1"/>
            <a:r>
              <a:rPr lang="en-US" altLang="en-US" sz="2400" dirty="0">
                <a:latin typeface="+mn-lt"/>
              </a:rPr>
              <a:t>The </a:t>
            </a:r>
            <a:r>
              <a:rPr lang="en-US" altLang="en-US" sz="2400" dirty="0" smtClean="0">
                <a:latin typeface="+mn-lt"/>
              </a:rPr>
              <a:t>Blood</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Platelets </a:t>
            </a:r>
            <a:r>
              <a:rPr lang="en-US" altLang="en-US" sz="2400" dirty="0">
                <a:solidFill>
                  <a:srgbClr val="000000"/>
                </a:solidFill>
                <a:latin typeface="+mn-lt"/>
                <a:ea typeface="ＭＳ Ｐゴシック"/>
              </a:rPr>
              <a:t>play a role in cardiac emergencies through their role in blood clotting.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Platelets, thrombin, and fibrin are components of clots.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 thrombus may form at the site of a plaque in a coronary artery.</a:t>
            </a:r>
          </a:p>
        </p:txBody>
      </p:sp>
    </p:spTree>
    <p:extLst>
      <p:ext uri="{BB962C8B-B14F-4D97-AF65-F5344CB8AC3E}">
        <p14:creationId xmlns:p14="http://schemas.microsoft.com/office/powerpoint/2010/main" val="2907514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Process of Artery Occlusion (Atherosclerosis)</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743500"/>
          </a:xfrm>
        </p:spPr>
        <p:txBody>
          <a:bodyPr/>
          <a:lstStyle/>
          <a:p>
            <a:pPr marL="0" indent="0">
              <a:buNone/>
            </a:pPr>
            <a:r>
              <a:rPr lang="en-US" altLang="en-US" dirty="0">
                <a:latin typeface="+mn-lt"/>
                <a:ea typeface="ＭＳ Ｐゴシック"/>
              </a:rPr>
              <a:t>(a) </a:t>
            </a:r>
            <a:r>
              <a:rPr lang="en-US" altLang="en-US" dirty="0" smtClean="0">
                <a:latin typeface="+mn-lt"/>
                <a:ea typeface="ＭＳ Ｐゴシック"/>
              </a:rPr>
              <a:t>The </a:t>
            </a:r>
            <a:r>
              <a:rPr lang="en-US" altLang="en-US" dirty="0">
                <a:latin typeface="+mn-lt"/>
                <a:ea typeface="ＭＳ Ｐゴシック"/>
              </a:rPr>
              <a:t>Endothelium (Inner Wall) of the Artery Is Damaged as a Result of Smoking, Diabetes, High Blood Pressure, High Blood Cholesterol, or Other Causes.</a:t>
            </a:r>
            <a:r>
              <a:rPr lang="en-US" altLang="en-US" dirty="0" smtClean="0">
                <a:latin typeface="+mn-lt"/>
                <a:ea typeface="ＭＳ Ｐゴシック"/>
              </a:rPr>
              <a:t>(</a:t>
            </a:r>
            <a:r>
              <a:rPr lang="en-US" altLang="en-US" dirty="0">
                <a:latin typeface="+mn-lt"/>
                <a:ea typeface="ＭＳ Ｐゴシック"/>
              </a:rPr>
              <a:t>b) Fatty Streaks Begin to Form in the Damaged Vessel Walls. (c) Fibrous Plaque Forms, Causing Further Vessel Damage and Progressive Resistance to Blood Flow. (d) the Plaque Deposits Begin to Ulcerate or Rupture, and Platelets Aggregate and Adhere to the Surface of the Ruptured Plaque, Forming Clots That May Nearly or Totally Block the Artery</a:t>
            </a:r>
            <a:endParaRPr lang="en-US" dirty="0">
              <a:latin typeface="+mn-lt"/>
            </a:endParaRPr>
          </a:p>
        </p:txBody>
      </p:sp>
      <p:pic>
        <p:nvPicPr>
          <p:cNvPr id="4" name="Picture 2" descr="Formation of a clot in a cross section of an artery labeled part A, b, c, d. A, a damaged endothelium collects fatty particles in the injured area, artery layers outward from the endothelium are tunica intima, tunica media, adventitia. B, a fatty streak forms from the damaged part of the endothelium encircling the interior of the artery. C, fibrous plaque forms, thickening inside the artery and reducing the inner diameter. D, a blood clot forms inside the tight space inside the thickened plaq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3135" y="3425961"/>
            <a:ext cx="2715521" cy="28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256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(9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The Circulatory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Cardiac </a:t>
            </a:r>
            <a:r>
              <a:rPr lang="en-US" altLang="en-US" sz="2400" dirty="0">
                <a:solidFill>
                  <a:srgbClr val="000000"/>
                </a:solidFill>
                <a:latin typeface="+mn-lt"/>
                <a:ea typeface="ＭＳ Ｐゴシック"/>
              </a:rPr>
              <a:t>contraction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Electrical impulse is generated in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 node </a:t>
            </a:r>
            <a:r>
              <a:rPr lang="en-US" altLang="en-US" sz="2400" dirty="0">
                <a:solidFill>
                  <a:srgbClr val="000000"/>
                </a:solidFill>
                <a:latin typeface="+mn-lt"/>
                <a:ea typeface="ＭＳ Ｐゴシック"/>
              </a:rPr>
              <a:t>and travels first to the atria, causing atrial contraction, then to the ventricles, causing ventricular contraction, or systole.</a:t>
            </a:r>
          </a:p>
        </p:txBody>
      </p:sp>
    </p:spTree>
    <p:extLst>
      <p:ext uri="{BB962C8B-B14F-4D97-AF65-F5344CB8AC3E}">
        <p14:creationId xmlns:p14="http://schemas.microsoft.com/office/powerpoint/2010/main" val="1441894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(10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Electrocardiogram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Graphic representation of the </a:t>
            </a:r>
            <a:r>
              <a:rPr lang="en-US" altLang="en-US" sz="2400" dirty="0" smtClean="0">
                <a:solidFill>
                  <a:srgbClr val="000000"/>
                </a:solidFill>
                <a:latin typeface="Arial (Body)"/>
                <a:ea typeface="ＭＳ Ｐゴシック"/>
              </a:rPr>
              <a:t>heart’s </a:t>
            </a:r>
            <a:r>
              <a:rPr lang="en-US" altLang="en-US" sz="2400" dirty="0">
                <a:solidFill>
                  <a:srgbClr val="000000"/>
                </a:solidFill>
                <a:latin typeface="Arial (Body)"/>
                <a:ea typeface="ＭＳ Ｐゴシック"/>
              </a:rPr>
              <a:t>electrical activity.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Electrical activity includes depolarization and repolarization.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electrical activity is detected on the </a:t>
            </a:r>
            <a:r>
              <a:rPr lang="en-US" altLang="en-US" sz="2400" dirty="0" smtClean="0">
                <a:solidFill>
                  <a:srgbClr val="000000"/>
                </a:solidFill>
                <a:latin typeface="Arial (Body)"/>
                <a:ea typeface="ＭＳ Ｐゴシック"/>
              </a:rPr>
              <a:t>skin’s </a:t>
            </a:r>
            <a:r>
              <a:rPr lang="en-US" altLang="en-US" sz="2400" dirty="0">
                <a:solidFill>
                  <a:srgbClr val="000000"/>
                </a:solidFill>
                <a:latin typeface="Arial (Body)"/>
                <a:ea typeface="ＭＳ Ｐゴシック"/>
              </a:rPr>
              <a:t>surface by electrodes.</a:t>
            </a:r>
          </a:p>
        </p:txBody>
      </p:sp>
    </p:spTree>
    <p:extLst>
      <p:ext uri="{BB962C8B-B14F-4D97-AF65-F5344CB8AC3E}">
        <p14:creationId xmlns:p14="http://schemas.microsoft.com/office/powerpoint/2010/main" val="1234930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 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C</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G Tracing of Normal Sinus Rhythm</a:t>
            </a:r>
            <a:endParaRPr lang="en-US" altLang="en-US" dirty="0">
              <a:latin typeface="Times New Roman" panose="02020603050405020304" pitchFamily="18" charset="0"/>
              <a:ea typeface="ＭＳ Ｐゴシック"/>
            </a:endParaRPr>
          </a:p>
        </p:txBody>
      </p:sp>
      <p:pic>
        <p:nvPicPr>
          <p:cNvPr id="4" name="Picture 2" descr="S A node is located in the right atrium of the heart. An E C G reading for normal sinus rhythm reads as follows from left to right. P wave of a short smooth rise corresponds to the contraction of the atria. Q R S complex of a sharp high rise correlates to ventricles contracting. T wave of a shorter smooth rise represents preparation for the next series of complex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0559" y="1616311"/>
            <a:ext cx="3402883"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0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(11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Electrocardiogram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Hypoxia or damage to the electrical conduction system can cause improper functioning of the heart.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Uncoordinated firing of ventricular impulses can lead to 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ventricular tachycardia, or ventricular fibrillation.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07048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(12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Blood Pressure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Systolic blood pressure is measured during contraction of the heart.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Diastolic blood pressure is measured during relaxation of the heart.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degree of resistance of blood vessels affects blood pressure.</a:t>
            </a:r>
          </a:p>
        </p:txBody>
      </p:sp>
    </p:spTree>
    <p:extLst>
      <p:ext uri="{BB962C8B-B14F-4D97-AF65-F5344CB8AC3E}">
        <p14:creationId xmlns:p14="http://schemas.microsoft.com/office/powerpoint/2010/main" val="402826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(13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Inadequate Circulation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Results in hypoperfusion, or shock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Deprives cells of oxygen, nutrients, and waste removal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result from hypovolemia, heart failure, or vasodilation</a:t>
            </a:r>
          </a:p>
        </p:txBody>
      </p:sp>
    </p:spTree>
    <p:extLst>
      <p:ext uri="{BB962C8B-B14F-4D97-AF65-F5344CB8AC3E}">
        <p14:creationId xmlns:p14="http://schemas.microsoft.com/office/powerpoint/2010/main" val="186512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Cardiac-related emergencies are a significant problem.</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plays </a:t>
            </a:r>
            <a:r>
              <a:rPr lang="en-US" altLang="en-US" sz="2400" dirty="0">
                <a:solidFill>
                  <a:srgbClr val="000000"/>
                </a:solidFill>
                <a:latin typeface="Arial (Body)"/>
                <a:ea typeface="ＭＳ Ｐゴシック"/>
              </a:rPr>
              <a:t>a role in reducing the death rate associated with heart attacks.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Time is critical; early recognition is key to effective treatment.</a:t>
            </a:r>
          </a:p>
        </p:txBody>
      </p:sp>
    </p:spTree>
    <p:extLst>
      <p:ext uri="{BB962C8B-B14F-4D97-AF65-F5344CB8AC3E}">
        <p14:creationId xmlns:p14="http://schemas.microsoft.com/office/powerpoint/2010/main" val="344003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Review of the Circulatory System Anatomy, Physiology and Pathophysiology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Cardiac Compromise and 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Nitroglycerin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Age-Related Variations: Pediatrics and Geriatrics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a:t>
            </a:r>
          </a:p>
        </p:txBody>
      </p:sp>
    </p:spTree>
    <p:extLst>
      <p:ext uri="{BB962C8B-B14F-4D97-AF65-F5344CB8AC3E}">
        <p14:creationId xmlns:p14="http://schemas.microsoft.com/office/powerpoint/2010/main" val="4042422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(2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Collectively, cardiac conditions are referred to as cardiac compromise.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sooner the patient receives treatment, the better the prognosis.</a:t>
            </a:r>
          </a:p>
        </p:txBody>
      </p:sp>
    </p:spTree>
    <p:extLst>
      <p:ext uri="{BB962C8B-B14F-4D97-AF65-F5344CB8AC3E}">
        <p14:creationId xmlns:p14="http://schemas.microsoft.com/office/powerpoint/2010/main" val="291559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(3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Arteriosclerosis and Atherosclerosis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Atherosclerosis is an inflammatory disease that affects the arteries.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inflammatory process may eventually lead to the development of a thrombus and occlusion of the vessel.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Atherosclerosis of the coronary vessels is called Coronary Artery Disease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15652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(4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Acute coronary syndrome includes unstable angina and myocardial infarction.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Narrowed arteries lead to myocardial ischemia.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typical response to myocardial ischemia is chest discomfort.</a:t>
            </a:r>
          </a:p>
        </p:txBody>
      </p:sp>
    </p:spTree>
    <p:extLst>
      <p:ext uri="{BB962C8B-B14F-4D97-AF65-F5344CB8AC3E}">
        <p14:creationId xmlns:p14="http://schemas.microsoft.com/office/powerpoint/2010/main" val="1593854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(5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Acute Coronary </a:t>
            </a:r>
            <a:r>
              <a:rPr lang="en-US" altLang="en-US" sz="2400" dirty="0" smtClean="0">
                <a:latin typeface="+mn-lt"/>
              </a:rPr>
              <a:t>Syndrome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Angina pectoris</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Results from reduced oxygen delivered to the myocardium.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Results in chest discomfort.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Usually occurs during physical or emotional stress.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Generally relieved with rest and nitroglycerin.</a:t>
            </a:r>
          </a:p>
        </p:txBody>
      </p:sp>
    </p:spTree>
    <p:extLst>
      <p:ext uri="{BB962C8B-B14F-4D97-AF65-F5344CB8AC3E}">
        <p14:creationId xmlns:p14="http://schemas.microsoft.com/office/powerpoint/2010/main" val="1072857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37968"/>
          </a:xfrm>
        </p:spPr>
        <p:txBody>
          <a:bodyPr tIns="91425" anchor="t">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Atherosclerotic Plaque Formation in the Coronary Arteries Results in Ischemia Distal to the Blockage, Which Causes Angina (Chest Pain)</a:t>
            </a:r>
            <a:endParaRPr lang="en-US" altLang="en-US" sz="2800" dirty="0">
              <a:latin typeface="Times New Roman" panose="02020603050405020304" pitchFamily="18" charset="0"/>
              <a:ea typeface="ＭＳ Ｐゴシック"/>
            </a:endParaRPr>
          </a:p>
        </p:txBody>
      </p:sp>
      <p:pic>
        <p:nvPicPr>
          <p:cNvPr id="4" name="Picture 2" descr="Atherosclerosis or plaque formation on an artery in the anterior descending branch of the left coronary artery. Damage of the heart muscle around the resulting blockage is visi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0587" y="2049058"/>
            <a:ext cx="4342826"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372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(6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Angina </a:t>
            </a:r>
            <a:r>
              <a:rPr lang="en-US" altLang="en-US" sz="2400" dirty="0" smtClean="0">
                <a:solidFill>
                  <a:srgbClr val="000000"/>
                </a:solidFill>
                <a:latin typeface="Arial (Body)"/>
                <a:ea typeface="ＭＳ Ｐゴシック"/>
              </a:rPr>
              <a:t>pectoris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When angina discomfort is prolonged and worsening, or occurs without exertion, it is called </a:t>
            </a:r>
            <a:r>
              <a:rPr lang="en-US" altLang="en-US" sz="2400" b="1" dirty="0">
                <a:solidFill>
                  <a:srgbClr val="000000"/>
                </a:solidFill>
                <a:latin typeface="Arial (Body)"/>
                <a:ea typeface="ＭＳ Ｐゴシック"/>
              </a:rPr>
              <a:t>unstable angina</a:t>
            </a:r>
            <a:r>
              <a:rPr lang="en-US" altLang="en-US" sz="2400" dirty="0">
                <a:solidFill>
                  <a:srgbClr val="000000"/>
                </a:solidFill>
                <a:latin typeface="Arial (Body)"/>
                <a:ea typeface="ＭＳ Ｐゴシック"/>
              </a:rPr>
              <a:t>.</a:t>
            </a:r>
            <a:endParaRPr lang="en-US" altLang="en-US" sz="2400" i="1" dirty="0">
              <a:solidFill>
                <a:srgbClr val="000000"/>
              </a:solidFill>
              <a:latin typeface="Arial (Body)"/>
              <a:ea typeface="ＭＳ Ｐゴシック"/>
            </a:endParaRPr>
          </a:p>
        </p:txBody>
      </p:sp>
    </p:spTree>
    <p:extLst>
      <p:ext uri="{BB962C8B-B14F-4D97-AF65-F5344CB8AC3E}">
        <p14:creationId xmlns:p14="http://schemas.microsoft.com/office/powerpoint/2010/main" val="318184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(7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Angina </a:t>
            </a:r>
            <a:r>
              <a:rPr lang="en-US" altLang="en-US" sz="2400" dirty="0" smtClean="0">
                <a:latin typeface="+mn-lt"/>
              </a:rPr>
              <a:t>pectoris</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Women</a:t>
            </a:r>
            <a:r>
              <a:rPr lang="en-US" altLang="en-US" sz="2400" dirty="0">
                <a:solidFill>
                  <a:srgbClr val="000000"/>
                </a:solidFill>
                <a:latin typeface="+mn-lt"/>
                <a:ea typeface="ＭＳ Ｐゴシック"/>
              </a:rPr>
              <a:t>, diabetics, and the elderly may not have a typical presentation of angina.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Discomfort is more diffuse, or does not occur.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Patient may complain of shortness of breath, fainting, weakness, or light-headedness.</a:t>
            </a:r>
          </a:p>
        </p:txBody>
      </p:sp>
    </p:spTree>
    <p:extLst>
      <p:ext uri="{BB962C8B-B14F-4D97-AF65-F5344CB8AC3E}">
        <p14:creationId xmlns:p14="http://schemas.microsoft.com/office/powerpoint/2010/main" val="3085565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(8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Angina </a:t>
            </a:r>
            <a:r>
              <a:rPr lang="en-US" altLang="en-US" sz="2400" dirty="0" smtClean="0">
                <a:latin typeface="+mn-lt"/>
              </a:rPr>
              <a:t>pectoris</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 for angina</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Manage airway and 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Supplemental oxygen at two to four </a:t>
            </a:r>
            <a:r>
              <a:rPr lang="en-US" altLang="en-US" sz="2400" dirty="0" smtClean="0">
                <a:solidFill>
                  <a:srgbClr val="000000"/>
                </a:solidFill>
                <a:latin typeface="+mn-lt"/>
                <a:ea typeface="ＭＳ Ｐゴシック"/>
              </a:rPr>
              <a:t>l</a:t>
            </a:r>
            <a:r>
              <a:rPr lang="en-US" altLang="en-US" sz="100" dirty="0" smtClean="0">
                <a:solidFill>
                  <a:schemeClr val="bg1"/>
                </a:solidFill>
                <a:latin typeface="+mn-lt"/>
                <a:ea typeface="ＭＳ Ｐゴシック"/>
              </a:rPr>
              <a:t>iter</a:t>
            </a:r>
            <a:r>
              <a:rPr lang="en-US" altLang="en-US" sz="2400" dirty="0" smtClean="0">
                <a:solidFill>
                  <a:srgbClr val="000000"/>
                </a:solidFill>
                <a:latin typeface="+mn-lt"/>
                <a:ea typeface="ＭＳ Ｐゴシック"/>
              </a:rPr>
              <a:t>p</a:t>
            </a:r>
            <a:r>
              <a:rPr lang="en-US" altLang="en-US" sz="100" dirty="0" smtClean="0">
                <a:solidFill>
                  <a:schemeClr val="bg1"/>
                </a:solidFill>
                <a:latin typeface="+mn-lt"/>
                <a:ea typeface="ＭＳ Ｐゴシック"/>
              </a:rPr>
              <a:t>er</a:t>
            </a:r>
            <a:r>
              <a:rPr lang="en-US" altLang="en-US" sz="2400" dirty="0" smtClean="0">
                <a:solidFill>
                  <a:srgbClr val="000000"/>
                </a:solidFill>
                <a:latin typeface="+mn-lt"/>
                <a:ea typeface="ＭＳ Ｐゴシック"/>
              </a:rPr>
              <a:t>m</a:t>
            </a:r>
            <a:r>
              <a:rPr lang="en-US" altLang="en-US" sz="100" dirty="0" smtClean="0">
                <a:solidFill>
                  <a:schemeClr val="bg1"/>
                </a:solidFill>
                <a:latin typeface="+mn-lt"/>
                <a:ea typeface="ＭＳ Ｐゴシック"/>
              </a:rPr>
              <a:t>inute</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if </a:t>
            </a:r>
            <a:r>
              <a:rPr lang="en-US" altLang="en-US" sz="2400" dirty="0" smtClean="0">
                <a:solidFill>
                  <a:srgbClr val="000000"/>
                </a:solidFill>
                <a:latin typeface="+mn-lt"/>
                <a:ea typeface="ＭＳ Ｐゴシック"/>
              </a:rPr>
              <a:t>the 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is </a:t>
            </a:r>
            <a:r>
              <a:rPr lang="en-US" altLang="en-US" sz="2400" dirty="0" smtClean="0">
                <a:solidFill>
                  <a:srgbClr val="000000"/>
                </a:solidFill>
                <a:latin typeface="+mn-lt"/>
                <a:ea typeface="ＭＳ Ｐゴシック"/>
              </a:rPr>
              <a:t>&lt;94%.</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Assist the patient with nitroglycerin if their systolic </a:t>
            </a:r>
            <a:r>
              <a:rPr lang="en-US" altLang="en-US" sz="2400" dirty="0" smtClean="0">
                <a:solidFill>
                  <a:srgbClr val="000000"/>
                </a:solidFill>
                <a:latin typeface="+mn-lt"/>
                <a:ea typeface="ＭＳ Ｐゴシック"/>
              </a:rPr>
              <a:t>B</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is &gt;90 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g.</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If protocols allow, administer 160 to 325 </a:t>
            </a:r>
            <a:r>
              <a:rPr lang="en-US" altLang="en-US" sz="2400" dirty="0" smtClean="0">
                <a:solidFill>
                  <a:srgbClr val="000000"/>
                </a:solidFill>
                <a:latin typeface="+mn-lt"/>
                <a:ea typeface="ＭＳ Ｐゴシック"/>
              </a:rPr>
              <a:t>m</a:t>
            </a:r>
            <a:r>
              <a:rPr lang="en-US" altLang="en-US" sz="100" dirty="0" smtClean="0">
                <a:solidFill>
                  <a:schemeClr val="bg1"/>
                </a:solidFill>
                <a:latin typeface="+mn-lt"/>
                <a:ea typeface="ＭＳ Ｐゴシック"/>
              </a:rPr>
              <a:t>illi</a:t>
            </a:r>
            <a:r>
              <a:rPr lang="en-US" altLang="en-US" sz="2400" dirty="0" smtClean="0">
                <a:solidFill>
                  <a:srgbClr val="000000"/>
                </a:solidFill>
                <a:latin typeface="+mn-lt"/>
                <a:ea typeface="ＭＳ Ｐゴシック"/>
              </a:rPr>
              <a:t>g</a:t>
            </a:r>
            <a:r>
              <a:rPr lang="en-US" altLang="en-US" sz="100" dirty="0" smtClean="0">
                <a:solidFill>
                  <a:schemeClr val="bg1"/>
                </a:solidFill>
                <a:latin typeface="+mn-lt"/>
                <a:ea typeface="ＭＳ Ｐゴシック"/>
              </a:rPr>
              <a:t>ram</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aspirin</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672643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(9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Acute Coronary </a:t>
            </a:r>
            <a:r>
              <a:rPr lang="en-US" altLang="en-US" sz="2400" dirty="0" smtClean="0">
                <a:latin typeface="+mn-lt"/>
              </a:rPr>
              <a:t>Syndrome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Acute </a:t>
            </a:r>
            <a:r>
              <a:rPr lang="en-US" altLang="en-US" sz="2400" dirty="0">
                <a:solidFill>
                  <a:srgbClr val="000000"/>
                </a:solidFill>
                <a:latin typeface="+mn-lt"/>
                <a:ea typeface="ＭＳ Ｐゴシック"/>
              </a:rPr>
              <a:t>myocardial infarction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Typically occurs when a plaque ruptures and a thrombus forms.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Within 20 to 30 minutes of inadequate perfusion, heart muscle begins to die.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Ischemia may lead to dysrhythmias and sudden cardiac death.</a:t>
            </a:r>
          </a:p>
        </p:txBody>
      </p:sp>
    </p:spTree>
    <p:extLst>
      <p:ext uri="{BB962C8B-B14F-4D97-AF65-F5344CB8AC3E}">
        <p14:creationId xmlns:p14="http://schemas.microsoft.com/office/powerpoint/2010/main" val="4100181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(10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Acute myocardial </a:t>
            </a:r>
            <a:r>
              <a:rPr lang="en-US" altLang="en-US" sz="2400" dirty="0" smtClean="0">
                <a:latin typeface="+mn-lt"/>
              </a:rPr>
              <a:t>infarction</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Treatments </a:t>
            </a:r>
            <a:r>
              <a:rPr lang="en-US" altLang="en-US" sz="2400" dirty="0">
                <a:solidFill>
                  <a:srgbClr val="000000"/>
                </a:solidFill>
                <a:latin typeface="+mn-lt"/>
                <a:ea typeface="ＭＳ Ｐゴシック"/>
              </a:rPr>
              <a:t>are available to restore myocardial perfusion.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Success of treatments is time-dependent.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Diabetics, the elderly, and women may complain only of shortness of breath, nausea, light-headedness, or weakness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01298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Overview of Lesson </a:t>
            </a:r>
            <a:r>
              <a:rPr lang="en-US" altLang="en-US" sz="2400" dirty="0" smtClean="0">
                <a:latin typeface="+mn-lt"/>
              </a:rPr>
              <a:t>Topics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Assessment </a:t>
            </a:r>
            <a:r>
              <a:rPr lang="en-US" altLang="en-US" sz="2400" dirty="0">
                <a:solidFill>
                  <a:srgbClr val="000000"/>
                </a:solidFill>
                <a:latin typeface="+mn-lt"/>
                <a:ea typeface="ＭＳ Ｐゴシック"/>
              </a:rPr>
              <a:t>and Care: General Guidelines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Summary</a:t>
            </a:r>
          </a:p>
        </p:txBody>
      </p:sp>
    </p:spTree>
    <p:extLst>
      <p:ext uri="{BB962C8B-B14F-4D97-AF65-F5344CB8AC3E}">
        <p14:creationId xmlns:p14="http://schemas.microsoft.com/office/powerpoint/2010/main" val="1138262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Both Myocardial Infarction and Less Serious Angina Can Present Symptoms of Severe Chest Pain</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35077"/>
          </a:xfrm>
        </p:spPr>
        <p:txBody>
          <a:bodyPr/>
          <a:lstStyle/>
          <a:p>
            <a:pPr marL="0" indent="0">
              <a:buNone/>
            </a:pPr>
            <a:r>
              <a:rPr lang="en-US" altLang="en-US" sz="2000" dirty="0">
                <a:latin typeface="+mn-lt"/>
              </a:rPr>
              <a:t>Treat all cases of chest pain as cardiac emergencies.</a:t>
            </a:r>
            <a:endParaRPr lang="en-US" sz="2000" dirty="0">
              <a:latin typeface="+mn-lt"/>
            </a:endParaRPr>
          </a:p>
        </p:txBody>
      </p:sp>
      <p:pic>
        <p:nvPicPr>
          <p:cNvPr id="4" name="Picture 2" descr="How to distinguish angina pectoris from myocardial infarction. Comparison of angina pectoris from myocardial infarction is as follows. Angina pectoris. Location of discomfort, substernal or across chest. Radiation of discomfort, neck, jaw, arms, back, shoulders. Nature of discomfort, dull or heavy discomfort with a pressure or squeezing sensation. Duration, usually 2 to 15 minutes, subsides after activity stops. Other symptoms, usually none. Precipitating factors, extremes in weather, exertion, stress, meals. Factors giving relief, stopping physical activity, reducing stress, nitroglycerin. Myocardial infarction. Location of discomfort, same. Radiation of discomfort, same. Nature of discomfort, same but maybe more intense. Duration, lasts longer than 10 minutes. Other symptoms, perspiration, pale gray color, nausea, weakness, dizziness, lightheadedness. Precipitating factors, often none. Factors giving relief, nitroglycerin may give incomplete or no relie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8607" y="2429971"/>
            <a:ext cx="6166785" cy="358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164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(11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Acute myocardial </a:t>
            </a:r>
            <a:r>
              <a:rPr lang="en-US" altLang="en-US" sz="2400" dirty="0" smtClean="0">
                <a:latin typeface="+mn-lt"/>
              </a:rPr>
              <a:t>infarction</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Have the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D available</a:t>
            </a:r>
            <a:r>
              <a:rPr lang="en-US" altLang="en-US" sz="2400" dirty="0">
                <a:solidFill>
                  <a:srgbClr val="000000"/>
                </a:solidFill>
                <a:latin typeface="+mn-lt"/>
                <a:ea typeface="ＭＳ Ｐゴシック"/>
              </a:rPr>
              <a: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Manage the airway and 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O</a:t>
            </a:r>
            <a:r>
              <a:rPr lang="en-US" altLang="en-US" sz="2400" baseline="-25000" dirty="0">
                <a:solidFill>
                  <a:srgbClr val="000000"/>
                </a:solidFill>
                <a:latin typeface="+mn-lt"/>
                <a:ea typeface="ＭＳ Ｐゴシック"/>
              </a:rPr>
              <a:t>2</a:t>
            </a:r>
            <a:r>
              <a:rPr lang="en-US" altLang="en-US" sz="2400" dirty="0">
                <a:solidFill>
                  <a:srgbClr val="000000"/>
                </a:solidFill>
                <a:latin typeface="+mn-lt"/>
                <a:ea typeface="ＭＳ Ｐゴシック"/>
              </a:rPr>
              <a:t>.</a:t>
            </a:r>
            <a:endParaRPr lang="en-US" altLang="en-US" sz="2400" baseline="-250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nitroglycerin.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160 to 325 </a:t>
            </a:r>
            <a:r>
              <a:rPr lang="en-US" altLang="en-US" sz="2400" dirty="0" smtClean="0">
                <a:solidFill>
                  <a:srgbClr val="000000"/>
                </a:solidFill>
                <a:latin typeface="+mn-lt"/>
                <a:ea typeface="ＭＳ Ｐゴシック"/>
              </a:rPr>
              <a:t>m</a:t>
            </a:r>
            <a:r>
              <a:rPr lang="en-US" altLang="en-US" sz="100" dirty="0" smtClean="0">
                <a:solidFill>
                  <a:schemeClr val="bg1"/>
                </a:solidFill>
                <a:latin typeface="+mn-lt"/>
                <a:ea typeface="ＭＳ Ｐゴシック"/>
              </a:rPr>
              <a:t>illi</a:t>
            </a:r>
            <a:r>
              <a:rPr lang="en-US" altLang="en-US" sz="2400" dirty="0" smtClean="0">
                <a:solidFill>
                  <a:srgbClr val="000000"/>
                </a:solidFill>
                <a:latin typeface="+mn-lt"/>
                <a:ea typeface="ＭＳ Ｐゴシック"/>
              </a:rPr>
              <a:t>g</a:t>
            </a:r>
            <a:r>
              <a:rPr lang="en-US" altLang="en-US" sz="100" dirty="0" smtClean="0">
                <a:solidFill>
                  <a:schemeClr val="bg1"/>
                </a:solidFill>
                <a:latin typeface="+mn-lt"/>
                <a:ea typeface="ＭＳ Ｐゴシック"/>
              </a:rPr>
              <a:t>ram</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aspirin.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Notify the receiving facility early.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Request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a:t>
            </a:r>
            <a:r>
              <a:rPr lang="en-US" altLang="en-US" sz="2400" dirty="0">
                <a:solidFill>
                  <a:srgbClr val="000000"/>
                </a:solidFill>
                <a:latin typeface="+mn-lt"/>
                <a:ea typeface="ＭＳ Ｐゴシック"/>
              </a:rPr>
              <a:t>if available</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002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(2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Ella obtains a history from Mr. Frey as Lisa conducts a focused physical exam and takes baseline vital signs. Mr. </a:t>
            </a:r>
            <a:r>
              <a:rPr lang="en-US" altLang="en-US" sz="2400" dirty="0" smtClean="0">
                <a:solidFill>
                  <a:srgbClr val="000000"/>
                </a:solidFill>
                <a:latin typeface="Arial (Body)"/>
                <a:ea typeface="ＭＳ Ｐゴシック"/>
              </a:rPr>
              <a:t>Frey’s </a:t>
            </a:r>
            <a:r>
              <a:rPr lang="en-US" altLang="en-US" sz="2400" dirty="0">
                <a:solidFill>
                  <a:srgbClr val="000000"/>
                </a:solidFill>
                <a:latin typeface="Arial (Body)"/>
                <a:ea typeface="ＭＳ Ｐゴシック"/>
              </a:rPr>
              <a:t>discomfort came on 20 minutes ago while he was riding a stationary bike, but it was not relieved with rest or after taking a nitroglycerin tablet. He rates the discomfort a seven on a scale from one to ten, and says the sensation is worse than he normally has with angina.</a:t>
            </a:r>
          </a:p>
        </p:txBody>
      </p:sp>
    </p:spTree>
    <p:extLst>
      <p:ext uri="{BB962C8B-B14F-4D97-AF65-F5344CB8AC3E}">
        <p14:creationId xmlns:p14="http://schemas.microsoft.com/office/powerpoint/2010/main" val="253445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(3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396922"/>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His vital signs are: pulse 80, strong, and regular;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p:txBody>
      </p:sp>
      <p:graphicFrame>
        <p:nvGraphicFramePr>
          <p:cNvPr id="5" name="Object 4" descr="132 over 84;"/>
          <p:cNvGraphicFramePr>
            <a:graphicFrameLocks noChangeAspect="1"/>
          </p:cNvGraphicFramePr>
          <p:nvPr>
            <p:extLst>
              <p:ext uri="{D42A27DB-BD31-4B8C-83A1-F6EECF244321}">
                <p14:modId xmlns:p14="http://schemas.microsoft.com/office/powerpoint/2010/main" val="4035503348"/>
              </p:ext>
            </p:extLst>
          </p:nvPr>
        </p:nvGraphicFramePr>
        <p:xfrm>
          <a:off x="489284" y="2027460"/>
          <a:ext cx="639618" cy="708147"/>
        </p:xfrm>
        <a:graphic>
          <a:graphicData uri="http://schemas.openxmlformats.org/presentationml/2006/ole">
            <mc:AlternateContent xmlns:mc="http://schemas.openxmlformats.org/markup-compatibility/2006">
              <mc:Choice xmlns:v="urn:schemas-microsoft-com:vml" Requires="v">
                <p:oleObj spid="_x0000_s1039" name="Equation" r:id="rId4" imgW="355320" imgH="393480" progId="Equation.DSMT4">
                  <p:embed/>
                </p:oleObj>
              </mc:Choice>
              <mc:Fallback>
                <p:oleObj name="Equation" r:id="rId4" imgW="355320" imgH="393480" progId="Equation.DSMT4">
                  <p:embed/>
                  <p:pic>
                    <p:nvPicPr>
                      <p:cNvPr id="0" name=""/>
                      <p:cNvPicPr/>
                      <p:nvPr/>
                    </p:nvPicPr>
                    <p:blipFill>
                      <a:blip r:embed="rId5"/>
                      <a:stretch>
                        <a:fillRect/>
                      </a:stretch>
                    </p:blipFill>
                    <p:spPr>
                      <a:xfrm>
                        <a:off x="489284" y="2027460"/>
                        <a:ext cx="639618" cy="708147"/>
                      </a:xfrm>
                      <a:prstGeom prst="rect">
                        <a:avLst/>
                      </a:prstGeom>
                    </p:spPr>
                  </p:pic>
                </p:oleObj>
              </mc:Fallback>
            </mc:AlternateContent>
          </a:graphicData>
        </a:graphic>
      </p:graphicFrame>
      <p:sp>
        <p:nvSpPr>
          <p:cNvPr id="4" name="Text Placeholder 3"/>
          <p:cNvSpPr>
            <a:spLocks noGrp="1"/>
          </p:cNvSpPr>
          <p:nvPr>
            <p:ph type="body" idx="2"/>
          </p:nvPr>
        </p:nvSpPr>
        <p:spPr>
          <a:xfrm>
            <a:off x="457200" y="1997123"/>
            <a:ext cx="8229600" cy="738484"/>
          </a:xfrm>
        </p:spPr>
        <p:txBody>
          <a:bodyPr/>
          <a:lstStyle/>
          <a:p>
            <a:pPr marL="0" indent="627063">
              <a:buNone/>
            </a:pPr>
            <a:r>
              <a:rPr lang="en-US" altLang="en-US" sz="2400" dirty="0">
                <a:solidFill>
                  <a:srgbClr val="000000"/>
                </a:solidFill>
                <a:latin typeface="Arial (Body)"/>
                <a:ea typeface="ＭＳ Ｐゴシック"/>
              </a:rPr>
              <a:t>respirations 16; S</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O</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 99</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89365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(4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treatment should be implemented for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information will be helpful for the receiving hospital to know?</a:t>
            </a:r>
          </a:p>
        </p:txBody>
      </p:sp>
    </p:spTree>
    <p:extLst>
      <p:ext uri="{BB962C8B-B14F-4D97-AF65-F5344CB8AC3E}">
        <p14:creationId xmlns:p14="http://schemas.microsoft.com/office/powerpoint/2010/main" val="3248055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(12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Acute Coronary </a:t>
            </a:r>
            <a:r>
              <a:rPr lang="en-US" altLang="en-US" sz="2400" dirty="0" smtClean="0">
                <a:latin typeface="+mn-lt"/>
              </a:rPr>
              <a:t>Syndrome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Aortic </a:t>
            </a:r>
            <a:r>
              <a:rPr lang="en-US" altLang="en-US" sz="2400" dirty="0">
                <a:solidFill>
                  <a:srgbClr val="000000"/>
                </a:solidFill>
                <a:latin typeface="+mn-lt"/>
                <a:ea typeface="ＭＳ Ｐゴシック"/>
              </a:rPr>
              <a:t>Aneurysm or Dissection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Aortic aneurysm</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 weakened area of the aortic wall dilates.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Rupture may occur with rapid, fatal internal bleeding.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Often occurs in the abdominal region.</a:t>
            </a:r>
          </a:p>
        </p:txBody>
      </p:sp>
    </p:spTree>
    <p:extLst>
      <p:ext uri="{BB962C8B-B14F-4D97-AF65-F5344CB8AC3E}">
        <p14:creationId xmlns:p14="http://schemas.microsoft.com/office/powerpoint/2010/main" val="1858886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Aortic Aneurysm Leading to Aortic Rupture</a:t>
            </a:r>
            <a:endParaRPr lang="en-US" altLang="en-US" dirty="0">
              <a:latin typeface="Times New Roman" panose="02020603050405020304" pitchFamily="18" charset="0"/>
              <a:ea typeface="ＭＳ Ｐゴシック"/>
            </a:endParaRPr>
          </a:p>
        </p:txBody>
      </p:sp>
      <p:pic>
        <p:nvPicPr>
          <p:cNvPr id="4" name="Picture 2" descr="A section of the aorta dilates, resulting in the wall bursting and blood escaping from the rup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6787" y="1665496"/>
            <a:ext cx="4470427"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194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(13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Aortic Aneurysm or </a:t>
            </a:r>
            <a:r>
              <a:rPr lang="en-US" altLang="en-US" sz="2400" dirty="0" smtClean="0">
                <a:latin typeface="+mn-lt"/>
              </a:rPr>
              <a:t>Dissection</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Aortic </a:t>
            </a:r>
            <a:r>
              <a:rPr lang="en-US" altLang="en-US" sz="2400" dirty="0">
                <a:solidFill>
                  <a:srgbClr val="000000"/>
                </a:solidFill>
                <a:latin typeface="+mn-lt"/>
                <a:ea typeface="ＭＳ Ｐゴシック"/>
              </a:rPr>
              <a:t>dissection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Blood enters a tear in the inner lining of the aorta and separates the layers of the aortic wall.</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Often occurs in the thoracic region.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Pain is severe, sharp, tearing in nature; often experienced in back, flank, or arm.</a:t>
            </a:r>
          </a:p>
        </p:txBody>
      </p:sp>
    </p:spTree>
    <p:extLst>
      <p:ext uri="{BB962C8B-B14F-4D97-AF65-F5344CB8AC3E}">
        <p14:creationId xmlns:p14="http://schemas.microsoft.com/office/powerpoint/2010/main" val="2955220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Aortic Dissection</a:t>
            </a:r>
            <a:endParaRPr lang="en-US" altLang="en-US" dirty="0">
              <a:latin typeface="Times New Roman" panose="02020603050405020304" pitchFamily="18" charset="0"/>
              <a:ea typeface="ＭＳ Ｐゴシック"/>
            </a:endParaRPr>
          </a:p>
        </p:txBody>
      </p:sp>
      <p:pic>
        <p:nvPicPr>
          <p:cNvPr id="4" name="Picture 3" descr="A cross section of the aorta consisting of an outer layer, middle layer, and inner lining surrounding blood flow. A tear in the lining results in a dissection as blood leaks out through the tear to the middle lay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1322" y="1718994"/>
            <a:ext cx="4881356"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138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(14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Acute Coronary Syndrome</a:t>
            </a:r>
          </a:p>
          <a:p>
            <a:pPr lvl="1"/>
            <a:r>
              <a:rPr lang="en-US" altLang="en-US" sz="2400" dirty="0">
                <a:latin typeface="+mn-lt"/>
              </a:rPr>
              <a:t>Aortic Aneurysm or </a:t>
            </a:r>
            <a:r>
              <a:rPr lang="en-US" altLang="en-US" sz="2400" dirty="0" smtClean="0">
                <a:latin typeface="+mn-lt"/>
              </a:rPr>
              <a:t>Dissection</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medical care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Conditions require immediate surgery.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administer aspirin.</a:t>
            </a:r>
          </a:p>
        </p:txBody>
      </p:sp>
    </p:spTree>
    <p:extLst>
      <p:ext uri="{BB962C8B-B14F-4D97-AF65-F5344CB8AC3E}">
        <p14:creationId xmlns:p14="http://schemas.microsoft.com/office/powerpoint/2010/main" val="402714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ts val="6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Ella Bray and Lisa Mullins are caring for Bart Frey, a 62-year-old man with a history of angina. Mr. Frey experienced an onset of a </a:t>
            </a:r>
            <a:r>
              <a:rPr lang="en-US" altLang="en-US" sz="2400" dirty="0" smtClean="0">
                <a:solidFill>
                  <a:srgbClr val="000000"/>
                </a:solidFill>
                <a:latin typeface="Arial (Body)"/>
                <a:ea typeface="ＭＳ Ｐゴシック"/>
              </a:rPr>
              <a:t>“heavy pressure” </a:t>
            </a:r>
            <a:r>
              <a:rPr lang="en-US" altLang="en-US" sz="2400" dirty="0">
                <a:solidFill>
                  <a:srgbClr val="000000"/>
                </a:solidFill>
                <a:latin typeface="Arial (Body)"/>
                <a:ea typeface="ＭＳ Ｐゴシック"/>
              </a:rPr>
              <a:t>in the center of his chest, radiating to his left shoulder, and accompanied by profuse sweating. </a:t>
            </a:r>
            <a:r>
              <a:rPr lang="en-US" altLang="en-US" sz="2400" dirty="0" smtClean="0">
                <a:solidFill>
                  <a:srgbClr val="000000"/>
                </a:solidFill>
                <a:latin typeface="Arial (Body)"/>
                <a:ea typeface="ＭＳ Ｐゴシック"/>
              </a:rPr>
              <a:t>Ella’s </a:t>
            </a:r>
            <a:r>
              <a:rPr lang="en-US" altLang="en-US" sz="2400" dirty="0">
                <a:solidFill>
                  <a:srgbClr val="000000"/>
                </a:solidFill>
                <a:latin typeface="Arial (Body)"/>
                <a:ea typeface="ＭＳ Ｐゴシック"/>
              </a:rPr>
              <a:t>general impression is of an alert, but anxious, patient who appears pale and diaphoretic and whose facial expression indicates distress.</a:t>
            </a:r>
          </a:p>
        </p:txBody>
      </p:sp>
    </p:spTree>
    <p:extLst>
      <p:ext uri="{BB962C8B-B14F-4D97-AF65-F5344CB8AC3E}">
        <p14:creationId xmlns:p14="http://schemas.microsoft.com/office/powerpoint/2010/main" val="2616124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(15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Acute Coronary Syndrome: In Females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Often occurs at older age than in males, with twice the likelihood of death.</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“Classical” </a:t>
            </a:r>
            <a:r>
              <a:rPr lang="en-US" altLang="en-US" sz="2400" dirty="0">
                <a:solidFill>
                  <a:srgbClr val="000000"/>
                </a:solidFill>
                <a:latin typeface="Arial (Body)"/>
                <a:ea typeface="ＭＳ Ｐゴシック"/>
              </a:rPr>
              <a:t>findings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Dull substernal chest pain or discomfort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Respiratory distress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Nausea, vomiting and </a:t>
            </a:r>
            <a:r>
              <a:rPr lang="en-US" altLang="en-US" sz="2400" dirty="0" smtClean="0">
                <a:solidFill>
                  <a:srgbClr val="000000"/>
                </a:solidFill>
                <a:latin typeface="Arial (Body)"/>
                <a:ea typeface="ＭＳ Ｐゴシック"/>
              </a:rPr>
              <a:t>diaphoresis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25189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(16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Acute Coronary Syndrome: In </a:t>
            </a:r>
            <a:r>
              <a:rPr lang="en-US" altLang="en-US" sz="2400" dirty="0" smtClean="0">
                <a:latin typeface="+mn-lt"/>
              </a:rPr>
              <a:t>Females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“Nonclassical” </a:t>
            </a:r>
            <a:r>
              <a:rPr lang="en-US" altLang="en-US" sz="2400" dirty="0">
                <a:solidFill>
                  <a:srgbClr val="000000"/>
                </a:solidFill>
                <a:latin typeface="+mn-lt"/>
                <a:ea typeface="ＭＳ Ｐゴシック"/>
              </a:rPr>
              <a:t>findings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Neck ache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Pressure in chest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Pains in back, breast, upper abdomen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Tingling in fingers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Unexplained fatigue or weight gain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Insomnia</a:t>
            </a:r>
          </a:p>
        </p:txBody>
      </p:sp>
    </p:spTree>
    <p:extLst>
      <p:ext uri="{BB962C8B-B14F-4D97-AF65-F5344CB8AC3E}">
        <p14:creationId xmlns:p14="http://schemas.microsoft.com/office/powerpoint/2010/main" val="92845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(17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Dangers of administering too much oxygen in 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Too much </a:t>
            </a:r>
            <a:r>
              <a:rPr lang="en-US" altLang="en-US" sz="2400" dirty="0" smtClean="0">
                <a:solidFill>
                  <a:srgbClr val="000000"/>
                </a:solidFill>
                <a:latin typeface="Arial (Body)"/>
                <a:ea typeface="ＭＳ Ｐゴシック"/>
              </a:rPr>
              <a:t>oxygen </a:t>
            </a:r>
            <a:r>
              <a:rPr lang="en-US" altLang="en-US" sz="2400" dirty="0">
                <a:solidFill>
                  <a:srgbClr val="000000"/>
                </a:solidFill>
                <a:latin typeface="Arial (Body)"/>
                <a:ea typeface="ＭＳ Ｐゴシック"/>
              </a:rPr>
              <a:t>can increase cell damage in certain situations.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return of oxygen to ischemic tissues increases free radical production.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Give oxygen only when the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is &lt;94 percent.</a:t>
            </a:r>
          </a:p>
        </p:txBody>
      </p:sp>
    </p:spTree>
    <p:extLst>
      <p:ext uri="{BB962C8B-B14F-4D97-AF65-F5344CB8AC3E}">
        <p14:creationId xmlns:p14="http://schemas.microsoft.com/office/powerpoint/2010/main" val="2171879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(18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Other Causes of Cardiac Compromise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Heart Failure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Occurs when the ventricle </a:t>
            </a:r>
            <a:r>
              <a:rPr lang="en-US" altLang="en-US" sz="2400" dirty="0" smtClean="0">
                <a:solidFill>
                  <a:srgbClr val="000000"/>
                </a:solidFill>
                <a:latin typeface="Arial (Body)"/>
                <a:ea typeface="ＭＳ Ｐゴシック"/>
              </a:rPr>
              <a:t>can’t </a:t>
            </a:r>
            <a:r>
              <a:rPr lang="en-US" altLang="en-US" sz="2400" dirty="0">
                <a:solidFill>
                  <a:srgbClr val="000000"/>
                </a:solidFill>
                <a:latin typeface="Arial (Body)"/>
                <a:ea typeface="ＭＳ Ｐゴシック"/>
              </a:rPr>
              <a:t>adequately eject blood.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May be caused by heart attack, heart valve problems, hypertension, pulmonary embolism, cardiac rhythm disturbances, and some drugs.</a:t>
            </a:r>
          </a:p>
        </p:txBody>
      </p:sp>
    </p:spTree>
    <p:extLst>
      <p:ext uri="{BB962C8B-B14F-4D97-AF65-F5344CB8AC3E}">
        <p14:creationId xmlns:p14="http://schemas.microsoft.com/office/powerpoint/2010/main" val="1565939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(19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Other Causes of Cardiac Compromise</a:t>
            </a:r>
          </a:p>
          <a:p>
            <a:pPr lvl="1"/>
            <a:r>
              <a:rPr lang="en-US" altLang="en-US" sz="2400" dirty="0">
                <a:latin typeface="+mn-lt"/>
              </a:rPr>
              <a:t>Heart </a:t>
            </a:r>
            <a:r>
              <a:rPr lang="en-US" altLang="en-US" sz="2400" dirty="0" smtClean="0">
                <a:latin typeface="+mn-lt"/>
              </a:rPr>
              <a:t>failure</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Left </a:t>
            </a:r>
            <a:r>
              <a:rPr lang="en-US" altLang="en-US" sz="2400" dirty="0">
                <a:solidFill>
                  <a:srgbClr val="000000"/>
                </a:solidFill>
                <a:latin typeface="+mn-lt"/>
                <a:ea typeface="ＭＳ Ｐゴシック"/>
              </a:rPr>
              <a:t>ventricular failure reduces blood flow and perfusion throughout the body.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Blood backs up behind the left atrium, increasing pressure in the pulmonary veins.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Pulmonary capillaries leak fluid, resulting in pulmonary edema and impaired gas exchange.</a:t>
            </a:r>
          </a:p>
        </p:txBody>
      </p:sp>
    </p:spTree>
    <p:extLst>
      <p:ext uri="{BB962C8B-B14F-4D97-AF65-F5344CB8AC3E}">
        <p14:creationId xmlns:p14="http://schemas.microsoft.com/office/powerpoint/2010/main" val="1760837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Left Ventricular Hypertrophy</a:t>
            </a:r>
            <a:endParaRPr lang="en-US" altLang="en-US" dirty="0">
              <a:latin typeface="Times New Roman" panose="02020603050405020304" pitchFamily="18" charset="0"/>
              <a:ea typeface="ＭＳ Ｐゴシック"/>
            </a:endParaRPr>
          </a:p>
        </p:txBody>
      </p:sp>
      <p:pic>
        <p:nvPicPr>
          <p:cNvPr id="4" name="Picture 2" descr="Normal heart function and anatomy compared to a heart with left ventricular hypertrophy. A normal heart has normal cardiac output and normal blood pressure. heart with left ventricular hypertrophy has enlarged muscle around the left ventricle, which reduces the capacity of the left ventricle, resulting in decreased cardiac output and decreased blood press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6384" y="1805456"/>
            <a:ext cx="5951231" cy="408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950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(20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525963"/>
          </a:xfrm>
        </p:spPr>
        <p:txBody>
          <a:bodyPr wrap="square" lIns="91425" tIns="91425" rIns="91425" bIns="91425">
            <a:noAutofit/>
          </a:bodyPr>
          <a:lstStyle/>
          <a:p>
            <a:r>
              <a:rPr lang="en-US" altLang="en-US" sz="2400" dirty="0">
                <a:latin typeface="+mn-lt"/>
              </a:rPr>
              <a:t>Other Causes of Cardiac Compromise</a:t>
            </a:r>
          </a:p>
          <a:p>
            <a:pPr lvl="1"/>
            <a:r>
              <a:rPr lang="en-US" altLang="en-US" sz="2400" dirty="0">
                <a:latin typeface="+mn-lt"/>
              </a:rPr>
              <a:t>Heart </a:t>
            </a:r>
            <a:r>
              <a:rPr lang="en-US" altLang="en-US" sz="2400" dirty="0" smtClean="0">
                <a:latin typeface="+mn-lt"/>
              </a:rPr>
              <a:t>Failure</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Right </a:t>
            </a:r>
            <a:r>
              <a:rPr lang="en-US" altLang="en-US" sz="2400" dirty="0">
                <a:solidFill>
                  <a:srgbClr val="000000"/>
                </a:solidFill>
                <a:latin typeface="Arial (Body)"/>
                <a:ea typeface="ＭＳ Ｐゴシック"/>
              </a:rPr>
              <a:t>ventricular failure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May be caused by failure of left ventricle or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Signs include peripheral edema, </a:t>
            </a:r>
            <a:r>
              <a:rPr lang="en-US" altLang="en-US" sz="2400" dirty="0" smtClean="0">
                <a:solidFill>
                  <a:srgbClr val="000000"/>
                </a:solidFill>
                <a:latin typeface="Arial (Body)"/>
                <a:ea typeface="ＭＳ Ｐゴシック"/>
              </a:rPr>
              <a:t>J</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a:t>
            </a:r>
            <a:r>
              <a:rPr lang="en-US" altLang="en-US" sz="2400" dirty="0">
                <a:solidFill>
                  <a:srgbClr val="000000"/>
                </a:solidFill>
                <a:latin typeface="Arial (Body)"/>
                <a:ea typeface="ＭＳ Ｐゴシック"/>
              </a:rPr>
              <a:t>enlarged liver.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Cardiogenic shock can occur with left or right ventricular failure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87753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11029" cy="1097279"/>
          </a:xfrm>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17-1 Findings in Right and Left Heart Failure</a:t>
            </a:r>
            <a:endParaRPr lang="en-US" altLang="en-US"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3244036895"/>
              </p:ext>
            </p:extLst>
          </p:nvPr>
        </p:nvGraphicFramePr>
        <p:xfrm>
          <a:off x="725715" y="2143760"/>
          <a:ext cx="7721598" cy="2291080"/>
        </p:xfrm>
        <a:graphic>
          <a:graphicData uri="http://schemas.openxmlformats.org/drawingml/2006/table">
            <a:tbl>
              <a:tblPr firstRow="1" bandRow="1">
                <a:tableStyleId>{5940675A-B579-460E-94D1-54222C63F5DA}</a:tableStyleId>
              </a:tblPr>
              <a:tblGrid>
                <a:gridCol w="2307771">
                  <a:extLst>
                    <a:ext uri="{9D8B030D-6E8A-4147-A177-3AD203B41FA5}">
                      <a16:colId xmlns:a16="http://schemas.microsoft.com/office/drawing/2014/main" val="2106114828"/>
                    </a:ext>
                  </a:extLst>
                </a:gridCol>
                <a:gridCol w="2839961">
                  <a:extLst>
                    <a:ext uri="{9D8B030D-6E8A-4147-A177-3AD203B41FA5}">
                      <a16:colId xmlns:a16="http://schemas.microsoft.com/office/drawing/2014/main" val="2340367612"/>
                    </a:ext>
                  </a:extLst>
                </a:gridCol>
                <a:gridCol w="2573866">
                  <a:extLst>
                    <a:ext uri="{9D8B030D-6E8A-4147-A177-3AD203B41FA5}">
                      <a16:colId xmlns:a16="http://schemas.microsoft.com/office/drawing/2014/main" val="309205559"/>
                    </a:ext>
                  </a:extLst>
                </a:gridCol>
              </a:tblGrid>
              <a:tr h="370840">
                <a:tc>
                  <a:txBody>
                    <a:bodyPr/>
                    <a:lstStyle/>
                    <a:p>
                      <a:r>
                        <a:rPr lang="en-US" sz="1800" dirty="0" smtClean="0">
                          <a:solidFill>
                            <a:schemeClr val="bg1"/>
                          </a:solidFill>
                        </a:rPr>
                        <a:t>Blank</a:t>
                      </a:r>
                      <a:endParaRPr lang="en-US" sz="1800" dirty="0">
                        <a:solidFill>
                          <a:schemeClr val="bg1"/>
                        </a:solidFill>
                      </a:endParaRPr>
                    </a:p>
                  </a:txBody>
                  <a:tcPr/>
                </a:tc>
                <a:tc>
                  <a:txBody>
                    <a:bodyPr/>
                    <a:lstStyle/>
                    <a:p>
                      <a:r>
                        <a:rPr lang="en-US" sz="1800" b="1" i="0" u="none" strike="noStrike" cap="none" baseline="0" dirty="0" smtClean="0">
                          <a:solidFill>
                            <a:schemeClr val="tx1"/>
                          </a:solidFill>
                          <a:latin typeface="+mn-lt"/>
                          <a:ea typeface="+mn-ea"/>
                          <a:cs typeface="+mn-cs"/>
                          <a:sym typeface="Arial"/>
                        </a:rPr>
                        <a:t>Pure Right Heart Failure</a:t>
                      </a:r>
                      <a:endParaRPr lang="en-US" sz="1800" b="1" dirty="0"/>
                    </a:p>
                  </a:txBody>
                  <a:tcPr/>
                </a:tc>
                <a:tc>
                  <a:txBody>
                    <a:bodyPr/>
                    <a:lstStyle/>
                    <a:p>
                      <a:r>
                        <a:rPr lang="en-US" sz="1800" b="1" i="0" u="none" strike="noStrike" cap="none" baseline="0" dirty="0" smtClean="0">
                          <a:solidFill>
                            <a:schemeClr val="tx1"/>
                          </a:solidFill>
                          <a:latin typeface="+mn-lt"/>
                          <a:ea typeface="+mn-ea"/>
                          <a:cs typeface="+mn-cs"/>
                          <a:sym typeface="Arial"/>
                        </a:rPr>
                        <a:t>Pure Left Heart Failure</a:t>
                      </a:r>
                      <a:endParaRPr lang="en-US" sz="1800" b="1" dirty="0"/>
                    </a:p>
                  </a:txBody>
                  <a:tcPr/>
                </a:tc>
                <a:extLst>
                  <a:ext uri="{0D108BD9-81ED-4DB2-BD59-A6C34878D82A}">
                    <a16:rowId xmlns:a16="http://schemas.microsoft.com/office/drawing/2014/main" val="2330117127"/>
                  </a:ext>
                </a:extLst>
              </a:tr>
              <a:tr h="370840">
                <a:tc>
                  <a:txBody>
                    <a:bodyPr/>
                    <a:lstStyle/>
                    <a:p>
                      <a:r>
                        <a:rPr lang="en-US" sz="1800" b="1" i="0" u="none" strike="noStrike" cap="none" baseline="0" dirty="0" smtClean="0">
                          <a:solidFill>
                            <a:schemeClr val="tx1"/>
                          </a:solidFill>
                          <a:latin typeface="+mn-lt"/>
                          <a:ea typeface="+mn-ea"/>
                          <a:cs typeface="+mn-cs"/>
                          <a:sym typeface="Arial"/>
                        </a:rPr>
                        <a:t>Systolic blood pressure</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Low to normal</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Normal to high</a:t>
                      </a:r>
                      <a:endParaRPr lang="en-US" sz="1800" dirty="0"/>
                    </a:p>
                  </a:txBody>
                  <a:tcPr/>
                </a:tc>
                <a:extLst>
                  <a:ext uri="{0D108BD9-81ED-4DB2-BD59-A6C34878D82A}">
                    <a16:rowId xmlns:a16="http://schemas.microsoft.com/office/drawing/2014/main" val="442786047"/>
                  </a:ext>
                </a:extLst>
              </a:tr>
              <a:tr h="370840">
                <a:tc>
                  <a:txBody>
                    <a:bodyPr/>
                    <a:lstStyle/>
                    <a:p>
                      <a:r>
                        <a:rPr lang="en-US" sz="1800" b="1" i="0" u="none" strike="noStrike" cap="none" baseline="0" dirty="0" smtClean="0">
                          <a:solidFill>
                            <a:schemeClr val="tx1"/>
                          </a:solidFill>
                          <a:latin typeface="+mn-lt"/>
                          <a:ea typeface="+mn-ea"/>
                          <a:cs typeface="+mn-cs"/>
                          <a:sym typeface="Arial"/>
                        </a:rPr>
                        <a:t>Breath sounds</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Clear sounds</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Inspiratory rales</a:t>
                      </a:r>
                      <a:endParaRPr lang="en-US" sz="1800" dirty="0"/>
                    </a:p>
                  </a:txBody>
                  <a:tcPr/>
                </a:tc>
                <a:extLst>
                  <a:ext uri="{0D108BD9-81ED-4DB2-BD59-A6C34878D82A}">
                    <a16:rowId xmlns:a16="http://schemas.microsoft.com/office/drawing/2014/main" val="48237142"/>
                  </a:ext>
                </a:extLst>
              </a:tr>
              <a:tr h="370840">
                <a:tc>
                  <a:txBody>
                    <a:bodyPr/>
                    <a:lstStyle/>
                    <a:p>
                      <a:r>
                        <a:rPr lang="en-US" sz="1800" b="1" i="0" u="none" strike="noStrike" cap="none" baseline="0" dirty="0" smtClean="0">
                          <a:solidFill>
                            <a:schemeClr val="tx1"/>
                          </a:solidFill>
                          <a:latin typeface="+mn-lt"/>
                          <a:ea typeface="+mn-ea"/>
                          <a:cs typeface="+mn-cs"/>
                          <a:sym typeface="Arial"/>
                        </a:rPr>
                        <a:t>Peripheral edema</a:t>
                      </a:r>
                      <a:endParaRPr lang="en-US" sz="1800" b="1" dirty="0"/>
                    </a:p>
                  </a:txBody>
                  <a:tcPr/>
                </a:tc>
                <a:tc>
                  <a:txBody>
                    <a:bodyPr/>
                    <a:lstStyle/>
                    <a:p>
                      <a:r>
                        <a:rPr lang="en-US" sz="1800" b="0" i="0" u="none" strike="noStrike" cap="none" baseline="0" dirty="0" smtClean="0">
                          <a:solidFill>
                            <a:schemeClr val="tx1"/>
                          </a:solidFill>
                          <a:latin typeface="+mn-lt"/>
                          <a:ea typeface="+mn-ea"/>
                          <a:cs typeface="+mn-cs"/>
                          <a:sym typeface="Arial"/>
                        </a:rPr>
                        <a:t>J</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V</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D and peripheral edema</a:t>
                      </a:r>
                      <a:endParaRPr lang="en-US" sz="1800" dirty="0"/>
                    </a:p>
                  </a:txBody>
                  <a:tcPr/>
                </a:tc>
                <a:tc>
                  <a:txBody>
                    <a:bodyPr/>
                    <a:lstStyle/>
                    <a:p>
                      <a:r>
                        <a:rPr lang="en-US" sz="1800" b="0" i="0" u="none" strike="noStrike" cap="none" baseline="0" dirty="0" smtClean="0">
                          <a:solidFill>
                            <a:schemeClr val="tx1"/>
                          </a:solidFill>
                          <a:latin typeface="+mn-lt"/>
                          <a:ea typeface="+mn-ea"/>
                          <a:cs typeface="+mn-cs"/>
                          <a:sym typeface="Arial"/>
                        </a:rPr>
                        <a:t>No J</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V</a:t>
                      </a:r>
                      <a:r>
                        <a:rPr lang="en-US" sz="100" b="0" i="0" u="none" strike="noStrike" cap="none" baseline="0" dirty="0" smtClean="0">
                          <a:solidFill>
                            <a:schemeClr val="tx1"/>
                          </a:solidFill>
                          <a:latin typeface="+mn-lt"/>
                          <a:ea typeface="+mn-ea"/>
                          <a:cs typeface="+mn-cs"/>
                          <a:sym typeface="Arial"/>
                        </a:rPr>
                        <a:t> </a:t>
                      </a:r>
                      <a:r>
                        <a:rPr lang="en-US" sz="1800" b="0" i="0" u="none" strike="noStrike" cap="none" baseline="0" dirty="0" smtClean="0">
                          <a:solidFill>
                            <a:schemeClr val="tx1"/>
                          </a:solidFill>
                          <a:latin typeface="+mn-lt"/>
                          <a:ea typeface="+mn-ea"/>
                          <a:cs typeface="+mn-cs"/>
                          <a:sym typeface="Arial"/>
                        </a:rPr>
                        <a:t>D or peripheral edema</a:t>
                      </a:r>
                      <a:endParaRPr lang="en-US" sz="1800" dirty="0"/>
                    </a:p>
                  </a:txBody>
                  <a:tcPr/>
                </a:tc>
                <a:extLst>
                  <a:ext uri="{0D108BD9-81ED-4DB2-BD59-A6C34878D82A}">
                    <a16:rowId xmlns:a16="http://schemas.microsoft.com/office/drawing/2014/main" val="3692859510"/>
                  </a:ext>
                </a:extLst>
              </a:tr>
            </a:tbl>
          </a:graphicData>
        </a:graphic>
      </p:graphicFrame>
    </p:spTree>
    <p:extLst>
      <p:ext uri="{BB962C8B-B14F-4D97-AF65-F5344CB8AC3E}">
        <p14:creationId xmlns:p14="http://schemas.microsoft.com/office/powerpoint/2010/main" val="2133274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Signs and Symptoms of Congestive Heart Failure</a:t>
            </a:r>
            <a:endParaRPr lang="en-US" altLang="en-US" dirty="0">
              <a:latin typeface="Times New Roman" panose="02020603050405020304" pitchFamily="18" charset="0"/>
              <a:ea typeface="ＭＳ Ｐゴシック"/>
            </a:endParaRPr>
          </a:p>
        </p:txBody>
      </p:sp>
      <p:pic>
        <p:nvPicPr>
          <p:cNvPr id="4" name="Picture 2" descr="Signs and symptoms of congestive heart failure. Mild to severe confusion, anxiety, distended neck veins, late, crackles, shortness of breath, dyspnea, pale, cool, clammy skin, abdominal distension, pedal and lower extremity edema, cyanosis, tachypnea, may cough up punk sputum, low, normal or high blood pressure, rapid heart rate, a desire to sit upright."/>
          <p:cNvPicPr>
            <a:picLocks noChangeAspect="1"/>
          </p:cNvPicPr>
          <p:nvPr/>
        </p:nvPicPr>
        <p:blipFill rotWithShape="1">
          <a:blip r:embed="rId3">
            <a:extLst>
              <a:ext uri="{28A0092B-C50C-407E-A947-70E740481C1C}">
                <a14:useLocalDpi xmlns:a14="http://schemas.microsoft.com/office/drawing/2010/main" val="0"/>
              </a:ext>
            </a:extLst>
          </a:blip>
          <a:srcRect t="9041"/>
          <a:stretch/>
        </p:blipFill>
        <p:spPr bwMode="auto">
          <a:xfrm>
            <a:off x="1615049" y="1859279"/>
            <a:ext cx="5913903" cy="382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230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54571"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Edema to the Lower Extremities is a Classic Sign of Congestive Heart Failure</a:t>
            </a:r>
            <a:endParaRPr lang="en-US" altLang="en-US" dirty="0">
              <a:latin typeface="Times New Roman" panose="02020603050405020304" pitchFamily="18" charset="0"/>
              <a:ea typeface="ＭＳ Ｐゴシック"/>
            </a:endParaRPr>
          </a:p>
        </p:txBody>
      </p:sp>
      <p:pic>
        <p:nvPicPr>
          <p:cNvPr id="4" name="Picture 2" descr="A seated patient’s lower legs and feet, which are visibly swoll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777" y="1591912"/>
            <a:ext cx="4256446"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52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a:t>
            </a:r>
            <a:r>
              <a:rPr lang="en-US" sz="2000" b="0" dirty="0" smtClean="0">
                <a:latin typeface="Times New Roman" panose="02020603050405020304" pitchFamily="18" charset="0"/>
                <a:ea typeface="ＭＳ Ｐゴシック"/>
              </a:rPr>
              <a:t>(1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is the underlying process that leads to angina?</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Is 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presentation consistent with angina, or do you suspect something else?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information do Ella and Lisa need as they begin patient care?</a:t>
            </a:r>
          </a:p>
        </p:txBody>
      </p:sp>
    </p:spTree>
    <p:extLst>
      <p:ext uri="{BB962C8B-B14F-4D97-AF65-F5344CB8AC3E}">
        <p14:creationId xmlns:p14="http://schemas.microsoft.com/office/powerpoint/2010/main" val="2008208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896"/>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Figure 17-15 Jugular Vein Distention is a Late Sign of Congestive Heart Failure</a:t>
            </a:r>
            <a:endParaRPr lang="en-US" altLang="en-US" dirty="0">
              <a:latin typeface="Times New Roman" panose="02020603050405020304" pitchFamily="18" charset="0"/>
              <a:ea typeface="ＭＳ Ｐゴシック"/>
            </a:endParaRPr>
          </a:p>
        </p:txBody>
      </p:sp>
      <p:pic>
        <p:nvPicPr>
          <p:cNvPr id="4" name="Picture 2" descr="A patient straining his head backward, jugular vein visible under the skin of his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9862" y="1594829"/>
            <a:ext cx="5864276" cy="40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67400"/>
            <a:ext cx="8229600" cy="417615"/>
          </a:xfrm>
        </p:spPr>
        <p:txBody>
          <a:bodyPr/>
          <a:lstStyle/>
          <a:p>
            <a:r>
              <a:rPr lang="en-US" altLang="en-US" sz="2000" b="1" dirty="0">
                <a:latin typeface="+mn-lt"/>
                <a:ea typeface="ＭＳ Ｐゴシック"/>
              </a:rPr>
              <a:t>(© David Effron, </a:t>
            </a:r>
            <a:r>
              <a:rPr lang="en-US" altLang="en-US" sz="2000" b="1" dirty="0" smtClean="0">
                <a:latin typeface="+mn-lt"/>
                <a:ea typeface="ＭＳ Ｐゴシック"/>
              </a:rPr>
              <a:t>M</a:t>
            </a:r>
            <a:r>
              <a:rPr lang="en-US" altLang="en-US" sz="100" b="1" dirty="0" smtClean="0">
                <a:latin typeface="+mn-lt"/>
                <a:ea typeface="ＭＳ Ｐゴシック"/>
              </a:rPr>
              <a:t> </a:t>
            </a:r>
            <a:r>
              <a:rPr lang="en-US" altLang="en-US" sz="2000" b="1" dirty="0" smtClean="0">
                <a:latin typeface="+mn-lt"/>
                <a:ea typeface="ＭＳ Ｐゴシック"/>
              </a:rPr>
              <a:t>D</a:t>
            </a:r>
            <a:r>
              <a:rPr lang="en-US" altLang="en-US" sz="2000" b="1" dirty="0">
                <a:latin typeface="+mn-lt"/>
                <a:ea typeface="ＭＳ Ｐゴシック"/>
              </a:rPr>
              <a:t>)</a:t>
            </a:r>
            <a:endParaRPr lang="en-US" sz="2000" b="1" dirty="0">
              <a:latin typeface="+mn-lt"/>
            </a:endParaRPr>
          </a:p>
        </p:txBody>
      </p:sp>
    </p:spTree>
    <p:extLst>
      <p:ext uri="{BB962C8B-B14F-4D97-AF65-F5344CB8AC3E}">
        <p14:creationId xmlns:p14="http://schemas.microsoft.com/office/powerpoint/2010/main" val="2854127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(21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Other Causes of Cardiac Compromise</a:t>
            </a:r>
          </a:p>
          <a:p>
            <a:pPr lvl="1"/>
            <a:r>
              <a:rPr lang="en-US" altLang="en-US" sz="2400" dirty="0">
                <a:latin typeface="+mn-lt"/>
              </a:rPr>
              <a:t>Heart </a:t>
            </a:r>
            <a:r>
              <a:rPr lang="en-US" altLang="en-US" sz="2400" dirty="0" smtClean="0">
                <a:latin typeface="+mn-lt"/>
              </a:rPr>
              <a:t>Failure</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 for heart failure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Treat as for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I.</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Positive pressure ventilation may be required.</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Supplemental oxygen according to 2010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 </a:t>
            </a:r>
            <a:r>
              <a:rPr lang="en-US" altLang="en-US" sz="2400" dirty="0">
                <a:solidFill>
                  <a:srgbClr val="000000"/>
                </a:solidFill>
                <a:latin typeface="+mn-lt"/>
                <a:ea typeface="ＭＳ Ｐゴシック"/>
              </a:rPr>
              <a:t>Guidelines.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Consider the need for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850188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(22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113594" cy="452596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Causes of Cardiac </a:t>
            </a:r>
            <a:r>
              <a:rPr lang="en-US" altLang="en-US" sz="2400" dirty="0" smtClean="0">
                <a:latin typeface="+mn-lt"/>
              </a:rPr>
              <a:t>Compromise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Hypertension </a:t>
            </a:r>
            <a:r>
              <a:rPr lang="en-US" altLang="en-US" sz="2400" dirty="0">
                <a:solidFill>
                  <a:srgbClr val="000000"/>
                </a:solidFill>
                <a:latin typeface="+mn-lt"/>
                <a:ea typeface="ＭＳ Ｐゴシック"/>
              </a:rPr>
              <a:t>Associated with Emergency Conditions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Systolic </a:t>
            </a:r>
            <a:r>
              <a:rPr lang="en-US" altLang="en-US" sz="2400" dirty="0" smtClean="0">
                <a:solidFill>
                  <a:srgbClr val="000000"/>
                </a:solidFill>
                <a:latin typeface="+mn-lt"/>
                <a:ea typeface="ＭＳ Ｐゴシック"/>
              </a:rPr>
              <a:t>B</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&gt;</a:t>
            </a:r>
            <a:r>
              <a:rPr lang="en-US" altLang="en-US" sz="2400" dirty="0">
                <a:solidFill>
                  <a:srgbClr val="000000"/>
                </a:solidFill>
                <a:latin typeface="+mn-lt"/>
                <a:ea typeface="ＭＳ Ｐゴシック"/>
              </a:rPr>
              <a:t>160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g </a:t>
            </a:r>
            <a:r>
              <a:rPr lang="en-US" altLang="en-US" sz="2400" dirty="0">
                <a:solidFill>
                  <a:srgbClr val="000000"/>
                </a:solidFill>
                <a:latin typeface="+mn-lt"/>
                <a:ea typeface="ＭＳ Ｐゴシック"/>
              </a:rPr>
              <a:t>and/or diastolic </a:t>
            </a:r>
            <a:r>
              <a:rPr lang="en-US" altLang="en-US" sz="2400" dirty="0" smtClean="0">
                <a:solidFill>
                  <a:srgbClr val="000000"/>
                </a:solidFill>
                <a:latin typeface="+mn-lt"/>
                <a:ea typeface="ＭＳ Ｐゴシック"/>
              </a:rPr>
              <a:t>B</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&gt;</a:t>
            </a:r>
            <a:r>
              <a:rPr lang="en-US" altLang="en-US" sz="2400" dirty="0">
                <a:solidFill>
                  <a:srgbClr val="000000"/>
                </a:solidFill>
                <a:latin typeface="+mn-lt"/>
                <a:ea typeface="ＭＳ Ｐゴシック"/>
              </a:rPr>
              <a:t>94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g</a:t>
            </a:r>
            <a:r>
              <a:rPr lang="en-US" altLang="en-US" sz="2400" dirty="0">
                <a:solidFill>
                  <a:srgbClr val="000000"/>
                </a:solidFill>
                <a:latin typeface="+mn-lt"/>
                <a:ea typeface="ＭＳ Ｐゴシック"/>
              </a:rPr>
              <a: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 assessment, consider the </a:t>
            </a:r>
            <a:r>
              <a:rPr lang="en-US" altLang="en-US" sz="2400" dirty="0" smtClean="0">
                <a:solidFill>
                  <a:srgbClr val="000000"/>
                </a:solidFill>
                <a:latin typeface="+mn-lt"/>
                <a:ea typeface="ＭＳ Ｐゴシック"/>
              </a:rPr>
              <a:t>patient’s </a:t>
            </a:r>
            <a:r>
              <a:rPr lang="en-US" altLang="en-US" sz="2400" dirty="0">
                <a:solidFill>
                  <a:srgbClr val="000000"/>
                </a:solidFill>
                <a:latin typeface="+mn-lt"/>
                <a:ea typeface="ＭＳ Ｐゴシック"/>
              </a:rPr>
              <a:t>usual blood pressure.</a:t>
            </a:r>
          </a:p>
        </p:txBody>
      </p:sp>
    </p:spTree>
    <p:extLst>
      <p:ext uri="{BB962C8B-B14F-4D97-AF65-F5344CB8AC3E}">
        <p14:creationId xmlns:p14="http://schemas.microsoft.com/office/powerpoint/2010/main" val="4237648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Cardiac Compromise and Acute Coronary Syndrome </a:t>
            </a:r>
            <a:r>
              <a:rPr lang="en-US" sz="2000" b="0" dirty="0" smtClean="0">
                <a:latin typeface="Times New Roman" panose="02020603050405020304" pitchFamily="18" charset="0"/>
                <a:ea typeface="ＭＳ Ｐゴシック"/>
              </a:rPr>
              <a:t>(23 of 23)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Causes of Cardiac </a:t>
            </a:r>
            <a:r>
              <a:rPr lang="en-US" altLang="en-US" sz="2400" dirty="0" smtClean="0">
                <a:latin typeface="+mn-lt"/>
              </a:rPr>
              <a:t>Compromise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Cardiac </a:t>
            </a:r>
            <a:r>
              <a:rPr lang="en-US" altLang="en-US" sz="2400" dirty="0">
                <a:solidFill>
                  <a:srgbClr val="000000"/>
                </a:solidFill>
                <a:latin typeface="+mn-lt"/>
                <a:ea typeface="ＭＳ Ｐゴシック"/>
              </a:rPr>
              <a:t>arrest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heart is pumping inadequately or not at all and no pulses can be felt.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May be caused by acute coronary syndrome or other causes.</a:t>
            </a:r>
          </a:p>
        </p:txBody>
      </p:sp>
    </p:spTree>
    <p:extLst>
      <p:ext uri="{BB962C8B-B14F-4D97-AF65-F5344CB8AC3E}">
        <p14:creationId xmlns:p14="http://schemas.microsoft.com/office/powerpoint/2010/main" val="1166495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Nitroglycerin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Potent vasodilator that increases coronary blood flow and reduces the workload of the heart.</a:t>
            </a: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may assist a patient with nitroglycerin tablets or spray.</a:t>
            </a:r>
          </a:p>
        </p:txBody>
      </p:sp>
    </p:spTree>
    <p:extLst>
      <p:ext uri="{BB962C8B-B14F-4D97-AF65-F5344CB8AC3E}">
        <p14:creationId xmlns:p14="http://schemas.microsoft.com/office/powerpoint/2010/main" val="2214916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Nitroglycerin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Systolic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must </a:t>
            </a:r>
            <a:r>
              <a:rPr lang="en-US" altLang="en-US" sz="2400" dirty="0">
                <a:solidFill>
                  <a:srgbClr val="000000"/>
                </a:solidFill>
                <a:latin typeface="Arial (Body)"/>
                <a:ea typeface="ＭＳ Ｐゴシック"/>
              </a:rPr>
              <a:t>remain &gt;90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 </a:t>
            </a:r>
            <a:r>
              <a:rPr lang="en-US" altLang="en-US" sz="2400" dirty="0">
                <a:solidFill>
                  <a:srgbClr val="000000"/>
                </a:solidFill>
                <a:latin typeface="Arial (Body)"/>
                <a:ea typeface="ＭＳ Ｐゴシック"/>
              </a:rPr>
              <a:t>or no more than 30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 </a:t>
            </a:r>
            <a:r>
              <a:rPr lang="en-US" altLang="en-US" sz="2400" dirty="0">
                <a:solidFill>
                  <a:srgbClr val="000000"/>
                </a:solidFill>
                <a:latin typeface="Arial (Body)"/>
                <a:ea typeface="ＭＳ Ｐゴシック"/>
              </a:rPr>
              <a:t>less than the baseline to administer nitroglycerin.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Nitroglycerin must not be given to patients who have taken a drug for erectile dysfunction within 24 hours (longer for some drugs).</a:t>
            </a:r>
          </a:p>
        </p:txBody>
      </p:sp>
    </p:spTree>
    <p:extLst>
      <p:ext uri="{BB962C8B-B14F-4D97-AF65-F5344CB8AC3E}">
        <p14:creationId xmlns:p14="http://schemas.microsoft.com/office/powerpoint/2010/main" val="2840657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Nitroglycerin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Do not administer if the heart rate is </a:t>
            </a:r>
            <a:r>
              <a:rPr lang="en-US" altLang="en-US" sz="2400" dirty="0" smtClean="0">
                <a:solidFill>
                  <a:srgbClr val="000000"/>
                </a:solidFill>
                <a:latin typeface="Arial (Body)"/>
                <a:ea typeface="ＭＳ Ｐゴシック"/>
              </a:rPr>
              <a:t>&lt;50 </a:t>
            </a:r>
            <a:r>
              <a:rPr lang="en-US" altLang="en-US" sz="2400" dirty="0">
                <a:solidFill>
                  <a:srgbClr val="000000"/>
                </a:solidFill>
                <a:latin typeface="Arial (Body)"/>
                <a:ea typeface="ＭＳ Ｐゴシック"/>
              </a:rPr>
              <a:t>or </a:t>
            </a:r>
            <a:r>
              <a:rPr lang="en-US" altLang="en-US" sz="2400" dirty="0" smtClean="0">
                <a:solidFill>
                  <a:srgbClr val="000000"/>
                </a:solidFill>
                <a:latin typeface="Arial (Body)"/>
                <a:ea typeface="ＭＳ Ｐゴシック"/>
              </a:rPr>
              <a:t>&gt;100</a:t>
            </a:r>
            <a:r>
              <a:rPr lang="en-US" altLang="en-US" sz="2400" dirty="0">
                <a:solidFill>
                  <a:srgbClr val="000000"/>
                </a:solidFill>
                <a:latin typeface="Arial (Body)"/>
                <a:ea typeface="ＭＳ Ｐゴシック"/>
              </a:rPr>
              <a: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Up to three doses, total, may be administered in three to five minute intervals if pain </a:t>
            </a:r>
            <a:r>
              <a:rPr lang="en-US" altLang="en-US" sz="2400" dirty="0" smtClean="0">
                <a:solidFill>
                  <a:srgbClr val="000000"/>
                </a:solidFill>
                <a:latin typeface="Arial (Body)"/>
                <a:ea typeface="ＭＳ Ｐゴシック"/>
              </a:rPr>
              <a:t>isn’t </a:t>
            </a:r>
            <a:r>
              <a:rPr lang="en-US" altLang="en-US" sz="2400" dirty="0">
                <a:solidFill>
                  <a:srgbClr val="000000"/>
                </a:solidFill>
                <a:latin typeface="Arial (Body)"/>
                <a:ea typeface="ＭＳ Ｐゴシック"/>
              </a:rPr>
              <a:t>relieved.</a:t>
            </a:r>
          </a:p>
        </p:txBody>
      </p:sp>
    </p:spTree>
    <p:extLst>
      <p:ext uri="{BB962C8B-B14F-4D97-AF65-F5344CB8AC3E}">
        <p14:creationId xmlns:p14="http://schemas.microsoft.com/office/powerpoint/2010/main" val="26768550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406952"/>
          </a:xfrm>
        </p:spPr>
        <p:txBody>
          <a:bodyPr tIns="91425" anchor="b">
            <a:noAutofit/>
          </a:bodyPr>
          <a:lstStyle/>
          <a:p>
            <a:pPr lvl="0" eaLnBrk="0" fontAlgn="base" hangingPunct="0">
              <a:spcBef>
                <a:spcPct val="0"/>
              </a:spcBef>
              <a:spcAft>
                <a:spcPct val="0"/>
              </a:spcAft>
              <a:buClrTx/>
              <a:defRPr/>
            </a:pPr>
            <a:r>
              <a:rPr lang="en-US" sz="2800" dirty="0" smtClean="0">
                <a:solidFill>
                  <a:schemeClr val="tx2"/>
                </a:solidFill>
                <a:latin typeface="Times New Roman" panose="02020603050405020304" pitchFamily="18" charset="0"/>
                <a:ea typeface="ＭＳ Ｐゴシック"/>
              </a:rPr>
              <a:t>Click on the Condition That Would Make a Patient with Chest Discomfort Ineligible to Receive Nitroglycerin</a:t>
            </a:r>
            <a:endParaRPr lang="en-US" sz="2800" dirty="0">
              <a:solidFill>
                <a:schemeClr val="tx2"/>
              </a:solidFill>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859509"/>
            <a:ext cx="8229600" cy="711176"/>
          </a:xfrm>
        </p:spPr>
        <p:txBody>
          <a:bodyPr wrap="square" lIns="91425" tIns="91425" rIns="91425" bIns="91425">
            <a:noAutofit/>
          </a:bodyPr>
          <a:lstStyle/>
          <a:p>
            <a:pPr marL="0" indent="0" eaLnBrk="1" hangingPunct="1">
              <a:spcBef>
                <a:spcPct val="0"/>
              </a:spcBef>
              <a:buClrTx/>
              <a:buNone/>
            </a:pPr>
            <a:r>
              <a:rPr lang="en-US" altLang="en-US" sz="2400" dirty="0" smtClean="0">
                <a:solidFill>
                  <a:schemeClr val="tx2"/>
                </a:solidFill>
                <a:latin typeface="+mn-lt"/>
              </a:rPr>
              <a:t>A. </a:t>
            </a:r>
            <a:r>
              <a:rPr lang="en-US" altLang="en-US" sz="2400" dirty="0" smtClean="0">
                <a:solidFill>
                  <a:schemeClr val="tx1"/>
                </a:solidFill>
                <a:latin typeface="+mn-lt"/>
                <a:hlinkClick r:id="rId2" action="ppaction://hlinksldjump"/>
              </a:rPr>
              <a:t>Age </a:t>
            </a:r>
            <a:r>
              <a:rPr lang="en-US" altLang="en-US" sz="2400" dirty="0">
                <a:solidFill>
                  <a:schemeClr val="tx1"/>
                </a:solidFill>
                <a:latin typeface="+mn-lt"/>
                <a:hlinkClick r:id="rId2" action="ppaction://hlinksldjump"/>
              </a:rPr>
              <a:t>over 65 years</a:t>
            </a:r>
            <a:endParaRPr lang="en-US" altLang="en-US" sz="2000" dirty="0">
              <a:solidFill>
                <a:schemeClr val="tx1"/>
              </a:solidFill>
              <a:latin typeface="+mn-lt"/>
            </a:endParaRPr>
          </a:p>
        </p:txBody>
      </p:sp>
      <p:sp>
        <p:nvSpPr>
          <p:cNvPr id="4" name="Content Placeholder 3"/>
          <p:cNvSpPr>
            <a:spLocks noGrp="1"/>
          </p:cNvSpPr>
          <p:nvPr>
            <p:ph idx="13"/>
          </p:nvPr>
        </p:nvSpPr>
        <p:spPr>
          <a:xfrm>
            <a:off x="432776" y="2641680"/>
            <a:ext cx="8229600" cy="711176"/>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Heart </a:t>
            </a:r>
            <a:r>
              <a:rPr lang="en-US" altLang="en-US" sz="2400" kern="1200" dirty="0">
                <a:solidFill>
                  <a:srgbClr val="000000"/>
                </a:solidFill>
                <a:latin typeface="Arial (Body)"/>
                <a:ea typeface="ＭＳ Ｐゴシック" panose="020B0600070205080204" pitchFamily="34" charset="-128"/>
                <a:hlinkClick r:id="rId3" action="ppaction://hlinksldjump"/>
              </a:rPr>
              <a:t>rate of </a:t>
            </a:r>
            <a:r>
              <a:rPr lang="en-US" altLang="en-US" sz="2400" kern="1200" dirty="0" smtClean="0">
                <a:solidFill>
                  <a:srgbClr val="000000"/>
                </a:solidFill>
                <a:latin typeface="Arial (Body)"/>
                <a:ea typeface="ＭＳ Ｐゴシック" panose="020B0600070205080204" pitchFamily="34" charset="-128"/>
                <a:hlinkClick r:id="rId3" action="ppaction://hlinksldjump"/>
              </a:rPr>
              <a:t>60</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43552" y="3355611"/>
            <a:ext cx="8229600" cy="711176"/>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Viagra </a:t>
            </a:r>
            <a:r>
              <a:rPr lang="en-US" altLang="en-US" sz="2400" kern="1200" dirty="0">
                <a:solidFill>
                  <a:srgbClr val="000000"/>
                </a:solidFill>
                <a:latin typeface="Arial (Body)"/>
                <a:ea typeface="ＭＳ Ｐゴシック" panose="020B0600070205080204" pitchFamily="34" charset="-128"/>
                <a:hlinkClick r:id="rId4" action="ppaction://hlinksldjump"/>
              </a:rPr>
              <a:t>taken one week </a:t>
            </a:r>
            <a:r>
              <a:rPr lang="en-US" altLang="en-US" sz="2400" kern="1200" dirty="0" smtClean="0">
                <a:solidFill>
                  <a:srgbClr val="000000"/>
                </a:solidFill>
                <a:latin typeface="Arial (Body)"/>
                <a:ea typeface="ＭＳ Ｐゴシック" panose="020B0600070205080204" pitchFamily="34" charset="-128"/>
                <a:hlinkClick r:id="rId4" action="ppaction://hlinksldjump"/>
              </a:rPr>
              <a:t>ago</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4096838"/>
            <a:ext cx="8229600" cy="711176"/>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Systolic B</a:t>
            </a:r>
            <a:r>
              <a:rPr lang="en-US" altLang="en-US" sz="100" kern="1200" dirty="0" smtClean="0">
                <a:solidFill>
                  <a:srgbClr val="000000"/>
                </a:solidFill>
                <a:latin typeface="Arial (Body)"/>
                <a:ea typeface="ＭＳ Ｐゴシック" panose="020B0600070205080204" pitchFamily="34" charset="-128"/>
                <a:hlinkClick r:id="rId5" action="ppaction://hlinksldjump"/>
              </a:rPr>
              <a:t> </a:t>
            </a:r>
            <a:r>
              <a:rPr lang="en-US" altLang="en-US" sz="2400" kern="1200" dirty="0" smtClean="0">
                <a:solidFill>
                  <a:srgbClr val="000000"/>
                </a:solidFill>
                <a:latin typeface="Arial (Body)"/>
                <a:ea typeface="ＭＳ Ｐゴシック" panose="020B0600070205080204" pitchFamily="34" charset="-128"/>
                <a:hlinkClick r:id="rId5" action="ppaction://hlinksldjump"/>
              </a:rPr>
              <a:t>P of </a:t>
            </a:r>
            <a:r>
              <a:rPr lang="en-US" altLang="en-US" sz="2400" kern="1200" dirty="0">
                <a:solidFill>
                  <a:srgbClr val="000000"/>
                </a:solidFill>
                <a:latin typeface="Arial (Body)"/>
                <a:ea typeface="ＭＳ Ｐゴシック" panose="020B0600070205080204" pitchFamily="34" charset="-128"/>
                <a:hlinkClick r:id="rId5" action="ppaction://hlinksldjump"/>
              </a:rPr>
              <a:t>88 </a:t>
            </a:r>
            <a:r>
              <a:rPr lang="en-US" altLang="en-US" sz="2400" kern="1200" dirty="0" smtClean="0">
                <a:solidFill>
                  <a:srgbClr val="000000"/>
                </a:solidFill>
                <a:latin typeface="Arial (Body)"/>
                <a:ea typeface="ＭＳ Ｐゴシック" panose="020B0600070205080204" pitchFamily="34" charset="-128"/>
                <a:hlinkClick r:id="rId5" action="ppaction://hlinksldjump"/>
              </a:rPr>
              <a:t>m</a:t>
            </a:r>
            <a:r>
              <a:rPr lang="en-US" altLang="en-US" sz="100" kern="1200" dirty="0" smtClean="0">
                <a:solidFill>
                  <a:srgbClr val="000000"/>
                </a:solidFill>
                <a:latin typeface="Arial (Body)"/>
                <a:ea typeface="ＭＳ Ｐゴシック" panose="020B0600070205080204" pitchFamily="34" charset="-128"/>
                <a:hlinkClick r:id="rId5" action="ppaction://hlinksldjump"/>
              </a:rPr>
              <a:t> </a:t>
            </a:r>
            <a:r>
              <a:rPr lang="en-US" altLang="en-US" sz="2400" kern="1200" dirty="0" smtClean="0">
                <a:solidFill>
                  <a:srgbClr val="000000"/>
                </a:solidFill>
                <a:latin typeface="Arial (Body)"/>
                <a:ea typeface="ＭＳ Ｐゴシック" panose="020B0600070205080204" pitchFamily="34" charset="-128"/>
                <a:hlinkClick r:id="rId5" action="ppaction://hlinksldjump"/>
              </a:rPr>
              <a:t>m</a:t>
            </a:r>
            <a:r>
              <a:rPr lang="en-US" altLang="en-US" sz="100" kern="1200" dirty="0" smtClean="0">
                <a:solidFill>
                  <a:srgbClr val="000000"/>
                </a:solidFill>
                <a:latin typeface="Arial (Body)"/>
                <a:ea typeface="ＭＳ Ｐゴシック" panose="020B0600070205080204" pitchFamily="34" charset="-128"/>
                <a:hlinkClick r:id="rId5" action="ppaction://hlinksldjump"/>
              </a:rPr>
              <a:t> </a:t>
            </a:r>
            <a:r>
              <a:rPr lang="en-US" altLang="en-US" sz="2400" kern="1200" dirty="0" smtClean="0">
                <a:solidFill>
                  <a:srgbClr val="000000"/>
                </a:solidFill>
                <a:latin typeface="Arial (Body)"/>
                <a:ea typeface="ＭＳ Ｐゴシック" panose="020B0600070205080204" pitchFamily="34" charset="-128"/>
                <a:hlinkClick r:id="rId5" action="ppaction://hlinksldjump"/>
              </a:rPr>
              <a:t>H</a:t>
            </a:r>
            <a:r>
              <a:rPr lang="en-US" altLang="en-US" sz="100" kern="1200" dirty="0" smtClean="0">
                <a:solidFill>
                  <a:srgbClr val="000000"/>
                </a:solidFill>
                <a:latin typeface="Arial (Body)"/>
                <a:ea typeface="ＭＳ Ｐゴシック" panose="020B0600070205080204" pitchFamily="34" charset="-128"/>
                <a:hlinkClick r:id="rId5" action="ppaction://hlinksldjump"/>
              </a:rPr>
              <a:t> </a:t>
            </a:r>
            <a:r>
              <a:rPr lang="en-US" altLang="en-US" sz="2400" kern="1200" dirty="0" smtClean="0">
                <a:solidFill>
                  <a:srgbClr val="000000"/>
                </a:solidFill>
                <a:latin typeface="Arial (Body)"/>
                <a:ea typeface="ＭＳ Ｐゴシック" panose="020B0600070205080204" pitchFamily="34" charset="-128"/>
                <a:hlinkClick r:id="rId5" action="ppaction://hlinksldjump"/>
              </a:rPr>
              <a:t>g</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43728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17-1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Assisting a Patient with Prescribed Nitroglycerin</a:t>
            </a:r>
          </a:p>
        </p:txBody>
      </p:sp>
    </p:spTree>
    <p:extLst>
      <p:ext uri="{BB962C8B-B14F-4D97-AF65-F5344CB8AC3E}">
        <p14:creationId xmlns:p14="http://schemas.microsoft.com/office/powerpoint/2010/main" val="1629652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64226"/>
          </a:xfrm>
        </p:spPr>
        <p:txBody>
          <a:bodyPr tIns="91425" anchor="b">
            <a:noAutofit/>
          </a:bodyPr>
          <a:lstStyle/>
          <a:p>
            <a:r>
              <a:rPr lang="en-US" altLang="en-US" sz="2800" dirty="0" smtClean="0">
                <a:latin typeface="Times New Roman" panose="02020603050405020304" pitchFamily="18" charset="0"/>
                <a:ea typeface="ＭＳ Ｐゴシック"/>
              </a:rPr>
              <a:t>Have the Patient Sit or Lie Down. Assess Blood Pressure. Systolic Pressure Must Be Greater Than 90 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H</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g</a:t>
            </a:r>
            <a:endParaRPr lang="en-US" altLang="en-US" sz="2800" dirty="0">
              <a:latin typeface="Times New Roman" panose="02020603050405020304" pitchFamily="18" charset="0"/>
              <a:ea typeface="ＭＳ Ｐゴシック"/>
            </a:endParaRPr>
          </a:p>
        </p:txBody>
      </p:sp>
      <p:pic>
        <p:nvPicPr>
          <p:cNvPr id="5" name="Picture 4" descr="A kneeling E M T auscultates the inner elbow of a seated conscious patient with a blood pressure cuff, squeezing the cuff’s connected bulb to inflate it. Another E M T speaks to the patient while holding the handheld monitor connected to the patient’s finger clip."/>
          <p:cNvPicPr>
            <a:picLocks noChangeAspect="1"/>
          </p:cNvPicPr>
          <p:nvPr/>
        </p:nvPicPr>
        <p:blipFill>
          <a:blip r:embed="rId3"/>
          <a:stretch>
            <a:fillRect/>
          </a:stretch>
        </p:blipFill>
        <p:spPr>
          <a:xfrm>
            <a:off x="1443477" y="1799822"/>
            <a:ext cx="6257045" cy="4160110"/>
          </a:xfrm>
          <a:prstGeom prst="rect">
            <a:avLst/>
          </a:prstGeom>
        </p:spPr>
      </p:pic>
    </p:spTree>
    <p:extLst>
      <p:ext uri="{BB962C8B-B14F-4D97-AF65-F5344CB8AC3E}">
        <p14:creationId xmlns:p14="http://schemas.microsoft.com/office/powerpoint/2010/main" val="1793446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Heart disease is </a:t>
            </a:r>
            <a:r>
              <a:rPr lang="en-US" altLang="en-US" sz="2400" dirty="0" smtClean="0">
                <a:solidFill>
                  <a:srgbClr val="000000"/>
                </a:solidFill>
                <a:latin typeface="Arial (Body)"/>
                <a:ea typeface="ＭＳ Ｐゴシック"/>
              </a:rPr>
              <a:t>America’s </a:t>
            </a:r>
            <a:r>
              <a:rPr lang="en-US" altLang="en-US" sz="2400" dirty="0">
                <a:solidFill>
                  <a:srgbClr val="000000"/>
                </a:solidFill>
                <a:latin typeface="Arial (Body)"/>
                <a:ea typeface="ＭＳ Ｐゴシック"/>
              </a:rPr>
              <a:t>number one killer.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Heart disease can lead to chest discomfort or cardiac arrest.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Because of the potential consequences,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treat all patients with signs and symptoms of cardiac compromise as a cardiac emergency.</a:t>
            </a:r>
          </a:p>
        </p:txBody>
      </p:sp>
    </p:spTree>
    <p:extLst>
      <p:ext uri="{BB962C8B-B14F-4D97-AF65-F5344CB8AC3E}">
        <p14:creationId xmlns:p14="http://schemas.microsoft.com/office/powerpoint/2010/main" val="2449273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Obtain an Order from Medical Direction to Administer the Nitroglycerin</a:t>
            </a:r>
            <a:endParaRPr lang="en-US" altLang="en-US" sz="3200" dirty="0">
              <a:latin typeface="Times New Roman" panose="02020603050405020304" pitchFamily="18" charset="0"/>
              <a:ea typeface="ＭＳ Ｐゴシック"/>
            </a:endParaRPr>
          </a:p>
        </p:txBody>
      </p:sp>
      <p:pic>
        <p:nvPicPr>
          <p:cNvPr id="5" name="Picture 4" descr="The kneeling E M T speaks into the 2-way radio, one hand resting on the patient’s cuffed arm."/>
          <p:cNvPicPr>
            <a:picLocks noChangeAspect="1"/>
          </p:cNvPicPr>
          <p:nvPr/>
        </p:nvPicPr>
        <p:blipFill>
          <a:blip r:embed="rId3"/>
          <a:stretch>
            <a:fillRect/>
          </a:stretch>
        </p:blipFill>
        <p:spPr>
          <a:xfrm>
            <a:off x="1412192" y="1720029"/>
            <a:ext cx="6319615" cy="4201711"/>
          </a:xfrm>
          <a:prstGeom prst="rect">
            <a:avLst/>
          </a:prstGeom>
        </p:spPr>
      </p:pic>
    </p:spTree>
    <p:extLst>
      <p:ext uri="{BB962C8B-B14F-4D97-AF65-F5344CB8AC3E}">
        <p14:creationId xmlns:p14="http://schemas.microsoft.com/office/powerpoint/2010/main" val="6930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12629" cy="1398779"/>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Check the Medication to Ensure That It is Prescribed to the Patient, It is the Proper Medication, and It has Not Expired</a:t>
            </a:r>
            <a:endParaRPr lang="en-US" altLang="en-US" sz="2800" dirty="0">
              <a:latin typeface="Times New Roman" panose="02020603050405020304" pitchFamily="18" charset="0"/>
              <a:ea typeface="ＭＳ Ｐゴシック"/>
            </a:endParaRPr>
          </a:p>
        </p:txBody>
      </p:sp>
      <p:pic>
        <p:nvPicPr>
          <p:cNvPr id="5" name="Picture 4" descr="The kneeling E M T reads the label on a vial of medication."/>
          <p:cNvPicPr>
            <a:picLocks noChangeAspect="1"/>
          </p:cNvPicPr>
          <p:nvPr/>
        </p:nvPicPr>
        <p:blipFill>
          <a:blip r:embed="rId3"/>
          <a:stretch>
            <a:fillRect/>
          </a:stretch>
        </p:blipFill>
        <p:spPr>
          <a:xfrm>
            <a:off x="1392524" y="1819107"/>
            <a:ext cx="6641978" cy="4416040"/>
          </a:xfrm>
          <a:prstGeom prst="rect">
            <a:avLst/>
          </a:prstGeom>
        </p:spPr>
      </p:pic>
    </p:spTree>
    <p:extLst>
      <p:ext uri="{BB962C8B-B14F-4D97-AF65-F5344CB8AC3E}">
        <p14:creationId xmlns:p14="http://schemas.microsoft.com/office/powerpoint/2010/main" val="2090675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Place the Nitroglycerin Tablet under the Patient’s Tongue</a:t>
            </a:r>
            <a:endParaRPr lang="en-US" altLang="en-US" sz="3200" dirty="0">
              <a:latin typeface="Times New Roman" panose="02020603050405020304" pitchFamily="18" charset="0"/>
              <a:ea typeface="ＭＳ Ｐゴシック"/>
            </a:endParaRPr>
          </a:p>
        </p:txBody>
      </p:sp>
      <p:pic>
        <p:nvPicPr>
          <p:cNvPr id="3" name="Picture 2" descr="The E M T places a white round pill under the tongue of the patient’s open mouth."/>
          <p:cNvPicPr>
            <a:picLocks noChangeAspect="1"/>
          </p:cNvPicPr>
          <p:nvPr/>
        </p:nvPicPr>
        <p:blipFill>
          <a:blip r:embed="rId3"/>
          <a:stretch>
            <a:fillRect/>
          </a:stretch>
        </p:blipFill>
        <p:spPr>
          <a:xfrm>
            <a:off x="1624791" y="1774293"/>
            <a:ext cx="5894419" cy="3919012"/>
          </a:xfrm>
          <a:prstGeom prst="rect">
            <a:avLst/>
          </a:prstGeom>
        </p:spPr>
      </p:pic>
    </p:spTree>
    <p:extLst>
      <p:ext uri="{BB962C8B-B14F-4D97-AF65-F5344CB8AC3E}">
        <p14:creationId xmlns:p14="http://schemas.microsoft.com/office/powerpoint/2010/main" val="89685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91018"/>
          </a:xfrm>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To Administer Nitroglycerin Spray, Depress the Container and Deliver One Spray under the Tongue</a:t>
            </a:r>
            <a:endParaRPr lang="en-US" altLang="en-US" sz="3000" dirty="0">
              <a:latin typeface="Times New Roman" panose="02020603050405020304" pitchFamily="18" charset="0"/>
              <a:ea typeface="ＭＳ Ｐゴシック"/>
            </a:endParaRPr>
          </a:p>
        </p:txBody>
      </p:sp>
      <p:pic>
        <p:nvPicPr>
          <p:cNvPr id="3" name="Picture 2" descr="The E M T sprays a mist from a medicine bottle pump into the patient’s open mouth, pressing the spray bottle top once."/>
          <p:cNvPicPr>
            <a:picLocks noChangeAspect="1"/>
          </p:cNvPicPr>
          <p:nvPr/>
        </p:nvPicPr>
        <p:blipFill>
          <a:blip r:embed="rId3"/>
          <a:stretch>
            <a:fillRect/>
          </a:stretch>
        </p:blipFill>
        <p:spPr>
          <a:xfrm>
            <a:off x="1711468" y="2035122"/>
            <a:ext cx="5721064" cy="3803754"/>
          </a:xfrm>
          <a:prstGeom prst="rect">
            <a:avLst/>
          </a:prstGeom>
        </p:spPr>
      </p:pic>
    </p:spTree>
    <p:extLst>
      <p:ext uri="{BB962C8B-B14F-4D97-AF65-F5344CB8AC3E}">
        <p14:creationId xmlns:p14="http://schemas.microsoft.com/office/powerpoint/2010/main" val="2182742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41657"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Reassess Blood Pressure within Two Minutes of Administering the Nitroglycerin</a:t>
            </a:r>
            <a:endParaRPr lang="en-US" altLang="en-US" dirty="0">
              <a:latin typeface="Times New Roman" panose="02020603050405020304" pitchFamily="18" charset="0"/>
              <a:ea typeface="ＭＳ Ｐゴシック"/>
            </a:endParaRPr>
          </a:p>
        </p:txBody>
      </p:sp>
      <p:pic>
        <p:nvPicPr>
          <p:cNvPr id="3" name="Picture 2" descr="The E M T auscultates the inner elbow of the patient, under the blood pressure cuff, squeezing the cuff’s bulb."/>
          <p:cNvPicPr>
            <a:picLocks noChangeAspect="1"/>
          </p:cNvPicPr>
          <p:nvPr/>
        </p:nvPicPr>
        <p:blipFill>
          <a:blip r:embed="rId3"/>
          <a:stretch>
            <a:fillRect/>
          </a:stretch>
        </p:blipFill>
        <p:spPr>
          <a:xfrm>
            <a:off x="1412193" y="1763572"/>
            <a:ext cx="6319615" cy="4201711"/>
          </a:xfrm>
          <a:prstGeom prst="rect">
            <a:avLst/>
          </a:prstGeom>
        </p:spPr>
      </p:pic>
    </p:spTree>
    <p:extLst>
      <p:ext uri="{BB962C8B-B14F-4D97-AF65-F5344CB8AC3E}">
        <p14:creationId xmlns:p14="http://schemas.microsoft.com/office/powerpoint/2010/main" val="6275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Age-Related Variations: Pediatrics and Geriatrics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Pediatric Considerations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Problems are usually due to congenital heart conditions, not 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Cardiac arrest is usually due to airway compromise or respiratory failure.</a:t>
            </a:r>
          </a:p>
        </p:txBody>
      </p:sp>
    </p:spTree>
    <p:extLst>
      <p:ext uri="{BB962C8B-B14F-4D97-AF65-F5344CB8AC3E}">
        <p14:creationId xmlns:p14="http://schemas.microsoft.com/office/powerpoint/2010/main" val="3493680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Age-Related Variations: Pediatrics and Geriatrics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Geriatric Considerations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Geriatric patients represent the highest number of patients you treat who experience some form of acute coronary syndrome.</a:t>
            </a:r>
          </a:p>
        </p:txBody>
      </p:sp>
    </p:spTree>
    <p:extLst>
      <p:ext uri="{BB962C8B-B14F-4D97-AF65-F5344CB8AC3E}">
        <p14:creationId xmlns:p14="http://schemas.microsoft.com/office/powerpoint/2010/main" val="651819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17-2 Special Considerations in Geriatric Cardiac Events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graphicFrame>
        <p:nvGraphicFramePr>
          <p:cNvPr id="3" name="Table 2"/>
          <p:cNvGraphicFramePr>
            <a:graphicFrameLocks noGrp="1"/>
          </p:cNvGraphicFramePr>
          <p:nvPr>
            <p:extLst>
              <p:ext uri="{D42A27DB-BD31-4B8C-83A1-F6EECF244321}">
                <p14:modId xmlns:p14="http://schemas.microsoft.com/office/powerpoint/2010/main" val="832615918"/>
              </p:ext>
            </p:extLst>
          </p:nvPr>
        </p:nvGraphicFramePr>
        <p:xfrm>
          <a:off x="558798" y="1686561"/>
          <a:ext cx="8073333" cy="3823312"/>
        </p:xfrm>
        <a:graphic>
          <a:graphicData uri="http://schemas.openxmlformats.org/drawingml/2006/table">
            <a:tbl>
              <a:tblPr firstRow="1" bandRow="1">
                <a:tableStyleId>{5940675A-B579-460E-94D1-54222C63F5DA}</a:tableStyleId>
              </a:tblPr>
              <a:tblGrid>
                <a:gridCol w="2402114">
                  <a:extLst>
                    <a:ext uri="{9D8B030D-6E8A-4147-A177-3AD203B41FA5}">
                      <a16:colId xmlns:a16="http://schemas.microsoft.com/office/drawing/2014/main" val="976247869"/>
                    </a:ext>
                  </a:extLst>
                </a:gridCol>
                <a:gridCol w="5671219">
                  <a:extLst>
                    <a:ext uri="{9D8B030D-6E8A-4147-A177-3AD203B41FA5}">
                      <a16:colId xmlns:a16="http://schemas.microsoft.com/office/drawing/2014/main" val="1323313735"/>
                    </a:ext>
                  </a:extLst>
                </a:gridCol>
              </a:tblGrid>
              <a:tr h="2099968">
                <a:tc>
                  <a:txBody>
                    <a:bodyPr/>
                    <a:lstStyle/>
                    <a:p>
                      <a:r>
                        <a:rPr lang="en-US" sz="1400" b="1" i="0" u="none" strike="noStrike" cap="none" baseline="0" dirty="0" smtClean="0">
                          <a:solidFill>
                            <a:schemeClr val="tx1"/>
                          </a:solidFill>
                          <a:latin typeface="+mn-lt"/>
                          <a:ea typeface="+mn-ea"/>
                          <a:cs typeface="+mn-cs"/>
                          <a:sym typeface="Arial"/>
                        </a:rPr>
                        <a:t>History of diabetes mellitus</a:t>
                      </a:r>
                      <a:endParaRPr lang="en-US" sz="1400" b="1" i="0" dirty="0"/>
                    </a:p>
                  </a:txBody>
                  <a:tcPr/>
                </a:tc>
                <a:tc>
                  <a:txBody>
                    <a:bodyPr/>
                    <a:lstStyle/>
                    <a:p>
                      <a:r>
                        <a:rPr lang="en-US" sz="1400" b="0" i="0" u="none" strike="noStrike" cap="none" baseline="0" dirty="0" smtClean="0">
                          <a:solidFill>
                            <a:schemeClr val="tx1"/>
                          </a:solidFill>
                          <a:latin typeface="+mn-lt"/>
                          <a:ea typeface="+mn-ea"/>
                          <a:cs typeface="+mn-cs"/>
                          <a:sym typeface="Arial"/>
                        </a:rPr>
                        <a:t>A geriatric patient with diabetes has long-term damage to the nerve endings in the body. This causes the typical pain from an M</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I to be perceived poorly, if at all, by the diabetic patient. Therefore, the diabetic patient experiencing an M</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I may complain only of respiratory distress, nausea, or dizziness when standing or even excessive weakness and dyspnea on exertion. It is important for the E</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M</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T to identify the patient with diabetes as potentially having an acute coronary event and to treat him appropriately. Contact A</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L</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S early, follow your local protocol, and ascertain if additional or alternative therapies are desired by medical direction.</a:t>
                      </a:r>
                      <a:endParaRPr lang="en-US" sz="1400" dirty="0"/>
                    </a:p>
                  </a:txBody>
                  <a:tcPr/>
                </a:tc>
                <a:extLst>
                  <a:ext uri="{0D108BD9-81ED-4DB2-BD59-A6C34878D82A}">
                    <a16:rowId xmlns:a16="http://schemas.microsoft.com/office/drawing/2014/main" val="1348245823"/>
                  </a:ext>
                </a:extLst>
              </a:tr>
              <a:tr h="1598272">
                <a:tc>
                  <a:txBody>
                    <a:bodyPr/>
                    <a:lstStyle/>
                    <a:p>
                      <a:r>
                        <a:rPr lang="en-US" sz="1400" b="1" i="0" u="none" strike="noStrike" cap="none" baseline="0" dirty="0" smtClean="0">
                          <a:solidFill>
                            <a:schemeClr val="tx1"/>
                          </a:solidFill>
                          <a:latin typeface="+mn-lt"/>
                          <a:ea typeface="+mn-ea"/>
                          <a:cs typeface="+mn-cs"/>
                          <a:sym typeface="Arial"/>
                        </a:rPr>
                        <a:t>History of trauma</a:t>
                      </a:r>
                      <a:endParaRPr lang="en-US" sz="1400" b="1" i="0" dirty="0"/>
                    </a:p>
                  </a:txBody>
                  <a:tcPr/>
                </a:tc>
                <a:tc>
                  <a:txBody>
                    <a:bodyPr/>
                    <a:lstStyle/>
                    <a:p>
                      <a:r>
                        <a:rPr lang="en-US" sz="1400" b="0" i="0" u="none" strike="noStrike" cap="none" baseline="0" dirty="0" smtClean="0">
                          <a:solidFill>
                            <a:schemeClr val="tx1"/>
                          </a:solidFill>
                          <a:latin typeface="+mn-lt"/>
                          <a:ea typeface="+mn-ea"/>
                          <a:cs typeface="+mn-cs"/>
                          <a:sym typeface="Arial"/>
                        </a:rPr>
                        <a:t>If the geriatric patient is a trauma patient, there must be a high index of suspicion for cardiac involvement as well. Geriatric patients who are traumatized can progress quickly into cardiac arrest and do not respond well to typical interventions. Geriatric patients with head trauma, chest trauma, abdominal trauma, or extremity trauma with severe bleeding are especially susceptible to cardiac arrest.</a:t>
                      </a:r>
                      <a:endParaRPr lang="en-US" sz="1400" dirty="0"/>
                    </a:p>
                  </a:txBody>
                  <a:tcPr/>
                </a:tc>
                <a:extLst>
                  <a:ext uri="{0D108BD9-81ED-4DB2-BD59-A6C34878D82A}">
                    <a16:rowId xmlns:a16="http://schemas.microsoft.com/office/drawing/2014/main" val="1132488236"/>
                  </a:ext>
                </a:extLst>
              </a:tr>
            </a:tbl>
          </a:graphicData>
        </a:graphic>
      </p:graphicFrame>
    </p:spTree>
    <p:extLst>
      <p:ext uri="{BB962C8B-B14F-4D97-AF65-F5344CB8AC3E}">
        <p14:creationId xmlns:p14="http://schemas.microsoft.com/office/powerpoint/2010/main" val="887808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17-2 Special Considerations in Geriatric Cardiac </a:t>
            </a:r>
            <a:r>
              <a:rPr lang="en-US" altLang="en-US" dirty="0" smtClean="0">
                <a:latin typeface="Times New Roman" panose="02020603050405020304" pitchFamily="18" charset="0"/>
                <a:ea typeface="ＭＳ Ｐゴシック"/>
              </a:rPr>
              <a:t>Events </a:t>
            </a:r>
            <a:r>
              <a:rPr lang="en-US" altLang="en-US" sz="2000" b="0" dirty="0" smtClean="0">
                <a:latin typeface="Times New Roman" panose="02020603050405020304" pitchFamily="18" charset="0"/>
                <a:ea typeface="ＭＳ Ｐゴシック"/>
              </a:rPr>
              <a:t>(2 of 2)</a:t>
            </a:r>
            <a:endParaRPr lang="en-US" sz="2000" b="0" dirty="0"/>
          </a:p>
        </p:txBody>
      </p:sp>
      <p:graphicFrame>
        <p:nvGraphicFramePr>
          <p:cNvPr id="4" name="Table 3"/>
          <p:cNvGraphicFramePr>
            <a:graphicFrameLocks noGrp="1"/>
          </p:cNvGraphicFramePr>
          <p:nvPr>
            <p:extLst>
              <p:ext uri="{D42A27DB-BD31-4B8C-83A1-F6EECF244321}">
                <p14:modId xmlns:p14="http://schemas.microsoft.com/office/powerpoint/2010/main" val="972872655"/>
              </p:ext>
            </p:extLst>
          </p:nvPr>
        </p:nvGraphicFramePr>
        <p:xfrm>
          <a:off x="457200" y="1762760"/>
          <a:ext cx="8229600" cy="3273697"/>
        </p:xfrm>
        <a:graphic>
          <a:graphicData uri="http://schemas.openxmlformats.org/drawingml/2006/table">
            <a:tbl>
              <a:tblPr firstRow="1" bandRow="1">
                <a:tableStyleId>{5940675A-B579-460E-94D1-54222C63F5DA}</a:tableStyleId>
              </a:tblPr>
              <a:tblGrid>
                <a:gridCol w="1996440">
                  <a:extLst>
                    <a:ext uri="{9D8B030D-6E8A-4147-A177-3AD203B41FA5}">
                      <a16:colId xmlns:a16="http://schemas.microsoft.com/office/drawing/2014/main" val="3319521001"/>
                    </a:ext>
                  </a:extLst>
                </a:gridCol>
                <a:gridCol w="6233160">
                  <a:extLst>
                    <a:ext uri="{9D8B030D-6E8A-4147-A177-3AD203B41FA5}">
                      <a16:colId xmlns:a16="http://schemas.microsoft.com/office/drawing/2014/main" val="1939237402"/>
                    </a:ext>
                  </a:extLst>
                </a:gridCol>
              </a:tblGrid>
              <a:tr h="1196159">
                <a:tc>
                  <a:txBody>
                    <a:bodyPr/>
                    <a:lstStyle/>
                    <a:p>
                      <a:r>
                        <a:rPr lang="en-US" sz="1400" b="1" i="0" u="none" strike="noStrike" cap="none" baseline="0" dirty="0" smtClean="0">
                          <a:solidFill>
                            <a:schemeClr val="tx1"/>
                          </a:solidFill>
                          <a:latin typeface="+mn-lt"/>
                          <a:ea typeface="+mn-ea"/>
                          <a:cs typeface="+mn-cs"/>
                          <a:sym typeface="Arial"/>
                        </a:rPr>
                        <a:t>History of asthma</a:t>
                      </a:r>
                      <a:endParaRPr lang="en-US" sz="1400" b="1" i="0" dirty="0"/>
                    </a:p>
                  </a:txBody>
                  <a:tcPr/>
                </a:tc>
                <a:tc>
                  <a:txBody>
                    <a:bodyPr/>
                    <a:lstStyle/>
                    <a:p>
                      <a:r>
                        <a:rPr lang="en-US" sz="1400" b="0" i="0" u="none" strike="noStrike" cap="none" baseline="0" dirty="0" smtClean="0">
                          <a:solidFill>
                            <a:schemeClr val="tx1"/>
                          </a:solidFill>
                          <a:latin typeface="+mn-lt"/>
                          <a:ea typeface="+mn-ea"/>
                          <a:cs typeface="+mn-cs"/>
                          <a:sym typeface="Arial"/>
                        </a:rPr>
                        <a:t>If a patient with a history of asthma goes into cardiac arrest, the cause may be acute bronchoconstriction that led to hypoxemia, acidosis, and cardiac arrest. Until the bronchoconstriction is reversed, the patient will not regain a pulse or breathing. Early intercept or backup by an A</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L</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S unit will allow the administration of medications that may help reverse this condition.</a:t>
                      </a:r>
                      <a:endParaRPr lang="en-US" sz="1400" dirty="0"/>
                    </a:p>
                  </a:txBody>
                  <a:tcPr/>
                </a:tc>
                <a:extLst>
                  <a:ext uri="{0D108BD9-81ED-4DB2-BD59-A6C34878D82A}">
                    <a16:rowId xmlns:a16="http://schemas.microsoft.com/office/drawing/2014/main" val="2631622374"/>
                  </a:ext>
                </a:extLst>
              </a:tr>
              <a:tr h="2077538">
                <a:tc>
                  <a:txBody>
                    <a:bodyPr/>
                    <a:lstStyle/>
                    <a:p>
                      <a:r>
                        <a:rPr lang="en-US" sz="1400" b="1" i="0" u="none" strike="noStrike" cap="none" baseline="0" dirty="0" smtClean="0">
                          <a:solidFill>
                            <a:schemeClr val="tx1"/>
                          </a:solidFill>
                          <a:latin typeface="+mn-lt"/>
                          <a:ea typeface="+mn-ea"/>
                          <a:cs typeface="+mn-cs"/>
                          <a:sym typeface="Arial"/>
                        </a:rPr>
                        <a:t>History of C</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O</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P</a:t>
                      </a:r>
                      <a:r>
                        <a:rPr lang="en-US" sz="100" b="1" i="0" u="none" strike="noStrike" cap="none" baseline="0" dirty="0" smtClean="0">
                          <a:solidFill>
                            <a:schemeClr val="tx1"/>
                          </a:solidFill>
                          <a:latin typeface="+mn-lt"/>
                          <a:ea typeface="+mn-ea"/>
                          <a:cs typeface="+mn-cs"/>
                          <a:sym typeface="Arial"/>
                        </a:rPr>
                        <a:t> </a:t>
                      </a:r>
                      <a:r>
                        <a:rPr lang="en-US" sz="1400" b="1" i="0" u="none" strike="noStrike" cap="none" baseline="0" dirty="0" smtClean="0">
                          <a:solidFill>
                            <a:schemeClr val="tx1"/>
                          </a:solidFill>
                          <a:latin typeface="+mn-lt"/>
                          <a:ea typeface="+mn-ea"/>
                          <a:cs typeface="+mn-cs"/>
                          <a:sym typeface="Arial"/>
                        </a:rPr>
                        <a:t>D</a:t>
                      </a:r>
                      <a:endParaRPr lang="en-US" sz="1400" b="1" i="0" dirty="0"/>
                    </a:p>
                  </a:txBody>
                  <a:tcPr/>
                </a:tc>
                <a:tc>
                  <a:txBody>
                    <a:bodyPr/>
                    <a:lstStyle/>
                    <a:p>
                      <a:r>
                        <a:rPr lang="en-US" sz="1400" b="0" i="0" u="none" strike="noStrike" cap="none" baseline="0" dirty="0" smtClean="0">
                          <a:solidFill>
                            <a:schemeClr val="tx1"/>
                          </a:solidFill>
                          <a:latin typeface="+mn-lt"/>
                          <a:ea typeface="+mn-ea"/>
                          <a:cs typeface="+mn-cs"/>
                          <a:sym typeface="Arial"/>
                        </a:rPr>
                        <a:t>Elderly patients commonly have some form of C</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O</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D (emphysema or chronic bronchitis). The arrest may have been caused by an exacerbation of the C</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O</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D, which led to hypoxemia, acidosis, and then arrest. ALS backup is needed during the resuscitation of this patient. Remember also that C</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O</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P</a:t>
                      </a:r>
                      <a:r>
                        <a:rPr lang="en-US" sz="100" b="0" i="0" u="none" strike="noStrike" cap="none" baseline="0" dirty="0" smtClean="0">
                          <a:solidFill>
                            <a:schemeClr val="tx1"/>
                          </a:solidFill>
                          <a:latin typeface="+mn-lt"/>
                          <a:ea typeface="+mn-ea"/>
                          <a:cs typeface="+mn-cs"/>
                          <a:sym typeface="Arial"/>
                        </a:rPr>
                        <a:t> </a:t>
                      </a:r>
                      <a:r>
                        <a:rPr lang="en-US" sz="1400" b="0" i="0" u="none" strike="noStrike" cap="none" baseline="0" dirty="0" smtClean="0">
                          <a:solidFill>
                            <a:schemeClr val="tx1"/>
                          </a:solidFill>
                          <a:latin typeface="+mn-lt"/>
                          <a:ea typeface="+mn-ea"/>
                          <a:cs typeface="+mn-cs"/>
                          <a:sym typeface="Arial"/>
                        </a:rPr>
                        <a:t>D disorders can weaken the lung tissue and cause the development of a pneumothorax and collapse of the lung. (This too may precipitate a cardiac arrest.) Be alert for the presence or the development of a pneumothorax during positive pressure ventilation, which may cause a bleb on the lung tissue to rupture.</a:t>
                      </a:r>
                      <a:endParaRPr lang="en-US" sz="1400" dirty="0"/>
                    </a:p>
                  </a:txBody>
                  <a:tcPr/>
                </a:tc>
                <a:extLst>
                  <a:ext uri="{0D108BD9-81ED-4DB2-BD59-A6C34878D82A}">
                    <a16:rowId xmlns:a16="http://schemas.microsoft.com/office/drawing/2014/main" val="3286235216"/>
                  </a:ext>
                </a:extLst>
              </a:tr>
            </a:tbl>
          </a:graphicData>
        </a:graphic>
      </p:graphicFrame>
    </p:spTree>
    <p:extLst>
      <p:ext uri="{BB962C8B-B14F-4D97-AF65-F5344CB8AC3E}">
        <p14:creationId xmlns:p14="http://schemas.microsoft.com/office/powerpoint/2010/main" val="2095232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Cardiac Compromise and Acute Coronary Syndrome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Consider dispatch information.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Size-up the scene.</a:t>
            </a:r>
          </a:p>
        </p:txBody>
      </p:sp>
    </p:spTree>
    <p:extLst>
      <p:ext uri="{BB962C8B-B14F-4D97-AF65-F5344CB8AC3E}">
        <p14:creationId xmlns:p14="http://schemas.microsoft.com/office/powerpoint/2010/main" val="2950234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Circulatory </a:t>
            </a:r>
            <a:r>
              <a:rPr lang="en-US" altLang="en-US" sz="2400" dirty="0" smtClean="0">
                <a:solidFill>
                  <a:srgbClr val="000000"/>
                </a:solidFill>
                <a:latin typeface="Arial (Body)"/>
                <a:ea typeface="ＭＳ Ｐゴシック"/>
              </a:rPr>
              <a:t>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Has three major components: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Heart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Blood vessels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Blood</a:t>
            </a:r>
          </a:p>
        </p:txBody>
      </p:sp>
    </p:spTree>
    <p:extLst>
      <p:ext uri="{BB962C8B-B14F-4D97-AF65-F5344CB8AC3E}">
        <p14:creationId xmlns:p14="http://schemas.microsoft.com/office/powerpoint/2010/main" val="1018301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Cardiac Compromise and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Categorize as unresponsive/cardiac arrest or responsive in minor, moderate, or severe distress.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Begin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 for </a:t>
            </a:r>
            <a:r>
              <a:rPr lang="en-US" altLang="en-US" sz="2400" dirty="0">
                <a:solidFill>
                  <a:srgbClr val="000000"/>
                </a:solidFill>
                <a:latin typeface="Arial (Body)"/>
                <a:ea typeface="ＭＳ Ｐゴシック"/>
              </a:rPr>
              <a:t>cardiac arrest and apply the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 responsive patients, assess airway, breathing, circulation, and oxygenation.</a:t>
            </a:r>
          </a:p>
        </p:txBody>
      </p:sp>
    </p:spTree>
    <p:extLst>
      <p:ext uri="{BB962C8B-B14F-4D97-AF65-F5344CB8AC3E}">
        <p14:creationId xmlns:p14="http://schemas.microsoft.com/office/powerpoint/2010/main" val="2432560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Obtain the history, use </a:t>
            </a:r>
            <a:r>
              <a:rPr lang="pt-BR" altLang="en-US" sz="2400" dirty="0" smtClean="0">
                <a:solidFill>
                  <a:srgbClr val="000000"/>
                </a:solidFill>
                <a:latin typeface="+mn-lt"/>
                <a:ea typeface="ＭＳ Ｐゴシック"/>
              </a:rPr>
              <a:t>O</a:t>
            </a:r>
            <a:r>
              <a:rPr lang="pt-BR" altLang="en-US" sz="100" dirty="0" smtClean="0">
                <a:solidFill>
                  <a:srgbClr val="000000"/>
                </a:solidFill>
                <a:latin typeface="+mn-lt"/>
                <a:ea typeface="ＭＳ Ｐゴシック"/>
              </a:rPr>
              <a:t> </a:t>
            </a:r>
            <a:r>
              <a:rPr lang="pt-BR" altLang="en-US" sz="2400" dirty="0" smtClean="0">
                <a:solidFill>
                  <a:srgbClr val="000000"/>
                </a:solidFill>
                <a:latin typeface="+mn-lt"/>
                <a:ea typeface="ＭＳ Ｐゴシック"/>
              </a:rPr>
              <a:t>P</a:t>
            </a:r>
            <a:r>
              <a:rPr lang="pt-BR" altLang="en-US" sz="100" dirty="0" smtClean="0">
                <a:solidFill>
                  <a:srgbClr val="000000"/>
                </a:solidFill>
                <a:latin typeface="+mn-lt"/>
                <a:ea typeface="ＭＳ Ｐゴシック"/>
              </a:rPr>
              <a:t> </a:t>
            </a:r>
            <a:r>
              <a:rPr lang="pt-BR" altLang="en-US" sz="2400" dirty="0" smtClean="0">
                <a:solidFill>
                  <a:srgbClr val="000000"/>
                </a:solidFill>
                <a:latin typeface="+mn-lt"/>
                <a:ea typeface="ＭＳ Ｐゴシック"/>
              </a:rPr>
              <a:t>Q</a:t>
            </a:r>
            <a:r>
              <a:rPr lang="pt-BR" altLang="en-US" sz="100" dirty="0" smtClean="0">
                <a:solidFill>
                  <a:srgbClr val="000000"/>
                </a:solidFill>
                <a:latin typeface="+mn-lt"/>
                <a:ea typeface="ＭＳ Ｐゴシック"/>
              </a:rPr>
              <a:t> </a:t>
            </a:r>
            <a:r>
              <a:rPr lang="pt-BR" altLang="en-US" sz="2400" dirty="0" smtClean="0">
                <a:solidFill>
                  <a:srgbClr val="000000"/>
                </a:solidFill>
                <a:latin typeface="+mn-lt"/>
                <a:ea typeface="ＭＳ Ｐゴシック"/>
              </a:rPr>
              <a:t>R</a:t>
            </a:r>
            <a:r>
              <a:rPr lang="pt-BR" altLang="en-US" sz="100" dirty="0" smtClean="0">
                <a:solidFill>
                  <a:srgbClr val="000000"/>
                </a:solidFill>
                <a:latin typeface="+mn-lt"/>
                <a:ea typeface="ＭＳ Ｐゴシック"/>
              </a:rPr>
              <a:t> </a:t>
            </a:r>
            <a:r>
              <a:rPr lang="pt-BR" altLang="en-US" sz="2400" dirty="0" smtClean="0">
                <a:solidFill>
                  <a:srgbClr val="000000"/>
                </a:solidFill>
                <a:latin typeface="+mn-lt"/>
                <a:ea typeface="ＭＳ Ｐゴシック"/>
              </a:rPr>
              <a:t>S</a:t>
            </a:r>
            <a:r>
              <a:rPr lang="pt-BR" altLang="en-US" sz="100" dirty="0" smtClean="0">
                <a:solidFill>
                  <a:srgbClr val="000000"/>
                </a:solidFill>
                <a:latin typeface="+mn-lt"/>
                <a:ea typeface="ＭＳ Ｐゴシック"/>
              </a:rPr>
              <a:t> </a:t>
            </a:r>
            <a:r>
              <a:rPr lang="pt-BR" altLang="en-US" sz="2400" dirty="0" smtClean="0">
                <a:solidFill>
                  <a:srgbClr val="000000"/>
                </a:solidFill>
                <a:latin typeface="+mn-lt"/>
                <a:ea typeface="ＭＳ Ｐゴシック"/>
              </a:rPr>
              <a:t>T</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Ask about contraindications to fibrinolytic therapy.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Anticipate that patients may downplay their symptoms.</a:t>
            </a:r>
          </a:p>
        </p:txBody>
      </p:sp>
    </p:spTree>
    <p:extLst>
      <p:ext uri="{BB962C8B-B14F-4D97-AF65-F5344CB8AC3E}">
        <p14:creationId xmlns:p14="http://schemas.microsoft.com/office/powerpoint/2010/main" val="182351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(4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Treat </a:t>
            </a:r>
            <a:r>
              <a:rPr lang="en-US" altLang="en-US" sz="2400" dirty="0">
                <a:solidFill>
                  <a:srgbClr val="000000"/>
                </a:solidFill>
                <a:latin typeface="+mn-lt"/>
                <a:ea typeface="ＭＳ Ｐゴシック"/>
              </a:rPr>
              <a:t>the following as cardiac compromise: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Patient with angina lasting </a:t>
            </a:r>
            <a:r>
              <a:rPr lang="en-US" altLang="en-US" sz="2400" dirty="0" smtClean="0">
                <a:solidFill>
                  <a:srgbClr val="000000"/>
                </a:solidFill>
                <a:latin typeface="+mn-lt"/>
                <a:ea typeface="ＭＳ Ｐゴシック"/>
              </a:rPr>
              <a:t>&gt;20 </a:t>
            </a:r>
            <a:r>
              <a:rPr lang="en-US" altLang="en-US" sz="2400" dirty="0">
                <a:solidFill>
                  <a:srgbClr val="000000"/>
                </a:solidFill>
                <a:latin typeface="+mn-lt"/>
                <a:ea typeface="ＭＳ Ｐゴシック"/>
              </a:rPr>
              <a:t>minutes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Recent onset of progressively worsening angina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Nocturnal angina</a:t>
            </a:r>
          </a:p>
        </p:txBody>
      </p:sp>
    </p:spTree>
    <p:extLst>
      <p:ext uri="{BB962C8B-B14F-4D97-AF65-F5344CB8AC3E}">
        <p14:creationId xmlns:p14="http://schemas.microsoft.com/office/powerpoint/2010/main" val="42186116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(5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a:latin typeface="+mn-lt"/>
            </a:endParaRPr>
          </a:p>
          <a:p>
            <a:pPr lvl="1"/>
            <a:r>
              <a:rPr lang="en-US" altLang="en-US" sz="2400" dirty="0">
                <a:latin typeface="+mn-lt"/>
              </a:rPr>
              <a:t>Treat the following as cardiac compromise</a:t>
            </a:r>
            <a:r>
              <a:rPr lang="en-US" altLang="en-US" sz="2400" dirty="0" smtClean="0">
                <a:latin typeface="+mn-lt"/>
              </a:rPr>
              <a: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Angina </a:t>
            </a:r>
            <a:r>
              <a:rPr lang="en-US" altLang="en-US" sz="2400" dirty="0">
                <a:solidFill>
                  <a:srgbClr val="000000"/>
                </a:solidFill>
                <a:latin typeface="+mn-lt"/>
                <a:ea typeface="ＭＳ Ｐゴシック"/>
              </a:rPr>
              <a:t>unrelieved by rest or three nitroglycerin tablets over ten minutes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Chest discomfort lasting longer than five to ten minutes after rest</a:t>
            </a:r>
          </a:p>
        </p:txBody>
      </p:sp>
    </p:spTree>
    <p:extLst>
      <p:ext uri="{BB962C8B-B14F-4D97-AF65-F5344CB8AC3E}">
        <p14:creationId xmlns:p14="http://schemas.microsoft.com/office/powerpoint/2010/main" val="501813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(6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Consider </a:t>
            </a:r>
            <a:r>
              <a:rPr lang="en-US" altLang="en-US" sz="2400" dirty="0">
                <a:solidFill>
                  <a:srgbClr val="000000"/>
                </a:solidFill>
                <a:latin typeface="+mn-lt"/>
                <a:ea typeface="ＭＳ Ｐゴシック"/>
              </a:rPr>
              <a:t>atypical presentations.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Not all symptoms have to be present for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to </a:t>
            </a:r>
            <a:r>
              <a:rPr lang="en-US" altLang="en-US" sz="2400" dirty="0">
                <a:solidFill>
                  <a:srgbClr val="000000"/>
                </a:solidFill>
                <a:latin typeface="+mn-lt"/>
                <a:ea typeface="ＭＳ Ｐゴシック"/>
              </a:rPr>
              <a:t>be present.</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Physical exam and baseline vital signs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Pupils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Oral cavity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Neck</a:t>
            </a:r>
          </a:p>
        </p:txBody>
      </p:sp>
    </p:spTree>
    <p:extLst>
      <p:ext uri="{BB962C8B-B14F-4D97-AF65-F5344CB8AC3E}">
        <p14:creationId xmlns:p14="http://schemas.microsoft.com/office/powerpoint/2010/main" val="1392755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Typical Locations and Radiation of Chest Discomfort Associated with Cardiac Emergencies</a:t>
            </a:r>
            <a:endParaRPr lang="en-US" altLang="en-US" sz="3000" dirty="0">
              <a:latin typeface="Times New Roman" panose="02020603050405020304" pitchFamily="18" charset="0"/>
              <a:ea typeface="ＭＳ Ｐゴシック"/>
            </a:endParaRPr>
          </a:p>
        </p:txBody>
      </p:sp>
      <p:pic>
        <p:nvPicPr>
          <p:cNvPr id="4" name="Picture 2" descr="Illustrated areas of the body where discomfort presents during a cardiac emergency. Just under sternum, or the entire upper chest, mid chest, neck, jaw, mid chest and the shoulder and inside arms, more frequently the left, upper abdomen, often mistaken for indigestion, larger area of the chest plus neck, jaw, and inside arms, jaw from ear to ear, in both sides of upper neck, and lower center neck, shoulder, usually left, and inside arm to the waist plus opposite arm, inside to the elbow, between the shoulder blad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8455" y="1619939"/>
            <a:ext cx="3867090" cy="44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647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(7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Physical </a:t>
            </a:r>
            <a:r>
              <a:rPr lang="en-US" altLang="en-US" sz="2400" dirty="0">
                <a:solidFill>
                  <a:srgbClr val="000000"/>
                </a:solidFill>
                <a:latin typeface="+mn-lt"/>
                <a:ea typeface="ＭＳ Ｐゴシック"/>
              </a:rPr>
              <a:t>exam and baseline vital signs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Lower and Upper extremities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Posterior body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Vital signs</a:t>
            </a:r>
          </a:p>
        </p:txBody>
      </p:sp>
    </p:spTree>
    <p:extLst>
      <p:ext uri="{BB962C8B-B14F-4D97-AF65-F5344CB8AC3E}">
        <p14:creationId xmlns:p14="http://schemas.microsoft.com/office/powerpoint/2010/main" val="2579250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(8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Signs </a:t>
            </a:r>
            <a:r>
              <a:rPr lang="en-US" altLang="en-US" sz="2400" dirty="0">
                <a:solidFill>
                  <a:srgbClr val="000000"/>
                </a:solidFill>
                <a:latin typeface="+mn-lt"/>
                <a:ea typeface="ＭＳ Ｐゴシック"/>
              </a:rPr>
              <a:t>and symptoms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Chest discomfort or pain, which may radiate; epigastric pain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Sudden onset of sweating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Cool, pale, skin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Difficulty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Light-headedness or dizziness</a:t>
            </a:r>
          </a:p>
        </p:txBody>
      </p:sp>
    </p:spTree>
    <p:extLst>
      <p:ext uri="{BB962C8B-B14F-4D97-AF65-F5344CB8AC3E}">
        <p14:creationId xmlns:p14="http://schemas.microsoft.com/office/powerpoint/2010/main" val="4923886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(9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a:latin typeface="+mn-lt"/>
            </a:endParaRPr>
          </a:p>
          <a:p>
            <a:pPr lvl="1"/>
            <a:r>
              <a:rPr lang="en-US" altLang="en-US" sz="2400" dirty="0">
                <a:latin typeface="+mn-lt"/>
              </a:rPr>
              <a:t>Signs and </a:t>
            </a:r>
            <a:r>
              <a:rPr lang="en-US" altLang="en-US" sz="2400" dirty="0" smtClean="0">
                <a:latin typeface="+mn-lt"/>
              </a:rPr>
              <a:t>symptoms</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Anxiety </a:t>
            </a:r>
            <a:r>
              <a:rPr lang="en-US" altLang="en-US" sz="2400" dirty="0">
                <a:solidFill>
                  <a:srgbClr val="000000"/>
                </a:solidFill>
                <a:latin typeface="+mn-lt"/>
                <a:ea typeface="ＭＳ Ｐゴシック"/>
              </a:rPr>
              <a:t>or irritability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Feeling of impending doom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Abnormal pulse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Nausea or vomiting</a:t>
            </a:r>
          </a:p>
        </p:txBody>
      </p:sp>
    </p:spTree>
    <p:extLst>
      <p:ext uri="{BB962C8B-B14F-4D97-AF65-F5344CB8AC3E}">
        <p14:creationId xmlns:p14="http://schemas.microsoft.com/office/powerpoint/2010/main" val="2793567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(10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Provide reassurance and place patient in a position of comfort.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Apply oxygen according to 2010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H</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 </a:t>
            </a:r>
            <a:r>
              <a:rPr lang="en-US" altLang="en-US" sz="2400" dirty="0">
                <a:solidFill>
                  <a:srgbClr val="000000"/>
                </a:solidFill>
                <a:latin typeface="+mn-lt"/>
                <a:ea typeface="ＭＳ Ｐゴシック"/>
              </a:rPr>
              <a:t>Guidelines.</a:t>
            </a:r>
          </a:p>
        </p:txBody>
      </p:sp>
    </p:spTree>
    <p:extLst>
      <p:ext uri="{BB962C8B-B14F-4D97-AF65-F5344CB8AC3E}">
        <p14:creationId xmlns:p14="http://schemas.microsoft.com/office/powerpoint/2010/main" val="194428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Circulatory System Anatomy, Physiology and Pathophysiology </a:t>
            </a:r>
            <a:r>
              <a:rPr lang="en-US" sz="2000" b="0" dirty="0" smtClean="0">
                <a:latin typeface="Times New Roman" panose="02020603050405020304" pitchFamily="18" charset="0"/>
                <a:ea typeface="ＭＳ Ｐゴシック"/>
              </a:rPr>
              <a:t>(2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The Circulatory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The </a:t>
            </a:r>
            <a:r>
              <a:rPr lang="en-US" altLang="en-US" sz="2400" dirty="0">
                <a:solidFill>
                  <a:srgbClr val="000000"/>
                </a:solidFill>
                <a:latin typeface="+mn-lt"/>
                <a:ea typeface="ＭＳ Ｐゴシック"/>
              </a:rPr>
              <a:t>Conduction System</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Generates electrical impulses that stimulate contraction of muscle cells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Pacemaker sites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Sinoatrial node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Atrioventricular node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Purkinje fibers</a:t>
            </a:r>
          </a:p>
        </p:txBody>
      </p:sp>
    </p:spTree>
    <p:extLst>
      <p:ext uri="{BB962C8B-B14F-4D97-AF65-F5344CB8AC3E}">
        <p14:creationId xmlns:p14="http://schemas.microsoft.com/office/powerpoint/2010/main" val="1828393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(11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a:latin typeface="+mn-lt"/>
            </a:endParaRPr>
          </a:p>
          <a:p>
            <a:pPr lvl="1"/>
            <a:r>
              <a:rPr lang="en-US" altLang="en-US" sz="2400" dirty="0">
                <a:latin typeface="+mn-lt"/>
              </a:rPr>
              <a:t>Emergency medical </a:t>
            </a:r>
            <a:r>
              <a:rPr lang="en-US" altLang="en-US" sz="2400" dirty="0" smtClean="0">
                <a:latin typeface="+mn-lt"/>
              </a:rPr>
              <a:t>care</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Assist </a:t>
            </a:r>
            <a:r>
              <a:rPr lang="en-US" altLang="en-US" sz="2400" dirty="0">
                <a:solidFill>
                  <a:srgbClr val="000000"/>
                </a:solidFill>
                <a:latin typeface="+mn-lt"/>
                <a:ea typeface="ＭＳ Ｐゴシック"/>
              </a:rPr>
              <a:t>a patient who has prescribed nitroglycerin.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Administer aspirin according to protocol.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Call for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backup</a:t>
            </a:r>
            <a:r>
              <a:rPr lang="en-US" altLang="en-US" sz="2400" dirty="0">
                <a:solidFill>
                  <a:srgbClr val="000000"/>
                </a:solidFill>
                <a:latin typeface="+mn-lt"/>
                <a:ea typeface="ＭＳ Ｐゴシック"/>
              </a:rPr>
              <a:t>; initiate early transport.</a:t>
            </a:r>
          </a:p>
        </p:txBody>
      </p:sp>
    </p:spTree>
    <p:extLst>
      <p:ext uri="{BB962C8B-B14F-4D97-AF65-F5344CB8AC3E}">
        <p14:creationId xmlns:p14="http://schemas.microsoft.com/office/powerpoint/2010/main" val="1481753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(12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Reassessment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Patients with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can </a:t>
            </a:r>
            <a:r>
              <a:rPr lang="en-US" altLang="en-US" sz="2400" dirty="0">
                <a:solidFill>
                  <a:srgbClr val="000000"/>
                </a:solidFill>
                <a:latin typeface="+mn-lt"/>
                <a:ea typeface="ＭＳ Ｐゴシック"/>
              </a:rPr>
              <a:t>deteriorate to cardiac arrest.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Closely reassess breathing and pulse.</a:t>
            </a:r>
          </a:p>
        </p:txBody>
      </p:sp>
    </p:spTree>
    <p:extLst>
      <p:ext uri="{BB962C8B-B14F-4D97-AF65-F5344CB8AC3E}">
        <p14:creationId xmlns:p14="http://schemas.microsoft.com/office/powerpoint/2010/main" val="1167889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rPr>
              <a:t>Assessment and Care: General Guidelines </a:t>
            </a:r>
            <a:r>
              <a:rPr lang="en-US" sz="2000" b="0" dirty="0" smtClean="0">
                <a:latin typeface="Times New Roman" panose="02020603050405020304" pitchFamily="18" charset="0"/>
                <a:ea typeface="ＭＳ Ｐゴシック"/>
              </a:rPr>
              <a:t>(13 of 13)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Cardiac Compromise and </a:t>
            </a:r>
            <a:r>
              <a:rPr lang="en-US" altLang="en-US" sz="2400" dirty="0" smtClean="0">
                <a:latin typeface="+mn-lt"/>
              </a:rPr>
              <a:t>A</a:t>
            </a:r>
            <a:r>
              <a:rPr lang="en-US" altLang="en-US" sz="100" dirty="0" smtClean="0">
                <a:latin typeface="+mn-lt"/>
              </a:rPr>
              <a:t> </a:t>
            </a:r>
            <a:r>
              <a:rPr lang="en-US" altLang="en-US" sz="2400" dirty="0" smtClean="0">
                <a:latin typeface="+mn-lt"/>
              </a:rPr>
              <a:t>C</a:t>
            </a:r>
            <a:r>
              <a:rPr lang="en-US" altLang="en-US" sz="100" dirty="0" smtClean="0">
                <a:latin typeface="+mn-lt"/>
              </a:rPr>
              <a:t> </a:t>
            </a:r>
            <a:r>
              <a:rPr lang="en-US" altLang="en-US" sz="2400" dirty="0" smtClean="0">
                <a:latin typeface="+mn-lt"/>
              </a:rPr>
              <a:t>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Summary</a:t>
            </a:r>
            <a:r>
              <a:rPr lang="en-US" altLang="en-US" sz="2400" dirty="0">
                <a:solidFill>
                  <a:srgbClr val="000000"/>
                </a:solidFill>
                <a:latin typeface="+mn-lt"/>
                <a:ea typeface="ＭＳ Ｐゴシック"/>
              </a:rPr>
              <a:t>: Assessment and Care</a:t>
            </a:r>
          </a:p>
        </p:txBody>
      </p:sp>
    </p:spTree>
    <p:extLst>
      <p:ext uri="{BB962C8B-B14F-4D97-AF65-F5344CB8AC3E}">
        <p14:creationId xmlns:p14="http://schemas.microsoft.com/office/powerpoint/2010/main" val="690529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1825388"/>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As Lisa prepares the stretcher so that they can begin transport without delay, Ella assists Mr. Frey in taking an additional nitroglycerin tablet and, according to protocol, administers 325 </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illi</a:t>
            </a:r>
            <a:r>
              <a:rPr lang="en-US" altLang="en-US" sz="2400" dirty="0" smtClean="0">
                <a:solidFill>
                  <a:srgbClr val="000000"/>
                </a:solidFill>
                <a:latin typeface="Arial (Body)"/>
                <a:ea typeface="ＭＳ Ｐゴシック"/>
              </a:rPr>
              <a:t>g</a:t>
            </a:r>
            <a:r>
              <a:rPr lang="en-US" altLang="en-US" sz="100" dirty="0" smtClean="0">
                <a:solidFill>
                  <a:schemeClr val="bg1"/>
                </a:solidFill>
                <a:latin typeface="Arial (Body)"/>
                <a:ea typeface="ＭＳ Ｐゴシック"/>
              </a:rPr>
              <a:t>ram</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aspirin. En route, Ella reassess Mr. </a:t>
            </a:r>
            <a:r>
              <a:rPr lang="en-US" altLang="en-US" sz="2400" dirty="0" smtClean="0">
                <a:solidFill>
                  <a:srgbClr val="000000"/>
                </a:solidFill>
                <a:latin typeface="Arial (Body)"/>
                <a:ea typeface="ＭＳ Ｐゴシック"/>
              </a:rPr>
              <a:t>Frey’s </a:t>
            </a:r>
            <a:r>
              <a:rPr lang="en-US" altLang="en-US" sz="2400" dirty="0">
                <a:solidFill>
                  <a:srgbClr val="000000"/>
                </a:solidFill>
                <a:latin typeface="Arial (Body)"/>
                <a:ea typeface="ＭＳ Ｐゴシック"/>
              </a:rPr>
              <a:t>pain level and vital signs. With a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of</a:t>
            </a:r>
            <a:endParaRPr lang="en-US" altLang="en-US" sz="2400" dirty="0">
              <a:solidFill>
                <a:srgbClr val="000000"/>
              </a:solidFill>
              <a:latin typeface="Arial (Body)"/>
              <a:ea typeface="ＭＳ Ｐゴシック"/>
            </a:endParaRPr>
          </a:p>
        </p:txBody>
      </p:sp>
      <p:graphicFrame>
        <p:nvGraphicFramePr>
          <p:cNvPr id="5" name="Object 4" descr="128 over 80"/>
          <p:cNvGraphicFramePr>
            <a:graphicFrameLocks noChangeAspect="1"/>
          </p:cNvGraphicFramePr>
          <p:nvPr>
            <p:extLst>
              <p:ext uri="{D42A27DB-BD31-4B8C-83A1-F6EECF244321}">
                <p14:modId xmlns:p14="http://schemas.microsoft.com/office/powerpoint/2010/main" val="3601642774"/>
              </p:ext>
            </p:extLst>
          </p:nvPr>
        </p:nvGraphicFramePr>
        <p:xfrm>
          <a:off x="6712949" y="3091565"/>
          <a:ext cx="436542" cy="541311"/>
        </p:xfrm>
        <a:graphic>
          <a:graphicData uri="http://schemas.openxmlformats.org/presentationml/2006/ole">
            <mc:AlternateContent xmlns:mc="http://schemas.openxmlformats.org/markup-compatibility/2006">
              <mc:Choice xmlns:v="urn:schemas-microsoft-com:vml" Requires="v">
                <p:oleObj spid="_x0000_s2060" name="Equation" r:id="rId4" imgW="317160" imgH="393480" progId="Equation.DSMT4">
                  <p:embed/>
                </p:oleObj>
              </mc:Choice>
              <mc:Fallback>
                <p:oleObj name="Equation" r:id="rId4" imgW="317160" imgH="393480" progId="Equation.DSMT4">
                  <p:embed/>
                  <p:pic>
                    <p:nvPicPr>
                      <p:cNvPr id="0" name=""/>
                      <p:cNvPicPr/>
                      <p:nvPr/>
                    </p:nvPicPr>
                    <p:blipFill>
                      <a:blip r:embed="rId5"/>
                      <a:stretch>
                        <a:fillRect/>
                      </a:stretch>
                    </p:blipFill>
                    <p:spPr>
                      <a:xfrm>
                        <a:off x="6712949" y="3091565"/>
                        <a:ext cx="436542" cy="541311"/>
                      </a:xfrm>
                      <a:prstGeom prst="rect">
                        <a:avLst/>
                      </a:prstGeom>
                    </p:spPr>
                  </p:pic>
                </p:oleObj>
              </mc:Fallback>
            </mc:AlternateContent>
          </a:graphicData>
        </a:graphic>
      </p:graphicFrame>
      <p:sp>
        <p:nvSpPr>
          <p:cNvPr id="4" name="Text Placeholder 3"/>
          <p:cNvSpPr>
            <a:spLocks noGrp="1"/>
          </p:cNvSpPr>
          <p:nvPr>
            <p:ph type="body" idx="2"/>
          </p:nvPr>
        </p:nvSpPr>
        <p:spPr>
          <a:xfrm>
            <a:off x="457200" y="3047998"/>
            <a:ext cx="8229600" cy="1687776"/>
          </a:xfrm>
        </p:spPr>
        <p:txBody>
          <a:bodyPr/>
          <a:lstStyle/>
          <a:p>
            <a:pPr marL="0" indent="6727825">
              <a:buNone/>
            </a:pPr>
            <a:r>
              <a:rPr lang="en-US" altLang="en-US" sz="2400" dirty="0">
                <a:solidFill>
                  <a:srgbClr val="000000"/>
                </a:solidFill>
                <a:latin typeface="Arial (Body)"/>
                <a:ea typeface="ＭＳ Ｐゴシック"/>
              </a:rPr>
              <a:t>and discomfort rated a 4 out of 10, Mr. Frey is a candidate for another dose of nitroglycerin. Ella advises the receiving hospital of Mr. Frey’s condition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89137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Upon arrival, a nurse performs a 12-lead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 </a:t>
            </a:r>
            <a:r>
              <a:rPr lang="en-US" altLang="en-US" sz="2400" dirty="0">
                <a:solidFill>
                  <a:srgbClr val="000000"/>
                </a:solidFill>
                <a:latin typeface="Arial (Body)"/>
                <a:ea typeface="ＭＳ Ｐゴシック"/>
              </a:rPr>
              <a:t>and the physician begins his assessment and history. It is determined that Mr. Frey is having an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and he is immediately prepared to receive fibrinolytic </a:t>
            </a:r>
            <a:r>
              <a:rPr lang="en-US" altLang="en-US" sz="2400" dirty="0" smtClean="0">
                <a:solidFill>
                  <a:srgbClr val="000000"/>
                </a:solidFill>
                <a:latin typeface="Arial (Body)"/>
                <a:ea typeface="ＭＳ Ｐゴシック"/>
              </a:rPr>
              <a:t>medications.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55945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Summary </a:t>
            </a:r>
            <a:r>
              <a:rPr lang="en-US"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Cardiovascular disease is a significant problem.</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Presentations can range from atypical symptoms to cardiac arrest.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Time is of the utmost essence in treating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126928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Summary </a:t>
            </a:r>
            <a:r>
              <a:rPr lang="en-US"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For cardiac arrest, remember the Chain of Survival.</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Oxygen, nitroglycerin, and aspirin are drugs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may </a:t>
            </a:r>
            <a:r>
              <a:rPr lang="en-US" altLang="en-US" sz="2400" dirty="0">
                <a:solidFill>
                  <a:srgbClr val="000000"/>
                </a:solidFill>
                <a:latin typeface="Arial (Body)"/>
                <a:ea typeface="ＭＳ Ｐゴシック"/>
              </a:rPr>
              <a:t>use in the treatment of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83362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systolic blood pressure of less than 90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H</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g </a:t>
            </a:r>
            <a:r>
              <a:rPr lang="en-US" altLang="en-US" sz="2400" kern="1200" dirty="0">
                <a:solidFill>
                  <a:srgbClr val="000000"/>
                </a:solidFill>
                <a:latin typeface="Arial (Body)"/>
                <a:ea typeface="ＭＳ Ｐゴシック" panose="020B0600070205080204" pitchFamily="34" charset="-128"/>
              </a:rPr>
              <a:t>is a contraindication to receiving nitroglycerin.</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8440090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An </a:t>
            </a:r>
            <a:r>
              <a:rPr lang="en-US" altLang="en-US" sz="2400" kern="1200" dirty="0" smtClean="0">
                <a:solidFill>
                  <a:srgbClr val="000000"/>
                </a:solidFill>
                <a:latin typeface="Arial (Body)"/>
                <a:ea typeface="ＭＳ Ｐゴシック" panose="020B0600070205080204" pitchFamily="34" charset="-128"/>
              </a:rPr>
              <a:t>E</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T may </a:t>
            </a:r>
            <a:r>
              <a:rPr lang="en-US" altLang="en-US" sz="2400" kern="1200" dirty="0">
                <a:solidFill>
                  <a:srgbClr val="000000"/>
                </a:solidFill>
                <a:latin typeface="Arial (Body)"/>
                <a:ea typeface="ＭＳ Ｐゴシック" panose="020B0600070205080204" pitchFamily="34" charset="-128"/>
              </a:rPr>
              <a:t>assist an adult patient of any age with nitroglycerin, as long as the patient has signs and symptoms of </a:t>
            </a:r>
            <a:r>
              <a:rPr lang="en-US" altLang="en-US" sz="2400" kern="1200" dirty="0" smtClean="0">
                <a:solidFill>
                  <a:srgbClr val="000000"/>
                </a:solidFill>
                <a:latin typeface="Arial (Body)"/>
                <a:ea typeface="ＭＳ Ｐゴシック" panose="020B0600070205080204" pitchFamily="34" charset="-128"/>
              </a:rPr>
              <a:t>A</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C</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S, </a:t>
            </a:r>
            <a:r>
              <a:rPr lang="en-US" altLang="en-US" sz="2400" kern="1200" dirty="0">
                <a:solidFill>
                  <a:srgbClr val="000000"/>
                </a:solidFill>
                <a:latin typeface="Arial (Body)"/>
                <a:ea typeface="ＭＳ Ｐゴシック" panose="020B0600070205080204" pitchFamily="34" charset="-128"/>
              </a:rPr>
              <a:t>there is medical direction approval, and the patient does not have any contraindications, such as having taken the maximum dose or having a systolic </a:t>
            </a:r>
            <a:r>
              <a:rPr lang="en-US" altLang="en-US" sz="2400" kern="1200" dirty="0" smtClean="0">
                <a:solidFill>
                  <a:srgbClr val="000000"/>
                </a:solidFill>
                <a:latin typeface="Arial (Body)"/>
                <a:ea typeface="ＭＳ Ｐゴシック" panose="020B0600070205080204" pitchFamily="34" charset="-128"/>
              </a:rPr>
              <a:t>B</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P less </a:t>
            </a:r>
            <a:r>
              <a:rPr lang="en-US" altLang="en-US" sz="2400" kern="1200" dirty="0">
                <a:solidFill>
                  <a:srgbClr val="000000"/>
                </a:solidFill>
                <a:latin typeface="Arial (Body)"/>
                <a:ea typeface="ＭＳ Ｐゴシック" panose="020B0600070205080204" pitchFamily="34" charset="-128"/>
              </a:rPr>
              <a:t>than 90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H</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g</a:t>
            </a:r>
            <a:r>
              <a:rPr lang="en-US" altLang="en-US" sz="2400" kern="1200" dirty="0">
                <a:solidFill>
                  <a:srgbClr val="000000"/>
                </a:solidFill>
                <a:latin typeface="Arial (Body)"/>
                <a:ea typeface="ＭＳ Ｐゴシック" panose="020B0600070205080204" pitchFamily="34" charset="-128"/>
              </a:rPr>
              <a:t>.</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2260224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 heart rate of 60 is within the acceptable range for assisting a patient with nitroglycerin. Do not give nitroglycerin if the heart rate is less than 50 or greater than 100 per minute.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173441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8909</TotalTime>
  <Words>11484</Words>
  <Application>Microsoft Office PowerPoint</Application>
  <PresentationFormat>On-screen Show (4:3)</PresentationFormat>
  <Paragraphs>882</Paragraphs>
  <Slides>101</Slides>
  <Notes>94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101</vt:i4>
      </vt:variant>
    </vt:vector>
  </HeadingPairs>
  <TitlesOfParts>
    <vt:vector size="111"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 (1 of 2)</vt:lpstr>
      <vt:lpstr>Setting the Stage (2 of 2)</vt:lpstr>
      <vt:lpstr>Case Study Introduction</vt:lpstr>
      <vt:lpstr>Case Study (1 of 4)</vt:lpstr>
      <vt:lpstr>Introduction</vt:lpstr>
      <vt:lpstr>Circulatory System Anatomy, Physiology and Pathophysiology (1 of 13)</vt:lpstr>
      <vt:lpstr>Circulatory System Anatomy, Physiology and Pathophysiology (2 of 13)</vt:lpstr>
      <vt:lpstr>The Cardiac Conduction System</vt:lpstr>
      <vt:lpstr>Circulatory System Anatomy, Physiology and Pathophysiology (3 of 13)</vt:lpstr>
      <vt:lpstr>Circulatory System Anatomy, Physiology and Pathophysiology (4 of 13)</vt:lpstr>
      <vt:lpstr>The Heart</vt:lpstr>
      <vt:lpstr>Circulation of Blood through the Cardiovascular System</vt:lpstr>
      <vt:lpstr>Circulatory System Anatomy, Physiology and Pathophysiology (5 of 13)</vt:lpstr>
      <vt:lpstr>Major Arteries</vt:lpstr>
      <vt:lpstr>Major Veins</vt:lpstr>
      <vt:lpstr>Circulatory System Anatomy, Physiology and Pathophysiology (6 of 13)</vt:lpstr>
      <vt:lpstr>The Coronary Arteries</vt:lpstr>
      <vt:lpstr>Circulatory System Anatomy, Physiology and Pathophysiology (7 of 13)</vt:lpstr>
      <vt:lpstr>Circulatory System Anatomy, Physiology and Pathophysiology (8 of 13)</vt:lpstr>
      <vt:lpstr>The Process of Artery Occlusion (Atherosclerosis)</vt:lpstr>
      <vt:lpstr>Circulatory System Anatomy, Physiology and Pathophysiology (9 of 13)</vt:lpstr>
      <vt:lpstr>Circulatory System Anatomy, Physiology and Pathophysiology (10 of 13)</vt:lpstr>
      <vt:lpstr>An E C G Tracing of Normal Sinus Rhythm</vt:lpstr>
      <vt:lpstr>Circulatory System Anatomy, Physiology and Pathophysiology (11 of 13)</vt:lpstr>
      <vt:lpstr>Circulatory System Anatomy, Physiology and Pathophysiology (12 of 13)</vt:lpstr>
      <vt:lpstr>Circulatory System Anatomy, Physiology and Pathophysiology (13 of 13)</vt:lpstr>
      <vt:lpstr>Cardiac Compromise and Acute Coronary Syndrome (1 of 23)</vt:lpstr>
      <vt:lpstr>Cardiac Compromise and Acute Coronary Syndrome (2 of 23)</vt:lpstr>
      <vt:lpstr>Cardiac Compromise and Acute Coronary Syndrome (3 of 23)</vt:lpstr>
      <vt:lpstr>Cardiac Compromise and Acute Coronary Syndrome (4 of 23)</vt:lpstr>
      <vt:lpstr>Cardiac Compromise and Acute Coronary Syndrome (5 of 23)</vt:lpstr>
      <vt:lpstr>Atherosclerotic Plaque Formation in the Coronary Arteries Results in Ischemia Distal to the Blockage, Which Causes Angina (Chest Pain)</vt:lpstr>
      <vt:lpstr>Cardiac Compromise and Acute Coronary Syndrome (6 of 23)</vt:lpstr>
      <vt:lpstr>Cardiac Compromise and Acute Coronary Syndrome (7 of 23)</vt:lpstr>
      <vt:lpstr>Cardiac Compromise and Acute Coronary Syndrome (8 of 23)</vt:lpstr>
      <vt:lpstr>Cardiac Compromise and Acute Coronary Syndrome (9 of 23)</vt:lpstr>
      <vt:lpstr>Cardiac Compromise and Acute Coronary Syndrome (10 of 23)</vt:lpstr>
      <vt:lpstr>Both Myocardial Infarction and Less Serious Angina Can Present Symptoms of Severe Chest Pain</vt:lpstr>
      <vt:lpstr>Cardiac Compromise and Acute Coronary Syndrome (11 of 23)</vt:lpstr>
      <vt:lpstr>Case Study (2 of 4)</vt:lpstr>
      <vt:lpstr>Case Study (3 of 4)</vt:lpstr>
      <vt:lpstr>Case Study (4 of 4)</vt:lpstr>
      <vt:lpstr>Cardiac Compromise and Acute Coronary Syndrome (12 of 23)</vt:lpstr>
      <vt:lpstr>Aortic Aneurysm Leading to Aortic Rupture</vt:lpstr>
      <vt:lpstr>Cardiac Compromise and Acute Coronary Syndrome (13 of 23)</vt:lpstr>
      <vt:lpstr>Aortic Dissection</vt:lpstr>
      <vt:lpstr>Cardiac Compromise and Acute Coronary Syndrome (14 of 23)</vt:lpstr>
      <vt:lpstr>Cardiac Compromise and Acute Coronary Syndrome (15 of 23)</vt:lpstr>
      <vt:lpstr>Cardiac Compromise and Acute Coronary Syndrome (16 of 23)</vt:lpstr>
      <vt:lpstr>Cardiac Compromise and Acute Coronary Syndrome (17 of 23)</vt:lpstr>
      <vt:lpstr>Cardiac Compromise and Acute Coronary Syndrome (18 of 23)</vt:lpstr>
      <vt:lpstr>Cardiac Compromise and Acute Coronary Syndrome (19 of 23)</vt:lpstr>
      <vt:lpstr>Left Ventricular Hypertrophy</vt:lpstr>
      <vt:lpstr>Cardiac Compromise and Acute Coronary Syndrome (20 of 23)</vt:lpstr>
      <vt:lpstr>Table 17-1 Findings in Right and Left Heart Failure</vt:lpstr>
      <vt:lpstr>Signs and Symptoms of Congestive Heart Failure</vt:lpstr>
      <vt:lpstr>Edema to the Lower Extremities is a Classic Sign of Congestive Heart Failure</vt:lpstr>
      <vt:lpstr>Figure 17-15 Jugular Vein Distention is a Late Sign of Congestive Heart Failure</vt:lpstr>
      <vt:lpstr>Cardiac Compromise and Acute Coronary Syndrome (21 of 23)</vt:lpstr>
      <vt:lpstr>Cardiac Compromise and Acute Coronary Syndrome (22 of 23)</vt:lpstr>
      <vt:lpstr>Cardiac Compromise and Acute Coronary Syndrome (23 of 23)</vt:lpstr>
      <vt:lpstr>Nitroglycerin (1 of 3)</vt:lpstr>
      <vt:lpstr>Nitroglycerin (2 of 3)</vt:lpstr>
      <vt:lpstr>Nitroglycerin (3 of 3)</vt:lpstr>
      <vt:lpstr>Click on the Condition That Would Make a Patient with Chest Discomfort Ineligible to Receive Nitroglycerin</vt:lpstr>
      <vt:lpstr>E M T Skills 17-1</vt:lpstr>
      <vt:lpstr>Have the Patient Sit or Lie Down. Assess Blood Pressure. Systolic Pressure Must Be Greater Than 90 m m H g</vt:lpstr>
      <vt:lpstr>Obtain an Order from Medical Direction to Administer the Nitroglycerin</vt:lpstr>
      <vt:lpstr>Check the Medication to Ensure That It is Prescribed to the Patient, It is the Proper Medication, and It has Not Expired</vt:lpstr>
      <vt:lpstr>Place the Nitroglycerin Tablet under the Patient’s Tongue</vt:lpstr>
      <vt:lpstr>To Administer Nitroglycerin Spray, Depress the Container and Deliver One Spray under the Tongue</vt:lpstr>
      <vt:lpstr>Reassess Blood Pressure within Two Minutes of Administering the Nitroglycerin</vt:lpstr>
      <vt:lpstr>Age-Related Variations: Pediatrics and Geriatrics (1 of 2)</vt:lpstr>
      <vt:lpstr>Age-Related Variations: Pediatrics and Geriatrics (2 of 2)</vt:lpstr>
      <vt:lpstr>Table 17-2 Special Considerations in Geriatric Cardiac Events (1 of 2)</vt:lpstr>
      <vt:lpstr>Table 17-2 Special Considerations in Geriatric Cardiac Events (2 of 2)</vt:lpstr>
      <vt:lpstr>Assessment and Care: General Guidelines (1 of 13)</vt:lpstr>
      <vt:lpstr>Assessment and Care: General Guidelines (2 of 13)</vt:lpstr>
      <vt:lpstr>Assessment and Care: General Guidelines (3 of 13)</vt:lpstr>
      <vt:lpstr>Assessment and Care: General Guidelines (4 of 13)</vt:lpstr>
      <vt:lpstr>Assessment and Care: General Guidelines (5 of 13)</vt:lpstr>
      <vt:lpstr>Assessment and Care: General Guidelines (6 of 13)</vt:lpstr>
      <vt:lpstr>Typical Locations and Radiation of Chest Discomfort Associated with Cardiac Emergencies</vt:lpstr>
      <vt:lpstr>Assessment and Care: General Guidelines (7 of 13)</vt:lpstr>
      <vt:lpstr>Assessment and Care: General Guidelines (8 of 13)</vt:lpstr>
      <vt:lpstr>Assessment and Care: General Guidelines (9 of 13)</vt:lpstr>
      <vt:lpstr>Assessment and Care: General Guidelines (10 of 13)</vt:lpstr>
      <vt:lpstr>Assessment and Care: General Guidelines (11 of 13)</vt:lpstr>
      <vt:lpstr>Assessment and Care: General Guidelines (12 of 13)</vt:lpstr>
      <vt:lpstr>Assessment and Care: General Guidelines (13 of 13)</vt:lpstr>
      <vt:lpstr>Case Study Conclusion (1 of 2)</vt:lpstr>
      <vt:lpstr>Case Study Conclusion (2 of 2)</vt:lpstr>
      <vt:lpstr>Summary (1 of 2)</vt:lpstr>
      <vt:lpstr>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K, Prabhu (Cognizant)</cp:lastModifiedBy>
  <cp:revision>993</cp:revision>
  <dcterms:modified xsi:type="dcterms:W3CDTF">2018-03-01T12:26:28Z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